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8"/>
  </p:notesMasterIdLst>
  <p:sldIdLst>
    <p:sldId id="256" r:id="rId3"/>
    <p:sldId id="257" r:id="rId4"/>
    <p:sldId id="258" r:id="rId5"/>
    <p:sldId id="409" r:id="rId6"/>
    <p:sldId id="433" r:id="rId7"/>
    <p:sldId id="435" r:id="rId8"/>
    <p:sldId id="411" r:id="rId9"/>
    <p:sldId id="412" r:id="rId10"/>
    <p:sldId id="413" r:id="rId11"/>
    <p:sldId id="414" r:id="rId12"/>
    <p:sldId id="437" r:id="rId13"/>
    <p:sldId id="416" r:id="rId14"/>
    <p:sldId id="417" r:id="rId15"/>
    <p:sldId id="419" r:id="rId16"/>
    <p:sldId id="420" r:id="rId17"/>
    <p:sldId id="424" r:id="rId18"/>
    <p:sldId id="422" r:id="rId19"/>
    <p:sldId id="423" r:id="rId20"/>
    <p:sldId id="406" r:id="rId21"/>
    <p:sldId id="428" r:id="rId22"/>
    <p:sldId id="431" r:id="rId23"/>
    <p:sldId id="429" r:id="rId24"/>
    <p:sldId id="432" r:id="rId25"/>
    <p:sldId id="430" r:id="rId26"/>
    <p:sldId id="391"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1B68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8A40ACD-51F6-431C-827E-B2C2699EE78C}" type="datetimeFigureOut">
              <a:rPr lang="en-ZA" smtClean="0"/>
              <a:t>2021/06/01</a:t>
            </a:fld>
            <a:endParaRPr lang="en-ZA"/>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D1F96E8-FBBD-4B64-8308-A8A2BE0FFD35}" type="slidenum">
              <a:rPr lang="en-ZA" smtClean="0"/>
              <a:t>‹#›</a:t>
            </a:fld>
            <a:endParaRPr lang="en-ZA"/>
          </a:p>
        </p:txBody>
      </p:sp>
    </p:spTree>
    <p:extLst>
      <p:ext uri="{BB962C8B-B14F-4D97-AF65-F5344CB8AC3E}">
        <p14:creationId xmlns:p14="http://schemas.microsoft.com/office/powerpoint/2010/main" val="39915608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Footer Placeholder 3"/>
          <p:cNvSpPr>
            <a:spLocks noGrp="1"/>
          </p:cNvSpPr>
          <p:nvPr>
            <p:ph type="ftr" sz="quarter" idx="4"/>
          </p:nvPr>
        </p:nvSpPr>
        <p:spPr/>
        <p:txBody>
          <a:bodyPr/>
          <a:lstStyle/>
          <a:p>
            <a:pPr defTabSz="455613" fontAlgn="base">
              <a:spcBef>
                <a:spcPct val="0"/>
              </a:spcBef>
              <a:spcAft>
                <a:spcPct val="0"/>
              </a:spcAft>
              <a:defRPr/>
            </a:pPr>
            <a:endParaRPr lang="en-ZA">
              <a:solidFill>
                <a:prstClr val="black"/>
              </a:solidFill>
              <a:latin typeface="Arial" charset="0"/>
              <a:ea typeface="ヒラギノ角ゴ Pro W3" pitchFamily="-105" charset="-128"/>
            </a:endParaRPr>
          </a:p>
        </p:txBody>
      </p:sp>
      <p:sp>
        <p:nvSpPr>
          <p:cNvPr id="5" name="Slide Number Placeholder 4"/>
          <p:cNvSpPr>
            <a:spLocks noGrp="1"/>
          </p:cNvSpPr>
          <p:nvPr>
            <p:ph type="sldNum" sz="quarter" idx="5"/>
          </p:nvPr>
        </p:nvSpPr>
        <p:spPr/>
        <p:txBody>
          <a:bodyPr/>
          <a:lstStyle/>
          <a:p>
            <a:pPr defTabSz="455613" fontAlgn="base">
              <a:spcBef>
                <a:spcPct val="0"/>
              </a:spcBef>
              <a:spcAft>
                <a:spcPct val="0"/>
              </a:spcAft>
              <a:defRPr/>
            </a:pPr>
            <a:fld id="{5721D73B-EBF0-407D-84E4-C7E32874B796}" type="slidenum">
              <a:rPr lang="en-ZA" smtClean="0">
                <a:solidFill>
                  <a:prstClr val="black"/>
                </a:solidFill>
                <a:latin typeface="Arial" charset="0"/>
                <a:ea typeface="ヒラギノ角ゴ Pro W3" pitchFamily="-105" charset="-128"/>
              </a:rPr>
              <a:pPr defTabSz="455613" fontAlgn="base">
                <a:spcBef>
                  <a:spcPct val="0"/>
                </a:spcBef>
                <a:spcAft>
                  <a:spcPct val="0"/>
                </a:spcAft>
                <a:defRPr/>
              </a:pPr>
              <a:t>18</a:t>
            </a:fld>
            <a:endParaRPr lang="en-ZA">
              <a:solidFill>
                <a:prstClr val="black"/>
              </a:solidFill>
              <a:latin typeface="Arial" charset="0"/>
              <a:ea typeface="ヒラギノ角ゴ Pro W3" pitchFamily="-105" charset="-128"/>
            </a:endParaRPr>
          </a:p>
        </p:txBody>
      </p:sp>
    </p:spTree>
    <p:extLst>
      <p:ext uri="{BB962C8B-B14F-4D97-AF65-F5344CB8AC3E}">
        <p14:creationId xmlns:p14="http://schemas.microsoft.com/office/powerpoint/2010/main" val="17806798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6/1/2021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6/1/2021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6/1/2021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31858978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1522646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42404588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237422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ZA"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1642890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ZA"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5719409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ZA"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40397504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1401768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t>6/1/2021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ZA"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289359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394947461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10"/>
          </p:nvPr>
        </p:nvSpPr>
        <p:spPr/>
        <p:txBody>
          <a:body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ZA"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40242693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DBF60B1-50DC-4ABB-A2ED-DA16B05F64BC}" type="datetimeFigureOut">
              <a:rPr lang="en-US" smtClean="0"/>
              <a:t>6/1/2021</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4"/>
          <p:cNvSpPr>
            <a:spLocks noGrp="1"/>
          </p:cNvSpPr>
          <p:nvPr>
            <p:ph type="dt" sz="half" idx="10"/>
          </p:nvPr>
        </p:nvSpPr>
        <p:spPr/>
        <p:txBody>
          <a:bodyPr/>
          <a:lstStyle/>
          <a:p>
            <a:fld id="{3DBF60B1-50DC-4ABB-A2ED-DA16B05F64BC}" type="datetimeFigureOut">
              <a:rPr lang="en-US" smtClean="0"/>
              <a:t>6/1/2021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6"/>
          <p:cNvSpPr>
            <a:spLocks noGrp="1"/>
          </p:cNvSpPr>
          <p:nvPr>
            <p:ph type="dt" sz="half" idx="10"/>
          </p:nvPr>
        </p:nvSpPr>
        <p:spPr/>
        <p:txBody>
          <a:bodyPr/>
          <a:lstStyle/>
          <a:p>
            <a:fld id="{3DBF60B1-50DC-4ABB-A2ED-DA16B05F64BC}" type="datetimeFigureOut">
              <a:rPr lang="en-US" smtClean="0"/>
              <a:t>6/1/2021</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2"/>
          <p:cNvSpPr>
            <a:spLocks noGrp="1"/>
          </p:cNvSpPr>
          <p:nvPr>
            <p:ph type="dt" sz="half" idx="10"/>
          </p:nvPr>
        </p:nvSpPr>
        <p:spPr/>
        <p:txBody>
          <a:bodyPr/>
          <a:lstStyle/>
          <a:p>
            <a:fld id="{3DBF60B1-50DC-4ABB-A2ED-DA16B05F64BC}" type="datetimeFigureOut">
              <a:rPr lang="en-US" smtClean="0"/>
              <a:t>6/1/2021</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BF60B1-50DC-4ABB-A2ED-DA16B05F64BC}" type="datetimeFigureOut">
              <a:rPr lang="en-US" smtClean="0"/>
              <a:t>6/1/2021</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t>6/1/2021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DBF60B1-50DC-4ABB-A2ED-DA16B05F64BC}" type="datetimeFigureOut">
              <a:rPr lang="en-US" smtClean="0"/>
              <a:t>6/1/2021</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A16A41F-2C63-4653-934C-56EBAFAAFE2E}" type="slidenum">
              <a:rPr lang="en-ZA" smtClean="0"/>
              <a:t>‹#›</a:t>
            </a:fld>
            <a:endParaRPr lang="en-Z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F60B1-50DC-4ABB-A2ED-DA16B05F64BC}" type="datetimeFigureOut">
              <a:rPr lang="en-US" smtClean="0"/>
              <a:t>6/1/2021</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6A41F-2C63-4653-934C-56EBAFAAFE2E}" type="slidenum">
              <a:rPr lang="en-ZA" smtClean="0"/>
              <a:t>‹#›</a:t>
            </a:fld>
            <a:endParaRPr lang="en-Z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BF60B1-50DC-4ABB-A2ED-DA16B05F64BC}" type="datetimeFigureOut">
              <a:rPr lang="en-US" smtClean="0">
                <a:solidFill>
                  <a:prstClr val="black">
                    <a:tint val="75000"/>
                  </a:prstClr>
                </a:solidFill>
              </a:rPr>
              <a:pPr/>
              <a:t>6/1/2021</a:t>
            </a:fld>
            <a:endParaRPr lang="en-ZA"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16A41F-2C63-4653-934C-56EBAFAAFE2E}" type="slidenum">
              <a:rPr lang="en-ZA" smtClean="0">
                <a:solidFill>
                  <a:prstClr val="black">
                    <a:tint val="75000"/>
                  </a:prstClr>
                </a:solidFill>
              </a:rPr>
              <a:pPr/>
              <a:t>‹#›</a:t>
            </a:fld>
            <a:endParaRPr lang="en-ZA" dirty="0">
              <a:solidFill>
                <a:prstClr val="black">
                  <a:tint val="75000"/>
                </a:prstClr>
              </a:solidFill>
            </a:endParaRPr>
          </a:p>
        </p:txBody>
      </p:sp>
    </p:spTree>
    <p:extLst>
      <p:ext uri="{BB962C8B-B14F-4D97-AF65-F5344CB8AC3E}">
        <p14:creationId xmlns:p14="http://schemas.microsoft.com/office/powerpoint/2010/main" val="232174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OGTA - PowerPoint 2-1.jp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827584" y="2924944"/>
            <a:ext cx="7776864" cy="2448272"/>
          </a:xfrm>
        </p:spPr>
        <p:txBody>
          <a:bodyPr>
            <a:normAutofit fontScale="90000"/>
          </a:bodyPr>
          <a:lstStyle/>
          <a:p>
            <a:pPr>
              <a:lnSpc>
                <a:spcPct val="200000"/>
              </a:lnSpc>
            </a:pPr>
            <a:r>
              <a:rPr kumimoji="0" lang="en-ZA" altLang="en-US" sz="2400" b="1" i="0" u="none" strike="noStrike" kern="1200" cap="none" spc="0" normalizeH="0" baseline="0" noProof="0" dirty="0">
                <a:ln>
                  <a:noFill/>
                </a:ln>
                <a:solidFill>
                  <a:srgbClr val="000000"/>
                </a:solidFill>
                <a:effectLst/>
                <a:uLnTx/>
                <a:uFillTx/>
                <a:latin typeface="Arial" panose="020B0604020202020204" pitchFamily="34" charset="0"/>
                <a:ea typeface="ヒラギノ角ゴ Pro W3"/>
                <a:cs typeface="Arial" panose="020B0604020202020204" pitchFamily="34" charset="0"/>
              </a:rPr>
              <a:t/>
            </a:r>
            <a:br>
              <a:rPr kumimoji="0" lang="en-ZA" altLang="en-US" sz="2400" b="1" i="0" u="none" strike="noStrike" kern="1200" cap="none" spc="0" normalizeH="0" baseline="0" noProof="0" dirty="0">
                <a:ln>
                  <a:noFill/>
                </a:ln>
                <a:solidFill>
                  <a:srgbClr val="000000"/>
                </a:solidFill>
                <a:effectLst/>
                <a:uLnTx/>
                <a:uFillTx/>
                <a:latin typeface="Arial" panose="020B0604020202020204" pitchFamily="34" charset="0"/>
                <a:ea typeface="ヒラギノ角ゴ Pro W3"/>
                <a:cs typeface="Arial" panose="020B0604020202020204" pitchFamily="34" charset="0"/>
              </a:rPr>
            </a:br>
            <a:r>
              <a:rPr kumimoji="0" lang="en-ZA" altLang="en-US" sz="2400" b="1" i="0" u="none" strike="noStrike" kern="1200" cap="none" spc="0" normalizeH="0" baseline="0" noProof="0" dirty="0">
                <a:ln>
                  <a:noFill/>
                </a:ln>
                <a:solidFill>
                  <a:srgbClr val="000000"/>
                </a:solidFill>
                <a:effectLst/>
                <a:uLnTx/>
                <a:uFillTx/>
                <a:latin typeface="Calibri"/>
                <a:ea typeface="ヒラギノ角ゴ Pro W3"/>
                <a:cs typeface="Aldhabi" panose="01000000000000000000" pitchFamily="2" charset="-78"/>
              </a:rPr>
              <a:t/>
            </a:r>
            <a:br>
              <a:rPr kumimoji="0" lang="en-ZA" altLang="en-US" sz="2400" b="1" i="0" u="none" strike="noStrike" kern="1200" cap="none" spc="0" normalizeH="0" baseline="0" noProof="0" dirty="0">
                <a:ln>
                  <a:noFill/>
                </a:ln>
                <a:solidFill>
                  <a:srgbClr val="000000"/>
                </a:solidFill>
                <a:effectLst/>
                <a:uLnTx/>
                <a:uFillTx/>
                <a:latin typeface="Calibri"/>
                <a:ea typeface="ヒラギノ角ゴ Pro W3"/>
                <a:cs typeface="Aldhabi" panose="01000000000000000000" pitchFamily="2" charset="-78"/>
              </a:rPr>
            </a:br>
            <a:endParaRPr lang="en-ZA" dirty="0">
              <a:solidFill>
                <a:srgbClr val="D1B681"/>
              </a:solidFill>
              <a:latin typeface="Arial" pitchFamily="34" charset="0"/>
              <a:cs typeface="Arial" pitchFamily="34" charset="0"/>
            </a:endParaRPr>
          </a:p>
        </p:txBody>
      </p:sp>
      <p:sp>
        <p:nvSpPr>
          <p:cNvPr id="5" name="TextBox 4">
            <a:extLst>
              <a:ext uri="{FF2B5EF4-FFF2-40B4-BE49-F238E27FC236}">
                <a16:creationId xmlns:a16="http://schemas.microsoft.com/office/drawing/2014/main" id="{04C950B2-B7FA-4C4A-B1B3-7568DC871411}"/>
              </a:ext>
            </a:extLst>
          </p:cNvPr>
          <p:cNvSpPr txBox="1"/>
          <p:nvPr/>
        </p:nvSpPr>
        <p:spPr>
          <a:xfrm>
            <a:off x="1044799" y="3068960"/>
            <a:ext cx="7560840" cy="1685846"/>
          </a:xfrm>
          <a:prstGeom prst="rect">
            <a:avLst/>
          </a:prstGeom>
          <a:noFill/>
        </p:spPr>
        <p:txBody>
          <a:bodyPr wrap="square">
            <a:spAutoFit/>
          </a:bodyPr>
          <a:lstStyle/>
          <a:p>
            <a:pPr lvl="0" algn="ctr" defTabSz="457200" eaLnBrk="0" fontAlgn="base" hangingPunct="0">
              <a:lnSpc>
                <a:spcPct val="150000"/>
              </a:lnSpc>
              <a:spcBef>
                <a:spcPct val="0"/>
              </a:spcBef>
              <a:spcAft>
                <a:spcPct val="0"/>
              </a:spcAft>
              <a:defRPr/>
            </a:pPr>
            <a:r>
              <a:rPr kumimoji="0" lang="en-ZA" sz="2400" b="1"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itchFamily="34" charset="-128"/>
                <a:cs typeface="Times New Roman" panose="02020603050405020304" pitchFamily="18" charset="0"/>
              </a:rPr>
              <a:t>PRESENTATION ON SUPPORT RENDERED TO </a:t>
            </a:r>
            <a:r>
              <a:rPr lang="en-ZA" sz="2400" b="1" dirty="0">
                <a:latin typeface="Times New Roman" panose="02020603050405020304" pitchFamily="18" charset="0"/>
                <a:cs typeface="Times New Roman" panose="02020603050405020304" pitchFamily="18" charset="0"/>
              </a:rPr>
              <a:t>SARAH BAARTMAN DISTRICT AREA</a:t>
            </a:r>
            <a:br>
              <a:rPr lang="en-ZA" sz="2400" b="1" dirty="0">
                <a:latin typeface="Times New Roman" panose="02020603050405020304" pitchFamily="18" charset="0"/>
                <a:cs typeface="Times New Roman" panose="02020603050405020304" pitchFamily="18" charset="0"/>
              </a:rPr>
            </a:br>
            <a:r>
              <a:rPr lang="en-ZA" sz="2400" b="1" dirty="0">
                <a:latin typeface="Times New Roman" panose="02020603050405020304" pitchFamily="18" charset="0"/>
                <a:cs typeface="Times New Roman" panose="02020603050405020304" pitchFamily="18" charset="0"/>
              </a:rPr>
              <a:t>01 JUNE 2021</a:t>
            </a:r>
            <a:endParaRPr lang="en-ZA"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90718"/>
            <a:ext cx="9144000" cy="6354706"/>
          </a:xfrm>
        </p:spPr>
      </p:pic>
      <p:sp>
        <p:nvSpPr>
          <p:cNvPr id="3" name="Rectangle 2"/>
          <p:cNvSpPr/>
          <p:nvPr/>
        </p:nvSpPr>
        <p:spPr>
          <a:xfrm>
            <a:off x="-400050" y="-361898"/>
            <a:ext cx="1714500" cy="323165"/>
          </a:xfrm>
          <a:prstGeom prst="rect">
            <a:avLst/>
          </a:prstGeom>
        </p:spPr>
        <p:txBody>
          <a:bodyPr>
            <a:spAutoFit/>
          </a:bodyPr>
          <a:lstStyle/>
          <a:p>
            <a:pPr algn="just">
              <a:defRPr/>
            </a:pPr>
            <a:endParaRPr lang="en-US" sz="1500" dirty="0">
              <a:solidFill>
                <a:prstClr val="black"/>
              </a:solidFill>
              <a:latin typeface="Calibri"/>
              <a:cs typeface="Arial" charset="0"/>
            </a:endParaRPr>
          </a:p>
        </p:txBody>
      </p:sp>
      <p:sp>
        <p:nvSpPr>
          <p:cNvPr id="6" name="Title 5"/>
          <p:cNvSpPr>
            <a:spLocks noGrp="1"/>
          </p:cNvSpPr>
          <p:nvPr>
            <p:ph type="title"/>
          </p:nvPr>
        </p:nvSpPr>
        <p:spPr>
          <a:xfrm>
            <a:off x="4571999" y="890719"/>
            <a:ext cx="4488744" cy="603230"/>
          </a:xfrm>
          <a:solidFill>
            <a:srgbClr val="D1B681"/>
          </a:solidFill>
        </p:spPr>
        <p:txBody>
          <a:bodyPr>
            <a:normAutofit fontScale="90000"/>
          </a:bodyPr>
          <a:lstStyle/>
          <a:p>
            <a:r>
              <a:rPr lang="en-ZA" sz="2400" b="1" dirty="0">
                <a:latin typeface="Times New Roman" panose="02020603050405020304" pitchFamily="18" charset="0"/>
                <a:cs typeface="Times New Roman" panose="02020603050405020304" pitchFamily="18" charset="0"/>
              </a:rPr>
              <a:t>IDP AND VALUATIONS SUPPORT </a:t>
            </a:r>
          </a:p>
        </p:txBody>
      </p:sp>
      <p:sp>
        <p:nvSpPr>
          <p:cNvPr id="9" name="TextBox 8"/>
          <p:cNvSpPr txBox="1"/>
          <p:nvPr/>
        </p:nvSpPr>
        <p:spPr>
          <a:xfrm>
            <a:off x="87811" y="1988654"/>
            <a:ext cx="8789473" cy="3289362"/>
          </a:xfrm>
          <a:prstGeom prst="rect">
            <a:avLst/>
          </a:prstGeom>
          <a:solidFill>
            <a:schemeClr val="bg1"/>
          </a:solidFill>
        </p:spPr>
        <p:txBody>
          <a:bodyPr wrap="square" rtlCol="0">
            <a:spAutoFit/>
          </a:bodyPr>
          <a:lstStyle/>
          <a:p>
            <a:r>
              <a:rPr lang="en-ZA" sz="1400" b="1" dirty="0">
                <a:solidFill>
                  <a:prstClr val="black"/>
                </a:solidFill>
                <a:latin typeface="Times New Roman" panose="02020603050405020304" pitchFamily="18" charset="0"/>
                <a:cs typeface="Times New Roman" panose="02020603050405020304" pitchFamily="18" charset="0"/>
              </a:rPr>
              <a:t>SARAH BAARTMAN  DISTRICT MUNICIPALITY- IDP </a:t>
            </a:r>
          </a:p>
          <a:p>
            <a:endParaRPr lang="en-ZA" sz="1400" b="1" dirty="0">
              <a:solidFill>
                <a:prstClr val="black"/>
              </a:solidFill>
              <a:latin typeface="Times New Roman" panose="02020603050405020304" pitchFamily="18" charset="0"/>
              <a:cs typeface="Times New Roman" panose="02020603050405020304" pitchFamily="18" charset="0"/>
            </a:endParaRPr>
          </a:p>
          <a:p>
            <a:pPr marL="257175" indent="-257175">
              <a:lnSpc>
                <a:spcPct val="107000"/>
              </a:lnSpc>
              <a:buFont typeface="Arial" panose="020B0604020202020204" pitchFamily="34" charset="0"/>
              <a:buChar char="•"/>
            </a:pPr>
            <a:r>
              <a:rPr lang="en-US" sz="1400" dirty="0">
                <a:solidFill>
                  <a:prstClr val="black"/>
                </a:solidFill>
                <a:latin typeface="Times New Roman" panose="02020603050405020304" pitchFamily="18" charset="0"/>
                <a:cs typeface="Times New Roman" panose="02020603050405020304" pitchFamily="18" charset="0"/>
              </a:rPr>
              <a:t>Assessment of IDP for the Financial Year 2020/2021 was conducted.</a:t>
            </a:r>
          </a:p>
          <a:p>
            <a:pPr marL="257175" indent="-257175">
              <a:lnSpc>
                <a:spcPct val="107000"/>
              </a:lnSpc>
              <a:buFont typeface="Arial" panose="020B0604020202020204" pitchFamily="34" charset="0"/>
              <a:buChar char="•"/>
            </a:pPr>
            <a:r>
              <a:rPr lang="en-US" sz="1400" dirty="0">
                <a:latin typeface="Times New Roman" panose="02020603050405020304" pitchFamily="18" charset="0"/>
                <a:cs typeface="Times New Roman" panose="02020603050405020304" pitchFamily="18" charset="0"/>
              </a:rPr>
              <a:t>MEC comments  were developed for IDP’s assessed in</a:t>
            </a:r>
            <a:r>
              <a:rPr lang="en-ZA" sz="1400" dirty="0">
                <a:latin typeface="Times New Roman" panose="02020603050405020304" pitchFamily="18" charset="0"/>
                <a:cs typeface="Times New Roman" panose="02020603050405020304" pitchFamily="18" charset="0"/>
              </a:rPr>
              <a:t> 2020/21 financial year with action plans to improve the credibility of IDPs in Sarah Baartman.</a:t>
            </a:r>
          </a:p>
          <a:p>
            <a:pPr>
              <a:lnSpc>
                <a:spcPct val="107000"/>
              </a:lnSpc>
            </a:pPr>
            <a:endParaRPr lang="en-ZA" sz="1400" dirty="0">
              <a:solidFill>
                <a:prstClr val="black"/>
              </a:solidFill>
              <a:latin typeface="Times New Roman" panose="02020603050405020304" pitchFamily="18" charset="0"/>
              <a:cs typeface="Times New Roman" panose="02020603050405020304" pitchFamily="18" charset="0"/>
            </a:endParaRPr>
          </a:p>
          <a:p>
            <a:pPr>
              <a:lnSpc>
                <a:spcPct val="107000"/>
              </a:lnSpc>
            </a:pPr>
            <a:r>
              <a:rPr lang="en-ZA" sz="1400" b="1" dirty="0">
                <a:solidFill>
                  <a:prstClr val="black"/>
                </a:solidFill>
                <a:latin typeface="Times New Roman" panose="02020603050405020304" pitchFamily="18" charset="0"/>
                <a:cs typeface="Times New Roman" panose="02020603050405020304" pitchFamily="18" charset="0"/>
              </a:rPr>
              <a:t>DR BEYERS NAUDE MUNICIPALITY-  VALUATION SERVICES </a:t>
            </a:r>
          </a:p>
          <a:p>
            <a:pPr marL="257175" indent="-257175">
              <a:lnSpc>
                <a:spcPct val="107000"/>
              </a:lnSpc>
              <a:buFont typeface="Arial" panose="020B0604020202020204" pitchFamily="34" charset="0"/>
              <a:buChar char="•"/>
            </a:pPr>
            <a:endParaRPr lang="en-ZA" sz="1400" b="1" dirty="0">
              <a:solidFill>
                <a:prstClr val="black"/>
              </a:solidFill>
              <a:latin typeface="Times New Roman" panose="02020603050405020304" pitchFamily="18" charset="0"/>
              <a:cs typeface="Times New Roman" panose="02020603050405020304" pitchFamily="18" charset="0"/>
            </a:endParaRPr>
          </a:p>
          <a:p>
            <a:pPr marL="257175" indent="-257175">
              <a:lnSpc>
                <a:spcPct val="107000"/>
              </a:lnSpc>
              <a:buFont typeface="Arial" panose="020B0604020202020204" pitchFamily="34" charset="0"/>
              <a:buChar char="•"/>
            </a:pPr>
            <a:r>
              <a:rPr lang="en-GB" sz="1400" dirty="0">
                <a:latin typeface="Times New Roman" panose="02020603050405020304" pitchFamily="18" charset="0"/>
                <a:cs typeface="Times New Roman" panose="02020603050405020304" pitchFamily="18" charset="0"/>
              </a:rPr>
              <a:t>Supported Dr Beyers Naude by conducting Valuation of the commonage/Golf Course which will be subdivided for Housing development.</a:t>
            </a:r>
          </a:p>
          <a:p>
            <a:pPr>
              <a:lnSpc>
                <a:spcPct val="107000"/>
              </a:lnSpc>
            </a:pPr>
            <a:endParaRPr lang="en-GB" sz="1400" dirty="0">
              <a:latin typeface="Times New Roman" panose="02020603050405020304" pitchFamily="18" charset="0"/>
              <a:cs typeface="Times New Roman" panose="02020603050405020304" pitchFamily="18" charset="0"/>
            </a:endParaRPr>
          </a:p>
          <a:p>
            <a:pPr>
              <a:lnSpc>
                <a:spcPct val="107000"/>
              </a:lnSpc>
            </a:pPr>
            <a:r>
              <a:rPr lang="en-GB" sz="1400" b="1" dirty="0">
                <a:latin typeface="Times New Roman" panose="02020603050405020304" pitchFamily="18" charset="0"/>
                <a:cs typeface="Times New Roman" panose="02020603050405020304" pitchFamily="18" charset="0"/>
              </a:rPr>
              <a:t>KOUKAMMA MUNICIPALITY </a:t>
            </a:r>
          </a:p>
          <a:p>
            <a:pPr>
              <a:lnSpc>
                <a:spcPct val="107000"/>
              </a:lnSpc>
            </a:pPr>
            <a:endParaRPr lang="en-GB" sz="1400" b="1" dirty="0">
              <a:latin typeface="Arial" panose="020B0604020202020204" pitchFamily="34" charset="0"/>
              <a:cs typeface="Arial" panose="020B0604020202020204" pitchFamily="34" charset="0"/>
            </a:endParaRPr>
          </a:p>
          <a:p>
            <a:pPr marL="257175" indent="-257175">
              <a:lnSpc>
                <a:spcPct val="107000"/>
              </a:lnSpc>
              <a:buFont typeface="Arial" panose="020B0604020202020204" pitchFamily="34" charset="0"/>
              <a:buChar char="•"/>
            </a:pPr>
            <a:r>
              <a:rPr lang="en-GB" sz="1400" dirty="0">
                <a:latin typeface="Arial" panose="020B0604020202020204" pitchFamily="34" charset="0"/>
                <a:cs typeface="Arial" panose="020B0604020202020204" pitchFamily="34" charset="0"/>
              </a:rPr>
              <a:t>Supported the municipality in terms of getting funding in order to conduct 2021 General Valuation Roll.</a:t>
            </a:r>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1383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90718"/>
            <a:ext cx="9144000" cy="6354706"/>
          </a:xfrm>
        </p:spPr>
      </p:pic>
      <p:sp>
        <p:nvSpPr>
          <p:cNvPr id="3" name="Rectangle 2"/>
          <p:cNvSpPr/>
          <p:nvPr/>
        </p:nvSpPr>
        <p:spPr>
          <a:xfrm>
            <a:off x="-400050" y="-361898"/>
            <a:ext cx="1714500" cy="323165"/>
          </a:xfrm>
          <a:prstGeom prst="rect">
            <a:avLst/>
          </a:prstGeom>
        </p:spPr>
        <p:txBody>
          <a:bodyPr>
            <a:spAutoFit/>
          </a:bodyPr>
          <a:lstStyle/>
          <a:p>
            <a:pPr algn="just">
              <a:defRPr/>
            </a:pPr>
            <a:endParaRPr lang="en-US" sz="1500" dirty="0">
              <a:solidFill>
                <a:prstClr val="black"/>
              </a:solidFill>
              <a:latin typeface="Calibri"/>
              <a:cs typeface="Arial" charset="0"/>
            </a:endParaRPr>
          </a:p>
        </p:txBody>
      </p:sp>
      <p:sp>
        <p:nvSpPr>
          <p:cNvPr id="6" name="Title 5"/>
          <p:cNvSpPr>
            <a:spLocks noGrp="1"/>
          </p:cNvSpPr>
          <p:nvPr>
            <p:ph type="title"/>
          </p:nvPr>
        </p:nvSpPr>
        <p:spPr>
          <a:xfrm>
            <a:off x="4571999" y="890719"/>
            <a:ext cx="4488744" cy="603230"/>
          </a:xfrm>
          <a:solidFill>
            <a:srgbClr val="D1B681"/>
          </a:solidFill>
        </p:spPr>
        <p:txBody>
          <a:bodyPr>
            <a:normAutofit fontScale="90000"/>
          </a:bodyPr>
          <a:lstStyle/>
          <a:p>
            <a:r>
              <a:rPr lang="en-US" sz="2400" dirty="0">
                <a:solidFill>
                  <a:srgbClr val="FFFFFF"/>
                </a:solidFill>
                <a:latin typeface="Times New Roman" panose="02020603050405020304" pitchFamily="18" charset="0"/>
                <a:ea typeface="ＭＳ Ｐゴシック" pitchFamily="34" charset="-128"/>
                <a:cs typeface="Times New Roman" panose="02020603050405020304" pitchFamily="18" charset="0"/>
              </a:rPr>
              <a:t> </a:t>
            </a:r>
            <a:r>
              <a:rPr lang="en-US" sz="2400" dirty="0">
                <a:latin typeface="Times New Roman" panose="02020603050405020304" pitchFamily="18" charset="0"/>
                <a:ea typeface="ＭＳ Ｐゴシック" pitchFamily="34" charset="-128"/>
                <a:cs typeface="Times New Roman" panose="02020603050405020304" pitchFamily="18" charset="0"/>
              </a:rPr>
              <a:t>LOCAL </a:t>
            </a:r>
            <a:r>
              <a:rPr lang="en-US" sz="2400" dirty="0">
                <a:latin typeface="Times New Roman" panose="02020603050405020304" pitchFamily="18" charset="0"/>
                <a:cs typeface="Times New Roman" panose="02020603050405020304" pitchFamily="18" charset="0"/>
              </a:rPr>
              <a:t>ECONOMIC</a:t>
            </a:r>
            <a:r>
              <a:rPr lang="en-US" sz="2400" dirty="0">
                <a:latin typeface="Times New Roman" panose="02020603050405020304" pitchFamily="18" charset="0"/>
                <a:ea typeface="ＭＳ Ｐゴシック" pitchFamily="34" charset="-128"/>
                <a:cs typeface="Times New Roman" panose="02020603050405020304" pitchFamily="18" charset="0"/>
              </a:rPr>
              <a:t> DEVELOPMENT (LED)SUPPORT</a:t>
            </a:r>
            <a:endParaRPr lang="en-ZA" sz="2400" b="1" dirty="0">
              <a:latin typeface="Times New Roman" panose="02020603050405020304" pitchFamily="18" charset="0"/>
              <a:cs typeface="Times New Roman" panose="02020603050405020304" pitchFamily="18" charset="0"/>
            </a:endParaRPr>
          </a:p>
        </p:txBody>
      </p:sp>
      <p:sp>
        <p:nvSpPr>
          <p:cNvPr id="9" name="TextBox 8"/>
          <p:cNvSpPr txBox="1"/>
          <p:nvPr/>
        </p:nvSpPr>
        <p:spPr>
          <a:xfrm>
            <a:off x="21264" y="2348880"/>
            <a:ext cx="8789473" cy="3539430"/>
          </a:xfrm>
          <a:prstGeom prst="rect">
            <a:avLst/>
          </a:prstGeom>
          <a:solidFill>
            <a:schemeClr val="bg1"/>
          </a:solidFill>
        </p:spPr>
        <p:txBody>
          <a:bodyPr wrap="square" rtlCol="0">
            <a:spAutoFit/>
          </a:bodyPr>
          <a:lstStyle/>
          <a:p>
            <a:pPr lvl="0">
              <a:lnSpc>
                <a:spcPct val="150000"/>
              </a:lnSpc>
            </a:pPr>
            <a:r>
              <a:rPr lang="en-ZA"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Sarah Baartman DM</a:t>
            </a: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COGTA established the LED IGR structure to improve support and coordination of Local Municipalities.</a:t>
            </a: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Partnerships supported in the district include the Federation of Canadian Municipalities (FCM); Mohair SA in Dr </a:t>
            </a:r>
            <a:r>
              <a:rPr lang="en-ZA" sz="1400" dirty="0" err="1">
                <a:solidFill>
                  <a:prstClr val="black"/>
                </a:solidFill>
                <a:latin typeface="Times New Roman" panose="02020603050405020304" pitchFamily="18" charset="0"/>
                <a:cs typeface="Times New Roman" panose="02020603050405020304" pitchFamily="18" charset="0"/>
              </a:rPr>
              <a:t>Beyers</a:t>
            </a:r>
            <a:r>
              <a:rPr lang="en-ZA" sz="1400" dirty="0">
                <a:solidFill>
                  <a:prstClr val="black"/>
                </a:solidFill>
                <a:latin typeface="Times New Roman" panose="02020603050405020304" pitchFamily="18" charset="0"/>
                <a:cs typeface="Times New Roman" panose="02020603050405020304" pitchFamily="18" charset="0"/>
              </a:rPr>
              <a:t> </a:t>
            </a:r>
            <a:r>
              <a:rPr lang="en-ZA" sz="1400" dirty="0" err="1">
                <a:solidFill>
                  <a:prstClr val="black"/>
                </a:solidFill>
                <a:latin typeface="Times New Roman" panose="02020603050405020304" pitchFamily="18" charset="0"/>
                <a:cs typeface="Times New Roman" panose="02020603050405020304" pitchFamily="18" charset="0"/>
              </a:rPr>
              <a:t>Naude</a:t>
            </a:r>
            <a:r>
              <a:rPr lang="en-ZA" sz="1400" dirty="0">
                <a:solidFill>
                  <a:prstClr val="black"/>
                </a:solidFill>
                <a:latin typeface="Times New Roman" panose="02020603050405020304" pitchFamily="18" charset="0"/>
                <a:cs typeface="Times New Roman" panose="02020603050405020304" pitchFamily="18" charset="0"/>
              </a:rPr>
              <a:t> and the FNB Incubation programme rollout. </a:t>
            </a:r>
            <a:endParaRPr lang="en-ZA"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endParaRP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IGR LED developed the LED Directory - </a:t>
            </a:r>
            <a:r>
              <a:rPr lang="en-ZA" sz="1400" b="1" dirty="0">
                <a:solidFill>
                  <a:prstClr val="black"/>
                </a:solidFill>
                <a:latin typeface="Times New Roman" panose="02020603050405020304" pitchFamily="18" charset="0"/>
                <a:cs typeface="Times New Roman" panose="02020603050405020304" pitchFamily="18" charset="0"/>
              </a:rPr>
              <a:t>2020/21.</a:t>
            </a:r>
          </a:p>
          <a:p>
            <a:pPr>
              <a:lnSpc>
                <a:spcPct val="150000"/>
              </a:lnSpc>
            </a:pPr>
            <a:r>
              <a:rPr lang="en-ZA"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Local Municipalities</a:t>
            </a: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COGTA supported the LMs with the development and review of their LED strategies in support of a One Plan approach – These include Dr </a:t>
            </a:r>
            <a:r>
              <a:rPr lang="en-ZA" sz="1400" dirty="0" err="1">
                <a:solidFill>
                  <a:prstClr val="black"/>
                </a:solidFill>
                <a:latin typeface="Times New Roman" panose="02020603050405020304" pitchFamily="18" charset="0"/>
                <a:cs typeface="Times New Roman" panose="02020603050405020304" pitchFamily="18" charset="0"/>
              </a:rPr>
              <a:t>Beyers</a:t>
            </a:r>
            <a:r>
              <a:rPr lang="en-ZA" sz="1400" dirty="0">
                <a:solidFill>
                  <a:prstClr val="black"/>
                </a:solidFill>
                <a:latin typeface="Times New Roman" panose="02020603050405020304" pitchFamily="18" charset="0"/>
                <a:cs typeface="Times New Roman" panose="02020603050405020304" pitchFamily="18" charset="0"/>
              </a:rPr>
              <a:t> </a:t>
            </a:r>
            <a:r>
              <a:rPr lang="en-ZA" sz="1400" dirty="0" err="1">
                <a:solidFill>
                  <a:prstClr val="black"/>
                </a:solidFill>
                <a:latin typeface="Times New Roman" panose="02020603050405020304" pitchFamily="18" charset="0"/>
                <a:cs typeface="Times New Roman" panose="02020603050405020304" pitchFamily="18" charset="0"/>
              </a:rPr>
              <a:t>Naude</a:t>
            </a:r>
            <a:r>
              <a:rPr lang="en-ZA" sz="1400" dirty="0">
                <a:solidFill>
                  <a:prstClr val="black"/>
                </a:solidFill>
                <a:latin typeface="Times New Roman" panose="02020603050405020304" pitchFamily="18" charset="0"/>
                <a:cs typeface="Times New Roman" panose="02020603050405020304" pitchFamily="18" charset="0"/>
              </a:rPr>
              <a:t>, </a:t>
            </a:r>
            <a:r>
              <a:rPr lang="en-ZA" sz="1400" dirty="0" err="1">
                <a:solidFill>
                  <a:prstClr val="black"/>
                </a:solidFill>
                <a:latin typeface="Times New Roman" panose="02020603050405020304" pitchFamily="18" charset="0"/>
                <a:cs typeface="Times New Roman" panose="02020603050405020304" pitchFamily="18" charset="0"/>
              </a:rPr>
              <a:t>Kouga</a:t>
            </a:r>
            <a:r>
              <a:rPr lang="en-ZA" sz="1400" dirty="0">
                <a:solidFill>
                  <a:prstClr val="black"/>
                </a:solidFill>
                <a:latin typeface="Times New Roman" panose="02020603050405020304" pitchFamily="18" charset="0"/>
                <a:cs typeface="Times New Roman" panose="02020603050405020304" pitchFamily="18" charset="0"/>
              </a:rPr>
              <a:t>, Koukamma. </a:t>
            </a:r>
          </a:p>
          <a:p>
            <a:pPr marL="285750" indent="-285750">
              <a:lnSpc>
                <a:spcPct val="150000"/>
              </a:lnSpc>
              <a:spcBef>
                <a:spcPts val="0"/>
              </a:spcBef>
              <a:buFont typeface="Wingdings" panose="05000000000000000000" pitchFamily="2" charset="2"/>
              <a:buChar char="§"/>
            </a:pPr>
            <a:r>
              <a:rPr lang="en-ZA" sz="1400" dirty="0">
                <a:solidFill>
                  <a:prstClr val="black"/>
                </a:solidFill>
                <a:latin typeface="Times New Roman" panose="02020603050405020304" pitchFamily="18" charset="0"/>
                <a:cs typeface="Times New Roman" panose="02020603050405020304" pitchFamily="18" charset="0"/>
              </a:rPr>
              <a:t>Local municipal capacity building programmes on LED done in 2020/21 include packaging projects for investment. </a:t>
            </a:r>
            <a:r>
              <a:rPr lang="en-ZA" sz="14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Assisted the municipality in packaging projects for investment - </a:t>
            </a:r>
            <a:r>
              <a:rPr lang="en-ZA" sz="1400" b="1"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2019/2020, 2020/2021.</a:t>
            </a:r>
          </a:p>
          <a:p>
            <a:endParaRPr lang="en-ZA"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359764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99" y="476671"/>
            <a:ext cx="6857999" cy="720081"/>
          </a:xfrm>
        </p:spPr>
        <p:txBody>
          <a:bodyPr>
            <a:normAutofit fontScale="90000"/>
          </a:bodyPr>
          <a:lstStyle/>
          <a:p>
            <a:pPr algn="l"/>
            <a:r>
              <a:rPr lang="en-ZA" sz="2800" dirty="0">
                <a:latin typeface="Times New Roman" panose="02020603050405020304" pitchFamily="18" charset="0"/>
                <a:cs typeface="Times New Roman" panose="02020603050405020304" pitchFamily="18" charset="0"/>
              </a:rPr>
              <a:t>COMMUNITY WORK PROGRAMME (CWP)</a:t>
            </a:r>
            <a:r>
              <a:rPr lang="en-ZA" sz="2800" dirty="0">
                <a:solidFill>
                  <a:srgbClr val="FF0000"/>
                </a:solidFill>
                <a:cs typeface="Arial" pitchFamily="34" charset="0"/>
              </a:rPr>
              <a:t/>
            </a:r>
            <a:br>
              <a:rPr lang="en-ZA" sz="2800" dirty="0">
                <a:solidFill>
                  <a:srgbClr val="FF0000"/>
                </a:solidFill>
                <a:cs typeface="Arial" pitchFamily="34" charset="0"/>
              </a:rPr>
            </a:br>
            <a:endParaRPr lang="en-ZA" sz="2800" dirty="0">
              <a:solidFill>
                <a:srgbClr val="FF0000"/>
              </a:solidFill>
              <a:cs typeface="Arial" pitchFamily="34" charset="0"/>
            </a:endParaRPr>
          </a:p>
        </p:txBody>
      </p:sp>
      <p:sp>
        <p:nvSpPr>
          <p:cNvPr id="4" name="Content Placeholder 2"/>
          <p:cNvSpPr txBox="1">
            <a:spLocks/>
          </p:cNvSpPr>
          <p:nvPr/>
        </p:nvSpPr>
        <p:spPr>
          <a:xfrm flipV="1">
            <a:off x="1" y="1772817"/>
            <a:ext cx="9144000" cy="1656182"/>
          </a:xfrm>
          <a:prstGeom prst="rect">
            <a:avLst/>
          </a:prstGeom>
        </p:spPr>
        <p:txBody>
          <a:bodyPr vert="horz" lIns="68580" tIns="34290" rIns="68580" bIns="3429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67866" lvl="1" indent="0" algn="just" defTabSz="342900" eaLnBrk="0" hangingPunct="0">
              <a:lnSpc>
                <a:spcPct val="150000"/>
              </a:lnSpc>
              <a:buNone/>
              <a:tabLst>
                <a:tab pos="266700" algn="l"/>
              </a:tabLst>
              <a:defRPr/>
            </a:pPr>
            <a:endParaRPr lang="en-ZA" sz="1800" dirty="0">
              <a:ea typeface="ヒラギノ角ゴ Pro W3"/>
              <a:cs typeface="Arial" pitchFamily="34" charset="0"/>
            </a:endParaRPr>
          </a:p>
        </p:txBody>
      </p:sp>
      <p:graphicFrame>
        <p:nvGraphicFramePr>
          <p:cNvPr id="3" name="Table 4">
            <a:extLst>
              <a:ext uri="{FF2B5EF4-FFF2-40B4-BE49-F238E27FC236}">
                <a16:creationId xmlns:a16="http://schemas.microsoft.com/office/drawing/2014/main" id="{C30A7CAD-C657-46B2-BC1C-3F4865DDD9C0}"/>
              </a:ext>
            </a:extLst>
          </p:cNvPr>
          <p:cNvGraphicFramePr>
            <a:graphicFrameLocks noGrp="1"/>
          </p:cNvGraphicFramePr>
          <p:nvPr>
            <p:extLst>
              <p:ext uri="{D42A27DB-BD31-4B8C-83A1-F6EECF244321}">
                <p14:modId xmlns:p14="http://schemas.microsoft.com/office/powerpoint/2010/main" val="3048119823"/>
              </p:ext>
            </p:extLst>
          </p:nvPr>
        </p:nvGraphicFramePr>
        <p:xfrm>
          <a:off x="8215" y="2492901"/>
          <a:ext cx="9135784" cy="4443980"/>
        </p:xfrm>
        <a:graphic>
          <a:graphicData uri="http://schemas.openxmlformats.org/drawingml/2006/table">
            <a:tbl>
              <a:tblPr firstRow="1" bandRow="1">
                <a:tableStyleId>{5C22544A-7EE6-4342-B048-85BDC9FD1C3A}</a:tableStyleId>
              </a:tblPr>
              <a:tblGrid>
                <a:gridCol w="2424930">
                  <a:extLst>
                    <a:ext uri="{9D8B030D-6E8A-4147-A177-3AD203B41FA5}">
                      <a16:colId xmlns:a16="http://schemas.microsoft.com/office/drawing/2014/main" val="1127954362"/>
                    </a:ext>
                  </a:extLst>
                </a:gridCol>
                <a:gridCol w="1842197">
                  <a:extLst>
                    <a:ext uri="{9D8B030D-6E8A-4147-A177-3AD203B41FA5}">
                      <a16:colId xmlns:a16="http://schemas.microsoft.com/office/drawing/2014/main" val="2294645583"/>
                    </a:ext>
                  </a:extLst>
                </a:gridCol>
                <a:gridCol w="4868657">
                  <a:extLst>
                    <a:ext uri="{9D8B030D-6E8A-4147-A177-3AD203B41FA5}">
                      <a16:colId xmlns:a16="http://schemas.microsoft.com/office/drawing/2014/main" val="1995897818"/>
                    </a:ext>
                  </a:extLst>
                </a:gridCol>
              </a:tblGrid>
              <a:tr h="579650">
                <a:tc>
                  <a:txBody>
                    <a:bodyPr/>
                    <a:lstStyle/>
                    <a:p>
                      <a:r>
                        <a:rPr lang="en-ZA" sz="1200" dirty="0">
                          <a:latin typeface="Times New Roman" panose="02020603050405020304" pitchFamily="18" charset="0"/>
                          <a:cs typeface="Times New Roman" panose="02020603050405020304" pitchFamily="18" charset="0"/>
                        </a:rPr>
                        <a:t>MUNICIPALITY</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NUMBER OF PARTICIPANTS</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WORK PERFORMED</a:t>
                      </a:r>
                    </a:p>
                  </a:txBody>
                  <a:tcPr marL="68580" marR="68580" marT="34290" marB="34290"/>
                </a:tc>
                <a:extLst>
                  <a:ext uri="{0D108BD9-81ED-4DB2-BD59-A6C34878D82A}">
                    <a16:rowId xmlns:a16="http://schemas.microsoft.com/office/drawing/2014/main" val="2476674597"/>
                  </a:ext>
                </a:extLst>
              </a:tr>
              <a:tr h="579650">
                <a:tc>
                  <a:txBody>
                    <a:bodyPr/>
                    <a:lstStyle/>
                    <a:p>
                      <a:r>
                        <a:rPr lang="en-ZA" sz="1200" dirty="0">
                          <a:latin typeface="Times New Roman" panose="02020603050405020304" pitchFamily="18" charset="0"/>
                          <a:cs typeface="Times New Roman" panose="02020603050405020304" pitchFamily="18" charset="0"/>
                        </a:rPr>
                        <a:t>Blue Crane Route LM</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846</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Fencing of the aerodrome landing strip</a:t>
                      </a:r>
                    </a:p>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 </a:t>
                      </a:r>
                    </a:p>
                  </a:txBody>
                  <a:tcPr marL="68580" marR="68580" marT="34290" marB="34290"/>
                </a:tc>
                <a:extLst>
                  <a:ext uri="{0D108BD9-81ED-4DB2-BD59-A6C34878D82A}">
                    <a16:rowId xmlns:a16="http://schemas.microsoft.com/office/drawing/2014/main" val="3190506103"/>
                  </a:ext>
                </a:extLst>
              </a:tr>
              <a:tr h="837272">
                <a:tc>
                  <a:txBody>
                    <a:bodyPr/>
                    <a:lstStyle/>
                    <a:p>
                      <a:r>
                        <a:rPr lang="en-ZA" sz="1200" dirty="0">
                          <a:latin typeface="Times New Roman" panose="02020603050405020304" pitchFamily="18" charset="0"/>
                          <a:cs typeface="Times New Roman" panose="02020603050405020304" pitchFamily="18" charset="0"/>
                        </a:rPr>
                        <a:t>Dr Beyers Naude</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3040</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Fencing of the heroes acre</a:t>
                      </a:r>
                    </a:p>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Revamping of Houses for the elderly</a:t>
                      </a:r>
                    </a:p>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a:t>
                      </a:r>
                    </a:p>
                  </a:txBody>
                  <a:tcPr marL="68580" marR="68580" marT="34290" marB="34290"/>
                </a:tc>
                <a:extLst>
                  <a:ext uri="{0D108BD9-81ED-4DB2-BD59-A6C34878D82A}">
                    <a16:rowId xmlns:a16="http://schemas.microsoft.com/office/drawing/2014/main" val="2345876478"/>
                  </a:ext>
                </a:extLst>
              </a:tr>
              <a:tr h="322027">
                <a:tc>
                  <a:txBody>
                    <a:bodyPr/>
                    <a:lstStyle/>
                    <a:p>
                      <a:r>
                        <a:rPr lang="en-ZA" sz="1200" dirty="0">
                          <a:latin typeface="Times New Roman" panose="02020603050405020304" pitchFamily="18" charset="0"/>
                          <a:cs typeface="Times New Roman" panose="02020603050405020304" pitchFamily="18" charset="0"/>
                        </a:rPr>
                        <a:t>Koukamma</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681</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Fencing of land for commercial garden</a:t>
                      </a:r>
                    </a:p>
                  </a:txBody>
                  <a:tcPr marL="68580" marR="68580" marT="34290" marB="34290"/>
                </a:tc>
                <a:extLst>
                  <a:ext uri="{0D108BD9-81ED-4DB2-BD59-A6C34878D82A}">
                    <a16:rowId xmlns:a16="http://schemas.microsoft.com/office/drawing/2014/main" val="1818850757"/>
                  </a:ext>
                </a:extLst>
              </a:tr>
              <a:tr h="322027">
                <a:tc>
                  <a:txBody>
                    <a:bodyPr/>
                    <a:lstStyle/>
                    <a:p>
                      <a:r>
                        <a:rPr lang="en-ZA" sz="1200" dirty="0">
                          <a:latin typeface="Times New Roman" panose="02020603050405020304" pitchFamily="18" charset="0"/>
                          <a:cs typeface="Times New Roman" panose="02020603050405020304" pitchFamily="18" charset="0"/>
                        </a:rPr>
                        <a:t>Kouga</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611</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Bush clearing along the road</a:t>
                      </a:r>
                    </a:p>
                  </a:txBody>
                  <a:tcPr marL="68580" marR="68580" marT="34290" marB="34290"/>
                </a:tc>
                <a:extLst>
                  <a:ext uri="{0D108BD9-81ED-4DB2-BD59-A6C34878D82A}">
                    <a16:rowId xmlns:a16="http://schemas.microsoft.com/office/drawing/2014/main" val="1836748744"/>
                  </a:ext>
                </a:extLst>
              </a:tr>
              <a:tr h="579650">
                <a:tc>
                  <a:txBody>
                    <a:bodyPr/>
                    <a:lstStyle/>
                    <a:p>
                      <a:r>
                        <a:rPr lang="en-ZA" sz="1200" dirty="0">
                          <a:latin typeface="Times New Roman" panose="02020603050405020304" pitchFamily="18" charset="0"/>
                          <a:cs typeface="Times New Roman" panose="02020603050405020304" pitchFamily="18" charset="0"/>
                        </a:rPr>
                        <a:t>Makana LM</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1041</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a:t>
                      </a:r>
                    </a:p>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Painting of offices</a:t>
                      </a:r>
                    </a:p>
                  </a:txBody>
                  <a:tcPr marL="68580" marR="68580" marT="34290" marB="34290"/>
                </a:tc>
                <a:extLst>
                  <a:ext uri="{0D108BD9-81ED-4DB2-BD59-A6C34878D82A}">
                    <a16:rowId xmlns:a16="http://schemas.microsoft.com/office/drawing/2014/main" val="4053285579"/>
                  </a:ext>
                </a:extLst>
              </a:tr>
              <a:tr h="322027">
                <a:tc>
                  <a:txBody>
                    <a:bodyPr/>
                    <a:lstStyle/>
                    <a:p>
                      <a:r>
                        <a:rPr lang="en-ZA" sz="1200" dirty="0">
                          <a:latin typeface="Times New Roman" panose="02020603050405020304" pitchFamily="18" charset="0"/>
                          <a:cs typeface="Times New Roman" panose="02020603050405020304" pitchFamily="18" charset="0"/>
                        </a:rPr>
                        <a:t>Ndlambe LM</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646</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a:t>
                      </a:r>
                    </a:p>
                  </a:txBody>
                  <a:tcPr marL="68580" marR="68580" marT="34290" marB="34290"/>
                </a:tc>
                <a:extLst>
                  <a:ext uri="{0D108BD9-81ED-4DB2-BD59-A6C34878D82A}">
                    <a16:rowId xmlns:a16="http://schemas.microsoft.com/office/drawing/2014/main" val="3472391306"/>
                  </a:ext>
                </a:extLst>
              </a:tr>
              <a:tr h="579650">
                <a:tc>
                  <a:txBody>
                    <a:bodyPr/>
                    <a:lstStyle/>
                    <a:p>
                      <a:r>
                        <a:rPr lang="en-ZA" sz="1200" dirty="0">
                          <a:latin typeface="Times New Roman" panose="02020603050405020304" pitchFamily="18" charset="0"/>
                          <a:cs typeface="Times New Roman" panose="02020603050405020304" pitchFamily="18" charset="0"/>
                        </a:rPr>
                        <a:t>Sundays River Valley</a:t>
                      </a:r>
                    </a:p>
                  </a:txBody>
                  <a:tcPr marL="68580" marR="68580" marT="34290" marB="34290"/>
                </a:tc>
                <a:tc>
                  <a:txBody>
                    <a:bodyPr/>
                    <a:lstStyle/>
                    <a:p>
                      <a:r>
                        <a:rPr lang="en-ZA" sz="1200" dirty="0">
                          <a:latin typeface="Times New Roman" panose="02020603050405020304" pitchFamily="18" charset="0"/>
                          <a:cs typeface="Times New Roman" panose="02020603050405020304" pitchFamily="18" charset="0"/>
                        </a:rPr>
                        <a:t>669</a:t>
                      </a:r>
                    </a:p>
                  </a:txBody>
                  <a:tcPr marL="68580" marR="68580" marT="34290" marB="34290"/>
                </a:tc>
                <a:tc>
                  <a:txBody>
                    <a:bodyPr/>
                    <a:lstStyle/>
                    <a:p>
                      <a:pPr marL="285750" indent="-285750">
                        <a:buFont typeface="Arial" panose="020B0604020202020204" pitchFamily="34" charset="0"/>
                        <a:buChar char="•"/>
                      </a:pPr>
                      <a:r>
                        <a:rPr lang="en-ZA" sz="1200" dirty="0">
                          <a:latin typeface="Times New Roman" panose="02020603050405020304" pitchFamily="18" charset="0"/>
                          <a:cs typeface="Times New Roman" panose="02020603050405020304" pitchFamily="18" charset="0"/>
                        </a:rPr>
                        <a:t>General Cleaning in partnership with private sector</a:t>
                      </a:r>
                    </a:p>
                  </a:txBody>
                  <a:tcPr marL="68580" marR="68580" marT="34290" marB="34290"/>
                </a:tc>
                <a:extLst>
                  <a:ext uri="{0D108BD9-81ED-4DB2-BD59-A6C34878D82A}">
                    <a16:rowId xmlns:a16="http://schemas.microsoft.com/office/drawing/2014/main" val="27282014"/>
                  </a:ext>
                </a:extLst>
              </a:tr>
              <a:tr h="322027">
                <a:tc>
                  <a:txBody>
                    <a:bodyPr/>
                    <a:lstStyle/>
                    <a:p>
                      <a:r>
                        <a:rPr lang="en-ZA" sz="1200" b="1" dirty="0">
                          <a:latin typeface="Times New Roman" panose="02020603050405020304" pitchFamily="18" charset="0"/>
                          <a:cs typeface="Times New Roman" panose="02020603050405020304" pitchFamily="18" charset="0"/>
                        </a:rPr>
                        <a:t>TOTAL</a:t>
                      </a:r>
                    </a:p>
                  </a:txBody>
                  <a:tcPr marL="68580" marR="68580" marT="34290" marB="34290"/>
                </a:tc>
                <a:tc>
                  <a:txBody>
                    <a:bodyPr/>
                    <a:lstStyle/>
                    <a:p>
                      <a:r>
                        <a:rPr lang="en-ZA" sz="1200" b="1" dirty="0">
                          <a:latin typeface="Times New Roman" panose="02020603050405020304" pitchFamily="18" charset="0"/>
                          <a:cs typeface="Times New Roman" panose="02020603050405020304" pitchFamily="18" charset="0"/>
                        </a:rPr>
                        <a:t>7534</a:t>
                      </a:r>
                    </a:p>
                  </a:txBody>
                  <a:tcPr marL="68580" marR="68580" marT="34290" marB="34290"/>
                </a:tc>
                <a:tc>
                  <a:txBody>
                    <a:bodyPr/>
                    <a:lstStyle/>
                    <a:p>
                      <a:pPr marL="285750" indent="-285750">
                        <a:buFont typeface="Arial" panose="020B0604020202020204" pitchFamily="34" charset="0"/>
                        <a:buChar char="•"/>
                      </a:pPr>
                      <a:endParaRPr lang="en-ZA" sz="1200" b="1"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815209136"/>
                  </a:ext>
                </a:extLst>
              </a:tr>
            </a:tbl>
          </a:graphicData>
        </a:graphic>
      </p:graphicFrame>
      <p:sp>
        <p:nvSpPr>
          <p:cNvPr id="5" name="Rectangle 4"/>
          <p:cNvSpPr/>
          <p:nvPr/>
        </p:nvSpPr>
        <p:spPr>
          <a:xfrm>
            <a:off x="179512" y="1628801"/>
            <a:ext cx="8784976" cy="923330"/>
          </a:xfrm>
          <a:prstGeom prst="rect">
            <a:avLst/>
          </a:prstGeom>
        </p:spPr>
        <p:txBody>
          <a:bodyPr wrap="square">
            <a:spAutoFit/>
          </a:bodyPr>
          <a:lstStyle/>
          <a:p>
            <a:pPr marL="285750" indent="-28575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Created 7534 job opportunities to reduce the level of unemployment in line with the NDP</a:t>
            </a:r>
            <a:r>
              <a:rPr lang="en-US" dirty="0"/>
              <a:t>.</a:t>
            </a:r>
          </a:p>
          <a:p>
            <a:pPr marL="285750" indent="-285750">
              <a:buFont typeface="Wingdings" panose="05000000000000000000" pitchFamily="2" charset="2"/>
              <a:buChar char="§"/>
            </a:pPr>
            <a:r>
              <a:rPr lang="en-US" dirty="0">
                <a:latin typeface="Times New Roman" panose="02020603050405020304" pitchFamily="18" charset="0"/>
                <a:cs typeface="Times New Roman" panose="02020603050405020304" pitchFamily="18" charset="0"/>
              </a:rPr>
              <a:t>The job opportunities are targeting vulnerable members of society which are unemployed or under employed within needy families.</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10926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404664"/>
            <a:ext cx="7416824" cy="512952"/>
          </a:xfrm>
        </p:spPr>
        <p:txBody>
          <a:bodyPr>
            <a:noAutofit/>
          </a:bodyPr>
          <a:lstStyle/>
          <a:p>
            <a:r>
              <a:rPr lang="en-ZA" sz="2800" dirty="0">
                <a:latin typeface="Times New Roman" panose="02020603050405020304" pitchFamily="18" charset="0"/>
                <a:cs typeface="Times New Roman" panose="02020603050405020304" pitchFamily="18" charset="0"/>
              </a:rPr>
              <a:t>PROGRAMME MANAGEMENT UNIT (PMU)</a:t>
            </a:r>
          </a:p>
        </p:txBody>
      </p:sp>
      <p:sp>
        <p:nvSpPr>
          <p:cNvPr id="4" name="Content Placeholder 2"/>
          <p:cNvSpPr txBox="1">
            <a:spLocks/>
          </p:cNvSpPr>
          <p:nvPr/>
        </p:nvSpPr>
        <p:spPr>
          <a:xfrm>
            <a:off x="0" y="922948"/>
            <a:ext cx="9144000" cy="1353924"/>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14313" indent="-214313" algn="just">
              <a:lnSpc>
                <a:spcPct val="150000"/>
              </a:lnSpc>
              <a:spcBef>
                <a:spcPts val="0"/>
              </a:spcBef>
              <a:defRPr/>
            </a:pPr>
            <a:r>
              <a:rPr lang="en-ZA"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COGTA – EC established a PMU to enhance 154 support rendered to municipalities. </a:t>
            </a:r>
          </a:p>
          <a:p>
            <a:pPr marL="214313" indent="-214313" algn="just">
              <a:lnSpc>
                <a:spcPct val="150000"/>
              </a:lnSpc>
              <a:spcBef>
                <a:spcPts val="0"/>
              </a:spcBef>
              <a:defRPr/>
            </a:pPr>
            <a:r>
              <a:rPr lang="en-ZA" sz="18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The PMU in partnership with the DBSA and the National Business Initiative (NBI) have supported the following municipalities to package proposals and are currently processing approvals thereof: -  </a:t>
            </a:r>
          </a:p>
          <a:p>
            <a:pPr marL="0" indent="0" algn="just">
              <a:lnSpc>
                <a:spcPct val="150000"/>
              </a:lnSpc>
              <a:spcBef>
                <a:spcPts val="0"/>
              </a:spcBef>
              <a:buNone/>
              <a:defRPr/>
            </a:pPr>
            <a:r>
              <a:rPr lang="en-ZA" sz="1500" dirty="0">
                <a:solidFill>
                  <a:prstClr val="black"/>
                </a:solidFill>
                <a:ea typeface="Calibri" panose="020F0502020204030204" pitchFamily="34" charset="0"/>
                <a:cs typeface="Arial" panose="020B0604020202020204" pitchFamily="34" charset="0"/>
              </a:rPr>
              <a:t> </a:t>
            </a:r>
            <a:endParaRPr lang="en-GB" sz="1275" dirty="0">
              <a:solidFill>
                <a:prstClr val="black"/>
              </a:solidFill>
              <a:ea typeface="ヒラギノ角ゴ Pro W3"/>
            </a:endParaRPr>
          </a:p>
        </p:txBody>
      </p:sp>
      <p:graphicFrame>
        <p:nvGraphicFramePr>
          <p:cNvPr id="5" name="Table 5">
            <a:extLst>
              <a:ext uri="{FF2B5EF4-FFF2-40B4-BE49-F238E27FC236}">
                <a16:creationId xmlns:a16="http://schemas.microsoft.com/office/drawing/2014/main" id="{3E09FB0E-C3AA-4421-877D-3D8ADB5FA9B3}"/>
              </a:ext>
            </a:extLst>
          </p:cNvPr>
          <p:cNvGraphicFramePr>
            <a:graphicFrameLocks noGrp="1"/>
          </p:cNvGraphicFramePr>
          <p:nvPr>
            <p:extLst>
              <p:ext uri="{D42A27DB-BD31-4B8C-83A1-F6EECF244321}">
                <p14:modId xmlns:p14="http://schemas.microsoft.com/office/powerpoint/2010/main" val="1925205940"/>
              </p:ext>
            </p:extLst>
          </p:nvPr>
        </p:nvGraphicFramePr>
        <p:xfrm>
          <a:off x="0" y="2132855"/>
          <a:ext cx="9144000" cy="5755788"/>
        </p:xfrm>
        <a:graphic>
          <a:graphicData uri="http://schemas.openxmlformats.org/drawingml/2006/table">
            <a:tbl>
              <a:tblPr firstRow="1" bandRow="1">
                <a:tableStyleId>{5C22544A-7EE6-4342-B048-85BDC9FD1C3A}</a:tableStyleId>
              </a:tblPr>
              <a:tblGrid>
                <a:gridCol w="1979712">
                  <a:extLst>
                    <a:ext uri="{9D8B030D-6E8A-4147-A177-3AD203B41FA5}">
                      <a16:colId xmlns:a16="http://schemas.microsoft.com/office/drawing/2014/main" val="4113922746"/>
                    </a:ext>
                  </a:extLst>
                </a:gridCol>
                <a:gridCol w="1512168">
                  <a:extLst>
                    <a:ext uri="{9D8B030D-6E8A-4147-A177-3AD203B41FA5}">
                      <a16:colId xmlns:a16="http://schemas.microsoft.com/office/drawing/2014/main" val="3981163074"/>
                    </a:ext>
                  </a:extLst>
                </a:gridCol>
                <a:gridCol w="2016224">
                  <a:extLst>
                    <a:ext uri="{9D8B030D-6E8A-4147-A177-3AD203B41FA5}">
                      <a16:colId xmlns:a16="http://schemas.microsoft.com/office/drawing/2014/main" val="3982561171"/>
                    </a:ext>
                  </a:extLst>
                </a:gridCol>
                <a:gridCol w="1872208">
                  <a:extLst>
                    <a:ext uri="{9D8B030D-6E8A-4147-A177-3AD203B41FA5}">
                      <a16:colId xmlns:a16="http://schemas.microsoft.com/office/drawing/2014/main" val="135787624"/>
                    </a:ext>
                  </a:extLst>
                </a:gridCol>
                <a:gridCol w="1763688">
                  <a:extLst>
                    <a:ext uri="{9D8B030D-6E8A-4147-A177-3AD203B41FA5}">
                      <a16:colId xmlns:a16="http://schemas.microsoft.com/office/drawing/2014/main" val="2377638177"/>
                    </a:ext>
                  </a:extLst>
                </a:gridCol>
              </a:tblGrid>
              <a:tr h="599514">
                <a:tc>
                  <a:txBody>
                    <a:bodyPr/>
                    <a:lstStyle/>
                    <a:p>
                      <a:r>
                        <a:rPr lang="en-ZA" sz="1600" dirty="0">
                          <a:latin typeface="Times New Roman" panose="02020603050405020304" pitchFamily="18" charset="0"/>
                          <a:cs typeface="Times New Roman" panose="02020603050405020304" pitchFamily="18" charset="0"/>
                        </a:rPr>
                        <a:t>DR. BAYERS NAUDE LM</a:t>
                      </a:r>
                    </a:p>
                  </a:txBody>
                  <a:tcPr marL="68580" marR="68580" marT="34290" marB="34290"/>
                </a:tc>
                <a:tc>
                  <a:txBody>
                    <a:bodyPr/>
                    <a:lstStyle/>
                    <a:p>
                      <a:r>
                        <a:rPr lang="en-ZA" sz="1600" dirty="0">
                          <a:latin typeface="Times New Roman" panose="02020603050405020304" pitchFamily="18" charset="0"/>
                          <a:cs typeface="Times New Roman" panose="02020603050405020304" pitchFamily="18" charset="0"/>
                        </a:rPr>
                        <a:t>BLUE CRANE ROUTE LM</a:t>
                      </a:r>
                    </a:p>
                  </a:txBody>
                  <a:tcPr marL="68580" marR="68580" marT="34290" marB="34290"/>
                </a:tc>
                <a:tc>
                  <a:txBody>
                    <a:bodyPr/>
                    <a:lstStyle/>
                    <a:p>
                      <a:r>
                        <a:rPr lang="en-ZA" sz="1600" dirty="0">
                          <a:latin typeface="Times New Roman" panose="02020603050405020304" pitchFamily="18" charset="0"/>
                          <a:cs typeface="Times New Roman" panose="02020603050405020304" pitchFamily="18" charset="0"/>
                        </a:rPr>
                        <a:t>KOUKAMMA LM</a:t>
                      </a:r>
                    </a:p>
                  </a:txBody>
                  <a:tcPr marL="68580" marR="68580" marT="34290" marB="34290"/>
                </a:tc>
                <a:tc>
                  <a:txBody>
                    <a:bodyPr/>
                    <a:lstStyle/>
                    <a:p>
                      <a:r>
                        <a:rPr lang="en-ZA" sz="1600" dirty="0">
                          <a:latin typeface="Times New Roman" panose="02020603050405020304" pitchFamily="18" charset="0"/>
                          <a:cs typeface="Times New Roman" panose="02020603050405020304" pitchFamily="18" charset="0"/>
                        </a:rPr>
                        <a:t>MAKANA LM</a:t>
                      </a:r>
                    </a:p>
                  </a:txBody>
                  <a:tcPr marL="68580" marR="68580" marT="34290" marB="34290"/>
                </a:tc>
                <a:tc>
                  <a:txBody>
                    <a:bodyPr/>
                    <a:lstStyle/>
                    <a:p>
                      <a:r>
                        <a:rPr lang="en-ZA" sz="1600" dirty="0">
                          <a:latin typeface="Times New Roman" panose="02020603050405020304" pitchFamily="18" charset="0"/>
                          <a:cs typeface="Times New Roman" panose="02020603050405020304" pitchFamily="18" charset="0"/>
                        </a:rPr>
                        <a:t>NDLAMBE LM</a:t>
                      </a:r>
                    </a:p>
                  </a:txBody>
                  <a:tcPr marL="68580" marR="68580" marT="34290" marB="34290"/>
                </a:tc>
                <a:extLst>
                  <a:ext uri="{0D108BD9-81ED-4DB2-BD59-A6C34878D82A}">
                    <a16:rowId xmlns:a16="http://schemas.microsoft.com/office/drawing/2014/main" val="1510953070"/>
                  </a:ext>
                </a:extLst>
              </a:tr>
              <a:tr h="599514">
                <a:tc>
                  <a:txBody>
                    <a:bodyPr/>
                    <a:lstStyle/>
                    <a:p>
                      <a:r>
                        <a:rPr lang="en-ZA" sz="1700" i="0" dirty="0">
                          <a:latin typeface="Times New Roman" panose="02020603050405020304" pitchFamily="18" charset="0"/>
                          <a:cs typeface="Times New Roman" panose="02020603050405020304" pitchFamily="18" charset="0"/>
                        </a:rPr>
                        <a:t>Electrical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Asset Care</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Asset Care</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Electricity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Roads and Storm Water Master Plan</a:t>
                      </a:r>
                    </a:p>
                  </a:txBody>
                  <a:tcPr marL="68580" marR="68580" marT="34290" marB="34290"/>
                </a:tc>
                <a:extLst>
                  <a:ext uri="{0D108BD9-81ED-4DB2-BD59-A6C34878D82A}">
                    <a16:rowId xmlns:a16="http://schemas.microsoft.com/office/drawing/2014/main" val="2429617173"/>
                  </a:ext>
                </a:extLst>
              </a:tr>
              <a:tr h="599514">
                <a:tc>
                  <a:txBody>
                    <a:bodyPr/>
                    <a:lstStyle/>
                    <a:p>
                      <a:r>
                        <a:rPr lang="en-ZA" sz="1700" i="0" dirty="0">
                          <a:latin typeface="Times New Roman" panose="02020603050405020304" pitchFamily="18" charset="0"/>
                          <a:cs typeface="Times New Roman" panose="02020603050405020304" pitchFamily="18" charset="0"/>
                        </a:rPr>
                        <a:t>Water and Sanitation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Electricity Master Plan</a:t>
                      </a:r>
                    </a:p>
                  </a:txBody>
                  <a:tcPr marL="68580" marR="68580" marT="34290" marB="34290"/>
                </a:tc>
                <a:tc rowSpan="6">
                  <a:txBody>
                    <a:bodyPr/>
                    <a:lstStyle/>
                    <a:p>
                      <a:pPr algn="just"/>
                      <a:r>
                        <a:rPr lang="en-ZA" sz="1700" i="0" dirty="0">
                          <a:latin typeface="Times New Roman" panose="02020603050405020304" pitchFamily="18" charset="0"/>
                          <a:cs typeface="Times New Roman" panose="02020603050405020304" pitchFamily="18" charset="0"/>
                        </a:rPr>
                        <a:t>Development of Valuation Roll: waiting for the municipality to appoint a candidate valuer to be mentored in the implementation of the project</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Roads and Storm Water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Water and Sanitation Master Plan </a:t>
                      </a:r>
                    </a:p>
                  </a:txBody>
                  <a:tcPr marL="68580" marR="68580" marT="34290" marB="34290"/>
                </a:tc>
                <a:extLst>
                  <a:ext uri="{0D108BD9-81ED-4DB2-BD59-A6C34878D82A}">
                    <a16:rowId xmlns:a16="http://schemas.microsoft.com/office/drawing/2014/main" val="2035778472"/>
                  </a:ext>
                </a:extLst>
              </a:tr>
              <a:tr h="599514">
                <a:tc>
                  <a:txBody>
                    <a:bodyPr/>
                    <a:lstStyle/>
                    <a:p>
                      <a:r>
                        <a:rPr lang="en-ZA" sz="1700" i="0" dirty="0">
                          <a:latin typeface="Times New Roman" panose="02020603050405020304" pitchFamily="18" charset="0"/>
                          <a:cs typeface="Times New Roman" panose="02020603050405020304" pitchFamily="18" charset="0"/>
                        </a:rPr>
                        <a:t>Roads and Stormwater Master Plan</a:t>
                      </a:r>
                    </a:p>
                  </a:txBody>
                  <a:tcPr marL="68580" marR="68580" marT="34290" marB="34290"/>
                </a:tc>
                <a:tc>
                  <a:txBody>
                    <a:bodyPr/>
                    <a:lstStyle/>
                    <a:p>
                      <a:r>
                        <a:rPr lang="en-ZA" sz="1700" i="0" dirty="0">
                          <a:latin typeface="Times New Roman" panose="02020603050405020304" pitchFamily="18" charset="0"/>
                          <a:cs typeface="Times New Roman" panose="02020603050405020304" pitchFamily="18" charset="0"/>
                        </a:rPr>
                        <a:t>Infrastructure Master Plan</a:t>
                      </a: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Township establishment</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829619476"/>
                  </a:ext>
                </a:extLst>
              </a:tr>
              <a:tr h="599514">
                <a:tc>
                  <a:txBody>
                    <a:bodyPr/>
                    <a:lstStyle/>
                    <a:p>
                      <a:r>
                        <a:rPr lang="en-ZA" sz="1700" i="0" dirty="0">
                          <a:latin typeface="Times New Roman" panose="02020603050405020304" pitchFamily="18" charset="0"/>
                          <a:cs typeface="Times New Roman" panose="02020603050405020304" pitchFamily="18" charset="0"/>
                        </a:rPr>
                        <a:t>Transport Master Plan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Small Town Regeneration Master Plan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2696379907"/>
                  </a:ext>
                </a:extLst>
              </a:tr>
              <a:tr h="830095">
                <a:tc>
                  <a:txBody>
                    <a:bodyPr/>
                    <a:lstStyle/>
                    <a:p>
                      <a:r>
                        <a:rPr lang="en-ZA" sz="1700" i="0" dirty="0">
                          <a:latin typeface="Times New Roman" panose="02020603050405020304" pitchFamily="18" charset="0"/>
                          <a:cs typeface="Times New Roman" panose="02020603050405020304" pitchFamily="18" charset="0"/>
                        </a:rPr>
                        <a:t>Local Spatial Development Framework</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Waste water management plan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2068074415"/>
                  </a:ext>
                </a:extLst>
              </a:tr>
              <a:tr h="341262">
                <a:tc>
                  <a:txBody>
                    <a:bodyPr/>
                    <a:lstStyle/>
                    <a:p>
                      <a:r>
                        <a:rPr lang="en-ZA" sz="1700" i="0" dirty="0">
                          <a:latin typeface="Times New Roman" panose="02020603050405020304" pitchFamily="18" charset="0"/>
                          <a:cs typeface="Times New Roman" panose="02020603050405020304" pitchFamily="18" charset="0"/>
                        </a:rPr>
                        <a:t>Housing Sector Plan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Revenue enhancement</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794008884"/>
                  </a:ext>
                </a:extLst>
              </a:tr>
              <a:tr h="581067">
                <a:tc>
                  <a:txBody>
                    <a:bodyPr/>
                    <a:lstStyle/>
                    <a:p>
                      <a:r>
                        <a:rPr lang="en-ZA" sz="1700" i="0" dirty="0">
                          <a:latin typeface="Times New Roman" panose="02020603050405020304" pitchFamily="18" charset="0"/>
                          <a:cs typeface="Times New Roman" panose="02020603050405020304" pitchFamily="18" charset="0"/>
                        </a:rPr>
                        <a:t>Land Audit</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tc vMerge="1">
                  <a:txBody>
                    <a:bodyPr/>
                    <a:lstStyle/>
                    <a:p>
                      <a:endParaRPr lang="en-ZA" dirty="0"/>
                    </a:p>
                  </a:txBody>
                  <a:tcPr/>
                </a:tc>
                <a:tc>
                  <a:txBody>
                    <a:bodyPr/>
                    <a:lstStyle/>
                    <a:p>
                      <a:r>
                        <a:rPr lang="en-ZA" sz="1700" i="0" dirty="0">
                          <a:latin typeface="Times New Roman" panose="02020603050405020304" pitchFamily="18" charset="0"/>
                          <a:cs typeface="Times New Roman" panose="02020603050405020304" pitchFamily="18" charset="0"/>
                        </a:rPr>
                        <a:t>Multi –year project preparation</a:t>
                      </a:r>
                    </a:p>
                  </a:txBody>
                  <a:tcPr marL="68580" marR="68580" marT="34290" marB="34290"/>
                </a:tc>
                <a:tc>
                  <a:txBody>
                    <a:bodyPr/>
                    <a:lstStyle/>
                    <a:p>
                      <a:endParaRPr lang="en-ZA" sz="1700" i="0" dirty="0">
                        <a:latin typeface="Times New Roman" panose="02020603050405020304" pitchFamily="18" charset="0"/>
                        <a:cs typeface="Times New Roman" panose="02020603050405020304" pitchFamily="18" charset="0"/>
                      </a:endParaRPr>
                    </a:p>
                  </a:txBody>
                  <a:tcPr marL="68580" marR="68580" marT="34290" marB="34290"/>
                </a:tc>
                <a:extLst>
                  <a:ext uri="{0D108BD9-81ED-4DB2-BD59-A6C34878D82A}">
                    <a16:rowId xmlns:a16="http://schemas.microsoft.com/office/drawing/2014/main" val="3850173825"/>
                  </a:ext>
                </a:extLst>
              </a:tr>
            </a:tbl>
          </a:graphicData>
        </a:graphic>
      </p:graphicFrame>
    </p:spTree>
    <p:extLst>
      <p:ext uri="{BB962C8B-B14F-4D97-AF65-F5344CB8AC3E}">
        <p14:creationId xmlns:p14="http://schemas.microsoft.com/office/powerpoint/2010/main" val="2823961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57250"/>
            <a:ext cx="8934719" cy="5032420"/>
          </a:xfrm>
        </p:spPr>
      </p:pic>
      <p:sp>
        <p:nvSpPr>
          <p:cNvPr id="2" name="Title 1"/>
          <p:cNvSpPr>
            <a:spLocks noGrp="1"/>
          </p:cNvSpPr>
          <p:nvPr>
            <p:ph type="title"/>
          </p:nvPr>
        </p:nvSpPr>
        <p:spPr>
          <a:xfrm>
            <a:off x="1331640" y="207899"/>
            <a:ext cx="7243038" cy="857250"/>
          </a:xfrm>
        </p:spPr>
        <p:txBody>
          <a:bodyPr>
            <a:normAutofit/>
          </a:bodyPr>
          <a:lstStyle/>
          <a:p>
            <a:r>
              <a:rPr lang="en-US" sz="2100" dirty="0">
                <a:cs typeface="Arial" pitchFamily="34" charset="0"/>
              </a:rPr>
              <a:t> </a:t>
            </a:r>
            <a:r>
              <a:rPr lang="en-US" sz="2400" dirty="0">
                <a:cs typeface="Arial" pitchFamily="34" charset="0"/>
              </a:rPr>
              <a:t>EXPENDITURE ON PROVINCIAL DROUGHT ALLOCATION </a:t>
            </a:r>
            <a:endParaRPr lang="en-ZA" sz="2400" dirty="0">
              <a:solidFill>
                <a:srgbClr val="D1B681"/>
              </a:solidFill>
              <a:latin typeface="Arial" pitchFamily="34" charset="0"/>
              <a:cs typeface="Arial" pitchFamily="34" charset="0"/>
            </a:endParaRPr>
          </a:p>
        </p:txBody>
      </p:sp>
      <p:sp>
        <p:nvSpPr>
          <p:cNvPr id="3" name="Rectangle 2"/>
          <p:cNvSpPr/>
          <p:nvPr/>
        </p:nvSpPr>
        <p:spPr>
          <a:xfrm>
            <a:off x="104640" y="2060848"/>
            <a:ext cx="8934719" cy="2342949"/>
          </a:xfrm>
          <a:prstGeom prst="rect">
            <a:avLst/>
          </a:prstGeom>
        </p:spPr>
        <p:txBody>
          <a:bodyPr wrap="square">
            <a:spAutoFit/>
          </a:bodyPr>
          <a:lstStyle/>
          <a:p>
            <a:endParaRPr lang="en-GB" sz="1500" dirty="0">
              <a:latin typeface="Arial" panose="020B0604020202020204" pitchFamily="34" charset="0"/>
              <a:cs typeface="Arial" panose="020B0604020202020204" pitchFamily="34" charset="0"/>
            </a:endParaRPr>
          </a:p>
          <a:p>
            <a:pPr marL="257175" indent="-257175">
              <a:buFont typeface="Arial" panose="020B0604020202020204" pitchFamily="34" charset="0"/>
              <a:buChar char="•"/>
            </a:pPr>
            <a:endParaRPr lang="en-GB" sz="1500" dirty="0">
              <a:latin typeface="Arial" panose="020B0604020202020204" pitchFamily="34" charset="0"/>
              <a:cs typeface="Arial" panose="020B0604020202020204" pitchFamily="34" charset="0"/>
            </a:endParaRPr>
          </a:p>
          <a:p>
            <a:pPr algn="just">
              <a:lnSpc>
                <a:spcPct val="150000"/>
              </a:lnSpc>
              <a:defRPr/>
            </a:pPr>
            <a:endParaRPr lang="en-ZA" sz="1050" dirty="0">
              <a:solidFill>
                <a:prstClr val="black"/>
              </a:solidFill>
            </a:endParaRPr>
          </a:p>
          <a:p>
            <a:r>
              <a:rPr lang="en-ZA" sz="1050" dirty="0">
                <a:solidFill>
                  <a:prstClr val="black"/>
                </a:solidFill>
              </a:rPr>
              <a:t> </a:t>
            </a:r>
          </a:p>
          <a:p>
            <a:pPr>
              <a:buFont typeface="Wingdings" panose="05000000000000000000" pitchFamily="2" charset="2"/>
              <a:buChar char="q"/>
            </a:pPr>
            <a:endParaRPr lang="en-ZA" sz="2400" dirty="0">
              <a:solidFill>
                <a:prstClr val="black"/>
              </a:solidFill>
            </a:endParaRPr>
          </a:p>
          <a:p>
            <a:pPr algn="just">
              <a:defRPr/>
            </a:pPr>
            <a:endParaRPr lang="en-US" altLang="en-US" sz="2400" dirty="0">
              <a:solidFill>
                <a:prstClr val="black"/>
              </a:solidFill>
              <a:ea typeface="ヒラギノ角ゴ Pro W3"/>
              <a:cs typeface="ヒラギノ角ゴ Pro W3"/>
            </a:endParaRPr>
          </a:p>
          <a:p>
            <a:pPr marL="342900" indent="-342900" algn="just">
              <a:buFont typeface="Wingdings" panose="05000000000000000000" pitchFamily="2" charset="2"/>
              <a:buChar char="§"/>
              <a:defRPr/>
            </a:pPr>
            <a:endParaRPr lang="en-ZA" altLang="en-US" sz="2400" dirty="0">
              <a:solidFill>
                <a:prstClr val="black"/>
              </a:solidFill>
              <a:ea typeface="ヒラギノ角ゴ Pro W3"/>
              <a:cs typeface="ヒラギノ角ゴ Pro W3"/>
            </a:endParaRPr>
          </a:p>
          <a:p>
            <a:pPr marL="342900" indent="-342900" algn="just">
              <a:buFont typeface="Wingdings" panose="05000000000000000000" pitchFamily="2" charset="2"/>
              <a:buChar char="§"/>
              <a:defRPr/>
            </a:pPr>
            <a:endParaRPr lang="en-ZA" altLang="en-US" dirty="0">
              <a:solidFill>
                <a:prstClr val="black"/>
              </a:solidFill>
              <a:ea typeface="ヒラギノ角ゴ Pro W3"/>
              <a:cs typeface="ヒラギノ角ゴ Pro W3"/>
            </a:endParaRPr>
          </a:p>
        </p:txBody>
      </p:sp>
      <p:graphicFrame>
        <p:nvGraphicFramePr>
          <p:cNvPr id="6" name="Table 5">
            <a:extLst>
              <a:ext uri="{FF2B5EF4-FFF2-40B4-BE49-F238E27FC236}">
                <a16:creationId xmlns:a16="http://schemas.microsoft.com/office/drawing/2014/main" id="{9F44A1A3-25E7-405A-87AD-67D8ED69D782}"/>
              </a:ext>
            </a:extLst>
          </p:cNvPr>
          <p:cNvGraphicFramePr>
            <a:graphicFrameLocks noGrp="1"/>
          </p:cNvGraphicFramePr>
          <p:nvPr>
            <p:extLst>
              <p:ext uri="{D42A27DB-BD31-4B8C-83A1-F6EECF244321}">
                <p14:modId xmlns:p14="http://schemas.microsoft.com/office/powerpoint/2010/main" val="2683210235"/>
              </p:ext>
            </p:extLst>
          </p:nvPr>
        </p:nvGraphicFramePr>
        <p:xfrm>
          <a:off x="0" y="1273048"/>
          <a:ext cx="9144000" cy="5396312"/>
        </p:xfrm>
        <a:graphic>
          <a:graphicData uri="http://schemas.openxmlformats.org/drawingml/2006/table">
            <a:tbl>
              <a:tblPr firstRow="1" firstCol="1" bandRow="1">
                <a:tableStyleId>{5C22544A-7EE6-4342-B048-85BDC9FD1C3A}</a:tableStyleId>
              </a:tblPr>
              <a:tblGrid>
                <a:gridCol w="1331640">
                  <a:extLst>
                    <a:ext uri="{9D8B030D-6E8A-4147-A177-3AD203B41FA5}">
                      <a16:colId xmlns:a16="http://schemas.microsoft.com/office/drawing/2014/main" val="2085242456"/>
                    </a:ext>
                  </a:extLst>
                </a:gridCol>
                <a:gridCol w="2405472">
                  <a:extLst>
                    <a:ext uri="{9D8B030D-6E8A-4147-A177-3AD203B41FA5}">
                      <a16:colId xmlns:a16="http://schemas.microsoft.com/office/drawing/2014/main" val="2447418198"/>
                    </a:ext>
                  </a:extLst>
                </a:gridCol>
                <a:gridCol w="1194928">
                  <a:extLst>
                    <a:ext uri="{9D8B030D-6E8A-4147-A177-3AD203B41FA5}">
                      <a16:colId xmlns:a16="http://schemas.microsoft.com/office/drawing/2014/main" val="3823235878"/>
                    </a:ext>
                  </a:extLst>
                </a:gridCol>
                <a:gridCol w="1224135">
                  <a:extLst>
                    <a:ext uri="{9D8B030D-6E8A-4147-A177-3AD203B41FA5}">
                      <a16:colId xmlns:a16="http://schemas.microsoft.com/office/drawing/2014/main" val="2554233041"/>
                    </a:ext>
                  </a:extLst>
                </a:gridCol>
                <a:gridCol w="2987825">
                  <a:extLst>
                    <a:ext uri="{9D8B030D-6E8A-4147-A177-3AD203B41FA5}">
                      <a16:colId xmlns:a16="http://schemas.microsoft.com/office/drawing/2014/main" val="4276106056"/>
                    </a:ext>
                  </a:extLst>
                </a:gridCol>
              </a:tblGrid>
              <a:tr h="891960">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Municipality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Project Description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Allocation</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Expenditure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Remarks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004584661"/>
                  </a:ext>
                </a:extLst>
              </a:tr>
              <a:tr h="892618">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Ndlambe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Water Treatment Package Plant</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R20,000,000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R20,000,000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ea typeface="Times New Roman" panose="02020603050405020304" pitchFamily="18" charset="0"/>
                          <a:cs typeface="Times New Roman" panose="02020603050405020304" pitchFamily="18" charset="0"/>
                        </a:rPr>
                        <a:t>100% expenditure (Applied for rollover, spent during 2020/21 FY)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220536276"/>
                  </a:ext>
                </a:extLst>
              </a:tr>
              <a:tr h="1359558">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Dr Beyers Naude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Drilling, equip successful borehole, valve and chamber fitting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R6,400,000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R6,400,000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US" sz="1600" dirty="0">
                          <a:effectLst/>
                          <a:latin typeface="Times New Roman" panose="02020603050405020304" pitchFamily="18" charset="0"/>
                          <a:ea typeface="+mn-ea"/>
                          <a:cs typeface="Times New Roman" panose="02020603050405020304" pitchFamily="18" charset="0"/>
                        </a:rPr>
                        <a:t>100%</a:t>
                      </a:r>
                      <a:r>
                        <a:rPr lang="en-US" sz="1600" baseline="0" dirty="0">
                          <a:effectLst/>
                          <a:latin typeface="Times New Roman" panose="02020603050405020304" pitchFamily="18" charset="0"/>
                          <a:ea typeface="+mn-ea"/>
                          <a:cs typeface="Times New Roman" panose="02020603050405020304" pitchFamily="18" charset="0"/>
                        </a:rPr>
                        <a:t> expenditure (2019/20 FY)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1492533765"/>
                  </a:ext>
                </a:extLst>
              </a:tr>
              <a:tr h="892618">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Makana</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Rhodes Ground Water Package Plant Storage</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R4,500,000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US" sz="1600" dirty="0">
                          <a:effectLst/>
                          <a:latin typeface="Times New Roman" panose="02020603050405020304" pitchFamily="18" charset="0"/>
                          <a:cs typeface="Times New Roman" panose="02020603050405020304" pitchFamily="18" charset="0"/>
                        </a:rPr>
                        <a:t>R4,500, 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 100% expenditure (Applied for rollover, spent during 2020/21 FY)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956461110"/>
                  </a:ext>
                </a:extLst>
              </a:tr>
              <a:tr h="1359558">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Sundays River Valley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Drilling, equip successful borehole, valve and chamber fitting</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R6,800,000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R6,800,000</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tc>
                  <a:txBody>
                    <a:bodyPr/>
                    <a:lstStyle/>
                    <a:p>
                      <a:pPr marL="0" marR="0">
                        <a:lnSpc>
                          <a:spcPct val="115000"/>
                        </a:lnSpc>
                        <a:spcBef>
                          <a:spcPts val="0"/>
                        </a:spcBef>
                        <a:spcAft>
                          <a:spcPts val="1000"/>
                        </a:spcAft>
                      </a:pPr>
                      <a:r>
                        <a:rPr lang="en-ZA" sz="1600" dirty="0">
                          <a:effectLst/>
                          <a:latin typeface="Times New Roman" panose="02020603050405020304" pitchFamily="18" charset="0"/>
                          <a:cs typeface="Times New Roman" panose="02020603050405020304" pitchFamily="18" charset="0"/>
                        </a:rPr>
                        <a:t> </a:t>
                      </a:r>
                      <a:r>
                        <a:rPr lang="en-US" sz="1600" dirty="0">
                          <a:effectLst/>
                          <a:latin typeface="Times New Roman" panose="02020603050405020304" pitchFamily="18" charset="0"/>
                          <a:cs typeface="Times New Roman" panose="02020603050405020304" pitchFamily="18" charset="0"/>
                        </a:rPr>
                        <a:t>100</a:t>
                      </a:r>
                      <a:r>
                        <a:rPr lang="en-US" sz="1600" baseline="0" dirty="0">
                          <a:effectLst/>
                          <a:latin typeface="Times New Roman" panose="02020603050405020304" pitchFamily="18" charset="0"/>
                          <a:cs typeface="Times New Roman" panose="02020603050405020304" pitchFamily="18" charset="0"/>
                        </a:rPr>
                        <a:t>% expenditure (2019/20 FY)</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51435" marR="51435" marT="0" marB="0"/>
                </a:tc>
                <a:extLst>
                  <a:ext uri="{0D108BD9-81ED-4DB2-BD59-A6C34878D82A}">
                    <a16:rowId xmlns:a16="http://schemas.microsoft.com/office/drawing/2014/main" val="3294093576"/>
                  </a:ext>
                </a:extLst>
              </a:tr>
            </a:tbl>
          </a:graphicData>
        </a:graphic>
      </p:graphicFrame>
    </p:spTree>
    <p:extLst>
      <p:ext uri="{BB962C8B-B14F-4D97-AF65-F5344CB8AC3E}">
        <p14:creationId xmlns:p14="http://schemas.microsoft.com/office/powerpoint/2010/main" val="40432116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1" y="548680"/>
            <a:ext cx="7675086" cy="857250"/>
          </a:xfrm>
        </p:spPr>
        <p:txBody>
          <a:bodyPr>
            <a:normAutofit fontScale="90000"/>
          </a:bodyPr>
          <a:lstStyle/>
          <a:p>
            <a:r>
              <a:rPr lang="en-US" sz="2800" dirty="0">
                <a:latin typeface="Times New Roman" panose="02020603050405020304" pitchFamily="18" charset="0"/>
                <a:cs typeface="Times New Roman" panose="02020603050405020304" pitchFamily="18" charset="0"/>
              </a:rPr>
              <a:t> STATUS OF DISASTER MANAGEMENT PLANS </a:t>
            </a:r>
            <a:endParaRPr lang="en-ZA" sz="2800" dirty="0">
              <a:solidFill>
                <a:srgbClr val="D1B681"/>
              </a:solidFill>
              <a:latin typeface="Times New Roman" panose="02020603050405020304" pitchFamily="18" charset="0"/>
              <a:cs typeface="Times New Roman" panose="02020603050405020304" pitchFamily="18" charset="0"/>
            </a:endParaRPr>
          </a:p>
        </p:txBody>
      </p:sp>
      <p:sp>
        <p:nvSpPr>
          <p:cNvPr id="3" name="Rectangle 2"/>
          <p:cNvSpPr/>
          <p:nvPr/>
        </p:nvSpPr>
        <p:spPr>
          <a:xfrm>
            <a:off x="572910" y="1700808"/>
            <a:ext cx="8107135" cy="2585323"/>
          </a:xfrm>
          <a:prstGeom prst="rect">
            <a:avLst/>
          </a:prstGeom>
        </p:spPr>
        <p:txBody>
          <a:bodyPr wrap="square">
            <a:spAutoFit/>
          </a:bodyPr>
          <a:lstStyle/>
          <a:p>
            <a:pPr marL="342900" indent="-342900" algn="just">
              <a:lnSpc>
                <a:spcPct val="150000"/>
              </a:lnSpc>
              <a:buFont typeface="Wingdings" panose="05000000000000000000" pitchFamily="2" charset="2"/>
              <a:buChar char="§"/>
              <a:defRPr/>
            </a:pPr>
            <a:r>
              <a:rPr lang="en-ZA" altLang="en-US" dirty="0">
                <a:solidFill>
                  <a:prstClr val="black"/>
                </a:solidFill>
                <a:latin typeface="Times New Roman" panose="02020603050405020304" pitchFamily="18" charset="0"/>
                <a:ea typeface="ヒラギノ角ゴ Pro W3"/>
                <a:cs typeface="Times New Roman" panose="02020603050405020304" pitchFamily="18" charset="0"/>
              </a:rPr>
              <a:t>Supported Koukamma LM with a tanker from 09/09/2020 – 04/03/2021</a:t>
            </a:r>
          </a:p>
          <a:p>
            <a:pPr marL="342900" indent="-342900" algn="just">
              <a:lnSpc>
                <a:spcPct val="150000"/>
              </a:lnSpc>
              <a:buFont typeface="Wingdings" panose="05000000000000000000" pitchFamily="2" charset="2"/>
              <a:buChar char="§"/>
              <a:defRPr/>
            </a:pPr>
            <a:r>
              <a:rPr lang="en-ZA" altLang="en-US" dirty="0">
                <a:solidFill>
                  <a:prstClr val="black"/>
                </a:solidFill>
                <a:latin typeface="Times New Roman" panose="02020603050405020304" pitchFamily="18" charset="0"/>
                <a:ea typeface="ヒラギノ角ゴ Pro W3"/>
                <a:cs typeface="Times New Roman" panose="02020603050405020304" pitchFamily="18" charset="0"/>
              </a:rPr>
              <a:t>Supported Dr Beyers Naude with a water tanker 04/03/2021 – 04/06/2021 requested an extension by one month</a:t>
            </a:r>
          </a:p>
          <a:p>
            <a:pPr marL="342900" indent="-342900" algn="just">
              <a:lnSpc>
                <a:spcPct val="150000"/>
              </a:lnSpc>
              <a:buFont typeface="Wingdings" panose="05000000000000000000" pitchFamily="2" charset="2"/>
              <a:buChar char="§"/>
              <a:defRPr/>
            </a:pPr>
            <a:r>
              <a:rPr lang="en-ZA" altLang="en-US" dirty="0">
                <a:solidFill>
                  <a:prstClr val="black"/>
                </a:solidFill>
                <a:latin typeface="Times New Roman" panose="02020603050405020304" pitchFamily="18" charset="0"/>
                <a:ea typeface="ヒラギノ角ゴ Pro W3"/>
                <a:cs typeface="Times New Roman" panose="02020603050405020304" pitchFamily="18" charset="0"/>
              </a:rPr>
              <a:t>Supported Sundays River Valley with a water tanker 15/03/2021 -15/06/2021 Intending to request extension by one month  </a:t>
            </a:r>
          </a:p>
          <a:p>
            <a:pPr algn="just">
              <a:lnSpc>
                <a:spcPct val="150000"/>
              </a:lnSpc>
              <a:defRPr/>
            </a:pPr>
            <a:endParaRPr lang="en-ZA" altLang="en-US" dirty="0">
              <a:solidFill>
                <a:prstClr val="black"/>
              </a:solidFill>
              <a:latin typeface="Arial Narrow" panose="020B0606020202030204" pitchFamily="34" charset="0"/>
              <a:ea typeface="ヒラギノ角ゴ Pro W3"/>
              <a:cs typeface="ヒラギノ角ゴ Pro W3"/>
            </a:endParaRPr>
          </a:p>
        </p:txBody>
      </p:sp>
    </p:spTree>
    <p:extLst>
      <p:ext uri="{BB962C8B-B14F-4D97-AF65-F5344CB8AC3E}">
        <p14:creationId xmlns:p14="http://schemas.microsoft.com/office/powerpoint/2010/main" val="69887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069" y="-5858"/>
            <a:ext cx="9144000" cy="6858000"/>
          </a:xfrm>
        </p:spPr>
      </p:pic>
      <p:sp>
        <p:nvSpPr>
          <p:cNvPr id="2" name="Title 1"/>
          <p:cNvSpPr>
            <a:spLocks noGrp="1"/>
          </p:cNvSpPr>
          <p:nvPr>
            <p:ph type="title"/>
          </p:nvPr>
        </p:nvSpPr>
        <p:spPr>
          <a:xfrm>
            <a:off x="3028936" y="0"/>
            <a:ext cx="6115064" cy="1006902"/>
          </a:xfrm>
          <a:solidFill>
            <a:srgbClr val="D1B681"/>
          </a:solidFill>
        </p:spPr>
        <p:txBody>
          <a:bodyPr>
            <a:normAutofit/>
          </a:bodyPr>
          <a:lstStyle/>
          <a:p>
            <a:r>
              <a:rPr lang="en-ZA" sz="2400" b="1" dirty="0">
                <a:latin typeface="Times New Roman" panose="02020603050405020304" pitchFamily="18" charset="0"/>
                <a:cs typeface="Times New Roman" panose="02020603050405020304" pitchFamily="18" charset="0"/>
              </a:rPr>
              <a:t>SUPPORT TO SBDM MUNICIPALITIES </a:t>
            </a:r>
          </a:p>
        </p:txBody>
      </p:sp>
      <p:sp>
        <p:nvSpPr>
          <p:cNvPr id="5" name="TextBox 4"/>
          <p:cNvSpPr txBox="1"/>
          <p:nvPr/>
        </p:nvSpPr>
        <p:spPr>
          <a:xfrm>
            <a:off x="323528" y="1268760"/>
            <a:ext cx="8820472" cy="4647426"/>
          </a:xfrm>
          <a:prstGeom prst="rect">
            <a:avLst/>
          </a:prstGeom>
          <a:noFill/>
        </p:spPr>
        <p:txBody>
          <a:bodyPr wrap="square" rtlCol="0">
            <a:spAutoFit/>
          </a:bodyPr>
          <a:lstStyle/>
          <a:p>
            <a:pPr marL="285750" indent="-285750">
              <a:buFont typeface="Arial" pitchFamily="34" charset="0"/>
              <a:buChar char="•"/>
            </a:pPr>
            <a:r>
              <a:rPr lang="en-GB" sz="1400" b="1" dirty="0">
                <a:latin typeface="Times New Roman" panose="02020603050405020304" pitchFamily="18" charset="0"/>
                <a:cs typeface="Times New Roman" panose="02020603050405020304" pitchFamily="18" charset="0"/>
              </a:rPr>
              <a:t> The Department Monitors and Supports municipalities on the implementation of Capital Infrastructure Grants, such as MIG, INEP, EPWP, etc. </a:t>
            </a:r>
          </a:p>
          <a:p>
            <a:endParaRPr lang="en-GB" sz="1400" b="1" dirty="0">
              <a:latin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r>
              <a:rPr lang="en-GB" sz="1400" b="1" dirty="0">
                <a:solidFill>
                  <a:prstClr val="black"/>
                </a:solidFill>
                <a:latin typeface="Times New Roman" panose="02020603050405020304" pitchFamily="18" charset="0"/>
                <a:cs typeface="Times New Roman" panose="02020603050405020304" pitchFamily="18" charset="0"/>
              </a:rPr>
              <a:t>The Department assisted local municipalities on the following aspects :</a:t>
            </a:r>
          </a:p>
          <a:p>
            <a:pPr marL="285750" indent="-285750">
              <a:buFont typeface="Arial" panose="020B0604020202020204" pitchFamily="34" charset="0"/>
              <a:buChar char="•"/>
            </a:pPr>
            <a:endParaRPr lang="en-GB" sz="1400" b="1"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sz="1400" b="1" dirty="0">
                <a:latin typeface="Times New Roman" panose="02020603050405020304" pitchFamily="18" charset="0"/>
                <a:cs typeface="Times New Roman" panose="02020603050405020304" pitchFamily="18" charset="0"/>
              </a:rPr>
              <a:t>MIG-MIS Training</a:t>
            </a:r>
            <a:endParaRPr lang="en-GB" sz="1400" dirty="0">
              <a:latin typeface="Times New Roman" panose="02020603050405020304" pitchFamily="18" charset="0"/>
              <a:cs typeface="Times New Roman" panose="02020603050405020304" pitchFamily="18" charset="0"/>
            </a:endParaRPr>
          </a:p>
          <a:p>
            <a:pPr lvl="2"/>
            <a:r>
              <a:rPr lang="en-GB" sz="1400" dirty="0">
                <a:latin typeface="Times New Roman" panose="02020603050405020304" pitchFamily="18" charset="0"/>
                <a:cs typeface="Times New Roman" panose="02020603050405020304" pitchFamily="18" charset="0"/>
              </a:rPr>
              <a:t>MIS 5 day Training Workshop was held in March 2021 conducted in </a:t>
            </a:r>
            <a:r>
              <a:rPr lang="en-GB" sz="1400" dirty="0" err="1">
                <a:latin typeface="Times New Roman" panose="02020603050405020304" pitchFamily="18" charset="0"/>
                <a:cs typeface="Times New Roman" panose="02020603050405020304" pitchFamily="18" charset="0"/>
              </a:rPr>
              <a:t>Gqeberha</a:t>
            </a:r>
            <a:r>
              <a:rPr lang="en-GB" sz="1400" dirty="0">
                <a:latin typeface="Times New Roman" panose="02020603050405020304" pitchFamily="18" charset="0"/>
                <a:cs typeface="Times New Roman" panose="02020603050405020304" pitchFamily="18" charset="0"/>
              </a:rPr>
              <a:t> hosted by Sarah Baartman District Municipality;</a:t>
            </a:r>
          </a:p>
          <a:p>
            <a:pPr lvl="2"/>
            <a:r>
              <a:rPr lang="en-GB" sz="1400" dirty="0">
                <a:latin typeface="Times New Roman" panose="02020603050405020304" pitchFamily="18" charset="0"/>
                <a:cs typeface="Times New Roman" panose="02020603050405020304" pitchFamily="18" charset="0"/>
              </a:rPr>
              <a:t>COGTA National provided the training to all SBD municipality</a:t>
            </a:r>
          </a:p>
          <a:p>
            <a:pPr lvl="2"/>
            <a:r>
              <a:rPr lang="en-GB" sz="1400" dirty="0">
                <a:latin typeface="Times New Roman" panose="02020603050405020304" pitchFamily="18" charset="0"/>
                <a:cs typeface="Times New Roman" panose="02020603050405020304" pitchFamily="18" charset="0"/>
              </a:rPr>
              <a:t>The training assists municipalities in capturing and reporting on their MIG Expenditure performance</a:t>
            </a:r>
          </a:p>
          <a:p>
            <a:r>
              <a:rPr lang="en-GB" sz="1400" dirty="0">
                <a:latin typeface="Times New Roman" panose="02020603050405020304" pitchFamily="18" charset="0"/>
                <a:cs typeface="Times New Roman" panose="02020603050405020304" pitchFamily="18" charset="0"/>
              </a:rPr>
              <a:t> </a:t>
            </a:r>
            <a:r>
              <a:rPr lang="en-GB" sz="1400" b="1" dirty="0">
                <a:latin typeface="Times New Roman" panose="02020603050405020304" pitchFamily="18" charset="0"/>
                <a:cs typeface="Times New Roman" panose="02020603050405020304" pitchFamily="18" charset="0"/>
              </a:rPr>
              <a:t>District Wide Infrastructure Forum (DWIF)</a:t>
            </a:r>
            <a:endParaRPr lang="en-GB" sz="1400" dirty="0">
              <a:latin typeface="Times New Roman" panose="02020603050405020304" pitchFamily="18" charset="0"/>
              <a:cs typeface="Times New Roman" panose="02020603050405020304" pitchFamily="18" charset="0"/>
            </a:endParaRPr>
          </a:p>
          <a:p>
            <a:r>
              <a:rPr lang="en-GB" sz="1400" dirty="0">
                <a:latin typeface="Times New Roman" panose="02020603050405020304" pitchFamily="18" charset="0"/>
                <a:cs typeface="Times New Roman" panose="02020603050405020304" pitchFamily="18" charset="0"/>
              </a:rPr>
              <a:t>	DWIF is held monthly, with all municipalities Technical Division and Political Principals present;</a:t>
            </a:r>
          </a:p>
          <a:p>
            <a:pPr lvl="2"/>
            <a:r>
              <a:rPr lang="en-GB" sz="1400" dirty="0">
                <a:latin typeface="Times New Roman" panose="02020603050405020304" pitchFamily="18" charset="0"/>
                <a:cs typeface="Times New Roman" panose="02020603050405020304" pitchFamily="18" charset="0"/>
              </a:rPr>
              <a:t>This is also a platform to present performance and challenges each municipality have in utilising their Capital Infrastructure Grants;	 </a:t>
            </a:r>
          </a:p>
          <a:p>
            <a:pPr marL="285750" indent="-285750">
              <a:buFont typeface="Arial" panose="020B0604020202020204" pitchFamily="34" charset="0"/>
              <a:buChar char="•"/>
            </a:pPr>
            <a:r>
              <a:rPr lang="en-GB" sz="1400" b="1" dirty="0">
                <a:latin typeface="Times New Roman" panose="02020603050405020304" pitchFamily="18" charset="0"/>
                <a:cs typeface="Times New Roman" panose="02020603050405020304" pitchFamily="18" charset="0"/>
              </a:rPr>
              <a:t>Project Registration</a:t>
            </a:r>
            <a:endParaRPr lang="en-GB" sz="1400" dirty="0">
              <a:latin typeface="Times New Roman" panose="02020603050405020304" pitchFamily="18" charset="0"/>
              <a:cs typeface="Times New Roman" panose="02020603050405020304" pitchFamily="18" charset="0"/>
            </a:endParaRPr>
          </a:p>
          <a:p>
            <a:pPr lvl="2"/>
            <a:r>
              <a:rPr lang="en-GB" sz="1400" dirty="0">
                <a:latin typeface="Times New Roman" panose="02020603050405020304" pitchFamily="18" charset="0"/>
                <a:cs typeface="Times New Roman" panose="02020603050405020304" pitchFamily="18" charset="0"/>
              </a:rPr>
              <a:t>COGTA coordinated Pre-District Appraisal Committees (DAC) and DAC Sessions to advice  municipalities on project prioritization, applications and approvals by National CoGTA.</a:t>
            </a:r>
          </a:p>
          <a:p>
            <a:pPr lvl="2"/>
            <a:r>
              <a:rPr lang="en-GB" sz="1400" dirty="0">
                <a:latin typeface="Times New Roman" panose="02020603050405020304" pitchFamily="18" charset="0"/>
                <a:cs typeface="Times New Roman" panose="02020603050405020304" pitchFamily="18" charset="0"/>
              </a:rPr>
              <a:t>The   department has introduced Cost Reimbursement Model in Koukamma to ensure that MIG funds are used for the intended purposes and to inculcate a culture of accountability for service providers and municipal officials.</a:t>
            </a:r>
          </a:p>
          <a:p>
            <a:endParaRPr lang="en-GB" sz="1600" b="1" dirty="0">
              <a:latin typeface="Arial Narrow" panose="020B0606020202030204" pitchFamily="34" charset="0"/>
            </a:endParaRPr>
          </a:p>
        </p:txBody>
      </p:sp>
    </p:spTree>
    <p:extLst>
      <p:ext uri="{BB962C8B-B14F-4D97-AF65-F5344CB8AC3E}">
        <p14:creationId xmlns:p14="http://schemas.microsoft.com/office/powerpoint/2010/main" val="37301026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99392"/>
            <a:ext cx="9144000" cy="6858000"/>
          </a:xfrm>
        </p:spPr>
      </p:pic>
      <p:sp>
        <p:nvSpPr>
          <p:cNvPr id="5" name="TextBox 4"/>
          <p:cNvSpPr txBox="1"/>
          <p:nvPr/>
        </p:nvSpPr>
        <p:spPr>
          <a:xfrm>
            <a:off x="251520" y="1556792"/>
            <a:ext cx="8640960" cy="461665"/>
          </a:xfrm>
          <a:prstGeom prst="rect">
            <a:avLst/>
          </a:prstGeom>
          <a:noFill/>
        </p:spPr>
        <p:txBody>
          <a:bodyPr wrap="square" rtlCol="0">
            <a:spAutoFit/>
          </a:bodyPr>
          <a:lstStyle/>
          <a:p>
            <a:endParaRPr lang="en-US" sz="2400" dirty="0">
              <a:solidFill>
                <a:prstClr val="black"/>
              </a:solidFill>
            </a:endParaRPr>
          </a:p>
        </p:txBody>
      </p:sp>
      <p:sp>
        <p:nvSpPr>
          <p:cNvPr id="7" name="Title 1">
            <a:extLst>
              <a:ext uri="{FF2B5EF4-FFF2-40B4-BE49-F238E27FC236}">
                <a16:creationId xmlns:a16="http://schemas.microsoft.com/office/drawing/2014/main" id="{A49C46AA-5993-499F-B4A6-AF9326912D48}"/>
              </a:ext>
            </a:extLst>
          </p:cNvPr>
          <p:cNvSpPr txBox="1">
            <a:spLocks/>
          </p:cNvSpPr>
          <p:nvPr/>
        </p:nvSpPr>
        <p:spPr>
          <a:xfrm>
            <a:off x="2627784" y="0"/>
            <a:ext cx="5112568" cy="692696"/>
          </a:xfrm>
          <a:prstGeom prst="rect">
            <a:avLst/>
          </a:prstGeom>
          <a:solidFill>
            <a:srgbClr val="D1B681"/>
          </a:solidFill>
        </p:spPr>
        <p:txBody>
          <a:bodyPr vert="horz" lIns="91440" tIns="45720" rIns="91440" bIns="45720" rtlCol="0" anchor="ctr">
            <a:normAutofit fontScale="92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ZA" sz="2800" b="1" dirty="0">
                <a:solidFill>
                  <a:prstClr val="black"/>
                </a:solidFill>
                <a:latin typeface="Times New Roman" panose="02020603050405020304" pitchFamily="18" charset="0"/>
                <a:cs typeface="Times New Roman" panose="02020603050405020304" pitchFamily="18" charset="0"/>
              </a:rPr>
              <a:t>2020/21 District MIG Performance</a:t>
            </a:r>
          </a:p>
        </p:txBody>
      </p:sp>
      <p:sp>
        <p:nvSpPr>
          <p:cNvPr id="8" name="Content Placeholder 2">
            <a:extLst>
              <a:ext uri="{FF2B5EF4-FFF2-40B4-BE49-F238E27FC236}">
                <a16:creationId xmlns:a16="http://schemas.microsoft.com/office/drawing/2014/main" id="{AF242FBA-8F1D-4672-B703-BD1FC48EBE00}"/>
              </a:ext>
            </a:extLst>
          </p:cNvPr>
          <p:cNvSpPr txBox="1">
            <a:spLocks/>
          </p:cNvSpPr>
          <p:nvPr/>
        </p:nvSpPr>
        <p:spPr bwMode="auto">
          <a:xfrm>
            <a:off x="18027" y="1268760"/>
            <a:ext cx="9144000" cy="4392488"/>
          </a:xfrm>
          <a:prstGeom prst="rect">
            <a:avLst/>
          </a:prstGeom>
          <a:solidFill>
            <a:schemeClr val="bg1"/>
          </a:solidFill>
          <a:ln>
            <a:noFill/>
          </a:ln>
        </p:spPr>
        <p:txBody>
          <a:bodyPr lIns="113495" tIns="56747" rIns="113495" bIns="56747"/>
          <a:lstStyle>
            <a:lvl1pPr marL="423863" indent="-423863" defTabSz="1133475">
              <a:spcBef>
                <a:spcPct val="20000"/>
              </a:spcBef>
              <a:buFont typeface="Arial" panose="020B0604020202020204" pitchFamily="34" charset="0"/>
              <a:buChar char="•"/>
              <a:defRPr sz="3600">
                <a:solidFill>
                  <a:schemeClr val="tx1"/>
                </a:solidFill>
                <a:latin typeface="Calibri" panose="020F0502020204030204" pitchFamily="34" charset="0"/>
                <a:ea typeface="ヒラギノ角ゴ Pro W3"/>
                <a:cs typeface="ヒラギノ角ゴ Pro W3"/>
              </a:defRPr>
            </a:lvl1pPr>
            <a:lvl2pPr marL="922338" indent="-354013" defTabSz="1133475">
              <a:spcBef>
                <a:spcPct val="20000"/>
              </a:spcBef>
              <a:buFont typeface="Arial" panose="020B0604020202020204" pitchFamily="34" charset="0"/>
              <a:buChar char="–"/>
              <a:defRPr sz="3200">
                <a:solidFill>
                  <a:schemeClr val="tx1"/>
                </a:solidFill>
                <a:latin typeface="Calibri" panose="020F0502020204030204" pitchFamily="34" charset="0"/>
                <a:ea typeface="ヒラギノ角ゴ Pro W3"/>
                <a:cs typeface="ヒラギノ角ゴ Pro W3"/>
              </a:defRPr>
            </a:lvl2pPr>
            <a:lvl3pPr marL="1336675" indent="-342900" defTabSz="1133475">
              <a:spcBef>
                <a:spcPct val="20000"/>
              </a:spcBef>
              <a:buFont typeface="Arial" panose="020B0604020202020204" pitchFamily="34" charset="0"/>
              <a:buChar char="•"/>
              <a:defRPr sz="2700">
                <a:solidFill>
                  <a:schemeClr val="tx1"/>
                </a:solidFill>
                <a:latin typeface="Calibri" panose="020F0502020204030204" pitchFamily="34" charset="0"/>
                <a:ea typeface="ヒラギノ角ゴ Pro W3"/>
                <a:cs typeface="ヒラギノ角ゴ Pro W3"/>
              </a:defRPr>
            </a:lvl3pPr>
            <a:lvl4pPr marL="1739900" indent="-246063" defTabSz="1133475">
              <a:spcBef>
                <a:spcPct val="20000"/>
              </a:spcBef>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4pPr>
            <a:lvl5pPr marL="2238375" indent="-247650" defTabSz="1133475">
              <a:spcBef>
                <a:spcPct val="20000"/>
              </a:spcBef>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5pPr>
            <a:lvl6pPr marL="2695575" indent="-247650" defTabSz="1133475"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6pPr>
            <a:lvl7pPr marL="3152775" indent="-247650" defTabSz="1133475"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7pPr>
            <a:lvl8pPr marL="3609975" indent="-247650" defTabSz="1133475"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8pPr>
            <a:lvl9pPr marL="4067175" indent="-247650" defTabSz="1133475" eaLnBrk="0" fontAlgn="base" hangingPunct="0">
              <a:spcBef>
                <a:spcPct val="20000"/>
              </a:spcBef>
              <a:spcAft>
                <a:spcPct val="0"/>
              </a:spcAft>
              <a:buFont typeface="Arial" panose="020B0604020202020204" pitchFamily="34" charset="0"/>
              <a:buChar char="»"/>
              <a:defRPr sz="2300">
                <a:solidFill>
                  <a:schemeClr val="tx1"/>
                </a:solidFill>
                <a:latin typeface="Calibri" panose="020F0502020204030204" pitchFamily="34" charset="0"/>
                <a:ea typeface="ヒラギノ角ゴ Pro W3"/>
                <a:cs typeface="ヒラギノ角ゴ Pro W3"/>
              </a:defRPr>
            </a:lvl9pPr>
          </a:lstStyle>
          <a:p>
            <a:pPr>
              <a:lnSpc>
                <a:spcPct val="80000"/>
              </a:lnSpc>
              <a:buFont typeface="Wingdings" panose="05000000000000000000" pitchFamily="2" charset="2"/>
              <a:buChar char="Ø"/>
              <a:defRPr/>
            </a:pPr>
            <a:r>
              <a:rPr lang="en-ZA" altLang="en-US" sz="1600" b="1" dirty="0">
                <a:solidFill>
                  <a:srgbClr val="000000"/>
                </a:solidFill>
                <a:latin typeface="Times New Roman" panose="02020603050405020304" pitchFamily="18" charset="0"/>
                <a:cs typeface="Times New Roman" panose="02020603050405020304" pitchFamily="18" charset="0"/>
              </a:rPr>
              <a:t>2020/21 MIG Allocation</a:t>
            </a:r>
          </a:p>
          <a:p>
            <a:pPr lvl="1">
              <a:lnSpc>
                <a:spcPct val="150000"/>
              </a:lnSpc>
              <a:buFont typeface="Wingdings" panose="05000000000000000000" pitchFamily="2" charset="2"/>
              <a:buChar char="Ø"/>
              <a:defRPr/>
            </a:pPr>
            <a:r>
              <a:rPr lang="en-ZA" altLang="en-US" sz="1600" b="1" dirty="0">
                <a:solidFill>
                  <a:srgbClr val="000000"/>
                </a:solidFill>
                <a:latin typeface="Times New Roman" panose="02020603050405020304" pitchFamily="18" charset="0"/>
                <a:cs typeface="Times New Roman" panose="02020603050405020304" pitchFamily="18" charset="0"/>
              </a:rPr>
              <a:t>Total Allocation: </a:t>
            </a:r>
            <a:r>
              <a:rPr lang="en-ZA" altLang="en-US" sz="1600" dirty="0">
                <a:solidFill>
                  <a:srgbClr val="000000"/>
                </a:solidFill>
                <a:latin typeface="Times New Roman" panose="02020603050405020304" pitchFamily="18" charset="0"/>
                <a:cs typeface="Times New Roman" panose="02020603050405020304" pitchFamily="18" charset="0"/>
              </a:rPr>
              <a:t>			</a:t>
            </a:r>
            <a:r>
              <a:rPr lang="en-ZA" altLang="en-US" sz="1600" b="1" dirty="0">
                <a:solidFill>
                  <a:srgbClr val="000000"/>
                </a:solidFill>
                <a:latin typeface="Times New Roman" panose="02020603050405020304" pitchFamily="18" charset="0"/>
                <a:cs typeface="Times New Roman" panose="02020603050405020304" pitchFamily="18" charset="0"/>
              </a:rPr>
              <a:t>R 167,907 million</a:t>
            </a:r>
          </a:p>
          <a:p>
            <a:pPr marL="900113" lvl="2" indent="195263">
              <a:lnSpc>
                <a:spcPct val="150000"/>
              </a:lnSpc>
              <a:buFont typeface="Courier New" panose="02070309020205020404" pitchFamily="49" charset="0"/>
              <a:buChar char="o"/>
              <a:defRPr/>
            </a:pPr>
            <a:r>
              <a:rPr lang="en-ZA" altLang="en-US" sz="1600" dirty="0">
                <a:solidFill>
                  <a:srgbClr val="000000"/>
                </a:solidFill>
                <a:latin typeface="Times New Roman" panose="02020603050405020304" pitchFamily="18" charset="0"/>
                <a:cs typeface="Times New Roman" panose="02020603050405020304" pitchFamily="18" charset="0"/>
              </a:rPr>
              <a:t>National Treasury Covid19 Adjustment: 	R2,061 million</a:t>
            </a:r>
          </a:p>
          <a:p>
            <a:pPr marL="900113" lvl="2" indent="195263">
              <a:lnSpc>
                <a:spcPct val="150000"/>
              </a:lnSpc>
              <a:buFont typeface="Courier New" panose="02070309020205020404" pitchFamily="49" charset="0"/>
              <a:buChar char="o"/>
              <a:defRPr/>
            </a:pPr>
            <a:r>
              <a:rPr lang="en-ZA" altLang="en-US" sz="1600" dirty="0">
                <a:solidFill>
                  <a:srgbClr val="000000"/>
                </a:solidFill>
                <a:latin typeface="Times New Roman" panose="02020603050405020304" pitchFamily="18" charset="0"/>
                <a:cs typeface="Times New Roman" panose="02020603050405020304" pitchFamily="18" charset="0"/>
              </a:rPr>
              <a:t>DORA S19 Stopping (Reduction): 		R3,172 million</a:t>
            </a:r>
          </a:p>
          <a:p>
            <a:pPr marL="900113" lvl="2" indent="195263">
              <a:lnSpc>
                <a:spcPct val="150000"/>
              </a:lnSpc>
              <a:buFont typeface="Courier New" panose="02070309020205020404" pitchFamily="49" charset="0"/>
              <a:buChar char="o"/>
              <a:defRPr/>
            </a:pPr>
            <a:r>
              <a:rPr lang="en-ZA" altLang="en-US" sz="1600" dirty="0">
                <a:solidFill>
                  <a:srgbClr val="000000"/>
                </a:solidFill>
                <a:latin typeface="Times New Roman" panose="02020603050405020304" pitchFamily="18" charset="0"/>
                <a:cs typeface="Times New Roman" panose="02020603050405020304" pitchFamily="18" charset="0"/>
              </a:rPr>
              <a:t>DORA S20 Reallocation (Additional):		R10,000 million  </a:t>
            </a:r>
          </a:p>
          <a:p>
            <a:pPr lvl="1">
              <a:lnSpc>
                <a:spcPct val="150000"/>
              </a:lnSpc>
              <a:buFont typeface="Wingdings" panose="05000000000000000000" pitchFamily="2" charset="2"/>
              <a:buChar char="Ø"/>
              <a:defRPr/>
            </a:pPr>
            <a:r>
              <a:rPr lang="en-ZA" altLang="en-US" sz="1600" dirty="0">
                <a:solidFill>
                  <a:srgbClr val="000000"/>
                </a:solidFill>
                <a:latin typeface="Times New Roman" panose="02020603050405020304" pitchFamily="18" charset="0"/>
                <a:cs typeface="Times New Roman" panose="02020603050405020304" pitchFamily="18" charset="0"/>
              </a:rPr>
              <a:t>Revised Allocation		: 	</a:t>
            </a:r>
            <a:r>
              <a:rPr lang="en-ZA" altLang="en-US" sz="1600" b="1" dirty="0">
                <a:solidFill>
                  <a:srgbClr val="000000"/>
                </a:solidFill>
                <a:latin typeface="Times New Roman" panose="02020603050405020304" pitchFamily="18" charset="0"/>
                <a:cs typeface="Times New Roman" panose="02020603050405020304" pitchFamily="18" charset="0"/>
              </a:rPr>
              <a:t>R 172,674 million</a:t>
            </a:r>
          </a:p>
          <a:p>
            <a:pPr lvl="1">
              <a:lnSpc>
                <a:spcPct val="150000"/>
              </a:lnSpc>
              <a:buFont typeface="Wingdings" panose="05000000000000000000" pitchFamily="2" charset="2"/>
              <a:buChar char="Ø"/>
              <a:defRPr/>
            </a:pPr>
            <a:r>
              <a:rPr lang="en-ZA" altLang="en-US" sz="1600" dirty="0">
                <a:solidFill>
                  <a:srgbClr val="000000"/>
                </a:solidFill>
                <a:latin typeface="Times New Roman" panose="02020603050405020304" pitchFamily="18" charset="0"/>
                <a:cs typeface="Times New Roman" panose="02020603050405020304" pitchFamily="18" charset="0"/>
              </a:rPr>
              <a:t>Expenditure as at </a:t>
            </a:r>
            <a:r>
              <a:rPr lang="en-ZA" altLang="en-US" sz="1600" b="1" u="sng" dirty="0">
                <a:solidFill>
                  <a:srgbClr val="000000"/>
                </a:solidFill>
                <a:latin typeface="Times New Roman" panose="02020603050405020304" pitchFamily="18" charset="0"/>
                <a:cs typeface="Times New Roman" panose="02020603050405020304" pitchFamily="18" charset="0"/>
              </a:rPr>
              <a:t>end April 2021	</a:t>
            </a:r>
            <a:r>
              <a:rPr lang="en-ZA" altLang="en-US" sz="1600" dirty="0">
                <a:solidFill>
                  <a:srgbClr val="000000"/>
                </a:solidFill>
                <a:latin typeface="Times New Roman" panose="02020603050405020304" pitchFamily="18" charset="0"/>
                <a:cs typeface="Times New Roman" panose="02020603050405020304" pitchFamily="18" charset="0"/>
              </a:rPr>
              <a:t>: 	</a:t>
            </a:r>
            <a:r>
              <a:rPr lang="en-US" altLang="en-US" sz="1600" b="1" dirty="0">
                <a:solidFill>
                  <a:srgbClr val="000000"/>
                </a:solidFill>
                <a:latin typeface="Times New Roman" panose="02020603050405020304" pitchFamily="18" charset="0"/>
                <a:cs typeface="Times New Roman" panose="02020603050405020304" pitchFamily="18" charset="0"/>
              </a:rPr>
              <a:t>R 114,024 million </a:t>
            </a:r>
            <a:r>
              <a:rPr lang="en-ZA" altLang="en-US" sz="1600" b="1" dirty="0">
                <a:solidFill>
                  <a:srgbClr val="000000"/>
                </a:solidFill>
                <a:latin typeface="Times New Roman" panose="02020603050405020304" pitchFamily="18" charset="0"/>
                <a:cs typeface="Times New Roman" panose="02020603050405020304" pitchFamily="18" charset="0"/>
              </a:rPr>
              <a:t>(66%)</a:t>
            </a:r>
          </a:p>
          <a:p>
            <a:pPr marL="993775" lvl="2" indent="-457200">
              <a:lnSpc>
                <a:spcPct val="150000"/>
              </a:lnSpc>
              <a:buFont typeface="Wingdings" panose="05000000000000000000" pitchFamily="2" charset="2"/>
              <a:buChar char="Ø"/>
              <a:defRPr/>
            </a:pPr>
            <a:r>
              <a:rPr lang="en-ZA" altLang="en-US" sz="1600" dirty="0">
                <a:solidFill>
                  <a:srgbClr val="000000"/>
                </a:solidFill>
                <a:latin typeface="Times New Roman" panose="02020603050405020304" pitchFamily="18" charset="0"/>
                <a:cs typeface="Times New Roman" panose="02020603050405020304" pitchFamily="18" charset="0"/>
              </a:rPr>
              <a:t>Number of MIG Receiving Municipalities:		7</a:t>
            </a:r>
          </a:p>
          <a:p>
            <a:pPr lvl="2">
              <a:lnSpc>
                <a:spcPct val="150000"/>
              </a:lnSpc>
              <a:buFont typeface="Wingdings" panose="05000000000000000000" pitchFamily="2" charset="2"/>
              <a:buChar char="ü"/>
              <a:defRPr/>
            </a:pPr>
            <a:r>
              <a:rPr lang="en-ZA" altLang="en-US" sz="1600" dirty="0">
                <a:solidFill>
                  <a:srgbClr val="000000"/>
                </a:solidFill>
                <a:latin typeface="Times New Roman" panose="02020603050405020304" pitchFamily="18" charset="0"/>
                <a:cs typeface="Times New Roman" panose="02020603050405020304" pitchFamily="18" charset="0"/>
              </a:rPr>
              <a:t>Municipalities in </a:t>
            </a:r>
            <a:r>
              <a:rPr lang="en-ZA" altLang="en-US" sz="1600" b="1" dirty="0">
                <a:solidFill>
                  <a:srgbClr val="92D050"/>
                </a:solidFill>
                <a:latin typeface="Times New Roman" panose="02020603050405020304" pitchFamily="18" charset="0"/>
                <a:cs typeface="Times New Roman" panose="02020603050405020304" pitchFamily="18" charset="0"/>
              </a:rPr>
              <a:t>Green</a:t>
            </a:r>
            <a:r>
              <a:rPr lang="en-ZA" altLang="en-US" sz="1600" dirty="0">
                <a:solidFill>
                  <a:srgbClr val="000000"/>
                </a:solidFill>
                <a:latin typeface="Times New Roman" panose="02020603050405020304" pitchFamily="18" charset="0"/>
                <a:cs typeface="Times New Roman" panose="02020603050405020304" pitchFamily="18" charset="0"/>
              </a:rPr>
              <a:t> Rating (&gt; 82%): 		</a:t>
            </a:r>
            <a:r>
              <a:rPr lang="en-ZA" altLang="en-US" sz="1600" dirty="0">
                <a:solidFill>
                  <a:srgbClr val="00B050"/>
                </a:solidFill>
                <a:latin typeface="Times New Roman" panose="02020603050405020304" pitchFamily="18" charset="0"/>
                <a:cs typeface="Times New Roman" panose="02020603050405020304" pitchFamily="18" charset="0"/>
              </a:rPr>
              <a:t>2</a:t>
            </a:r>
            <a:endParaRPr lang="en-ZA" altLang="en-US" sz="1600" b="1" dirty="0">
              <a:solidFill>
                <a:srgbClr val="00B050"/>
              </a:solidFill>
              <a:latin typeface="Times New Roman" panose="02020603050405020304" pitchFamily="18" charset="0"/>
              <a:cs typeface="Times New Roman" panose="02020603050405020304" pitchFamily="18" charset="0"/>
            </a:endParaRPr>
          </a:p>
          <a:p>
            <a:pPr lvl="2">
              <a:lnSpc>
                <a:spcPct val="150000"/>
              </a:lnSpc>
              <a:buFont typeface="Wingdings" panose="05000000000000000000" pitchFamily="2" charset="2"/>
              <a:buChar char="ü"/>
              <a:defRPr/>
            </a:pPr>
            <a:r>
              <a:rPr lang="en-ZA" altLang="en-US" sz="1600" dirty="0">
                <a:solidFill>
                  <a:srgbClr val="000000"/>
                </a:solidFill>
                <a:latin typeface="Times New Roman" panose="02020603050405020304" pitchFamily="18" charset="0"/>
                <a:cs typeface="Times New Roman" panose="02020603050405020304" pitchFamily="18" charset="0"/>
              </a:rPr>
              <a:t>Municipalities in </a:t>
            </a:r>
            <a:r>
              <a:rPr lang="en-ZA" altLang="en-US" sz="1600" dirty="0">
                <a:solidFill>
                  <a:srgbClr val="FFC000"/>
                </a:solidFill>
                <a:latin typeface="Times New Roman" panose="02020603050405020304" pitchFamily="18" charset="0"/>
                <a:cs typeface="Times New Roman" panose="02020603050405020304" pitchFamily="18" charset="0"/>
              </a:rPr>
              <a:t>Umber</a:t>
            </a:r>
            <a:r>
              <a:rPr lang="en-ZA" altLang="en-US" sz="1600" dirty="0">
                <a:solidFill>
                  <a:srgbClr val="000000"/>
                </a:solidFill>
                <a:latin typeface="Times New Roman" panose="02020603050405020304" pitchFamily="18" charset="0"/>
                <a:cs typeface="Times New Roman" panose="02020603050405020304" pitchFamily="18" charset="0"/>
              </a:rPr>
              <a:t> Rating (60 - 82%):		</a:t>
            </a:r>
            <a:r>
              <a:rPr lang="en-ZA" altLang="en-US" sz="1600" dirty="0">
                <a:solidFill>
                  <a:srgbClr val="FFC000"/>
                </a:solidFill>
                <a:latin typeface="Times New Roman" panose="02020603050405020304" pitchFamily="18" charset="0"/>
                <a:cs typeface="Times New Roman" panose="02020603050405020304" pitchFamily="18" charset="0"/>
              </a:rPr>
              <a:t>2</a:t>
            </a:r>
            <a:endParaRPr lang="en-ZA" altLang="en-US" sz="1600" b="1" dirty="0">
              <a:solidFill>
                <a:srgbClr val="FFC000"/>
              </a:solidFill>
              <a:latin typeface="Times New Roman" panose="02020603050405020304" pitchFamily="18" charset="0"/>
              <a:cs typeface="Times New Roman" panose="02020603050405020304" pitchFamily="18" charset="0"/>
            </a:endParaRPr>
          </a:p>
          <a:p>
            <a:pPr lvl="2">
              <a:lnSpc>
                <a:spcPct val="150000"/>
              </a:lnSpc>
              <a:buFont typeface="Wingdings" panose="05000000000000000000" pitchFamily="2" charset="2"/>
              <a:buChar char="ü"/>
              <a:defRPr/>
            </a:pPr>
            <a:r>
              <a:rPr lang="en-ZA" altLang="en-US" sz="1600" dirty="0">
                <a:solidFill>
                  <a:srgbClr val="000000"/>
                </a:solidFill>
                <a:latin typeface="Times New Roman" panose="02020603050405020304" pitchFamily="18" charset="0"/>
                <a:cs typeface="Times New Roman" panose="02020603050405020304" pitchFamily="18" charset="0"/>
              </a:rPr>
              <a:t>Municipalities in </a:t>
            </a:r>
            <a:r>
              <a:rPr lang="en-ZA" altLang="en-US" sz="1600" dirty="0">
                <a:solidFill>
                  <a:srgbClr val="FF0000"/>
                </a:solidFill>
                <a:latin typeface="Times New Roman" panose="02020603050405020304" pitchFamily="18" charset="0"/>
                <a:cs typeface="Times New Roman" panose="02020603050405020304" pitchFamily="18" charset="0"/>
              </a:rPr>
              <a:t>Red</a:t>
            </a:r>
            <a:r>
              <a:rPr lang="en-ZA" altLang="en-US" sz="1600" dirty="0">
                <a:solidFill>
                  <a:srgbClr val="000000"/>
                </a:solidFill>
                <a:latin typeface="Times New Roman" panose="02020603050405020304" pitchFamily="18" charset="0"/>
                <a:cs typeface="Times New Roman" panose="02020603050405020304" pitchFamily="18" charset="0"/>
              </a:rPr>
              <a:t> Rating (&lt; 60%):		</a:t>
            </a:r>
            <a:r>
              <a:rPr lang="en-ZA" altLang="en-US" sz="1600" dirty="0">
                <a:solidFill>
                  <a:srgbClr val="FF0000"/>
                </a:solidFill>
                <a:latin typeface="Times New Roman" panose="02020603050405020304" pitchFamily="18" charset="0"/>
                <a:cs typeface="Times New Roman" panose="02020603050405020304" pitchFamily="18" charset="0"/>
              </a:rPr>
              <a:t>3</a:t>
            </a:r>
          </a:p>
          <a:p>
            <a:pPr marL="568325" lvl="1" indent="0">
              <a:lnSpc>
                <a:spcPct val="80000"/>
              </a:lnSpc>
              <a:buFont typeface="Arial" panose="020B0604020202020204" pitchFamily="34" charset="0"/>
              <a:buNone/>
              <a:defRPr/>
            </a:pPr>
            <a:endParaRPr lang="en-ZA" altLang="en-US" sz="2000" b="1" dirty="0">
              <a:solidFill>
                <a:srgbClr val="000000"/>
              </a:solidFill>
              <a:latin typeface="Arial" pitchFamily="34" charset="0"/>
              <a:cs typeface="Arial" pitchFamily="34" charset="0"/>
            </a:endParaRPr>
          </a:p>
          <a:p>
            <a:pPr lvl="1">
              <a:lnSpc>
                <a:spcPct val="80000"/>
              </a:lnSpc>
              <a:spcBef>
                <a:spcPct val="0"/>
              </a:spcBef>
              <a:buFont typeface="Arial" panose="020B0604020202020204" pitchFamily="34" charset="0"/>
              <a:buNone/>
              <a:defRPr/>
            </a:pPr>
            <a:endParaRPr lang="en-ZA" altLang="en-US" sz="2500" b="1" dirty="0">
              <a:solidFill>
                <a:srgbClr val="000000"/>
              </a:solidFill>
              <a:latin typeface="Arial" panose="020B0604020202020204" pitchFamily="34" charset="0"/>
              <a:cs typeface="Tahoma" panose="020B0604030504040204" pitchFamily="34" charset="0"/>
            </a:endParaRPr>
          </a:p>
        </p:txBody>
      </p:sp>
    </p:spTree>
    <p:extLst>
      <p:ext uri="{BB962C8B-B14F-4D97-AF65-F5344CB8AC3E}">
        <p14:creationId xmlns:p14="http://schemas.microsoft.com/office/powerpoint/2010/main" val="15832627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3"/>
          <a:stretch>
            <a:fillRect/>
          </a:stretch>
        </p:blipFill>
        <p:spPr>
          <a:xfrm>
            <a:off x="323528" y="-497343"/>
            <a:ext cx="6858000" cy="6858000"/>
          </a:xfrm>
        </p:spPr>
      </p:pic>
      <p:sp>
        <p:nvSpPr>
          <p:cNvPr id="2" name="Title 1"/>
          <p:cNvSpPr>
            <a:spLocks noGrp="1"/>
          </p:cNvSpPr>
          <p:nvPr>
            <p:ph type="title"/>
          </p:nvPr>
        </p:nvSpPr>
        <p:spPr>
          <a:xfrm>
            <a:off x="2862977" y="40376"/>
            <a:ext cx="6239232" cy="720080"/>
          </a:xfrm>
          <a:solidFill>
            <a:srgbClr val="D7C599"/>
          </a:solidFill>
        </p:spPr>
        <p:txBody>
          <a:bodyPr>
            <a:noAutofit/>
          </a:bodyPr>
          <a:lstStyle/>
          <a:p>
            <a:r>
              <a:rPr lang="en-ZA" sz="2800" b="1" dirty="0">
                <a:latin typeface="Times New Roman" panose="02020603050405020304" pitchFamily="18" charset="0"/>
                <a:cs typeface="Times New Roman" panose="02020603050405020304" pitchFamily="18" charset="0"/>
              </a:rPr>
              <a:t>MIG  District Performance end Apr 2021</a:t>
            </a:r>
          </a:p>
        </p:txBody>
      </p:sp>
      <p:sp>
        <p:nvSpPr>
          <p:cNvPr id="3" name="Rectangle 2"/>
          <p:cNvSpPr/>
          <p:nvPr/>
        </p:nvSpPr>
        <p:spPr>
          <a:xfrm>
            <a:off x="-400050" y="-482530"/>
            <a:ext cx="1714500" cy="400110"/>
          </a:xfrm>
          <a:prstGeom prst="rect">
            <a:avLst/>
          </a:prstGeom>
        </p:spPr>
        <p:txBody>
          <a:bodyPr>
            <a:spAutoFit/>
          </a:bodyPr>
          <a:lstStyle/>
          <a:p>
            <a:pPr algn="just">
              <a:defRPr/>
            </a:pPr>
            <a:endParaRPr lang="en-US" sz="2000" dirty="0">
              <a:solidFill>
                <a:prstClr val="black"/>
              </a:solidFill>
              <a:latin typeface="Arial" charset="0"/>
              <a:ea typeface="ヒラギノ角ゴ Pro W3" pitchFamily="-105" charset="-128"/>
              <a:cs typeface="Arial" charset="0"/>
            </a:endParaRPr>
          </a:p>
        </p:txBody>
      </p:sp>
      <p:sp>
        <p:nvSpPr>
          <p:cNvPr id="7" name="Content Placeholder 2"/>
          <p:cNvSpPr txBox="1">
            <a:spLocks/>
          </p:cNvSpPr>
          <p:nvPr/>
        </p:nvSpPr>
        <p:spPr bwMode="auto">
          <a:xfrm>
            <a:off x="68276" y="820838"/>
            <a:ext cx="8785597" cy="6037162"/>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lIns="87019" tIns="43505" rIns="87019" bIns="43505">
            <a:normAutofit/>
          </a:bodyPr>
          <a:lstStyle>
            <a:lvl1pPr marL="371475" indent="-371475" algn="l" defTabSz="993775" rtl="0" eaLnBrk="0" fontAlgn="base" hangingPunct="0">
              <a:spcBef>
                <a:spcPct val="20000"/>
              </a:spcBef>
              <a:spcAft>
                <a:spcPct val="0"/>
              </a:spcAft>
              <a:buChar char="•"/>
              <a:defRPr sz="3500">
                <a:solidFill>
                  <a:schemeClr val="tx1"/>
                </a:solidFill>
                <a:latin typeface="+mn-lt"/>
                <a:ea typeface="+mn-ea"/>
                <a:cs typeface="ヒラギノ角ゴ Pro W3"/>
              </a:defRPr>
            </a:lvl1pPr>
            <a:lvl2pPr marL="808038" indent="-309563" algn="l" defTabSz="993775" rtl="0" eaLnBrk="0" fontAlgn="base" hangingPunct="0">
              <a:spcBef>
                <a:spcPct val="20000"/>
              </a:spcBef>
              <a:spcAft>
                <a:spcPct val="0"/>
              </a:spcAft>
              <a:buChar char="–"/>
              <a:defRPr sz="3000">
                <a:solidFill>
                  <a:schemeClr val="tx1"/>
                </a:solidFill>
                <a:latin typeface="+mn-lt"/>
                <a:ea typeface="+mn-ea"/>
                <a:cs typeface="ヒラギノ角ゴ Pro W3"/>
              </a:defRPr>
            </a:lvl2pPr>
            <a:lvl3pPr marL="1243013" indent="-247650" algn="l" defTabSz="993775" rtl="0" eaLnBrk="0" fontAlgn="base" hangingPunct="0">
              <a:spcBef>
                <a:spcPct val="20000"/>
              </a:spcBef>
              <a:spcAft>
                <a:spcPct val="0"/>
              </a:spcAft>
              <a:buChar char="•"/>
              <a:defRPr sz="2600">
                <a:solidFill>
                  <a:schemeClr val="tx1"/>
                </a:solidFill>
                <a:latin typeface="+mn-lt"/>
                <a:ea typeface="+mn-ea"/>
                <a:cs typeface="ヒラギノ角ゴ Pro W3"/>
              </a:defRPr>
            </a:lvl3pPr>
            <a:lvl4pPr marL="1739900" indent="-246063" algn="l" defTabSz="993775" rtl="0" eaLnBrk="0" fontAlgn="base" hangingPunct="0">
              <a:spcBef>
                <a:spcPct val="20000"/>
              </a:spcBef>
              <a:spcAft>
                <a:spcPct val="0"/>
              </a:spcAft>
              <a:buChar char="–"/>
              <a:defRPr sz="2200">
                <a:solidFill>
                  <a:schemeClr val="tx1"/>
                </a:solidFill>
                <a:latin typeface="+mn-lt"/>
                <a:ea typeface="+mn-ea"/>
                <a:cs typeface="ヒラギノ角ゴ Pro W3"/>
              </a:defRPr>
            </a:lvl4pPr>
            <a:lvl5pPr marL="2238375" indent="-247650" algn="l" defTabSz="993775" rtl="0" eaLnBrk="0" fontAlgn="base" hangingPunct="0">
              <a:spcBef>
                <a:spcPct val="20000"/>
              </a:spcBef>
              <a:spcAft>
                <a:spcPct val="0"/>
              </a:spcAft>
              <a:buChar char="»"/>
              <a:defRPr sz="2200">
                <a:solidFill>
                  <a:schemeClr val="tx1"/>
                </a:solidFill>
                <a:latin typeface="+mn-lt"/>
                <a:ea typeface="+mn-ea"/>
                <a:cs typeface="ヒラギノ角ゴ Pro W3"/>
              </a:defRPr>
            </a:lvl5pPr>
            <a:lvl6pPr marL="2696497" indent="-249176" algn="l" defTabSz="995117" rtl="0" fontAlgn="base">
              <a:spcBef>
                <a:spcPct val="20000"/>
              </a:spcBef>
              <a:spcAft>
                <a:spcPct val="0"/>
              </a:spcAft>
              <a:buChar char="»"/>
              <a:defRPr sz="2200">
                <a:solidFill>
                  <a:schemeClr val="tx1"/>
                </a:solidFill>
                <a:latin typeface="+mn-lt"/>
                <a:ea typeface="+mn-ea"/>
              </a:defRPr>
            </a:lvl6pPr>
            <a:lvl7pPr marL="3153583" indent="-249176" algn="l" defTabSz="995117" rtl="0" fontAlgn="base">
              <a:spcBef>
                <a:spcPct val="20000"/>
              </a:spcBef>
              <a:spcAft>
                <a:spcPct val="0"/>
              </a:spcAft>
              <a:buChar char="»"/>
              <a:defRPr sz="2200">
                <a:solidFill>
                  <a:schemeClr val="tx1"/>
                </a:solidFill>
                <a:latin typeface="+mn-lt"/>
                <a:ea typeface="+mn-ea"/>
              </a:defRPr>
            </a:lvl7pPr>
            <a:lvl8pPr marL="3610669" indent="-249176" algn="l" defTabSz="995117" rtl="0" fontAlgn="base">
              <a:spcBef>
                <a:spcPct val="20000"/>
              </a:spcBef>
              <a:spcAft>
                <a:spcPct val="0"/>
              </a:spcAft>
              <a:buChar char="»"/>
              <a:defRPr sz="2200">
                <a:solidFill>
                  <a:schemeClr val="tx1"/>
                </a:solidFill>
                <a:latin typeface="+mn-lt"/>
                <a:ea typeface="+mn-ea"/>
              </a:defRPr>
            </a:lvl8pPr>
            <a:lvl9pPr marL="4067757" indent="-249176" algn="l" defTabSz="995117" rtl="0" fontAlgn="base">
              <a:spcBef>
                <a:spcPct val="20000"/>
              </a:spcBef>
              <a:spcAft>
                <a:spcPct val="0"/>
              </a:spcAft>
              <a:buChar char="»"/>
              <a:defRPr sz="2200">
                <a:solidFill>
                  <a:schemeClr val="tx1"/>
                </a:solidFill>
                <a:latin typeface="+mn-lt"/>
                <a:ea typeface="+mn-ea"/>
              </a:defRPr>
            </a:lvl9pPr>
          </a:lstStyle>
          <a:p>
            <a:pPr marL="0" indent="0" defTabSz="870054">
              <a:buFontTx/>
              <a:buNone/>
              <a:defRPr/>
            </a:pPr>
            <a:endParaRPr lang="en-ZA" sz="2400" b="1" kern="0" dirty="0">
              <a:solidFill>
                <a:srgbClr val="000000"/>
              </a:solidFill>
              <a:latin typeface="Tahoma" pitchFamily="34" charset="0"/>
              <a:cs typeface="Tahoma" pitchFamily="34" charset="0"/>
            </a:endParaRPr>
          </a:p>
          <a:p>
            <a:pPr marL="707696" lvl="1" indent="-271975" defTabSz="870054">
              <a:lnSpc>
                <a:spcPct val="150000"/>
              </a:lnSpc>
              <a:defRPr/>
            </a:pPr>
            <a:endParaRPr lang="en-ZA" sz="2400" b="1" kern="0" dirty="0">
              <a:solidFill>
                <a:srgbClr val="000000"/>
              </a:solidFill>
              <a:cs typeface="Tahoma" pitchFamily="34" charset="0"/>
            </a:endParaRPr>
          </a:p>
          <a:p>
            <a:pPr marL="707696" lvl="1" indent="-271975" defTabSz="870054">
              <a:defRPr/>
            </a:pPr>
            <a:endParaRPr lang="en-ZA" sz="2600" b="1" kern="0" dirty="0">
              <a:solidFill>
                <a:srgbClr val="000000"/>
              </a:solidFill>
              <a:cs typeface="Tahoma" pitchFamily="34" charset="0"/>
            </a:endParaRPr>
          </a:p>
          <a:p>
            <a:pPr marL="435721" lvl="1" indent="0" defTabSz="870054">
              <a:buFontTx/>
              <a:buNone/>
              <a:defRPr/>
            </a:pPr>
            <a:r>
              <a:rPr lang="en-ZA" sz="2600" b="1" kern="0" dirty="0">
                <a:solidFill>
                  <a:srgbClr val="000000"/>
                </a:solidFill>
                <a:cs typeface="Tahoma" pitchFamily="34" charset="0"/>
              </a:rPr>
              <a:t> </a:t>
            </a:r>
          </a:p>
          <a:p>
            <a:pPr marL="435721" lvl="1" indent="0" defTabSz="870054">
              <a:buFontTx/>
              <a:buNone/>
              <a:defRPr/>
            </a:pPr>
            <a:endParaRPr lang="en-ZA" sz="2600" b="1" kern="0" dirty="0">
              <a:solidFill>
                <a:srgbClr val="000000"/>
              </a:solidFill>
              <a:cs typeface="Tahoma" pitchFamily="34" charset="0"/>
            </a:endParaRPr>
          </a:p>
          <a:p>
            <a:pPr marL="342058" indent="-342900" defTabSz="870054">
              <a:buFont typeface="Wingdings" panose="05000000000000000000" pitchFamily="2" charset="2"/>
              <a:buChar char="Ø"/>
              <a:defRPr/>
            </a:pPr>
            <a:endParaRPr lang="en-ZA" sz="2600" b="1" kern="0" dirty="0">
              <a:solidFill>
                <a:prstClr val="black"/>
              </a:solidFill>
              <a:cs typeface="Tahoma" pitchFamily="34" charset="0"/>
            </a:endParaRPr>
          </a:p>
        </p:txBody>
      </p:sp>
      <p:graphicFrame>
        <p:nvGraphicFramePr>
          <p:cNvPr id="6" name="Table 7">
            <a:extLst>
              <a:ext uri="{FF2B5EF4-FFF2-40B4-BE49-F238E27FC236}">
                <a16:creationId xmlns:a16="http://schemas.microsoft.com/office/drawing/2014/main" id="{E81242E6-0E3E-482D-9E6D-581DF1EBA41F}"/>
              </a:ext>
            </a:extLst>
          </p:cNvPr>
          <p:cNvGraphicFramePr>
            <a:graphicFrameLocks noGrp="1"/>
          </p:cNvGraphicFramePr>
          <p:nvPr>
            <p:extLst>
              <p:ext uri="{D42A27DB-BD31-4B8C-83A1-F6EECF244321}">
                <p14:modId xmlns:p14="http://schemas.microsoft.com/office/powerpoint/2010/main" val="2512332933"/>
              </p:ext>
            </p:extLst>
          </p:nvPr>
        </p:nvGraphicFramePr>
        <p:xfrm>
          <a:off x="179201" y="800831"/>
          <a:ext cx="8857294" cy="5559826"/>
        </p:xfrm>
        <a:graphic>
          <a:graphicData uri="http://schemas.openxmlformats.org/drawingml/2006/table">
            <a:tbl>
              <a:tblPr firstRow="1" bandRow="1">
                <a:tableStyleId>{5C22544A-7EE6-4342-B048-85BDC9FD1C3A}</a:tableStyleId>
              </a:tblPr>
              <a:tblGrid>
                <a:gridCol w="1625290">
                  <a:extLst>
                    <a:ext uri="{9D8B030D-6E8A-4147-A177-3AD203B41FA5}">
                      <a16:colId xmlns:a16="http://schemas.microsoft.com/office/drawing/2014/main" val="4081808070"/>
                    </a:ext>
                  </a:extLst>
                </a:gridCol>
                <a:gridCol w="1197310">
                  <a:extLst>
                    <a:ext uri="{9D8B030D-6E8A-4147-A177-3AD203B41FA5}">
                      <a16:colId xmlns:a16="http://schemas.microsoft.com/office/drawing/2014/main" val="4266062598"/>
                    </a:ext>
                  </a:extLst>
                </a:gridCol>
                <a:gridCol w="1330608">
                  <a:extLst>
                    <a:ext uri="{9D8B030D-6E8A-4147-A177-3AD203B41FA5}">
                      <a16:colId xmlns:a16="http://schemas.microsoft.com/office/drawing/2014/main" val="3633322137"/>
                    </a:ext>
                  </a:extLst>
                </a:gridCol>
                <a:gridCol w="1197310">
                  <a:extLst>
                    <a:ext uri="{9D8B030D-6E8A-4147-A177-3AD203B41FA5}">
                      <a16:colId xmlns:a16="http://schemas.microsoft.com/office/drawing/2014/main" val="288470688"/>
                    </a:ext>
                  </a:extLst>
                </a:gridCol>
                <a:gridCol w="1368354">
                  <a:extLst>
                    <a:ext uri="{9D8B030D-6E8A-4147-A177-3AD203B41FA5}">
                      <a16:colId xmlns:a16="http://schemas.microsoft.com/office/drawing/2014/main" val="3633147058"/>
                    </a:ext>
                  </a:extLst>
                </a:gridCol>
                <a:gridCol w="940744">
                  <a:extLst>
                    <a:ext uri="{9D8B030D-6E8A-4147-A177-3AD203B41FA5}">
                      <a16:colId xmlns:a16="http://schemas.microsoft.com/office/drawing/2014/main" val="3210277466"/>
                    </a:ext>
                  </a:extLst>
                </a:gridCol>
                <a:gridCol w="1197678">
                  <a:extLst>
                    <a:ext uri="{9D8B030D-6E8A-4147-A177-3AD203B41FA5}">
                      <a16:colId xmlns:a16="http://schemas.microsoft.com/office/drawing/2014/main" val="2951853219"/>
                    </a:ext>
                  </a:extLst>
                </a:gridCol>
              </a:tblGrid>
              <a:tr h="511374">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District</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Allocation</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Adjustment</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Revised Allocation</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Exp to Date</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  Exp </a:t>
                      </a:r>
                    </a:p>
                  </a:txBody>
                  <a:tcPr marL="9525" marR="9525" marT="9525" marB="0"/>
                </a:tc>
                <a:tc>
                  <a:txBody>
                    <a:bodyPr/>
                    <a:lstStyle/>
                    <a:p>
                      <a:pPr algn="ctr" fontAlgn="t"/>
                      <a:r>
                        <a:rPr lang="en-ZA" sz="1600" b="1" i="0" u="none" strike="noStrike" dirty="0">
                          <a:solidFill>
                            <a:schemeClr val="bg1"/>
                          </a:solidFill>
                          <a:effectLst/>
                          <a:latin typeface="Times New Roman" panose="02020603050405020304" pitchFamily="18" charset="0"/>
                          <a:cs typeface="Times New Roman" panose="02020603050405020304" pitchFamily="18" charset="0"/>
                        </a:rPr>
                        <a:t>Balance</a:t>
                      </a:r>
                    </a:p>
                  </a:txBody>
                  <a:tcPr marL="9525" marR="9525" marT="9525" marB="0"/>
                </a:tc>
                <a:extLst>
                  <a:ext uri="{0D108BD9-81ED-4DB2-BD59-A6C34878D82A}">
                    <a16:rowId xmlns:a16="http://schemas.microsoft.com/office/drawing/2014/main" val="1544611178"/>
                  </a:ext>
                </a:extLst>
              </a:tr>
              <a:tr h="595282">
                <a:tc>
                  <a:txBody>
                    <a:bodyPr/>
                    <a:lstStyle/>
                    <a:p>
                      <a:pPr algn="l" fontAlgn="b"/>
                      <a:r>
                        <a:rPr lang="en-ZA" sz="2000" b="0" i="0" u="none" strike="noStrike" dirty="0">
                          <a:solidFill>
                            <a:srgbClr val="000000"/>
                          </a:solidFill>
                          <a:effectLst/>
                          <a:latin typeface="Times New Roman" panose="02020603050405020304" pitchFamily="18" charset="0"/>
                          <a:cs typeface="Times New Roman" panose="02020603050405020304" pitchFamily="18" charset="0"/>
                        </a:rPr>
                        <a:t>Dr</a:t>
                      </a:r>
                      <a:r>
                        <a:rPr lang="en-ZA" sz="2000" b="0" i="0" u="none" strike="noStrike" baseline="0" dirty="0">
                          <a:solidFill>
                            <a:srgbClr val="000000"/>
                          </a:solidFill>
                          <a:effectLst/>
                          <a:latin typeface="Times New Roman" panose="02020603050405020304" pitchFamily="18" charset="0"/>
                          <a:cs typeface="Times New Roman" panose="02020603050405020304" pitchFamily="18" charset="0"/>
                        </a:rPr>
                        <a:t> </a:t>
                      </a:r>
                      <a:r>
                        <a:rPr lang="en-ZA" sz="2000" b="0" i="0" u="none" strike="noStrike" baseline="0" dirty="0" err="1">
                          <a:solidFill>
                            <a:srgbClr val="000000"/>
                          </a:solidFill>
                          <a:effectLst/>
                          <a:latin typeface="Times New Roman" panose="02020603050405020304" pitchFamily="18" charset="0"/>
                          <a:cs typeface="Times New Roman" panose="02020603050405020304" pitchFamily="18" charset="0"/>
                        </a:rPr>
                        <a:t>Beyers</a:t>
                      </a:r>
                      <a:r>
                        <a:rPr lang="en-ZA" sz="2000" b="0" i="0" u="none" strike="noStrike" baseline="0" dirty="0">
                          <a:solidFill>
                            <a:srgbClr val="000000"/>
                          </a:solidFill>
                          <a:effectLst/>
                          <a:latin typeface="Times New Roman" panose="02020603050405020304" pitchFamily="18" charset="0"/>
                          <a:cs typeface="Times New Roman" panose="02020603050405020304" pitchFamily="18" charset="0"/>
                        </a:rPr>
                        <a:t> </a:t>
                      </a:r>
                      <a:r>
                        <a:rPr lang="en-ZA" sz="2000" b="0" i="0" u="none" strike="noStrike" baseline="0" dirty="0" err="1">
                          <a:solidFill>
                            <a:srgbClr val="000000"/>
                          </a:solidFill>
                          <a:effectLst/>
                          <a:latin typeface="Times New Roman" panose="02020603050405020304" pitchFamily="18" charset="0"/>
                          <a:cs typeface="Times New Roman" panose="02020603050405020304" pitchFamily="18" charset="0"/>
                        </a:rPr>
                        <a:t>Naude</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R20 495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R4 748 </a:t>
                      </a:r>
                    </a:p>
                  </a:txBody>
                  <a:tcPr marL="9525" marR="9525" marT="9525"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R25</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243</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R13</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435</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53%</a:t>
                      </a:r>
                    </a:p>
                  </a:txBody>
                  <a:tcPr marL="0" marR="0" marT="0" marB="0" anchor="ctr">
                    <a:solidFill>
                      <a:srgbClr val="FF0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808</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1900074608"/>
                  </a:ext>
                </a:extLst>
              </a:tr>
              <a:tr h="595282">
                <a:tc>
                  <a:txBody>
                    <a:bodyPr/>
                    <a:lstStyle/>
                    <a:p>
                      <a:pPr algn="l" fontAlgn="b"/>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p>
                      <a:pPr algn="l" fontAlgn="b"/>
                      <a:r>
                        <a:rPr lang="en-ZA" sz="2000" b="0" i="0" u="none" strike="noStrike" dirty="0">
                          <a:solidFill>
                            <a:srgbClr val="000000"/>
                          </a:solidFill>
                          <a:effectLst/>
                          <a:latin typeface="Times New Roman" panose="02020603050405020304" pitchFamily="18" charset="0"/>
                          <a:cs typeface="Times New Roman" panose="02020603050405020304" pitchFamily="18" charset="0"/>
                        </a:rPr>
                        <a:t>Blue Crane</a:t>
                      </a: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R14 253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R4 825 </a:t>
                      </a:r>
                    </a:p>
                  </a:txBody>
                  <a:tcPr marL="9525" marR="9525" marT="9525"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R19</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078</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R7</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376</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39%</a:t>
                      </a:r>
                    </a:p>
                  </a:txBody>
                  <a:tcPr marL="0" marR="0" marT="0" marB="0" anchor="ctr">
                    <a:solidFill>
                      <a:srgbClr val="FF0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702</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3345948514"/>
                  </a:ext>
                </a:extLst>
              </a:tr>
              <a:tr h="555393">
                <a:tc>
                  <a:txBody>
                    <a:bodyPr/>
                    <a:lstStyle/>
                    <a:p>
                      <a:pPr algn="l" fontAlgn="b"/>
                      <a:r>
                        <a:rPr lang="en-ZA" sz="2000" b="0" i="0" u="none" strike="noStrike" dirty="0" err="1">
                          <a:solidFill>
                            <a:srgbClr val="000000"/>
                          </a:solidFill>
                          <a:effectLst/>
                          <a:latin typeface="Times New Roman" panose="02020603050405020304" pitchFamily="18" charset="0"/>
                          <a:cs typeface="Times New Roman" panose="02020603050405020304" pitchFamily="18" charset="0"/>
                        </a:rPr>
                        <a:t>Makana</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R24</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260</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(R 298) </a:t>
                      </a:r>
                    </a:p>
                  </a:txBody>
                  <a:tcPr marL="9525" marR="9525" marT="9525"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R23</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962</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R17</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012</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71%</a:t>
                      </a:r>
                    </a:p>
                  </a:txBody>
                  <a:tcPr marL="0" marR="0" marT="0" marB="0" anchor="ctr">
                    <a:solidFill>
                      <a:srgbClr val="FFC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R6</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950</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extLst>
                  <a:ext uri="{0D108BD9-81ED-4DB2-BD59-A6C34878D82A}">
                    <a16:rowId xmlns:a16="http://schemas.microsoft.com/office/drawing/2014/main" val="10003"/>
                  </a:ext>
                </a:extLst>
              </a:tr>
              <a:tr h="555393">
                <a:tc>
                  <a:txBody>
                    <a:bodyPr/>
                    <a:lstStyle/>
                    <a:p>
                      <a:pPr algn="l" fontAlgn="b"/>
                      <a:r>
                        <a:rPr lang="en-ZA" sz="2000" b="0" i="0" u="none" strike="noStrike" dirty="0" err="1">
                          <a:solidFill>
                            <a:srgbClr val="000000"/>
                          </a:solidFill>
                          <a:effectLst/>
                          <a:latin typeface="Times New Roman" panose="02020603050405020304" pitchFamily="18" charset="0"/>
                          <a:cs typeface="Times New Roman" panose="02020603050405020304" pitchFamily="18" charset="0"/>
                        </a:rPr>
                        <a:t>Ndlambe</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R36 535 </a:t>
                      </a:r>
                    </a:p>
                  </a:txBody>
                  <a:tcPr marL="0" marR="0" marT="0" marB="0" anchor="ctr"/>
                </a:tc>
                <a:tc>
                  <a:txBody>
                    <a:bodyPr/>
                    <a:lstStyle/>
                    <a:p>
                      <a:pPr marL="0" algn="r" defTabSz="914400" rtl="0" eaLnBrk="1" fontAlgn="b" latinLnBrk="0" hangingPunct="1"/>
                      <a:endPar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   (R 448) </a:t>
                      </a:r>
                    </a:p>
                  </a:txBody>
                  <a:tcPr marL="9525" marR="9525" marT="9525"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R36</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087</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R29</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927</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83%</a:t>
                      </a:r>
                    </a:p>
                  </a:txBody>
                  <a:tcPr marL="0" marR="0" marT="0" marB="0" anchor="ctr">
                    <a:solidFill>
                      <a:srgbClr val="92D05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R6</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160</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10004"/>
                  </a:ext>
                </a:extLst>
              </a:tr>
              <a:tr h="555393">
                <a:tc>
                  <a:txBody>
                    <a:bodyPr/>
                    <a:lstStyle/>
                    <a:p>
                      <a:pPr algn="l" fontAlgn="b"/>
                      <a:r>
                        <a:rPr lang="en-ZA" sz="2000" b="0" i="0" u="none" strike="noStrike" dirty="0">
                          <a:solidFill>
                            <a:srgbClr val="000000"/>
                          </a:solidFill>
                          <a:effectLst/>
                          <a:latin typeface="Times New Roman" panose="02020603050405020304" pitchFamily="18" charset="0"/>
                          <a:cs typeface="Times New Roman" panose="02020603050405020304" pitchFamily="18" charset="0"/>
                        </a:rPr>
                        <a:t>Sundays</a:t>
                      </a:r>
                      <a:r>
                        <a:rPr lang="en-ZA" sz="2000" b="0" i="0" u="none" strike="noStrike" baseline="0" dirty="0">
                          <a:solidFill>
                            <a:srgbClr val="000000"/>
                          </a:solidFill>
                          <a:effectLst/>
                          <a:latin typeface="Times New Roman" panose="02020603050405020304" pitchFamily="18" charset="0"/>
                          <a:cs typeface="Times New Roman" panose="02020603050405020304" pitchFamily="18" charset="0"/>
                        </a:rPr>
                        <a:t> River Valley</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R25 464 </a:t>
                      </a:r>
                    </a:p>
                  </a:txBody>
                  <a:tcPr marL="0" marR="0" marT="0" marB="0" anchor="ctr"/>
                </a:tc>
                <a:tc>
                  <a:txBody>
                    <a:bodyPr/>
                    <a:lstStyle/>
                    <a:p>
                      <a:pPr marL="0" algn="r" defTabSz="914400" rtl="0" eaLnBrk="1" fontAlgn="b" latinLnBrk="0" hangingPunct="1"/>
                      <a:endPar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(R 312) </a:t>
                      </a:r>
                    </a:p>
                  </a:txBody>
                  <a:tcPr marL="9525" marR="9525" marT="9525"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R25</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152</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R17</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496</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70%</a:t>
                      </a:r>
                    </a:p>
                  </a:txBody>
                  <a:tcPr marL="0" marR="0" marT="0" marB="0" anchor="ctr">
                    <a:solidFill>
                      <a:srgbClr val="FFC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R7</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656</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tc>
                <a:extLst>
                  <a:ext uri="{0D108BD9-81ED-4DB2-BD59-A6C34878D82A}">
                    <a16:rowId xmlns:a16="http://schemas.microsoft.com/office/drawing/2014/main" val="10005"/>
                  </a:ext>
                </a:extLst>
              </a:tr>
              <a:tr h="555393">
                <a:tc>
                  <a:txBody>
                    <a:bodyPr/>
                    <a:lstStyle/>
                    <a:p>
                      <a:pPr algn="l" fontAlgn="b"/>
                      <a:r>
                        <a:rPr lang="en-ZA" sz="2000" b="0" i="0" u="none" strike="noStrike" dirty="0" err="1">
                          <a:solidFill>
                            <a:srgbClr val="000000"/>
                          </a:solidFill>
                          <a:effectLst/>
                          <a:latin typeface="Times New Roman" panose="02020603050405020304" pitchFamily="18" charset="0"/>
                          <a:cs typeface="Times New Roman" panose="02020603050405020304" pitchFamily="18" charset="0"/>
                        </a:rPr>
                        <a:t>Kouga</a:t>
                      </a:r>
                      <a:r>
                        <a:rPr lang="en-ZA" sz="2000" b="0" i="0" u="none" strike="noStrike" baseline="0" dirty="0">
                          <a:solidFill>
                            <a:srgbClr val="000000"/>
                          </a:solidFill>
                          <a:effectLst/>
                          <a:latin typeface="Times New Roman" panose="02020603050405020304" pitchFamily="18" charset="0"/>
                          <a:cs typeface="Times New Roman" panose="02020603050405020304" pitchFamily="18" charset="0"/>
                        </a:rPr>
                        <a:t> </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R31 578 </a:t>
                      </a:r>
                    </a:p>
                  </a:txBody>
                  <a:tcPr marL="0" marR="0" marT="0" marB="0" anchor="ctr"/>
                </a:tc>
                <a:tc>
                  <a:txBody>
                    <a:bodyPr/>
                    <a:lstStyle/>
                    <a:p>
                      <a:pPr marL="0" algn="r" defTabSz="914400" rtl="0" eaLnBrk="1" fontAlgn="b" latinLnBrk="0" hangingPunct="1"/>
                      <a:endPar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   (R 388) </a:t>
                      </a:r>
                    </a:p>
                  </a:txBody>
                  <a:tcPr marL="9525" marR="9525" marT="9525"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R31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190</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R16</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816</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54%</a:t>
                      </a:r>
                    </a:p>
                  </a:txBody>
                  <a:tcPr marL="0" marR="0" marT="0" marB="0" anchor="ctr">
                    <a:solidFill>
                      <a:srgbClr val="FF0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R14</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374</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extLst>
                  <a:ext uri="{0D108BD9-81ED-4DB2-BD59-A6C34878D82A}">
                    <a16:rowId xmlns:a16="http://schemas.microsoft.com/office/drawing/2014/main" val="10006"/>
                  </a:ext>
                </a:extLst>
              </a:tr>
              <a:tr h="714577">
                <a:tc>
                  <a:txBody>
                    <a:bodyPr/>
                    <a:lstStyle/>
                    <a:p>
                      <a:pPr algn="l" fontAlgn="b"/>
                      <a:r>
                        <a:rPr lang="en-ZA" sz="2000" b="0" i="0" u="none" strike="noStrike" dirty="0" err="1">
                          <a:solidFill>
                            <a:srgbClr val="000000"/>
                          </a:solidFill>
                          <a:effectLst/>
                          <a:latin typeface="Times New Roman" panose="02020603050405020304" pitchFamily="18" charset="0"/>
                          <a:cs typeface="Times New Roman" panose="02020603050405020304" pitchFamily="18" charset="0"/>
                        </a:rPr>
                        <a:t>KouKamma</a:t>
                      </a:r>
                      <a:endParaRPr lang="en-ZA" sz="20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0" marR="0" marT="0" marB="0" anchor="ct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R15 322 </a:t>
                      </a:r>
                    </a:p>
                  </a:txBody>
                  <a:tcPr marL="0" marR="0" marT="0" marB="0" anchor="ctr"/>
                </a:tc>
                <a:tc>
                  <a:txBody>
                    <a:bodyPr/>
                    <a:lstStyle/>
                    <a:p>
                      <a:pPr marL="0" algn="r" defTabSz="914400" rtl="0" eaLnBrk="1" fontAlgn="b" latinLnBrk="0" hangingPunct="1"/>
                      <a:endPar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rgbClr val="FF0000"/>
                          </a:solidFill>
                          <a:effectLst/>
                          <a:latin typeface="Times New Roman" panose="02020603050405020304" pitchFamily="18" charset="0"/>
                          <a:ea typeface="+mn-ea"/>
                          <a:cs typeface="Times New Roman" panose="02020603050405020304" pitchFamily="18" charset="0"/>
                        </a:rPr>
                        <a:t>(R3 360) </a:t>
                      </a:r>
                    </a:p>
                  </a:txBody>
                  <a:tcPr marL="9525" marR="9525" marT="9525"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962</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R11</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962</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0" marR="0" marT="0" marB="0" anchor="ct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100%</a:t>
                      </a:r>
                    </a:p>
                  </a:txBody>
                  <a:tcPr marL="0" marR="0" marT="0" marB="0" anchor="ctr">
                    <a:solidFill>
                      <a:srgbClr val="92D05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R0,00 </a:t>
                      </a:r>
                    </a:p>
                  </a:txBody>
                  <a:tcPr marL="0" marR="0" marT="0" marB="0" anchor="ctr"/>
                </a:tc>
                <a:extLst>
                  <a:ext uri="{0D108BD9-81ED-4DB2-BD59-A6C34878D82A}">
                    <a16:rowId xmlns:a16="http://schemas.microsoft.com/office/drawing/2014/main" val="10007"/>
                  </a:ext>
                </a:extLst>
              </a:tr>
              <a:tr h="586124">
                <a:tc>
                  <a:txBody>
                    <a:bodyPr/>
                    <a:lstStyle/>
                    <a:p>
                      <a:pPr algn="l" fontAlgn="b"/>
                      <a:r>
                        <a:rPr lang="en-ZA" sz="2000" b="1" i="0" u="none" strike="noStrike" dirty="0">
                          <a:effectLst/>
                          <a:latin typeface="Times New Roman" panose="02020603050405020304" pitchFamily="18" charset="0"/>
                          <a:cs typeface="Times New Roman" panose="02020603050405020304" pitchFamily="18" charset="0"/>
                        </a:rPr>
                        <a:t>Total</a:t>
                      </a:r>
                    </a:p>
                  </a:txBody>
                  <a:tcPr marL="0" marR="0" marT="0" marB="0" anchor="b">
                    <a:solidFill>
                      <a:srgbClr val="FFFF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R167 907 </a:t>
                      </a:r>
                    </a:p>
                  </a:txBody>
                  <a:tcPr marL="0" marR="0" marT="0" marB="0" anchor="ctr">
                    <a:solidFill>
                      <a:srgbClr val="FFFF00"/>
                    </a:solidFill>
                  </a:tcPr>
                </a:tc>
                <a:tc>
                  <a:txBody>
                    <a:bodyPr/>
                    <a:lstStyle/>
                    <a:p>
                      <a:pPr marL="0" algn="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R4</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767</a:t>
                      </a:r>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txBody>
                  <a:tcPr marL="9525" marR="9525" marT="9525" marB="0" anchor="ctr">
                    <a:solidFill>
                      <a:srgbClr val="FFFF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R172</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674</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solidFill>
                      <a:srgbClr val="FFFF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a:t>
                      </a:r>
                    </a:p>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R114</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024</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solidFill>
                      <a:srgbClr val="FFFF00"/>
                    </a:solidFill>
                  </a:tcPr>
                </a:tc>
                <a:tc>
                  <a:txBody>
                    <a:bodyPr/>
                    <a:lstStyle/>
                    <a:p>
                      <a:pPr marL="0" algn="ctr" defTabSz="914400" rtl="0" eaLnBrk="1" fontAlgn="b" latinLnBrk="0" hangingPunct="1"/>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p>
                      <a:pPr marL="0" algn="ct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66%</a:t>
                      </a:r>
                    </a:p>
                  </a:txBody>
                  <a:tcPr marL="0" marR="0" marT="0" marB="0" anchor="ctr">
                    <a:solidFill>
                      <a:srgbClr val="FFC000"/>
                    </a:solidFill>
                  </a:tcPr>
                </a:tc>
                <a:tc>
                  <a:txBody>
                    <a:bodyPr/>
                    <a:lstStyle/>
                    <a:p>
                      <a:pPr marL="0" algn="r" defTabSz="914400" rtl="0" eaLnBrk="1" fontAlgn="b" latinLnBrk="0" hangingPunct="1"/>
                      <a:r>
                        <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rPr>
                        <a:t>                 R58</a:t>
                      </a:r>
                      <a:r>
                        <a:rPr lang="en-ZA" sz="2000" b="0" i="0" u="none" strike="noStrike" kern="1200" baseline="0" dirty="0">
                          <a:solidFill>
                            <a:schemeClr val="dk1"/>
                          </a:solidFill>
                          <a:effectLst/>
                          <a:latin typeface="Times New Roman" panose="02020603050405020304" pitchFamily="18" charset="0"/>
                          <a:ea typeface="+mn-ea"/>
                          <a:cs typeface="Times New Roman" panose="02020603050405020304" pitchFamily="18" charset="0"/>
                        </a:rPr>
                        <a:t> 650</a:t>
                      </a:r>
                      <a:endParaRPr lang="en-ZA" sz="2000" b="0" i="0" u="none" strike="noStrike" kern="1200" dirty="0">
                        <a:solidFill>
                          <a:schemeClr val="dk1"/>
                        </a:solidFill>
                        <a:effectLst/>
                        <a:latin typeface="Times New Roman" panose="02020603050405020304" pitchFamily="18" charset="0"/>
                        <a:ea typeface="+mn-ea"/>
                        <a:cs typeface="Times New Roman" panose="02020603050405020304" pitchFamily="18" charset="0"/>
                      </a:endParaRPr>
                    </a:p>
                  </a:txBody>
                  <a:tcPr marL="0" marR="0" marT="0" marB="0" anchor="ctr">
                    <a:solidFill>
                      <a:srgbClr val="FFFF00"/>
                    </a:solidFill>
                  </a:tcPr>
                </a:tc>
                <a:extLst>
                  <a:ext uri="{0D108BD9-81ED-4DB2-BD59-A6C34878D82A}">
                    <a16:rowId xmlns:a16="http://schemas.microsoft.com/office/drawing/2014/main" val="3080442362"/>
                  </a:ext>
                </a:extLst>
              </a:tr>
            </a:tbl>
          </a:graphicData>
        </a:graphic>
      </p:graphicFrame>
    </p:spTree>
    <p:extLst>
      <p:ext uri="{BB962C8B-B14F-4D97-AF65-F5344CB8AC3E}">
        <p14:creationId xmlns:p14="http://schemas.microsoft.com/office/powerpoint/2010/main" val="1816857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114"/>
          </a:xfrm>
        </p:spPr>
        <p:txBody>
          <a:bodyPr>
            <a:normAutofit/>
          </a:bodyPr>
          <a:lstStyle/>
          <a:p>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PILLAR 3</a:t>
            </a:r>
            <a:endParaRPr lang="en-ZA" dirty="0">
              <a:latin typeface="Arial" pitchFamily="34" charset="0"/>
              <a:cs typeface="Arial" pitchFamily="34"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endParaRPr>
          </a:p>
          <a:p>
            <a:pPr marL="0" lvl="0" indent="0" algn="just" defTabSz="685800">
              <a:spcBef>
                <a:spcPts val="0"/>
              </a:spcBef>
              <a:buNone/>
              <a:defRPr/>
            </a:pPr>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		</a:t>
            </a:r>
          </a:p>
          <a:p>
            <a:pPr marL="0" lvl="0" indent="0" algn="just" defTabSz="685800">
              <a:spcBef>
                <a:spcPts val="0"/>
              </a:spcBef>
              <a:buNone/>
              <a:defRPr/>
            </a:pPr>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		GOOD GOVERNANCE</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5294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0"/>
            <a:ext cx="9144000" cy="6858000"/>
          </a:xfrm>
        </p:spPr>
      </p:pic>
      <p:sp>
        <p:nvSpPr>
          <p:cNvPr id="2" name="Title 1"/>
          <p:cNvSpPr>
            <a:spLocks noGrp="1"/>
          </p:cNvSpPr>
          <p:nvPr>
            <p:ph type="title"/>
          </p:nvPr>
        </p:nvSpPr>
        <p:spPr>
          <a:xfrm>
            <a:off x="3006222" y="0"/>
            <a:ext cx="6115064" cy="1143000"/>
          </a:xfrm>
          <a:solidFill>
            <a:srgbClr val="D1B681"/>
          </a:solidFill>
        </p:spPr>
        <p:txBody>
          <a:bodyPr/>
          <a:lstStyle/>
          <a:p>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PRESENTATION OUTLINE </a:t>
            </a:r>
            <a:endParaRPr lang="en-ZA" dirty="0">
              <a:solidFill>
                <a:srgbClr val="D1B681"/>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9B4FA8B-C178-434B-8D92-ECA3643E7C0E}"/>
              </a:ext>
            </a:extLst>
          </p:cNvPr>
          <p:cNvSpPr txBox="1"/>
          <p:nvPr/>
        </p:nvSpPr>
        <p:spPr>
          <a:xfrm>
            <a:off x="-22448" y="1143000"/>
            <a:ext cx="8856984" cy="3637984"/>
          </a:xfrm>
          <a:prstGeom prst="rect">
            <a:avLst/>
          </a:prstGeom>
          <a:noFill/>
        </p:spPr>
        <p:txBody>
          <a:bodyPr wrap="square">
            <a:spAutoFit/>
          </a:bodyPr>
          <a:lstStyle/>
          <a:p>
            <a:pPr marL="514350" marR="0" lvl="0" indent="-514350" algn="just" defTabSz="455613" rtl="0" eaLnBrk="0" fontAlgn="base" latinLnBrk="0" hangingPunct="0">
              <a:lnSpc>
                <a:spcPct val="150000"/>
              </a:lnSpc>
              <a:spcBef>
                <a:spcPct val="20000"/>
              </a:spcBef>
              <a:spcAft>
                <a:spcPct val="0"/>
              </a:spcAft>
              <a:buClrTx/>
              <a:buSzTx/>
              <a:buFont typeface="+mj-lt"/>
              <a:buAutoNum type="arabicPeriod"/>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PURPOSE OF THE PRESENTATION</a:t>
            </a:r>
          </a:p>
          <a:p>
            <a:pPr marL="514350" lvl="0" indent="-514350" algn="just" defTabSz="455613" eaLnBrk="0" fontAlgn="base" hangingPunct="0">
              <a:lnSpc>
                <a:spcPct val="150000"/>
              </a:lnSpc>
              <a:spcBef>
                <a:spcPct val="20000"/>
              </a:spcBef>
              <a:spcAft>
                <a:spcPct val="0"/>
              </a:spcAft>
              <a:buFont typeface="+mj-lt"/>
              <a:buAutoNum type="arabicPeriod"/>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SUPPORT RENDERED TO </a:t>
            </a:r>
            <a:r>
              <a:rPr lang="en-ZA" sz="2000" dirty="0">
                <a:latin typeface="Times New Roman" panose="02020603050405020304" pitchFamily="18" charset="0"/>
                <a:cs typeface="Times New Roman" panose="02020603050405020304" pitchFamily="18" charset="0"/>
              </a:rPr>
              <a:t>SARAH BAARTMAN</a:t>
            </a:r>
            <a:r>
              <a:rPr kumimoji="0" lang="en-US" altLang="en-US" sz="200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DISTRICT AREA</a:t>
            </a:r>
          </a:p>
          <a:p>
            <a:pPr marR="0" lvl="1" algn="just" defTabSz="455613" rtl="0" eaLnBrk="0" fontAlgn="base" latinLnBrk="0" hangingPunct="0">
              <a:lnSpc>
                <a:spcPct val="150000"/>
              </a:lnSpc>
              <a:spcBef>
                <a:spcPct val="20000"/>
              </a:spcBef>
              <a:spcAft>
                <a:spcPct val="0"/>
              </a:spcAft>
              <a:buClrTx/>
              <a:buSzTx/>
              <a:tabLst/>
              <a:defRPr/>
            </a:pP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3.1	PILLAR 1</a:t>
            </a:r>
          </a:p>
          <a:p>
            <a:pPr marR="0" lvl="1" algn="just" defTabSz="455613" rtl="0" eaLnBrk="0" fontAlgn="base" latinLnBrk="0" hangingPunct="0">
              <a:lnSpc>
                <a:spcPct val="150000"/>
              </a:lnSpc>
              <a:spcBef>
                <a:spcPct val="20000"/>
              </a:spcBef>
              <a:spcAft>
                <a:spcPct val="0"/>
              </a:spcAft>
              <a:buClrTx/>
              <a:buSzTx/>
              <a:tabLst/>
              <a:defRPr/>
            </a:pPr>
            <a:r>
              <a:rPr lang="en-US" altLang="en-US"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3.2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2</a:t>
            </a:r>
          </a:p>
          <a:p>
            <a:pPr marR="0" lvl="1" algn="just" defTabSz="455613" rtl="0" eaLnBrk="0" fontAlgn="base" latinLnBrk="0" hangingPunct="0">
              <a:lnSpc>
                <a:spcPct val="150000"/>
              </a:lnSpc>
              <a:spcBef>
                <a:spcPct val="20000"/>
              </a:spcBef>
              <a:spcAft>
                <a:spcPct val="0"/>
              </a:spcAft>
              <a:buClrTx/>
              <a:buSzTx/>
              <a:tabLst/>
              <a:defRPr/>
            </a:pPr>
            <a:r>
              <a:rPr lang="en-US" altLang="en-US"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3.3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3</a:t>
            </a:r>
          </a:p>
          <a:p>
            <a:pPr marR="0" lvl="1" algn="just" defTabSz="455613" rtl="0" eaLnBrk="0" fontAlgn="base" latinLnBrk="0" hangingPunct="0">
              <a:lnSpc>
                <a:spcPct val="150000"/>
              </a:lnSpc>
              <a:spcBef>
                <a:spcPct val="20000"/>
              </a:spcBef>
              <a:spcAft>
                <a:spcPct val="0"/>
              </a:spcAft>
              <a:buClrTx/>
              <a:buSzTx/>
              <a:tabLst/>
              <a:defRPr/>
            </a:pPr>
            <a:r>
              <a:rPr lang="en-US" altLang="en-US"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3.4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4</a:t>
            </a:r>
          </a:p>
          <a:p>
            <a:pPr marR="0" lvl="1" algn="just" defTabSz="455613" rtl="0" eaLnBrk="0" fontAlgn="base" latinLnBrk="0" hangingPunct="0">
              <a:lnSpc>
                <a:spcPct val="150000"/>
              </a:lnSpc>
              <a:spcBef>
                <a:spcPct val="20000"/>
              </a:spcBef>
              <a:spcAft>
                <a:spcPct val="0"/>
              </a:spcAft>
              <a:buClrTx/>
              <a:buSzTx/>
              <a:tabLst/>
              <a:defRPr/>
            </a:pPr>
            <a:r>
              <a:rPr lang="en-US" altLang="en-US" sz="20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3.5	</a:t>
            </a:r>
            <a:r>
              <a:rPr kumimoji="0" lang="en-US" altLang="en-US" sz="20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PILLAR 5</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31723" y="44836"/>
            <a:ext cx="9323512" cy="6858000"/>
          </a:xfrm>
        </p:spPr>
      </p:pic>
      <p:sp>
        <p:nvSpPr>
          <p:cNvPr id="5" name="Rectangle 4"/>
          <p:cNvSpPr/>
          <p:nvPr/>
        </p:nvSpPr>
        <p:spPr>
          <a:xfrm>
            <a:off x="323528" y="1471225"/>
            <a:ext cx="8640960" cy="1052596"/>
          </a:xfrm>
          <a:prstGeom prst="rect">
            <a:avLst/>
          </a:prstGeom>
        </p:spPr>
        <p:txBody>
          <a:bodyPr wrap="square">
            <a:spAutoFit/>
          </a:bodyPr>
          <a:lstStyle/>
          <a:p>
            <a:pPr>
              <a:lnSpc>
                <a:spcPct val="90000"/>
              </a:lnSpc>
            </a:pPr>
            <a:r>
              <a:rPr lang="en-US" sz="1600" dirty="0"/>
              <a:t> </a:t>
            </a:r>
            <a:endParaRPr lang="en-ZA" sz="1600" dirty="0"/>
          </a:p>
          <a:p>
            <a:endParaRPr lang="en-US" sz="1600" dirty="0"/>
          </a:p>
          <a:p>
            <a:endParaRPr lang="en-ZA" sz="1600" dirty="0"/>
          </a:p>
          <a:p>
            <a:endParaRPr lang="en-US" sz="1600" dirty="0"/>
          </a:p>
        </p:txBody>
      </p:sp>
      <p:sp>
        <p:nvSpPr>
          <p:cNvPr id="3" name="Rectangle 2"/>
          <p:cNvSpPr/>
          <p:nvPr/>
        </p:nvSpPr>
        <p:spPr>
          <a:xfrm>
            <a:off x="107504" y="1409247"/>
            <a:ext cx="8173416" cy="830997"/>
          </a:xfrm>
          <a:prstGeom prst="rect">
            <a:avLst/>
          </a:prstGeom>
        </p:spPr>
        <p:txBody>
          <a:bodyPr wrap="square">
            <a:spAutoFit/>
          </a:bodyPr>
          <a:lstStyle/>
          <a:p>
            <a:pPr>
              <a:lnSpc>
                <a:spcPct val="150000"/>
              </a:lnSpc>
            </a:pPr>
            <a:endParaRPr lang="en-ZA" sz="1600" dirty="0">
              <a:latin typeface="Arial" panose="020B0604020202020204" pitchFamily="34" charset="0"/>
              <a:cs typeface="Arial" panose="020B0604020202020204" pitchFamily="34" charset="0"/>
            </a:endParaRPr>
          </a:p>
          <a:p>
            <a:pPr>
              <a:lnSpc>
                <a:spcPct val="150000"/>
              </a:lnSpc>
            </a:pPr>
            <a:endParaRPr lang="en-ZA" sz="1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716016" y="-10105"/>
            <a:ext cx="4427984" cy="835078"/>
          </a:xfrm>
          <a:solidFill>
            <a:srgbClr val="D1B681"/>
          </a:solidFill>
        </p:spPr>
        <p:txBody>
          <a:bodyPr>
            <a:noAutofit/>
          </a:bodyPr>
          <a:lstStyle/>
          <a:p>
            <a:pPr lvl="0" fontAlgn="base">
              <a:lnSpc>
                <a:spcPct val="150000"/>
              </a:lnSpc>
              <a:spcBef>
                <a:spcPct val="0"/>
              </a:spcBef>
              <a:spcAft>
                <a:spcPct val="0"/>
              </a:spcAft>
            </a:pPr>
            <a:r>
              <a:rPr lang="en-ZA" altLang="en-US" sz="2800" b="1" dirty="0">
                <a:latin typeface="Times New Roman" panose="02020603050405020304" pitchFamily="18" charset="0"/>
                <a:ea typeface="ヒラギノ角ゴ Pro W3"/>
                <a:cs typeface="Times New Roman" panose="02020603050405020304" pitchFamily="18" charset="0"/>
              </a:rPr>
              <a:t>GOOD GOVERNANCE</a:t>
            </a:r>
          </a:p>
        </p:txBody>
      </p:sp>
      <p:sp>
        <p:nvSpPr>
          <p:cNvPr id="2" name="Footer Placeholder 1"/>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20</a:t>
            </a:fld>
            <a:endParaRPr lang="en-ZA"/>
          </a:p>
        </p:txBody>
      </p:sp>
      <p:sp>
        <p:nvSpPr>
          <p:cNvPr id="9" name="Rectangle 8"/>
          <p:cNvSpPr/>
          <p:nvPr/>
        </p:nvSpPr>
        <p:spPr>
          <a:xfrm>
            <a:off x="772081" y="1918499"/>
            <a:ext cx="7644067" cy="458074"/>
          </a:xfrm>
          <a:prstGeom prst="rect">
            <a:avLst/>
          </a:prstGeom>
        </p:spPr>
        <p:txBody>
          <a:bodyPr wrap="square">
            <a:spAutoFit/>
          </a:bodyPr>
          <a:lstStyle/>
          <a:p>
            <a:pPr algn="just">
              <a:lnSpc>
                <a:spcPct val="150000"/>
              </a:lnSpc>
              <a:spcAft>
                <a:spcPts val="1000"/>
              </a:spcAft>
            </a:pPr>
            <a:endParaRPr lang="en-US" altLang="en-US" dirty="0">
              <a:latin typeface="Times New Roman" panose="02020603050405020304" pitchFamily="18" charset="0"/>
              <a:ea typeface="ヒラギノ角ゴ Pro W3"/>
              <a:cs typeface="Times New Roman" panose="02020603050405020304" pitchFamily="18" charset="0"/>
            </a:endParaRPr>
          </a:p>
        </p:txBody>
      </p:sp>
      <p:sp>
        <p:nvSpPr>
          <p:cNvPr id="10" name="TextBox 9">
            <a:extLst>
              <a:ext uri="{FF2B5EF4-FFF2-40B4-BE49-F238E27FC236}">
                <a16:creationId xmlns:a16="http://schemas.microsoft.com/office/drawing/2014/main" id="{C11DEE8C-4445-4407-BE15-DE848EA311D6}"/>
              </a:ext>
            </a:extLst>
          </p:cNvPr>
          <p:cNvSpPr txBox="1"/>
          <p:nvPr/>
        </p:nvSpPr>
        <p:spPr>
          <a:xfrm>
            <a:off x="31723" y="1409247"/>
            <a:ext cx="9323512" cy="3266985"/>
          </a:xfrm>
          <a:prstGeom prst="rect">
            <a:avLst/>
          </a:prstGeom>
          <a:solidFill>
            <a:schemeClr val="bg1"/>
          </a:solidFill>
        </p:spPr>
        <p:txBody>
          <a:bodyPr wrap="square" rtlCol="0">
            <a:spAutoFit/>
          </a:bodyPr>
          <a:lstStyle/>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The department has supported </a:t>
            </a:r>
            <a:r>
              <a:rPr kumimoji="0" lang="en-US" sz="2000" b="0" i="0" u="none" strike="noStrike" kern="1200" cap="none" spc="0" normalizeH="0" baseline="0" noProof="0" dirty="0" err="1">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Ndlambe</a:t>
            </a: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 LM in the establishment of Section 80 Committees with a view </a:t>
            </a:r>
            <a:r>
              <a:rPr lang="en-US" sz="2000" dirty="0">
                <a:solidFill>
                  <a:prstClr val="black"/>
                </a:solidFill>
                <a:latin typeface="Times New Roman" panose="02020603050405020304" pitchFamily="18" charset="0"/>
                <a:ea typeface="Cambria" panose="02040503050406030204" pitchFamily="18" charset="0"/>
                <a:cs typeface="Times New Roman" panose="02020603050405020304" pitchFamily="18" charset="0"/>
              </a:rPr>
              <a:t>that the council can play an effective oversight role over the administration. </a:t>
            </a:r>
            <a:endPar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endParaRP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prstClr val="black"/>
                </a:solidFill>
                <a:effectLst/>
                <a:uLnTx/>
                <a:uFillTx/>
                <a:latin typeface="Times New Roman" panose="02020603050405020304" pitchFamily="18" charset="0"/>
                <a:ea typeface="Cambria" panose="02040503050406030204" pitchFamily="18" charset="0"/>
                <a:cs typeface="Times New Roman" panose="02020603050405020304" pitchFamily="18" charset="0"/>
              </a:rPr>
              <a:t>Through the continuous assessment of the functionality of the Councils and their structures, all the municipalities in the district have been given support in areas that were identified to be having weaknesses.</a:t>
            </a:r>
          </a:p>
          <a:p>
            <a:pPr marL="342900" marR="0" lvl="0" indent="-342900" algn="just" defTabSz="914400" rtl="0" eaLnBrk="1" fontAlgn="auto" latinLnBrk="0" hangingPunct="1">
              <a:lnSpc>
                <a:spcPct val="150000"/>
              </a:lnSpc>
              <a:spcBef>
                <a:spcPts val="0"/>
              </a:spcBef>
              <a:spcAft>
                <a:spcPts val="0"/>
              </a:spcAft>
              <a:buClrTx/>
              <a:buSzTx/>
              <a:buFont typeface="Arial" panose="020B0604020202020204" pitchFamily="34" charset="0"/>
              <a:buChar char="•"/>
              <a:tabLst/>
              <a:defRPr/>
            </a:pPr>
            <a:endParaRPr kumimoji="0" lang="en-US" sz="2000" b="0" i="0" u="none" strike="noStrike" kern="1200" cap="none" spc="0" normalizeH="0" baseline="0" noProof="0" dirty="0">
              <a:ln>
                <a:noFill/>
              </a:ln>
              <a:solidFill>
                <a:prstClr val="black"/>
              </a:solidFill>
              <a:effectLst/>
              <a:uLnTx/>
              <a:uFillTx/>
              <a:latin typeface="Arial" panose="020B0604020202020204" pitchFamily="34" charset="0"/>
              <a:ea typeface="Cambria" panose="02040503050406030204" pitchFamily="18" charset="0"/>
              <a:cs typeface="Arial" panose="020B0604020202020204" pitchFamily="34" charset="0"/>
            </a:endParaRPr>
          </a:p>
        </p:txBody>
      </p:sp>
    </p:spTree>
    <p:extLst>
      <p:ext uri="{BB962C8B-B14F-4D97-AF65-F5344CB8AC3E}">
        <p14:creationId xmlns:p14="http://schemas.microsoft.com/office/powerpoint/2010/main" val="7241123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114"/>
          </a:xfrm>
        </p:spPr>
        <p:txBody>
          <a:bodyPr>
            <a:normAutofit/>
          </a:bodyPr>
          <a:lstStyle/>
          <a:p>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PILLAR 4:</a:t>
            </a:r>
            <a:endParaRPr lang="en-ZA" dirty="0">
              <a:latin typeface="Arial" pitchFamily="34" charset="0"/>
              <a:cs typeface="Arial" pitchFamily="34"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lvl="0" indent="0" algn="just" defTabSz="685800">
              <a:spcBef>
                <a:spcPts val="0"/>
              </a:spcBef>
              <a:buNone/>
              <a:defRPr/>
            </a:pPr>
            <a:r>
              <a:rPr lang="en-US" b="1" dirty="0">
                <a:solidFill>
                  <a:prstClr val="black"/>
                </a:solidFill>
                <a:latin typeface="Arial" panose="020B0604020202020204" pitchFamily="34" charset="0"/>
                <a:ea typeface="ヒラギノ角ゴ Pro W3" pitchFamily="-84" charset="-128"/>
                <a:cs typeface="Arial" panose="020B0604020202020204" pitchFamily="34" charset="0"/>
              </a:rPr>
              <a:t>		</a:t>
            </a:r>
          </a:p>
          <a:p>
            <a:pPr marL="0" lvl="0" indent="0" algn="just" defTabSz="685800">
              <a:spcBef>
                <a:spcPts val="0"/>
              </a:spcBef>
              <a:buNone/>
              <a:defRPr/>
            </a:pPr>
            <a:r>
              <a:rPr lang="en-US" b="1" dirty="0">
                <a:solidFill>
                  <a:prstClr val="black"/>
                </a:solidFill>
                <a:latin typeface="Arial" panose="020B0604020202020204" pitchFamily="34" charset="0"/>
                <a:ea typeface="ヒラギノ角ゴ Pro W3" pitchFamily="-84" charset="-128"/>
                <a:cs typeface="Arial" panose="020B0604020202020204" pitchFamily="34" charset="0"/>
              </a:rPr>
              <a:t>		</a:t>
            </a:r>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PILLAR 4: FINANCIAL VIABILITY</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9866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31723" y="44836"/>
            <a:ext cx="9323512" cy="6858000"/>
          </a:xfrm>
        </p:spPr>
      </p:pic>
      <p:sp>
        <p:nvSpPr>
          <p:cNvPr id="5" name="Rectangle 4"/>
          <p:cNvSpPr/>
          <p:nvPr/>
        </p:nvSpPr>
        <p:spPr>
          <a:xfrm>
            <a:off x="323528" y="1471225"/>
            <a:ext cx="8640960" cy="1052596"/>
          </a:xfrm>
          <a:prstGeom prst="rect">
            <a:avLst/>
          </a:prstGeom>
        </p:spPr>
        <p:txBody>
          <a:bodyPr wrap="square">
            <a:spAutoFit/>
          </a:bodyPr>
          <a:lstStyle/>
          <a:p>
            <a:pPr>
              <a:lnSpc>
                <a:spcPct val="90000"/>
              </a:lnSpc>
            </a:pPr>
            <a:r>
              <a:rPr lang="en-US" sz="1600" dirty="0"/>
              <a:t> </a:t>
            </a:r>
            <a:endParaRPr lang="en-ZA" sz="1600" dirty="0"/>
          </a:p>
          <a:p>
            <a:endParaRPr lang="en-US" sz="1600" dirty="0"/>
          </a:p>
          <a:p>
            <a:endParaRPr lang="en-ZA" sz="1600" dirty="0"/>
          </a:p>
          <a:p>
            <a:endParaRPr lang="en-US" sz="1600" dirty="0"/>
          </a:p>
        </p:txBody>
      </p:sp>
      <p:sp>
        <p:nvSpPr>
          <p:cNvPr id="3" name="Rectangle 2"/>
          <p:cNvSpPr/>
          <p:nvPr/>
        </p:nvSpPr>
        <p:spPr>
          <a:xfrm>
            <a:off x="107504" y="1409247"/>
            <a:ext cx="8173416" cy="830997"/>
          </a:xfrm>
          <a:prstGeom prst="rect">
            <a:avLst/>
          </a:prstGeom>
        </p:spPr>
        <p:txBody>
          <a:bodyPr wrap="square">
            <a:spAutoFit/>
          </a:bodyPr>
          <a:lstStyle/>
          <a:p>
            <a:pPr>
              <a:lnSpc>
                <a:spcPct val="150000"/>
              </a:lnSpc>
            </a:pPr>
            <a:endParaRPr lang="en-ZA" sz="1600" dirty="0">
              <a:latin typeface="Arial" panose="020B0604020202020204" pitchFamily="34" charset="0"/>
              <a:cs typeface="Arial" panose="020B0604020202020204" pitchFamily="34" charset="0"/>
            </a:endParaRPr>
          </a:p>
          <a:p>
            <a:pPr>
              <a:lnSpc>
                <a:spcPct val="150000"/>
              </a:lnSpc>
            </a:pPr>
            <a:endParaRPr lang="en-ZA" sz="1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4716016" y="44836"/>
            <a:ext cx="4396261" cy="780137"/>
          </a:xfrm>
          <a:solidFill>
            <a:srgbClr val="D1B681"/>
          </a:solidFill>
        </p:spPr>
        <p:txBody>
          <a:bodyPr>
            <a:noAutofit/>
          </a:bodyPr>
          <a:lstStyle/>
          <a:p>
            <a:pPr lvl="0" fontAlgn="base">
              <a:lnSpc>
                <a:spcPct val="150000"/>
              </a:lnSpc>
              <a:spcBef>
                <a:spcPct val="0"/>
              </a:spcBef>
              <a:spcAft>
                <a:spcPct val="0"/>
              </a:spcAft>
            </a:pPr>
            <a:r>
              <a:rPr kumimoji="0" lang="en-US" sz="20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PILLAR 4: FINANCIAL VIABILITY</a:t>
            </a:r>
            <a:endParaRPr lang="en-ZA" altLang="en-US" sz="2000" b="1" u="sng" dirty="0">
              <a:latin typeface="Times New Roman" panose="02020603050405020304" pitchFamily="18" charset="0"/>
              <a:ea typeface="ヒラギノ角ゴ Pro W3"/>
              <a:cs typeface="Times New Roman" panose="02020603050405020304" pitchFamily="18" charset="0"/>
            </a:endParaRPr>
          </a:p>
        </p:txBody>
      </p:sp>
      <p:sp>
        <p:nvSpPr>
          <p:cNvPr id="2" name="Footer Placeholder 1"/>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22</a:t>
            </a:fld>
            <a:endParaRPr lang="en-ZA"/>
          </a:p>
        </p:txBody>
      </p:sp>
      <p:sp>
        <p:nvSpPr>
          <p:cNvPr id="9" name="Rectangle 8"/>
          <p:cNvSpPr/>
          <p:nvPr/>
        </p:nvSpPr>
        <p:spPr>
          <a:xfrm>
            <a:off x="772081" y="1918499"/>
            <a:ext cx="7644067" cy="458074"/>
          </a:xfrm>
          <a:prstGeom prst="rect">
            <a:avLst/>
          </a:prstGeom>
        </p:spPr>
        <p:txBody>
          <a:bodyPr wrap="square">
            <a:spAutoFit/>
          </a:bodyPr>
          <a:lstStyle/>
          <a:p>
            <a:pPr algn="just">
              <a:lnSpc>
                <a:spcPct val="150000"/>
              </a:lnSpc>
              <a:spcAft>
                <a:spcPts val="1000"/>
              </a:spcAft>
            </a:pPr>
            <a:endParaRPr lang="en-US" altLang="en-US" dirty="0">
              <a:latin typeface="Times New Roman" panose="02020603050405020304" pitchFamily="18" charset="0"/>
              <a:ea typeface="ヒラギノ角ゴ Pro W3"/>
              <a:cs typeface="Times New Roman" panose="02020603050405020304" pitchFamily="18" charset="0"/>
            </a:endParaRPr>
          </a:p>
        </p:txBody>
      </p:sp>
      <p:sp>
        <p:nvSpPr>
          <p:cNvPr id="10" name="TextBox 9">
            <a:extLst>
              <a:ext uri="{FF2B5EF4-FFF2-40B4-BE49-F238E27FC236}">
                <a16:creationId xmlns:a16="http://schemas.microsoft.com/office/drawing/2014/main" id="{C11DEE8C-4445-4407-BE15-DE848EA311D6}"/>
              </a:ext>
            </a:extLst>
          </p:cNvPr>
          <p:cNvSpPr txBox="1"/>
          <p:nvPr/>
        </p:nvSpPr>
        <p:spPr>
          <a:xfrm>
            <a:off x="31723" y="1268760"/>
            <a:ext cx="9323511" cy="4962962"/>
          </a:xfrm>
          <a:prstGeom prst="rect">
            <a:avLst/>
          </a:prstGeom>
          <a:solidFill>
            <a:schemeClr val="bg1"/>
          </a:solidFill>
        </p:spPr>
        <p:txBody>
          <a:bodyPr wrap="square" rtlCol="0">
            <a:spAutoFit/>
          </a:bodyPr>
          <a:lstStyle/>
          <a:p>
            <a:pPr algn="just">
              <a:lnSpc>
                <a:spcPct val="150000"/>
              </a:lnSpc>
            </a:pPr>
            <a:r>
              <a:rPr lang="en-GB" sz="1250" b="1" dirty="0">
                <a:latin typeface="Times New Roman" panose="02020603050405020304" pitchFamily="18" charset="0"/>
                <a:cs typeface="Times New Roman" panose="02020603050405020304" pitchFamily="18" charset="0"/>
              </a:rPr>
              <a:t>Audit Response Plans</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The department in collaboration with provincial treasury monitored the implementation of audit action plans by local municipalities in ensuring that the auditor general findings are adequately addressed . </a:t>
            </a:r>
          </a:p>
          <a:p>
            <a:pPr algn="just">
              <a:lnSpc>
                <a:spcPct val="150000"/>
              </a:lnSpc>
            </a:pPr>
            <a:r>
              <a:rPr lang="en-GB" sz="1250" b="1" dirty="0">
                <a:latin typeface="Times New Roman" panose="02020603050405020304" pitchFamily="18" charset="0"/>
                <a:cs typeface="Times New Roman" panose="02020603050405020304" pitchFamily="18" charset="0"/>
              </a:rPr>
              <a:t>Risk Management</a:t>
            </a:r>
            <a:endParaRPr lang="en-GB" sz="125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Support was rendered to </a:t>
            </a:r>
            <a:r>
              <a:rPr lang="en-GB" sz="1250" dirty="0" err="1">
                <a:latin typeface="Times New Roman" panose="02020603050405020304" pitchFamily="18" charset="0"/>
                <a:cs typeface="Times New Roman" panose="02020603050405020304" pitchFamily="18" charset="0"/>
              </a:rPr>
              <a:t>Dr.</a:t>
            </a:r>
            <a:r>
              <a:rPr lang="en-GB" sz="1250" dirty="0">
                <a:latin typeface="Times New Roman" panose="02020603050405020304" pitchFamily="18" charset="0"/>
                <a:cs typeface="Times New Roman" panose="02020603050405020304" pitchFamily="18" charset="0"/>
              </a:rPr>
              <a:t> Beyers Naude on the Review of their Strategic Risk Register. </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Training was provided to Risk Champions at </a:t>
            </a:r>
            <a:r>
              <a:rPr lang="en-GB" sz="1250" dirty="0" err="1">
                <a:latin typeface="Times New Roman" panose="02020603050405020304" pitchFamily="18" charset="0"/>
                <a:cs typeface="Times New Roman" panose="02020603050405020304" pitchFamily="18" charset="0"/>
              </a:rPr>
              <a:t>Ndlambe</a:t>
            </a:r>
            <a:r>
              <a:rPr lang="en-GB" sz="1250" dirty="0">
                <a:latin typeface="Times New Roman" panose="02020603050405020304" pitchFamily="18" charset="0"/>
                <a:cs typeface="Times New Roman" panose="02020603050405020304" pitchFamily="18" charset="0"/>
              </a:rPr>
              <a:t> LM;</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The Department facilitated Strategic Risk Assessment at Blue Crane Route LM;</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Further supported was given to </a:t>
            </a:r>
            <a:r>
              <a:rPr lang="en-GB" sz="1250" dirty="0" err="1">
                <a:latin typeface="Times New Roman" panose="02020603050405020304" pitchFamily="18" charset="0"/>
                <a:cs typeface="Times New Roman" panose="02020603050405020304" pitchFamily="18" charset="0"/>
              </a:rPr>
              <a:t>Ndlambe</a:t>
            </a:r>
            <a:r>
              <a:rPr lang="en-GB" sz="1250" dirty="0">
                <a:latin typeface="Times New Roman" panose="02020603050405020304" pitchFamily="18" charset="0"/>
                <a:cs typeface="Times New Roman" panose="02020603050405020304" pitchFamily="18" charset="0"/>
              </a:rPr>
              <a:t> and Makana with facilitation of Fraud Risk Assessments</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Policy review of </a:t>
            </a:r>
            <a:r>
              <a:rPr lang="en-GB" sz="1250" dirty="0" err="1">
                <a:latin typeface="Times New Roman" panose="02020603050405020304" pitchFamily="18" charset="0"/>
                <a:cs typeface="Times New Roman" panose="02020603050405020304" pitchFamily="18" charset="0"/>
              </a:rPr>
              <a:t>rsk</a:t>
            </a:r>
            <a:r>
              <a:rPr lang="en-GB" sz="1250" dirty="0">
                <a:latin typeface="Times New Roman" panose="02020603050405020304" pitchFamily="18" charset="0"/>
                <a:cs typeface="Times New Roman" panose="02020603050405020304" pitchFamily="18" charset="0"/>
              </a:rPr>
              <a:t> management polices and risk management strategies. </a:t>
            </a:r>
          </a:p>
          <a:p>
            <a:pPr algn="just">
              <a:lnSpc>
                <a:spcPct val="150000"/>
              </a:lnSpc>
            </a:pPr>
            <a:r>
              <a:rPr lang="en-GB" sz="1250" b="1" dirty="0">
                <a:latin typeface="Times New Roman" panose="02020603050405020304" pitchFamily="18" charset="0"/>
                <a:cs typeface="Times New Roman" panose="02020603050405020304" pitchFamily="18" charset="0"/>
              </a:rPr>
              <a:t>Internal Audit Function</a:t>
            </a:r>
            <a:endParaRPr lang="en-GB" sz="125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Reviewed Audit Charters of </a:t>
            </a:r>
            <a:r>
              <a:rPr lang="en-GB" sz="1250" dirty="0" err="1">
                <a:latin typeface="Times New Roman" panose="02020603050405020304" pitchFamily="18" charset="0"/>
                <a:cs typeface="Times New Roman" panose="02020603050405020304" pitchFamily="18" charset="0"/>
              </a:rPr>
              <a:t>Dr.</a:t>
            </a:r>
            <a:r>
              <a:rPr lang="en-GB" sz="1250" dirty="0">
                <a:latin typeface="Times New Roman" panose="02020603050405020304" pitchFamily="18" charset="0"/>
                <a:cs typeface="Times New Roman" panose="02020603050405020304" pitchFamily="18" charset="0"/>
              </a:rPr>
              <a:t> Beyers Naude LM; </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Audit Committee Self-Assessment Questionnaire template in the Sarah </a:t>
            </a:r>
            <a:r>
              <a:rPr lang="en-GB" sz="1250" dirty="0" err="1">
                <a:latin typeface="Times New Roman" panose="02020603050405020304" pitchFamily="18" charset="0"/>
                <a:cs typeface="Times New Roman" panose="02020603050405020304" pitchFamily="18" charset="0"/>
              </a:rPr>
              <a:t>Baartman</a:t>
            </a:r>
            <a:r>
              <a:rPr lang="en-GB" sz="1250" dirty="0">
                <a:latin typeface="Times New Roman" panose="02020603050405020304" pitchFamily="18" charset="0"/>
                <a:cs typeface="Times New Roman" panose="02020603050405020304" pitchFamily="18" charset="0"/>
              </a:rPr>
              <a:t> District Internal Audit and Risk Management Forum</a:t>
            </a:r>
          </a:p>
          <a:p>
            <a:pPr algn="just">
              <a:lnSpc>
                <a:spcPct val="150000"/>
              </a:lnSpc>
            </a:pPr>
            <a:r>
              <a:rPr lang="en-GB" sz="1250" dirty="0">
                <a:latin typeface="Times New Roman" panose="02020603050405020304" pitchFamily="18" charset="0"/>
                <a:cs typeface="Times New Roman" panose="02020603050405020304" pitchFamily="18" charset="0"/>
              </a:rPr>
              <a:t> </a:t>
            </a:r>
            <a:r>
              <a:rPr lang="en-GB" sz="1250" b="1" dirty="0">
                <a:latin typeface="Times New Roman" panose="02020603050405020304" pitchFamily="18" charset="0"/>
                <a:cs typeface="Times New Roman" panose="02020603050405020304" pitchFamily="18" charset="0"/>
              </a:rPr>
              <a:t>Financial Management</a:t>
            </a:r>
            <a:endParaRPr lang="en-GB" sz="1250" dirty="0">
              <a:latin typeface="Times New Roman" panose="02020603050405020304" pitchFamily="18" charset="0"/>
              <a:cs typeface="Times New Roman" panose="02020603050405020304" pitchFamily="18" charset="0"/>
            </a:endParaRP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The department provided hands on support to Sundays River Valley LM in preparation of Annual Financial Statements</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The department in collaboration with provincial treasury assisted all the local municipalities on recovering of debt from government departments. </a:t>
            </a:r>
          </a:p>
          <a:p>
            <a:pPr marL="285750" indent="-285750" algn="just">
              <a:lnSpc>
                <a:spcPct val="150000"/>
              </a:lnSpc>
              <a:buFont typeface="Arial" panose="020B0604020202020204" pitchFamily="34" charset="0"/>
              <a:buChar char="•"/>
            </a:pPr>
            <a:r>
              <a:rPr lang="en-GB" sz="1250" dirty="0">
                <a:latin typeface="Times New Roman" panose="02020603050405020304" pitchFamily="18" charset="0"/>
                <a:cs typeface="Times New Roman" panose="02020603050405020304" pitchFamily="18" charset="0"/>
              </a:rPr>
              <a:t>Assisted municipalities owing Eskom trough engagements with Eskom on managing municipal debt.</a:t>
            </a:r>
          </a:p>
        </p:txBody>
      </p:sp>
    </p:spTree>
    <p:extLst>
      <p:ext uri="{BB962C8B-B14F-4D97-AF65-F5344CB8AC3E}">
        <p14:creationId xmlns:p14="http://schemas.microsoft.com/office/powerpoint/2010/main" val="92749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marR="0" lvl="0" indent="0" algn="just" defTabSz="455613" rtl="0" eaLnBrk="1" fontAlgn="base" latinLnBrk="0" hangingPunct="1">
              <a:lnSpc>
                <a:spcPct val="100000"/>
              </a:lnSpc>
              <a:spcBef>
                <a:spcPct val="0"/>
              </a:spcBef>
              <a:spcAft>
                <a:spcPct val="0"/>
              </a:spcAft>
              <a:buClrTx/>
              <a:buSzTx/>
              <a:buFontTx/>
              <a:buNone/>
              <a:tabLst/>
              <a:defRPr/>
            </a:pPr>
            <a:endParaRPr kumimoji="0" lang="en-GB" sz="2400" b="0" i="1" u="none" strike="noStrike" kern="1200" cap="none" spc="0" normalizeH="0" baseline="0" noProof="0" dirty="0">
              <a:ln>
                <a:noFill/>
              </a:ln>
              <a:solidFill>
                <a:prstClr val="black"/>
              </a:solidFill>
              <a:effectLst/>
              <a:uLnTx/>
              <a:uFillTx/>
              <a:latin typeface="Arial Narrow" panose="020B0606020202030204" pitchFamily="34" charset="0"/>
              <a:ea typeface="ヒラギノ角ゴ Pro W3" pitchFamily="-105" charset="-128"/>
              <a:cs typeface="+mn-cs"/>
            </a:endParaRPr>
          </a:p>
          <a:p>
            <a:pPr marL="0" lvl="0" indent="0" algn="just" defTabSz="685800">
              <a:spcBef>
                <a:spcPts val="0"/>
              </a:spcBef>
              <a:buNone/>
              <a:defRPr/>
            </a:pPr>
            <a:r>
              <a:rPr lang="en-US" b="1" dirty="0">
                <a:solidFill>
                  <a:prstClr val="black"/>
                </a:solidFill>
                <a:latin typeface="Arial" panose="020B0604020202020204" pitchFamily="34" charset="0"/>
                <a:ea typeface="ヒラギノ角ゴ Pro W3" pitchFamily="-84" charset="-128"/>
                <a:cs typeface="Arial" panose="020B0604020202020204" pitchFamily="34" charset="0"/>
              </a:rPr>
              <a:t>		</a:t>
            </a:r>
          </a:p>
          <a:p>
            <a:pPr marL="0" lvl="0" indent="0" algn="ctr" defTabSz="685800">
              <a:spcBef>
                <a:spcPts val="0"/>
              </a:spcBef>
              <a:buNone/>
              <a:defRPr/>
            </a:pPr>
            <a:r>
              <a:rPr lang="en-US" b="1" dirty="0">
                <a:solidFill>
                  <a:prstClr val="black"/>
                </a:solidFill>
                <a:latin typeface="Times New Roman" panose="02020603050405020304" pitchFamily="18" charset="0"/>
                <a:ea typeface="ヒラギノ角ゴ Pro W3" pitchFamily="-84" charset="-128"/>
                <a:cs typeface="Times New Roman" panose="02020603050405020304" pitchFamily="18" charset="0"/>
              </a:rPr>
              <a:t>PILLAR 5: BUILDING INSTITUTIONAL CAPABILITIES</a:t>
            </a:r>
            <a:endParaRPr lang="en-ZA"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85749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0467" y="-40058"/>
            <a:ext cx="10112211" cy="7438135"/>
          </a:xfrm>
        </p:spPr>
      </p:pic>
      <p:sp>
        <p:nvSpPr>
          <p:cNvPr id="5" name="Rectangle 4"/>
          <p:cNvSpPr/>
          <p:nvPr/>
        </p:nvSpPr>
        <p:spPr>
          <a:xfrm>
            <a:off x="323528" y="1471225"/>
            <a:ext cx="8640960" cy="1052596"/>
          </a:xfrm>
          <a:prstGeom prst="rect">
            <a:avLst/>
          </a:prstGeom>
        </p:spPr>
        <p:txBody>
          <a:bodyPr wrap="square">
            <a:spAutoFit/>
          </a:bodyPr>
          <a:lstStyle/>
          <a:p>
            <a:pPr>
              <a:lnSpc>
                <a:spcPct val="90000"/>
              </a:lnSpc>
            </a:pPr>
            <a:r>
              <a:rPr lang="en-US" sz="1600" dirty="0"/>
              <a:t> </a:t>
            </a:r>
            <a:endParaRPr lang="en-ZA" sz="1600" dirty="0"/>
          </a:p>
          <a:p>
            <a:endParaRPr lang="en-US" sz="1600" dirty="0"/>
          </a:p>
          <a:p>
            <a:endParaRPr lang="en-ZA" sz="1600" dirty="0"/>
          </a:p>
          <a:p>
            <a:endParaRPr lang="en-US" sz="1600" dirty="0"/>
          </a:p>
        </p:txBody>
      </p:sp>
      <p:sp>
        <p:nvSpPr>
          <p:cNvPr id="3" name="Rectangle 2"/>
          <p:cNvSpPr/>
          <p:nvPr/>
        </p:nvSpPr>
        <p:spPr>
          <a:xfrm>
            <a:off x="107504" y="1409247"/>
            <a:ext cx="8173416" cy="830997"/>
          </a:xfrm>
          <a:prstGeom prst="rect">
            <a:avLst/>
          </a:prstGeom>
        </p:spPr>
        <p:txBody>
          <a:bodyPr wrap="square">
            <a:spAutoFit/>
          </a:bodyPr>
          <a:lstStyle/>
          <a:p>
            <a:pPr>
              <a:lnSpc>
                <a:spcPct val="150000"/>
              </a:lnSpc>
            </a:pPr>
            <a:endParaRPr lang="en-ZA" sz="1600" dirty="0">
              <a:latin typeface="Arial" panose="020B0604020202020204" pitchFamily="34" charset="0"/>
              <a:cs typeface="Arial" panose="020B0604020202020204" pitchFamily="34" charset="0"/>
            </a:endParaRPr>
          </a:p>
          <a:p>
            <a:pPr>
              <a:lnSpc>
                <a:spcPct val="150000"/>
              </a:lnSpc>
            </a:pPr>
            <a:endParaRPr lang="en-ZA" sz="1600" dirty="0">
              <a:latin typeface="Arial" panose="020B0604020202020204" pitchFamily="34" charset="0"/>
              <a:cs typeface="Arial" panose="020B0604020202020204" pitchFamily="34" charset="0"/>
            </a:endParaRPr>
          </a:p>
        </p:txBody>
      </p:sp>
      <p:sp>
        <p:nvSpPr>
          <p:cNvPr id="7" name="Title 1"/>
          <p:cNvSpPr>
            <a:spLocks noGrp="1"/>
          </p:cNvSpPr>
          <p:nvPr>
            <p:ph type="title"/>
          </p:nvPr>
        </p:nvSpPr>
        <p:spPr>
          <a:xfrm>
            <a:off x="2987824" y="-10105"/>
            <a:ext cx="7113920" cy="1143000"/>
          </a:xfrm>
          <a:solidFill>
            <a:srgbClr val="D1B681"/>
          </a:solidFill>
        </p:spPr>
        <p:txBody>
          <a:bodyPr>
            <a:noAutofit/>
          </a:bodyPr>
          <a:lstStyle/>
          <a:p>
            <a:r>
              <a:rPr kumimoji="0" lang="en-US" sz="24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PILLAR 5: BUILDING INSTITUTIONAL CAPABILITIES</a:t>
            </a:r>
            <a:endParaRPr lang="en-ZA" sz="2400" b="1"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endParaRPr lang="en-ZA" dirty="0"/>
          </a:p>
        </p:txBody>
      </p:sp>
      <p:sp>
        <p:nvSpPr>
          <p:cNvPr id="6" name="Slide Number Placeholder 5"/>
          <p:cNvSpPr>
            <a:spLocks noGrp="1"/>
          </p:cNvSpPr>
          <p:nvPr>
            <p:ph type="sldNum" sz="quarter" idx="12"/>
          </p:nvPr>
        </p:nvSpPr>
        <p:spPr/>
        <p:txBody>
          <a:bodyPr/>
          <a:lstStyle/>
          <a:p>
            <a:fld id="{7A16A41F-2C63-4653-934C-56EBAFAAFE2E}" type="slidenum">
              <a:rPr lang="en-ZA" smtClean="0"/>
              <a:t>24</a:t>
            </a:fld>
            <a:endParaRPr lang="en-ZA"/>
          </a:p>
        </p:txBody>
      </p:sp>
      <p:sp>
        <p:nvSpPr>
          <p:cNvPr id="9" name="Rectangle 8"/>
          <p:cNvSpPr/>
          <p:nvPr/>
        </p:nvSpPr>
        <p:spPr>
          <a:xfrm>
            <a:off x="772081" y="1918499"/>
            <a:ext cx="7644067" cy="458074"/>
          </a:xfrm>
          <a:prstGeom prst="rect">
            <a:avLst/>
          </a:prstGeom>
        </p:spPr>
        <p:txBody>
          <a:bodyPr wrap="square">
            <a:spAutoFit/>
          </a:bodyPr>
          <a:lstStyle/>
          <a:p>
            <a:pPr algn="just">
              <a:lnSpc>
                <a:spcPct val="150000"/>
              </a:lnSpc>
              <a:spcAft>
                <a:spcPts val="1000"/>
              </a:spcAft>
            </a:pPr>
            <a:endParaRPr lang="en-US" altLang="en-US" dirty="0">
              <a:latin typeface="Times New Roman" panose="02020603050405020304" pitchFamily="18" charset="0"/>
              <a:ea typeface="ヒラギノ角ゴ Pro W3"/>
              <a:cs typeface="Times New Roman" panose="02020603050405020304" pitchFamily="18" charset="0"/>
            </a:endParaRPr>
          </a:p>
        </p:txBody>
      </p:sp>
      <p:sp>
        <p:nvSpPr>
          <p:cNvPr id="11" name="Content Placeholder 2"/>
          <p:cNvSpPr txBox="1">
            <a:spLocks/>
          </p:cNvSpPr>
          <p:nvPr/>
        </p:nvSpPr>
        <p:spPr>
          <a:xfrm>
            <a:off x="0" y="1471225"/>
            <a:ext cx="9972600" cy="477482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R="0" lvl="0" algn="just" defTabSz="455613" rtl="0" eaLnBrk="1" fontAlgn="base" latinLnBrk="0" hangingPunct="1">
              <a:lnSpc>
                <a:spcPct val="150000"/>
              </a:lnSpc>
              <a:spcBef>
                <a:spcPct val="0"/>
              </a:spcBef>
              <a:spcAft>
                <a:spcPct val="0"/>
              </a:spcAft>
              <a:buClrTx/>
              <a:buSzTx/>
              <a:tabLst/>
              <a:defRPr/>
            </a:pPr>
            <a:r>
              <a:rPr kumimoji="0" lang="en-GB" sz="170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The Department supported SBDM and its locals in processing their SM appointments, except for Kouga and </a:t>
            </a:r>
            <a:r>
              <a:rPr kumimoji="0" lang="en-GB" sz="1700" u="none" strike="noStrike" kern="1200" cap="none" spc="0" normalizeH="0" baseline="0" noProof="0" dirty="0" err="1">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Ndlambe</a:t>
            </a:r>
            <a:r>
              <a:rPr kumimoji="0" lang="en-GB" sz="170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 LM’s;</a:t>
            </a:r>
          </a:p>
          <a:p>
            <a:pPr marR="0" lvl="0" algn="just" defTabSz="455613" rtl="0" eaLnBrk="1" fontAlgn="base" latinLnBrk="0" hangingPunct="1">
              <a:lnSpc>
                <a:spcPct val="150000"/>
              </a:lnSpc>
              <a:spcBef>
                <a:spcPct val="0"/>
              </a:spcBef>
              <a:spcAft>
                <a:spcPct val="0"/>
              </a:spcAft>
              <a:buClrTx/>
              <a:buSzTx/>
              <a:tabLst/>
              <a:defRPr/>
            </a:pP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The department supported the following municipalities in reviewing their organograms: Sundays River Valley, Makana, Blue Crane Route, Dr Beyers Naude and </a:t>
            </a:r>
            <a:r>
              <a:rPr lang="en-GB" sz="1700" dirty="0" err="1">
                <a:solidFill>
                  <a:prstClr val="black"/>
                </a:solidFill>
                <a:latin typeface="Times New Roman" panose="02020603050405020304" pitchFamily="18" charset="0"/>
                <a:ea typeface="ヒラギノ角ゴ Pro W3" pitchFamily="-105" charset="-128"/>
                <a:cs typeface="Times New Roman" panose="02020603050405020304" pitchFamily="18" charset="0"/>
              </a:rPr>
              <a:t>Koukamma</a:t>
            </a: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 LM;</a:t>
            </a:r>
          </a:p>
          <a:p>
            <a:pPr marR="0" lvl="0" algn="just" defTabSz="455613" rtl="0" eaLnBrk="1" fontAlgn="base" latinLnBrk="0" hangingPunct="1">
              <a:lnSpc>
                <a:spcPct val="150000"/>
              </a:lnSpc>
              <a:spcBef>
                <a:spcPct val="0"/>
              </a:spcBef>
              <a:spcAft>
                <a:spcPct val="0"/>
              </a:spcAft>
              <a:buClrTx/>
              <a:buSzTx/>
              <a:tabLst/>
              <a:defRPr/>
            </a:pP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Technical support in reviewing HR Plans was  extended to these municipalities, namely: Makana , Dr Beyers Naude, Sundays River and </a:t>
            </a:r>
            <a:r>
              <a:rPr lang="en-GB" sz="1700" dirty="0" err="1">
                <a:solidFill>
                  <a:prstClr val="black"/>
                </a:solidFill>
                <a:latin typeface="Times New Roman" panose="02020603050405020304" pitchFamily="18" charset="0"/>
                <a:ea typeface="ヒラギノ角ゴ Pro W3" pitchFamily="-105" charset="-128"/>
                <a:cs typeface="Times New Roman" panose="02020603050405020304" pitchFamily="18" charset="0"/>
              </a:rPr>
              <a:t>Koukamma</a:t>
            </a: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 LM’s;</a:t>
            </a:r>
          </a:p>
          <a:p>
            <a:pPr marR="0" lvl="0" algn="just" defTabSz="455613" rtl="0" eaLnBrk="1" fontAlgn="base" latinLnBrk="0" hangingPunct="1">
              <a:lnSpc>
                <a:spcPct val="150000"/>
              </a:lnSpc>
              <a:spcBef>
                <a:spcPct val="0"/>
              </a:spcBef>
              <a:spcAft>
                <a:spcPct val="0"/>
              </a:spcAft>
              <a:buClrTx/>
              <a:buSzTx/>
              <a:tabLst/>
              <a:defRPr/>
            </a:pPr>
            <a:r>
              <a:rPr kumimoji="0" lang="en-GB" sz="170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Labour Relations support given to </a:t>
            </a:r>
            <a:r>
              <a:rPr lang="en-GB" sz="1700" dirty="0">
                <a:solidFill>
                  <a:prstClr val="black"/>
                </a:solidFill>
                <a:latin typeface="Times New Roman" panose="02020603050405020304" pitchFamily="18" charset="0"/>
                <a:ea typeface="ヒラギノ角ゴ Pro W3" pitchFamily="-105" charset="-128"/>
                <a:cs typeface="Times New Roman" panose="02020603050405020304" pitchFamily="18" charset="0"/>
              </a:rPr>
              <a:t>Makana LM   and that has resulted in stabilising the situation at hand.</a:t>
            </a:r>
            <a:endParaRPr kumimoji="0" lang="en-GB" sz="170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endParaRPr>
          </a:p>
          <a:p>
            <a:pPr marL="342900" marR="0" lvl="0" indent="-342900" algn="just"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700" dirty="0">
                <a:latin typeface="Times New Roman" panose="02020603050405020304" pitchFamily="18" charset="0"/>
                <a:cs typeface="Times New Roman" panose="02020603050405020304" pitchFamily="18" charset="0"/>
              </a:rPr>
              <a:t>Also the department has supported the development  policy framework for Dr Beyers Naude and review of the policy framework in Makana LM</a:t>
            </a:r>
          </a:p>
          <a:p>
            <a:pPr marL="342900" marR="0" lvl="0" indent="-342900" algn="just"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700" dirty="0">
                <a:latin typeface="Times New Roman" panose="02020603050405020304" pitchFamily="18" charset="0"/>
                <a:cs typeface="Times New Roman" panose="02020603050405020304" pitchFamily="18" charset="0"/>
              </a:rPr>
              <a:t>Further assisted Blue Crane Route in the review of the SDBIP/budget adjustment</a:t>
            </a:r>
          </a:p>
          <a:p>
            <a:pPr marL="342900" marR="0" lvl="0" indent="-342900" algn="just" defTabSz="685800" rtl="0" eaLnBrk="1" fontAlgn="auto" latinLnBrk="0" hangingPunct="1">
              <a:lnSpc>
                <a:spcPct val="150000"/>
              </a:lnSpc>
              <a:spcBef>
                <a:spcPts val="0"/>
              </a:spcBef>
              <a:spcAft>
                <a:spcPts val="0"/>
              </a:spcAft>
              <a:buClrTx/>
              <a:buSzTx/>
              <a:buFont typeface="Arial" panose="020B0604020202020204" pitchFamily="34" charset="0"/>
              <a:buChar char="•"/>
              <a:tabLst/>
              <a:defRPr/>
            </a:pPr>
            <a:r>
              <a:rPr lang="en-ZA" sz="1700" dirty="0">
                <a:latin typeface="Times New Roman" panose="02020603050405020304" pitchFamily="18" charset="0"/>
                <a:cs typeface="Times New Roman" panose="02020603050405020304" pitchFamily="18" charset="0"/>
              </a:rPr>
              <a:t>Continuing support of all LM’s through the PMS district forum meeting convened by the district.</a:t>
            </a:r>
          </a:p>
          <a:p>
            <a:pPr algn="just"/>
            <a:endParaRPr lang="en-GB" sz="1600" dirty="0"/>
          </a:p>
        </p:txBody>
      </p:sp>
    </p:spTree>
    <p:extLst>
      <p:ext uri="{BB962C8B-B14F-4D97-AF65-F5344CB8AC3E}">
        <p14:creationId xmlns:p14="http://schemas.microsoft.com/office/powerpoint/2010/main" val="31634295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Content Placeholder 2"/>
          <p:cNvSpPr txBox="1">
            <a:spLocks/>
          </p:cNvSpPr>
          <p:nvPr/>
        </p:nvSpPr>
        <p:spPr>
          <a:xfrm>
            <a:off x="0" y="476672"/>
            <a:ext cx="9143999" cy="540060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ZA" sz="1800" b="1"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ZA" sz="1800" b="1" i="0" u="none" strike="noStrike" kern="1200" cap="none" spc="0" normalizeH="0" baseline="0" noProof="0" dirty="0">
              <a:ln>
                <a:noFill/>
              </a:ln>
              <a:solidFill>
                <a:prstClr val="black"/>
              </a:solidFill>
              <a:effectLst/>
              <a:uLnTx/>
              <a:uFillTx/>
              <a:latin typeface="Calibri"/>
              <a:ea typeface="+mn-ea"/>
              <a:cs typeface="Arial" charset="0"/>
            </a:endParaRPr>
          </a:p>
          <a:p>
            <a:pPr marL="0" marR="0" lvl="0" indent="0" algn="ctr" defTabSz="457144" rtl="0" eaLnBrk="1" fontAlgn="auto" latinLnBrk="0" hangingPunct="1">
              <a:lnSpc>
                <a:spcPct val="150000"/>
              </a:lnSpc>
              <a:spcBef>
                <a:spcPts val="1674"/>
              </a:spcBef>
              <a:spcAft>
                <a:spcPts val="0"/>
              </a:spcAft>
              <a:buClrTx/>
              <a:buSzPct val="120000"/>
              <a:buFont typeface="Arial" pitchFamily="34" charset="0"/>
              <a:buNone/>
              <a:tabLst/>
              <a:defRPr/>
            </a:pPr>
            <a:r>
              <a:rPr kumimoji="0" lang="en-ZA" sz="48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a:cs typeface="Times New Roman" panose="02020603050405020304" pitchFamily="18" charset="0"/>
              </a:rPr>
              <a:t>THANK YOU </a:t>
            </a:r>
          </a:p>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ZA" sz="1800" b="1" i="0" u="none" strike="noStrike" kern="1200" cap="none" spc="0" normalizeH="0" baseline="0" noProof="0" dirty="0">
              <a:ln>
                <a:noFill/>
              </a:ln>
              <a:solidFill>
                <a:prstClr val="black"/>
              </a:solidFill>
              <a:effectLst/>
              <a:uLnTx/>
              <a:uFillTx/>
              <a:latin typeface="Calibri"/>
              <a:ea typeface="ヒラギノ角ゴ Pro W3"/>
              <a:cs typeface="Arial" charset="0"/>
            </a:endParaRPr>
          </a:p>
          <a:p>
            <a:pPr marL="0" marR="0" lvl="0" indent="0" algn="just" defTabSz="457144" rtl="0" eaLnBrk="1" fontAlgn="auto" latinLnBrk="0" hangingPunct="1">
              <a:lnSpc>
                <a:spcPct val="150000"/>
              </a:lnSpc>
              <a:spcBef>
                <a:spcPts val="1674"/>
              </a:spcBef>
              <a:spcAft>
                <a:spcPts val="0"/>
              </a:spcAft>
              <a:buClrTx/>
              <a:buSzPct val="120000"/>
              <a:buFont typeface="Arial" pitchFamily="34" charset="0"/>
              <a:buNone/>
              <a:tabLst/>
              <a:defRPr/>
            </a:pPr>
            <a:endParaRPr kumimoji="0" lang="en-GB" sz="1800" b="0" i="0" u="none" strike="noStrike" kern="1200" cap="none" spc="0" normalizeH="0" baseline="0" noProof="0" dirty="0">
              <a:ln>
                <a:noFill/>
              </a:ln>
              <a:solidFill>
                <a:prstClr val="black"/>
              </a:solidFill>
              <a:effectLst/>
              <a:uLnTx/>
              <a:uFillTx/>
              <a:latin typeface="Calibri"/>
              <a:ea typeface="ヒラギノ角ゴ Pro W3"/>
              <a:cs typeface="+mn-cs"/>
            </a:endParaRPr>
          </a:p>
          <a:p>
            <a:pPr marL="285750" marR="0" lvl="1" indent="-285750" algn="just" defTabSz="457200" rtl="0" eaLnBrk="0" fontAlgn="auto" latinLnBrk="0" hangingPunct="0">
              <a:lnSpc>
                <a:spcPct val="150000"/>
              </a:lnSpc>
              <a:spcBef>
                <a:spcPct val="20000"/>
              </a:spcBef>
              <a:spcAft>
                <a:spcPts val="0"/>
              </a:spcAft>
              <a:buClrTx/>
              <a:buSzTx/>
              <a:buFont typeface="Arial" pitchFamily="34" charset="0"/>
              <a:buChar char="•"/>
              <a:tabLst>
                <a:tab pos="355600" algn="l"/>
              </a:tabLst>
              <a:defRPr/>
            </a:pPr>
            <a:endParaRPr kumimoji="0" lang="en-GB" sz="1800" b="0" i="0" u="none" strike="noStrike" kern="1200" cap="none" spc="0" normalizeH="0" baseline="0" noProof="0" dirty="0">
              <a:ln>
                <a:noFill/>
              </a:ln>
              <a:solidFill>
                <a:prstClr val="black"/>
              </a:solidFill>
              <a:effectLst/>
              <a:uLnTx/>
              <a:uFillTx/>
              <a:latin typeface="Calibri"/>
              <a:ea typeface="ヒラギノ角ゴ Pro W3"/>
              <a:cs typeface="+mn-cs"/>
            </a:endParaRPr>
          </a:p>
          <a:p>
            <a:pPr marL="400050" marR="0" lvl="1" indent="0" algn="just" defTabSz="457200" rtl="0" eaLnBrk="0" fontAlgn="auto" latinLnBrk="0" hangingPunct="0">
              <a:lnSpc>
                <a:spcPct val="150000"/>
              </a:lnSpc>
              <a:spcBef>
                <a:spcPct val="20000"/>
              </a:spcBef>
              <a:spcAft>
                <a:spcPts val="0"/>
              </a:spcAft>
              <a:buClrTx/>
              <a:buSzTx/>
              <a:buFont typeface="Arial" pitchFamily="34" charset="0"/>
              <a:buNone/>
              <a:tabLst>
                <a:tab pos="355600" algn="l"/>
              </a:tabLst>
              <a:defRPr/>
            </a:pPr>
            <a:endParaRPr kumimoji="0" lang="en-ZA" sz="1700" b="0" i="0" u="none" strike="noStrike" kern="1200" cap="none" spc="0" normalizeH="0" baseline="0" noProof="0" dirty="0">
              <a:ln>
                <a:noFill/>
              </a:ln>
              <a:solidFill>
                <a:prstClr val="black"/>
              </a:solidFill>
              <a:effectLst/>
              <a:uLnTx/>
              <a:uFillTx/>
              <a:latin typeface="Arial" pitchFamily="34" charset="0"/>
              <a:ea typeface="ヒラギノ角ゴ Pro W3"/>
              <a:cs typeface="Arial" pitchFamily="34" charset="0"/>
            </a:endParaRPr>
          </a:p>
        </p:txBody>
      </p:sp>
    </p:spTree>
    <p:extLst>
      <p:ext uri="{BB962C8B-B14F-4D97-AF65-F5344CB8AC3E}">
        <p14:creationId xmlns:p14="http://schemas.microsoft.com/office/powerpoint/2010/main" val="3224738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22114"/>
          </a:xfrm>
        </p:spPr>
        <p:txBody>
          <a:bodyPr>
            <a:normAutofit/>
          </a:bodyPr>
          <a:lstStyle/>
          <a:p>
            <a:r>
              <a:rPr kumimoji="0" lang="en-US" sz="3200" b="1"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84" charset="-128"/>
                <a:cs typeface="Times New Roman" panose="02020603050405020304" pitchFamily="18" charset="0"/>
              </a:rPr>
              <a:t>PURPOSE</a:t>
            </a:r>
            <a:endParaRPr lang="en-ZA" sz="3200"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0" y="826975"/>
            <a:ext cx="9144000" cy="5204049"/>
          </a:xfrm>
        </p:spPr>
        <p:txBody>
          <a:bodyPr>
            <a:normAutofit/>
          </a:bodyPr>
          <a:lstStyle/>
          <a:p>
            <a:pPr marL="0" marR="0" lvl="0" indent="0" algn="just" defTabSz="455613" rtl="0" eaLnBrk="0" fontAlgn="base" latinLnBrk="0" hangingPunct="0">
              <a:lnSpc>
                <a:spcPct val="150000"/>
              </a:lnSpc>
              <a:spcBef>
                <a:spcPct val="2000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ヒラギノ角ゴ Pro W3" pitchFamily="-105" charset="-128"/>
              <a:cs typeface="Arial" panose="020B0604020202020204" pitchFamily="34" charset="0"/>
            </a:endParaRPr>
          </a:p>
          <a:p>
            <a:pPr marL="0" lvl="0" indent="0" algn="ctr" defTabSz="455613" eaLnBrk="0" fontAlgn="base" hangingPunct="0">
              <a:lnSpc>
                <a:spcPct val="150000"/>
              </a:lnSpc>
              <a:spcAft>
                <a:spcPct val="0"/>
              </a:spcAft>
              <a:buNone/>
              <a:defRPr/>
            </a:pP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To present a report on the support provided in current financial year to the </a:t>
            </a:r>
            <a:r>
              <a:rPr lang="en-ZA" sz="2400" dirty="0">
                <a:latin typeface="Times New Roman" panose="02020603050405020304" pitchFamily="18" charset="0"/>
                <a:cs typeface="Times New Roman" panose="02020603050405020304" pitchFamily="18" charset="0"/>
              </a:rPr>
              <a:t>Sarah Baartman</a:t>
            </a:r>
            <a:r>
              <a:rPr kumimoji="0" lang="en-US" altLang="en-US" sz="2400" b="0" i="0" u="none" strike="noStrike" kern="1200" cap="none" spc="0" normalizeH="0" baseline="0" noProof="0" dirty="0">
                <a:ln>
                  <a:noFill/>
                </a:ln>
                <a:solidFill>
                  <a:prstClr val="black"/>
                </a:solidFill>
                <a:effectLst/>
                <a:uLnTx/>
                <a:uFillTx/>
                <a:latin typeface="Times New Roman" panose="02020603050405020304" pitchFamily="18" charset="0"/>
                <a:ea typeface="ヒラギノ角ゴ Pro W3" pitchFamily="-105" charset="-128"/>
                <a:cs typeface="Times New Roman" panose="02020603050405020304" pitchFamily="18" charset="0"/>
              </a:rPr>
              <a:t> District Area </a:t>
            </a:r>
          </a:p>
          <a:p>
            <a:pPr marL="0" indent="0">
              <a:buNone/>
            </a:pPr>
            <a:endParaRPr lang="en-ZA"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4A1F59-6AD8-4DED-BAFD-40F8EE10CA91}"/>
              </a:ext>
            </a:extLst>
          </p:cNvPr>
          <p:cNvSpPr>
            <a:spLocks noGrp="1"/>
          </p:cNvSpPr>
          <p:nvPr>
            <p:ph type="title"/>
          </p:nvPr>
        </p:nvSpPr>
        <p:spPr>
          <a:xfrm>
            <a:off x="611560" y="1988840"/>
            <a:ext cx="8229600" cy="1143000"/>
          </a:xfrm>
        </p:spPr>
        <p:txBody>
          <a:bodyPr>
            <a:normAutofit fontScale="90000"/>
          </a:bodyPr>
          <a:lstStyle/>
          <a:p>
            <a:r>
              <a:rPr lang="en-US" dirty="0">
                <a:latin typeface="Times New Roman" panose="02020603050405020304" pitchFamily="18" charset="0"/>
                <a:cs typeface="Times New Roman" panose="02020603050405020304" pitchFamily="18" charset="0"/>
              </a:rPr>
              <a:t>PILLAR 1: PUTTING PEOPLE FIRST</a:t>
            </a:r>
            <a:endParaRPr lang="en-Z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0" y="922338"/>
            <a:ext cx="9144000" cy="5203825"/>
          </a:xfrm>
        </p:spPr>
        <p:txBody>
          <a:bodyPr>
            <a:normAutofit/>
          </a:bodyPr>
          <a:lstStyle/>
          <a:p>
            <a:pPr marL="0" marR="0" lvl="0" indent="0" algn="just" defTabSz="455613" rtl="0" eaLnBrk="0" fontAlgn="base" latinLnBrk="0" hangingPunct="0">
              <a:lnSpc>
                <a:spcPct val="150000"/>
              </a:lnSpc>
              <a:spcBef>
                <a:spcPct val="2000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ヒラギノ角ゴ Pro W3" pitchFamily="-105" charset="-128"/>
              <a:cs typeface="Arial" panose="020B0604020202020204" pitchFamily="34" charset="0"/>
            </a:endParaRPr>
          </a:p>
          <a:p>
            <a:pPr marL="0" indent="0">
              <a:buNone/>
            </a:pPr>
            <a:endParaRPr lang="en-ZA" dirty="0">
              <a:latin typeface="Arial" pitchFamily="34" charset="0"/>
              <a:cs typeface="Arial" pitchFamily="34" charset="0"/>
            </a:endParaRPr>
          </a:p>
        </p:txBody>
      </p:sp>
    </p:spTree>
    <p:extLst>
      <p:ext uri="{BB962C8B-B14F-4D97-AF65-F5344CB8AC3E}">
        <p14:creationId xmlns:p14="http://schemas.microsoft.com/office/powerpoint/2010/main" val="2728694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9323" y="-315416"/>
            <a:ext cx="9144000" cy="6858000"/>
          </a:xfrm>
        </p:spPr>
      </p:pic>
      <p:sp>
        <p:nvSpPr>
          <p:cNvPr id="2" name="Title 1"/>
          <p:cNvSpPr>
            <a:spLocks noGrp="1"/>
          </p:cNvSpPr>
          <p:nvPr>
            <p:ph type="title"/>
          </p:nvPr>
        </p:nvSpPr>
        <p:spPr>
          <a:xfrm>
            <a:off x="2810061" y="45834"/>
            <a:ext cx="6115064" cy="862886"/>
          </a:xfrm>
          <a:solidFill>
            <a:srgbClr val="D1B681"/>
          </a:solidFill>
        </p:spPr>
        <p:txBody>
          <a:bodyPr>
            <a:normAutofit/>
          </a:bodyPr>
          <a:lstStyle/>
          <a:p>
            <a:r>
              <a:rPr lang="en-ZA" sz="2400" b="1" dirty="0">
                <a:latin typeface="Times New Roman" panose="02020603050405020304" pitchFamily="18" charset="0"/>
                <a:cs typeface="Times New Roman" panose="02020603050405020304" pitchFamily="18" charset="0"/>
              </a:rPr>
              <a:t>SUPPORT PROVIDED</a:t>
            </a:r>
          </a:p>
        </p:txBody>
      </p:sp>
      <p:sp>
        <p:nvSpPr>
          <p:cNvPr id="5" name="TextBox 4"/>
          <p:cNvSpPr txBox="1"/>
          <p:nvPr/>
        </p:nvSpPr>
        <p:spPr>
          <a:xfrm>
            <a:off x="-19323" y="1001829"/>
            <a:ext cx="9124676" cy="1569660"/>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Seven municipalities were supported with community participation and citizen empowerment partnership.</a:t>
            </a:r>
          </a:p>
          <a:p>
            <a:pPr algn="just">
              <a:lnSpc>
                <a:spcPct val="150000"/>
              </a:lnSpc>
            </a:pPr>
            <a:endParaRPr lang="en-GB" sz="1600" dirty="0">
              <a:latin typeface="Times New Roman" panose="02020603050405020304" pitchFamily="18" charset="0"/>
              <a:cs typeface="Times New Roman" panose="02020603050405020304" pitchFamily="18" charset="0"/>
            </a:endParaRPr>
          </a:p>
          <a:p>
            <a:pPr marL="285750" indent="-285750" algn="just">
              <a:lnSpc>
                <a:spcPct val="150000"/>
              </a:lnSpc>
              <a:buFont typeface="Wingdings" panose="05000000000000000000" pitchFamily="2" charset="2"/>
              <a:buChar char="§"/>
            </a:pPr>
            <a:r>
              <a:rPr lang="en-GB" sz="1600" dirty="0">
                <a:latin typeface="Times New Roman" panose="02020603050405020304" pitchFamily="18" charset="0"/>
                <a:cs typeface="Times New Roman" panose="02020603050405020304" pitchFamily="18" charset="0"/>
              </a:rPr>
              <a:t>The challenges that District municipality encounters are in Dr </a:t>
            </a:r>
            <a:r>
              <a:rPr lang="en-GB" sz="1600" dirty="0" err="1">
                <a:latin typeface="Times New Roman" panose="02020603050405020304" pitchFamily="18" charset="0"/>
                <a:cs typeface="Times New Roman" panose="02020603050405020304" pitchFamily="18" charset="0"/>
              </a:rPr>
              <a:t>Beyers</a:t>
            </a:r>
            <a:r>
              <a:rPr lang="en-GB" sz="1600" dirty="0">
                <a:latin typeface="Times New Roman" panose="02020603050405020304" pitchFamily="18" charset="0"/>
                <a:cs typeface="Times New Roman" panose="02020603050405020304" pitchFamily="18" charset="0"/>
              </a:rPr>
              <a:t> </a:t>
            </a:r>
            <a:r>
              <a:rPr lang="en-GB" sz="1600" dirty="0" err="1">
                <a:latin typeface="Times New Roman" panose="02020603050405020304" pitchFamily="18" charset="0"/>
                <a:cs typeface="Times New Roman" panose="02020603050405020304" pitchFamily="18" charset="0"/>
              </a:rPr>
              <a:t>Naude</a:t>
            </a:r>
            <a:r>
              <a:rPr lang="en-GB" sz="1600" dirty="0">
                <a:latin typeface="Times New Roman" panose="02020603050405020304" pitchFamily="18" charset="0"/>
                <a:cs typeface="Times New Roman" panose="02020603050405020304" pitchFamily="18" charset="0"/>
              </a:rPr>
              <a:t> LM the Ward Rapid Response Task Teams were established in few wards.</a:t>
            </a:r>
            <a:endParaRPr lang="en-US" dirty="0"/>
          </a:p>
        </p:txBody>
      </p:sp>
    </p:spTree>
    <p:extLst>
      <p:ext uri="{BB962C8B-B14F-4D97-AF65-F5344CB8AC3E}">
        <p14:creationId xmlns:p14="http://schemas.microsoft.com/office/powerpoint/2010/main" val="707298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19323" y="-315416"/>
            <a:ext cx="9144000" cy="6858000"/>
          </a:xfrm>
        </p:spPr>
      </p:pic>
      <p:sp>
        <p:nvSpPr>
          <p:cNvPr id="2" name="Title 1"/>
          <p:cNvSpPr>
            <a:spLocks noGrp="1"/>
          </p:cNvSpPr>
          <p:nvPr>
            <p:ph type="title"/>
          </p:nvPr>
        </p:nvSpPr>
        <p:spPr>
          <a:xfrm>
            <a:off x="2810061" y="45834"/>
            <a:ext cx="6115064" cy="1143000"/>
          </a:xfrm>
          <a:solidFill>
            <a:srgbClr val="D1B681"/>
          </a:solidFill>
        </p:spPr>
        <p:txBody>
          <a:bodyPr>
            <a:normAutofit/>
          </a:bodyPr>
          <a:lstStyle/>
          <a:p>
            <a:r>
              <a:rPr lang="en-ZA" sz="2400" b="1" dirty="0">
                <a:latin typeface="Times New Roman" panose="02020603050405020304" pitchFamily="18" charset="0"/>
                <a:cs typeface="Times New Roman" panose="02020603050405020304" pitchFamily="18" charset="0"/>
              </a:rPr>
              <a:t>SUPPORT PROVIDED</a:t>
            </a:r>
          </a:p>
        </p:txBody>
      </p:sp>
      <p:sp>
        <p:nvSpPr>
          <p:cNvPr id="5" name="TextBox 4"/>
          <p:cNvSpPr txBox="1"/>
          <p:nvPr/>
        </p:nvSpPr>
        <p:spPr>
          <a:xfrm>
            <a:off x="232197" y="1550084"/>
            <a:ext cx="8640960" cy="4893647"/>
          </a:xfrm>
          <a:prstGeom prst="rect">
            <a:avLst/>
          </a:prstGeom>
          <a:noFill/>
        </p:spPr>
        <p:txBody>
          <a:bodyPr wrap="square" rtlCol="0">
            <a:spAutoFit/>
          </a:bodyPr>
          <a:lstStyle/>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1</a:t>
            </a:r>
            <a:r>
              <a:rPr lang="en-US" sz="2400" baseline="30000" dirty="0">
                <a:latin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cs typeface="Times New Roman" panose="02020603050405020304" pitchFamily="18" charset="0"/>
              </a:rPr>
              <a:t> generation DDM profiles were completed and approved.</a:t>
            </a:r>
          </a:p>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Supported the District in the reprioritizing of DDM Plans to cover COVID-19 through the revised district profiles. </a:t>
            </a:r>
          </a:p>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Supported the District with the DDM consultations, stakeholder engagements and the institutionalization.</a:t>
            </a:r>
          </a:p>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Appointed DDM Technical Champion and Coordinator for Sarah Baartman DM.</a:t>
            </a:r>
          </a:p>
          <a:p>
            <a:pPr marL="342900" indent="-342900" algn="just">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Support provided is at an advanced stage of the DDM Plan, collating information and catalytic projects targeting 30</a:t>
            </a:r>
            <a:r>
              <a:rPr lang="en-US" sz="2400" baseline="30000" dirty="0">
                <a:latin typeface="Times New Roman" panose="02020603050405020304" pitchFamily="18" charset="0"/>
                <a:cs typeface="Times New Roman" panose="02020603050405020304" pitchFamily="18" charset="0"/>
              </a:rPr>
              <a:t>th</a:t>
            </a:r>
            <a:r>
              <a:rPr lang="en-US" sz="2400" dirty="0">
                <a:latin typeface="Times New Roman" panose="02020603050405020304" pitchFamily="18" charset="0"/>
                <a:cs typeface="Times New Roman" panose="02020603050405020304" pitchFamily="18" charset="0"/>
              </a:rPr>
              <a:t> June 2021.</a:t>
            </a:r>
          </a:p>
          <a:p>
            <a:pPr algn="just"/>
            <a:endParaRPr lang="en-US" sz="2400" dirty="0"/>
          </a:p>
          <a:p>
            <a:r>
              <a:rPr lang="en-US" sz="2400" dirty="0"/>
              <a:t/>
            </a:r>
            <a:br>
              <a:rPr lang="en-US" sz="2400" dirty="0"/>
            </a:br>
            <a:endParaRPr lang="en-US" sz="2400" dirty="0"/>
          </a:p>
        </p:txBody>
      </p:sp>
    </p:spTree>
    <p:extLst>
      <p:ext uri="{BB962C8B-B14F-4D97-AF65-F5344CB8AC3E}">
        <p14:creationId xmlns:p14="http://schemas.microsoft.com/office/powerpoint/2010/main" val="2469153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F4A1F59-6AD8-4DED-BAFD-40F8EE10CA91}"/>
              </a:ext>
            </a:extLst>
          </p:cNvPr>
          <p:cNvSpPr>
            <a:spLocks noGrp="1"/>
          </p:cNvSpPr>
          <p:nvPr>
            <p:ph type="title"/>
          </p:nvPr>
        </p:nvSpPr>
        <p:spPr>
          <a:xfrm>
            <a:off x="611560" y="1988840"/>
            <a:ext cx="8229600" cy="1143000"/>
          </a:xfrm>
        </p:spPr>
        <p:txBody>
          <a:bodyPr>
            <a:normAutofit fontScale="90000"/>
          </a:bodyPr>
          <a:lstStyle/>
          <a:p>
            <a:r>
              <a:rPr lang="en-US" dirty="0">
                <a:latin typeface="Times New Roman" panose="02020603050405020304" pitchFamily="18" charset="0"/>
                <a:cs typeface="Times New Roman" panose="02020603050405020304" pitchFamily="18" charset="0"/>
              </a:rPr>
              <a:t>PILLAR 2: BASIC SERVICE DELIVERY</a:t>
            </a:r>
            <a:endParaRPr lang="en-ZA"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4294967295"/>
          </p:nvPr>
        </p:nvSpPr>
        <p:spPr>
          <a:xfrm>
            <a:off x="0" y="922338"/>
            <a:ext cx="9144000" cy="5203825"/>
          </a:xfrm>
        </p:spPr>
        <p:txBody>
          <a:bodyPr>
            <a:normAutofit/>
          </a:bodyPr>
          <a:lstStyle/>
          <a:p>
            <a:pPr marL="0" marR="0" lvl="0" indent="0" algn="just" defTabSz="455613" rtl="0" eaLnBrk="0" fontAlgn="base" latinLnBrk="0" hangingPunct="0">
              <a:lnSpc>
                <a:spcPct val="150000"/>
              </a:lnSpc>
              <a:spcBef>
                <a:spcPct val="20000"/>
              </a:spcBef>
              <a:spcAft>
                <a:spcPct val="0"/>
              </a:spcAft>
              <a:buClrTx/>
              <a:buSzTx/>
              <a:buFontTx/>
              <a:buNone/>
              <a:tabLst/>
              <a:defRPr/>
            </a:pPr>
            <a:endParaRPr kumimoji="0" lang="en-US" altLang="en-US" sz="2400" b="0" i="0" u="none" strike="noStrike" kern="1200" cap="none" spc="0" normalizeH="0" baseline="0" noProof="0" dirty="0">
              <a:ln>
                <a:noFill/>
              </a:ln>
              <a:solidFill>
                <a:prstClr val="black"/>
              </a:solidFill>
              <a:effectLst/>
              <a:uLnTx/>
              <a:uFillTx/>
              <a:latin typeface="Arial" panose="020B0604020202020204" pitchFamily="34" charset="0"/>
              <a:ea typeface="ヒラギノ角ゴ Pro W3" pitchFamily="-105" charset="-128"/>
              <a:cs typeface="Arial" panose="020B0604020202020204" pitchFamily="34" charset="0"/>
            </a:endParaRPr>
          </a:p>
          <a:p>
            <a:pPr marL="0" indent="0">
              <a:buNone/>
            </a:pPr>
            <a:endParaRPr lang="en-ZA" dirty="0">
              <a:latin typeface="Arial" pitchFamily="34" charset="0"/>
              <a:cs typeface="Arial" pitchFamily="34" charset="0"/>
            </a:endParaRPr>
          </a:p>
        </p:txBody>
      </p:sp>
    </p:spTree>
    <p:extLst>
      <p:ext uri="{BB962C8B-B14F-4D97-AF65-F5344CB8AC3E}">
        <p14:creationId xmlns:p14="http://schemas.microsoft.com/office/powerpoint/2010/main" val="895687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57250"/>
            <a:ext cx="9144000" cy="5143500"/>
          </a:xfrm>
        </p:spPr>
      </p:pic>
      <p:sp>
        <p:nvSpPr>
          <p:cNvPr id="3" name="Rectangle 2"/>
          <p:cNvSpPr/>
          <p:nvPr/>
        </p:nvSpPr>
        <p:spPr>
          <a:xfrm>
            <a:off x="-400050" y="-361898"/>
            <a:ext cx="1714500" cy="323165"/>
          </a:xfrm>
          <a:prstGeom prst="rect">
            <a:avLst/>
          </a:prstGeom>
        </p:spPr>
        <p:txBody>
          <a:bodyPr>
            <a:spAutoFit/>
          </a:bodyPr>
          <a:lstStyle/>
          <a:p>
            <a:pPr algn="just">
              <a:defRPr/>
            </a:pPr>
            <a:endParaRPr lang="en-US" sz="1500" dirty="0">
              <a:solidFill>
                <a:prstClr val="black"/>
              </a:solidFill>
              <a:latin typeface="Calibri"/>
              <a:cs typeface="Arial" charset="0"/>
            </a:endParaRPr>
          </a:p>
        </p:txBody>
      </p:sp>
      <p:sp>
        <p:nvSpPr>
          <p:cNvPr id="6" name="Title 5"/>
          <p:cNvSpPr>
            <a:spLocks noGrp="1"/>
          </p:cNvSpPr>
          <p:nvPr>
            <p:ph type="title"/>
          </p:nvPr>
        </p:nvSpPr>
        <p:spPr>
          <a:xfrm>
            <a:off x="3113840" y="1157950"/>
            <a:ext cx="4488744" cy="603230"/>
          </a:xfrm>
          <a:solidFill>
            <a:srgbClr val="D1B681"/>
          </a:solidFill>
        </p:spPr>
        <p:txBody>
          <a:bodyPr>
            <a:normAutofit fontScale="90000"/>
          </a:bodyPr>
          <a:lstStyle/>
          <a:p>
            <a:r>
              <a:rPr lang="en-ZA" sz="2400" b="1" dirty="0">
                <a:latin typeface="Times New Roman" panose="02020603050405020304" pitchFamily="18" charset="0"/>
                <a:cs typeface="Times New Roman" panose="02020603050405020304" pitchFamily="18" charset="0"/>
              </a:rPr>
              <a:t>SPATIAL PLANNING AND LAND USE SUPPORT </a:t>
            </a:r>
          </a:p>
        </p:txBody>
      </p:sp>
      <p:sp>
        <p:nvSpPr>
          <p:cNvPr id="9" name="TextBox 8"/>
          <p:cNvSpPr txBox="1"/>
          <p:nvPr/>
        </p:nvSpPr>
        <p:spPr>
          <a:xfrm>
            <a:off x="177264" y="2028410"/>
            <a:ext cx="8789473" cy="3046988"/>
          </a:xfrm>
          <a:prstGeom prst="rect">
            <a:avLst/>
          </a:prstGeom>
          <a:solidFill>
            <a:schemeClr val="bg1"/>
          </a:solidFill>
        </p:spPr>
        <p:txBody>
          <a:bodyPr wrap="square" rtlCol="0">
            <a:spAutoFit/>
          </a:bodyPr>
          <a:lstStyle/>
          <a:p>
            <a:pPr defTabSz="341710" fontAlgn="base">
              <a:lnSpc>
                <a:spcPct val="150000"/>
              </a:lnSpc>
              <a:spcBef>
                <a:spcPct val="0"/>
              </a:spcBef>
              <a:spcAft>
                <a:spcPct val="0"/>
              </a:spcAft>
              <a:defRPr/>
            </a:pPr>
            <a:r>
              <a:rPr lang="en-US" sz="1600" b="1" dirty="0">
                <a:latin typeface="Times New Roman" panose="02020603050405020304" pitchFamily="18" charset="0"/>
                <a:ea typeface="ヒラギノ角ゴ Pro W3" pitchFamily="-105" charset="-128"/>
                <a:cs typeface="Times New Roman" panose="02020603050405020304" pitchFamily="18" charset="0"/>
              </a:rPr>
              <a:t>SARAH BAARTMAN DISTRICT MUNICIPALITY </a:t>
            </a:r>
            <a:endParaRPr lang="en-US" sz="1600" b="1" dirty="0">
              <a:latin typeface="Times New Roman" panose="02020603050405020304" pitchFamily="18" charset="0"/>
              <a:cs typeface="Times New Roman" panose="02020603050405020304" pitchFamily="18" charset="0"/>
            </a:endParaRPr>
          </a:p>
          <a:p>
            <a:pPr marL="342900" indent="-342900" algn="just" defTabSz="685800">
              <a:lnSpc>
                <a:spcPct val="150000"/>
              </a:lnSpc>
              <a:buFont typeface="Arial" panose="020B0604020202020204" pitchFamily="34" charset="0"/>
              <a:buChar char="•"/>
              <a:defRPr/>
            </a:pPr>
            <a:r>
              <a:rPr lang="en-ZA" sz="1600" dirty="0">
                <a:latin typeface="Times New Roman" panose="02020603050405020304" pitchFamily="18" charset="0"/>
                <a:cs typeface="Times New Roman" panose="02020603050405020304" pitchFamily="18" charset="0"/>
              </a:rPr>
              <a:t>The Department resourced the district with technical support to improve the functionality of the District  Municipal Planning Tribunal (DMPT).</a:t>
            </a:r>
          </a:p>
          <a:p>
            <a:pPr marL="342900" indent="-342900" algn="just" defTabSz="685800">
              <a:lnSpc>
                <a:spcPct val="150000"/>
              </a:lnSpc>
              <a:buFont typeface="Arial" panose="020B0604020202020204" pitchFamily="34" charset="0"/>
              <a:buChar char="•"/>
              <a:defRPr/>
            </a:pPr>
            <a:r>
              <a:rPr lang="en-ZA" sz="1600" dirty="0">
                <a:latin typeface="Times New Roman" panose="02020603050405020304" pitchFamily="18" charset="0"/>
                <a:cs typeface="Times New Roman" panose="02020603050405020304" pitchFamily="18" charset="0"/>
              </a:rPr>
              <a:t>Trained the Sarah Baartman District MPT members.</a:t>
            </a:r>
            <a:endParaRPr lang="en-ZA" sz="1600" b="1" dirty="0">
              <a:latin typeface="Times New Roman" panose="02020603050405020304" pitchFamily="18" charset="0"/>
              <a:cs typeface="Times New Roman" panose="02020603050405020304" pitchFamily="18" charset="0"/>
            </a:endParaRPr>
          </a:p>
          <a:p>
            <a:pPr lvl="0" algn="just">
              <a:lnSpc>
                <a:spcPct val="150000"/>
              </a:lnSpc>
              <a:defRPr/>
            </a:pPr>
            <a:r>
              <a:rPr lang="en-ZA" sz="1600" dirty="0">
                <a:latin typeface="Times New Roman" panose="02020603050405020304" pitchFamily="18" charset="0"/>
                <a:cs typeface="Times New Roman" panose="02020603050405020304" pitchFamily="18" charset="0"/>
              </a:rPr>
              <a:t> </a:t>
            </a:r>
            <a:r>
              <a:rPr lang="en-ZA" sz="1600" b="1" dirty="0">
                <a:latin typeface="Times New Roman" panose="02020603050405020304" pitchFamily="18" charset="0"/>
                <a:cs typeface="Times New Roman" panose="02020603050405020304" pitchFamily="18" charset="0"/>
              </a:rPr>
              <a:t>BLUE CRANE ROUTE AND KOUKAMMA MUNICIPALITIES </a:t>
            </a:r>
          </a:p>
          <a:p>
            <a:pPr marL="342900" indent="-342900" algn="just">
              <a:lnSpc>
                <a:spcPct val="150000"/>
              </a:lnSpc>
              <a:buFont typeface="Arial" panose="020B0604020202020204" pitchFamily="34" charset="0"/>
              <a:buChar char="•"/>
              <a:defRPr/>
            </a:pPr>
            <a:r>
              <a:rPr lang="en-ZA" sz="1600" dirty="0">
                <a:latin typeface="Times New Roman" panose="02020603050405020304" pitchFamily="18" charset="0"/>
                <a:cs typeface="Times New Roman" panose="02020603050405020304" pitchFamily="18" charset="0"/>
              </a:rPr>
              <a:t>These municipalities were supported in the development of their Integrated Land Use schemes and Spatial Development Frameworks.</a:t>
            </a:r>
          </a:p>
          <a:p>
            <a:pPr marL="342900" indent="-342900" algn="just" defTabSz="685800">
              <a:lnSpc>
                <a:spcPct val="150000"/>
              </a:lnSpc>
              <a:buFont typeface="Arial" panose="020B0604020202020204" pitchFamily="34" charset="0"/>
              <a:buChar char="•"/>
              <a:defRPr/>
            </a:pPr>
            <a:r>
              <a:rPr lang="en-ZA" sz="1600" dirty="0">
                <a:latin typeface="Times New Roman" panose="02020603050405020304" pitchFamily="18" charset="0"/>
                <a:cs typeface="Times New Roman" panose="02020603050405020304" pitchFamily="18" charset="0"/>
              </a:rPr>
              <a:t>Trained the  Ndlambe municipality Appeal Authority members. </a:t>
            </a:r>
          </a:p>
        </p:txBody>
      </p:sp>
    </p:spTree>
    <p:extLst>
      <p:ext uri="{BB962C8B-B14F-4D97-AF65-F5344CB8AC3E}">
        <p14:creationId xmlns:p14="http://schemas.microsoft.com/office/powerpoint/2010/main" val="8274172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GTA - PowerPoint 2-2.jpg"/>
          <p:cNvPicPr>
            <a:picLocks noGrp="1" noChangeAspect="1"/>
          </p:cNvPicPr>
          <p:nvPr>
            <p:ph idx="1"/>
          </p:nvPr>
        </p:nvPicPr>
        <p:blipFill>
          <a:blip r:embed="rId2"/>
          <a:stretch>
            <a:fillRect/>
          </a:stretch>
        </p:blipFill>
        <p:spPr>
          <a:xfrm>
            <a:off x="0" y="857250"/>
            <a:ext cx="9144000" cy="5143500"/>
          </a:xfrm>
        </p:spPr>
      </p:pic>
      <p:sp>
        <p:nvSpPr>
          <p:cNvPr id="3" name="Rectangle 2"/>
          <p:cNvSpPr/>
          <p:nvPr/>
        </p:nvSpPr>
        <p:spPr>
          <a:xfrm>
            <a:off x="-400050" y="-361898"/>
            <a:ext cx="1714500" cy="323165"/>
          </a:xfrm>
          <a:prstGeom prst="rect">
            <a:avLst/>
          </a:prstGeom>
        </p:spPr>
        <p:txBody>
          <a:bodyPr>
            <a:spAutoFit/>
          </a:bodyPr>
          <a:lstStyle/>
          <a:p>
            <a:pPr algn="just">
              <a:defRPr/>
            </a:pPr>
            <a:endParaRPr lang="en-US" sz="1500" dirty="0">
              <a:solidFill>
                <a:prstClr val="black"/>
              </a:solidFill>
              <a:latin typeface="Calibri"/>
              <a:cs typeface="Arial" charset="0"/>
            </a:endParaRPr>
          </a:p>
        </p:txBody>
      </p:sp>
      <p:sp>
        <p:nvSpPr>
          <p:cNvPr id="6" name="Title 5"/>
          <p:cNvSpPr>
            <a:spLocks noGrp="1"/>
          </p:cNvSpPr>
          <p:nvPr>
            <p:ph type="title"/>
          </p:nvPr>
        </p:nvSpPr>
        <p:spPr>
          <a:xfrm>
            <a:off x="3113840" y="1157950"/>
            <a:ext cx="4488744" cy="603230"/>
          </a:xfrm>
          <a:solidFill>
            <a:srgbClr val="D1B681"/>
          </a:solidFill>
        </p:spPr>
        <p:txBody>
          <a:bodyPr>
            <a:normAutofit fontScale="90000"/>
          </a:bodyPr>
          <a:lstStyle/>
          <a:p>
            <a:r>
              <a:rPr lang="en-ZA" sz="2400" b="1" dirty="0">
                <a:latin typeface="Times New Roman" panose="02020603050405020304" pitchFamily="18" charset="0"/>
                <a:cs typeface="Times New Roman" panose="02020603050405020304" pitchFamily="18" charset="0"/>
              </a:rPr>
              <a:t>GIS AND LAND SURVEY SUPPORT </a:t>
            </a:r>
          </a:p>
        </p:txBody>
      </p:sp>
      <p:sp>
        <p:nvSpPr>
          <p:cNvPr id="9" name="TextBox 8"/>
          <p:cNvSpPr txBox="1"/>
          <p:nvPr/>
        </p:nvSpPr>
        <p:spPr>
          <a:xfrm>
            <a:off x="87811" y="1869385"/>
            <a:ext cx="8789473" cy="2831544"/>
          </a:xfrm>
          <a:prstGeom prst="rect">
            <a:avLst/>
          </a:prstGeom>
          <a:solidFill>
            <a:schemeClr val="bg1"/>
          </a:solidFill>
        </p:spPr>
        <p:txBody>
          <a:bodyPr wrap="square" rtlCol="0">
            <a:spAutoFit/>
          </a:bodyPr>
          <a:lstStyle/>
          <a:p>
            <a:pPr defTabSz="341710" fontAlgn="base">
              <a:lnSpc>
                <a:spcPct val="150000"/>
              </a:lnSpc>
              <a:spcBef>
                <a:spcPct val="0"/>
              </a:spcBef>
              <a:spcAft>
                <a:spcPct val="0"/>
              </a:spcAft>
              <a:defRPr/>
            </a:pPr>
            <a:r>
              <a:rPr lang="en-US" sz="1400" b="1" dirty="0">
                <a:latin typeface="Times New Roman" panose="02020603050405020304" pitchFamily="18" charset="0"/>
                <a:ea typeface="ヒラギノ角ゴ Pro W3" pitchFamily="-105" charset="-128"/>
                <a:cs typeface="Times New Roman" panose="02020603050405020304" pitchFamily="18" charset="0"/>
              </a:rPr>
              <a:t>DR BEYERS NAUDE MUNICIPALITY </a:t>
            </a:r>
            <a:endParaRPr lang="en-US" sz="1400" b="1"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defRPr/>
            </a:pPr>
            <a:r>
              <a:rPr lang="en-ZA" sz="1400" dirty="0">
                <a:latin typeface="Times New Roman" panose="02020603050405020304" pitchFamily="18" charset="0"/>
                <a:cs typeface="Times New Roman" panose="02020603050405020304" pitchFamily="18" charset="0"/>
              </a:rPr>
              <a:t>Supported the municipality  on the review of the Spatial Development Framework. </a:t>
            </a:r>
          </a:p>
          <a:p>
            <a:pPr algn="just">
              <a:lnSpc>
                <a:spcPct val="150000"/>
              </a:lnSpc>
              <a:defRPr/>
            </a:pPr>
            <a:endParaRPr lang="en-ZA" sz="1400" dirty="0">
              <a:latin typeface="Times New Roman" panose="02020603050405020304" pitchFamily="18" charset="0"/>
              <a:cs typeface="Times New Roman" panose="02020603050405020304" pitchFamily="18" charset="0"/>
            </a:endParaRPr>
          </a:p>
          <a:p>
            <a:pPr marL="342900" indent="-342900" algn="just">
              <a:lnSpc>
                <a:spcPct val="150000"/>
              </a:lnSpc>
              <a:buFont typeface="Arial" panose="020B0604020202020204" pitchFamily="34" charset="0"/>
              <a:buChar char="•"/>
              <a:defRPr/>
            </a:pPr>
            <a:r>
              <a:rPr lang="en-ZA" sz="1400" dirty="0">
                <a:latin typeface="Times New Roman" panose="02020603050405020304" pitchFamily="18" charset="0"/>
                <a:cs typeface="Times New Roman" panose="02020603050405020304" pitchFamily="18" charset="0"/>
              </a:rPr>
              <a:t>The Department funded the Dr </a:t>
            </a:r>
            <a:r>
              <a:rPr lang="en-ZA" sz="1400" dirty="0" err="1">
                <a:latin typeface="Times New Roman" panose="02020603050405020304" pitchFamily="18" charset="0"/>
                <a:cs typeface="Times New Roman" panose="02020603050405020304" pitchFamily="18" charset="0"/>
              </a:rPr>
              <a:t>Beyers</a:t>
            </a:r>
            <a:r>
              <a:rPr lang="en-ZA" sz="1400" dirty="0">
                <a:latin typeface="Times New Roman" panose="02020603050405020304" pitchFamily="18" charset="0"/>
                <a:cs typeface="Times New Roman" panose="02020603050405020304" pitchFamily="18" charset="0"/>
              </a:rPr>
              <a:t> </a:t>
            </a:r>
            <a:r>
              <a:rPr lang="en-ZA" sz="1400" dirty="0" err="1">
                <a:latin typeface="Times New Roman" panose="02020603050405020304" pitchFamily="18" charset="0"/>
                <a:cs typeface="Times New Roman" panose="02020603050405020304" pitchFamily="18" charset="0"/>
              </a:rPr>
              <a:t>Naude</a:t>
            </a:r>
            <a:r>
              <a:rPr lang="en-ZA" sz="1400" dirty="0">
                <a:latin typeface="Times New Roman" panose="02020603050405020304" pitchFamily="18" charset="0"/>
                <a:cs typeface="Times New Roman" panose="02020603050405020304" pitchFamily="18" charset="0"/>
              </a:rPr>
              <a:t> Municipality in the implementation of the  cadastral databank project.</a:t>
            </a:r>
          </a:p>
          <a:p>
            <a:pPr algn="just">
              <a:lnSpc>
                <a:spcPct val="150000"/>
              </a:lnSpc>
              <a:defRPr/>
            </a:pPr>
            <a:endParaRPr lang="en-ZA" sz="1400" dirty="0">
              <a:latin typeface="Times New Roman" panose="02020603050405020304" pitchFamily="18" charset="0"/>
              <a:cs typeface="Times New Roman" panose="02020603050405020304" pitchFamily="18" charset="0"/>
            </a:endParaRPr>
          </a:p>
          <a:p>
            <a:pPr marL="257175" indent="-257175">
              <a:buFont typeface="Arial" panose="020B0604020202020204" pitchFamily="34" charset="0"/>
              <a:buChar char="•"/>
              <a:tabLst>
                <a:tab pos="342900" algn="l"/>
              </a:tabLst>
            </a:pPr>
            <a:r>
              <a:rPr lang="en-ZA" sz="1400" dirty="0">
                <a:latin typeface="Times New Roman" panose="02020603050405020304" pitchFamily="18" charset="0"/>
                <a:ea typeface="Calibri" panose="020F0502020204030204" pitchFamily="34" charset="0"/>
                <a:cs typeface="Times New Roman" panose="02020603050405020304" pitchFamily="18" charset="0"/>
              </a:rPr>
              <a:t>Assisted in identification of site beacons for housing development( G</a:t>
            </a:r>
            <a:r>
              <a:rPr lang="en-ZA" sz="1400" dirty="0">
                <a:latin typeface="Times New Roman" panose="02020603050405020304" pitchFamily="18" charset="0"/>
                <a:ea typeface="Times New Roman" panose="02020603050405020304" pitchFamily="18" charset="0"/>
                <a:cs typeface="Times New Roman" panose="02020603050405020304" pitchFamily="18" charset="0"/>
              </a:rPr>
              <a:t>raaff Reinet/Umasizakhe, Aberdeen and </a:t>
            </a:r>
            <a:r>
              <a:rPr lang="en-ZA" sz="1400" dirty="0" err="1">
                <a:latin typeface="Times New Roman" panose="02020603050405020304" pitchFamily="18" charset="0"/>
                <a:ea typeface="Times New Roman" panose="02020603050405020304" pitchFamily="18" charset="0"/>
                <a:cs typeface="Times New Roman" panose="02020603050405020304" pitchFamily="18" charset="0"/>
              </a:rPr>
              <a:t>Willowmore</a:t>
            </a:r>
            <a:r>
              <a:rPr lang="en-ZA" sz="1400" dirty="0">
                <a:latin typeface="Times New Roman" panose="02020603050405020304" pitchFamily="18" charset="0"/>
                <a:ea typeface="Times New Roman" panose="02020603050405020304" pitchFamily="18" charset="0"/>
                <a:cs typeface="Times New Roman" panose="02020603050405020304" pitchFamily="18" charset="0"/>
              </a:rPr>
              <a:t>).</a:t>
            </a:r>
            <a:endParaRPr lang="en-ZA" sz="1400" dirty="0">
              <a:latin typeface="Times New Roman" panose="02020603050405020304" pitchFamily="18" charset="0"/>
              <a:ea typeface="Calibri" panose="020F0502020204030204" pitchFamily="34" charset="0"/>
              <a:cs typeface="Times New Roman" panose="02020603050405020304" pitchFamily="18" charset="0"/>
            </a:endParaRPr>
          </a:p>
          <a:p>
            <a:pPr algn="just" defTabSz="685800">
              <a:lnSpc>
                <a:spcPct val="150000"/>
              </a:lnSpc>
              <a:defRPr/>
            </a:pPr>
            <a:endParaRPr lang="en-ZA" sz="1500" dirty="0">
              <a:latin typeface="Arial Narrow" panose="020B0606020202030204" pitchFamily="34" charset="0"/>
            </a:endParaRPr>
          </a:p>
          <a:p>
            <a:pPr algn="just" defTabSz="685800">
              <a:lnSpc>
                <a:spcPct val="150000"/>
              </a:lnSpc>
              <a:defRPr/>
            </a:pPr>
            <a:r>
              <a:rPr lang="en-ZA" sz="1500" dirty="0">
                <a:latin typeface="Arial Narrow" panose="020B0606020202030204" pitchFamily="34" charset="0"/>
              </a:rPr>
              <a:t>  </a:t>
            </a:r>
          </a:p>
        </p:txBody>
      </p:sp>
    </p:spTree>
    <p:extLst>
      <p:ext uri="{BB962C8B-B14F-4D97-AF65-F5344CB8AC3E}">
        <p14:creationId xmlns:p14="http://schemas.microsoft.com/office/powerpoint/2010/main" val="17122257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442</TotalTime>
  <Words>1531</Words>
  <Application>Microsoft Office PowerPoint</Application>
  <PresentationFormat>On-screen Show (4:3)</PresentationFormat>
  <Paragraphs>347</Paragraphs>
  <Slides>25</Slides>
  <Notes>1</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25</vt:i4>
      </vt:variant>
    </vt:vector>
  </HeadingPairs>
  <TitlesOfParts>
    <vt:vector size="38" baseType="lpstr">
      <vt:lpstr>ＭＳ Ｐゴシック</vt:lpstr>
      <vt:lpstr>Aldhabi</vt:lpstr>
      <vt:lpstr>Arial</vt:lpstr>
      <vt:lpstr>Arial Narrow</vt:lpstr>
      <vt:lpstr>Calibri</vt:lpstr>
      <vt:lpstr>Cambria</vt:lpstr>
      <vt:lpstr>Courier New</vt:lpstr>
      <vt:lpstr>Tahoma</vt:lpstr>
      <vt:lpstr>Times New Roman</vt:lpstr>
      <vt:lpstr>Wingdings</vt:lpstr>
      <vt:lpstr>ヒラギノ角ゴ Pro W3</vt:lpstr>
      <vt:lpstr>Office Theme</vt:lpstr>
      <vt:lpstr>2_Office Theme</vt:lpstr>
      <vt:lpstr>  </vt:lpstr>
      <vt:lpstr>PRESENTATION OUTLINE </vt:lpstr>
      <vt:lpstr>PURPOSE</vt:lpstr>
      <vt:lpstr>PILLAR 1: PUTTING PEOPLE FIRST</vt:lpstr>
      <vt:lpstr>SUPPORT PROVIDED</vt:lpstr>
      <vt:lpstr>SUPPORT PROVIDED</vt:lpstr>
      <vt:lpstr>PILLAR 2: BASIC SERVICE DELIVERY</vt:lpstr>
      <vt:lpstr>SPATIAL PLANNING AND LAND USE SUPPORT </vt:lpstr>
      <vt:lpstr>GIS AND LAND SURVEY SUPPORT </vt:lpstr>
      <vt:lpstr>IDP AND VALUATIONS SUPPORT </vt:lpstr>
      <vt:lpstr> LOCAL ECONOMIC DEVELOPMENT (LED)SUPPORT</vt:lpstr>
      <vt:lpstr>COMMUNITY WORK PROGRAMME (CWP) </vt:lpstr>
      <vt:lpstr>PROGRAMME MANAGEMENT UNIT (PMU)</vt:lpstr>
      <vt:lpstr> EXPENDITURE ON PROVINCIAL DROUGHT ALLOCATION </vt:lpstr>
      <vt:lpstr> STATUS OF DISASTER MANAGEMENT PLANS </vt:lpstr>
      <vt:lpstr>SUPPORT TO SBDM MUNICIPALITIES </vt:lpstr>
      <vt:lpstr>PowerPoint Presentation</vt:lpstr>
      <vt:lpstr>MIG  District Performance end Apr 2021</vt:lpstr>
      <vt:lpstr>PILLAR 3</vt:lpstr>
      <vt:lpstr>GOOD GOVERNANCE</vt:lpstr>
      <vt:lpstr>PILLAR 4:</vt:lpstr>
      <vt:lpstr>PILLAR 4: FINANCIAL VIABILITY</vt:lpstr>
      <vt:lpstr>PowerPoint Presentation</vt:lpstr>
      <vt:lpstr>PILLAR 5: BUILDING INSTITUTIONAL CAPABILITIES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Latitude</dc:creator>
  <cp:lastModifiedBy>Shereen Cassiem</cp:lastModifiedBy>
  <cp:revision>57</cp:revision>
  <dcterms:created xsi:type="dcterms:W3CDTF">2017-09-14T18:39:14Z</dcterms:created>
  <dcterms:modified xsi:type="dcterms:W3CDTF">2021-06-01T08:28:37Z</dcterms:modified>
</cp:coreProperties>
</file>