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Masters/slideMaster8.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Layouts/slideLayout87.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tags/tag6.xml" ContentType="application/vnd.openxmlformats-officedocument.presentationml.tags+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s/slide79.xml" ContentType="application/vnd.openxmlformats-officedocument.presentationml.slide+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tags/tag10.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tags/tag7.xml" ContentType="application/vnd.openxmlformats-officedocument.presentationml.tags+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olors1.xml" ContentType="application/vnd.ms-office.chartcolorstyl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diagrams/data1.xml" ContentType="application/vnd.openxmlformats-officedocument.drawingml.diagramData+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tags/tag9.xml" ContentType="application/vnd.openxmlformats-officedocument.presentationml.tags+xml"/>
  <Override PartName="/ppt/slides/slide48.xml" ContentType="application/vnd.openxmlformats-officedocument.presentationml.slide+xml"/>
  <Default Extension="bin" ContentType="application/vnd.openxmlformats-officedocument.oleObject"/>
  <Override PartName="/ppt/slideLayouts/slideLayout58.xml" ContentType="application/vnd.openxmlformats-officedocument.presentationml.slideLayout+xml"/>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Lst>
  <p:notesMasterIdLst>
    <p:notesMasterId r:id="rId97"/>
  </p:notesMasterIdLst>
  <p:handoutMasterIdLst>
    <p:handoutMasterId r:id="rId98"/>
  </p:handoutMasterIdLst>
  <p:sldIdLst>
    <p:sldId id="880" r:id="rId9"/>
    <p:sldId id="955" r:id="rId10"/>
    <p:sldId id="979" r:id="rId11"/>
    <p:sldId id="1063" r:id="rId12"/>
    <p:sldId id="1031" r:id="rId13"/>
    <p:sldId id="870" r:id="rId14"/>
    <p:sldId id="572" r:id="rId15"/>
    <p:sldId id="1064" r:id="rId16"/>
    <p:sldId id="959" r:id="rId17"/>
    <p:sldId id="1032" r:id="rId18"/>
    <p:sldId id="978" r:id="rId19"/>
    <p:sldId id="960" r:id="rId20"/>
    <p:sldId id="951" r:id="rId21"/>
    <p:sldId id="952" r:id="rId22"/>
    <p:sldId id="947" r:id="rId23"/>
    <p:sldId id="961" r:id="rId24"/>
    <p:sldId id="953" r:id="rId25"/>
    <p:sldId id="962" r:id="rId26"/>
    <p:sldId id="954" r:id="rId27"/>
    <p:sldId id="949" r:id="rId28"/>
    <p:sldId id="963" r:id="rId29"/>
    <p:sldId id="965" r:id="rId30"/>
    <p:sldId id="967" r:id="rId31"/>
    <p:sldId id="968" r:id="rId32"/>
    <p:sldId id="969" r:id="rId33"/>
    <p:sldId id="1054" r:id="rId34"/>
    <p:sldId id="1055" r:id="rId35"/>
    <p:sldId id="1056" r:id="rId36"/>
    <p:sldId id="964" r:id="rId37"/>
    <p:sldId id="970" r:id="rId38"/>
    <p:sldId id="971" r:id="rId39"/>
    <p:sldId id="972" r:id="rId40"/>
    <p:sldId id="1037" r:id="rId41"/>
    <p:sldId id="1047" r:id="rId42"/>
    <p:sldId id="1048" r:id="rId43"/>
    <p:sldId id="1049" r:id="rId44"/>
    <p:sldId id="1050" r:id="rId45"/>
    <p:sldId id="1051" r:id="rId46"/>
    <p:sldId id="1052" r:id="rId47"/>
    <p:sldId id="1053" r:id="rId48"/>
    <p:sldId id="983" r:id="rId49"/>
    <p:sldId id="1046" r:id="rId50"/>
    <p:sldId id="1002" r:id="rId51"/>
    <p:sldId id="1003" r:id="rId52"/>
    <p:sldId id="1066" r:id="rId53"/>
    <p:sldId id="1004" r:id="rId54"/>
    <p:sldId id="1005" r:id="rId55"/>
    <p:sldId id="1068" r:id="rId56"/>
    <p:sldId id="1008" r:id="rId57"/>
    <p:sldId id="1009" r:id="rId58"/>
    <p:sldId id="1010" r:id="rId59"/>
    <p:sldId id="1011" r:id="rId60"/>
    <p:sldId id="1012" r:id="rId61"/>
    <p:sldId id="1013" r:id="rId62"/>
    <p:sldId id="1014" r:id="rId63"/>
    <p:sldId id="1015" r:id="rId64"/>
    <p:sldId id="1016" r:id="rId65"/>
    <p:sldId id="1017" r:id="rId66"/>
    <p:sldId id="1018" r:id="rId67"/>
    <p:sldId id="1019" r:id="rId68"/>
    <p:sldId id="1020" r:id="rId69"/>
    <p:sldId id="1021" r:id="rId70"/>
    <p:sldId id="1022" r:id="rId71"/>
    <p:sldId id="1023" r:id="rId72"/>
    <p:sldId id="1024" r:id="rId73"/>
    <p:sldId id="1025" r:id="rId74"/>
    <p:sldId id="1026" r:id="rId75"/>
    <p:sldId id="1027" r:id="rId76"/>
    <p:sldId id="1028" r:id="rId77"/>
    <p:sldId id="1029" r:id="rId78"/>
    <p:sldId id="1030" r:id="rId79"/>
    <p:sldId id="982" r:id="rId80"/>
    <p:sldId id="1057" r:id="rId81"/>
    <p:sldId id="1059" r:id="rId82"/>
    <p:sldId id="1062" r:id="rId83"/>
    <p:sldId id="1061" r:id="rId84"/>
    <p:sldId id="987" r:id="rId85"/>
    <p:sldId id="988" r:id="rId86"/>
    <p:sldId id="989" r:id="rId87"/>
    <p:sldId id="990" r:id="rId88"/>
    <p:sldId id="997" r:id="rId89"/>
    <p:sldId id="998" r:id="rId90"/>
    <p:sldId id="975" r:id="rId91"/>
    <p:sldId id="946" r:id="rId92"/>
    <p:sldId id="948" r:id="rId93"/>
    <p:sldId id="950" r:id="rId94"/>
    <p:sldId id="882" r:id="rId95"/>
    <p:sldId id="883" r:id="rId9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3C1B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27" autoAdjust="0"/>
    <p:restoredTop sz="94095" autoAdjust="0"/>
  </p:normalViewPr>
  <p:slideViewPr>
    <p:cSldViewPr snapToGrid="0" snapToObjects="1">
      <p:cViewPr varScale="1">
        <p:scale>
          <a:sx n="73" d="100"/>
          <a:sy n="73" d="100"/>
        </p:scale>
        <p:origin x="-1146" y="-102"/>
      </p:cViewPr>
      <p:guideLst>
        <p:guide orient="horz" pos="2160"/>
        <p:guide pos="2880"/>
      </p:guideLst>
    </p:cSldViewPr>
  </p:slideViewPr>
  <p:outlineViewPr>
    <p:cViewPr>
      <p:scale>
        <a:sx n="33" d="100"/>
        <a:sy n="33" d="100"/>
      </p:scale>
      <p:origin x="0" y="-13686"/>
    </p:cViewPr>
  </p:outlineViewPr>
  <p:notesTextViewPr>
    <p:cViewPr>
      <p:scale>
        <a:sx n="3" d="2"/>
        <a:sy n="3" d="2"/>
      </p:scale>
      <p:origin x="0" y="0"/>
    </p:cViewPr>
  </p:notesTextViewPr>
  <p:sorterViewPr>
    <p:cViewPr>
      <p:scale>
        <a:sx n="140" d="100"/>
        <a:sy n="14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slide" Target="slides/slide81.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slide" Target="slides/slide87.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8"/>
  <c:chart>
    <c:autoTitleDeleted val="1"/>
    <c:view3D>
      <c:rotX val="0"/>
      <c:rotY val="0"/>
      <c:depthPercent val="60"/>
      <c:perspective val="100"/>
    </c:view3D>
    <c:floor>
      <c:spPr>
        <a:solidFill>
          <a:schemeClr val="lt1">
            <a:lumMod val="95000"/>
          </a:schemeClr>
        </a:solidFill>
        <a:ln w="9525" cap="flat" cmpd="sng" algn="ctr">
          <a:noFill/>
          <a:prstDash val="solid"/>
          <a:round/>
        </a:ln>
        <a:effectLst/>
        <a:sp3d/>
      </c:spPr>
    </c:floor>
    <c:sideWall>
      <c:spPr>
        <a:noFill/>
        <a:ln w="25400">
          <a:noFill/>
        </a:ln>
      </c:spPr>
    </c:sideWall>
    <c:backWall>
      <c:spPr>
        <a:noFill/>
        <a:ln w="25400">
          <a:noFill/>
        </a:ln>
      </c:spPr>
    </c:backWall>
    <c:plotArea>
      <c:layout>
        <c:manualLayout>
          <c:layoutTarget val="inner"/>
          <c:xMode val="edge"/>
          <c:yMode val="edge"/>
          <c:x val="7.9837466840709109E-2"/>
          <c:y val="1.258879268825394E-2"/>
          <c:w val="0.90182792658939048"/>
          <c:h val="0.83657889136546415"/>
        </c:manualLayout>
      </c:layout>
      <c:bar3DChart>
        <c:barDir val="col"/>
        <c:grouping val="clustered"/>
        <c:ser>
          <c:idx val="0"/>
          <c:order val="0"/>
          <c:tx>
            <c:strRef>
              <c:f>Sheet1!$B$1</c:f>
              <c:strCache>
                <c:ptCount val="1"/>
                <c:pt idx="0">
                  <c:v>VOTED</c:v>
                </c:pt>
              </c:strCache>
            </c:strRef>
          </c:tx>
          <c:spPr>
            <a:solidFill>
              <a:srgbClr val="2D2DB9"/>
            </a:solidFill>
            <a:ln w="25383">
              <a:noFill/>
            </a:ln>
          </c:spPr>
          <c:dLbls>
            <c:numFmt formatCode="#,##0" sourceLinked="0"/>
            <c:spPr>
              <a:noFill/>
              <a:ln w="25383">
                <a:noFill/>
              </a:ln>
            </c:spPr>
            <c:txPr>
              <a:bodyPr rot="0" spcFirstLastPara="1" vertOverflow="ellipsis" vert="horz" wrap="square" lIns="38100" tIns="19050" rIns="38100" bIns="19050" anchor="ctr" anchorCtr="1">
                <a:spAutoFit/>
              </a:bodyPr>
              <a:lstStyle/>
              <a:p>
                <a:pPr>
                  <a:defRPr sz="1050" b="1" i="0" u="none" strike="noStrike" kern="1200" baseline="0">
                    <a:solidFill>
                      <a:schemeClr val="dk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Sheet1!$A$2:$A$7</c:f>
              <c:strCache>
                <c:ptCount val="6"/>
                <c:pt idx="0">
                  <c:v>2018/19</c:v>
                </c:pt>
                <c:pt idx="1">
                  <c:v>2019/20</c:v>
                </c:pt>
                <c:pt idx="2">
                  <c:v>2020/21</c:v>
                </c:pt>
                <c:pt idx="3">
                  <c:v>2021/22</c:v>
                </c:pt>
                <c:pt idx="4">
                  <c:v>2022/23</c:v>
                </c:pt>
                <c:pt idx="5">
                  <c:v>2023/24</c:v>
                </c:pt>
              </c:strCache>
            </c:strRef>
          </c:cat>
          <c:val>
            <c:numRef>
              <c:f>Sheet1!$B$2:$B$7</c:f>
              <c:numCache>
                <c:formatCode>_(* #,##0_);_(* \(#,##0\);_(* "-"_);_(@_)</c:formatCode>
                <c:ptCount val="6"/>
                <c:pt idx="0" formatCode="#\ ##0_ ;[Red]\-#\ ##0\ ">
                  <c:v>173186694</c:v>
                </c:pt>
                <c:pt idx="1">
                  <c:v>184791972</c:v>
                </c:pt>
                <c:pt idx="2">
                  <c:v>197718275</c:v>
                </c:pt>
                <c:pt idx="3" formatCode="#\ ##0_ ;[Red]\-#\ ##0\ ">
                  <c:v>205226920.13606983</c:v>
                </c:pt>
                <c:pt idx="4" formatCode="#\ ##0_ ;[Red]\-#\ ##0\ ">
                  <c:v>215192091.66980362</c:v>
                </c:pt>
                <c:pt idx="5" formatCode="#\ ##0_ ;[Red]\-#\ ##0\ ">
                  <c:v>216107788.82373506</c:v>
                </c:pt>
              </c:numCache>
            </c:numRef>
          </c:val>
          <c:extLst xmlns:c16r2="http://schemas.microsoft.com/office/drawing/2015/06/chart">
            <c:ext xmlns:c16="http://schemas.microsoft.com/office/drawing/2014/chart" uri="{C3380CC4-5D6E-409C-BE32-E72D297353CC}">
              <c16:uniqueId val="{00000000-250E-4D43-BA87-AE57325CEF82}"/>
            </c:ext>
          </c:extLst>
        </c:ser>
        <c:dLbls/>
        <c:gapWidth val="75"/>
        <c:shape val="box"/>
        <c:axId val="135515520"/>
        <c:axId val="137249920"/>
        <c:axId val="0"/>
      </c:bar3DChart>
      <c:catAx>
        <c:axId val="135515520"/>
        <c:scaling>
          <c:orientation val="minMax"/>
        </c:scaling>
        <c:axPos val="b"/>
        <c:numFmt formatCode="General" sourceLinked="1"/>
        <c:majorTickMark val="none"/>
        <c:tickLblPos val="nextTo"/>
        <c:spPr>
          <a:noFill/>
          <a:ln w="9519"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999" b="0" i="0" u="none" strike="noStrike" kern="1200" baseline="0">
                <a:solidFill>
                  <a:schemeClr val="tx1"/>
                </a:solidFill>
                <a:latin typeface="+mn-lt"/>
                <a:ea typeface="+mn-ea"/>
                <a:cs typeface="+mn-cs"/>
              </a:defRPr>
            </a:pPr>
            <a:endParaRPr lang="en-US"/>
          </a:p>
        </c:txPr>
        <c:crossAx val="137249920"/>
        <c:crosses val="autoZero"/>
        <c:auto val="1"/>
        <c:lblAlgn val="ctr"/>
        <c:lblOffset val="100"/>
      </c:catAx>
      <c:valAx>
        <c:axId val="137249920"/>
        <c:scaling>
          <c:orientation val="minMax"/>
        </c:scaling>
        <c:axPos val="l"/>
        <c:numFmt formatCode="#\ ##0_ ;[Red]\-#\ ##0\ " sourceLinked="1"/>
        <c:majorTickMark val="none"/>
        <c:tickLblPos val="nextTo"/>
        <c:spPr>
          <a:noFill/>
          <a:ln w="9519"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799" b="0" i="0" u="none" strike="noStrike" kern="1200" baseline="0">
                <a:solidFill>
                  <a:schemeClr val="dk1">
                    <a:lumMod val="75000"/>
                    <a:lumOff val="25000"/>
                  </a:schemeClr>
                </a:solidFill>
                <a:latin typeface="+mn-lt"/>
                <a:ea typeface="+mn-ea"/>
                <a:cs typeface="+mn-cs"/>
              </a:defRPr>
            </a:pPr>
            <a:endParaRPr lang="en-US"/>
          </a:p>
        </c:txPr>
        <c:crossAx val="135515520"/>
        <c:crosses val="autoZero"/>
        <c:crossBetween val="between"/>
      </c:valAx>
      <c:spPr>
        <a:noFill/>
        <a:ln w="25383">
          <a:noFill/>
        </a:ln>
      </c:spPr>
    </c:plotArea>
    <c:legend>
      <c:legendPos val="b"/>
      <c:spPr>
        <a:noFill/>
        <a:ln w="25383">
          <a:noFill/>
        </a:ln>
      </c:spPr>
      <c:txPr>
        <a:bodyPr rot="0" spcFirstLastPara="1" vertOverflow="ellipsis" vert="horz" wrap="square" anchor="ctr" anchorCtr="1"/>
        <a:lstStyle/>
        <a:p>
          <a:pPr>
            <a:defRPr sz="999" b="0" i="0" u="none" strike="noStrike" kern="1200" baseline="0">
              <a:solidFill>
                <a:schemeClr val="tx1"/>
              </a:solidFill>
              <a:latin typeface="+mn-lt"/>
              <a:ea typeface="+mn-ea"/>
              <a:cs typeface="+mn-cs"/>
            </a:defRPr>
          </a:pPr>
          <a:endParaRPr lang="en-US"/>
        </a:p>
      </c:txPr>
    </c:legend>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19" cap="flat" cmpd="sng" algn="ctr">
      <a:solidFill>
        <a:schemeClr val="dk1">
          <a:lumMod val="25000"/>
          <a:lumOff val="75000"/>
        </a:schemeClr>
      </a:solidFill>
      <a:prstDash val="solid"/>
      <a:round/>
    </a:ln>
    <a:effectLst/>
  </c:spPr>
  <c:txPr>
    <a:bodyPr/>
    <a:lstStyle/>
    <a:p>
      <a:pPr>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dirty="0"/>
              <a:t>Growth of Social Grants</a:t>
            </a:r>
          </a:p>
        </c:rich>
      </c:tx>
      <c:spPr>
        <a:noFill/>
        <a:ln>
          <a:noFill/>
        </a:ln>
        <a:effectLst/>
      </c:spPr>
    </c:title>
    <c:plotArea>
      <c:layout/>
      <c:barChart>
        <c:barDir val="col"/>
        <c:grouping val="clustered"/>
        <c:ser>
          <c:idx val="0"/>
          <c:order val="0"/>
          <c:tx>
            <c:strRef>
              <c:f>Sheet1!$B$1</c:f>
              <c:strCache>
                <c:ptCount val="1"/>
                <c:pt idx="0">
                  <c:v>2017/18</c:v>
                </c:pt>
              </c:strCache>
            </c:strRef>
          </c:tx>
          <c:spPr>
            <a:solidFill>
              <a:schemeClr val="accent1"/>
            </a:solidFill>
            <a:ln>
              <a:noFill/>
            </a:ln>
            <a:effectLst/>
          </c:spPr>
          <c:cat>
            <c:strRef>
              <c:f>Sheet1!$A$2:$A$8</c:f>
              <c:strCache>
                <c:ptCount val="6"/>
                <c:pt idx="0">
                  <c:v>Old Age </c:v>
                </c:pt>
                <c:pt idx="1">
                  <c:v>Disability</c:v>
                </c:pt>
                <c:pt idx="2">
                  <c:v>Grant in Aid</c:v>
                </c:pt>
                <c:pt idx="3">
                  <c:v>Care Dependency</c:v>
                </c:pt>
                <c:pt idx="4">
                  <c:v>Foster Child</c:v>
                </c:pt>
                <c:pt idx="5">
                  <c:v>Child Support</c:v>
                </c:pt>
              </c:strCache>
            </c:strRef>
          </c:cat>
          <c:val>
            <c:numRef>
              <c:f>Sheet1!$B$2:$B$8</c:f>
              <c:numCache>
                <c:formatCode>#,##0</c:formatCode>
                <c:ptCount val="6"/>
                <c:pt idx="0">
                  <c:v>3423337</c:v>
                </c:pt>
                <c:pt idx="1">
                  <c:v>1061866</c:v>
                </c:pt>
                <c:pt idx="2">
                  <c:v>192091</c:v>
                </c:pt>
                <c:pt idx="3">
                  <c:v>147467</c:v>
                </c:pt>
                <c:pt idx="4">
                  <c:v>416016</c:v>
                </c:pt>
                <c:pt idx="5">
                  <c:v>12269084</c:v>
                </c:pt>
              </c:numCache>
            </c:numRef>
          </c:val>
          <c:extLst xmlns:c16r2="http://schemas.microsoft.com/office/drawing/2015/06/chart">
            <c:ext xmlns:c16="http://schemas.microsoft.com/office/drawing/2014/chart" uri="{C3380CC4-5D6E-409C-BE32-E72D297353CC}">
              <c16:uniqueId val="{00000000-BB41-42FB-A090-64C325F116EA}"/>
            </c:ext>
          </c:extLst>
        </c:ser>
        <c:ser>
          <c:idx val="1"/>
          <c:order val="1"/>
          <c:tx>
            <c:strRef>
              <c:f>Sheet1!$C$1</c:f>
              <c:strCache>
                <c:ptCount val="1"/>
                <c:pt idx="0">
                  <c:v>2018/19</c:v>
                </c:pt>
              </c:strCache>
            </c:strRef>
          </c:tx>
          <c:spPr>
            <a:solidFill>
              <a:schemeClr val="accent2"/>
            </a:solidFill>
            <a:ln>
              <a:noFill/>
            </a:ln>
            <a:effectLst/>
          </c:spPr>
          <c:cat>
            <c:strRef>
              <c:f>Sheet1!$A$2:$A$8</c:f>
              <c:strCache>
                <c:ptCount val="6"/>
                <c:pt idx="0">
                  <c:v>Old Age </c:v>
                </c:pt>
                <c:pt idx="1">
                  <c:v>Disability</c:v>
                </c:pt>
                <c:pt idx="2">
                  <c:v>Grant in Aid</c:v>
                </c:pt>
                <c:pt idx="3">
                  <c:v>Care Dependency</c:v>
                </c:pt>
                <c:pt idx="4">
                  <c:v>Foster Child</c:v>
                </c:pt>
                <c:pt idx="5">
                  <c:v>Child Support</c:v>
                </c:pt>
              </c:strCache>
            </c:strRef>
          </c:cat>
          <c:val>
            <c:numRef>
              <c:f>Sheet1!$C$2:$C$8</c:f>
              <c:numCache>
                <c:formatCode>#,##0</c:formatCode>
                <c:ptCount val="6"/>
                <c:pt idx="0">
                  <c:v>3553317</c:v>
                </c:pt>
                <c:pt idx="1">
                  <c:v>1048255</c:v>
                </c:pt>
                <c:pt idx="2">
                  <c:v>221989</c:v>
                </c:pt>
                <c:pt idx="3">
                  <c:v>150001</c:v>
                </c:pt>
                <c:pt idx="4">
                  <c:v>386019</c:v>
                </c:pt>
                <c:pt idx="5">
                  <c:v>12452072</c:v>
                </c:pt>
              </c:numCache>
            </c:numRef>
          </c:val>
          <c:extLst xmlns:c16r2="http://schemas.microsoft.com/office/drawing/2015/06/chart">
            <c:ext xmlns:c16="http://schemas.microsoft.com/office/drawing/2014/chart" uri="{C3380CC4-5D6E-409C-BE32-E72D297353CC}">
              <c16:uniqueId val="{00000001-BB41-42FB-A090-64C325F116EA}"/>
            </c:ext>
          </c:extLst>
        </c:ser>
        <c:ser>
          <c:idx val="2"/>
          <c:order val="2"/>
          <c:tx>
            <c:strRef>
              <c:f>Sheet1!$D$1</c:f>
              <c:strCache>
                <c:ptCount val="1"/>
                <c:pt idx="0">
                  <c:v>2019/20 </c:v>
                </c:pt>
              </c:strCache>
            </c:strRef>
          </c:tx>
          <c:spPr>
            <a:solidFill>
              <a:schemeClr val="accent3"/>
            </a:solidFill>
            <a:ln>
              <a:noFill/>
            </a:ln>
            <a:effectLst/>
          </c:spPr>
          <c:cat>
            <c:strRef>
              <c:f>Sheet1!$A$2:$A$8</c:f>
              <c:strCache>
                <c:ptCount val="6"/>
                <c:pt idx="0">
                  <c:v>Old Age </c:v>
                </c:pt>
                <c:pt idx="1">
                  <c:v>Disability</c:v>
                </c:pt>
                <c:pt idx="2">
                  <c:v>Grant in Aid</c:v>
                </c:pt>
                <c:pt idx="3">
                  <c:v>Care Dependency</c:v>
                </c:pt>
                <c:pt idx="4">
                  <c:v>Foster Child</c:v>
                </c:pt>
                <c:pt idx="5">
                  <c:v>Child Support</c:v>
                </c:pt>
              </c:strCache>
            </c:strRef>
          </c:cat>
          <c:val>
            <c:numRef>
              <c:f>Sheet1!$D$2:$D$8</c:f>
              <c:numCache>
                <c:formatCode>#,##0</c:formatCode>
                <c:ptCount val="6"/>
                <c:pt idx="0">
                  <c:v>3676791</c:v>
                </c:pt>
                <c:pt idx="1">
                  <c:v>1042025</c:v>
                </c:pt>
                <c:pt idx="2">
                  <c:v>273922</c:v>
                </c:pt>
                <c:pt idx="3">
                  <c:v>154735</c:v>
                </c:pt>
                <c:pt idx="4">
                  <c:v>355609</c:v>
                </c:pt>
                <c:pt idx="5">
                  <c:v>12787448</c:v>
                </c:pt>
              </c:numCache>
            </c:numRef>
          </c:val>
          <c:extLst xmlns:c16r2="http://schemas.microsoft.com/office/drawing/2015/06/chart">
            <c:ext xmlns:c16="http://schemas.microsoft.com/office/drawing/2014/chart" uri="{C3380CC4-5D6E-409C-BE32-E72D297353CC}">
              <c16:uniqueId val="{00000002-BB41-42FB-A090-64C325F116EA}"/>
            </c:ext>
          </c:extLst>
        </c:ser>
        <c:ser>
          <c:idx val="3"/>
          <c:order val="3"/>
          <c:tx>
            <c:strRef>
              <c:f>Sheet1!$E$1</c:f>
              <c:strCache>
                <c:ptCount val="1"/>
                <c:pt idx="0">
                  <c:v>Dec-20</c:v>
                </c:pt>
              </c:strCache>
            </c:strRef>
          </c:tx>
          <c:spPr>
            <a:solidFill>
              <a:schemeClr val="accent4"/>
            </a:solidFill>
            <a:ln>
              <a:noFill/>
            </a:ln>
            <a:effectLst/>
          </c:spPr>
          <c:cat>
            <c:strRef>
              <c:f>Sheet1!$A$2:$A$8</c:f>
              <c:strCache>
                <c:ptCount val="6"/>
                <c:pt idx="0">
                  <c:v>Old Age </c:v>
                </c:pt>
                <c:pt idx="1">
                  <c:v>Disability</c:v>
                </c:pt>
                <c:pt idx="2">
                  <c:v>Grant in Aid</c:v>
                </c:pt>
                <c:pt idx="3">
                  <c:v>Care Dependency</c:v>
                </c:pt>
                <c:pt idx="4">
                  <c:v>Foster Child</c:v>
                </c:pt>
                <c:pt idx="5">
                  <c:v>Child Support</c:v>
                </c:pt>
              </c:strCache>
            </c:strRef>
          </c:cat>
          <c:val>
            <c:numRef>
              <c:f>Sheet1!$E$2:$E$8</c:f>
              <c:numCache>
                <c:formatCode>#,##0</c:formatCode>
                <c:ptCount val="6"/>
                <c:pt idx="0">
                  <c:v>3729103</c:v>
                </c:pt>
                <c:pt idx="1">
                  <c:v>888934</c:v>
                </c:pt>
                <c:pt idx="2">
                  <c:v>264029</c:v>
                </c:pt>
                <c:pt idx="3">
                  <c:v>149907</c:v>
                </c:pt>
                <c:pt idx="4">
                  <c:v>288014</c:v>
                </c:pt>
                <c:pt idx="5">
                  <c:v>12945457</c:v>
                </c:pt>
              </c:numCache>
            </c:numRef>
          </c:val>
          <c:extLst xmlns:c16r2="http://schemas.microsoft.com/office/drawing/2015/06/chart">
            <c:ext xmlns:c16="http://schemas.microsoft.com/office/drawing/2014/chart" uri="{C3380CC4-5D6E-409C-BE32-E72D297353CC}">
              <c16:uniqueId val="{00000003-BB41-42FB-A090-64C325F116EA}"/>
            </c:ext>
          </c:extLst>
        </c:ser>
        <c:ser>
          <c:idx val="4"/>
          <c:order val="4"/>
          <c:tx>
            <c:strRef>
              <c:f>Sheet1!$F$1</c:f>
              <c:strCache>
                <c:ptCount val="1"/>
                <c:pt idx="0">
                  <c:v>Mar-22</c:v>
                </c:pt>
              </c:strCache>
            </c:strRef>
          </c:tx>
          <c:spPr>
            <a:solidFill>
              <a:schemeClr val="tx1"/>
            </a:solidFill>
            <a:ln>
              <a:noFill/>
            </a:ln>
            <a:effectLst/>
          </c:spPr>
          <c:cat>
            <c:strRef>
              <c:f>Sheet1!$A$2:$A$8</c:f>
              <c:strCache>
                <c:ptCount val="6"/>
                <c:pt idx="0">
                  <c:v>Old Age </c:v>
                </c:pt>
                <c:pt idx="1">
                  <c:v>Disability</c:v>
                </c:pt>
                <c:pt idx="2">
                  <c:v>Grant in Aid</c:v>
                </c:pt>
                <c:pt idx="3">
                  <c:v>Care Dependency</c:v>
                </c:pt>
                <c:pt idx="4">
                  <c:v>Foster Child</c:v>
                </c:pt>
                <c:pt idx="5">
                  <c:v>Child Support</c:v>
                </c:pt>
              </c:strCache>
            </c:strRef>
          </c:cat>
          <c:val>
            <c:numRef>
              <c:f>Sheet1!$F$2:$F$8</c:f>
              <c:numCache>
                <c:formatCode>#,##0</c:formatCode>
                <c:ptCount val="6"/>
                <c:pt idx="0">
                  <c:v>3859616</c:v>
                </c:pt>
                <c:pt idx="1">
                  <c:v>998516</c:v>
                </c:pt>
                <c:pt idx="2">
                  <c:v>279173</c:v>
                </c:pt>
                <c:pt idx="3">
                  <c:v>156417</c:v>
                </c:pt>
                <c:pt idx="4">
                  <c:v>283718</c:v>
                </c:pt>
                <c:pt idx="5">
                  <c:v>13260699</c:v>
                </c:pt>
              </c:numCache>
            </c:numRef>
          </c:val>
          <c:extLst xmlns:c16r2="http://schemas.microsoft.com/office/drawing/2015/06/chart">
            <c:ext xmlns:c16="http://schemas.microsoft.com/office/drawing/2014/chart" uri="{C3380CC4-5D6E-409C-BE32-E72D297353CC}">
              <c16:uniqueId val="{00000004-BB41-42FB-A090-64C325F116EA}"/>
            </c:ext>
          </c:extLst>
        </c:ser>
        <c:dLbls/>
        <c:gapWidth val="219"/>
        <c:overlap val="-27"/>
        <c:axId val="134710400"/>
        <c:axId val="134711936"/>
      </c:barChart>
      <c:catAx>
        <c:axId val="13471040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34711936"/>
        <c:crosses val="autoZero"/>
        <c:auto val="1"/>
        <c:lblAlgn val="ctr"/>
        <c:lblOffset val="100"/>
      </c:catAx>
      <c:valAx>
        <c:axId val="13471193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3471040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00BC5E-A765-48E8-AE40-BAFFE9E6CAB0}" type="doc">
      <dgm:prSet loTypeId="urn:microsoft.com/office/officeart/2005/8/layout/radial4" loCatId="relationship" qsTypeId="urn:microsoft.com/office/officeart/2005/8/quickstyle/simple1" qsCatId="simple" csTypeId="urn:microsoft.com/office/officeart/2005/8/colors/colorful1#1" csCatId="colorful" phldr="1"/>
      <dgm:spPr>
        <a:scene3d>
          <a:camera prst="orthographicFront">
            <a:rot lat="0" lon="0" rev="0"/>
          </a:camera>
          <a:lightRig rig="balanced" dir="t">
            <a:rot lat="0" lon="0" rev="8700000"/>
          </a:lightRig>
        </a:scene3d>
      </dgm:spPr>
      <dgm:t>
        <a:bodyPr/>
        <a:lstStyle/>
        <a:p>
          <a:endParaRPr lang="en-ZA"/>
        </a:p>
      </dgm:t>
    </dgm:pt>
    <dgm:pt modelId="{AC91AEF5-2E64-40F0-9994-1888C4214495}">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sz="1600" b="1" dirty="0">
              <a:solidFill>
                <a:schemeClr val="bg1"/>
              </a:solidFill>
              <a:latin typeface="+mn-lt"/>
            </a:rPr>
            <a:t>Re-invented sector</a:t>
          </a:r>
          <a:endParaRPr lang="en-ZA" sz="1600" b="1" dirty="0">
            <a:solidFill>
              <a:schemeClr val="bg1"/>
            </a:solidFill>
            <a:latin typeface="+mn-lt"/>
          </a:endParaRPr>
        </a:p>
      </dgm:t>
    </dgm:pt>
    <dgm:pt modelId="{94726D43-2223-4835-AF4D-32359DB2E439}" type="parTrans" cxnId="{66FEA94D-087D-461B-93A4-9A589F4AFB42}">
      <dgm:prSet/>
      <dgm:spPr/>
      <dgm:t>
        <a:bodyPr/>
        <a:lstStyle/>
        <a:p>
          <a:endParaRPr lang="en-ZA" sz="1300">
            <a:solidFill>
              <a:schemeClr val="tx1"/>
            </a:solidFill>
            <a:latin typeface="+mn-lt"/>
          </a:endParaRPr>
        </a:p>
      </dgm:t>
    </dgm:pt>
    <dgm:pt modelId="{D5B40570-DA91-4367-A034-5664A279E6F5}" type="sibTrans" cxnId="{66FEA94D-087D-461B-93A4-9A589F4AFB42}">
      <dgm:prSet/>
      <dgm:spPr/>
      <dgm:t>
        <a:bodyPr/>
        <a:lstStyle/>
        <a:p>
          <a:endParaRPr lang="en-ZA" sz="1300">
            <a:solidFill>
              <a:schemeClr val="tx1"/>
            </a:solidFill>
            <a:latin typeface="+mn-lt"/>
          </a:endParaRPr>
        </a:p>
      </dgm:t>
    </dgm:pt>
    <dgm:pt modelId="{D8D94B43-5E38-4A66-AF13-7845F320503C}">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sz="1300" dirty="0">
              <a:solidFill>
                <a:schemeClr val="tx1"/>
              </a:solidFill>
              <a:latin typeface="+mn-lt"/>
            </a:rPr>
            <a:t>Digital transformation</a:t>
          </a:r>
          <a:endParaRPr lang="en-ZA" sz="1300" dirty="0">
            <a:solidFill>
              <a:schemeClr val="tx1"/>
            </a:solidFill>
            <a:latin typeface="+mn-lt"/>
          </a:endParaRPr>
        </a:p>
      </dgm:t>
    </dgm:pt>
    <dgm:pt modelId="{E3EE192E-FEA9-46AE-AC66-A065B93B3D76}" type="parTrans" cxnId="{8EE9FE54-B017-4096-B1E8-C552BCA20BC4}">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ZA" sz="1300">
            <a:solidFill>
              <a:schemeClr val="tx1"/>
            </a:solidFill>
            <a:latin typeface="+mn-lt"/>
          </a:endParaRPr>
        </a:p>
      </dgm:t>
    </dgm:pt>
    <dgm:pt modelId="{DA4BE6AB-09F1-4F4C-9912-43BE27A87E10}" type="sibTrans" cxnId="{8EE9FE54-B017-4096-B1E8-C552BCA20BC4}">
      <dgm:prSet/>
      <dgm:spPr/>
      <dgm:t>
        <a:bodyPr/>
        <a:lstStyle/>
        <a:p>
          <a:endParaRPr lang="en-ZA" sz="1300">
            <a:solidFill>
              <a:schemeClr val="tx1"/>
            </a:solidFill>
            <a:latin typeface="+mn-lt"/>
          </a:endParaRPr>
        </a:p>
      </dgm:t>
    </dgm:pt>
    <dgm:pt modelId="{610B874D-F89F-4C4A-A702-19F5AA219833}">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sz="1300" dirty="0">
              <a:solidFill>
                <a:schemeClr val="tx1"/>
              </a:solidFill>
              <a:latin typeface="+mn-lt"/>
            </a:rPr>
            <a:t>Agility and robustness</a:t>
          </a:r>
          <a:endParaRPr lang="en-ZA" sz="1300" dirty="0">
            <a:solidFill>
              <a:schemeClr val="tx1"/>
            </a:solidFill>
            <a:latin typeface="+mn-lt"/>
          </a:endParaRPr>
        </a:p>
      </dgm:t>
    </dgm:pt>
    <dgm:pt modelId="{5030DE2D-7F17-4B74-8A79-EA1AAF0710D9}" type="parTrans" cxnId="{6CD3752F-EC02-4941-B698-5DE60030DA50}">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ZA" sz="1300">
            <a:solidFill>
              <a:schemeClr val="tx1"/>
            </a:solidFill>
            <a:latin typeface="+mn-lt"/>
          </a:endParaRPr>
        </a:p>
      </dgm:t>
    </dgm:pt>
    <dgm:pt modelId="{5397B355-4612-46CE-BB07-82EE449B5F20}" type="sibTrans" cxnId="{6CD3752F-EC02-4941-B698-5DE60030DA50}">
      <dgm:prSet/>
      <dgm:spPr/>
      <dgm:t>
        <a:bodyPr/>
        <a:lstStyle/>
        <a:p>
          <a:endParaRPr lang="en-ZA" sz="1300">
            <a:solidFill>
              <a:schemeClr val="tx1"/>
            </a:solidFill>
            <a:latin typeface="+mn-lt"/>
          </a:endParaRPr>
        </a:p>
      </dgm:t>
    </dgm:pt>
    <dgm:pt modelId="{952EDA53-4734-47B5-82CE-62A272153A9A}">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sz="1300" dirty="0">
              <a:solidFill>
                <a:schemeClr val="tx1"/>
              </a:solidFill>
              <a:latin typeface="+mn-lt"/>
            </a:rPr>
            <a:t>Cost reduction</a:t>
          </a:r>
          <a:endParaRPr lang="en-ZA" sz="1300" dirty="0">
            <a:solidFill>
              <a:schemeClr val="tx1"/>
            </a:solidFill>
            <a:latin typeface="+mn-lt"/>
          </a:endParaRPr>
        </a:p>
      </dgm:t>
    </dgm:pt>
    <dgm:pt modelId="{A93D467E-C4DA-4E37-9D2A-F19D122A1D05}" type="parTrans" cxnId="{849E102C-F3CD-4FC9-A225-97BB3397561A}">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ZA" sz="1300">
            <a:solidFill>
              <a:schemeClr val="tx1"/>
            </a:solidFill>
            <a:latin typeface="+mn-lt"/>
          </a:endParaRPr>
        </a:p>
      </dgm:t>
    </dgm:pt>
    <dgm:pt modelId="{863983BB-225E-4BF3-9256-29B40542E433}" type="sibTrans" cxnId="{849E102C-F3CD-4FC9-A225-97BB3397561A}">
      <dgm:prSet/>
      <dgm:spPr/>
      <dgm:t>
        <a:bodyPr/>
        <a:lstStyle/>
        <a:p>
          <a:endParaRPr lang="en-ZA" sz="1300">
            <a:solidFill>
              <a:schemeClr val="tx1"/>
            </a:solidFill>
            <a:latin typeface="+mn-lt"/>
          </a:endParaRPr>
        </a:p>
      </dgm:t>
    </dgm:pt>
    <dgm:pt modelId="{6B4E51B2-39CB-45FC-8592-8CF83F95A416}">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sz="1300" dirty="0">
              <a:solidFill>
                <a:schemeClr val="tx1"/>
              </a:solidFill>
              <a:latin typeface="+mn-lt"/>
            </a:rPr>
            <a:t>New ways of working</a:t>
          </a:r>
          <a:endParaRPr lang="en-ZA" sz="1300" dirty="0">
            <a:solidFill>
              <a:schemeClr val="tx1"/>
            </a:solidFill>
            <a:latin typeface="+mn-lt"/>
          </a:endParaRPr>
        </a:p>
      </dgm:t>
    </dgm:pt>
    <dgm:pt modelId="{63314147-BEEA-45D5-B2BA-7C0B0F6DF357}" type="parTrans" cxnId="{AF0916A8-3963-4763-94A1-0F18D8FA0522}">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ZA" sz="1300">
            <a:solidFill>
              <a:schemeClr val="tx1"/>
            </a:solidFill>
            <a:latin typeface="+mn-lt"/>
          </a:endParaRPr>
        </a:p>
      </dgm:t>
    </dgm:pt>
    <dgm:pt modelId="{08EC39E4-FFB7-47B0-8451-B9BAE90D8476}" type="sibTrans" cxnId="{AF0916A8-3963-4763-94A1-0F18D8FA0522}">
      <dgm:prSet/>
      <dgm:spPr/>
      <dgm:t>
        <a:bodyPr/>
        <a:lstStyle/>
        <a:p>
          <a:endParaRPr lang="en-ZA" sz="1300">
            <a:solidFill>
              <a:schemeClr val="tx1"/>
            </a:solidFill>
            <a:latin typeface="+mn-lt"/>
          </a:endParaRPr>
        </a:p>
      </dgm:t>
    </dgm:pt>
    <dgm:pt modelId="{3A7A8BFB-1D88-49CB-AF56-BA84F925789B}">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sz="1300" dirty="0">
              <a:solidFill>
                <a:schemeClr val="tx1"/>
              </a:solidFill>
              <a:latin typeface="+mn-lt"/>
            </a:rPr>
            <a:t>Development of fit for purpose structures</a:t>
          </a:r>
          <a:endParaRPr lang="en-ZA" sz="1300" dirty="0">
            <a:solidFill>
              <a:schemeClr val="tx1"/>
            </a:solidFill>
            <a:latin typeface="+mn-lt"/>
          </a:endParaRPr>
        </a:p>
      </dgm:t>
    </dgm:pt>
    <dgm:pt modelId="{1B3B5977-E91A-40DB-A9D6-6DE5421DF7F9}" type="parTrans" cxnId="{AAFCA277-8AE2-4BE3-AE17-166448CE302D}">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ZA" sz="1300">
            <a:solidFill>
              <a:schemeClr val="tx1"/>
            </a:solidFill>
            <a:latin typeface="+mn-lt"/>
          </a:endParaRPr>
        </a:p>
      </dgm:t>
    </dgm:pt>
    <dgm:pt modelId="{DAA3AAE5-78B4-45F9-92ED-F7C71863CF3A}" type="sibTrans" cxnId="{AAFCA277-8AE2-4BE3-AE17-166448CE302D}">
      <dgm:prSet/>
      <dgm:spPr/>
      <dgm:t>
        <a:bodyPr/>
        <a:lstStyle/>
        <a:p>
          <a:endParaRPr lang="en-ZA" sz="1300">
            <a:solidFill>
              <a:schemeClr val="tx1"/>
            </a:solidFill>
            <a:latin typeface="+mn-lt"/>
          </a:endParaRPr>
        </a:p>
      </dgm:t>
    </dgm:pt>
    <dgm:pt modelId="{177934A3-62A1-41C5-B4F1-D793F17A415D}">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sz="1300" dirty="0">
              <a:solidFill>
                <a:schemeClr val="tx1"/>
              </a:solidFill>
              <a:latin typeface="+mn-lt"/>
            </a:rPr>
            <a:t>Portfolio approach</a:t>
          </a:r>
          <a:endParaRPr lang="en-ZA" sz="1300" dirty="0">
            <a:solidFill>
              <a:schemeClr val="tx1"/>
            </a:solidFill>
            <a:latin typeface="+mn-lt"/>
          </a:endParaRPr>
        </a:p>
      </dgm:t>
    </dgm:pt>
    <dgm:pt modelId="{6077D4A9-2AA3-4B0B-80A1-B12C337E0328}" type="parTrans" cxnId="{509A4EE6-4399-41B7-BCB1-64CB12B4EE57}">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ZA" sz="1300">
            <a:solidFill>
              <a:schemeClr val="tx1"/>
            </a:solidFill>
            <a:latin typeface="+mn-lt"/>
          </a:endParaRPr>
        </a:p>
      </dgm:t>
    </dgm:pt>
    <dgm:pt modelId="{2B67A474-8C26-4598-A6AB-299EEADE703B}" type="sibTrans" cxnId="{509A4EE6-4399-41B7-BCB1-64CB12B4EE57}">
      <dgm:prSet/>
      <dgm:spPr/>
      <dgm:t>
        <a:bodyPr/>
        <a:lstStyle/>
        <a:p>
          <a:endParaRPr lang="en-ZA" sz="1300">
            <a:solidFill>
              <a:schemeClr val="tx1"/>
            </a:solidFill>
            <a:latin typeface="+mn-lt"/>
          </a:endParaRPr>
        </a:p>
      </dgm:t>
    </dgm:pt>
    <dgm:pt modelId="{E38C97FF-3232-4416-8894-5886C6A9DACD}">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sz="1300" dirty="0">
              <a:solidFill>
                <a:schemeClr val="tx1"/>
              </a:solidFill>
              <a:latin typeface="+mn-lt"/>
            </a:rPr>
            <a:t>Integration and collaboration</a:t>
          </a:r>
          <a:endParaRPr lang="en-ZA" sz="1300" dirty="0">
            <a:solidFill>
              <a:schemeClr val="tx1"/>
            </a:solidFill>
            <a:latin typeface="+mn-lt"/>
          </a:endParaRPr>
        </a:p>
      </dgm:t>
    </dgm:pt>
    <dgm:pt modelId="{EEC516B7-1723-4F3A-86CA-6478FD21BCCA}" type="parTrans" cxnId="{C187E4AA-46F2-4FB4-8AA2-CE3B7936815B}">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ZA" sz="1300">
            <a:solidFill>
              <a:schemeClr val="tx1"/>
            </a:solidFill>
            <a:latin typeface="+mn-lt"/>
          </a:endParaRPr>
        </a:p>
      </dgm:t>
    </dgm:pt>
    <dgm:pt modelId="{1A39C3A6-B55C-4378-A462-B95F970D5FF1}" type="sibTrans" cxnId="{C187E4AA-46F2-4FB4-8AA2-CE3B7936815B}">
      <dgm:prSet/>
      <dgm:spPr/>
      <dgm:t>
        <a:bodyPr/>
        <a:lstStyle/>
        <a:p>
          <a:endParaRPr lang="en-ZA" sz="1300">
            <a:solidFill>
              <a:schemeClr val="tx1"/>
            </a:solidFill>
            <a:latin typeface="+mn-lt"/>
          </a:endParaRPr>
        </a:p>
      </dgm:t>
    </dgm:pt>
    <dgm:pt modelId="{48BC5B42-1984-4AC5-9673-9CE3B487C0F8}">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sz="1300" dirty="0">
              <a:solidFill>
                <a:schemeClr val="tx1"/>
              </a:solidFill>
              <a:latin typeface="+mn-lt"/>
            </a:rPr>
            <a:t>Results/ evidence based approaches</a:t>
          </a:r>
          <a:endParaRPr lang="en-ZA" sz="1300" dirty="0">
            <a:solidFill>
              <a:schemeClr val="tx1"/>
            </a:solidFill>
            <a:latin typeface="+mn-lt"/>
          </a:endParaRPr>
        </a:p>
      </dgm:t>
    </dgm:pt>
    <dgm:pt modelId="{3EBE6B45-2C8E-4239-B5F9-56ADB0D90492}" type="parTrans" cxnId="{E54AB997-3473-40CD-8A1E-156B1E7F30DA}">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ZA" sz="1300">
            <a:solidFill>
              <a:schemeClr val="tx1"/>
            </a:solidFill>
            <a:latin typeface="+mn-lt"/>
          </a:endParaRPr>
        </a:p>
      </dgm:t>
    </dgm:pt>
    <dgm:pt modelId="{E350F57C-CCF1-4991-93AB-A2ABD8A25CDB}" type="sibTrans" cxnId="{E54AB997-3473-40CD-8A1E-156B1E7F30DA}">
      <dgm:prSet/>
      <dgm:spPr/>
      <dgm:t>
        <a:bodyPr/>
        <a:lstStyle/>
        <a:p>
          <a:endParaRPr lang="en-ZA" sz="1300">
            <a:solidFill>
              <a:schemeClr val="tx1"/>
            </a:solidFill>
            <a:latin typeface="+mn-lt"/>
          </a:endParaRPr>
        </a:p>
      </dgm:t>
    </dgm:pt>
    <dgm:pt modelId="{720672F9-61F1-4D04-810C-DEDBC031A94A}">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sz="1300" dirty="0">
              <a:solidFill>
                <a:schemeClr val="tx1"/>
              </a:solidFill>
              <a:latin typeface="+mn-lt"/>
            </a:rPr>
            <a:t>Service delivery excellence</a:t>
          </a:r>
          <a:endParaRPr lang="en-ZA" sz="1300" dirty="0">
            <a:solidFill>
              <a:schemeClr val="tx1"/>
            </a:solidFill>
            <a:latin typeface="+mn-lt"/>
          </a:endParaRPr>
        </a:p>
      </dgm:t>
    </dgm:pt>
    <dgm:pt modelId="{78958F52-D9CD-468D-891B-C4B95748494E}" type="parTrans" cxnId="{C9B99B23-F6AB-400E-91FD-6ECE89AE1CB0}">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ZA" sz="1300">
            <a:solidFill>
              <a:schemeClr val="tx1"/>
            </a:solidFill>
            <a:latin typeface="+mn-lt"/>
          </a:endParaRPr>
        </a:p>
      </dgm:t>
    </dgm:pt>
    <dgm:pt modelId="{A000E771-1307-4AE5-92A3-3F5FA6DAF21E}" type="sibTrans" cxnId="{C9B99B23-F6AB-400E-91FD-6ECE89AE1CB0}">
      <dgm:prSet/>
      <dgm:spPr/>
      <dgm:t>
        <a:bodyPr/>
        <a:lstStyle/>
        <a:p>
          <a:endParaRPr lang="en-ZA" sz="1300">
            <a:solidFill>
              <a:schemeClr val="tx1"/>
            </a:solidFill>
            <a:latin typeface="+mn-lt"/>
          </a:endParaRPr>
        </a:p>
      </dgm:t>
    </dgm:pt>
    <dgm:pt modelId="{749C4ADD-58C8-4637-B488-1C2EC6EB5601}">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sz="1300" dirty="0">
              <a:solidFill>
                <a:schemeClr val="tx1"/>
              </a:solidFill>
              <a:latin typeface="+mn-lt"/>
            </a:rPr>
            <a:t>Contribution to economic growth</a:t>
          </a:r>
          <a:endParaRPr lang="en-ZA" sz="1300" dirty="0">
            <a:solidFill>
              <a:schemeClr val="tx1"/>
            </a:solidFill>
            <a:latin typeface="+mn-lt"/>
          </a:endParaRPr>
        </a:p>
      </dgm:t>
    </dgm:pt>
    <dgm:pt modelId="{7A73036A-C8EC-424A-90EF-1D7478148F7E}" type="parTrans" cxnId="{22531AB5-BC50-4D61-AB17-7F1983E53DAA}">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ZA" sz="1300">
            <a:latin typeface="+mn-lt"/>
          </a:endParaRPr>
        </a:p>
      </dgm:t>
    </dgm:pt>
    <dgm:pt modelId="{6750B0F5-A482-44ED-9B16-C6A1798C6E5E}" type="sibTrans" cxnId="{22531AB5-BC50-4D61-AB17-7F1983E53DAA}">
      <dgm:prSet/>
      <dgm:spPr/>
      <dgm:t>
        <a:bodyPr/>
        <a:lstStyle/>
        <a:p>
          <a:endParaRPr lang="en-ZA" sz="1300">
            <a:latin typeface="+mn-lt"/>
          </a:endParaRPr>
        </a:p>
      </dgm:t>
    </dgm:pt>
    <dgm:pt modelId="{DC1D63F0-AC0C-40B8-8BA7-106131942E13}">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sz="1300" dirty="0">
              <a:solidFill>
                <a:schemeClr val="tx1"/>
              </a:solidFill>
              <a:latin typeface="+mn-lt"/>
            </a:rPr>
            <a:t>Embracing the DDM</a:t>
          </a:r>
          <a:endParaRPr lang="en-ZA" sz="1300" dirty="0">
            <a:solidFill>
              <a:schemeClr val="tx1"/>
            </a:solidFill>
            <a:latin typeface="+mn-lt"/>
          </a:endParaRPr>
        </a:p>
      </dgm:t>
    </dgm:pt>
    <dgm:pt modelId="{FE3BD234-57B6-4F75-81A9-4F3AB7707E2E}" type="parTrans" cxnId="{C8A37A06-71E9-4D4E-80CD-94C6B7F23218}">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ZA" sz="1300">
            <a:latin typeface="+mn-lt"/>
          </a:endParaRPr>
        </a:p>
      </dgm:t>
    </dgm:pt>
    <dgm:pt modelId="{C07BC0BC-449A-47B0-9713-85521ACC28CC}" type="sibTrans" cxnId="{C8A37A06-71E9-4D4E-80CD-94C6B7F23218}">
      <dgm:prSet/>
      <dgm:spPr/>
      <dgm:t>
        <a:bodyPr/>
        <a:lstStyle/>
        <a:p>
          <a:endParaRPr lang="en-ZA" sz="1300">
            <a:latin typeface="+mn-lt"/>
          </a:endParaRPr>
        </a:p>
      </dgm:t>
    </dgm:pt>
    <dgm:pt modelId="{41FB4359-0B0F-43B8-91F6-7A6B9BFB7311}">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sz="1300" dirty="0">
              <a:solidFill>
                <a:schemeClr val="tx1"/>
              </a:solidFill>
              <a:latin typeface="+mn-lt"/>
            </a:rPr>
            <a:t>Thought leadership</a:t>
          </a:r>
          <a:endParaRPr lang="en-ZA" sz="1300" dirty="0">
            <a:solidFill>
              <a:schemeClr val="tx1"/>
            </a:solidFill>
            <a:latin typeface="+mn-lt"/>
          </a:endParaRPr>
        </a:p>
      </dgm:t>
    </dgm:pt>
    <dgm:pt modelId="{5DE6AAE4-54B2-47D2-B454-D6160198939D}" type="parTrans" cxnId="{61471302-AB04-4322-92AC-1AD4D6E46F47}">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ZA" sz="1300">
            <a:latin typeface="+mn-lt"/>
          </a:endParaRPr>
        </a:p>
      </dgm:t>
    </dgm:pt>
    <dgm:pt modelId="{DDB9A681-CCD5-4A55-94D7-62E2396414FD}" type="sibTrans" cxnId="{61471302-AB04-4322-92AC-1AD4D6E46F47}">
      <dgm:prSet/>
      <dgm:spPr/>
      <dgm:t>
        <a:bodyPr/>
        <a:lstStyle/>
        <a:p>
          <a:endParaRPr lang="en-ZA" sz="1300">
            <a:latin typeface="+mn-lt"/>
          </a:endParaRPr>
        </a:p>
      </dgm:t>
    </dgm:pt>
    <dgm:pt modelId="{2786BB29-AA0F-43BD-AED2-4E1EA9B372D5}">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sz="1300" dirty="0">
              <a:solidFill>
                <a:schemeClr val="tx1"/>
              </a:solidFill>
              <a:latin typeface="+mn-lt"/>
            </a:rPr>
            <a:t>Life cycle / developmental approach</a:t>
          </a:r>
          <a:endParaRPr lang="en-ZA" sz="1300" dirty="0">
            <a:solidFill>
              <a:schemeClr val="tx1"/>
            </a:solidFill>
            <a:latin typeface="+mn-lt"/>
          </a:endParaRPr>
        </a:p>
      </dgm:t>
    </dgm:pt>
    <dgm:pt modelId="{0C17FDDD-F2D7-44E3-998E-AB0500824C37}" type="parTrans" cxnId="{C8A3F9F5-BF49-4F92-B42D-773E765B41CC}">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ZA" sz="1300"/>
        </a:p>
      </dgm:t>
    </dgm:pt>
    <dgm:pt modelId="{26ABE6F3-A28C-45E9-B12E-9F5B72F5400A}" type="sibTrans" cxnId="{C8A3F9F5-BF49-4F92-B42D-773E765B41CC}">
      <dgm:prSet/>
      <dgm:spPr/>
      <dgm:t>
        <a:bodyPr/>
        <a:lstStyle/>
        <a:p>
          <a:endParaRPr lang="en-ZA" sz="1300"/>
        </a:p>
      </dgm:t>
    </dgm:pt>
    <dgm:pt modelId="{38C0910A-AE85-4734-81C7-2BD0A7C44849}" type="pres">
      <dgm:prSet presAssocID="{DF00BC5E-A765-48E8-AE40-BAFFE9E6CAB0}" presName="cycle" presStyleCnt="0">
        <dgm:presLayoutVars>
          <dgm:chMax val="1"/>
          <dgm:dir/>
          <dgm:animLvl val="ctr"/>
          <dgm:resizeHandles val="exact"/>
        </dgm:presLayoutVars>
      </dgm:prSet>
      <dgm:spPr/>
      <dgm:t>
        <a:bodyPr/>
        <a:lstStyle/>
        <a:p>
          <a:endParaRPr lang="en-ZA"/>
        </a:p>
      </dgm:t>
    </dgm:pt>
    <dgm:pt modelId="{7B39FA8C-E29D-41F8-9FEA-61915EE94D74}" type="pres">
      <dgm:prSet presAssocID="{AC91AEF5-2E64-40F0-9994-1888C4214495}" presName="centerShape" presStyleLbl="node0" presStyleIdx="0" presStyleCnt="1" custScaleX="179447" custScaleY="160232" custLinFactNeighborX="-195" custLinFactNeighborY="-11371"/>
      <dgm:spPr/>
      <dgm:t>
        <a:bodyPr/>
        <a:lstStyle/>
        <a:p>
          <a:endParaRPr lang="en-ZA"/>
        </a:p>
      </dgm:t>
    </dgm:pt>
    <dgm:pt modelId="{FF870842-E8A5-4408-BE0C-1B8DEECE122A}" type="pres">
      <dgm:prSet presAssocID="{5DE6AAE4-54B2-47D2-B454-D6160198939D}" presName="parTrans" presStyleLbl="bgSibTrans2D1" presStyleIdx="0" presStyleCnt="13" custScaleX="29076" custLinFactNeighborX="15582"/>
      <dgm:spPr/>
      <dgm:t>
        <a:bodyPr/>
        <a:lstStyle/>
        <a:p>
          <a:endParaRPr lang="en-ZA"/>
        </a:p>
      </dgm:t>
    </dgm:pt>
    <dgm:pt modelId="{81D79BE5-C659-4935-9E39-6B4222E01FCF}" type="pres">
      <dgm:prSet presAssocID="{41FB4359-0B0F-43B8-91F6-7A6B9BFB7311}" presName="node" presStyleLbl="node1" presStyleIdx="0" presStyleCnt="13" custScaleX="202851" custRadScaleRad="91905" custRadScaleInc="-2926">
        <dgm:presLayoutVars>
          <dgm:bulletEnabled val="1"/>
        </dgm:presLayoutVars>
      </dgm:prSet>
      <dgm:spPr/>
      <dgm:t>
        <a:bodyPr/>
        <a:lstStyle/>
        <a:p>
          <a:endParaRPr lang="en-ZA"/>
        </a:p>
      </dgm:t>
    </dgm:pt>
    <dgm:pt modelId="{299DABB1-EDD4-4764-8538-E27144A5534A}" type="pres">
      <dgm:prSet presAssocID="{FE3BD234-57B6-4F75-81A9-4F3AB7707E2E}" presName="parTrans" presStyleLbl="bgSibTrans2D1" presStyleIdx="1" presStyleCnt="13" custScaleX="32517" custLinFactNeighborX="10895" custLinFactNeighborY="3926"/>
      <dgm:spPr/>
      <dgm:t>
        <a:bodyPr/>
        <a:lstStyle/>
        <a:p>
          <a:endParaRPr lang="en-ZA"/>
        </a:p>
      </dgm:t>
    </dgm:pt>
    <dgm:pt modelId="{C215E0C2-5608-4961-AF2B-CADD76147A2B}" type="pres">
      <dgm:prSet presAssocID="{DC1D63F0-AC0C-40B8-8BA7-106131942E13}" presName="node" presStyleLbl="node1" presStyleIdx="1" presStyleCnt="13" custScaleX="207680" custRadScaleRad="94713" custRadScaleInc="-18768">
        <dgm:presLayoutVars>
          <dgm:bulletEnabled val="1"/>
        </dgm:presLayoutVars>
      </dgm:prSet>
      <dgm:spPr/>
      <dgm:t>
        <a:bodyPr/>
        <a:lstStyle/>
        <a:p>
          <a:endParaRPr lang="en-ZA"/>
        </a:p>
      </dgm:t>
    </dgm:pt>
    <dgm:pt modelId="{02CD0B9B-438E-4640-B2E0-E27DEB3E043C}" type="pres">
      <dgm:prSet presAssocID="{7A73036A-C8EC-424A-90EF-1D7478148F7E}" presName="parTrans" presStyleLbl="bgSibTrans2D1" presStyleIdx="2" presStyleCnt="13" custScaleX="33809" custLinFactNeighborX="9660" custLinFactNeighborY="7853"/>
      <dgm:spPr/>
      <dgm:t>
        <a:bodyPr/>
        <a:lstStyle/>
        <a:p>
          <a:endParaRPr lang="en-ZA"/>
        </a:p>
      </dgm:t>
    </dgm:pt>
    <dgm:pt modelId="{8F1D8C9A-3D50-4917-9E79-851F8693D612}" type="pres">
      <dgm:prSet presAssocID="{749C4ADD-58C8-4637-B488-1C2EC6EB5601}" presName="node" presStyleLbl="node1" presStyleIdx="2" presStyleCnt="13" custScaleX="191697" custRadScaleRad="95743" custRadScaleInc="-36600">
        <dgm:presLayoutVars>
          <dgm:bulletEnabled val="1"/>
        </dgm:presLayoutVars>
      </dgm:prSet>
      <dgm:spPr/>
      <dgm:t>
        <a:bodyPr/>
        <a:lstStyle/>
        <a:p>
          <a:endParaRPr lang="en-ZA"/>
        </a:p>
      </dgm:t>
    </dgm:pt>
    <dgm:pt modelId="{496BD211-5AFB-4D38-9765-AD7C7EC3BACB}" type="pres">
      <dgm:prSet presAssocID="{0C17FDDD-F2D7-44E3-998E-AB0500824C37}" presName="parTrans" presStyleLbl="bgSibTrans2D1" presStyleIdx="3" presStyleCnt="13" custScaleX="27264" custLinFactNeighborX="14942" custLinFactNeighborY="26721"/>
      <dgm:spPr/>
      <dgm:t>
        <a:bodyPr/>
        <a:lstStyle/>
        <a:p>
          <a:endParaRPr lang="en-ZA"/>
        </a:p>
      </dgm:t>
    </dgm:pt>
    <dgm:pt modelId="{0757B1F1-8AB4-4154-BC68-79C3F6AA5325}" type="pres">
      <dgm:prSet presAssocID="{2786BB29-AA0F-43BD-AED2-4E1EA9B372D5}" presName="node" presStyleLbl="node1" presStyleIdx="3" presStyleCnt="13" custScaleX="208270" custRadScaleRad="101055" custRadScaleInc="-68094">
        <dgm:presLayoutVars>
          <dgm:bulletEnabled val="1"/>
        </dgm:presLayoutVars>
      </dgm:prSet>
      <dgm:spPr/>
      <dgm:t>
        <a:bodyPr/>
        <a:lstStyle/>
        <a:p>
          <a:endParaRPr lang="en-ZA"/>
        </a:p>
      </dgm:t>
    </dgm:pt>
    <dgm:pt modelId="{CB86911C-8479-464C-A40B-DB1A7C7983E6}" type="pres">
      <dgm:prSet presAssocID="{78958F52-D9CD-468D-891B-C4B95748494E}" presName="parTrans" presStyleLbl="bgSibTrans2D1" presStyleIdx="4" presStyleCnt="13" custScaleX="31561" custLinFactNeighborX="7151" custLinFactNeighborY="19632"/>
      <dgm:spPr/>
      <dgm:t>
        <a:bodyPr/>
        <a:lstStyle/>
        <a:p>
          <a:endParaRPr lang="en-ZA"/>
        </a:p>
      </dgm:t>
    </dgm:pt>
    <dgm:pt modelId="{547D6BA8-F822-4384-92B8-D2618AD8ACD7}" type="pres">
      <dgm:prSet presAssocID="{720672F9-61F1-4D04-810C-DEDBC031A94A}" presName="node" presStyleLbl="node1" presStyleIdx="4" presStyleCnt="13" custScaleX="183269" custRadScaleRad="98558" custRadScaleInc="-62734">
        <dgm:presLayoutVars>
          <dgm:bulletEnabled val="1"/>
        </dgm:presLayoutVars>
      </dgm:prSet>
      <dgm:spPr/>
      <dgm:t>
        <a:bodyPr/>
        <a:lstStyle/>
        <a:p>
          <a:endParaRPr lang="en-ZA"/>
        </a:p>
      </dgm:t>
    </dgm:pt>
    <dgm:pt modelId="{B0664EA9-E2D0-4274-8819-9719E83F74A5}" type="pres">
      <dgm:prSet presAssocID="{E3EE192E-FEA9-46AE-AC66-A065B93B3D76}" presName="parTrans" presStyleLbl="bgSibTrans2D1" presStyleIdx="5" presStyleCnt="13" custScaleX="28007" custLinFactNeighborX="4782" custLinFactNeighborY="39264"/>
      <dgm:spPr/>
      <dgm:t>
        <a:bodyPr/>
        <a:lstStyle/>
        <a:p>
          <a:endParaRPr lang="en-ZA"/>
        </a:p>
      </dgm:t>
    </dgm:pt>
    <dgm:pt modelId="{31A4631B-2762-4897-9656-7A221E9E95B5}" type="pres">
      <dgm:prSet presAssocID="{D8D94B43-5E38-4A66-AF13-7845F320503C}" presName="node" presStyleLbl="node1" presStyleIdx="5" presStyleCnt="13" custScaleX="179319" custRadScaleRad="99938" custRadScaleInc="-34909">
        <dgm:presLayoutVars>
          <dgm:bulletEnabled val="1"/>
        </dgm:presLayoutVars>
      </dgm:prSet>
      <dgm:spPr/>
      <dgm:t>
        <a:bodyPr/>
        <a:lstStyle/>
        <a:p>
          <a:endParaRPr lang="en-ZA"/>
        </a:p>
      </dgm:t>
    </dgm:pt>
    <dgm:pt modelId="{83C950F1-0180-4D19-9171-2B98F3171818}" type="pres">
      <dgm:prSet presAssocID="{5030DE2D-7F17-4B74-8A79-EA1AAF0710D9}" presName="parTrans" presStyleLbl="bgSibTrans2D1" presStyleIdx="6" presStyleCnt="13" custScaleX="32360" custLinFactNeighborX="753" custLinFactNeighborY="39264"/>
      <dgm:spPr/>
      <dgm:t>
        <a:bodyPr/>
        <a:lstStyle/>
        <a:p>
          <a:endParaRPr lang="en-ZA"/>
        </a:p>
      </dgm:t>
    </dgm:pt>
    <dgm:pt modelId="{924FAE7E-6F92-4B68-A18E-DD1C396DAFF2}" type="pres">
      <dgm:prSet presAssocID="{610B874D-F89F-4C4A-A702-19F5AA219833}" presName="node" presStyleLbl="node1" presStyleIdx="6" presStyleCnt="13" custScaleX="181095" custRadScaleRad="95983" custRadScaleInc="15414">
        <dgm:presLayoutVars>
          <dgm:bulletEnabled val="1"/>
        </dgm:presLayoutVars>
      </dgm:prSet>
      <dgm:spPr/>
      <dgm:t>
        <a:bodyPr/>
        <a:lstStyle/>
        <a:p>
          <a:endParaRPr lang="en-ZA"/>
        </a:p>
      </dgm:t>
    </dgm:pt>
    <dgm:pt modelId="{9476DE60-5F19-42F2-B8F9-2552D026C345}" type="pres">
      <dgm:prSet presAssocID="{A93D467E-C4DA-4E37-9D2A-F19D122A1D05}" presName="parTrans" presStyleLbl="bgSibTrans2D1" presStyleIdx="7" presStyleCnt="13" custScaleX="34188" custLinFactNeighborX="-740" custLinFactNeighborY="39264"/>
      <dgm:spPr/>
      <dgm:t>
        <a:bodyPr/>
        <a:lstStyle/>
        <a:p>
          <a:endParaRPr lang="en-ZA"/>
        </a:p>
      </dgm:t>
    </dgm:pt>
    <dgm:pt modelId="{E8C17E07-411A-4842-A408-ECCA1AB12F38}" type="pres">
      <dgm:prSet presAssocID="{952EDA53-4734-47B5-82CE-62A272153A9A}" presName="node" presStyleLbl="node1" presStyleIdx="7" presStyleCnt="13" custScaleX="173776" custRadScaleRad="102518" custRadScaleInc="57105">
        <dgm:presLayoutVars>
          <dgm:bulletEnabled val="1"/>
        </dgm:presLayoutVars>
      </dgm:prSet>
      <dgm:spPr/>
      <dgm:t>
        <a:bodyPr/>
        <a:lstStyle/>
        <a:p>
          <a:endParaRPr lang="en-ZA"/>
        </a:p>
      </dgm:t>
    </dgm:pt>
    <dgm:pt modelId="{6D335EC4-39F1-4601-BB41-CDB2E20FC095}" type="pres">
      <dgm:prSet presAssocID="{63314147-BEEA-45D5-B2BA-7C0B0F6DF357}" presName="parTrans" presStyleLbl="bgSibTrans2D1" presStyleIdx="8" presStyleCnt="13" custScaleX="29390" custLinFactNeighborX="-4633" custLinFactNeighborY="39264"/>
      <dgm:spPr/>
      <dgm:t>
        <a:bodyPr/>
        <a:lstStyle/>
        <a:p>
          <a:endParaRPr lang="en-ZA"/>
        </a:p>
      </dgm:t>
    </dgm:pt>
    <dgm:pt modelId="{769F73F2-2D71-4395-8CF1-0BB9A4B8C2D3}" type="pres">
      <dgm:prSet presAssocID="{6B4E51B2-39CB-45FC-8592-8CF83F95A416}" presName="node" presStyleLbl="node1" presStyleIdx="8" presStyleCnt="13" custScaleX="180627" custRadScaleRad="99887" custRadScaleInc="79463">
        <dgm:presLayoutVars>
          <dgm:bulletEnabled val="1"/>
        </dgm:presLayoutVars>
      </dgm:prSet>
      <dgm:spPr/>
      <dgm:t>
        <a:bodyPr/>
        <a:lstStyle/>
        <a:p>
          <a:endParaRPr lang="en-ZA"/>
        </a:p>
      </dgm:t>
    </dgm:pt>
    <dgm:pt modelId="{3CFB3D75-6788-4F9D-A543-61E3B84E5722}" type="pres">
      <dgm:prSet presAssocID="{1B3B5977-E91A-40DB-A9D6-6DE5421DF7F9}" presName="parTrans" presStyleLbl="bgSibTrans2D1" presStyleIdx="9" presStyleCnt="13" custScaleX="34244" custLinFactNeighborX="-6538" custLinFactNeighborY="23559"/>
      <dgm:spPr/>
      <dgm:t>
        <a:bodyPr/>
        <a:lstStyle/>
        <a:p>
          <a:endParaRPr lang="en-ZA"/>
        </a:p>
      </dgm:t>
    </dgm:pt>
    <dgm:pt modelId="{A19A3545-CFEB-4E2A-B089-8CAB99CDF5F5}" type="pres">
      <dgm:prSet presAssocID="{3A7A8BFB-1D88-49CB-AF56-BA84F925789B}" presName="node" presStyleLbl="node1" presStyleIdx="9" presStyleCnt="13" custScaleX="217622" custRadScaleRad="100160" custRadScaleInc="77952">
        <dgm:presLayoutVars>
          <dgm:bulletEnabled val="1"/>
        </dgm:presLayoutVars>
      </dgm:prSet>
      <dgm:spPr/>
      <dgm:t>
        <a:bodyPr/>
        <a:lstStyle/>
        <a:p>
          <a:endParaRPr lang="en-ZA"/>
        </a:p>
      </dgm:t>
    </dgm:pt>
    <dgm:pt modelId="{05548EDC-1769-463F-BDBE-8F3CAA382184}" type="pres">
      <dgm:prSet presAssocID="{6077D4A9-2AA3-4B0B-80A1-B12C337E0328}" presName="parTrans" presStyleLbl="bgSibTrans2D1" presStyleIdx="10" presStyleCnt="13" custScaleX="34673" custLinFactNeighborX="-8796" custLinFactNeighborY="37355"/>
      <dgm:spPr/>
      <dgm:t>
        <a:bodyPr/>
        <a:lstStyle/>
        <a:p>
          <a:endParaRPr lang="en-ZA"/>
        </a:p>
      </dgm:t>
    </dgm:pt>
    <dgm:pt modelId="{E5B64385-A409-4C07-BB4F-040F5CDB62F6}" type="pres">
      <dgm:prSet presAssocID="{177934A3-62A1-41C5-B4F1-D793F17A415D}" presName="node" presStyleLbl="node1" presStyleIdx="10" presStyleCnt="13" custScaleX="192920" custRadScaleRad="92821" custRadScaleInc="47834">
        <dgm:presLayoutVars>
          <dgm:bulletEnabled val="1"/>
        </dgm:presLayoutVars>
      </dgm:prSet>
      <dgm:spPr/>
      <dgm:t>
        <a:bodyPr/>
        <a:lstStyle/>
        <a:p>
          <a:endParaRPr lang="en-ZA"/>
        </a:p>
      </dgm:t>
    </dgm:pt>
    <dgm:pt modelId="{30B0A7C9-D736-4410-BAD7-3683920FCF1C}" type="pres">
      <dgm:prSet presAssocID="{EEC516B7-1723-4F3A-86CA-6478FD21BCCA}" presName="parTrans" presStyleLbl="bgSibTrans2D1" presStyleIdx="11" presStyleCnt="13" custScaleX="31481" custLinFactNeighborX="-6967" custLinFactNeighborY="15706"/>
      <dgm:spPr/>
      <dgm:t>
        <a:bodyPr/>
        <a:lstStyle/>
        <a:p>
          <a:endParaRPr lang="en-ZA"/>
        </a:p>
      </dgm:t>
    </dgm:pt>
    <dgm:pt modelId="{11A716E6-1057-496D-BB62-45C2F902279D}" type="pres">
      <dgm:prSet presAssocID="{E38C97FF-3232-4416-8894-5886C6A9DACD}" presName="node" presStyleLbl="node1" presStyleIdx="11" presStyleCnt="13" custScaleX="180217" custRadScaleRad="95549" custRadScaleInc="29793">
        <dgm:presLayoutVars>
          <dgm:bulletEnabled val="1"/>
        </dgm:presLayoutVars>
      </dgm:prSet>
      <dgm:spPr/>
      <dgm:t>
        <a:bodyPr/>
        <a:lstStyle/>
        <a:p>
          <a:endParaRPr lang="en-ZA"/>
        </a:p>
      </dgm:t>
    </dgm:pt>
    <dgm:pt modelId="{0B6DB8DC-3447-4A57-929A-290C0726880D}" type="pres">
      <dgm:prSet presAssocID="{3EBE6B45-2C8E-4239-B5F9-56ADB0D90492}" presName="parTrans" presStyleLbl="bgSibTrans2D1" presStyleIdx="12" presStyleCnt="13" custScaleX="27760" custLinFactNeighborX="-10449" custLinFactNeighborY="11779"/>
      <dgm:spPr/>
      <dgm:t>
        <a:bodyPr/>
        <a:lstStyle/>
        <a:p>
          <a:endParaRPr lang="en-ZA"/>
        </a:p>
      </dgm:t>
    </dgm:pt>
    <dgm:pt modelId="{54F1BBFE-CE03-4C46-B917-C0485029946F}" type="pres">
      <dgm:prSet presAssocID="{48BC5B42-1984-4AC5-9673-9CE3B487C0F8}" presName="node" presStyleLbl="node1" presStyleIdx="12" presStyleCnt="13" custScaleX="208848" custRadScaleRad="93663">
        <dgm:presLayoutVars>
          <dgm:bulletEnabled val="1"/>
        </dgm:presLayoutVars>
      </dgm:prSet>
      <dgm:spPr/>
      <dgm:t>
        <a:bodyPr/>
        <a:lstStyle/>
        <a:p>
          <a:endParaRPr lang="en-ZA"/>
        </a:p>
      </dgm:t>
    </dgm:pt>
  </dgm:ptLst>
  <dgm:cxnLst>
    <dgm:cxn modelId="{849E102C-F3CD-4FC9-A225-97BB3397561A}" srcId="{AC91AEF5-2E64-40F0-9994-1888C4214495}" destId="{952EDA53-4734-47B5-82CE-62A272153A9A}" srcOrd="7" destOrd="0" parTransId="{A93D467E-C4DA-4E37-9D2A-F19D122A1D05}" sibTransId="{863983BB-225E-4BF3-9256-29B40542E433}"/>
    <dgm:cxn modelId="{E97A158E-15CE-4AAD-B836-C91D05ED3DEE}" type="presOf" srcId="{720672F9-61F1-4D04-810C-DEDBC031A94A}" destId="{547D6BA8-F822-4384-92B8-D2618AD8ACD7}" srcOrd="0" destOrd="0" presId="urn:microsoft.com/office/officeart/2005/8/layout/radial4"/>
    <dgm:cxn modelId="{BA765746-03CA-45AC-8BD6-360B2476A3E1}" type="presOf" srcId="{63314147-BEEA-45D5-B2BA-7C0B0F6DF357}" destId="{6D335EC4-39F1-4601-BB41-CDB2E20FC095}" srcOrd="0" destOrd="0" presId="urn:microsoft.com/office/officeart/2005/8/layout/radial4"/>
    <dgm:cxn modelId="{BC02C9EB-477F-48D1-BF9A-519EE37C5E4A}" type="presOf" srcId="{DC1D63F0-AC0C-40B8-8BA7-106131942E13}" destId="{C215E0C2-5608-4961-AF2B-CADD76147A2B}" srcOrd="0" destOrd="0" presId="urn:microsoft.com/office/officeart/2005/8/layout/radial4"/>
    <dgm:cxn modelId="{E33016D8-41EB-4181-B33F-FD73E1F3311A}" type="presOf" srcId="{6B4E51B2-39CB-45FC-8592-8CF83F95A416}" destId="{769F73F2-2D71-4395-8CF1-0BB9A4B8C2D3}" srcOrd="0" destOrd="0" presId="urn:microsoft.com/office/officeart/2005/8/layout/radial4"/>
    <dgm:cxn modelId="{33C74C7C-29B1-4D0E-B849-8FDFD261AD29}" type="presOf" srcId="{1B3B5977-E91A-40DB-A9D6-6DE5421DF7F9}" destId="{3CFB3D75-6788-4F9D-A543-61E3B84E5722}" srcOrd="0" destOrd="0" presId="urn:microsoft.com/office/officeart/2005/8/layout/radial4"/>
    <dgm:cxn modelId="{D9F8E479-AD6D-4783-9180-FE0B944ED090}" type="presOf" srcId="{5030DE2D-7F17-4B74-8A79-EA1AAF0710D9}" destId="{83C950F1-0180-4D19-9171-2B98F3171818}" srcOrd="0" destOrd="0" presId="urn:microsoft.com/office/officeart/2005/8/layout/radial4"/>
    <dgm:cxn modelId="{D9B98DBA-34F7-4B61-90E5-51A804FCE46F}" type="presOf" srcId="{A93D467E-C4DA-4E37-9D2A-F19D122A1D05}" destId="{9476DE60-5F19-42F2-B8F9-2552D026C345}" srcOrd="0" destOrd="0" presId="urn:microsoft.com/office/officeart/2005/8/layout/radial4"/>
    <dgm:cxn modelId="{ECA0E279-6D46-4146-B196-3E6301A1CFE8}" type="presOf" srcId="{3EBE6B45-2C8E-4239-B5F9-56ADB0D90492}" destId="{0B6DB8DC-3447-4A57-929A-290C0726880D}" srcOrd="0" destOrd="0" presId="urn:microsoft.com/office/officeart/2005/8/layout/radial4"/>
    <dgm:cxn modelId="{509A4EE6-4399-41B7-BCB1-64CB12B4EE57}" srcId="{AC91AEF5-2E64-40F0-9994-1888C4214495}" destId="{177934A3-62A1-41C5-B4F1-D793F17A415D}" srcOrd="10" destOrd="0" parTransId="{6077D4A9-2AA3-4B0B-80A1-B12C337E0328}" sibTransId="{2B67A474-8C26-4598-A6AB-299EEADE703B}"/>
    <dgm:cxn modelId="{66FEA94D-087D-461B-93A4-9A589F4AFB42}" srcId="{DF00BC5E-A765-48E8-AE40-BAFFE9E6CAB0}" destId="{AC91AEF5-2E64-40F0-9994-1888C4214495}" srcOrd="0" destOrd="0" parTransId="{94726D43-2223-4835-AF4D-32359DB2E439}" sibTransId="{D5B40570-DA91-4367-A034-5664A279E6F5}"/>
    <dgm:cxn modelId="{5CF7E04F-5196-4594-A778-A818B2E8ADA7}" type="presOf" srcId="{0C17FDDD-F2D7-44E3-998E-AB0500824C37}" destId="{496BD211-5AFB-4D38-9765-AD7C7EC3BACB}" srcOrd="0" destOrd="0" presId="urn:microsoft.com/office/officeart/2005/8/layout/radial4"/>
    <dgm:cxn modelId="{014F2ABD-54DC-4267-BE01-9B47FE70457B}" type="presOf" srcId="{952EDA53-4734-47B5-82CE-62A272153A9A}" destId="{E8C17E07-411A-4842-A408-ECCA1AB12F38}" srcOrd="0" destOrd="0" presId="urn:microsoft.com/office/officeart/2005/8/layout/radial4"/>
    <dgm:cxn modelId="{C8A3F9F5-BF49-4F92-B42D-773E765B41CC}" srcId="{AC91AEF5-2E64-40F0-9994-1888C4214495}" destId="{2786BB29-AA0F-43BD-AED2-4E1EA9B372D5}" srcOrd="3" destOrd="0" parTransId="{0C17FDDD-F2D7-44E3-998E-AB0500824C37}" sibTransId="{26ABE6F3-A28C-45E9-B12E-9F5B72F5400A}"/>
    <dgm:cxn modelId="{76D19AFE-8546-4E6B-96F5-EF53B40B884B}" type="presOf" srcId="{E3EE192E-FEA9-46AE-AC66-A065B93B3D76}" destId="{B0664EA9-E2D0-4274-8819-9719E83F74A5}" srcOrd="0" destOrd="0" presId="urn:microsoft.com/office/officeart/2005/8/layout/radial4"/>
    <dgm:cxn modelId="{A031CC3D-3B1D-4FD8-B460-67950389D705}" type="presOf" srcId="{749C4ADD-58C8-4637-B488-1C2EC6EB5601}" destId="{8F1D8C9A-3D50-4917-9E79-851F8693D612}" srcOrd="0" destOrd="0" presId="urn:microsoft.com/office/officeart/2005/8/layout/radial4"/>
    <dgm:cxn modelId="{2C286292-F234-4D8D-99FE-EED69DB29A70}" type="presOf" srcId="{7A73036A-C8EC-424A-90EF-1D7478148F7E}" destId="{02CD0B9B-438E-4640-B2E0-E27DEB3E043C}" srcOrd="0" destOrd="0" presId="urn:microsoft.com/office/officeart/2005/8/layout/radial4"/>
    <dgm:cxn modelId="{C9B99B23-F6AB-400E-91FD-6ECE89AE1CB0}" srcId="{AC91AEF5-2E64-40F0-9994-1888C4214495}" destId="{720672F9-61F1-4D04-810C-DEDBC031A94A}" srcOrd="4" destOrd="0" parTransId="{78958F52-D9CD-468D-891B-C4B95748494E}" sibTransId="{A000E771-1307-4AE5-92A3-3F5FA6DAF21E}"/>
    <dgm:cxn modelId="{5D9473A1-B60B-43E5-8C58-A6DBDC5DD21F}" type="presOf" srcId="{E38C97FF-3232-4416-8894-5886C6A9DACD}" destId="{11A716E6-1057-496D-BB62-45C2F902279D}" srcOrd="0" destOrd="0" presId="urn:microsoft.com/office/officeart/2005/8/layout/radial4"/>
    <dgm:cxn modelId="{AF0916A8-3963-4763-94A1-0F18D8FA0522}" srcId="{AC91AEF5-2E64-40F0-9994-1888C4214495}" destId="{6B4E51B2-39CB-45FC-8592-8CF83F95A416}" srcOrd="8" destOrd="0" parTransId="{63314147-BEEA-45D5-B2BA-7C0B0F6DF357}" sibTransId="{08EC39E4-FFB7-47B0-8451-B9BAE90D8476}"/>
    <dgm:cxn modelId="{9DAFDA14-33F3-411E-A15D-DCE134579665}" type="presOf" srcId="{EEC516B7-1723-4F3A-86CA-6478FD21BCCA}" destId="{30B0A7C9-D736-4410-BAD7-3683920FCF1C}" srcOrd="0" destOrd="0" presId="urn:microsoft.com/office/officeart/2005/8/layout/radial4"/>
    <dgm:cxn modelId="{6015CA51-0B69-4054-BE19-BF56B30A9F75}" type="presOf" srcId="{48BC5B42-1984-4AC5-9673-9CE3B487C0F8}" destId="{54F1BBFE-CE03-4C46-B917-C0485029946F}" srcOrd="0" destOrd="0" presId="urn:microsoft.com/office/officeart/2005/8/layout/radial4"/>
    <dgm:cxn modelId="{BAFCB34A-4216-4C09-AB7F-C8ABC1F08E11}" type="presOf" srcId="{DF00BC5E-A765-48E8-AE40-BAFFE9E6CAB0}" destId="{38C0910A-AE85-4734-81C7-2BD0A7C44849}" srcOrd="0" destOrd="0" presId="urn:microsoft.com/office/officeart/2005/8/layout/radial4"/>
    <dgm:cxn modelId="{ADA85DAD-20A0-4556-8919-CA4A59A44EAC}" type="presOf" srcId="{78958F52-D9CD-468D-891B-C4B95748494E}" destId="{CB86911C-8479-464C-A40B-DB1A7C7983E6}" srcOrd="0" destOrd="0" presId="urn:microsoft.com/office/officeart/2005/8/layout/radial4"/>
    <dgm:cxn modelId="{8BDD050D-4267-4F8C-9488-D9DF253D2EE6}" type="presOf" srcId="{AC91AEF5-2E64-40F0-9994-1888C4214495}" destId="{7B39FA8C-E29D-41F8-9FEA-61915EE94D74}" srcOrd="0" destOrd="0" presId="urn:microsoft.com/office/officeart/2005/8/layout/radial4"/>
    <dgm:cxn modelId="{1373CF3C-3E84-41F1-8CB0-7D727C67DF56}" type="presOf" srcId="{3A7A8BFB-1D88-49CB-AF56-BA84F925789B}" destId="{A19A3545-CFEB-4E2A-B089-8CAB99CDF5F5}" srcOrd="0" destOrd="0" presId="urn:microsoft.com/office/officeart/2005/8/layout/radial4"/>
    <dgm:cxn modelId="{495C11F7-EAC0-437C-B5B7-739E1C82BBFB}" type="presOf" srcId="{610B874D-F89F-4C4A-A702-19F5AA219833}" destId="{924FAE7E-6F92-4B68-A18E-DD1C396DAFF2}" srcOrd="0" destOrd="0" presId="urn:microsoft.com/office/officeart/2005/8/layout/radial4"/>
    <dgm:cxn modelId="{C187E4AA-46F2-4FB4-8AA2-CE3B7936815B}" srcId="{AC91AEF5-2E64-40F0-9994-1888C4214495}" destId="{E38C97FF-3232-4416-8894-5886C6A9DACD}" srcOrd="11" destOrd="0" parTransId="{EEC516B7-1723-4F3A-86CA-6478FD21BCCA}" sibTransId="{1A39C3A6-B55C-4378-A462-B95F970D5FF1}"/>
    <dgm:cxn modelId="{8EE9FE54-B017-4096-B1E8-C552BCA20BC4}" srcId="{AC91AEF5-2E64-40F0-9994-1888C4214495}" destId="{D8D94B43-5E38-4A66-AF13-7845F320503C}" srcOrd="5" destOrd="0" parTransId="{E3EE192E-FEA9-46AE-AC66-A065B93B3D76}" sibTransId="{DA4BE6AB-09F1-4F4C-9912-43BE27A87E10}"/>
    <dgm:cxn modelId="{BF2009FA-483F-4DFA-9AA9-80DA0A40494B}" type="presOf" srcId="{FE3BD234-57B6-4F75-81A9-4F3AB7707E2E}" destId="{299DABB1-EDD4-4764-8538-E27144A5534A}" srcOrd="0" destOrd="0" presId="urn:microsoft.com/office/officeart/2005/8/layout/radial4"/>
    <dgm:cxn modelId="{6AC55D4A-9A89-4E66-AD8B-8A4EE23D2570}" type="presOf" srcId="{6077D4A9-2AA3-4B0B-80A1-B12C337E0328}" destId="{05548EDC-1769-463F-BDBE-8F3CAA382184}" srcOrd="0" destOrd="0" presId="urn:microsoft.com/office/officeart/2005/8/layout/radial4"/>
    <dgm:cxn modelId="{EDDE8B95-F6BC-4DF1-9623-EDFF0B840579}" type="presOf" srcId="{41FB4359-0B0F-43B8-91F6-7A6B9BFB7311}" destId="{81D79BE5-C659-4935-9E39-6B4222E01FCF}" srcOrd="0" destOrd="0" presId="urn:microsoft.com/office/officeart/2005/8/layout/radial4"/>
    <dgm:cxn modelId="{6CD3752F-EC02-4941-B698-5DE60030DA50}" srcId="{AC91AEF5-2E64-40F0-9994-1888C4214495}" destId="{610B874D-F89F-4C4A-A702-19F5AA219833}" srcOrd="6" destOrd="0" parTransId="{5030DE2D-7F17-4B74-8A79-EA1AAF0710D9}" sibTransId="{5397B355-4612-46CE-BB07-82EE449B5F20}"/>
    <dgm:cxn modelId="{22531AB5-BC50-4D61-AB17-7F1983E53DAA}" srcId="{AC91AEF5-2E64-40F0-9994-1888C4214495}" destId="{749C4ADD-58C8-4637-B488-1C2EC6EB5601}" srcOrd="2" destOrd="0" parTransId="{7A73036A-C8EC-424A-90EF-1D7478148F7E}" sibTransId="{6750B0F5-A482-44ED-9B16-C6A1798C6E5E}"/>
    <dgm:cxn modelId="{C8A37A06-71E9-4D4E-80CD-94C6B7F23218}" srcId="{AC91AEF5-2E64-40F0-9994-1888C4214495}" destId="{DC1D63F0-AC0C-40B8-8BA7-106131942E13}" srcOrd="1" destOrd="0" parTransId="{FE3BD234-57B6-4F75-81A9-4F3AB7707E2E}" sibTransId="{C07BC0BC-449A-47B0-9713-85521ACC28CC}"/>
    <dgm:cxn modelId="{61471302-AB04-4322-92AC-1AD4D6E46F47}" srcId="{AC91AEF5-2E64-40F0-9994-1888C4214495}" destId="{41FB4359-0B0F-43B8-91F6-7A6B9BFB7311}" srcOrd="0" destOrd="0" parTransId="{5DE6AAE4-54B2-47D2-B454-D6160198939D}" sibTransId="{DDB9A681-CCD5-4A55-94D7-62E2396414FD}"/>
    <dgm:cxn modelId="{6BBA3509-5B3B-4F0D-8A82-F26ED74B58E1}" type="presOf" srcId="{2786BB29-AA0F-43BD-AED2-4E1EA9B372D5}" destId="{0757B1F1-8AB4-4154-BC68-79C3F6AA5325}" srcOrd="0" destOrd="0" presId="urn:microsoft.com/office/officeart/2005/8/layout/radial4"/>
    <dgm:cxn modelId="{41A96859-0285-4AC6-B2A7-E5089A2DD9E8}" type="presOf" srcId="{5DE6AAE4-54B2-47D2-B454-D6160198939D}" destId="{FF870842-E8A5-4408-BE0C-1B8DEECE122A}" srcOrd="0" destOrd="0" presId="urn:microsoft.com/office/officeart/2005/8/layout/radial4"/>
    <dgm:cxn modelId="{AAFCA277-8AE2-4BE3-AE17-166448CE302D}" srcId="{AC91AEF5-2E64-40F0-9994-1888C4214495}" destId="{3A7A8BFB-1D88-49CB-AF56-BA84F925789B}" srcOrd="9" destOrd="0" parTransId="{1B3B5977-E91A-40DB-A9D6-6DE5421DF7F9}" sibTransId="{DAA3AAE5-78B4-45F9-92ED-F7C71863CF3A}"/>
    <dgm:cxn modelId="{2FEB1D1F-CA9D-4DCE-86D4-049F64E62ACE}" type="presOf" srcId="{177934A3-62A1-41C5-B4F1-D793F17A415D}" destId="{E5B64385-A409-4C07-BB4F-040F5CDB62F6}" srcOrd="0" destOrd="0" presId="urn:microsoft.com/office/officeart/2005/8/layout/radial4"/>
    <dgm:cxn modelId="{A90071D6-7596-4AE6-A593-DDFC14D9BB39}" type="presOf" srcId="{D8D94B43-5E38-4A66-AF13-7845F320503C}" destId="{31A4631B-2762-4897-9656-7A221E9E95B5}" srcOrd="0" destOrd="0" presId="urn:microsoft.com/office/officeart/2005/8/layout/radial4"/>
    <dgm:cxn modelId="{E54AB997-3473-40CD-8A1E-156B1E7F30DA}" srcId="{AC91AEF5-2E64-40F0-9994-1888C4214495}" destId="{48BC5B42-1984-4AC5-9673-9CE3B487C0F8}" srcOrd="12" destOrd="0" parTransId="{3EBE6B45-2C8E-4239-B5F9-56ADB0D90492}" sibTransId="{E350F57C-CCF1-4991-93AB-A2ABD8A25CDB}"/>
    <dgm:cxn modelId="{79326506-0D58-4F3B-8B44-7E5E9BBA8B60}" type="presParOf" srcId="{38C0910A-AE85-4734-81C7-2BD0A7C44849}" destId="{7B39FA8C-E29D-41F8-9FEA-61915EE94D74}" srcOrd="0" destOrd="0" presId="urn:microsoft.com/office/officeart/2005/8/layout/radial4"/>
    <dgm:cxn modelId="{F6C4FEF7-0F53-4D23-A06C-635A3F52F6A6}" type="presParOf" srcId="{38C0910A-AE85-4734-81C7-2BD0A7C44849}" destId="{FF870842-E8A5-4408-BE0C-1B8DEECE122A}" srcOrd="1" destOrd="0" presId="urn:microsoft.com/office/officeart/2005/8/layout/radial4"/>
    <dgm:cxn modelId="{627DFFBE-3B2D-406E-836D-50E1E10D9851}" type="presParOf" srcId="{38C0910A-AE85-4734-81C7-2BD0A7C44849}" destId="{81D79BE5-C659-4935-9E39-6B4222E01FCF}" srcOrd="2" destOrd="0" presId="urn:microsoft.com/office/officeart/2005/8/layout/radial4"/>
    <dgm:cxn modelId="{208643E5-D3EF-4DFB-B62B-CC89799409BA}" type="presParOf" srcId="{38C0910A-AE85-4734-81C7-2BD0A7C44849}" destId="{299DABB1-EDD4-4764-8538-E27144A5534A}" srcOrd="3" destOrd="0" presId="urn:microsoft.com/office/officeart/2005/8/layout/radial4"/>
    <dgm:cxn modelId="{F424A63E-C99C-48CB-8724-F14AA7DCBA3D}" type="presParOf" srcId="{38C0910A-AE85-4734-81C7-2BD0A7C44849}" destId="{C215E0C2-5608-4961-AF2B-CADD76147A2B}" srcOrd="4" destOrd="0" presId="urn:microsoft.com/office/officeart/2005/8/layout/radial4"/>
    <dgm:cxn modelId="{3BD1323A-7B27-4C28-8E87-09E92D6F24F5}" type="presParOf" srcId="{38C0910A-AE85-4734-81C7-2BD0A7C44849}" destId="{02CD0B9B-438E-4640-B2E0-E27DEB3E043C}" srcOrd="5" destOrd="0" presId="urn:microsoft.com/office/officeart/2005/8/layout/radial4"/>
    <dgm:cxn modelId="{271744D1-A5D7-407D-9BDC-A4C131775ABC}" type="presParOf" srcId="{38C0910A-AE85-4734-81C7-2BD0A7C44849}" destId="{8F1D8C9A-3D50-4917-9E79-851F8693D612}" srcOrd="6" destOrd="0" presId="urn:microsoft.com/office/officeart/2005/8/layout/radial4"/>
    <dgm:cxn modelId="{4E21F322-D69C-4FD3-B2B0-453D50BD3618}" type="presParOf" srcId="{38C0910A-AE85-4734-81C7-2BD0A7C44849}" destId="{496BD211-5AFB-4D38-9765-AD7C7EC3BACB}" srcOrd="7" destOrd="0" presId="urn:microsoft.com/office/officeart/2005/8/layout/radial4"/>
    <dgm:cxn modelId="{A52DE8B7-7B50-49DB-B1E0-6710FC187F51}" type="presParOf" srcId="{38C0910A-AE85-4734-81C7-2BD0A7C44849}" destId="{0757B1F1-8AB4-4154-BC68-79C3F6AA5325}" srcOrd="8" destOrd="0" presId="urn:microsoft.com/office/officeart/2005/8/layout/radial4"/>
    <dgm:cxn modelId="{B136000F-829D-44D6-9847-986615D362D7}" type="presParOf" srcId="{38C0910A-AE85-4734-81C7-2BD0A7C44849}" destId="{CB86911C-8479-464C-A40B-DB1A7C7983E6}" srcOrd="9" destOrd="0" presId="urn:microsoft.com/office/officeart/2005/8/layout/radial4"/>
    <dgm:cxn modelId="{1383CA76-01E8-4ABA-8647-184EA918D785}" type="presParOf" srcId="{38C0910A-AE85-4734-81C7-2BD0A7C44849}" destId="{547D6BA8-F822-4384-92B8-D2618AD8ACD7}" srcOrd="10" destOrd="0" presId="urn:microsoft.com/office/officeart/2005/8/layout/radial4"/>
    <dgm:cxn modelId="{46153644-36AE-4F93-B24E-BD4008C7ECFE}" type="presParOf" srcId="{38C0910A-AE85-4734-81C7-2BD0A7C44849}" destId="{B0664EA9-E2D0-4274-8819-9719E83F74A5}" srcOrd="11" destOrd="0" presId="urn:microsoft.com/office/officeart/2005/8/layout/radial4"/>
    <dgm:cxn modelId="{849C2A3C-A0C2-4330-8AE0-8AF9D0130D19}" type="presParOf" srcId="{38C0910A-AE85-4734-81C7-2BD0A7C44849}" destId="{31A4631B-2762-4897-9656-7A221E9E95B5}" srcOrd="12" destOrd="0" presId="urn:microsoft.com/office/officeart/2005/8/layout/radial4"/>
    <dgm:cxn modelId="{21AF9D2D-323F-407C-BBFF-3463CE197F2F}" type="presParOf" srcId="{38C0910A-AE85-4734-81C7-2BD0A7C44849}" destId="{83C950F1-0180-4D19-9171-2B98F3171818}" srcOrd="13" destOrd="0" presId="urn:microsoft.com/office/officeart/2005/8/layout/radial4"/>
    <dgm:cxn modelId="{9486242A-7232-48E5-B86D-A2E3016AA97F}" type="presParOf" srcId="{38C0910A-AE85-4734-81C7-2BD0A7C44849}" destId="{924FAE7E-6F92-4B68-A18E-DD1C396DAFF2}" srcOrd="14" destOrd="0" presId="urn:microsoft.com/office/officeart/2005/8/layout/radial4"/>
    <dgm:cxn modelId="{9497B713-B88F-474D-BAC8-8E705A3E6B08}" type="presParOf" srcId="{38C0910A-AE85-4734-81C7-2BD0A7C44849}" destId="{9476DE60-5F19-42F2-B8F9-2552D026C345}" srcOrd="15" destOrd="0" presId="urn:microsoft.com/office/officeart/2005/8/layout/radial4"/>
    <dgm:cxn modelId="{1341032A-C613-4937-A7D4-028AACAB272F}" type="presParOf" srcId="{38C0910A-AE85-4734-81C7-2BD0A7C44849}" destId="{E8C17E07-411A-4842-A408-ECCA1AB12F38}" srcOrd="16" destOrd="0" presId="urn:microsoft.com/office/officeart/2005/8/layout/radial4"/>
    <dgm:cxn modelId="{5348D4C8-851E-49AE-801E-03F6A0C9538C}" type="presParOf" srcId="{38C0910A-AE85-4734-81C7-2BD0A7C44849}" destId="{6D335EC4-39F1-4601-BB41-CDB2E20FC095}" srcOrd="17" destOrd="0" presId="urn:microsoft.com/office/officeart/2005/8/layout/radial4"/>
    <dgm:cxn modelId="{7F73697F-C26C-4142-A1C8-42AD5AA10D88}" type="presParOf" srcId="{38C0910A-AE85-4734-81C7-2BD0A7C44849}" destId="{769F73F2-2D71-4395-8CF1-0BB9A4B8C2D3}" srcOrd="18" destOrd="0" presId="urn:microsoft.com/office/officeart/2005/8/layout/radial4"/>
    <dgm:cxn modelId="{B4BA3837-F014-424A-AC59-E0AC7A2F7611}" type="presParOf" srcId="{38C0910A-AE85-4734-81C7-2BD0A7C44849}" destId="{3CFB3D75-6788-4F9D-A543-61E3B84E5722}" srcOrd="19" destOrd="0" presId="urn:microsoft.com/office/officeart/2005/8/layout/radial4"/>
    <dgm:cxn modelId="{9092B5B8-16EF-4135-BA22-1CE89E4009AE}" type="presParOf" srcId="{38C0910A-AE85-4734-81C7-2BD0A7C44849}" destId="{A19A3545-CFEB-4E2A-B089-8CAB99CDF5F5}" srcOrd="20" destOrd="0" presId="urn:microsoft.com/office/officeart/2005/8/layout/radial4"/>
    <dgm:cxn modelId="{32044817-34CE-45EB-AD02-D78721D803DC}" type="presParOf" srcId="{38C0910A-AE85-4734-81C7-2BD0A7C44849}" destId="{05548EDC-1769-463F-BDBE-8F3CAA382184}" srcOrd="21" destOrd="0" presId="urn:microsoft.com/office/officeart/2005/8/layout/radial4"/>
    <dgm:cxn modelId="{B6019F16-C9CF-4D53-B6BF-0AC4222C42B4}" type="presParOf" srcId="{38C0910A-AE85-4734-81C7-2BD0A7C44849}" destId="{E5B64385-A409-4C07-BB4F-040F5CDB62F6}" srcOrd="22" destOrd="0" presId="urn:microsoft.com/office/officeart/2005/8/layout/radial4"/>
    <dgm:cxn modelId="{552202DB-C5E6-48A5-B4C9-418CDD2A5648}" type="presParOf" srcId="{38C0910A-AE85-4734-81C7-2BD0A7C44849}" destId="{30B0A7C9-D736-4410-BAD7-3683920FCF1C}" srcOrd="23" destOrd="0" presId="urn:microsoft.com/office/officeart/2005/8/layout/radial4"/>
    <dgm:cxn modelId="{B642E2E9-0494-4A8E-90E1-308CC127C729}" type="presParOf" srcId="{38C0910A-AE85-4734-81C7-2BD0A7C44849}" destId="{11A716E6-1057-496D-BB62-45C2F902279D}" srcOrd="24" destOrd="0" presId="urn:microsoft.com/office/officeart/2005/8/layout/radial4"/>
    <dgm:cxn modelId="{4C9D9E3F-32E2-4414-9C7B-7ADE9ED76C03}" type="presParOf" srcId="{38C0910A-AE85-4734-81C7-2BD0A7C44849}" destId="{0B6DB8DC-3447-4A57-929A-290C0726880D}" srcOrd="25" destOrd="0" presId="urn:microsoft.com/office/officeart/2005/8/layout/radial4"/>
    <dgm:cxn modelId="{FBE3D694-CC83-47A3-B4E5-58CB491C7496}" type="presParOf" srcId="{38C0910A-AE85-4734-81C7-2BD0A7C44849}" destId="{54F1BBFE-CE03-4C46-B917-C0485029946F}" srcOrd="2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AF675A-6AE2-45C8-8E0B-D6B973220A14}"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GB"/>
        </a:p>
      </dgm:t>
    </dgm:pt>
    <dgm:pt modelId="{C8F62815-5E0C-472D-8F20-E6FF89ED8B03}">
      <dgm:prSet phldrT="[Text]" custT="1"/>
      <dgm:spPr/>
      <dgm:t>
        <a:bodyPr/>
        <a:lstStyle/>
        <a:p>
          <a:r>
            <a:rPr lang="en-US" sz="1400" b="1" dirty="0">
              <a:latin typeface="Calibri" panose="020F0502020204030204" pitchFamily="34" charset="0"/>
              <a:cs typeface="Calibri" panose="020F0502020204030204" pitchFamily="34" charset="0"/>
            </a:rPr>
            <a:t>DSD</a:t>
          </a:r>
          <a:endParaRPr lang="en-GB" sz="1400" b="1" dirty="0">
            <a:latin typeface="Calibri" panose="020F0502020204030204" pitchFamily="34" charset="0"/>
            <a:cs typeface="Calibri" panose="020F0502020204030204" pitchFamily="34" charset="0"/>
          </a:endParaRPr>
        </a:p>
      </dgm:t>
    </dgm:pt>
    <dgm:pt modelId="{148F2746-4EB1-492A-8A5B-30AB39650B92}" type="parTrans" cxnId="{7591D9F5-A04B-4BEE-978E-8CE64E7F1B75}">
      <dgm:prSet/>
      <dgm:spPr/>
      <dgm:t>
        <a:bodyPr/>
        <a:lstStyle/>
        <a:p>
          <a:endParaRPr lang="en-GB"/>
        </a:p>
      </dgm:t>
    </dgm:pt>
    <dgm:pt modelId="{C9208A6A-40B4-4CD1-8B7A-A656C2D94513}" type="sibTrans" cxnId="{7591D9F5-A04B-4BEE-978E-8CE64E7F1B75}">
      <dgm:prSet/>
      <dgm:spPr/>
      <dgm:t>
        <a:bodyPr/>
        <a:lstStyle/>
        <a:p>
          <a:endParaRPr lang="en-GB"/>
        </a:p>
      </dgm:t>
    </dgm:pt>
    <dgm:pt modelId="{64E360E2-30B5-4A75-A4DB-2D5A09300651}">
      <dgm:prSet phldrT="[Text]" custT="1"/>
      <dgm:spPr/>
      <dgm:t>
        <a:bodyPr/>
        <a:lstStyle/>
        <a:p>
          <a:r>
            <a:rPr lang="en-ZA" sz="1400" b="1" dirty="0">
              <a:latin typeface="+mn-lt"/>
              <a:cs typeface="Calibri" panose="020F0502020204030204" pitchFamily="34" charset="0"/>
            </a:rPr>
            <a:t>VISION: </a:t>
          </a:r>
          <a:endParaRPr lang="en-GB" sz="1400" dirty="0">
            <a:latin typeface="+mn-lt"/>
            <a:cs typeface="Calibri" panose="020F0502020204030204" pitchFamily="34" charset="0"/>
          </a:endParaRPr>
        </a:p>
      </dgm:t>
    </dgm:pt>
    <dgm:pt modelId="{C4CB8AA5-BE67-45F6-B5DD-CECAAD72942E}" type="parTrans" cxnId="{39A365D5-DF9F-4630-85A1-38FD54D853B5}">
      <dgm:prSet/>
      <dgm:spPr/>
      <dgm:t>
        <a:bodyPr/>
        <a:lstStyle/>
        <a:p>
          <a:endParaRPr lang="en-GB"/>
        </a:p>
      </dgm:t>
    </dgm:pt>
    <dgm:pt modelId="{5F1C21D9-1492-40AE-8EA0-04E3298052AB}" type="sibTrans" cxnId="{39A365D5-DF9F-4630-85A1-38FD54D853B5}">
      <dgm:prSet/>
      <dgm:spPr/>
      <dgm:t>
        <a:bodyPr/>
        <a:lstStyle/>
        <a:p>
          <a:endParaRPr lang="en-GB"/>
        </a:p>
      </dgm:t>
    </dgm:pt>
    <dgm:pt modelId="{61DAB95F-4186-4BA1-B57E-715BC4DC3A3F}">
      <dgm:prSet phldrT="[Text]" custT="1"/>
      <dgm:spPr/>
      <dgm:t>
        <a:bodyPr/>
        <a:lstStyle/>
        <a:p>
          <a:r>
            <a:rPr lang="en-ZA" sz="1400" b="1" dirty="0">
              <a:latin typeface="+mn-lt"/>
              <a:cs typeface="Calibri" panose="020F0502020204030204" pitchFamily="34" charset="0"/>
            </a:rPr>
            <a:t>MISSION:</a:t>
          </a:r>
          <a:endParaRPr lang="en-GB" sz="1400" dirty="0">
            <a:latin typeface="+mn-lt"/>
            <a:cs typeface="Calibri" panose="020F0502020204030204" pitchFamily="34" charset="0"/>
          </a:endParaRPr>
        </a:p>
      </dgm:t>
    </dgm:pt>
    <dgm:pt modelId="{DB794466-45AC-4625-A7DB-C1BBD9DBA4A6}" type="parTrans" cxnId="{0AB570D9-EB4F-4810-ADC4-615D945C04E5}">
      <dgm:prSet/>
      <dgm:spPr/>
      <dgm:t>
        <a:bodyPr/>
        <a:lstStyle/>
        <a:p>
          <a:endParaRPr lang="en-GB"/>
        </a:p>
      </dgm:t>
    </dgm:pt>
    <dgm:pt modelId="{95296D1C-FCBF-412D-820D-8232767DBB34}" type="sibTrans" cxnId="{0AB570D9-EB4F-4810-ADC4-615D945C04E5}">
      <dgm:prSet/>
      <dgm:spPr/>
      <dgm:t>
        <a:bodyPr/>
        <a:lstStyle/>
        <a:p>
          <a:endParaRPr lang="en-GB"/>
        </a:p>
      </dgm:t>
    </dgm:pt>
    <dgm:pt modelId="{CFCFD341-B9A7-49A0-8954-87166C6E564B}">
      <dgm:prSet phldrT="[Text]" custT="1"/>
      <dgm:spPr/>
      <dgm:t>
        <a:bodyPr/>
        <a:lstStyle/>
        <a:p>
          <a:r>
            <a:rPr lang="en-US" sz="1400" b="1" dirty="0">
              <a:latin typeface="Calibri" panose="020F0502020204030204" pitchFamily="34" charset="0"/>
              <a:cs typeface="Calibri" panose="020F0502020204030204" pitchFamily="34" charset="0"/>
            </a:rPr>
            <a:t>SASSA</a:t>
          </a:r>
          <a:endParaRPr lang="en-GB" sz="1400" b="1" dirty="0">
            <a:latin typeface="Calibri" panose="020F0502020204030204" pitchFamily="34" charset="0"/>
            <a:cs typeface="Calibri" panose="020F0502020204030204" pitchFamily="34" charset="0"/>
          </a:endParaRPr>
        </a:p>
      </dgm:t>
    </dgm:pt>
    <dgm:pt modelId="{3AA7548A-E1C0-40D3-9814-BF35D9F72AA3}" type="parTrans" cxnId="{07204C32-B704-43D0-9CBD-F2A95D92B7A2}">
      <dgm:prSet/>
      <dgm:spPr/>
      <dgm:t>
        <a:bodyPr/>
        <a:lstStyle/>
        <a:p>
          <a:endParaRPr lang="en-GB"/>
        </a:p>
      </dgm:t>
    </dgm:pt>
    <dgm:pt modelId="{E49A7B6F-6932-43CC-B40F-4E90301CEDD0}" type="sibTrans" cxnId="{07204C32-B704-43D0-9CBD-F2A95D92B7A2}">
      <dgm:prSet/>
      <dgm:spPr/>
      <dgm:t>
        <a:bodyPr/>
        <a:lstStyle/>
        <a:p>
          <a:endParaRPr lang="en-GB"/>
        </a:p>
      </dgm:t>
    </dgm:pt>
    <dgm:pt modelId="{62EDF06C-A494-48DD-AF5F-F0DD9C64D672}">
      <dgm:prSet phldrT="[Text]" custT="1"/>
      <dgm:spPr/>
      <dgm:t>
        <a:bodyPr/>
        <a:lstStyle/>
        <a:p>
          <a:r>
            <a:rPr lang="en-US" sz="1400" b="1" dirty="0">
              <a:latin typeface="+mn-lt"/>
              <a:cs typeface="Segoe UI" panose="020B0502040204020203" pitchFamily="34" charset="0"/>
            </a:rPr>
            <a:t>VISION</a:t>
          </a:r>
          <a:endParaRPr lang="en-GB" sz="1400" b="1" dirty="0">
            <a:latin typeface="+mn-lt"/>
            <a:cs typeface="Segoe UI" panose="020B0502040204020203" pitchFamily="34" charset="0"/>
          </a:endParaRPr>
        </a:p>
      </dgm:t>
    </dgm:pt>
    <dgm:pt modelId="{5B83DA51-D832-4C36-96A1-58A402E69C09}" type="parTrans" cxnId="{5FC651CF-11B4-4B86-94CD-66BF60DB9788}">
      <dgm:prSet/>
      <dgm:spPr/>
      <dgm:t>
        <a:bodyPr/>
        <a:lstStyle/>
        <a:p>
          <a:endParaRPr lang="en-GB"/>
        </a:p>
      </dgm:t>
    </dgm:pt>
    <dgm:pt modelId="{0442EEB8-C9E6-41CA-AFBE-0BA057643733}" type="sibTrans" cxnId="{5FC651CF-11B4-4B86-94CD-66BF60DB9788}">
      <dgm:prSet/>
      <dgm:spPr/>
      <dgm:t>
        <a:bodyPr/>
        <a:lstStyle/>
        <a:p>
          <a:endParaRPr lang="en-GB"/>
        </a:p>
      </dgm:t>
    </dgm:pt>
    <dgm:pt modelId="{ED35B84D-29B5-46BC-B69F-3046FED18FA4}">
      <dgm:prSet phldrT="[Text]" custT="1"/>
      <dgm:spPr/>
      <dgm:t>
        <a:bodyPr/>
        <a:lstStyle/>
        <a:p>
          <a:r>
            <a:rPr lang="en-ZA" sz="1400" dirty="0">
              <a:latin typeface="+mn-lt"/>
              <a:cs typeface="Arial" panose="020B0604020202020204" pitchFamily="34" charset="0"/>
            </a:rPr>
            <a:t>A leader in the delivery of social security services</a:t>
          </a:r>
          <a:endParaRPr lang="en-GB" sz="1400" dirty="0">
            <a:latin typeface="+mn-lt"/>
            <a:cs typeface="Arial" panose="020B0604020202020204" pitchFamily="34" charset="0"/>
          </a:endParaRPr>
        </a:p>
      </dgm:t>
    </dgm:pt>
    <dgm:pt modelId="{5612BBD0-C8A4-4135-97EB-E3ECD744D319}" type="parTrans" cxnId="{64882C2A-2E18-4CEA-B153-4463BA8866CD}">
      <dgm:prSet/>
      <dgm:spPr/>
      <dgm:t>
        <a:bodyPr/>
        <a:lstStyle/>
        <a:p>
          <a:endParaRPr lang="en-GB"/>
        </a:p>
      </dgm:t>
    </dgm:pt>
    <dgm:pt modelId="{71377EB6-2D84-46C3-AC02-E6AD204A482E}" type="sibTrans" cxnId="{64882C2A-2E18-4CEA-B153-4463BA8866CD}">
      <dgm:prSet/>
      <dgm:spPr/>
      <dgm:t>
        <a:bodyPr/>
        <a:lstStyle/>
        <a:p>
          <a:endParaRPr lang="en-GB"/>
        </a:p>
      </dgm:t>
    </dgm:pt>
    <dgm:pt modelId="{60D47535-4E74-46F6-8257-61BC509331BF}">
      <dgm:prSet phldrT="[Text]" custT="1"/>
      <dgm:spPr/>
      <dgm:t>
        <a:bodyPr/>
        <a:lstStyle/>
        <a:p>
          <a:r>
            <a:rPr lang="en-US" sz="1400" dirty="0">
              <a:latin typeface="Calibri" panose="020F0502020204030204" pitchFamily="34" charset="0"/>
              <a:cs typeface="Calibri" panose="020F0502020204030204" pitchFamily="34" charset="0"/>
            </a:rPr>
            <a:t>NDA</a:t>
          </a:r>
          <a:endParaRPr lang="en-GB" sz="1400" dirty="0">
            <a:latin typeface="Calibri" panose="020F0502020204030204" pitchFamily="34" charset="0"/>
            <a:cs typeface="Calibri" panose="020F0502020204030204" pitchFamily="34" charset="0"/>
          </a:endParaRPr>
        </a:p>
      </dgm:t>
    </dgm:pt>
    <dgm:pt modelId="{563B18FE-9F2E-4A4A-AAC1-7FEDFA277E4E}" type="parTrans" cxnId="{7C69C8A5-9867-4B0F-809E-9EDDC5E5CDF9}">
      <dgm:prSet/>
      <dgm:spPr/>
      <dgm:t>
        <a:bodyPr/>
        <a:lstStyle/>
        <a:p>
          <a:endParaRPr lang="en-GB"/>
        </a:p>
      </dgm:t>
    </dgm:pt>
    <dgm:pt modelId="{DD457A3E-4BF4-4E16-8104-0B5FAB04750F}" type="sibTrans" cxnId="{7C69C8A5-9867-4B0F-809E-9EDDC5E5CDF9}">
      <dgm:prSet/>
      <dgm:spPr/>
      <dgm:t>
        <a:bodyPr/>
        <a:lstStyle/>
        <a:p>
          <a:endParaRPr lang="en-GB"/>
        </a:p>
      </dgm:t>
    </dgm:pt>
    <dgm:pt modelId="{4839E546-25E0-4AC8-A0F4-CF5D7CE85153}">
      <dgm:prSet phldrT="[Text]" custT="1"/>
      <dgm:spPr/>
      <dgm:t>
        <a:bodyPr/>
        <a:lstStyle/>
        <a:p>
          <a:r>
            <a:rPr lang="en-ZA" sz="1400" b="1" dirty="0">
              <a:latin typeface="+mn-lt"/>
              <a:cs typeface="Calibri" panose="020F0502020204030204" pitchFamily="34" charset="0"/>
            </a:rPr>
            <a:t>VISION: </a:t>
          </a:r>
          <a:endParaRPr lang="en-GB" sz="1400" dirty="0">
            <a:latin typeface="+mn-lt"/>
            <a:cs typeface="Calibri" panose="020F0502020204030204" pitchFamily="34" charset="0"/>
          </a:endParaRPr>
        </a:p>
      </dgm:t>
    </dgm:pt>
    <dgm:pt modelId="{FECF2D3E-0B5A-4366-AEAF-D829F9D363C1}" type="parTrans" cxnId="{0F5EE5E4-791B-45AB-B82C-118B45EB92FC}">
      <dgm:prSet/>
      <dgm:spPr/>
      <dgm:t>
        <a:bodyPr/>
        <a:lstStyle/>
        <a:p>
          <a:endParaRPr lang="en-GB"/>
        </a:p>
      </dgm:t>
    </dgm:pt>
    <dgm:pt modelId="{675E1D76-84B5-4200-AE72-048AE47B7147}" type="sibTrans" cxnId="{0F5EE5E4-791B-45AB-B82C-118B45EB92FC}">
      <dgm:prSet/>
      <dgm:spPr/>
      <dgm:t>
        <a:bodyPr/>
        <a:lstStyle/>
        <a:p>
          <a:endParaRPr lang="en-GB"/>
        </a:p>
      </dgm:t>
    </dgm:pt>
    <dgm:pt modelId="{4C182D1D-5BDE-4323-98A8-76E1C356D880}">
      <dgm:prSet phldrT="[Text]" custT="1"/>
      <dgm:spPr/>
      <dgm:t>
        <a:bodyPr/>
        <a:lstStyle/>
        <a:p>
          <a:r>
            <a:rPr lang="en-ZA" sz="1400" dirty="0">
              <a:latin typeface="+mn-lt"/>
              <a:cs typeface="Calibri" panose="020F0502020204030204" pitchFamily="34" charset="0"/>
            </a:rPr>
            <a:t>A caring and self-reliant society</a:t>
          </a:r>
          <a:r>
            <a:rPr lang="en-US" sz="1400" dirty="0">
              <a:latin typeface="+mn-lt"/>
              <a:cs typeface="Calibri" panose="020F0502020204030204" pitchFamily="34" charset="0"/>
            </a:rPr>
            <a:t>				</a:t>
          </a:r>
          <a:endParaRPr lang="en-ZA" sz="1400" dirty="0">
            <a:latin typeface="+mn-lt"/>
            <a:cs typeface="Calibri" panose="020F0502020204030204" pitchFamily="34" charset="0"/>
          </a:endParaRPr>
        </a:p>
      </dgm:t>
    </dgm:pt>
    <dgm:pt modelId="{5CA47663-5BD4-4B58-8260-DBC1577B1E33}" type="parTrans" cxnId="{3546351F-987A-44AF-8710-BE6C3C32AEC8}">
      <dgm:prSet/>
      <dgm:spPr/>
      <dgm:t>
        <a:bodyPr/>
        <a:lstStyle/>
        <a:p>
          <a:endParaRPr lang="en-GB"/>
        </a:p>
      </dgm:t>
    </dgm:pt>
    <dgm:pt modelId="{674DA445-2C01-4065-8598-E6B1278FEE1E}" type="sibTrans" cxnId="{3546351F-987A-44AF-8710-BE6C3C32AEC8}">
      <dgm:prSet/>
      <dgm:spPr/>
      <dgm:t>
        <a:bodyPr/>
        <a:lstStyle/>
        <a:p>
          <a:endParaRPr lang="en-GB"/>
        </a:p>
      </dgm:t>
    </dgm:pt>
    <dgm:pt modelId="{0E6A8B1B-8586-48AB-8E3C-3F7560638B9A}">
      <dgm:prSet custT="1"/>
      <dgm:spPr/>
      <dgm:t>
        <a:bodyPr/>
        <a:lstStyle/>
        <a:p>
          <a:r>
            <a:rPr lang="en-ZA" sz="1400" dirty="0">
              <a:latin typeface="+mn-lt"/>
              <a:cs typeface="Calibri" panose="020F0502020204030204" pitchFamily="34" charset="0"/>
            </a:rPr>
            <a:t>Provision of integrated, comprehensive and sustainable social development services</a:t>
          </a:r>
        </a:p>
      </dgm:t>
    </dgm:pt>
    <dgm:pt modelId="{CEBB8DCE-E176-404B-AD75-DC2AF5730742}" type="parTrans" cxnId="{8A798D8D-C23D-4387-A4BA-D9904762FE46}">
      <dgm:prSet/>
      <dgm:spPr/>
      <dgm:t>
        <a:bodyPr/>
        <a:lstStyle/>
        <a:p>
          <a:endParaRPr lang="en-GB"/>
        </a:p>
      </dgm:t>
    </dgm:pt>
    <dgm:pt modelId="{8DB85726-4E75-4E0A-962D-E0B02900907A}" type="sibTrans" cxnId="{8A798D8D-C23D-4387-A4BA-D9904762FE46}">
      <dgm:prSet/>
      <dgm:spPr/>
      <dgm:t>
        <a:bodyPr/>
        <a:lstStyle/>
        <a:p>
          <a:endParaRPr lang="en-GB"/>
        </a:p>
      </dgm:t>
    </dgm:pt>
    <dgm:pt modelId="{02B6D9C8-ABCB-4DD8-B7DF-20871388088E}">
      <dgm:prSet custT="1"/>
      <dgm:spPr/>
      <dgm:t>
        <a:bodyPr/>
        <a:lstStyle/>
        <a:p>
          <a:r>
            <a:rPr lang="en-ZA" sz="1400" b="1" dirty="0">
              <a:latin typeface="+mn-lt"/>
              <a:cs typeface="Calibri" panose="020F0502020204030204" pitchFamily="34" charset="0"/>
            </a:rPr>
            <a:t>IMPACT STATEMENT:</a:t>
          </a:r>
          <a:endParaRPr lang="en-US" sz="1400" dirty="0">
            <a:latin typeface="+mn-lt"/>
            <a:cs typeface="Calibri" panose="020F0502020204030204" pitchFamily="34" charset="0"/>
          </a:endParaRPr>
        </a:p>
      </dgm:t>
    </dgm:pt>
    <dgm:pt modelId="{BCC8A522-28B8-4814-B43A-4CABB3611531}" type="parTrans" cxnId="{F2B7CB92-CAEC-4B55-A77E-F273E527CEB6}">
      <dgm:prSet/>
      <dgm:spPr/>
      <dgm:t>
        <a:bodyPr/>
        <a:lstStyle/>
        <a:p>
          <a:endParaRPr lang="en-GB"/>
        </a:p>
      </dgm:t>
    </dgm:pt>
    <dgm:pt modelId="{1B4FB4A9-0C9C-4B96-890B-4C0F5B296623}" type="sibTrans" cxnId="{F2B7CB92-CAEC-4B55-A77E-F273E527CEB6}">
      <dgm:prSet/>
      <dgm:spPr/>
      <dgm:t>
        <a:bodyPr/>
        <a:lstStyle/>
        <a:p>
          <a:endParaRPr lang="en-GB"/>
        </a:p>
      </dgm:t>
    </dgm:pt>
    <dgm:pt modelId="{77745848-7564-433F-AEE6-E521A25B5C19}">
      <dgm:prSet custT="1"/>
      <dgm:spPr/>
      <dgm:t>
        <a:bodyPr/>
        <a:lstStyle/>
        <a:p>
          <a:r>
            <a:rPr lang="en-ZA" sz="1400" dirty="0">
              <a:latin typeface="+mn-lt"/>
              <a:cs typeface="Calibri" panose="020F0502020204030204" pitchFamily="34" charset="0"/>
            </a:rPr>
            <a:t>Improved quality of life for the poor and vulnerable</a:t>
          </a:r>
          <a:endParaRPr lang="en-US" sz="1400" dirty="0">
            <a:latin typeface="+mn-lt"/>
            <a:cs typeface="Calibri" panose="020F0502020204030204" pitchFamily="34" charset="0"/>
          </a:endParaRPr>
        </a:p>
      </dgm:t>
    </dgm:pt>
    <dgm:pt modelId="{98DFC36D-20AB-4930-A318-10667211EEC4}" type="parTrans" cxnId="{A7833AC7-CF35-4C6E-A526-67860628D989}">
      <dgm:prSet/>
      <dgm:spPr/>
      <dgm:t>
        <a:bodyPr/>
        <a:lstStyle/>
        <a:p>
          <a:endParaRPr lang="en-GB"/>
        </a:p>
      </dgm:t>
    </dgm:pt>
    <dgm:pt modelId="{11A8E68A-0867-4D6C-A0F4-B9E0ECCDFC06}" type="sibTrans" cxnId="{A7833AC7-CF35-4C6E-A526-67860628D989}">
      <dgm:prSet/>
      <dgm:spPr/>
      <dgm:t>
        <a:bodyPr/>
        <a:lstStyle/>
        <a:p>
          <a:endParaRPr lang="en-GB"/>
        </a:p>
      </dgm:t>
    </dgm:pt>
    <dgm:pt modelId="{66FF7059-851A-4090-BA0E-67E765C70C62}">
      <dgm:prSet custT="1"/>
      <dgm:spPr/>
      <dgm:t>
        <a:bodyPr/>
        <a:lstStyle/>
        <a:p>
          <a:endParaRPr lang="en-US" sz="1400" dirty="0">
            <a:solidFill>
              <a:srgbClr val="303333"/>
            </a:solidFill>
            <a:latin typeface="+mn-lt"/>
            <a:cs typeface="Calibri" panose="020F0502020204030204" pitchFamily="34" charset="0"/>
          </a:endParaRPr>
        </a:p>
      </dgm:t>
    </dgm:pt>
    <dgm:pt modelId="{12377041-3F2C-48F7-AA23-ABEFC613D5E7}" type="parTrans" cxnId="{F4110AED-0374-427F-8178-68E176FE4D50}">
      <dgm:prSet/>
      <dgm:spPr/>
      <dgm:t>
        <a:bodyPr/>
        <a:lstStyle/>
        <a:p>
          <a:endParaRPr lang="en-GB"/>
        </a:p>
      </dgm:t>
    </dgm:pt>
    <dgm:pt modelId="{43AED3AF-3E94-42BE-96AC-2551B78FB9B1}" type="sibTrans" cxnId="{F4110AED-0374-427F-8178-68E176FE4D50}">
      <dgm:prSet/>
      <dgm:spPr/>
      <dgm:t>
        <a:bodyPr/>
        <a:lstStyle/>
        <a:p>
          <a:endParaRPr lang="en-GB"/>
        </a:p>
      </dgm:t>
    </dgm:pt>
    <dgm:pt modelId="{6CAA7DCD-EBB5-44B0-BE4C-6A7120B5F357}">
      <dgm:prSet custT="1"/>
      <dgm:spPr/>
      <dgm:t>
        <a:bodyPr/>
        <a:lstStyle/>
        <a:p>
          <a:r>
            <a:rPr lang="en-ZA" sz="1400" b="1" dirty="0">
              <a:latin typeface="+mn-lt"/>
              <a:cs typeface="Calibri" panose="020F0502020204030204" pitchFamily="34" charset="0"/>
            </a:rPr>
            <a:t>OUTCOMES:</a:t>
          </a:r>
          <a:endParaRPr lang="en-US" sz="1400" dirty="0">
            <a:latin typeface="+mn-lt"/>
            <a:cs typeface="Calibri" panose="020F0502020204030204" pitchFamily="34" charset="0"/>
          </a:endParaRPr>
        </a:p>
      </dgm:t>
    </dgm:pt>
    <dgm:pt modelId="{DA4861F4-47B1-4537-86FE-D04164CD0512}" type="parTrans" cxnId="{4771FA55-48BC-4E44-8663-981BEBA7BE53}">
      <dgm:prSet/>
      <dgm:spPr/>
      <dgm:t>
        <a:bodyPr/>
        <a:lstStyle/>
        <a:p>
          <a:endParaRPr lang="en-GB"/>
        </a:p>
      </dgm:t>
    </dgm:pt>
    <dgm:pt modelId="{E4DE16DA-A8B5-48EC-8804-81180CCCFD3D}" type="sibTrans" cxnId="{4771FA55-48BC-4E44-8663-981BEBA7BE53}">
      <dgm:prSet/>
      <dgm:spPr/>
      <dgm:t>
        <a:bodyPr/>
        <a:lstStyle/>
        <a:p>
          <a:endParaRPr lang="en-GB"/>
        </a:p>
      </dgm:t>
    </dgm:pt>
    <dgm:pt modelId="{30724D40-9284-45E0-9C43-61957B72FA23}">
      <dgm:prSet custT="1"/>
      <dgm:spPr/>
      <dgm:t>
        <a:bodyPr/>
        <a:lstStyle/>
        <a:p>
          <a:endParaRPr lang="en-US" sz="1400" dirty="0">
            <a:solidFill>
              <a:srgbClr val="303333"/>
            </a:solidFill>
            <a:latin typeface="+mn-lt"/>
            <a:cs typeface="Calibri" panose="020F0502020204030204" pitchFamily="34" charset="0"/>
          </a:endParaRPr>
        </a:p>
      </dgm:t>
    </dgm:pt>
    <dgm:pt modelId="{98450EBF-5F2F-40D9-9A63-0FDBFCC005F1}" type="parTrans" cxnId="{79756585-53F3-476E-AFD8-EE922F4C4E37}">
      <dgm:prSet/>
      <dgm:spPr/>
      <dgm:t>
        <a:bodyPr/>
        <a:lstStyle/>
        <a:p>
          <a:endParaRPr lang="en-GB"/>
        </a:p>
      </dgm:t>
    </dgm:pt>
    <dgm:pt modelId="{829E1D52-7B71-4D7F-85EF-C7197FA2AF3F}" type="sibTrans" cxnId="{79756585-53F3-476E-AFD8-EE922F4C4E37}">
      <dgm:prSet/>
      <dgm:spPr/>
      <dgm:t>
        <a:bodyPr/>
        <a:lstStyle/>
        <a:p>
          <a:endParaRPr lang="en-GB"/>
        </a:p>
      </dgm:t>
    </dgm:pt>
    <dgm:pt modelId="{AED84D09-55C3-4A94-9489-8FE8BF2404E2}">
      <dgm:prSet custT="1"/>
      <dgm:spPr/>
      <dgm:t>
        <a:bodyPr/>
        <a:lstStyle/>
        <a:p>
          <a:r>
            <a:rPr lang="en-ZA" sz="1400" dirty="0">
              <a:latin typeface="+mn-lt"/>
              <a:cs typeface="Calibri" panose="020F0502020204030204" pitchFamily="34" charset="0"/>
            </a:rPr>
            <a:t>Reduced levels of poverty, inequality, vulnerability &amp; social ills</a:t>
          </a:r>
        </a:p>
      </dgm:t>
    </dgm:pt>
    <dgm:pt modelId="{3FC976D6-3EAE-487A-BB46-0858443A6960}" type="parTrans" cxnId="{1385582E-57A7-4A4F-BB5B-CE084DAF300C}">
      <dgm:prSet/>
      <dgm:spPr/>
      <dgm:t>
        <a:bodyPr/>
        <a:lstStyle/>
        <a:p>
          <a:endParaRPr lang="en-GB"/>
        </a:p>
      </dgm:t>
    </dgm:pt>
    <dgm:pt modelId="{12CF6D92-4A9D-4D37-B186-E066D77AAE25}" type="sibTrans" cxnId="{1385582E-57A7-4A4F-BB5B-CE084DAF300C}">
      <dgm:prSet/>
      <dgm:spPr/>
      <dgm:t>
        <a:bodyPr/>
        <a:lstStyle/>
        <a:p>
          <a:endParaRPr lang="en-GB"/>
        </a:p>
      </dgm:t>
    </dgm:pt>
    <dgm:pt modelId="{DECE78A0-FCDD-4738-96E6-D9893683C364}">
      <dgm:prSet custT="1"/>
      <dgm:spPr/>
      <dgm:t>
        <a:bodyPr/>
        <a:lstStyle/>
        <a:p>
          <a:r>
            <a:rPr lang="en-ZA" sz="1400" dirty="0">
              <a:latin typeface="+mn-lt"/>
              <a:cs typeface="Calibri" panose="020F0502020204030204" pitchFamily="34" charset="0"/>
            </a:rPr>
            <a:t>Empowered, resilient individuals, families and sustainable communities</a:t>
          </a:r>
        </a:p>
      </dgm:t>
    </dgm:pt>
    <dgm:pt modelId="{5F880982-B2BC-459E-B8EE-3A6F02CD67A9}" type="parTrans" cxnId="{4569084C-5DD8-41D4-9C72-64F51C20D81C}">
      <dgm:prSet/>
      <dgm:spPr/>
      <dgm:t>
        <a:bodyPr/>
        <a:lstStyle/>
        <a:p>
          <a:endParaRPr lang="en-GB"/>
        </a:p>
      </dgm:t>
    </dgm:pt>
    <dgm:pt modelId="{9BF11AFC-A916-40EE-BE62-6941C7AE3104}" type="sibTrans" cxnId="{4569084C-5DD8-41D4-9C72-64F51C20D81C}">
      <dgm:prSet/>
      <dgm:spPr/>
      <dgm:t>
        <a:bodyPr/>
        <a:lstStyle/>
        <a:p>
          <a:endParaRPr lang="en-GB"/>
        </a:p>
      </dgm:t>
    </dgm:pt>
    <dgm:pt modelId="{1A5B9FDB-5E97-4D33-9F9C-E41A72B65371}">
      <dgm:prSet custT="1"/>
      <dgm:spPr/>
      <dgm:t>
        <a:bodyPr/>
        <a:lstStyle/>
        <a:p>
          <a:r>
            <a:rPr lang="en-ZA" sz="1400" dirty="0">
              <a:latin typeface="+mn-lt"/>
              <a:cs typeface="Calibri" panose="020F0502020204030204" pitchFamily="34" charset="0"/>
            </a:rPr>
            <a:t>Functional, efficient and integrated sector</a:t>
          </a:r>
          <a:endParaRPr lang="en-US" sz="1400" dirty="0">
            <a:latin typeface="+mn-lt"/>
            <a:cs typeface="Calibri" panose="020F0502020204030204" pitchFamily="34" charset="0"/>
          </a:endParaRPr>
        </a:p>
      </dgm:t>
    </dgm:pt>
    <dgm:pt modelId="{DD881840-2AA6-44D2-AE61-5E8E1BA48B06}" type="parTrans" cxnId="{EE976247-728E-4BB6-8108-57CAC5F38870}">
      <dgm:prSet/>
      <dgm:spPr/>
      <dgm:t>
        <a:bodyPr/>
        <a:lstStyle/>
        <a:p>
          <a:endParaRPr lang="en-GB"/>
        </a:p>
      </dgm:t>
    </dgm:pt>
    <dgm:pt modelId="{2335019C-FF29-41AA-B2CA-9AE9C731C54A}" type="sibTrans" cxnId="{EE976247-728E-4BB6-8108-57CAC5F38870}">
      <dgm:prSet/>
      <dgm:spPr/>
      <dgm:t>
        <a:bodyPr/>
        <a:lstStyle/>
        <a:p>
          <a:endParaRPr lang="en-GB"/>
        </a:p>
      </dgm:t>
    </dgm:pt>
    <dgm:pt modelId="{6766DAF5-3272-40BC-B95B-9826712F978B}">
      <dgm:prSet phldrT="[Text]"/>
      <dgm:spPr/>
      <dgm:t>
        <a:bodyPr/>
        <a:lstStyle/>
        <a:p>
          <a:endParaRPr lang="en-GB" sz="1300" dirty="0">
            <a:latin typeface="+mj-lt"/>
            <a:cs typeface="Arial" panose="020B0604020202020204" pitchFamily="34" charset="0"/>
          </a:endParaRPr>
        </a:p>
      </dgm:t>
    </dgm:pt>
    <dgm:pt modelId="{5C0FE542-4307-48A1-82F0-AFEA13598428}" type="parTrans" cxnId="{F28EE790-739C-429F-B40B-FCF6CB912207}">
      <dgm:prSet/>
      <dgm:spPr/>
      <dgm:t>
        <a:bodyPr/>
        <a:lstStyle/>
        <a:p>
          <a:endParaRPr lang="en-GB"/>
        </a:p>
      </dgm:t>
    </dgm:pt>
    <dgm:pt modelId="{424B80CA-1FD8-427A-BF1D-8B08CF9DF56B}" type="sibTrans" cxnId="{F28EE790-739C-429F-B40B-FCF6CB912207}">
      <dgm:prSet/>
      <dgm:spPr/>
      <dgm:t>
        <a:bodyPr/>
        <a:lstStyle/>
        <a:p>
          <a:endParaRPr lang="en-GB"/>
        </a:p>
      </dgm:t>
    </dgm:pt>
    <dgm:pt modelId="{C308829E-6E51-49E4-9257-013192D00C37}">
      <dgm:prSet phldrT="[Text]"/>
      <dgm:spPr/>
      <dgm:t>
        <a:bodyPr/>
        <a:lstStyle/>
        <a:p>
          <a:endParaRPr lang="en-GB" sz="1300" dirty="0">
            <a:latin typeface="+mj-lt"/>
            <a:cs typeface="Arial" panose="020B0604020202020204" pitchFamily="34" charset="0"/>
          </a:endParaRPr>
        </a:p>
      </dgm:t>
    </dgm:pt>
    <dgm:pt modelId="{88F34DDA-737A-4977-8F3C-781D9B17D2A0}" type="parTrans" cxnId="{CCDB4E00-D413-434B-B252-71770728C837}">
      <dgm:prSet/>
      <dgm:spPr/>
      <dgm:t>
        <a:bodyPr/>
        <a:lstStyle/>
        <a:p>
          <a:endParaRPr lang="en-GB"/>
        </a:p>
      </dgm:t>
    </dgm:pt>
    <dgm:pt modelId="{8D989F43-673F-4074-99FF-BCC5323A98E2}" type="sibTrans" cxnId="{CCDB4E00-D413-434B-B252-71770728C837}">
      <dgm:prSet/>
      <dgm:spPr/>
      <dgm:t>
        <a:bodyPr/>
        <a:lstStyle/>
        <a:p>
          <a:endParaRPr lang="en-GB"/>
        </a:p>
      </dgm:t>
    </dgm:pt>
    <dgm:pt modelId="{59329721-BD00-4A08-9686-E558752094F4}">
      <dgm:prSet phldrT="[Text]" custT="1"/>
      <dgm:spPr/>
      <dgm:t>
        <a:bodyPr/>
        <a:lstStyle/>
        <a:p>
          <a:r>
            <a:rPr lang="en-ZA" sz="1400" b="1" dirty="0">
              <a:latin typeface="Arial Black" panose="020B0A04020102020204" pitchFamily="34" charset="0"/>
              <a:cs typeface="Segoe UI" panose="020B0502040204020203" pitchFamily="34" charset="0"/>
            </a:rPr>
            <a:t>MISSION:</a:t>
          </a:r>
          <a:endParaRPr lang="en-GB" sz="1400" dirty="0">
            <a:latin typeface="+mj-lt"/>
            <a:cs typeface="Arial" panose="020B0604020202020204" pitchFamily="34" charset="0"/>
          </a:endParaRPr>
        </a:p>
      </dgm:t>
    </dgm:pt>
    <dgm:pt modelId="{B7D78BC6-594B-4344-8646-857A635CB98C}" type="parTrans" cxnId="{E5DC29BD-FDA7-449D-AB2F-94EE95692A96}">
      <dgm:prSet/>
      <dgm:spPr/>
      <dgm:t>
        <a:bodyPr/>
        <a:lstStyle/>
        <a:p>
          <a:endParaRPr lang="en-GB"/>
        </a:p>
      </dgm:t>
    </dgm:pt>
    <dgm:pt modelId="{81550BCE-CD5A-4601-A9E4-EF31DBD59718}" type="sibTrans" cxnId="{E5DC29BD-FDA7-449D-AB2F-94EE95692A96}">
      <dgm:prSet/>
      <dgm:spPr/>
      <dgm:t>
        <a:bodyPr/>
        <a:lstStyle/>
        <a:p>
          <a:endParaRPr lang="en-GB"/>
        </a:p>
      </dgm:t>
    </dgm:pt>
    <dgm:pt modelId="{C9E94A54-26D8-4442-805F-EE241DBFE16B}">
      <dgm:prSet phldrT="[Text]"/>
      <dgm:spPr/>
      <dgm:t>
        <a:bodyPr/>
        <a:lstStyle/>
        <a:p>
          <a:endParaRPr lang="en-GB" sz="1300" dirty="0">
            <a:latin typeface="+mj-lt"/>
            <a:cs typeface="Arial" panose="020B0604020202020204" pitchFamily="34" charset="0"/>
          </a:endParaRPr>
        </a:p>
      </dgm:t>
    </dgm:pt>
    <dgm:pt modelId="{E4E6D0B8-5A43-404A-8F7A-43599331CC62}" type="parTrans" cxnId="{C833F4B6-52BC-431C-B476-81F455213D00}">
      <dgm:prSet/>
      <dgm:spPr/>
      <dgm:t>
        <a:bodyPr/>
        <a:lstStyle/>
        <a:p>
          <a:endParaRPr lang="en-GB"/>
        </a:p>
      </dgm:t>
    </dgm:pt>
    <dgm:pt modelId="{C8707178-14C1-4860-B100-8E9184A81802}" type="sibTrans" cxnId="{C833F4B6-52BC-431C-B476-81F455213D00}">
      <dgm:prSet/>
      <dgm:spPr/>
      <dgm:t>
        <a:bodyPr/>
        <a:lstStyle/>
        <a:p>
          <a:endParaRPr lang="en-GB"/>
        </a:p>
      </dgm:t>
    </dgm:pt>
    <dgm:pt modelId="{CE981A4D-45CA-4940-A222-2CFFF1BE8559}">
      <dgm:prSet custT="1"/>
      <dgm:spPr/>
      <dgm:t>
        <a:bodyPr/>
        <a:lstStyle/>
        <a:p>
          <a:r>
            <a:rPr lang="en-ZA" sz="1400" dirty="0">
              <a:latin typeface="+mj-lt"/>
              <a:cs typeface="Arial" panose="020B0604020202020204" pitchFamily="34" charset="0"/>
            </a:rPr>
            <a:t>To provide social security and related services</a:t>
          </a:r>
        </a:p>
      </dgm:t>
    </dgm:pt>
    <dgm:pt modelId="{AC1207AF-48B4-417D-8CDA-C0776E9EF765}" type="parTrans" cxnId="{9282FD7D-E2CE-43D7-98BC-93537DD14CE0}">
      <dgm:prSet/>
      <dgm:spPr/>
      <dgm:t>
        <a:bodyPr/>
        <a:lstStyle/>
        <a:p>
          <a:endParaRPr lang="en-GB"/>
        </a:p>
      </dgm:t>
    </dgm:pt>
    <dgm:pt modelId="{81ED3525-1460-4DEE-B9B3-C7F08383E299}" type="sibTrans" cxnId="{9282FD7D-E2CE-43D7-98BC-93537DD14CE0}">
      <dgm:prSet/>
      <dgm:spPr/>
      <dgm:t>
        <a:bodyPr/>
        <a:lstStyle/>
        <a:p>
          <a:endParaRPr lang="en-GB"/>
        </a:p>
      </dgm:t>
    </dgm:pt>
    <dgm:pt modelId="{7B73A228-0835-4BFE-BB6B-F6DE5B7F4120}">
      <dgm:prSet/>
      <dgm:spPr/>
      <dgm:t>
        <a:bodyPr/>
        <a:lstStyle/>
        <a:p>
          <a:endParaRPr lang="en-US" sz="1300" dirty="0">
            <a:solidFill>
              <a:srgbClr val="303333"/>
            </a:solidFill>
            <a:cs typeface="Segoe UI" panose="020B0502040204020203" pitchFamily="34" charset="0"/>
          </a:endParaRPr>
        </a:p>
      </dgm:t>
    </dgm:pt>
    <dgm:pt modelId="{000664E6-FFCE-48B7-9715-0CAE1DEA4424}" type="parTrans" cxnId="{F1082B82-0543-4C0A-8C7F-D3361EC236FD}">
      <dgm:prSet/>
      <dgm:spPr/>
      <dgm:t>
        <a:bodyPr/>
        <a:lstStyle/>
        <a:p>
          <a:endParaRPr lang="en-GB"/>
        </a:p>
      </dgm:t>
    </dgm:pt>
    <dgm:pt modelId="{E3C1DE92-804F-45AF-8C03-7BCE717E8FC5}" type="sibTrans" cxnId="{F1082B82-0543-4C0A-8C7F-D3361EC236FD}">
      <dgm:prSet/>
      <dgm:spPr/>
      <dgm:t>
        <a:bodyPr/>
        <a:lstStyle/>
        <a:p>
          <a:endParaRPr lang="en-GB"/>
        </a:p>
      </dgm:t>
    </dgm:pt>
    <dgm:pt modelId="{A7F962F5-E4ED-43CE-B403-6A5BC4134E2B}">
      <dgm:prSet custT="1"/>
      <dgm:spPr/>
      <dgm:t>
        <a:bodyPr/>
        <a:lstStyle/>
        <a:p>
          <a:r>
            <a:rPr lang="en-ZA" sz="1400" b="1" dirty="0">
              <a:latin typeface="+mn-lt"/>
              <a:cs typeface="Segoe UI" panose="020B0502040204020203" pitchFamily="34" charset="0"/>
            </a:rPr>
            <a:t>IMPACT STATEMENT:</a:t>
          </a:r>
          <a:endParaRPr lang="en-US" sz="1400" dirty="0">
            <a:latin typeface="+mn-lt"/>
            <a:cs typeface="Segoe UI" panose="020B0502040204020203" pitchFamily="34" charset="0"/>
          </a:endParaRPr>
        </a:p>
      </dgm:t>
    </dgm:pt>
    <dgm:pt modelId="{30C7F510-231D-4AC5-870E-1B53C2593895}" type="parTrans" cxnId="{166C1AD1-CEC4-469F-900C-246222170493}">
      <dgm:prSet/>
      <dgm:spPr/>
      <dgm:t>
        <a:bodyPr/>
        <a:lstStyle/>
        <a:p>
          <a:endParaRPr lang="en-GB"/>
        </a:p>
      </dgm:t>
    </dgm:pt>
    <dgm:pt modelId="{38DF451D-FCD0-4BAD-8A17-A7C3EAC2D440}" type="sibTrans" cxnId="{166C1AD1-CEC4-469F-900C-246222170493}">
      <dgm:prSet/>
      <dgm:spPr/>
      <dgm:t>
        <a:bodyPr/>
        <a:lstStyle/>
        <a:p>
          <a:endParaRPr lang="en-GB"/>
        </a:p>
      </dgm:t>
    </dgm:pt>
    <dgm:pt modelId="{0FAEACDE-AFED-498F-841F-BB693565E13D}">
      <dgm:prSet custT="1"/>
      <dgm:spPr/>
      <dgm:t>
        <a:bodyPr/>
        <a:lstStyle/>
        <a:p>
          <a:r>
            <a:rPr lang="en-ZA" sz="1400" dirty="0">
              <a:latin typeface="+mn-lt"/>
            </a:rPr>
            <a:t>Improved quality of life for the poor and vulnerable</a:t>
          </a:r>
          <a:endParaRPr lang="en-US" sz="1400" dirty="0">
            <a:latin typeface="+mn-lt"/>
          </a:endParaRPr>
        </a:p>
      </dgm:t>
    </dgm:pt>
    <dgm:pt modelId="{04F41867-BC8E-4A27-AE81-B6AF2B5C24FD}" type="parTrans" cxnId="{CCFCB3CC-6AE7-44F0-8422-AA5DEE0CFE49}">
      <dgm:prSet/>
      <dgm:spPr/>
      <dgm:t>
        <a:bodyPr/>
        <a:lstStyle/>
        <a:p>
          <a:endParaRPr lang="en-GB"/>
        </a:p>
      </dgm:t>
    </dgm:pt>
    <dgm:pt modelId="{2CBAE992-4425-4A67-B5B3-8D24ABF661F4}" type="sibTrans" cxnId="{CCFCB3CC-6AE7-44F0-8422-AA5DEE0CFE49}">
      <dgm:prSet/>
      <dgm:spPr/>
      <dgm:t>
        <a:bodyPr/>
        <a:lstStyle/>
        <a:p>
          <a:endParaRPr lang="en-GB"/>
        </a:p>
      </dgm:t>
    </dgm:pt>
    <dgm:pt modelId="{C3835D76-E255-4439-A087-4B6F12EAA4CD}">
      <dgm:prSet/>
      <dgm:spPr/>
      <dgm:t>
        <a:bodyPr/>
        <a:lstStyle/>
        <a:p>
          <a:endParaRPr lang="en-US" sz="1300" dirty="0">
            <a:solidFill>
              <a:srgbClr val="303333"/>
            </a:solidFill>
          </a:endParaRPr>
        </a:p>
      </dgm:t>
    </dgm:pt>
    <dgm:pt modelId="{76544B48-7674-45D3-A52C-DBB464B23D14}" type="parTrans" cxnId="{AF0AD1FD-74E8-4092-93DE-F02AEA6A3F76}">
      <dgm:prSet/>
      <dgm:spPr/>
      <dgm:t>
        <a:bodyPr/>
        <a:lstStyle/>
        <a:p>
          <a:endParaRPr lang="en-GB"/>
        </a:p>
      </dgm:t>
    </dgm:pt>
    <dgm:pt modelId="{5B9D53B2-17A2-473C-AC2E-FACAD94963B4}" type="sibTrans" cxnId="{AF0AD1FD-74E8-4092-93DE-F02AEA6A3F76}">
      <dgm:prSet/>
      <dgm:spPr/>
      <dgm:t>
        <a:bodyPr/>
        <a:lstStyle/>
        <a:p>
          <a:endParaRPr lang="en-GB"/>
        </a:p>
      </dgm:t>
    </dgm:pt>
    <dgm:pt modelId="{AC659395-09A9-4F08-93CF-36F4A8EB7FBA}">
      <dgm:prSet custT="1"/>
      <dgm:spPr/>
      <dgm:t>
        <a:bodyPr/>
        <a:lstStyle/>
        <a:p>
          <a:r>
            <a:rPr lang="en-ZA" sz="1400" b="1" dirty="0">
              <a:latin typeface="+mn-lt"/>
              <a:cs typeface="Segoe UI" panose="020B0502040204020203" pitchFamily="34" charset="0"/>
            </a:rPr>
            <a:t>OUTCOMES:</a:t>
          </a:r>
          <a:endParaRPr lang="en-US" sz="1400" dirty="0">
            <a:latin typeface="+mn-lt"/>
          </a:endParaRPr>
        </a:p>
      </dgm:t>
    </dgm:pt>
    <dgm:pt modelId="{16E4241A-82A0-4C31-B48A-7685911F787E}" type="parTrans" cxnId="{4937914C-55ED-4AF8-8278-51D649D49C8E}">
      <dgm:prSet/>
      <dgm:spPr/>
      <dgm:t>
        <a:bodyPr/>
        <a:lstStyle/>
        <a:p>
          <a:endParaRPr lang="en-GB"/>
        </a:p>
      </dgm:t>
    </dgm:pt>
    <dgm:pt modelId="{F5FBC8F3-8245-459B-8F00-8F1F0E64392C}" type="sibTrans" cxnId="{4937914C-55ED-4AF8-8278-51D649D49C8E}">
      <dgm:prSet/>
      <dgm:spPr/>
      <dgm:t>
        <a:bodyPr/>
        <a:lstStyle/>
        <a:p>
          <a:endParaRPr lang="en-GB"/>
        </a:p>
      </dgm:t>
    </dgm:pt>
    <dgm:pt modelId="{EAC42416-8270-4A81-A403-BC4B3BC92D1A}">
      <dgm:prSet custT="1"/>
      <dgm:spPr/>
      <dgm:t>
        <a:bodyPr/>
        <a:lstStyle/>
        <a:p>
          <a:r>
            <a:rPr lang="en-ZA" sz="1400" dirty="0">
              <a:latin typeface="+mn-lt"/>
            </a:rPr>
            <a:t>Reduced levels of poverty, </a:t>
          </a:r>
        </a:p>
      </dgm:t>
    </dgm:pt>
    <dgm:pt modelId="{E0FE08E4-2A74-4F80-A7E1-E4068A3FBCBB}" type="parTrans" cxnId="{B6DAF192-0618-495F-B55F-73DE6E3984A5}">
      <dgm:prSet/>
      <dgm:spPr/>
      <dgm:t>
        <a:bodyPr/>
        <a:lstStyle/>
        <a:p>
          <a:endParaRPr lang="en-GB"/>
        </a:p>
      </dgm:t>
    </dgm:pt>
    <dgm:pt modelId="{72D6CCCC-3215-463A-B50D-6891F0F412E4}" type="sibTrans" cxnId="{B6DAF192-0618-495F-B55F-73DE6E3984A5}">
      <dgm:prSet/>
      <dgm:spPr/>
      <dgm:t>
        <a:bodyPr/>
        <a:lstStyle/>
        <a:p>
          <a:endParaRPr lang="en-GB"/>
        </a:p>
      </dgm:t>
    </dgm:pt>
    <dgm:pt modelId="{6764A130-D839-45FC-8439-C0DF610C266F}">
      <dgm:prSet custT="1"/>
      <dgm:spPr/>
      <dgm:t>
        <a:bodyPr/>
        <a:lstStyle/>
        <a:p>
          <a:r>
            <a:rPr lang="en-GB" sz="1400" dirty="0">
              <a:latin typeface="+mn-lt"/>
            </a:rPr>
            <a:t>Economic transformation – Empowered individuals and sustainable communities;</a:t>
          </a:r>
        </a:p>
      </dgm:t>
    </dgm:pt>
    <dgm:pt modelId="{6F3215BB-1808-4A94-AC73-2AED4C97926A}" type="parTrans" cxnId="{6462AD3F-51FA-423A-B551-3E5FE8D5C5EB}">
      <dgm:prSet/>
      <dgm:spPr/>
      <dgm:t>
        <a:bodyPr/>
        <a:lstStyle/>
        <a:p>
          <a:endParaRPr lang="en-GB"/>
        </a:p>
      </dgm:t>
    </dgm:pt>
    <dgm:pt modelId="{643F8B6E-A25D-4660-8E31-8696A3B525AB}" type="sibTrans" cxnId="{6462AD3F-51FA-423A-B551-3E5FE8D5C5EB}">
      <dgm:prSet/>
      <dgm:spPr/>
      <dgm:t>
        <a:bodyPr/>
        <a:lstStyle/>
        <a:p>
          <a:endParaRPr lang="en-GB"/>
        </a:p>
      </dgm:t>
    </dgm:pt>
    <dgm:pt modelId="{F49E9779-057E-4C51-8FDF-F50ED2EC7FC7}">
      <dgm:prSet custT="1"/>
      <dgm:spPr/>
      <dgm:t>
        <a:bodyPr/>
        <a:lstStyle/>
        <a:p>
          <a:r>
            <a:rPr lang="en-ZA" sz="1400" dirty="0">
              <a:latin typeface="+mn-lt"/>
            </a:rPr>
            <a:t>Improved customer experience; and</a:t>
          </a:r>
          <a:endParaRPr lang="en-GB" sz="1400" dirty="0">
            <a:latin typeface="+mn-lt"/>
          </a:endParaRPr>
        </a:p>
      </dgm:t>
    </dgm:pt>
    <dgm:pt modelId="{C6798A23-9334-4295-B2D9-FFC64FC062E1}" type="parTrans" cxnId="{3BDE01C4-5793-45AD-8672-3C103AE6DDB5}">
      <dgm:prSet/>
      <dgm:spPr/>
      <dgm:t>
        <a:bodyPr/>
        <a:lstStyle/>
        <a:p>
          <a:endParaRPr lang="en-GB"/>
        </a:p>
      </dgm:t>
    </dgm:pt>
    <dgm:pt modelId="{8D9978CC-6DA1-413A-9DAF-DF5CCA84E1BF}" type="sibTrans" cxnId="{3BDE01C4-5793-45AD-8672-3C103AE6DDB5}">
      <dgm:prSet/>
      <dgm:spPr/>
      <dgm:t>
        <a:bodyPr/>
        <a:lstStyle/>
        <a:p>
          <a:endParaRPr lang="en-GB"/>
        </a:p>
      </dgm:t>
    </dgm:pt>
    <dgm:pt modelId="{49777034-31CA-4D26-A692-FC8F5EB4AF00}">
      <dgm:prSet custT="1"/>
      <dgm:spPr/>
      <dgm:t>
        <a:bodyPr/>
        <a:lstStyle/>
        <a:p>
          <a:r>
            <a:rPr lang="en-ZA" sz="1400" dirty="0">
              <a:latin typeface="+mn-lt"/>
            </a:rPr>
            <a:t>Improved organisational efficiencies.</a:t>
          </a:r>
          <a:endParaRPr lang="en-GB" sz="1400" dirty="0">
            <a:latin typeface="+mn-lt"/>
          </a:endParaRPr>
        </a:p>
      </dgm:t>
    </dgm:pt>
    <dgm:pt modelId="{02C2C368-564E-4CF9-A385-BA191C3B6A28}" type="parTrans" cxnId="{B4535F19-F6E0-45DE-A868-E1E181A2407C}">
      <dgm:prSet/>
      <dgm:spPr/>
      <dgm:t>
        <a:bodyPr/>
        <a:lstStyle/>
        <a:p>
          <a:endParaRPr lang="en-GB"/>
        </a:p>
      </dgm:t>
    </dgm:pt>
    <dgm:pt modelId="{D99ADD46-0D8C-48B3-A687-061498005EEE}" type="sibTrans" cxnId="{B4535F19-F6E0-45DE-A868-E1E181A2407C}">
      <dgm:prSet/>
      <dgm:spPr/>
      <dgm:t>
        <a:bodyPr/>
        <a:lstStyle/>
        <a:p>
          <a:endParaRPr lang="en-GB"/>
        </a:p>
      </dgm:t>
    </dgm:pt>
    <dgm:pt modelId="{A71561C9-468D-43A5-ACCD-649BD9D4A5BE}">
      <dgm:prSet custT="1"/>
      <dgm:spPr/>
      <dgm:t>
        <a:bodyPr/>
        <a:lstStyle/>
        <a:p>
          <a:r>
            <a:rPr kumimoji="0" lang="en-US" sz="1400" b="0" i="0" u="none" strike="noStrike" cap="none" spc="0" normalizeH="0" baseline="0" noProof="0" dirty="0">
              <a:ln>
                <a:noFill/>
              </a:ln>
              <a:solidFill>
                <a:srgbClr val="000000"/>
              </a:solidFill>
              <a:effectLst/>
              <a:uLnTx/>
              <a:uFillTx/>
              <a:latin typeface="Arial"/>
              <a:ea typeface="+mn-ea"/>
              <a:cs typeface="Segoe UI" panose="020B0502040204020203" pitchFamily="34" charset="0"/>
            </a:rPr>
            <a:t>Championing development for a society free from poverty </a:t>
          </a:r>
          <a:r>
            <a:rPr lang="en-US" sz="1400" dirty="0">
              <a:latin typeface="+mn-lt"/>
              <a:cs typeface="Calibri" panose="020F0502020204030204" pitchFamily="34" charset="0"/>
            </a:rPr>
            <a:t>				</a:t>
          </a:r>
          <a:endParaRPr lang="en-ZA" sz="1400" dirty="0">
            <a:latin typeface="+mn-lt"/>
            <a:cs typeface="Calibri" panose="020F0502020204030204" pitchFamily="34" charset="0"/>
          </a:endParaRPr>
        </a:p>
      </dgm:t>
    </dgm:pt>
    <dgm:pt modelId="{E63BB302-F71F-4742-A945-DFE1E578E3EE}" type="parTrans" cxnId="{18B5CB4C-736A-4D25-92E9-9E7775B23086}">
      <dgm:prSet/>
      <dgm:spPr/>
      <dgm:t>
        <a:bodyPr/>
        <a:lstStyle/>
        <a:p>
          <a:endParaRPr lang="en-GB"/>
        </a:p>
      </dgm:t>
    </dgm:pt>
    <dgm:pt modelId="{3B0424CB-1CF5-45FC-BE69-1C732289DFDC}" type="sibTrans" cxnId="{18B5CB4C-736A-4D25-92E9-9E7775B23086}">
      <dgm:prSet/>
      <dgm:spPr/>
      <dgm:t>
        <a:bodyPr/>
        <a:lstStyle/>
        <a:p>
          <a:endParaRPr lang="en-GB"/>
        </a:p>
      </dgm:t>
    </dgm:pt>
    <dgm:pt modelId="{16BDDC78-0BBA-4967-AAB4-04EF885C35DE}">
      <dgm:prSet custT="1"/>
      <dgm:spPr/>
      <dgm:t>
        <a:bodyPr/>
        <a:lstStyle/>
        <a:p>
          <a:r>
            <a:rPr lang="en-ZA" sz="1400" b="1" dirty="0">
              <a:latin typeface="+mn-lt"/>
              <a:cs typeface="Calibri" panose="020F0502020204030204" pitchFamily="34" charset="0"/>
            </a:rPr>
            <a:t>MISSION:</a:t>
          </a:r>
          <a:endParaRPr lang="en-GB" sz="1400" dirty="0">
            <a:latin typeface="+mn-lt"/>
            <a:cs typeface="Calibri" panose="020F0502020204030204" pitchFamily="34" charset="0"/>
          </a:endParaRPr>
        </a:p>
      </dgm:t>
    </dgm:pt>
    <dgm:pt modelId="{D509C43A-1FF6-49B3-9ED1-834AC02D4E5F}" type="parTrans" cxnId="{2CBAC03D-2CE3-4DEC-A222-3321317CC423}">
      <dgm:prSet/>
      <dgm:spPr/>
      <dgm:t>
        <a:bodyPr/>
        <a:lstStyle/>
        <a:p>
          <a:endParaRPr lang="en-GB"/>
        </a:p>
      </dgm:t>
    </dgm:pt>
    <dgm:pt modelId="{C6520F54-08BC-4738-9B8A-F1002630239C}" type="sibTrans" cxnId="{2CBAC03D-2CE3-4DEC-A222-3321317CC423}">
      <dgm:prSet/>
      <dgm:spPr/>
      <dgm:t>
        <a:bodyPr/>
        <a:lstStyle/>
        <a:p>
          <a:endParaRPr lang="en-GB"/>
        </a:p>
      </dgm:t>
    </dgm:pt>
    <dgm:pt modelId="{67C380F1-C986-481C-928E-02FACD24D4C7}">
      <dgm:prSet custT="1"/>
      <dgm:spPr/>
      <dgm:t>
        <a:bodyPr/>
        <a:lstStyle/>
        <a:p>
          <a:r>
            <a:rPr kumimoji="0" lang="en-US" sz="1400" b="0" i="0" u="none" strike="noStrike" cap="none" spc="0" normalizeH="0" baseline="0" noProof="0" dirty="0">
              <a:ln>
                <a:noFill/>
              </a:ln>
              <a:solidFill>
                <a:srgbClr val="000000"/>
              </a:solidFill>
              <a:effectLst/>
              <a:uLnTx/>
              <a:uFillTx/>
              <a:latin typeface="Arial"/>
              <a:ea typeface="+mn-ea"/>
              <a:cs typeface="Segoe UI" panose="020B0502040204020203" pitchFamily="34" charset="0"/>
            </a:rPr>
            <a:t>A premier development agency that coordinates and integrates development initiatives to break the cycle of poverty in the country</a:t>
          </a:r>
          <a:endParaRPr lang="en-ZA" sz="1400" dirty="0">
            <a:latin typeface="+mn-lt"/>
            <a:cs typeface="Calibri" panose="020F0502020204030204" pitchFamily="34" charset="0"/>
          </a:endParaRPr>
        </a:p>
      </dgm:t>
    </dgm:pt>
    <dgm:pt modelId="{105B315D-3017-4727-A57D-11E43A8845A9}" type="parTrans" cxnId="{70B2D2C0-4275-405A-AC5C-9BC5DA93C758}">
      <dgm:prSet/>
      <dgm:spPr/>
      <dgm:t>
        <a:bodyPr/>
        <a:lstStyle/>
        <a:p>
          <a:endParaRPr lang="en-GB"/>
        </a:p>
      </dgm:t>
    </dgm:pt>
    <dgm:pt modelId="{1B3E48F5-F5B6-448F-B50C-F5FC0A7BB024}" type="sibTrans" cxnId="{70B2D2C0-4275-405A-AC5C-9BC5DA93C758}">
      <dgm:prSet/>
      <dgm:spPr/>
      <dgm:t>
        <a:bodyPr/>
        <a:lstStyle/>
        <a:p>
          <a:endParaRPr lang="en-GB"/>
        </a:p>
      </dgm:t>
    </dgm:pt>
    <dgm:pt modelId="{54AC3117-9DF3-4F21-92A0-D8F18612A57C}">
      <dgm:prSet custT="1"/>
      <dgm:spPr/>
      <dgm:t>
        <a:bodyPr/>
        <a:lstStyle/>
        <a:p>
          <a:endParaRPr lang="en-US" sz="1400" dirty="0">
            <a:solidFill>
              <a:srgbClr val="303333"/>
            </a:solidFill>
            <a:latin typeface="+mn-lt"/>
            <a:cs typeface="Calibri" panose="020F0502020204030204" pitchFamily="34" charset="0"/>
          </a:endParaRPr>
        </a:p>
      </dgm:t>
    </dgm:pt>
    <dgm:pt modelId="{C3FD9834-07F9-486D-A34C-FDA7FE75D3FE}" type="parTrans" cxnId="{AE00146E-00FB-4ADF-8C30-5C4B4F21B3C6}">
      <dgm:prSet/>
      <dgm:spPr/>
      <dgm:t>
        <a:bodyPr/>
        <a:lstStyle/>
        <a:p>
          <a:endParaRPr lang="en-GB"/>
        </a:p>
      </dgm:t>
    </dgm:pt>
    <dgm:pt modelId="{AADE2F00-881D-49BD-97BB-6ABF3CEBD946}" type="sibTrans" cxnId="{AE00146E-00FB-4ADF-8C30-5C4B4F21B3C6}">
      <dgm:prSet/>
      <dgm:spPr/>
      <dgm:t>
        <a:bodyPr/>
        <a:lstStyle/>
        <a:p>
          <a:endParaRPr lang="en-GB"/>
        </a:p>
      </dgm:t>
    </dgm:pt>
    <dgm:pt modelId="{DE892A1D-D7C4-4FA3-9E3C-56E077A45FA1}">
      <dgm:prSet custT="1"/>
      <dgm:spPr/>
      <dgm:t>
        <a:bodyPr/>
        <a:lstStyle/>
        <a:p>
          <a:r>
            <a:rPr lang="en-ZA" sz="1400" b="1">
              <a:latin typeface="+mn-lt"/>
              <a:cs typeface="Calibri" panose="020F0502020204030204" pitchFamily="34" charset="0"/>
            </a:rPr>
            <a:t>IMPACT STATEMENT:</a:t>
          </a:r>
          <a:endParaRPr lang="en-US" sz="1400" dirty="0">
            <a:latin typeface="+mn-lt"/>
            <a:cs typeface="Calibri" panose="020F0502020204030204" pitchFamily="34" charset="0"/>
          </a:endParaRPr>
        </a:p>
      </dgm:t>
    </dgm:pt>
    <dgm:pt modelId="{25C77D51-9427-4A96-B9F8-BE4827B0EC8B}" type="parTrans" cxnId="{460F005F-6044-4374-9B86-5EC9A5E1668E}">
      <dgm:prSet/>
      <dgm:spPr/>
      <dgm:t>
        <a:bodyPr/>
        <a:lstStyle/>
        <a:p>
          <a:endParaRPr lang="en-GB"/>
        </a:p>
      </dgm:t>
    </dgm:pt>
    <dgm:pt modelId="{FE90E38A-B922-40A5-A4ED-DBCDE9B17EAC}" type="sibTrans" cxnId="{460F005F-6044-4374-9B86-5EC9A5E1668E}">
      <dgm:prSet/>
      <dgm:spPr/>
      <dgm:t>
        <a:bodyPr/>
        <a:lstStyle/>
        <a:p>
          <a:endParaRPr lang="en-GB"/>
        </a:p>
      </dgm:t>
    </dgm:pt>
    <dgm:pt modelId="{C224E848-2BEE-4B91-864F-EBC0774B89D9}">
      <dgm:prSet custT="1"/>
      <dgm:spPr/>
      <dgm:t>
        <a:bodyPr/>
        <a:lstStyle/>
        <a:p>
          <a:r>
            <a:rPr kumimoji="0" lang="en-US" sz="1400" b="0" i="0" u="none" strike="noStrike" cap="none" spc="0" normalizeH="0" baseline="0" noProof="0" dirty="0">
              <a:ln>
                <a:noFill/>
              </a:ln>
              <a:solidFill>
                <a:srgbClr val="000000"/>
              </a:solidFill>
              <a:effectLst/>
              <a:uLnTx/>
              <a:uFillTx/>
              <a:latin typeface="Arial"/>
              <a:ea typeface="+mn-ea"/>
              <a:cs typeface="Segoe UI" panose="020B0502040204020203" pitchFamily="34" charset="0"/>
            </a:rPr>
            <a:t>Reduced levels of poverty in South Africa</a:t>
          </a:r>
          <a:endParaRPr lang="en-US" sz="1400" dirty="0">
            <a:latin typeface="+mn-lt"/>
            <a:cs typeface="Calibri" panose="020F0502020204030204" pitchFamily="34" charset="0"/>
          </a:endParaRPr>
        </a:p>
      </dgm:t>
    </dgm:pt>
    <dgm:pt modelId="{85EFA38F-6E1C-4249-81BE-89D015E768FE}" type="parTrans" cxnId="{AA4474A1-32AC-48E4-8252-EF20EF21495C}">
      <dgm:prSet/>
      <dgm:spPr/>
      <dgm:t>
        <a:bodyPr/>
        <a:lstStyle/>
        <a:p>
          <a:endParaRPr lang="en-GB"/>
        </a:p>
      </dgm:t>
    </dgm:pt>
    <dgm:pt modelId="{28EB478C-8C3B-4D4B-A88E-1767CB4E6711}" type="sibTrans" cxnId="{AA4474A1-32AC-48E4-8252-EF20EF21495C}">
      <dgm:prSet/>
      <dgm:spPr/>
      <dgm:t>
        <a:bodyPr/>
        <a:lstStyle/>
        <a:p>
          <a:endParaRPr lang="en-GB"/>
        </a:p>
      </dgm:t>
    </dgm:pt>
    <dgm:pt modelId="{E5C90853-2582-40D8-B938-3B33449E504C}">
      <dgm:prSet custT="1"/>
      <dgm:spPr/>
      <dgm:t>
        <a:bodyPr/>
        <a:lstStyle/>
        <a:p>
          <a:endParaRPr lang="en-US" sz="1400" dirty="0">
            <a:solidFill>
              <a:srgbClr val="303333"/>
            </a:solidFill>
            <a:latin typeface="+mn-lt"/>
            <a:cs typeface="Calibri" panose="020F0502020204030204" pitchFamily="34" charset="0"/>
          </a:endParaRPr>
        </a:p>
      </dgm:t>
    </dgm:pt>
    <dgm:pt modelId="{B2CFF28E-C5AC-4CC1-BC1E-8FB50046C2C1}" type="parTrans" cxnId="{D4943AC7-2F91-4592-BD46-F71C9097203E}">
      <dgm:prSet/>
      <dgm:spPr/>
      <dgm:t>
        <a:bodyPr/>
        <a:lstStyle/>
        <a:p>
          <a:endParaRPr lang="en-GB"/>
        </a:p>
      </dgm:t>
    </dgm:pt>
    <dgm:pt modelId="{F650BB7C-5580-4373-B611-75DAC440B2EC}" type="sibTrans" cxnId="{D4943AC7-2F91-4592-BD46-F71C9097203E}">
      <dgm:prSet/>
      <dgm:spPr/>
      <dgm:t>
        <a:bodyPr/>
        <a:lstStyle/>
        <a:p>
          <a:endParaRPr lang="en-GB"/>
        </a:p>
      </dgm:t>
    </dgm:pt>
    <dgm:pt modelId="{7CD0F932-2CFD-455A-9AA8-424CDA9BD2FA}">
      <dgm:prSet custT="1"/>
      <dgm:spPr/>
      <dgm:t>
        <a:bodyPr/>
        <a:lstStyle/>
        <a:p>
          <a:r>
            <a:rPr lang="en-ZA" sz="1400" b="1" dirty="0">
              <a:latin typeface="+mn-lt"/>
              <a:cs typeface="Calibri" panose="020F0502020204030204" pitchFamily="34" charset="0"/>
            </a:rPr>
            <a:t>OUTCOMES:</a:t>
          </a:r>
          <a:endParaRPr lang="en-US" sz="1400" dirty="0">
            <a:latin typeface="+mn-lt"/>
            <a:cs typeface="Calibri" panose="020F0502020204030204" pitchFamily="34" charset="0"/>
          </a:endParaRPr>
        </a:p>
      </dgm:t>
    </dgm:pt>
    <dgm:pt modelId="{2DDA3B52-374E-4298-B0BD-4F2EDBA0AC5A}" type="parTrans" cxnId="{165D0D5D-1692-424F-A5F1-4B13F1B72B49}">
      <dgm:prSet/>
      <dgm:spPr/>
      <dgm:t>
        <a:bodyPr/>
        <a:lstStyle/>
        <a:p>
          <a:endParaRPr lang="en-GB"/>
        </a:p>
      </dgm:t>
    </dgm:pt>
    <dgm:pt modelId="{16F5B59B-9AA1-4902-B796-658A61771C4E}" type="sibTrans" cxnId="{165D0D5D-1692-424F-A5F1-4B13F1B72B49}">
      <dgm:prSet/>
      <dgm:spPr/>
      <dgm:t>
        <a:bodyPr/>
        <a:lstStyle/>
        <a:p>
          <a:endParaRPr lang="en-GB"/>
        </a:p>
      </dgm:t>
    </dgm:pt>
    <dgm:pt modelId="{DFB4B8CA-F89A-4600-B7FC-B749BA6C2530}">
      <dgm:prSet custT="1"/>
      <dgm:spPr/>
      <dgm:t>
        <a:bodyPr/>
        <a:lstStyle/>
        <a:p>
          <a:r>
            <a:rPr kumimoji="0" lang="en-ZA" sz="1300" b="0" i="0" u="none" strike="noStrike" cap="none" spc="0" normalizeH="0" baseline="0" dirty="0">
              <a:ln>
                <a:noFill/>
              </a:ln>
              <a:solidFill>
                <a:srgbClr val="000000"/>
              </a:solidFill>
              <a:effectLst/>
              <a:uLnTx/>
              <a:uFillTx/>
              <a:latin typeface="Arial"/>
              <a:ea typeface="+mn-ea"/>
              <a:cs typeface="Segoe UI" panose="020B0502040204020203" pitchFamily="34" charset="0"/>
            </a:rPr>
            <a:t>Good Governance </a:t>
          </a:r>
          <a:endParaRPr kumimoji="0" lang="en-US" sz="1300" b="0" i="0" u="none" strike="noStrike" cap="none" spc="0" normalizeH="0" baseline="0" dirty="0">
            <a:ln>
              <a:noFill/>
            </a:ln>
            <a:solidFill>
              <a:srgbClr val="000000"/>
            </a:solidFill>
            <a:effectLst/>
            <a:uLnTx/>
            <a:uFillTx/>
            <a:latin typeface="Arial"/>
            <a:ea typeface="+mn-ea"/>
            <a:cs typeface="Segoe UI" panose="020B0502040204020203" pitchFamily="34" charset="0"/>
          </a:endParaRPr>
        </a:p>
      </dgm:t>
    </dgm:pt>
    <dgm:pt modelId="{3294A7F4-8F33-415F-9F97-BA4E0ECA671F}" type="parTrans" cxnId="{41738246-B9BC-4930-8BE7-83F20900BD2D}">
      <dgm:prSet/>
      <dgm:spPr/>
      <dgm:t>
        <a:bodyPr/>
        <a:lstStyle/>
        <a:p>
          <a:endParaRPr lang="en-GB"/>
        </a:p>
      </dgm:t>
    </dgm:pt>
    <dgm:pt modelId="{E5E8B5FC-3E50-45D0-9B8C-1F97E1590A2C}" type="sibTrans" cxnId="{41738246-B9BC-4930-8BE7-83F20900BD2D}">
      <dgm:prSet/>
      <dgm:spPr/>
      <dgm:t>
        <a:bodyPr/>
        <a:lstStyle/>
        <a:p>
          <a:endParaRPr lang="en-GB"/>
        </a:p>
      </dgm:t>
    </dgm:pt>
    <dgm:pt modelId="{9E9DC551-1C1C-4C20-8C8D-C81C6D2A5CF7}">
      <dgm:prSet custT="1"/>
      <dgm:spPr/>
      <dgm:t>
        <a:bodyPr/>
        <a:lstStyle/>
        <a:p>
          <a:r>
            <a:rPr kumimoji="0" lang="en-ZA" sz="1300" b="0" i="0" u="none" strike="noStrike" cap="none" spc="0" normalizeH="0" baseline="0" dirty="0">
              <a:ln>
                <a:noFill/>
              </a:ln>
              <a:solidFill>
                <a:srgbClr val="000000"/>
              </a:solidFill>
              <a:effectLst/>
              <a:uLnTx/>
              <a:uFillTx/>
              <a:latin typeface="Arial"/>
              <a:ea typeface="+mn-ea"/>
              <a:cs typeface="Segoe UI" panose="020B0502040204020203" pitchFamily="34" charset="0"/>
            </a:rPr>
            <a:t>Establish effective public private partnership modalities to effect development goals</a:t>
          </a:r>
          <a:endParaRPr kumimoji="0" lang="en-US" sz="1300" b="0" i="0" u="none" strike="noStrike" cap="none" spc="0" normalizeH="0" baseline="0" dirty="0">
            <a:ln>
              <a:noFill/>
            </a:ln>
            <a:solidFill>
              <a:srgbClr val="000000"/>
            </a:solidFill>
            <a:effectLst/>
            <a:uLnTx/>
            <a:uFillTx/>
            <a:latin typeface="Arial"/>
            <a:ea typeface="+mn-ea"/>
            <a:cs typeface="Segoe UI" panose="020B0502040204020203" pitchFamily="34" charset="0"/>
          </a:endParaRPr>
        </a:p>
      </dgm:t>
    </dgm:pt>
    <dgm:pt modelId="{825CFC20-B619-45CB-8C7B-4C8BE60B4F01}" type="parTrans" cxnId="{076A73B8-661B-4557-99BA-043B7A15877C}">
      <dgm:prSet/>
      <dgm:spPr/>
      <dgm:t>
        <a:bodyPr/>
        <a:lstStyle/>
        <a:p>
          <a:endParaRPr lang="en-GB"/>
        </a:p>
      </dgm:t>
    </dgm:pt>
    <dgm:pt modelId="{8FB45F04-BD96-4FF6-BD6D-F405F190D797}" type="sibTrans" cxnId="{076A73B8-661B-4557-99BA-043B7A15877C}">
      <dgm:prSet/>
      <dgm:spPr/>
      <dgm:t>
        <a:bodyPr/>
        <a:lstStyle/>
        <a:p>
          <a:endParaRPr lang="en-GB"/>
        </a:p>
      </dgm:t>
    </dgm:pt>
    <dgm:pt modelId="{5F45946C-D9D9-4BC0-A8A3-B712552BB0F6}">
      <dgm:prSet custT="1"/>
      <dgm:spPr/>
      <dgm:t>
        <a:bodyPr/>
        <a:lstStyle/>
        <a:p>
          <a:r>
            <a:rPr kumimoji="0" lang="en-ZA" sz="1300" b="0" i="0" u="none" strike="noStrike" cap="none" spc="0" normalizeH="0" baseline="0" dirty="0">
              <a:ln>
                <a:noFill/>
              </a:ln>
              <a:solidFill>
                <a:srgbClr val="000000"/>
              </a:solidFill>
              <a:effectLst/>
              <a:uLnTx/>
              <a:uFillTx/>
              <a:latin typeface="Arial"/>
              <a:ea typeface="+mn-ea"/>
              <a:cs typeface="Segoe UI" panose="020B0502040204020203" pitchFamily="34" charset="0"/>
            </a:rPr>
            <a:t>Self-sufficient and self-reliant communities</a:t>
          </a:r>
          <a:endParaRPr kumimoji="0" lang="en-US" sz="1300" b="0" i="0" u="none" strike="noStrike" cap="none" spc="0" normalizeH="0" baseline="0" dirty="0">
            <a:ln>
              <a:noFill/>
            </a:ln>
            <a:solidFill>
              <a:srgbClr val="000000"/>
            </a:solidFill>
            <a:effectLst/>
            <a:uLnTx/>
            <a:uFillTx/>
            <a:latin typeface="Arial"/>
            <a:ea typeface="+mn-ea"/>
            <a:cs typeface="Segoe UI" panose="020B0502040204020203" pitchFamily="34" charset="0"/>
          </a:endParaRPr>
        </a:p>
      </dgm:t>
    </dgm:pt>
    <dgm:pt modelId="{B8F65280-BB56-4BE0-A61B-64BF1D14DB22}" type="parTrans" cxnId="{46D76E9F-E0F2-4F56-8373-4C829943B0FE}">
      <dgm:prSet/>
      <dgm:spPr/>
      <dgm:t>
        <a:bodyPr/>
        <a:lstStyle/>
        <a:p>
          <a:endParaRPr lang="en-GB"/>
        </a:p>
      </dgm:t>
    </dgm:pt>
    <dgm:pt modelId="{89EE8854-3EFF-43AD-B826-EEF836CE95A1}" type="sibTrans" cxnId="{46D76E9F-E0F2-4F56-8373-4C829943B0FE}">
      <dgm:prSet/>
      <dgm:spPr/>
      <dgm:t>
        <a:bodyPr/>
        <a:lstStyle/>
        <a:p>
          <a:endParaRPr lang="en-GB"/>
        </a:p>
      </dgm:t>
    </dgm:pt>
    <dgm:pt modelId="{51166CD6-2CCA-47F7-B09C-0D619BCFEAFE}">
      <dgm:prSet custT="1"/>
      <dgm:spPr/>
      <dgm:t>
        <a:bodyPr/>
        <a:lstStyle/>
        <a:p>
          <a:r>
            <a:rPr kumimoji="0" lang="en-ZA" sz="1300" b="0" i="0" u="none" strike="noStrike" cap="none" spc="0" normalizeH="0" baseline="0" dirty="0">
              <a:ln>
                <a:noFill/>
              </a:ln>
              <a:solidFill>
                <a:srgbClr val="000000"/>
              </a:solidFill>
              <a:effectLst/>
              <a:uLnTx/>
              <a:uFillTx/>
              <a:latin typeface="Arial"/>
              <a:ea typeface="+mn-ea"/>
              <a:cs typeface="Segoe UI" panose="020B0502040204020203" pitchFamily="34" charset="0"/>
            </a:rPr>
            <a:t>Influencing  development policy through thought leadership</a:t>
          </a:r>
          <a:endParaRPr kumimoji="0" lang="en-US" sz="1300" b="0" i="0" u="none" strike="noStrike" cap="none" spc="0" normalizeH="0" baseline="0" dirty="0">
            <a:ln>
              <a:noFill/>
            </a:ln>
            <a:solidFill>
              <a:srgbClr val="000000"/>
            </a:solidFill>
            <a:effectLst/>
            <a:uLnTx/>
            <a:uFillTx/>
            <a:latin typeface="Arial"/>
            <a:ea typeface="+mn-ea"/>
            <a:cs typeface="Segoe UI" panose="020B0502040204020203" pitchFamily="34" charset="0"/>
          </a:endParaRPr>
        </a:p>
      </dgm:t>
    </dgm:pt>
    <dgm:pt modelId="{32860247-BF9D-4DF3-B485-7079DD419AC6}" type="parTrans" cxnId="{46748E73-7D06-44C6-A6DC-7FE9203C1F90}">
      <dgm:prSet/>
      <dgm:spPr/>
      <dgm:t>
        <a:bodyPr/>
        <a:lstStyle/>
        <a:p>
          <a:endParaRPr lang="en-GB"/>
        </a:p>
      </dgm:t>
    </dgm:pt>
    <dgm:pt modelId="{162D91AE-9985-4EC4-AFC3-5EFCD19DF2DD}" type="sibTrans" cxnId="{46748E73-7D06-44C6-A6DC-7FE9203C1F90}">
      <dgm:prSet/>
      <dgm:spPr/>
      <dgm:t>
        <a:bodyPr/>
        <a:lstStyle/>
        <a:p>
          <a:endParaRPr lang="en-GB"/>
        </a:p>
      </dgm:t>
    </dgm:pt>
    <dgm:pt modelId="{F15D6FCB-B2ED-4E76-BBEB-0337733C335D}" type="pres">
      <dgm:prSet presAssocID="{8AAF675A-6AE2-45C8-8E0B-D6B973220A14}" presName="Name0" presStyleCnt="0">
        <dgm:presLayoutVars>
          <dgm:dir/>
          <dgm:animLvl val="lvl"/>
          <dgm:resizeHandles val="exact"/>
        </dgm:presLayoutVars>
      </dgm:prSet>
      <dgm:spPr/>
      <dgm:t>
        <a:bodyPr/>
        <a:lstStyle/>
        <a:p>
          <a:endParaRPr lang="en-ZA"/>
        </a:p>
      </dgm:t>
    </dgm:pt>
    <dgm:pt modelId="{9F59C31C-FDBB-490B-84B4-E3E0C7D14215}" type="pres">
      <dgm:prSet presAssocID="{C8F62815-5E0C-472D-8F20-E6FF89ED8B03}" presName="composite" presStyleCnt="0"/>
      <dgm:spPr/>
    </dgm:pt>
    <dgm:pt modelId="{29682BA3-E79C-4D67-82B4-D393724CC066}" type="pres">
      <dgm:prSet presAssocID="{C8F62815-5E0C-472D-8F20-E6FF89ED8B03}" presName="parTx" presStyleLbl="alignNode1" presStyleIdx="0" presStyleCnt="3">
        <dgm:presLayoutVars>
          <dgm:chMax val="0"/>
          <dgm:chPref val="0"/>
          <dgm:bulletEnabled val="1"/>
        </dgm:presLayoutVars>
      </dgm:prSet>
      <dgm:spPr/>
      <dgm:t>
        <a:bodyPr/>
        <a:lstStyle/>
        <a:p>
          <a:endParaRPr lang="en-ZA"/>
        </a:p>
      </dgm:t>
    </dgm:pt>
    <dgm:pt modelId="{243049AA-26E3-4369-B264-F9D057AD2A0C}" type="pres">
      <dgm:prSet presAssocID="{C8F62815-5E0C-472D-8F20-E6FF89ED8B03}" presName="desTx" presStyleLbl="alignAccFollowNode1" presStyleIdx="0" presStyleCnt="3" custScaleX="103403" custLinFactNeighborX="-383">
        <dgm:presLayoutVars>
          <dgm:bulletEnabled val="1"/>
        </dgm:presLayoutVars>
      </dgm:prSet>
      <dgm:spPr/>
      <dgm:t>
        <a:bodyPr/>
        <a:lstStyle/>
        <a:p>
          <a:endParaRPr lang="en-ZA"/>
        </a:p>
      </dgm:t>
    </dgm:pt>
    <dgm:pt modelId="{FBFBA197-63C1-440B-BEA9-346539080729}" type="pres">
      <dgm:prSet presAssocID="{C9208A6A-40B4-4CD1-8B7A-A656C2D94513}" presName="space" presStyleCnt="0"/>
      <dgm:spPr/>
    </dgm:pt>
    <dgm:pt modelId="{F0AADAF1-2A1F-41EE-B2A6-AF4A7D195C6B}" type="pres">
      <dgm:prSet presAssocID="{CFCFD341-B9A7-49A0-8954-87166C6E564B}" presName="composite" presStyleCnt="0"/>
      <dgm:spPr/>
    </dgm:pt>
    <dgm:pt modelId="{51CAC37E-DCD7-443B-AA6D-4EFF5FB70695}" type="pres">
      <dgm:prSet presAssocID="{CFCFD341-B9A7-49A0-8954-87166C6E564B}" presName="parTx" presStyleLbl="alignNode1" presStyleIdx="1" presStyleCnt="3">
        <dgm:presLayoutVars>
          <dgm:chMax val="0"/>
          <dgm:chPref val="0"/>
          <dgm:bulletEnabled val="1"/>
        </dgm:presLayoutVars>
      </dgm:prSet>
      <dgm:spPr/>
      <dgm:t>
        <a:bodyPr/>
        <a:lstStyle/>
        <a:p>
          <a:endParaRPr lang="en-ZA"/>
        </a:p>
      </dgm:t>
    </dgm:pt>
    <dgm:pt modelId="{E9A0AD33-A3F1-44E6-9520-D6925DDABCF5}" type="pres">
      <dgm:prSet presAssocID="{CFCFD341-B9A7-49A0-8954-87166C6E564B}" presName="desTx" presStyleLbl="alignAccFollowNode1" presStyleIdx="1" presStyleCnt="3">
        <dgm:presLayoutVars>
          <dgm:bulletEnabled val="1"/>
        </dgm:presLayoutVars>
      </dgm:prSet>
      <dgm:spPr/>
      <dgm:t>
        <a:bodyPr/>
        <a:lstStyle/>
        <a:p>
          <a:endParaRPr lang="en-ZA"/>
        </a:p>
      </dgm:t>
    </dgm:pt>
    <dgm:pt modelId="{8F0DBBAD-5E59-4F2E-A42D-EE4A49EE8167}" type="pres">
      <dgm:prSet presAssocID="{E49A7B6F-6932-43CC-B40F-4E90301CEDD0}" presName="space" presStyleCnt="0"/>
      <dgm:spPr/>
    </dgm:pt>
    <dgm:pt modelId="{625C22BE-14DB-498E-8564-0B598D4D3A95}" type="pres">
      <dgm:prSet presAssocID="{60D47535-4E74-46F6-8257-61BC509331BF}" presName="composite" presStyleCnt="0"/>
      <dgm:spPr/>
    </dgm:pt>
    <dgm:pt modelId="{4C675FAF-00D9-4FDB-A000-0935BB4C085E}" type="pres">
      <dgm:prSet presAssocID="{60D47535-4E74-46F6-8257-61BC509331BF}" presName="parTx" presStyleLbl="alignNode1" presStyleIdx="2" presStyleCnt="3">
        <dgm:presLayoutVars>
          <dgm:chMax val="0"/>
          <dgm:chPref val="0"/>
          <dgm:bulletEnabled val="1"/>
        </dgm:presLayoutVars>
      </dgm:prSet>
      <dgm:spPr/>
      <dgm:t>
        <a:bodyPr/>
        <a:lstStyle/>
        <a:p>
          <a:endParaRPr lang="en-ZA"/>
        </a:p>
      </dgm:t>
    </dgm:pt>
    <dgm:pt modelId="{5DDA55F5-1AE2-44C3-8434-0F6EDC2D5799}" type="pres">
      <dgm:prSet presAssocID="{60D47535-4E74-46F6-8257-61BC509331BF}" presName="desTx" presStyleLbl="alignAccFollowNode1" presStyleIdx="2" presStyleCnt="3">
        <dgm:presLayoutVars>
          <dgm:bulletEnabled val="1"/>
        </dgm:presLayoutVars>
      </dgm:prSet>
      <dgm:spPr/>
      <dgm:t>
        <a:bodyPr/>
        <a:lstStyle/>
        <a:p>
          <a:endParaRPr lang="en-ZA"/>
        </a:p>
      </dgm:t>
    </dgm:pt>
  </dgm:ptLst>
  <dgm:cxnLst>
    <dgm:cxn modelId="{05AFDF94-330F-4D41-A871-816DD1AC5D67}" type="presOf" srcId="{CE981A4D-45CA-4940-A222-2CFFF1BE8559}" destId="{E9A0AD33-A3F1-44E6-9520-D6925DDABCF5}" srcOrd="0" destOrd="4" presId="urn:microsoft.com/office/officeart/2005/8/layout/hList1"/>
    <dgm:cxn modelId="{D9D6984C-C011-4671-828A-CC602357A8DF}" type="presOf" srcId="{49777034-31CA-4D26-A692-FC8F5EB4AF00}" destId="{E9A0AD33-A3F1-44E6-9520-D6925DDABCF5}" srcOrd="0" destOrd="13" presId="urn:microsoft.com/office/officeart/2005/8/layout/hList1"/>
    <dgm:cxn modelId="{3A65CB92-59A9-42FF-97C8-FB332E44E2FB}" type="presOf" srcId="{77745848-7564-433F-AEE6-E521A25B5C19}" destId="{243049AA-26E3-4369-B264-F9D057AD2A0C}" srcOrd="0" destOrd="6" presId="urn:microsoft.com/office/officeart/2005/8/layout/hList1"/>
    <dgm:cxn modelId="{F4110AED-0374-427F-8178-68E176FE4D50}" srcId="{C8F62815-5E0C-472D-8F20-E6FF89ED8B03}" destId="{66FF7059-851A-4090-BA0E-67E765C70C62}" srcOrd="4" destOrd="0" parTransId="{12377041-3F2C-48F7-AA23-ABEFC613D5E7}" sibTransId="{43AED3AF-3E94-42BE-96AC-2551B78FB9B1}"/>
    <dgm:cxn modelId="{41738246-B9BC-4930-8BE7-83F20900BD2D}" srcId="{60D47535-4E74-46F6-8257-61BC509331BF}" destId="{DFB4B8CA-F89A-4600-B7FC-B749BA6C2530}" srcOrd="9" destOrd="0" parTransId="{3294A7F4-8F33-415F-9F97-BA4E0ECA671F}" sibTransId="{E5E8B5FC-3E50-45D0-9B8C-1F97E1590A2C}"/>
    <dgm:cxn modelId="{64882C2A-2E18-4CEA-B153-4463BA8866CD}" srcId="{CFCFD341-B9A7-49A0-8954-87166C6E564B}" destId="{ED35B84D-29B5-46BC-B69F-3046FED18FA4}" srcOrd="1" destOrd="0" parTransId="{5612BBD0-C8A4-4135-97EB-E3ECD744D319}" sibTransId="{71377EB6-2D84-46C3-AC02-E6AD204A482E}"/>
    <dgm:cxn modelId="{07204C32-B704-43D0-9CBD-F2A95D92B7A2}" srcId="{8AAF675A-6AE2-45C8-8E0B-D6B973220A14}" destId="{CFCFD341-B9A7-49A0-8954-87166C6E564B}" srcOrd="1" destOrd="0" parTransId="{3AA7548A-E1C0-40D3-9814-BF35D9F72AA3}" sibTransId="{E49A7B6F-6932-43CC-B40F-4E90301CEDD0}"/>
    <dgm:cxn modelId="{1BEBEA69-C13B-4189-AE83-86C1C3E5DA09}" type="presOf" srcId="{0E6A8B1B-8586-48AB-8E3C-3F7560638B9A}" destId="{243049AA-26E3-4369-B264-F9D057AD2A0C}" srcOrd="0" destOrd="3" presId="urn:microsoft.com/office/officeart/2005/8/layout/hList1"/>
    <dgm:cxn modelId="{D3EA0DE2-82E0-4B0E-BCD3-96630B6C1F21}" type="presOf" srcId="{64E360E2-30B5-4A75-A4DB-2D5A09300651}" destId="{243049AA-26E3-4369-B264-F9D057AD2A0C}" srcOrd="0" destOrd="0" presId="urn:microsoft.com/office/officeart/2005/8/layout/hList1"/>
    <dgm:cxn modelId="{DDC1C12F-7950-489B-9E7E-8B8F980838B4}" type="presOf" srcId="{59329721-BD00-4A08-9686-E558752094F4}" destId="{E9A0AD33-A3F1-44E6-9520-D6925DDABCF5}" srcOrd="0" destOrd="3" presId="urn:microsoft.com/office/officeart/2005/8/layout/hList1"/>
    <dgm:cxn modelId="{A656DE3C-079B-4207-90FA-3194A391ACD3}" type="presOf" srcId="{1A5B9FDB-5E97-4D33-9F9C-E41A72B65371}" destId="{243049AA-26E3-4369-B264-F9D057AD2A0C}" srcOrd="0" destOrd="11" presId="urn:microsoft.com/office/officeart/2005/8/layout/hList1"/>
    <dgm:cxn modelId="{3A621313-D1D9-49C7-9B6D-67AE4E3E5886}" type="presOf" srcId="{A7F962F5-E4ED-43CE-B403-6A5BC4134E2B}" destId="{E9A0AD33-A3F1-44E6-9520-D6925DDABCF5}" srcOrd="0" destOrd="6" presId="urn:microsoft.com/office/officeart/2005/8/layout/hList1"/>
    <dgm:cxn modelId="{7C69C8A5-9867-4B0F-809E-9EDDC5E5CDF9}" srcId="{8AAF675A-6AE2-45C8-8E0B-D6B973220A14}" destId="{60D47535-4E74-46F6-8257-61BC509331BF}" srcOrd="2" destOrd="0" parTransId="{563B18FE-9F2E-4A4A-AAC1-7FEDFA277E4E}" sibTransId="{DD457A3E-4BF4-4E16-8104-0B5FAB04750F}"/>
    <dgm:cxn modelId="{2B809325-1398-49C5-BA9C-F5D719BE5A39}" type="presOf" srcId="{4C182D1D-5BDE-4323-98A8-76E1C356D880}" destId="{243049AA-26E3-4369-B264-F9D057AD2A0C}" srcOrd="0" destOrd="1" presId="urn:microsoft.com/office/officeart/2005/8/layout/hList1"/>
    <dgm:cxn modelId="{A7833AC7-CF35-4C6E-A526-67860628D989}" srcId="{C8F62815-5E0C-472D-8F20-E6FF89ED8B03}" destId="{77745848-7564-433F-AEE6-E521A25B5C19}" srcOrd="6" destOrd="0" parTransId="{98DFC36D-20AB-4930-A318-10667211EEC4}" sibTransId="{11A8E68A-0867-4D6C-A0F4-B9E0ECCDFC06}"/>
    <dgm:cxn modelId="{C833F4B6-52BC-431C-B476-81F455213D00}" srcId="{CFCFD341-B9A7-49A0-8954-87166C6E564B}" destId="{C9E94A54-26D8-4442-805F-EE241DBFE16B}" srcOrd="2" destOrd="0" parTransId="{E4E6D0B8-5A43-404A-8F7A-43599331CC62}" sibTransId="{C8707178-14C1-4860-B100-8E9184A81802}"/>
    <dgm:cxn modelId="{2CBAC03D-2CE3-4DEC-A222-3321317CC423}" srcId="{60D47535-4E74-46F6-8257-61BC509331BF}" destId="{16BDDC78-0BBA-4967-AAB4-04EF885C35DE}" srcOrd="2" destOrd="0" parTransId="{D509C43A-1FF6-49B3-9ED1-834AC02D4E5F}" sibTransId="{C6520F54-08BC-4738-9B8A-F1002630239C}"/>
    <dgm:cxn modelId="{70B2D2C0-4275-405A-AC5C-9BC5DA93C758}" srcId="{60D47535-4E74-46F6-8257-61BC509331BF}" destId="{67C380F1-C986-481C-928E-02FACD24D4C7}" srcOrd="3" destOrd="0" parTransId="{105B315D-3017-4727-A57D-11E43A8845A9}" sibTransId="{1B3E48F5-F5B6-448F-B50C-F5FC0A7BB024}"/>
    <dgm:cxn modelId="{7111D43F-4859-4E0B-81B7-4472D3A79DBB}" type="presOf" srcId="{AED84D09-55C3-4A94-9489-8FE8BF2404E2}" destId="{243049AA-26E3-4369-B264-F9D057AD2A0C}" srcOrd="0" destOrd="9" presId="urn:microsoft.com/office/officeart/2005/8/layout/hList1"/>
    <dgm:cxn modelId="{65B4C3EF-0029-4F64-9D13-341E2E90D43E}" type="presOf" srcId="{61DAB95F-4186-4BA1-B57E-715BC4DC3A3F}" destId="{243049AA-26E3-4369-B264-F9D057AD2A0C}" srcOrd="0" destOrd="2" presId="urn:microsoft.com/office/officeart/2005/8/layout/hList1"/>
    <dgm:cxn modelId="{1ECE99CC-9682-4F77-83D7-21479B6FFDF9}" type="presOf" srcId="{DECE78A0-FCDD-4738-96E6-D9893683C364}" destId="{243049AA-26E3-4369-B264-F9D057AD2A0C}" srcOrd="0" destOrd="10" presId="urn:microsoft.com/office/officeart/2005/8/layout/hList1"/>
    <dgm:cxn modelId="{46748E73-7D06-44C6-A6DC-7FE9203C1F90}" srcId="{60D47535-4E74-46F6-8257-61BC509331BF}" destId="{51166CD6-2CCA-47F7-B09C-0D619BCFEAFE}" srcOrd="12" destOrd="0" parTransId="{32860247-BF9D-4DF3-B485-7079DD419AC6}" sibTransId="{162D91AE-9985-4EC4-AFC3-5EFCD19DF2DD}"/>
    <dgm:cxn modelId="{B6DAF192-0618-495F-B55F-73DE6E3984A5}" srcId="{AC659395-09A9-4F08-93CF-36F4A8EB7FBA}" destId="{EAC42416-8270-4A81-A403-BC4B3BC92D1A}" srcOrd="0" destOrd="0" parTransId="{E0FE08E4-2A74-4F80-A7E1-E4068A3FBCBB}" sibTransId="{72D6CCCC-3215-463A-B50D-6891F0F412E4}"/>
    <dgm:cxn modelId="{AA4474A1-32AC-48E4-8252-EF20EF21495C}" srcId="{60D47535-4E74-46F6-8257-61BC509331BF}" destId="{C224E848-2BEE-4B91-864F-EBC0774B89D9}" srcOrd="6" destOrd="0" parTransId="{85EFA38F-6E1C-4249-81BE-89D015E768FE}" sibTransId="{28EB478C-8C3B-4D4B-A88E-1767CB4E6711}"/>
    <dgm:cxn modelId="{E56F1B8E-BD36-42A8-BFA2-8CE7C93C0DCC}" type="presOf" srcId="{C9E94A54-26D8-4442-805F-EE241DBFE16B}" destId="{E9A0AD33-A3F1-44E6-9520-D6925DDABCF5}" srcOrd="0" destOrd="2" presId="urn:microsoft.com/office/officeart/2005/8/layout/hList1"/>
    <dgm:cxn modelId="{CCDB4E00-D413-434B-B252-71770728C837}" srcId="{CFCFD341-B9A7-49A0-8954-87166C6E564B}" destId="{C308829E-6E51-49E4-9257-013192D00C37}" srcOrd="10" destOrd="0" parTransId="{88F34DDA-737A-4977-8F3C-781D9B17D2A0}" sibTransId="{8D989F43-673F-4074-99FF-BCC5323A98E2}"/>
    <dgm:cxn modelId="{FD6ED8AF-9689-4286-87B3-8320C2B62AF0}" type="presOf" srcId="{AC659395-09A9-4F08-93CF-36F4A8EB7FBA}" destId="{E9A0AD33-A3F1-44E6-9520-D6925DDABCF5}" srcOrd="0" destOrd="9" presId="urn:microsoft.com/office/officeart/2005/8/layout/hList1"/>
    <dgm:cxn modelId="{3886BEEE-F9E5-482F-BBEF-A2B26F3C179C}" type="presOf" srcId="{30724D40-9284-45E0-9C43-61957B72FA23}" destId="{243049AA-26E3-4369-B264-F9D057AD2A0C}" srcOrd="0" destOrd="7" presId="urn:microsoft.com/office/officeart/2005/8/layout/hList1"/>
    <dgm:cxn modelId="{87BF92C1-129F-412C-AA13-EC8A1CFF8B5E}" type="presOf" srcId="{51166CD6-2CCA-47F7-B09C-0D619BCFEAFE}" destId="{5DDA55F5-1AE2-44C3-8434-0F6EDC2D5799}" srcOrd="0" destOrd="12" presId="urn:microsoft.com/office/officeart/2005/8/layout/hList1"/>
    <dgm:cxn modelId="{3C8B48D4-2CF3-48E9-831B-56488D6FEE31}" type="presOf" srcId="{0FAEACDE-AFED-498F-841F-BB693565E13D}" destId="{E9A0AD33-A3F1-44E6-9520-D6925DDABCF5}" srcOrd="0" destOrd="7" presId="urn:microsoft.com/office/officeart/2005/8/layout/hList1"/>
    <dgm:cxn modelId="{F1082B82-0543-4C0A-8C7F-D3361EC236FD}" srcId="{CFCFD341-B9A7-49A0-8954-87166C6E564B}" destId="{7B73A228-0835-4BFE-BB6B-F6DE5B7F4120}" srcOrd="5" destOrd="0" parTransId="{000664E6-FFCE-48B7-9715-0CAE1DEA4424}" sibTransId="{E3C1DE92-804F-45AF-8C03-7BCE717E8FC5}"/>
    <dgm:cxn modelId="{B4535F19-F6E0-45DE-A868-E1E181A2407C}" srcId="{AC659395-09A9-4F08-93CF-36F4A8EB7FBA}" destId="{49777034-31CA-4D26-A692-FC8F5EB4AF00}" srcOrd="3" destOrd="0" parTransId="{02C2C368-564E-4CF9-A385-BA191C3B6A28}" sibTransId="{D99ADD46-0D8C-48B3-A687-061498005EEE}"/>
    <dgm:cxn modelId="{79756585-53F3-476E-AFD8-EE922F4C4E37}" srcId="{C8F62815-5E0C-472D-8F20-E6FF89ED8B03}" destId="{30724D40-9284-45E0-9C43-61957B72FA23}" srcOrd="7" destOrd="0" parTransId="{98450EBF-5F2F-40D9-9A63-0FDBFCC005F1}" sibTransId="{829E1D52-7B71-4D7F-85EF-C7197FA2AF3F}"/>
    <dgm:cxn modelId="{92F95A98-E7D3-444A-BE87-BB03EABF93AC}" type="presOf" srcId="{6CAA7DCD-EBB5-44B0-BE4C-6A7120B5F357}" destId="{243049AA-26E3-4369-B264-F9D057AD2A0C}" srcOrd="0" destOrd="8" presId="urn:microsoft.com/office/officeart/2005/8/layout/hList1"/>
    <dgm:cxn modelId="{7591D9F5-A04B-4BEE-978E-8CE64E7F1B75}" srcId="{8AAF675A-6AE2-45C8-8E0B-D6B973220A14}" destId="{C8F62815-5E0C-472D-8F20-E6FF89ED8B03}" srcOrd="0" destOrd="0" parTransId="{148F2746-4EB1-492A-8A5B-30AB39650B92}" sibTransId="{C9208A6A-40B4-4CD1-8B7A-A656C2D94513}"/>
    <dgm:cxn modelId="{39A365D5-DF9F-4630-85A1-38FD54D853B5}" srcId="{C8F62815-5E0C-472D-8F20-E6FF89ED8B03}" destId="{64E360E2-30B5-4A75-A4DB-2D5A09300651}" srcOrd="0" destOrd="0" parTransId="{C4CB8AA5-BE67-45F6-B5DD-CECAAD72942E}" sibTransId="{5F1C21D9-1492-40AE-8EA0-04E3298052AB}"/>
    <dgm:cxn modelId="{FF6D9378-B562-420C-B27E-F1B673A9A7C1}" type="presOf" srcId="{C308829E-6E51-49E4-9257-013192D00C37}" destId="{E9A0AD33-A3F1-44E6-9520-D6925DDABCF5}" srcOrd="0" destOrd="14" presId="urn:microsoft.com/office/officeart/2005/8/layout/hList1"/>
    <dgm:cxn modelId="{F9887545-075D-45E5-8A01-03E382C99ED7}" type="presOf" srcId="{16BDDC78-0BBA-4967-AAB4-04EF885C35DE}" destId="{5DDA55F5-1AE2-44C3-8434-0F6EDC2D5799}" srcOrd="0" destOrd="2" presId="urn:microsoft.com/office/officeart/2005/8/layout/hList1"/>
    <dgm:cxn modelId="{5FC651CF-11B4-4B86-94CD-66BF60DB9788}" srcId="{CFCFD341-B9A7-49A0-8954-87166C6E564B}" destId="{62EDF06C-A494-48DD-AF5F-F0DD9C64D672}" srcOrd="0" destOrd="0" parTransId="{5B83DA51-D832-4C36-96A1-58A402E69C09}" sibTransId="{0442EEB8-C9E6-41CA-AFBE-0BA057643733}"/>
    <dgm:cxn modelId="{3BDE01C4-5793-45AD-8672-3C103AE6DDB5}" srcId="{AC659395-09A9-4F08-93CF-36F4A8EB7FBA}" destId="{F49E9779-057E-4C51-8FDF-F50ED2EC7FC7}" srcOrd="2" destOrd="0" parTransId="{C6798A23-9334-4295-B2D9-FFC64FC062E1}" sibTransId="{8D9978CC-6DA1-413A-9DAF-DF5CCA84E1BF}"/>
    <dgm:cxn modelId="{AE00146E-00FB-4ADF-8C30-5C4B4F21B3C6}" srcId="{60D47535-4E74-46F6-8257-61BC509331BF}" destId="{54AC3117-9DF3-4F21-92A0-D8F18612A57C}" srcOrd="4" destOrd="0" parTransId="{C3FD9834-07F9-486D-A34C-FDA7FE75D3FE}" sibTransId="{AADE2F00-881D-49BD-97BB-6ABF3CEBD946}"/>
    <dgm:cxn modelId="{C44C0501-78F7-4580-A5C8-8EE7AD8EB8A1}" type="presOf" srcId="{DE892A1D-D7C4-4FA3-9E3C-56E077A45FA1}" destId="{5DDA55F5-1AE2-44C3-8434-0F6EDC2D5799}" srcOrd="0" destOrd="5" presId="urn:microsoft.com/office/officeart/2005/8/layout/hList1"/>
    <dgm:cxn modelId="{CD57EB65-56B3-41F1-BE45-A95D699E9AE9}" type="presOf" srcId="{A71561C9-468D-43A5-ACCD-649BD9D4A5BE}" destId="{5DDA55F5-1AE2-44C3-8434-0F6EDC2D5799}" srcOrd="0" destOrd="1" presId="urn:microsoft.com/office/officeart/2005/8/layout/hList1"/>
    <dgm:cxn modelId="{AF0AD1FD-74E8-4092-93DE-F02AEA6A3F76}" srcId="{CFCFD341-B9A7-49A0-8954-87166C6E564B}" destId="{C3835D76-E255-4439-A087-4B6F12EAA4CD}" srcOrd="8" destOrd="0" parTransId="{76544B48-7674-45D3-A52C-DBB464B23D14}" sibTransId="{5B9D53B2-17A2-473C-AC2E-FACAD94963B4}"/>
    <dgm:cxn modelId="{345A2FA5-A2AD-4CCA-B232-92267729B653}" type="presOf" srcId="{C8F62815-5E0C-472D-8F20-E6FF89ED8B03}" destId="{29682BA3-E79C-4D67-82B4-D393724CC066}" srcOrd="0" destOrd="0" presId="urn:microsoft.com/office/officeart/2005/8/layout/hList1"/>
    <dgm:cxn modelId="{266FF4E6-7612-4B1C-BE4C-DBDC30EE72D4}" type="presOf" srcId="{ED35B84D-29B5-46BC-B69F-3046FED18FA4}" destId="{E9A0AD33-A3F1-44E6-9520-D6925DDABCF5}" srcOrd="0" destOrd="1" presId="urn:microsoft.com/office/officeart/2005/8/layout/hList1"/>
    <dgm:cxn modelId="{96F8DEBD-C4F3-41B1-AEC3-4A6B9E8E319D}" type="presOf" srcId="{F49E9779-057E-4C51-8FDF-F50ED2EC7FC7}" destId="{E9A0AD33-A3F1-44E6-9520-D6925DDABCF5}" srcOrd="0" destOrd="12" presId="urn:microsoft.com/office/officeart/2005/8/layout/hList1"/>
    <dgm:cxn modelId="{0F5EE5E4-791B-45AB-B82C-118B45EB92FC}" srcId="{60D47535-4E74-46F6-8257-61BC509331BF}" destId="{4839E546-25E0-4AC8-A0F4-CF5D7CE85153}" srcOrd="0" destOrd="0" parTransId="{FECF2D3E-0B5A-4366-AEAF-D829F9D363C1}" sibTransId="{675E1D76-84B5-4200-AE72-048AE47B7147}"/>
    <dgm:cxn modelId="{EE976247-728E-4BB6-8108-57CAC5F38870}" srcId="{6CAA7DCD-EBB5-44B0-BE4C-6A7120B5F357}" destId="{1A5B9FDB-5E97-4D33-9F9C-E41A72B65371}" srcOrd="2" destOrd="0" parTransId="{DD881840-2AA6-44D2-AE61-5E8E1BA48B06}" sibTransId="{2335019C-FF29-41AA-B2CA-9AE9C731C54A}"/>
    <dgm:cxn modelId="{166C1AD1-CEC4-469F-900C-246222170493}" srcId="{CFCFD341-B9A7-49A0-8954-87166C6E564B}" destId="{A7F962F5-E4ED-43CE-B403-6A5BC4134E2B}" srcOrd="6" destOrd="0" parTransId="{30C7F510-231D-4AC5-870E-1B53C2593895}" sibTransId="{38DF451D-FCD0-4BAD-8A17-A7C3EAC2D440}"/>
    <dgm:cxn modelId="{E5DC29BD-FDA7-449D-AB2F-94EE95692A96}" srcId="{CFCFD341-B9A7-49A0-8954-87166C6E564B}" destId="{59329721-BD00-4A08-9686-E558752094F4}" srcOrd="3" destOrd="0" parTransId="{B7D78BC6-594B-4344-8646-857A635CB98C}" sibTransId="{81550BCE-CD5A-4601-A9E4-EF31DBD59718}"/>
    <dgm:cxn modelId="{F28EE790-739C-429F-B40B-FCF6CB912207}" srcId="{CFCFD341-B9A7-49A0-8954-87166C6E564B}" destId="{6766DAF5-3272-40BC-B95B-9826712F978B}" srcOrd="11" destOrd="0" parTransId="{5C0FE542-4307-48A1-82F0-AFEA13598428}" sibTransId="{424B80CA-1FD8-427A-BF1D-8B08CF9DF56B}"/>
    <dgm:cxn modelId="{3546351F-987A-44AF-8710-BE6C3C32AEC8}" srcId="{C8F62815-5E0C-472D-8F20-E6FF89ED8B03}" destId="{4C182D1D-5BDE-4323-98A8-76E1C356D880}" srcOrd="1" destOrd="0" parTransId="{5CA47663-5BD4-4B58-8260-DBC1577B1E33}" sibTransId="{674DA445-2C01-4065-8598-E6B1278FEE1E}"/>
    <dgm:cxn modelId="{C2B6C555-3C2F-44EE-9119-C6C7E3414BB4}" type="presOf" srcId="{C224E848-2BEE-4B91-864F-EBC0774B89D9}" destId="{5DDA55F5-1AE2-44C3-8434-0F6EDC2D5799}" srcOrd="0" destOrd="6" presId="urn:microsoft.com/office/officeart/2005/8/layout/hList1"/>
    <dgm:cxn modelId="{E806FDE6-2D95-40E0-9C1A-5D238DD692D5}" type="presOf" srcId="{54AC3117-9DF3-4F21-92A0-D8F18612A57C}" destId="{5DDA55F5-1AE2-44C3-8434-0F6EDC2D5799}" srcOrd="0" destOrd="4" presId="urn:microsoft.com/office/officeart/2005/8/layout/hList1"/>
    <dgm:cxn modelId="{165D0D5D-1692-424F-A5F1-4B13F1B72B49}" srcId="{60D47535-4E74-46F6-8257-61BC509331BF}" destId="{7CD0F932-2CFD-455A-9AA8-424CDA9BD2FA}" srcOrd="8" destOrd="0" parTransId="{2DDA3B52-374E-4298-B0BD-4F2EDBA0AC5A}" sibTransId="{16F5B59B-9AA1-4902-B796-658A61771C4E}"/>
    <dgm:cxn modelId="{B155FDA2-E128-4457-BA71-84C2252FE05D}" type="presOf" srcId="{4839E546-25E0-4AC8-A0F4-CF5D7CE85153}" destId="{5DDA55F5-1AE2-44C3-8434-0F6EDC2D5799}" srcOrd="0" destOrd="0" presId="urn:microsoft.com/office/officeart/2005/8/layout/hList1"/>
    <dgm:cxn modelId="{0AB570D9-EB4F-4810-ADC4-615D945C04E5}" srcId="{C8F62815-5E0C-472D-8F20-E6FF89ED8B03}" destId="{61DAB95F-4186-4BA1-B57E-715BC4DC3A3F}" srcOrd="2" destOrd="0" parTransId="{DB794466-45AC-4625-A7DB-C1BBD9DBA4A6}" sibTransId="{95296D1C-FCBF-412D-820D-8232767DBB34}"/>
    <dgm:cxn modelId="{9282FD7D-E2CE-43D7-98BC-93537DD14CE0}" srcId="{CFCFD341-B9A7-49A0-8954-87166C6E564B}" destId="{CE981A4D-45CA-4940-A222-2CFFF1BE8559}" srcOrd="4" destOrd="0" parTransId="{AC1207AF-48B4-417D-8CDA-C0776E9EF765}" sibTransId="{81ED3525-1460-4DEE-B9B3-C7F08383E299}"/>
    <dgm:cxn modelId="{46D76E9F-E0F2-4F56-8373-4C829943B0FE}" srcId="{60D47535-4E74-46F6-8257-61BC509331BF}" destId="{5F45946C-D9D9-4BC0-A8A3-B712552BB0F6}" srcOrd="11" destOrd="0" parTransId="{B8F65280-BB56-4BE0-A61B-64BF1D14DB22}" sibTransId="{89EE8854-3EFF-43AD-B826-EEF836CE95A1}"/>
    <dgm:cxn modelId="{1493DFD7-E544-45CD-B24A-DB97B513C78A}" type="presOf" srcId="{C3835D76-E255-4439-A087-4B6F12EAA4CD}" destId="{E9A0AD33-A3F1-44E6-9520-D6925DDABCF5}" srcOrd="0" destOrd="8" presId="urn:microsoft.com/office/officeart/2005/8/layout/hList1"/>
    <dgm:cxn modelId="{18B5CB4C-736A-4D25-92E9-9E7775B23086}" srcId="{60D47535-4E74-46F6-8257-61BC509331BF}" destId="{A71561C9-468D-43A5-ACCD-649BD9D4A5BE}" srcOrd="1" destOrd="0" parTransId="{E63BB302-F71F-4742-A945-DFE1E578E3EE}" sibTransId="{3B0424CB-1CF5-45FC-BE69-1C732289DFDC}"/>
    <dgm:cxn modelId="{4937914C-55ED-4AF8-8278-51D649D49C8E}" srcId="{CFCFD341-B9A7-49A0-8954-87166C6E564B}" destId="{AC659395-09A9-4F08-93CF-36F4A8EB7FBA}" srcOrd="9" destOrd="0" parTransId="{16E4241A-82A0-4C31-B48A-7685911F787E}" sibTransId="{F5FBC8F3-8245-459B-8F00-8F1F0E64392C}"/>
    <dgm:cxn modelId="{F2B7CB92-CAEC-4B55-A77E-F273E527CEB6}" srcId="{C8F62815-5E0C-472D-8F20-E6FF89ED8B03}" destId="{02B6D9C8-ABCB-4DD8-B7DF-20871388088E}" srcOrd="5" destOrd="0" parTransId="{BCC8A522-28B8-4814-B43A-4CABB3611531}" sibTransId="{1B4FB4A9-0C9C-4B96-890B-4C0F5B296623}"/>
    <dgm:cxn modelId="{4771FA55-48BC-4E44-8663-981BEBA7BE53}" srcId="{C8F62815-5E0C-472D-8F20-E6FF89ED8B03}" destId="{6CAA7DCD-EBB5-44B0-BE4C-6A7120B5F357}" srcOrd="8" destOrd="0" parTransId="{DA4861F4-47B1-4537-86FE-D04164CD0512}" sibTransId="{E4DE16DA-A8B5-48EC-8804-81180CCCFD3D}"/>
    <dgm:cxn modelId="{CC39DB1C-487D-40ED-9BDA-D583679999E1}" type="presOf" srcId="{DFB4B8CA-F89A-4600-B7FC-B749BA6C2530}" destId="{5DDA55F5-1AE2-44C3-8434-0F6EDC2D5799}" srcOrd="0" destOrd="9" presId="urn:microsoft.com/office/officeart/2005/8/layout/hList1"/>
    <dgm:cxn modelId="{429F2CCA-07A5-4527-A17D-E9EFD888D85E}" type="presOf" srcId="{66FF7059-851A-4090-BA0E-67E765C70C62}" destId="{243049AA-26E3-4369-B264-F9D057AD2A0C}" srcOrd="0" destOrd="4" presId="urn:microsoft.com/office/officeart/2005/8/layout/hList1"/>
    <dgm:cxn modelId="{28CD6318-B7BC-4290-9C48-F3A88219D961}" type="presOf" srcId="{8AAF675A-6AE2-45C8-8E0B-D6B973220A14}" destId="{F15D6FCB-B2ED-4E76-BBEB-0337733C335D}" srcOrd="0" destOrd="0" presId="urn:microsoft.com/office/officeart/2005/8/layout/hList1"/>
    <dgm:cxn modelId="{450827DE-540F-484D-A819-9F795FC6E476}" type="presOf" srcId="{EAC42416-8270-4A81-A403-BC4B3BC92D1A}" destId="{E9A0AD33-A3F1-44E6-9520-D6925DDABCF5}" srcOrd="0" destOrd="10" presId="urn:microsoft.com/office/officeart/2005/8/layout/hList1"/>
    <dgm:cxn modelId="{51647D0F-D645-4B38-AF82-5F51AFA0A236}" type="presOf" srcId="{9E9DC551-1C1C-4C20-8C8D-C81C6D2A5CF7}" destId="{5DDA55F5-1AE2-44C3-8434-0F6EDC2D5799}" srcOrd="0" destOrd="10" presId="urn:microsoft.com/office/officeart/2005/8/layout/hList1"/>
    <dgm:cxn modelId="{7280D081-D740-4A7C-BC2E-51670D4879E0}" type="presOf" srcId="{6764A130-D839-45FC-8439-C0DF610C266F}" destId="{E9A0AD33-A3F1-44E6-9520-D6925DDABCF5}" srcOrd="0" destOrd="11" presId="urn:microsoft.com/office/officeart/2005/8/layout/hList1"/>
    <dgm:cxn modelId="{CCFCB3CC-6AE7-44F0-8422-AA5DEE0CFE49}" srcId="{CFCFD341-B9A7-49A0-8954-87166C6E564B}" destId="{0FAEACDE-AFED-498F-841F-BB693565E13D}" srcOrd="7" destOrd="0" parTransId="{04F41867-BC8E-4A27-AE81-B6AF2B5C24FD}" sibTransId="{2CBAE992-4425-4A67-B5B3-8D24ABF661F4}"/>
    <dgm:cxn modelId="{F730892E-9050-4062-8CFD-97DCA5B3241D}" type="presOf" srcId="{CFCFD341-B9A7-49A0-8954-87166C6E564B}" destId="{51CAC37E-DCD7-443B-AA6D-4EFF5FB70695}" srcOrd="0" destOrd="0" presId="urn:microsoft.com/office/officeart/2005/8/layout/hList1"/>
    <dgm:cxn modelId="{D4943AC7-2F91-4592-BD46-F71C9097203E}" srcId="{60D47535-4E74-46F6-8257-61BC509331BF}" destId="{E5C90853-2582-40D8-B938-3B33449E504C}" srcOrd="7" destOrd="0" parTransId="{B2CFF28E-C5AC-4CC1-BC1E-8FB50046C2C1}" sibTransId="{F650BB7C-5580-4373-B611-75DAC440B2EC}"/>
    <dgm:cxn modelId="{4569084C-5DD8-41D4-9C72-64F51C20D81C}" srcId="{6CAA7DCD-EBB5-44B0-BE4C-6A7120B5F357}" destId="{DECE78A0-FCDD-4738-96E6-D9893683C364}" srcOrd="1" destOrd="0" parTransId="{5F880982-B2BC-459E-B8EE-3A6F02CD67A9}" sibTransId="{9BF11AFC-A916-40EE-BE62-6941C7AE3104}"/>
    <dgm:cxn modelId="{3ED05A7F-2C2F-4457-AA6B-6B3698C76B66}" type="presOf" srcId="{62EDF06C-A494-48DD-AF5F-F0DD9C64D672}" destId="{E9A0AD33-A3F1-44E6-9520-D6925DDABCF5}" srcOrd="0" destOrd="0" presId="urn:microsoft.com/office/officeart/2005/8/layout/hList1"/>
    <dgm:cxn modelId="{B8D680CC-57AB-4956-A2F3-E90B4AEC76B9}" type="presOf" srcId="{7CD0F932-2CFD-455A-9AA8-424CDA9BD2FA}" destId="{5DDA55F5-1AE2-44C3-8434-0F6EDC2D5799}" srcOrd="0" destOrd="8" presId="urn:microsoft.com/office/officeart/2005/8/layout/hList1"/>
    <dgm:cxn modelId="{6462AD3F-51FA-423A-B551-3E5FE8D5C5EB}" srcId="{AC659395-09A9-4F08-93CF-36F4A8EB7FBA}" destId="{6764A130-D839-45FC-8439-C0DF610C266F}" srcOrd="1" destOrd="0" parTransId="{6F3215BB-1808-4A94-AC73-2AED4C97926A}" sibTransId="{643F8B6E-A25D-4660-8E31-8696A3B525AB}"/>
    <dgm:cxn modelId="{4F2E1AA5-2350-42DC-942A-FE544C5E8CB5}" type="presOf" srcId="{7B73A228-0835-4BFE-BB6B-F6DE5B7F4120}" destId="{E9A0AD33-A3F1-44E6-9520-D6925DDABCF5}" srcOrd="0" destOrd="5" presId="urn:microsoft.com/office/officeart/2005/8/layout/hList1"/>
    <dgm:cxn modelId="{6AB9779A-F678-496E-97A0-5F0427E6C601}" type="presOf" srcId="{02B6D9C8-ABCB-4DD8-B7DF-20871388088E}" destId="{243049AA-26E3-4369-B264-F9D057AD2A0C}" srcOrd="0" destOrd="5" presId="urn:microsoft.com/office/officeart/2005/8/layout/hList1"/>
    <dgm:cxn modelId="{8A798D8D-C23D-4387-A4BA-D9904762FE46}" srcId="{C8F62815-5E0C-472D-8F20-E6FF89ED8B03}" destId="{0E6A8B1B-8586-48AB-8E3C-3F7560638B9A}" srcOrd="3" destOrd="0" parTransId="{CEBB8DCE-E176-404B-AD75-DC2AF5730742}" sibTransId="{8DB85726-4E75-4E0A-962D-E0B02900907A}"/>
    <dgm:cxn modelId="{7D22F405-C6B9-47B6-916D-38B7E46F025D}" type="presOf" srcId="{60D47535-4E74-46F6-8257-61BC509331BF}" destId="{4C675FAF-00D9-4FDB-A000-0935BB4C085E}" srcOrd="0" destOrd="0" presId="urn:microsoft.com/office/officeart/2005/8/layout/hList1"/>
    <dgm:cxn modelId="{8D621CBA-9306-46BD-945C-AB1F2EC73350}" type="presOf" srcId="{6766DAF5-3272-40BC-B95B-9826712F978B}" destId="{E9A0AD33-A3F1-44E6-9520-D6925DDABCF5}" srcOrd="0" destOrd="15" presId="urn:microsoft.com/office/officeart/2005/8/layout/hList1"/>
    <dgm:cxn modelId="{1385582E-57A7-4A4F-BB5B-CE084DAF300C}" srcId="{6CAA7DCD-EBB5-44B0-BE4C-6A7120B5F357}" destId="{AED84D09-55C3-4A94-9489-8FE8BF2404E2}" srcOrd="0" destOrd="0" parTransId="{3FC976D6-3EAE-487A-BB46-0858443A6960}" sibTransId="{12CF6D92-4A9D-4D37-B186-E066D77AAE25}"/>
    <dgm:cxn modelId="{84E1886C-7B8F-49BF-BB7F-A28C118AC402}" type="presOf" srcId="{E5C90853-2582-40D8-B938-3B33449E504C}" destId="{5DDA55F5-1AE2-44C3-8434-0F6EDC2D5799}" srcOrd="0" destOrd="7" presId="urn:microsoft.com/office/officeart/2005/8/layout/hList1"/>
    <dgm:cxn modelId="{436BC776-9D84-43BE-8F76-F40B579CB201}" type="presOf" srcId="{5F45946C-D9D9-4BC0-A8A3-B712552BB0F6}" destId="{5DDA55F5-1AE2-44C3-8434-0F6EDC2D5799}" srcOrd="0" destOrd="11" presId="urn:microsoft.com/office/officeart/2005/8/layout/hList1"/>
    <dgm:cxn modelId="{39CC467E-6E62-4E3F-AD3B-12F82CBCAA2E}" type="presOf" srcId="{67C380F1-C986-481C-928E-02FACD24D4C7}" destId="{5DDA55F5-1AE2-44C3-8434-0F6EDC2D5799}" srcOrd="0" destOrd="3" presId="urn:microsoft.com/office/officeart/2005/8/layout/hList1"/>
    <dgm:cxn modelId="{460F005F-6044-4374-9B86-5EC9A5E1668E}" srcId="{60D47535-4E74-46F6-8257-61BC509331BF}" destId="{DE892A1D-D7C4-4FA3-9E3C-56E077A45FA1}" srcOrd="5" destOrd="0" parTransId="{25C77D51-9427-4A96-B9F8-BE4827B0EC8B}" sibTransId="{FE90E38A-B922-40A5-A4ED-DBCDE9B17EAC}"/>
    <dgm:cxn modelId="{076A73B8-661B-4557-99BA-043B7A15877C}" srcId="{60D47535-4E74-46F6-8257-61BC509331BF}" destId="{9E9DC551-1C1C-4C20-8C8D-C81C6D2A5CF7}" srcOrd="10" destOrd="0" parTransId="{825CFC20-B619-45CB-8C7B-4C8BE60B4F01}" sibTransId="{8FB45F04-BD96-4FF6-BD6D-F405F190D797}"/>
    <dgm:cxn modelId="{94A39932-87D0-44B6-944E-D912228C802F}" type="presParOf" srcId="{F15D6FCB-B2ED-4E76-BBEB-0337733C335D}" destId="{9F59C31C-FDBB-490B-84B4-E3E0C7D14215}" srcOrd="0" destOrd="0" presId="urn:microsoft.com/office/officeart/2005/8/layout/hList1"/>
    <dgm:cxn modelId="{23E69725-8617-453E-BE99-F465416BF3C6}" type="presParOf" srcId="{9F59C31C-FDBB-490B-84B4-E3E0C7D14215}" destId="{29682BA3-E79C-4D67-82B4-D393724CC066}" srcOrd="0" destOrd="0" presId="urn:microsoft.com/office/officeart/2005/8/layout/hList1"/>
    <dgm:cxn modelId="{4936AAF4-29A9-4137-955C-6082DB5BF5B4}" type="presParOf" srcId="{9F59C31C-FDBB-490B-84B4-E3E0C7D14215}" destId="{243049AA-26E3-4369-B264-F9D057AD2A0C}" srcOrd="1" destOrd="0" presId="urn:microsoft.com/office/officeart/2005/8/layout/hList1"/>
    <dgm:cxn modelId="{BA888A6E-510F-4C1D-9B47-DAF2FBA63DCB}" type="presParOf" srcId="{F15D6FCB-B2ED-4E76-BBEB-0337733C335D}" destId="{FBFBA197-63C1-440B-BEA9-346539080729}" srcOrd="1" destOrd="0" presId="urn:microsoft.com/office/officeart/2005/8/layout/hList1"/>
    <dgm:cxn modelId="{E340981A-7630-469A-85D1-9BFD036BCEDF}" type="presParOf" srcId="{F15D6FCB-B2ED-4E76-BBEB-0337733C335D}" destId="{F0AADAF1-2A1F-41EE-B2A6-AF4A7D195C6B}" srcOrd="2" destOrd="0" presId="urn:microsoft.com/office/officeart/2005/8/layout/hList1"/>
    <dgm:cxn modelId="{3A05FBFD-0739-4B58-A0FC-CD0128744DA1}" type="presParOf" srcId="{F0AADAF1-2A1F-41EE-B2A6-AF4A7D195C6B}" destId="{51CAC37E-DCD7-443B-AA6D-4EFF5FB70695}" srcOrd="0" destOrd="0" presId="urn:microsoft.com/office/officeart/2005/8/layout/hList1"/>
    <dgm:cxn modelId="{D10D10B2-DBA4-43D6-8CDF-DF9105985591}" type="presParOf" srcId="{F0AADAF1-2A1F-41EE-B2A6-AF4A7D195C6B}" destId="{E9A0AD33-A3F1-44E6-9520-D6925DDABCF5}" srcOrd="1" destOrd="0" presId="urn:microsoft.com/office/officeart/2005/8/layout/hList1"/>
    <dgm:cxn modelId="{E474E67C-FE49-4652-BDE7-C49DF04C7B50}" type="presParOf" srcId="{F15D6FCB-B2ED-4E76-BBEB-0337733C335D}" destId="{8F0DBBAD-5E59-4F2E-A42D-EE4A49EE8167}" srcOrd="3" destOrd="0" presId="urn:microsoft.com/office/officeart/2005/8/layout/hList1"/>
    <dgm:cxn modelId="{794FC7BC-2A13-4A5C-AEA9-EB4B9430BBF5}" type="presParOf" srcId="{F15D6FCB-B2ED-4E76-BBEB-0337733C335D}" destId="{625C22BE-14DB-498E-8564-0B598D4D3A95}" srcOrd="4" destOrd="0" presId="urn:microsoft.com/office/officeart/2005/8/layout/hList1"/>
    <dgm:cxn modelId="{8A2FCD99-6AC8-4FCC-956D-C3A7CF571125}" type="presParOf" srcId="{625C22BE-14DB-498E-8564-0B598D4D3A95}" destId="{4C675FAF-00D9-4FDB-A000-0935BB4C085E}" srcOrd="0" destOrd="0" presId="urn:microsoft.com/office/officeart/2005/8/layout/hList1"/>
    <dgm:cxn modelId="{4038C71A-D700-4A65-A772-3E4E05A15FA3}" type="presParOf" srcId="{625C22BE-14DB-498E-8564-0B598D4D3A95}" destId="{5DDA55F5-1AE2-44C3-8434-0F6EDC2D5799}"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0.31064</cdr:x>
      <cdr:y>0</cdr:y>
    </cdr:from>
    <cdr:to>
      <cdr:x>0.55619</cdr:x>
      <cdr:y>0.14518</cdr:y>
    </cdr:to>
    <cdr:sp macro="" textlink="">
      <cdr:nvSpPr>
        <cdr:cNvPr id="2" name="Oval Callout 1"/>
        <cdr:cNvSpPr/>
      </cdr:nvSpPr>
      <cdr:spPr>
        <a:xfrm xmlns:a="http://schemas.openxmlformats.org/drawingml/2006/main">
          <a:off x="2582127" y="0"/>
          <a:ext cx="2040990" cy="648071"/>
        </a:xfrm>
        <a:prstGeom xmlns:a="http://schemas.openxmlformats.org/drawingml/2006/main" prst="wedgeEllipseCallout">
          <a:avLst>
            <a:gd name="adj1" fmla="val 31367"/>
            <a:gd name="adj2" fmla="val 56793"/>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ZA" b="0" cap="none" spc="0" dirty="0">
              <a:ln w="0"/>
              <a:solidFill>
                <a:schemeClr val="tx1"/>
              </a:solidFill>
              <a:effectLst>
                <a:outerShdw blurRad="38100" dist="19050" dir="2700000" algn="tl" rotWithShape="0">
                  <a:schemeClr val="dk1">
                    <a:alpha val="40000"/>
                  </a:schemeClr>
                </a:outerShdw>
              </a:effectLst>
            </a:rPr>
            <a:t>Average increase of 4%</a:t>
          </a:r>
          <a:endParaRPr lang="en-US" b="0" cap="none" spc="0" dirty="0">
            <a:ln w="0"/>
            <a:solidFill>
              <a:schemeClr val="tx1"/>
            </a:solidFill>
            <a:effectLst>
              <a:outerShdw blurRad="38100" dist="19050" dir="2700000" algn="tl" rotWithShape="0">
                <a:schemeClr val="dk1">
                  <a:alpha val="40000"/>
                </a:schemeClr>
              </a:outerShdw>
            </a:effectLs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8056"/>
          </a:xfrm>
          <a:prstGeom prst="rect">
            <a:avLst/>
          </a:prstGeom>
        </p:spPr>
        <p:txBody>
          <a:bodyPr vert="horz" lIns="91294" tIns="45647" rIns="91294" bIns="45647" rtlCol="0"/>
          <a:lstStyle>
            <a:lvl1pPr algn="l">
              <a:defRPr sz="1200"/>
            </a:lvl1pPr>
          </a:lstStyle>
          <a:p>
            <a:endParaRPr lang="en-ZA" dirty="0"/>
          </a:p>
        </p:txBody>
      </p:sp>
      <p:sp>
        <p:nvSpPr>
          <p:cNvPr id="3" name="Date Placeholder 2"/>
          <p:cNvSpPr>
            <a:spLocks noGrp="1"/>
          </p:cNvSpPr>
          <p:nvPr>
            <p:ph type="dt" sz="quarter" idx="1"/>
          </p:nvPr>
        </p:nvSpPr>
        <p:spPr>
          <a:xfrm>
            <a:off x="3850443" y="2"/>
            <a:ext cx="2945659" cy="498056"/>
          </a:xfrm>
          <a:prstGeom prst="rect">
            <a:avLst/>
          </a:prstGeom>
        </p:spPr>
        <p:txBody>
          <a:bodyPr vert="horz" lIns="91294" tIns="45647" rIns="91294" bIns="45647" rtlCol="0"/>
          <a:lstStyle>
            <a:lvl1pPr algn="r">
              <a:defRPr sz="1200"/>
            </a:lvl1pPr>
          </a:lstStyle>
          <a:p>
            <a:fld id="{EF82531D-A0B2-4473-9617-03F3C122C2E2}" type="datetime1">
              <a:rPr lang="en-ZA" smtClean="0"/>
              <a:pPr/>
              <a:t>2021/06/01</a:t>
            </a:fld>
            <a:endParaRPr lang="en-ZA" dirty="0"/>
          </a:p>
        </p:txBody>
      </p:sp>
      <p:sp>
        <p:nvSpPr>
          <p:cNvPr id="4" name="Footer Placeholder 3"/>
          <p:cNvSpPr>
            <a:spLocks noGrp="1"/>
          </p:cNvSpPr>
          <p:nvPr>
            <p:ph type="ftr" sz="quarter" idx="2"/>
          </p:nvPr>
        </p:nvSpPr>
        <p:spPr>
          <a:xfrm>
            <a:off x="1" y="9428585"/>
            <a:ext cx="2945659" cy="498055"/>
          </a:xfrm>
          <a:prstGeom prst="rect">
            <a:avLst/>
          </a:prstGeom>
        </p:spPr>
        <p:txBody>
          <a:bodyPr vert="horz" lIns="91294" tIns="45647" rIns="91294" bIns="45647"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3" y="9428585"/>
            <a:ext cx="2945659" cy="498055"/>
          </a:xfrm>
          <a:prstGeom prst="rect">
            <a:avLst/>
          </a:prstGeom>
        </p:spPr>
        <p:txBody>
          <a:bodyPr vert="horz" lIns="91294" tIns="45647" rIns="91294" bIns="45647" rtlCol="0" anchor="b"/>
          <a:lstStyle>
            <a:lvl1pPr algn="r">
              <a:defRPr sz="1200"/>
            </a:lvl1pPr>
          </a:lstStyle>
          <a:p>
            <a:fld id="{B4365559-5942-40D6-A36D-F3C6453011A9}" type="slidenum">
              <a:rPr lang="en-ZA" smtClean="0"/>
              <a:pPr/>
              <a:t>‹#›</a:t>
            </a:fld>
            <a:endParaRPr lang="en-ZA" dirty="0"/>
          </a:p>
        </p:txBody>
      </p:sp>
    </p:spTree>
    <p:extLst>
      <p:ext uri="{BB962C8B-B14F-4D97-AF65-F5344CB8AC3E}">
        <p14:creationId xmlns:p14="http://schemas.microsoft.com/office/powerpoint/2010/main" xmlns="" val="16303928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8056"/>
          </a:xfrm>
          <a:prstGeom prst="rect">
            <a:avLst/>
          </a:prstGeom>
        </p:spPr>
        <p:txBody>
          <a:bodyPr vert="horz" lIns="91294" tIns="45647" rIns="91294" bIns="45647" rtlCol="0"/>
          <a:lstStyle>
            <a:lvl1pPr algn="l">
              <a:defRPr sz="1200"/>
            </a:lvl1pPr>
          </a:lstStyle>
          <a:p>
            <a:endParaRPr lang="en-ZA" dirty="0"/>
          </a:p>
        </p:txBody>
      </p:sp>
      <p:sp>
        <p:nvSpPr>
          <p:cNvPr id="3" name="Date Placeholder 2"/>
          <p:cNvSpPr>
            <a:spLocks noGrp="1"/>
          </p:cNvSpPr>
          <p:nvPr>
            <p:ph type="dt" idx="1"/>
          </p:nvPr>
        </p:nvSpPr>
        <p:spPr>
          <a:xfrm>
            <a:off x="3850443" y="2"/>
            <a:ext cx="2945659" cy="498056"/>
          </a:xfrm>
          <a:prstGeom prst="rect">
            <a:avLst/>
          </a:prstGeom>
        </p:spPr>
        <p:txBody>
          <a:bodyPr vert="horz" lIns="91294" tIns="45647" rIns="91294" bIns="45647" rtlCol="0"/>
          <a:lstStyle>
            <a:lvl1pPr algn="r">
              <a:defRPr sz="1200"/>
            </a:lvl1pPr>
          </a:lstStyle>
          <a:p>
            <a:fld id="{06ABB555-BBA7-4589-ACE0-82F5EAF0D83C}" type="datetime1">
              <a:rPr lang="en-ZA" smtClean="0"/>
              <a:pPr/>
              <a:t>2021/06/01</a:t>
            </a:fld>
            <a:endParaRPr lang="en-ZA"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294" tIns="45647" rIns="91294" bIns="45647" rtlCol="0" anchor="ctr"/>
          <a:lstStyle/>
          <a:p>
            <a:endParaRPr lang="en-ZA" dirty="0"/>
          </a:p>
        </p:txBody>
      </p:sp>
      <p:sp>
        <p:nvSpPr>
          <p:cNvPr id="5" name="Notes Placeholder 4"/>
          <p:cNvSpPr>
            <a:spLocks noGrp="1"/>
          </p:cNvSpPr>
          <p:nvPr>
            <p:ph type="body" sz="quarter" idx="3"/>
          </p:nvPr>
        </p:nvSpPr>
        <p:spPr>
          <a:xfrm>
            <a:off x="679768" y="4777196"/>
            <a:ext cx="5438140" cy="3908613"/>
          </a:xfrm>
          <a:prstGeom prst="rect">
            <a:avLst/>
          </a:prstGeom>
        </p:spPr>
        <p:txBody>
          <a:bodyPr vert="horz" lIns="91294" tIns="45647" rIns="91294" bIns="456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28585"/>
            <a:ext cx="2945659" cy="498055"/>
          </a:xfrm>
          <a:prstGeom prst="rect">
            <a:avLst/>
          </a:prstGeom>
        </p:spPr>
        <p:txBody>
          <a:bodyPr vert="horz" lIns="91294" tIns="45647" rIns="91294" bIns="45647"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1294" tIns="45647" rIns="91294" bIns="45647" rtlCol="0" anchor="b"/>
          <a:lstStyle>
            <a:lvl1pPr algn="r">
              <a:defRPr sz="1200"/>
            </a:lvl1pPr>
          </a:lstStyle>
          <a:p>
            <a:fld id="{A99488A5-BAC1-47A7-99CC-1DB29A2D8B6E}" type="slidenum">
              <a:rPr lang="en-ZA" smtClean="0"/>
              <a:pPr/>
              <a:t>‹#›</a:t>
            </a:fld>
            <a:endParaRPr lang="en-ZA" dirty="0"/>
          </a:p>
        </p:txBody>
      </p:sp>
    </p:spTree>
    <p:extLst>
      <p:ext uri="{BB962C8B-B14F-4D97-AF65-F5344CB8AC3E}">
        <p14:creationId xmlns:p14="http://schemas.microsoft.com/office/powerpoint/2010/main" xmlns="" val="149479216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69507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xmlns="" val="1880489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xmlns="" val="332631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269673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818582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588490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962215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a:t>.</a:t>
            </a:r>
            <a:endParaRPr lang="en-ZA" dirty="0"/>
          </a:p>
        </p:txBody>
      </p:sp>
    </p:spTree>
    <p:extLst>
      <p:ext uri="{BB962C8B-B14F-4D97-AF65-F5344CB8AC3E}">
        <p14:creationId xmlns:p14="http://schemas.microsoft.com/office/powerpoint/2010/main" xmlns="" val="3746872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8.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5FD5B6-A96F-4833-93A7-2FCC8D73254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F73EAD2C-081F-415B-BE49-32DA8FE6DC9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xmlns="" val="2361375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09B1B-6A5D-41C7-8D00-6E967D07AF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36170B7-1FDB-4520-8D7F-3E0DCD6222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571099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AF9F13F-BBDD-4C13-A1A4-02140F08131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7D4C49E-5730-4B76-A770-47D6F06FD9B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179214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32AFF6B-0477-48B7-9CB9-814FB554370D}"/>
              </a:ext>
            </a:extLst>
          </p:cNvPr>
          <p:cNvGraphicFramePr>
            <a:graphicFrameLocks noChangeAspect="1"/>
          </p:cNvGraphicFramePr>
          <p:nvPr userDrawn="1">
            <p:extLst/>
          </p:nvPr>
        </p:nvGraphicFramePr>
        <p:xfrm>
          <a:off x="1621" y="1622"/>
          <a:ext cx="1619" cy="1619"/>
        </p:xfrm>
        <a:graphic>
          <a:graphicData uri="http://schemas.openxmlformats.org/presentationml/2006/ole">
            <p:oleObj spid="_x0000_s14399" name="think-cell Slide" r:id="rId4" imgW="360" imgH="360" progId="">
              <p:embed/>
            </p:oleObj>
          </a:graphicData>
        </a:graphic>
      </p:graphicFrame>
      <p:sp>
        <p:nvSpPr>
          <p:cNvPr id="3" name="Rectangle 2" hidden="1">
            <a:extLst>
              <a:ext uri="{FF2B5EF4-FFF2-40B4-BE49-F238E27FC236}">
                <a16:creationId xmlns:a16="http://schemas.microsoft.com/office/drawing/2014/main" xmlns="" id="{5CB37469-ED4B-4BB8-964E-284BF313FCB2}"/>
              </a:ext>
            </a:extLst>
          </p:cNvPr>
          <p:cNvSpPr/>
          <p:nvPr userDrawn="1">
            <p:custDataLst>
              <p:tags r:id="rId2"/>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7" name="Title 1"/>
          <p:cNvSpPr>
            <a:spLocks noGrp="1"/>
          </p:cNvSpPr>
          <p:nvPr>
            <p:ph type="title" hasCustomPrompt="1"/>
          </p:nvPr>
        </p:nvSpPr>
        <p:spPr>
          <a:xfrm>
            <a:off x="473076" y="515970"/>
            <a:ext cx="7085308" cy="335098"/>
          </a:xfrm>
          <a:solidFill>
            <a:schemeClr val="bg1"/>
          </a:solidFill>
        </p:spPr>
        <p:txBody>
          <a:bodyPr lIns="36000">
            <a:noAutofit/>
          </a:bodyPr>
          <a:lstStyle>
            <a:lvl1pPr algn="l">
              <a:defRPr sz="1500">
                <a:solidFill>
                  <a:schemeClr val="accent6">
                    <a:lumMod val="90000"/>
                    <a:lumOff val="10000"/>
                  </a:schemeClr>
                </a:solidFill>
                <a:latin typeface="+mj-lt"/>
              </a:defRPr>
            </a:lvl1pPr>
          </a:lstStyle>
          <a:p>
            <a:r>
              <a:rPr lang="en-US" dirty="0"/>
              <a:t>Click to insert slide title</a:t>
            </a:r>
          </a:p>
        </p:txBody>
      </p:sp>
      <p:sp>
        <p:nvSpPr>
          <p:cNvPr id="13" name="Text Placeholder 12"/>
          <p:cNvSpPr>
            <a:spLocks noGrp="1"/>
          </p:cNvSpPr>
          <p:nvPr>
            <p:ph type="body" sz="quarter" idx="12" hasCustomPrompt="1"/>
          </p:nvPr>
        </p:nvSpPr>
        <p:spPr>
          <a:xfrm>
            <a:off x="473077" y="949200"/>
            <a:ext cx="8207999" cy="646331"/>
          </a:xfrm>
        </p:spPr>
        <p:txBody>
          <a:bodyPr lIns="36000"/>
          <a:lstStyle>
            <a:lvl1pPr marL="0" marR="0" indent="0" algn="l" defTabSz="685145" rtl="0" eaLnBrk="1" fontAlgn="base" latinLnBrk="0" hangingPunct="1">
              <a:lnSpc>
                <a:spcPct val="100000"/>
              </a:lnSpc>
              <a:spcBef>
                <a:spcPct val="0"/>
              </a:spcBef>
              <a:spcAft>
                <a:spcPct val="0"/>
              </a:spcAft>
              <a:buClr>
                <a:srgbClr val="063E59"/>
              </a:buClr>
              <a:buSzPct val="100000"/>
              <a:buFontTx/>
              <a:buNone/>
              <a:tabLst/>
              <a:defRPr sz="1050">
                <a:solidFill>
                  <a:schemeClr val="accent3">
                    <a:lumMod val="90000"/>
                    <a:lumOff val="10000"/>
                  </a:schemeClr>
                </a:solidFill>
                <a:latin typeface="+mn-lt"/>
              </a:defRPr>
            </a:lvl1pPr>
          </a:lstStyle>
          <a:p>
            <a:pPr lvl="0"/>
            <a:r>
              <a:rPr lang="en-ZA" dirty="0"/>
              <a:t>Click to insert sub-title</a:t>
            </a:r>
          </a:p>
          <a:p>
            <a:pPr marL="0" marR="0" lvl="0" indent="0" algn="l" defTabSz="685145"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a:p>
            <a:pPr marL="0" marR="0" lvl="0" indent="0" algn="l" defTabSz="685145"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p:txBody>
      </p:sp>
      <p:sp>
        <p:nvSpPr>
          <p:cNvPr id="6" name="Rectangle 37">
            <a:extLst>
              <a:ext uri="{FF2B5EF4-FFF2-40B4-BE49-F238E27FC236}">
                <a16:creationId xmlns:a16="http://schemas.microsoft.com/office/drawing/2014/main" xmlns="" id="{6932CCBC-EA92-4CF4-A040-24ED80A7AEB2}"/>
              </a:ext>
            </a:extLst>
          </p:cNvPr>
          <p:cNvSpPr>
            <a:spLocks noGrp="1" noChangeArrowheads="1"/>
          </p:cNvSpPr>
          <p:nvPr>
            <p:ph type="sldNum" sz="quarter" idx="13"/>
          </p:nvPr>
        </p:nvSpPr>
        <p:spPr>
          <a:xfrm>
            <a:off x="6515100" y="6248400"/>
            <a:ext cx="1905000" cy="457200"/>
          </a:xfrm>
          <a:ln/>
        </p:spPr>
        <p:txBody>
          <a:bodyPr/>
          <a:lstStyle>
            <a:lvl1pPr>
              <a:defRPr/>
            </a:lvl1pPr>
          </a:lstStyle>
          <a:p>
            <a:pPr>
              <a:defRPr/>
            </a:pPr>
            <a:fld id="{6CF517C8-5DF2-4793-BBC2-5DB8E01CE3A5}" type="slidenum">
              <a:rPr lang="en-US"/>
              <a:pPr>
                <a:defRPr/>
              </a:pPr>
              <a:t>‹#›</a:t>
            </a:fld>
            <a:endParaRPr lang="en-US" dirty="0"/>
          </a:p>
        </p:txBody>
      </p:sp>
    </p:spTree>
    <p:extLst>
      <p:ext uri="{BB962C8B-B14F-4D97-AF65-F5344CB8AC3E}">
        <p14:creationId xmlns:p14="http://schemas.microsoft.com/office/powerpoint/2010/main" xmlns="" val="1466021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32AFF6B-0477-48B7-9CB9-814FB554370D}"/>
              </a:ext>
            </a:extLst>
          </p:cNvPr>
          <p:cNvGraphicFramePr>
            <a:graphicFrameLocks noChangeAspect="1"/>
          </p:cNvGraphicFramePr>
          <p:nvPr userDrawn="1">
            <p:extLst/>
          </p:nvPr>
        </p:nvGraphicFramePr>
        <p:xfrm>
          <a:off x="1621" y="1622"/>
          <a:ext cx="1619" cy="1619"/>
        </p:xfrm>
        <a:graphic>
          <a:graphicData uri="http://schemas.openxmlformats.org/presentationml/2006/ole">
            <p:oleObj spid="_x0000_s15423" name="think-cell Slide" r:id="rId4" imgW="360" imgH="360" progId="">
              <p:embed/>
            </p:oleObj>
          </a:graphicData>
        </a:graphic>
      </p:graphicFrame>
      <p:sp>
        <p:nvSpPr>
          <p:cNvPr id="3" name="Rectangle 2" hidden="1">
            <a:extLst>
              <a:ext uri="{FF2B5EF4-FFF2-40B4-BE49-F238E27FC236}">
                <a16:creationId xmlns:a16="http://schemas.microsoft.com/office/drawing/2014/main" xmlns="" id="{B3374CBE-4574-40C9-81F1-F23273FF5E03}"/>
              </a:ext>
            </a:extLst>
          </p:cNvPr>
          <p:cNvSpPr/>
          <p:nvPr userDrawn="1">
            <p:custDataLst>
              <p:tags r:id="rId2"/>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4" name="Text Placeholder 3"/>
          <p:cNvSpPr>
            <a:spLocks noGrp="1"/>
          </p:cNvSpPr>
          <p:nvPr>
            <p:ph type="body" sz="quarter" idx="10" hasCustomPrompt="1"/>
          </p:nvPr>
        </p:nvSpPr>
        <p:spPr>
          <a:xfrm>
            <a:off x="473077" y="1721977"/>
            <a:ext cx="8207999" cy="4678825"/>
          </a:xfrm>
          <a:prstGeom prst="rect">
            <a:avLst/>
          </a:prstGeom>
        </p:spPr>
        <p:txBody>
          <a:bodyPr vert="horz" lIns="0" tIns="0" rIns="0" bIns="0" rtlCol="0">
            <a:noAutofit/>
          </a:bodyPr>
          <a:lstStyle>
            <a:lvl1pPr>
              <a:defRPr sz="918">
                <a:solidFill>
                  <a:schemeClr val="accent3">
                    <a:lumMod val="90000"/>
                    <a:lumOff val="10000"/>
                  </a:schemeClr>
                </a:solidFill>
                <a:latin typeface="Segoe UI" panose="020B0502040204020203" pitchFamily="34" charset="0"/>
                <a:sym typeface="Segoe UI" panose="020B0502040204020203" pitchFamily="34" charset="0"/>
              </a:defRPr>
            </a:lvl1pPr>
            <a:lvl2pPr>
              <a:defRPr lang="en-US" sz="918" dirty="0" smtClean="0">
                <a:solidFill>
                  <a:schemeClr val="accent3">
                    <a:lumMod val="90000"/>
                    <a:lumOff val="10000"/>
                  </a:schemeClr>
                </a:solidFill>
                <a:latin typeface="Segoe UI" panose="020B0502040204020203" pitchFamily="34" charset="0"/>
                <a:sym typeface="Segoe UI" panose="020B0502040204020203" pitchFamily="34" charset="0"/>
              </a:defRPr>
            </a:lvl2pPr>
            <a:lvl3pPr>
              <a:defRPr lang="en-US" sz="918" dirty="0" smtClean="0">
                <a:solidFill>
                  <a:schemeClr val="accent3">
                    <a:lumMod val="90000"/>
                    <a:lumOff val="10000"/>
                  </a:schemeClr>
                </a:solidFill>
                <a:latin typeface="Segoe UI" panose="020B0502040204020203" pitchFamily="34" charset="0"/>
                <a:sym typeface="Segoe UI" panose="020B0502040204020203" pitchFamily="34" charset="0"/>
              </a:defRPr>
            </a:lvl3pPr>
            <a:lvl4pPr>
              <a:defRPr lang="en-US" sz="918" dirty="0" smtClean="0">
                <a:solidFill>
                  <a:schemeClr val="accent3">
                    <a:lumMod val="90000"/>
                    <a:lumOff val="10000"/>
                  </a:schemeClr>
                </a:solidFill>
                <a:latin typeface="Segoe UI" panose="020B0502040204020203" pitchFamily="34" charset="0"/>
                <a:sym typeface="Segoe UI" panose="020B0502040204020203" pitchFamily="34" charset="0"/>
              </a:defRPr>
            </a:lvl4pPr>
            <a:lvl5pPr>
              <a:defRPr lang="en-GB" dirty="0">
                <a:solidFill>
                  <a:schemeClr val="accent3">
                    <a:lumMod val="90000"/>
                    <a:lumOff val="10000"/>
                  </a:schemeClr>
                </a:solidFill>
                <a:latin typeface="Calibri" panose="020F0502020204030204" pitchFamily="34" charset="0"/>
              </a:defRPr>
            </a:lvl5pPr>
          </a:lstStyle>
          <a:p>
            <a:pPr lvl="0"/>
            <a:r>
              <a:rPr lang="en-US" dirty="0"/>
              <a:t>First level bullet</a:t>
            </a:r>
          </a:p>
          <a:p>
            <a:pPr lvl="1"/>
            <a:r>
              <a:rPr lang="en-US" dirty="0"/>
              <a:t>Second level bullet</a:t>
            </a:r>
          </a:p>
          <a:p>
            <a:pPr lvl="2"/>
            <a:r>
              <a:rPr lang="en-US" dirty="0"/>
              <a:t>Third level bullet</a:t>
            </a:r>
          </a:p>
          <a:p>
            <a:pPr lvl="3"/>
            <a:r>
              <a:rPr lang="en-US" dirty="0"/>
              <a:t>Fourth level bullet</a:t>
            </a:r>
          </a:p>
        </p:txBody>
      </p:sp>
      <p:sp>
        <p:nvSpPr>
          <p:cNvPr id="7" name="Title 1"/>
          <p:cNvSpPr>
            <a:spLocks noGrp="1"/>
          </p:cNvSpPr>
          <p:nvPr>
            <p:ph type="title" hasCustomPrompt="1"/>
          </p:nvPr>
        </p:nvSpPr>
        <p:spPr>
          <a:xfrm>
            <a:off x="473076" y="515970"/>
            <a:ext cx="7085308" cy="335098"/>
          </a:xfrm>
          <a:solidFill>
            <a:schemeClr val="bg1"/>
          </a:solidFill>
        </p:spPr>
        <p:txBody>
          <a:bodyPr lIns="36000">
            <a:noAutofit/>
          </a:bodyPr>
          <a:lstStyle>
            <a:lvl1pPr algn="l">
              <a:defRPr>
                <a:solidFill>
                  <a:schemeClr val="accent6">
                    <a:lumMod val="90000"/>
                    <a:lumOff val="10000"/>
                  </a:schemeClr>
                </a:solidFill>
                <a:latin typeface="+mj-lt"/>
                <a:sym typeface="Segoe UI" panose="020B0502040204020203" pitchFamily="34" charset="0"/>
              </a:defRPr>
            </a:lvl1pPr>
          </a:lstStyle>
          <a:p>
            <a:r>
              <a:rPr lang="en-US" dirty="0"/>
              <a:t>Click to insert slide title</a:t>
            </a:r>
          </a:p>
        </p:txBody>
      </p:sp>
      <p:sp>
        <p:nvSpPr>
          <p:cNvPr id="13" name="Text Placeholder 12"/>
          <p:cNvSpPr>
            <a:spLocks noGrp="1"/>
          </p:cNvSpPr>
          <p:nvPr>
            <p:ph type="body" sz="quarter" idx="12" hasCustomPrompt="1"/>
          </p:nvPr>
        </p:nvSpPr>
        <p:spPr>
          <a:xfrm>
            <a:off x="473077" y="949200"/>
            <a:ext cx="8207999" cy="674647"/>
          </a:xfrm>
        </p:spPr>
        <p:txBody>
          <a:bodyPr lIns="36000"/>
          <a:lstStyle>
            <a:lvl1pPr marL="0" marR="0" indent="0" algn="l" defTabSz="685145" rtl="0" eaLnBrk="1" fontAlgn="base" latinLnBrk="0" hangingPunct="1">
              <a:lnSpc>
                <a:spcPct val="100000"/>
              </a:lnSpc>
              <a:spcBef>
                <a:spcPct val="0"/>
              </a:spcBef>
              <a:spcAft>
                <a:spcPct val="0"/>
              </a:spcAft>
              <a:buClr>
                <a:srgbClr val="063E59"/>
              </a:buClr>
              <a:buSzPct val="100000"/>
              <a:buFontTx/>
              <a:buNone/>
              <a:tabLst/>
              <a:defRPr sz="1071">
                <a:solidFill>
                  <a:schemeClr val="accent3">
                    <a:lumMod val="90000"/>
                    <a:lumOff val="10000"/>
                  </a:schemeClr>
                </a:solidFill>
                <a:latin typeface="Segoe UI" panose="020B0502040204020203" pitchFamily="34" charset="0"/>
                <a:sym typeface="Segoe UI" panose="020B0502040204020203" pitchFamily="34" charset="0"/>
              </a:defRPr>
            </a:lvl1pPr>
          </a:lstStyle>
          <a:p>
            <a:pPr lvl="0"/>
            <a:r>
              <a:rPr lang="en-ZA" dirty="0"/>
              <a:t>Click to insert sub-title</a:t>
            </a:r>
          </a:p>
          <a:p>
            <a:pPr marL="0" marR="0" lvl="0" indent="0" algn="l" defTabSz="685145"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a:p>
            <a:pPr marL="0" marR="0" lvl="0" indent="0" algn="l" defTabSz="685145"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p:txBody>
      </p:sp>
      <p:sp>
        <p:nvSpPr>
          <p:cNvPr id="8" name="Rectangle 37">
            <a:extLst>
              <a:ext uri="{FF2B5EF4-FFF2-40B4-BE49-F238E27FC236}">
                <a16:creationId xmlns:a16="http://schemas.microsoft.com/office/drawing/2014/main" xmlns="" id="{5ACA2787-8805-483A-8C85-00D548A3CCC4}"/>
              </a:ext>
            </a:extLst>
          </p:cNvPr>
          <p:cNvSpPr>
            <a:spLocks noGrp="1" noChangeArrowheads="1"/>
          </p:cNvSpPr>
          <p:nvPr>
            <p:ph type="sldNum" sz="quarter" idx="13"/>
          </p:nvPr>
        </p:nvSpPr>
        <p:spPr>
          <a:xfrm>
            <a:off x="6515100" y="6248400"/>
            <a:ext cx="1905000" cy="457200"/>
          </a:xfrm>
          <a:ln/>
        </p:spPr>
        <p:txBody>
          <a:bodyPr/>
          <a:lstStyle>
            <a:lvl1pPr>
              <a:defRPr/>
            </a:lvl1pPr>
          </a:lstStyle>
          <a:p>
            <a:pPr>
              <a:defRPr/>
            </a:pPr>
            <a:fld id="{6CF517C8-5DF2-4793-BBC2-5DB8E01CE3A5}" type="slidenum">
              <a:rPr lang="en-US"/>
              <a:pPr>
                <a:defRPr/>
              </a:pPr>
              <a:t>‹#›</a:t>
            </a:fld>
            <a:endParaRPr lang="en-US" dirty="0"/>
          </a:p>
        </p:txBody>
      </p:sp>
    </p:spTree>
    <p:extLst>
      <p:ext uri="{BB962C8B-B14F-4D97-AF65-F5344CB8AC3E}">
        <p14:creationId xmlns:p14="http://schemas.microsoft.com/office/powerpoint/2010/main" xmlns="" val="73809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5FD5B6-A96F-4833-93A7-2FCC8D73254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F73EAD2C-081F-415B-BE49-32DA8FE6DC9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xmlns="" val="1133166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471F91-16DB-40B9-BF7F-BDBAF549D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3993D52-1844-464C-8874-BD541E66C4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914581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16A515-1E95-441A-A469-6DE568E6264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76A0BF24-FD9C-4399-BEB3-4680E042A51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AE86440-5D7B-4AD9-A762-4217338D4D27}"/>
              </a:ext>
            </a:extLst>
          </p:cNvPr>
          <p:cNvSpPr>
            <a:spLocks noGrp="1"/>
          </p:cNvSpPr>
          <p:nvPr>
            <p:ph type="dt" sz="half" idx="10"/>
          </p:nvPr>
        </p:nvSpPr>
        <p:spPr>
          <a:xfrm>
            <a:off x="628650" y="6356351"/>
            <a:ext cx="2057400" cy="365125"/>
          </a:xfrm>
          <a:prstGeom prst="rect">
            <a:avLst/>
          </a:prstGeom>
        </p:spPr>
        <p:txBody>
          <a:bodyPr/>
          <a:lstStyle/>
          <a:p>
            <a:pPr defTabSz="685800"/>
            <a:endParaRPr lang="en-US" dirty="0">
              <a:solidFill>
                <a:prstClr val="black"/>
              </a:solidFill>
            </a:endParaRPr>
          </a:p>
        </p:txBody>
      </p:sp>
      <p:sp>
        <p:nvSpPr>
          <p:cNvPr id="5" name="Footer Placeholder 4">
            <a:extLst>
              <a:ext uri="{FF2B5EF4-FFF2-40B4-BE49-F238E27FC236}">
                <a16:creationId xmlns:a16="http://schemas.microsoft.com/office/drawing/2014/main" xmlns="" id="{85A57B59-1EC8-4D0E-804F-54E678656FF4}"/>
              </a:ext>
            </a:extLst>
          </p:cNvPr>
          <p:cNvSpPr>
            <a:spLocks noGrp="1"/>
          </p:cNvSpPr>
          <p:nvPr>
            <p:ph type="ftr" sz="quarter" idx="11"/>
          </p:nvPr>
        </p:nvSpPr>
        <p:spPr>
          <a:xfrm>
            <a:off x="3028950" y="6356351"/>
            <a:ext cx="3086100" cy="365125"/>
          </a:xfrm>
          <a:prstGeom prst="rect">
            <a:avLst/>
          </a:prstGeom>
        </p:spPr>
        <p:txBody>
          <a:bodyPr/>
          <a:lstStyle/>
          <a:p>
            <a:pPr defTabSz="685800"/>
            <a:endParaRPr lang="en-US" dirty="0">
              <a:solidFill>
                <a:prstClr val="black"/>
              </a:solidFill>
            </a:endParaRPr>
          </a:p>
        </p:txBody>
      </p:sp>
      <p:sp>
        <p:nvSpPr>
          <p:cNvPr id="6" name="Slide Number Placeholder 5">
            <a:extLst>
              <a:ext uri="{FF2B5EF4-FFF2-40B4-BE49-F238E27FC236}">
                <a16:creationId xmlns:a16="http://schemas.microsoft.com/office/drawing/2014/main" xmlns="" id="{2BDAD5E3-7B39-4DBF-8233-B4D0F4598817}"/>
              </a:ext>
            </a:extLst>
          </p:cNvPr>
          <p:cNvSpPr>
            <a:spLocks noGrp="1"/>
          </p:cNvSpPr>
          <p:nvPr>
            <p:ph type="sldNum" sz="quarter" idx="12"/>
          </p:nvPr>
        </p:nvSpPr>
        <p:spPr>
          <a:xfrm>
            <a:off x="6821632" y="6310313"/>
            <a:ext cx="2057400" cy="365125"/>
          </a:xfrm>
          <a:prstGeom prst="rect">
            <a:avLst/>
          </a:prstGeom>
        </p:spPr>
        <p:txBody>
          <a:bodyPr/>
          <a:lstStyle/>
          <a:p>
            <a:pPr defTabSz="685800"/>
            <a:fld id="{01BA374B-96E1-4B69-AC0E-0EF63C3DFBAB}" type="slidenum">
              <a:rPr lang="en-US" smtClean="0">
                <a:solidFill>
                  <a:prstClr val="black"/>
                </a:solidFill>
              </a:rPr>
              <a:pPr defTabSz="685800"/>
              <a:t>‹#›</a:t>
            </a:fld>
            <a:endParaRPr lang="en-US" dirty="0">
              <a:solidFill>
                <a:prstClr val="black"/>
              </a:solidFill>
            </a:endParaRPr>
          </a:p>
        </p:txBody>
      </p:sp>
    </p:spTree>
    <p:extLst>
      <p:ext uri="{BB962C8B-B14F-4D97-AF65-F5344CB8AC3E}">
        <p14:creationId xmlns:p14="http://schemas.microsoft.com/office/powerpoint/2010/main" xmlns="" val="2670603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075E09-9F93-4318-BB19-B8BC2265FF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7972C81-D9AA-4E31-B83B-56ECE7C449E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C368783-258F-400D-B781-E429BA422A3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629290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CB3E57-E82C-44C0-A626-65DC40D51E3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9CC1B8E-7174-4D60-9600-452FDABBC6E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2A2B9B7-76B5-4583-BD56-42656DFA6FA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6CDE24E-AED2-4805-95B8-6FF986CCD50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B52D666-D9AA-46E9-9284-B2A6BA3DEDF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58715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1724FB-C5FC-4F4F-A678-39444E9E87A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816285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471F91-16DB-40B9-BF7F-BDBAF549D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3993D52-1844-464C-8874-BD541E66C4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440063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1685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8E999-6500-4261-BFB7-61A22CAC956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1B83943-5EEB-4F94-8EEA-331E71A1FBB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5DB0ECC-1D84-4E56-BD64-A135577DF48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xmlns="" val="2709034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F6FD3D-CC66-4AB0-B29F-042E2CC524A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3C1B82ED-223E-4C56-9B18-87BA0B18003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xmlns="" id="{4DE181F7-6AE1-43BF-BDC6-D91D9F14A9B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xmlns="" val="3178508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09B1B-6A5D-41C7-8D00-6E967D07AF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36170B7-1FDB-4520-8D7F-3E0DCD6222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341044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AF9F13F-BBDD-4C13-A1A4-02140F08131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7D4C49E-5730-4B76-A770-47D6F06FD9B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1631760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5FD5B6-A96F-4833-93A7-2FCC8D73254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F73EAD2C-081F-415B-BE49-32DA8FE6DC9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xmlns="" val="3012472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471F91-16DB-40B9-BF7F-BDBAF549D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3993D52-1844-464C-8874-BD541E66C4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742310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16A515-1E95-441A-A469-6DE568E6264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76A0BF24-FD9C-4399-BEB3-4680E042A51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AE86440-5D7B-4AD9-A762-4217338D4D27}"/>
              </a:ext>
            </a:extLst>
          </p:cNvPr>
          <p:cNvSpPr>
            <a:spLocks noGrp="1"/>
          </p:cNvSpPr>
          <p:nvPr>
            <p:ph type="dt" sz="half" idx="10"/>
          </p:nvPr>
        </p:nvSpPr>
        <p:spPr>
          <a:xfrm>
            <a:off x="628650" y="6356351"/>
            <a:ext cx="2057400" cy="365125"/>
          </a:xfrm>
          <a:prstGeom prst="rect">
            <a:avLst/>
          </a:prstGeom>
        </p:spPr>
        <p:txBody>
          <a:bodyPr/>
          <a:lstStyle/>
          <a:p>
            <a:pPr defTabSz="685800"/>
            <a:endParaRPr lang="en-US" dirty="0">
              <a:solidFill>
                <a:prstClr val="black"/>
              </a:solidFill>
            </a:endParaRPr>
          </a:p>
        </p:txBody>
      </p:sp>
      <p:sp>
        <p:nvSpPr>
          <p:cNvPr id="5" name="Footer Placeholder 4">
            <a:extLst>
              <a:ext uri="{FF2B5EF4-FFF2-40B4-BE49-F238E27FC236}">
                <a16:creationId xmlns:a16="http://schemas.microsoft.com/office/drawing/2014/main" xmlns="" id="{85A57B59-1EC8-4D0E-804F-54E678656FF4}"/>
              </a:ext>
            </a:extLst>
          </p:cNvPr>
          <p:cNvSpPr>
            <a:spLocks noGrp="1"/>
          </p:cNvSpPr>
          <p:nvPr>
            <p:ph type="ftr" sz="quarter" idx="11"/>
          </p:nvPr>
        </p:nvSpPr>
        <p:spPr>
          <a:xfrm>
            <a:off x="3028950" y="6356351"/>
            <a:ext cx="3086100" cy="365125"/>
          </a:xfrm>
          <a:prstGeom prst="rect">
            <a:avLst/>
          </a:prstGeom>
        </p:spPr>
        <p:txBody>
          <a:bodyPr/>
          <a:lstStyle/>
          <a:p>
            <a:pPr defTabSz="685800"/>
            <a:endParaRPr lang="en-US" dirty="0">
              <a:solidFill>
                <a:prstClr val="black"/>
              </a:solidFill>
            </a:endParaRPr>
          </a:p>
        </p:txBody>
      </p:sp>
      <p:sp>
        <p:nvSpPr>
          <p:cNvPr id="6" name="Slide Number Placeholder 5">
            <a:extLst>
              <a:ext uri="{FF2B5EF4-FFF2-40B4-BE49-F238E27FC236}">
                <a16:creationId xmlns:a16="http://schemas.microsoft.com/office/drawing/2014/main" xmlns="" id="{2BDAD5E3-7B39-4DBF-8233-B4D0F4598817}"/>
              </a:ext>
            </a:extLst>
          </p:cNvPr>
          <p:cNvSpPr>
            <a:spLocks noGrp="1"/>
          </p:cNvSpPr>
          <p:nvPr>
            <p:ph type="sldNum" sz="quarter" idx="12"/>
          </p:nvPr>
        </p:nvSpPr>
        <p:spPr>
          <a:xfrm>
            <a:off x="6821632" y="6310313"/>
            <a:ext cx="2057400" cy="365125"/>
          </a:xfrm>
          <a:prstGeom prst="rect">
            <a:avLst/>
          </a:prstGeom>
        </p:spPr>
        <p:txBody>
          <a:bodyPr/>
          <a:lstStyle/>
          <a:p>
            <a:pPr defTabSz="685800"/>
            <a:fld id="{01BA374B-96E1-4B69-AC0E-0EF63C3DFBAB}" type="slidenum">
              <a:rPr lang="en-US" smtClean="0">
                <a:solidFill>
                  <a:prstClr val="black"/>
                </a:solidFill>
              </a:rPr>
              <a:pPr defTabSz="685800"/>
              <a:t>‹#›</a:t>
            </a:fld>
            <a:endParaRPr lang="en-US" dirty="0">
              <a:solidFill>
                <a:prstClr val="black"/>
              </a:solidFill>
            </a:endParaRPr>
          </a:p>
        </p:txBody>
      </p:sp>
    </p:spTree>
    <p:extLst>
      <p:ext uri="{BB962C8B-B14F-4D97-AF65-F5344CB8AC3E}">
        <p14:creationId xmlns:p14="http://schemas.microsoft.com/office/powerpoint/2010/main" xmlns="" val="7106252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075E09-9F93-4318-BB19-B8BC2265FF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7972C81-D9AA-4E31-B83B-56ECE7C449E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C368783-258F-400D-B781-E429BA422A3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6949664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CB3E57-E82C-44C0-A626-65DC40D51E3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9CC1B8E-7174-4D60-9600-452FDABBC6E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2A2B9B7-76B5-4583-BD56-42656DFA6FA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6CDE24E-AED2-4805-95B8-6FF986CCD50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B52D666-D9AA-46E9-9284-B2A6BA3DEDF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022490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16A515-1E95-441A-A469-6DE568E6264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76A0BF24-FD9C-4399-BEB3-4680E042A51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AE86440-5D7B-4AD9-A762-4217338D4D27}"/>
              </a:ext>
            </a:extLst>
          </p:cNvPr>
          <p:cNvSpPr>
            <a:spLocks noGrp="1"/>
          </p:cNvSpPr>
          <p:nvPr>
            <p:ph type="dt" sz="half" idx="10"/>
          </p:nvPr>
        </p:nvSpPr>
        <p:spPr>
          <a:xfrm>
            <a:off x="628650" y="6356351"/>
            <a:ext cx="2057400" cy="365125"/>
          </a:xfrm>
          <a:prstGeom prst="rect">
            <a:avLst/>
          </a:prstGeom>
        </p:spPr>
        <p:txBody>
          <a:bodyPr/>
          <a:lstStyle/>
          <a:p>
            <a:pPr defTabSz="685800"/>
            <a:endParaRPr lang="en-US" dirty="0">
              <a:solidFill>
                <a:prstClr val="black"/>
              </a:solidFill>
            </a:endParaRPr>
          </a:p>
        </p:txBody>
      </p:sp>
      <p:sp>
        <p:nvSpPr>
          <p:cNvPr id="5" name="Footer Placeholder 4">
            <a:extLst>
              <a:ext uri="{FF2B5EF4-FFF2-40B4-BE49-F238E27FC236}">
                <a16:creationId xmlns:a16="http://schemas.microsoft.com/office/drawing/2014/main" xmlns="" id="{85A57B59-1EC8-4D0E-804F-54E678656FF4}"/>
              </a:ext>
            </a:extLst>
          </p:cNvPr>
          <p:cNvSpPr>
            <a:spLocks noGrp="1"/>
          </p:cNvSpPr>
          <p:nvPr>
            <p:ph type="ftr" sz="quarter" idx="11"/>
          </p:nvPr>
        </p:nvSpPr>
        <p:spPr>
          <a:xfrm>
            <a:off x="3028950" y="6356351"/>
            <a:ext cx="3086100" cy="365125"/>
          </a:xfrm>
          <a:prstGeom prst="rect">
            <a:avLst/>
          </a:prstGeom>
        </p:spPr>
        <p:txBody>
          <a:bodyPr/>
          <a:lstStyle/>
          <a:p>
            <a:pPr defTabSz="685800"/>
            <a:endParaRPr lang="en-US" dirty="0">
              <a:solidFill>
                <a:prstClr val="black"/>
              </a:solidFill>
            </a:endParaRPr>
          </a:p>
        </p:txBody>
      </p:sp>
      <p:sp>
        <p:nvSpPr>
          <p:cNvPr id="6" name="Slide Number Placeholder 5">
            <a:extLst>
              <a:ext uri="{FF2B5EF4-FFF2-40B4-BE49-F238E27FC236}">
                <a16:creationId xmlns:a16="http://schemas.microsoft.com/office/drawing/2014/main" xmlns="" id="{2BDAD5E3-7B39-4DBF-8233-B4D0F4598817}"/>
              </a:ext>
            </a:extLst>
          </p:cNvPr>
          <p:cNvSpPr>
            <a:spLocks noGrp="1"/>
          </p:cNvSpPr>
          <p:nvPr>
            <p:ph type="sldNum" sz="quarter" idx="12"/>
          </p:nvPr>
        </p:nvSpPr>
        <p:spPr>
          <a:xfrm>
            <a:off x="6821632" y="6310313"/>
            <a:ext cx="2057400" cy="365125"/>
          </a:xfrm>
          <a:prstGeom prst="rect">
            <a:avLst/>
          </a:prstGeom>
        </p:spPr>
        <p:txBody>
          <a:bodyPr/>
          <a:lstStyle/>
          <a:p>
            <a:pPr defTabSz="685800"/>
            <a:fld id="{01BA374B-96E1-4B69-AC0E-0EF63C3DFBAB}" type="slidenum">
              <a:rPr lang="en-US" smtClean="0">
                <a:solidFill>
                  <a:prstClr val="black"/>
                </a:solidFill>
              </a:rPr>
              <a:pPr defTabSz="685800"/>
              <a:t>‹#›</a:t>
            </a:fld>
            <a:endParaRPr lang="en-US" dirty="0">
              <a:solidFill>
                <a:prstClr val="black"/>
              </a:solidFill>
            </a:endParaRPr>
          </a:p>
        </p:txBody>
      </p:sp>
    </p:spTree>
    <p:extLst>
      <p:ext uri="{BB962C8B-B14F-4D97-AF65-F5344CB8AC3E}">
        <p14:creationId xmlns:p14="http://schemas.microsoft.com/office/powerpoint/2010/main" xmlns="" val="18103191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1724FB-C5FC-4F4F-A678-39444E9E87A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2551122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066215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8E999-6500-4261-BFB7-61A22CAC956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1B83943-5EEB-4F94-8EEA-331E71A1FBB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5DB0ECC-1D84-4E56-BD64-A135577DF48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xmlns="" val="26549966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F6FD3D-CC66-4AB0-B29F-042E2CC524A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3C1B82ED-223E-4C56-9B18-87BA0B18003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xmlns="" id="{4DE181F7-6AE1-43BF-BDC6-D91D9F14A9B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xmlns="" val="3563299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09B1B-6A5D-41C7-8D00-6E967D07AF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36170B7-1FDB-4520-8D7F-3E0DCD6222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7340897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AF9F13F-BBDD-4C13-A1A4-02140F08131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7D4C49E-5730-4B76-A770-47D6F06FD9B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6715601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5FD5B6-A96F-4833-93A7-2FCC8D73254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F73EAD2C-081F-415B-BE49-32DA8FE6DC9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xmlns="" val="2970520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471F91-16DB-40B9-BF7F-BDBAF549D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3993D52-1844-464C-8874-BD541E66C4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41707697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16A515-1E95-441A-A469-6DE568E6264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76A0BF24-FD9C-4399-BEB3-4680E042A51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AE86440-5D7B-4AD9-A762-4217338D4D27}"/>
              </a:ext>
            </a:extLst>
          </p:cNvPr>
          <p:cNvSpPr>
            <a:spLocks noGrp="1"/>
          </p:cNvSpPr>
          <p:nvPr>
            <p:ph type="dt" sz="half" idx="10"/>
          </p:nvPr>
        </p:nvSpPr>
        <p:spPr>
          <a:xfrm>
            <a:off x="628650" y="6356351"/>
            <a:ext cx="2057400" cy="365125"/>
          </a:xfrm>
          <a:prstGeom prst="rect">
            <a:avLst/>
          </a:prstGeom>
        </p:spPr>
        <p:txBody>
          <a:bodyPr/>
          <a:lstStyle/>
          <a:p>
            <a:pPr defTabSz="685800"/>
            <a:endParaRPr lang="en-US" dirty="0">
              <a:solidFill>
                <a:prstClr val="black"/>
              </a:solidFill>
            </a:endParaRPr>
          </a:p>
        </p:txBody>
      </p:sp>
      <p:sp>
        <p:nvSpPr>
          <p:cNvPr id="5" name="Footer Placeholder 4">
            <a:extLst>
              <a:ext uri="{FF2B5EF4-FFF2-40B4-BE49-F238E27FC236}">
                <a16:creationId xmlns:a16="http://schemas.microsoft.com/office/drawing/2014/main" xmlns="" id="{85A57B59-1EC8-4D0E-804F-54E678656FF4}"/>
              </a:ext>
            </a:extLst>
          </p:cNvPr>
          <p:cNvSpPr>
            <a:spLocks noGrp="1"/>
          </p:cNvSpPr>
          <p:nvPr>
            <p:ph type="ftr" sz="quarter" idx="11"/>
          </p:nvPr>
        </p:nvSpPr>
        <p:spPr>
          <a:xfrm>
            <a:off x="3028950" y="6356351"/>
            <a:ext cx="3086100" cy="365125"/>
          </a:xfrm>
          <a:prstGeom prst="rect">
            <a:avLst/>
          </a:prstGeom>
        </p:spPr>
        <p:txBody>
          <a:bodyPr/>
          <a:lstStyle/>
          <a:p>
            <a:pPr defTabSz="685800"/>
            <a:endParaRPr lang="en-US" dirty="0">
              <a:solidFill>
                <a:prstClr val="black"/>
              </a:solidFill>
            </a:endParaRPr>
          </a:p>
        </p:txBody>
      </p:sp>
      <p:sp>
        <p:nvSpPr>
          <p:cNvPr id="6" name="Slide Number Placeholder 5">
            <a:extLst>
              <a:ext uri="{FF2B5EF4-FFF2-40B4-BE49-F238E27FC236}">
                <a16:creationId xmlns:a16="http://schemas.microsoft.com/office/drawing/2014/main" xmlns="" id="{2BDAD5E3-7B39-4DBF-8233-B4D0F4598817}"/>
              </a:ext>
            </a:extLst>
          </p:cNvPr>
          <p:cNvSpPr>
            <a:spLocks noGrp="1"/>
          </p:cNvSpPr>
          <p:nvPr>
            <p:ph type="sldNum" sz="quarter" idx="12"/>
          </p:nvPr>
        </p:nvSpPr>
        <p:spPr>
          <a:xfrm>
            <a:off x="6821632" y="6310313"/>
            <a:ext cx="2057400" cy="365125"/>
          </a:xfrm>
          <a:prstGeom prst="rect">
            <a:avLst/>
          </a:prstGeom>
        </p:spPr>
        <p:txBody>
          <a:bodyPr/>
          <a:lstStyle/>
          <a:p>
            <a:pPr defTabSz="685800"/>
            <a:fld id="{01BA374B-96E1-4B69-AC0E-0EF63C3DFBAB}" type="slidenum">
              <a:rPr lang="en-US" smtClean="0">
                <a:solidFill>
                  <a:prstClr val="black"/>
                </a:solidFill>
              </a:rPr>
              <a:pPr defTabSz="685800"/>
              <a:t>‹#›</a:t>
            </a:fld>
            <a:endParaRPr lang="en-US" dirty="0">
              <a:solidFill>
                <a:prstClr val="black"/>
              </a:solidFill>
            </a:endParaRPr>
          </a:p>
        </p:txBody>
      </p:sp>
    </p:spTree>
    <p:extLst>
      <p:ext uri="{BB962C8B-B14F-4D97-AF65-F5344CB8AC3E}">
        <p14:creationId xmlns:p14="http://schemas.microsoft.com/office/powerpoint/2010/main" xmlns="" val="30128275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075E09-9F93-4318-BB19-B8BC2265FF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7972C81-D9AA-4E31-B83B-56ECE7C449E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C368783-258F-400D-B781-E429BA422A3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634527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075E09-9F93-4318-BB19-B8BC2265FF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7972C81-D9AA-4E31-B83B-56ECE7C449E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C368783-258F-400D-B781-E429BA422A3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1255189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CB3E57-E82C-44C0-A626-65DC40D51E3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9CC1B8E-7174-4D60-9600-452FDABBC6E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2A2B9B7-76B5-4583-BD56-42656DFA6FA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6CDE24E-AED2-4805-95B8-6FF986CCD50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B52D666-D9AA-46E9-9284-B2A6BA3DEDF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3658851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1724FB-C5FC-4F4F-A678-39444E9E87A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2028962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805672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8E999-6500-4261-BFB7-61A22CAC956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1B83943-5EEB-4F94-8EEA-331E71A1FBB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5DB0ECC-1D84-4E56-BD64-A135577DF48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xmlns="" val="27939401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F6FD3D-CC66-4AB0-B29F-042E2CC524A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3C1B82ED-223E-4C56-9B18-87BA0B18003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xmlns="" id="{4DE181F7-6AE1-43BF-BDC6-D91D9F14A9B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xmlns="" val="1200711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09B1B-6A5D-41C7-8D00-6E967D07AF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36170B7-1FDB-4520-8D7F-3E0DCD6222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5392228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AF9F13F-BBDD-4C13-A1A4-02140F08131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7D4C49E-5730-4B76-A770-47D6F06FD9B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676432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5FD5B6-A96F-4833-93A7-2FCC8D73254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F73EAD2C-081F-415B-BE49-32DA8FE6DC9E}"/>
              </a:ext>
            </a:extLst>
          </p:cNvPr>
          <p:cNvSpPr>
            <a:spLocks noGrp="1"/>
          </p:cNvSpPr>
          <p:nvPr>
            <p:ph type="subTitle" idx="1"/>
          </p:nvPr>
        </p:nvSpPr>
        <p:spPr>
          <a:xfrm>
            <a:off x="1143000" y="3602038"/>
            <a:ext cx="6858000" cy="1655762"/>
          </a:xfrm>
        </p:spPr>
        <p:txBody>
          <a:bodyPr/>
          <a:lstStyle>
            <a:lvl1pPr marL="0" indent="0" algn="ctr">
              <a:buNone/>
              <a:defRPr sz="1800"/>
            </a:lvl1pPr>
            <a:lvl2pPr marL="342909" indent="0" algn="ctr">
              <a:buNone/>
              <a:defRPr sz="1500"/>
            </a:lvl2pPr>
            <a:lvl3pPr marL="685817" indent="0" algn="ctr">
              <a:buNone/>
              <a:defRPr sz="1350"/>
            </a:lvl3pPr>
            <a:lvl4pPr marL="1028726" indent="0" algn="ctr">
              <a:buNone/>
              <a:defRPr sz="1200"/>
            </a:lvl4pPr>
            <a:lvl5pPr marL="1371634" indent="0" algn="ctr">
              <a:buNone/>
              <a:defRPr sz="1200"/>
            </a:lvl5pPr>
            <a:lvl6pPr marL="1714543" indent="0" algn="ctr">
              <a:buNone/>
              <a:defRPr sz="1200"/>
            </a:lvl6pPr>
            <a:lvl7pPr marL="2057451" indent="0" algn="ctr">
              <a:buNone/>
              <a:defRPr sz="1200"/>
            </a:lvl7pPr>
            <a:lvl8pPr marL="2400360" indent="0" algn="ctr">
              <a:buNone/>
              <a:defRPr sz="1200"/>
            </a:lvl8pPr>
            <a:lvl9pPr marL="2743269" indent="0" algn="ctr">
              <a:buNone/>
              <a:defRPr sz="1200"/>
            </a:lvl9pPr>
          </a:lstStyle>
          <a:p>
            <a:r>
              <a:rPr lang="en-US"/>
              <a:t>Click to edit Master subtitle style</a:t>
            </a:r>
          </a:p>
        </p:txBody>
      </p:sp>
    </p:spTree>
    <p:extLst>
      <p:ext uri="{BB962C8B-B14F-4D97-AF65-F5344CB8AC3E}">
        <p14:creationId xmlns:p14="http://schemas.microsoft.com/office/powerpoint/2010/main" xmlns="" val="6294587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471F91-16DB-40B9-BF7F-BDBAF549D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3993D52-1844-464C-8874-BD541E66C4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4830780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16A515-1E95-441A-A469-6DE568E62647}"/>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76A0BF24-FD9C-4399-BEB3-4680E042A511}"/>
              </a:ext>
            </a:extLst>
          </p:cNvPr>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9" indent="0">
              <a:buNone/>
              <a:defRPr sz="1500">
                <a:solidFill>
                  <a:schemeClr val="tx1">
                    <a:tint val="75000"/>
                  </a:schemeClr>
                </a:solidFill>
              </a:defRPr>
            </a:lvl2pPr>
            <a:lvl3pPr marL="685817" indent="0">
              <a:buNone/>
              <a:defRPr sz="1350">
                <a:solidFill>
                  <a:schemeClr val="tx1">
                    <a:tint val="75000"/>
                  </a:schemeClr>
                </a:solidFill>
              </a:defRPr>
            </a:lvl3pPr>
            <a:lvl4pPr marL="1028726" indent="0">
              <a:buNone/>
              <a:defRPr sz="1200">
                <a:solidFill>
                  <a:schemeClr val="tx1">
                    <a:tint val="75000"/>
                  </a:schemeClr>
                </a:solidFill>
              </a:defRPr>
            </a:lvl4pPr>
            <a:lvl5pPr marL="1371634" indent="0">
              <a:buNone/>
              <a:defRPr sz="1200">
                <a:solidFill>
                  <a:schemeClr val="tx1">
                    <a:tint val="75000"/>
                  </a:schemeClr>
                </a:solidFill>
              </a:defRPr>
            </a:lvl5pPr>
            <a:lvl6pPr marL="1714543" indent="0">
              <a:buNone/>
              <a:defRPr sz="1200">
                <a:solidFill>
                  <a:schemeClr val="tx1">
                    <a:tint val="75000"/>
                  </a:schemeClr>
                </a:solidFill>
              </a:defRPr>
            </a:lvl6pPr>
            <a:lvl7pPr marL="2057451" indent="0">
              <a:buNone/>
              <a:defRPr sz="1200">
                <a:solidFill>
                  <a:schemeClr val="tx1">
                    <a:tint val="75000"/>
                  </a:schemeClr>
                </a:solidFill>
              </a:defRPr>
            </a:lvl7pPr>
            <a:lvl8pPr marL="2400360" indent="0">
              <a:buNone/>
              <a:defRPr sz="1200">
                <a:solidFill>
                  <a:schemeClr val="tx1">
                    <a:tint val="75000"/>
                  </a:schemeClr>
                </a:solidFill>
              </a:defRPr>
            </a:lvl8pPr>
            <a:lvl9pPr marL="2743269"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AE86440-5D7B-4AD9-A762-4217338D4D27}"/>
              </a:ext>
            </a:extLst>
          </p:cNvPr>
          <p:cNvSpPr>
            <a:spLocks noGrp="1"/>
          </p:cNvSpPr>
          <p:nvPr>
            <p:ph type="dt" sz="half" idx="10"/>
          </p:nvPr>
        </p:nvSpPr>
        <p:spPr>
          <a:xfrm>
            <a:off x="628650" y="6356352"/>
            <a:ext cx="2057400" cy="365125"/>
          </a:xfrm>
          <a:prstGeom prst="rect">
            <a:avLst/>
          </a:prstGeom>
        </p:spPr>
        <p:txBody>
          <a:bodyPr/>
          <a:lstStyle/>
          <a:p>
            <a:endParaRPr lang="en-US" dirty="0">
              <a:solidFill>
                <a:prstClr val="black"/>
              </a:solidFill>
            </a:endParaRPr>
          </a:p>
        </p:txBody>
      </p:sp>
      <p:sp>
        <p:nvSpPr>
          <p:cNvPr id="5" name="Footer Placeholder 4">
            <a:extLst>
              <a:ext uri="{FF2B5EF4-FFF2-40B4-BE49-F238E27FC236}">
                <a16:creationId xmlns:a16="http://schemas.microsoft.com/office/drawing/2014/main" xmlns="" id="{85A57B59-1EC8-4D0E-804F-54E678656FF4}"/>
              </a:ext>
            </a:extLst>
          </p:cNvPr>
          <p:cNvSpPr>
            <a:spLocks noGrp="1"/>
          </p:cNvSpPr>
          <p:nvPr>
            <p:ph type="ftr" sz="quarter" idx="11"/>
          </p:nvPr>
        </p:nvSpPr>
        <p:spPr>
          <a:xfrm>
            <a:off x="3028951" y="6356352"/>
            <a:ext cx="3086100" cy="365125"/>
          </a:xfrm>
          <a:prstGeom prst="rect">
            <a:avLst/>
          </a:prstGeom>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2BDAD5E3-7B39-4DBF-8233-B4D0F4598817}"/>
              </a:ext>
            </a:extLst>
          </p:cNvPr>
          <p:cNvSpPr>
            <a:spLocks noGrp="1"/>
          </p:cNvSpPr>
          <p:nvPr>
            <p:ph type="sldNum" sz="quarter" idx="12"/>
          </p:nvPr>
        </p:nvSpPr>
        <p:spPr>
          <a:xfrm>
            <a:off x="6821632" y="6310314"/>
            <a:ext cx="2057400" cy="365125"/>
          </a:xfrm>
          <a:prstGeom prst="rect">
            <a:avLst/>
          </a:prstGeom>
        </p:spPr>
        <p:txBody>
          <a:bodyPr/>
          <a:lstStyle/>
          <a:p>
            <a:fld id="{E6EDE458-FE5D-A943-8B68-DF1632607E4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1482956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CB3E57-E82C-44C0-A626-65DC40D51E3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9CC1B8E-7174-4D60-9600-452FDABBC6E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2A2B9B7-76B5-4583-BD56-42656DFA6FA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6CDE24E-AED2-4805-95B8-6FF986CCD50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B52D666-D9AA-46E9-9284-B2A6BA3DEDF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4016632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075E09-9F93-4318-BB19-B8BC2265FF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7972C81-D9AA-4E31-B83B-56ECE7C449E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C368783-258F-400D-B781-E429BA422A3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8832547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CB3E57-E82C-44C0-A626-65DC40D51E30}"/>
              </a:ext>
            </a:extLst>
          </p:cNvPr>
          <p:cNvSpPr>
            <a:spLocks noGrp="1"/>
          </p:cNvSpPr>
          <p:nvPr>
            <p:ph type="title"/>
          </p:nvPr>
        </p:nvSpPr>
        <p:spPr>
          <a:xfrm>
            <a:off x="629842" y="3651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9CC1B8E-7174-4D60-9600-452FDABBC6EE}"/>
              </a:ext>
            </a:extLst>
          </p:cNvPr>
          <p:cNvSpPr>
            <a:spLocks noGrp="1"/>
          </p:cNvSpPr>
          <p:nvPr>
            <p:ph type="body" idx="1"/>
          </p:nvPr>
        </p:nvSpPr>
        <p:spPr>
          <a:xfrm>
            <a:off x="629841" y="1681163"/>
            <a:ext cx="3868340" cy="823912"/>
          </a:xfrm>
        </p:spPr>
        <p:txBody>
          <a:bodyPr anchor="b"/>
          <a:lstStyle>
            <a:lvl1pPr marL="0" indent="0">
              <a:buNone/>
              <a:defRPr sz="1800" b="1"/>
            </a:lvl1pPr>
            <a:lvl2pPr marL="342909" indent="0">
              <a:buNone/>
              <a:defRPr sz="1500" b="1"/>
            </a:lvl2pPr>
            <a:lvl3pPr marL="685817" indent="0">
              <a:buNone/>
              <a:defRPr sz="1350" b="1"/>
            </a:lvl3pPr>
            <a:lvl4pPr marL="1028726" indent="0">
              <a:buNone/>
              <a:defRPr sz="1200" b="1"/>
            </a:lvl4pPr>
            <a:lvl5pPr marL="1371634" indent="0">
              <a:buNone/>
              <a:defRPr sz="1200" b="1"/>
            </a:lvl5pPr>
            <a:lvl6pPr marL="1714543" indent="0">
              <a:buNone/>
              <a:defRPr sz="1200" b="1"/>
            </a:lvl6pPr>
            <a:lvl7pPr marL="2057451" indent="0">
              <a:buNone/>
              <a:defRPr sz="1200" b="1"/>
            </a:lvl7pPr>
            <a:lvl8pPr marL="2400360" indent="0">
              <a:buNone/>
              <a:defRPr sz="1200" b="1"/>
            </a:lvl8pPr>
            <a:lvl9pPr marL="2743269"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2A2B9B7-76B5-4583-BD56-42656DFA6FA5}"/>
              </a:ext>
            </a:extLst>
          </p:cNvPr>
          <p:cNvSpPr>
            <a:spLocks noGrp="1"/>
          </p:cNvSpPr>
          <p:nvPr>
            <p:ph sz="half" idx="2"/>
          </p:nvPr>
        </p:nvSpPr>
        <p:spPr>
          <a:xfrm>
            <a:off x="629841"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6CDE24E-AED2-4805-95B8-6FF986CCD50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9" indent="0">
              <a:buNone/>
              <a:defRPr sz="1500" b="1"/>
            </a:lvl2pPr>
            <a:lvl3pPr marL="685817" indent="0">
              <a:buNone/>
              <a:defRPr sz="1350" b="1"/>
            </a:lvl3pPr>
            <a:lvl4pPr marL="1028726" indent="0">
              <a:buNone/>
              <a:defRPr sz="1200" b="1"/>
            </a:lvl4pPr>
            <a:lvl5pPr marL="1371634" indent="0">
              <a:buNone/>
              <a:defRPr sz="1200" b="1"/>
            </a:lvl5pPr>
            <a:lvl6pPr marL="1714543" indent="0">
              <a:buNone/>
              <a:defRPr sz="1200" b="1"/>
            </a:lvl6pPr>
            <a:lvl7pPr marL="2057451" indent="0">
              <a:buNone/>
              <a:defRPr sz="1200" b="1"/>
            </a:lvl7pPr>
            <a:lvl8pPr marL="2400360" indent="0">
              <a:buNone/>
              <a:defRPr sz="1200" b="1"/>
            </a:lvl8pPr>
            <a:lvl9pPr marL="2743269"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B52D666-D9AA-46E9-9284-B2A6BA3DEDF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5704661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1724FB-C5FC-4F4F-A678-39444E9E87A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1069097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17643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8E999-6500-4261-BFB7-61A22CAC956D}"/>
              </a:ext>
            </a:extLst>
          </p:cNvPr>
          <p:cNvSpPr>
            <a:spLocks noGrp="1"/>
          </p:cNvSpPr>
          <p:nvPr>
            <p:ph type="title"/>
          </p:nvPr>
        </p:nvSpPr>
        <p:spPr>
          <a:xfrm>
            <a:off x="629842"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1B83943-5EEB-4F94-8EEA-331E71A1FBBC}"/>
              </a:ext>
            </a:extLst>
          </p:cNvPr>
          <p:cNvSpPr>
            <a:spLocks noGrp="1"/>
          </p:cNvSpPr>
          <p:nvPr>
            <p:ph idx="1"/>
          </p:nvPr>
        </p:nvSpPr>
        <p:spPr>
          <a:xfrm>
            <a:off x="3887391"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5DB0ECC-1D84-4E56-BD64-A135577DF481}"/>
              </a:ext>
            </a:extLst>
          </p:cNvPr>
          <p:cNvSpPr>
            <a:spLocks noGrp="1"/>
          </p:cNvSpPr>
          <p:nvPr>
            <p:ph type="body" sz="half" idx="2"/>
          </p:nvPr>
        </p:nvSpPr>
        <p:spPr>
          <a:xfrm>
            <a:off x="629842" y="2057400"/>
            <a:ext cx="2949178" cy="3811588"/>
          </a:xfrm>
        </p:spPr>
        <p:txBody>
          <a:bodyPr/>
          <a:lstStyle>
            <a:lvl1pPr marL="0" indent="0">
              <a:buNone/>
              <a:defRPr sz="1200"/>
            </a:lvl1pPr>
            <a:lvl2pPr marL="342909" indent="0">
              <a:buNone/>
              <a:defRPr sz="1050"/>
            </a:lvl2pPr>
            <a:lvl3pPr marL="685817" indent="0">
              <a:buNone/>
              <a:defRPr sz="900"/>
            </a:lvl3pPr>
            <a:lvl4pPr marL="1028726" indent="0">
              <a:buNone/>
              <a:defRPr sz="750"/>
            </a:lvl4pPr>
            <a:lvl5pPr marL="1371634" indent="0">
              <a:buNone/>
              <a:defRPr sz="750"/>
            </a:lvl5pPr>
            <a:lvl6pPr marL="1714543" indent="0">
              <a:buNone/>
              <a:defRPr sz="750"/>
            </a:lvl6pPr>
            <a:lvl7pPr marL="2057451" indent="0">
              <a:buNone/>
              <a:defRPr sz="750"/>
            </a:lvl7pPr>
            <a:lvl8pPr marL="2400360" indent="0">
              <a:buNone/>
              <a:defRPr sz="750"/>
            </a:lvl8pPr>
            <a:lvl9pPr marL="2743269" indent="0">
              <a:buNone/>
              <a:defRPr sz="750"/>
            </a:lvl9pPr>
          </a:lstStyle>
          <a:p>
            <a:pPr lvl="0"/>
            <a:r>
              <a:rPr lang="en-US"/>
              <a:t>Click to edit Master text styles</a:t>
            </a:r>
          </a:p>
        </p:txBody>
      </p:sp>
    </p:spTree>
    <p:extLst>
      <p:ext uri="{BB962C8B-B14F-4D97-AF65-F5344CB8AC3E}">
        <p14:creationId xmlns:p14="http://schemas.microsoft.com/office/powerpoint/2010/main" xmlns="" val="7096727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F6FD3D-CC66-4AB0-B29F-042E2CC524A8}"/>
              </a:ext>
            </a:extLst>
          </p:cNvPr>
          <p:cNvSpPr>
            <a:spLocks noGrp="1"/>
          </p:cNvSpPr>
          <p:nvPr>
            <p:ph type="title"/>
          </p:nvPr>
        </p:nvSpPr>
        <p:spPr>
          <a:xfrm>
            <a:off x="629842"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3C1B82ED-223E-4C56-9B18-87BA0B180032}"/>
              </a:ext>
            </a:extLst>
          </p:cNvPr>
          <p:cNvSpPr>
            <a:spLocks noGrp="1"/>
          </p:cNvSpPr>
          <p:nvPr>
            <p:ph type="pic" idx="1"/>
          </p:nvPr>
        </p:nvSpPr>
        <p:spPr>
          <a:xfrm>
            <a:off x="3887391" y="987427"/>
            <a:ext cx="4629150" cy="4873625"/>
          </a:xfrm>
        </p:spPr>
        <p:txBody>
          <a:bodyPr/>
          <a:lstStyle>
            <a:lvl1pPr marL="0" indent="0">
              <a:buNone/>
              <a:defRPr sz="2400"/>
            </a:lvl1pPr>
            <a:lvl2pPr marL="342909" indent="0">
              <a:buNone/>
              <a:defRPr sz="2100"/>
            </a:lvl2pPr>
            <a:lvl3pPr marL="685817" indent="0">
              <a:buNone/>
              <a:defRPr sz="1800"/>
            </a:lvl3pPr>
            <a:lvl4pPr marL="1028726" indent="0">
              <a:buNone/>
              <a:defRPr sz="1500"/>
            </a:lvl4pPr>
            <a:lvl5pPr marL="1371634" indent="0">
              <a:buNone/>
              <a:defRPr sz="1500"/>
            </a:lvl5pPr>
            <a:lvl6pPr marL="1714543" indent="0">
              <a:buNone/>
              <a:defRPr sz="1500"/>
            </a:lvl6pPr>
            <a:lvl7pPr marL="2057451" indent="0">
              <a:buNone/>
              <a:defRPr sz="1500"/>
            </a:lvl7pPr>
            <a:lvl8pPr marL="2400360" indent="0">
              <a:buNone/>
              <a:defRPr sz="1500"/>
            </a:lvl8pPr>
            <a:lvl9pPr marL="2743269" indent="0">
              <a:buNone/>
              <a:defRPr sz="1500"/>
            </a:lvl9pPr>
          </a:lstStyle>
          <a:p>
            <a:endParaRPr lang="en-US" dirty="0"/>
          </a:p>
        </p:txBody>
      </p:sp>
      <p:sp>
        <p:nvSpPr>
          <p:cNvPr id="4" name="Text Placeholder 3">
            <a:extLst>
              <a:ext uri="{FF2B5EF4-FFF2-40B4-BE49-F238E27FC236}">
                <a16:creationId xmlns:a16="http://schemas.microsoft.com/office/drawing/2014/main" xmlns="" id="{4DE181F7-6AE1-43BF-BDC6-D91D9F14A9B9}"/>
              </a:ext>
            </a:extLst>
          </p:cNvPr>
          <p:cNvSpPr>
            <a:spLocks noGrp="1"/>
          </p:cNvSpPr>
          <p:nvPr>
            <p:ph type="body" sz="half" idx="2"/>
          </p:nvPr>
        </p:nvSpPr>
        <p:spPr>
          <a:xfrm>
            <a:off x="629842" y="2057400"/>
            <a:ext cx="2949178" cy="3811588"/>
          </a:xfrm>
        </p:spPr>
        <p:txBody>
          <a:bodyPr/>
          <a:lstStyle>
            <a:lvl1pPr marL="0" indent="0">
              <a:buNone/>
              <a:defRPr sz="1200"/>
            </a:lvl1pPr>
            <a:lvl2pPr marL="342909" indent="0">
              <a:buNone/>
              <a:defRPr sz="1050"/>
            </a:lvl2pPr>
            <a:lvl3pPr marL="685817" indent="0">
              <a:buNone/>
              <a:defRPr sz="900"/>
            </a:lvl3pPr>
            <a:lvl4pPr marL="1028726" indent="0">
              <a:buNone/>
              <a:defRPr sz="750"/>
            </a:lvl4pPr>
            <a:lvl5pPr marL="1371634" indent="0">
              <a:buNone/>
              <a:defRPr sz="750"/>
            </a:lvl5pPr>
            <a:lvl6pPr marL="1714543" indent="0">
              <a:buNone/>
              <a:defRPr sz="750"/>
            </a:lvl6pPr>
            <a:lvl7pPr marL="2057451" indent="0">
              <a:buNone/>
              <a:defRPr sz="750"/>
            </a:lvl7pPr>
            <a:lvl8pPr marL="2400360" indent="0">
              <a:buNone/>
              <a:defRPr sz="750"/>
            </a:lvl8pPr>
            <a:lvl9pPr marL="2743269" indent="0">
              <a:buNone/>
              <a:defRPr sz="750"/>
            </a:lvl9pPr>
          </a:lstStyle>
          <a:p>
            <a:pPr lvl="0"/>
            <a:r>
              <a:rPr lang="en-US"/>
              <a:t>Click to edit Master text styles</a:t>
            </a:r>
          </a:p>
        </p:txBody>
      </p:sp>
    </p:spTree>
    <p:extLst>
      <p:ext uri="{BB962C8B-B14F-4D97-AF65-F5344CB8AC3E}">
        <p14:creationId xmlns:p14="http://schemas.microsoft.com/office/powerpoint/2010/main" xmlns="" val="1689673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09B1B-6A5D-41C7-8D00-6E967D07AF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36170B7-1FDB-4520-8D7F-3E0DCD6222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2990450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AF9F13F-BBDD-4C13-A1A4-02140F08131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7D4C49E-5730-4B76-A770-47D6F06FD9B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9058471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8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32AFF6B-0477-48B7-9CB9-814FB554370D}"/>
              </a:ext>
            </a:extLst>
          </p:cNvPr>
          <p:cNvGraphicFramePr>
            <a:graphicFrameLocks noChangeAspect="1"/>
          </p:cNvGraphicFramePr>
          <p:nvPr userDrawn="1">
            <p:extLst/>
          </p:nvPr>
        </p:nvGraphicFramePr>
        <p:xfrm>
          <a:off x="1621" y="1622"/>
          <a:ext cx="1619" cy="1619"/>
        </p:xfrm>
        <a:graphic>
          <a:graphicData uri="http://schemas.openxmlformats.org/presentationml/2006/ole">
            <p:oleObj spid="_x0000_s9279" name="think-cell Slide" r:id="rId4" imgW="360" imgH="360" progId="">
              <p:embed/>
            </p:oleObj>
          </a:graphicData>
        </a:graphic>
      </p:graphicFrame>
      <p:sp>
        <p:nvSpPr>
          <p:cNvPr id="3" name="Rectangle 2" hidden="1">
            <a:extLst>
              <a:ext uri="{FF2B5EF4-FFF2-40B4-BE49-F238E27FC236}">
                <a16:creationId xmlns:a16="http://schemas.microsoft.com/office/drawing/2014/main" xmlns="" id="{5CB37469-ED4B-4BB8-964E-284BF313FCB2}"/>
              </a:ext>
            </a:extLst>
          </p:cNvPr>
          <p:cNvSpPr/>
          <p:nvPr userDrawn="1">
            <p:custDataLst>
              <p:tags r:id="rId2"/>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7" name="Title 1"/>
          <p:cNvSpPr>
            <a:spLocks noGrp="1"/>
          </p:cNvSpPr>
          <p:nvPr>
            <p:ph type="title" hasCustomPrompt="1"/>
          </p:nvPr>
        </p:nvSpPr>
        <p:spPr>
          <a:xfrm>
            <a:off x="473076" y="515970"/>
            <a:ext cx="7085308" cy="335098"/>
          </a:xfrm>
          <a:solidFill>
            <a:schemeClr val="bg1"/>
          </a:solidFill>
        </p:spPr>
        <p:txBody>
          <a:bodyPr lIns="36000">
            <a:noAutofit/>
          </a:bodyPr>
          <a:lstStyle>
            <a:lvl1pPr algn="l">
              <a:defRPr sz="1500">
                <a:solidFill>
                  <a:schemeClr val="accent6">
                    <a:lumMod val="90000"/>
                    <a:lumOff val="10000"/>
                  </a:schemeClr>
                </a:solidFill>
                <a:latin typeface="+mj-lt"/>
              </a:defRPr>
            </a:lvl1pPr>
          </a:lstStyle>
          <a:p>
            <a:r>
              <a:rPr lang="en-US" dirty="0"/>
              <a:t>Click to insert slide title</a:t>
            </a:r>
          </a:p>
        </p:txBody>
      </p:sp>
      <p:sp>
        <p:nvSpPr>
          <p:cNvPr id="13" name="Text Placeholder 12"/>
          <p:cNvSpPr>
            <a:spLocks noGrp="1"/>
          </p:cNvSpPr>
          <p:nvPr>
            <p:ph type="body" sz="quarter" idx="12" hasCustomPrompt="1"/>
          </p:nvPr>
        </p:nvSpPr>
        <p:spPr>
          <a:xfrm>
            <a:off x="473077" y="949200"/>
            <a:ext cx="8207999" cy="646331"/>
          </a:xfrm>
        </p:spPr>
        <p:txBody>
          <a:bodyPr lIns="36000"/>
          <a:lstStyle>
            <a:lvl1pPr marL="0" marR="0" indent="0" algn="l" defTabSz="685145" rtl="0" eaLnBrk="1" fontAlgn="base" latinLnBrk="0" hangingPunct="1">
              <a:lnSpc>
                <a:spcPct val="100000"/>
              </a:lnSpc>
              <a:spcBef>
                <a:spcPct val="0"/>
              </a:spcBef>
              <a:spcAft>
                <a:spcPct val="0"/>
              </a:spcAft>
              <a:buClr>
                <a:srgbClr val="063E59"/>
              </a:buClr>
              <a:buSzPct val="100000"/>
              <a:buFontTx/>
              <a:buNone/>
              <a:tabLst/>
              <a:defRPr sz="1050">
                <a:solidFill>
                  <a:schemeClr val="accent3">
                    <a:lumMod val="90000"/>
                    <a:lumOff val="10000"/>
                  </a:schemeClr>
                </a:solidFill>
                <a:latin typeface="+mn-lt"/>
              </a:defRPr>
            </a:lvl1pPr>
          </a:lstStyle>
          <a:p>
            <a:pPr lvl="0"/>
            <a:r>
              <a:rPr lang="en-ZA" dirty="0"/>
              <a:t>Click to insert sub-title</a:t>
            </a:r>
          </a:p>
          <a:p>
            <a:pPr marL="0" marR="0" lvl="0" indent="0" algn="l" defTabSz="685145"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a:p>
            <a:pPr marL="0" marR="0" lvl="0" indent="0" algn="l" defTabSz="685145"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p:txBody>
      </p:sp>
      <p:sp>
        <p:nvSpPr>
          <p:cNvPr id="6" name="Rectangle 37">
            <a:extLst>
              <a:ext uri="{FF2B5EF4-FFF2-40B4-BE49-F238E27FC236}">
                <a16:creationId xmlns:a16="http://schemas.microsoft.com/office/drawing/2014/main" xmlns="" id="{6932CCBC-EA92-4CF4-A040-24ED80A7AEB2}"/>
              </a:ext>
            </a:extLst>
          </p:cNvPr>
          <p:cNvSpPr>
            <a:spLocks noGrp="1" noChangeArrowheads="1"/>
          </p:cNvSpPr>
          <p:nvPr>
            <p:ph type="sldNum" sz="quarter" idx="13"/>
          </p:nvPr>
        </p:nvSpPr>
        <p:spPr>
          <a:xfrm>
            <a:off x="6515100" y="6248400"/>
            <a:ext cx="1905000" cy="457200"/>
          </a:xfrm>
          <a:ln/>
        </p:spPr>
        <p:txBody>
          <a:bodyPr/>
          <a:lstStyle>
            <a:lvl1pPr>
              <a:defRPr/>
            </a:lvl1pPr>
          </a:lstStyle>
          <a:p>
            <a:pPr>
              <a:defRPr/>
            </a:pPr>
            <a:fld id="{6CF517C8-5DF2-4793-BBC2-5DB8E01CE3A5}" type="slidenum">
              <a:rPr lang="en-US"/>
              <a:pPr>
                <a:defRPr/>
              </a:pPr>
              <a:t>‹#›</a:t>
            </a:fld>
            <a:endParaRPr lang="en-US" dirty="0"/>
          </a:p>
        </p:txBody>
      </p:sp>
    </p:spTree>
    <p:extLst>
      <p:ext uri="{BB962C8B-B14F-4D97-AF65-F5344CB8AC3E}">
        <p14:creationId xmlns:p14="http://schemas.microsoft.com/office/powerpoint/2010/main" xmlns="" val="8850959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32AFF6B-0477-48B7-9CB9-814FB554370D}"/>
              </a:ext>
            </a:extLst>
          </p:cNvPr>
          <p:cNvGraphicFramePr>
            <a:graphicFrameLocks noChangeAspect="1"/>
          </p:cNvGraphicFramePr>
          <p:nvPr userDrawn="1">
            <p:extLst/>
          </p:nvPr>
        </p:nvGraphicFramePr>
        <p:xfrm>
          <a:off x="1621" y="1622"/>
          <a:ext cx="1619" cy="1619"/>
        </p:xfrm>
        <a:graphic>
          <a:graphicData uri="http://schemas.openxmlformats.org/presentationml/2006/ole">
            <p:oleObj spid="_x0000_s12351" name="think-cell Slide" r:id="rId4" imgW="360" imgH="360" progId="">
              <p:embed/>
            </p:oleObj>
          </a:graphicData>
        </a:graphic>
      </p:graphicFrame>
      <p:sp>
        <p:nvSpPr>
          <p:cNvPr id="3" name="Rectangle 2" hidden="1">
            <a:extLst>
              <a:ext uri="{FF2B5EF4-FFF2-40B4-BE49-F238E27FC236}">
                <a16:creationId xmlns:a16="http://schemas.microsoft.com/office/drawing/2014/main" xmlns="" id="{B3374CBE-4574-40C9-81F1-F23273FF5E03}"/>
              </a:ext>
            </a:extLst>
          </p:cNvPr>
          <p:cNvSpPr/>
          <p:nvPr userDrawn="1">
            <p:custDataLst>
              <p:tags r:id="rId2"/>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4" name="Text Placeholder 3"/>
          <p:cNvSpPr>
            <a:spLocks noGrp="1"/>
          </p:cNvSpPr>
          <p:nvPr>
            <p:ph type="body" sz="quarter" idx="10" hasCustomPrompt="1"/>
          </p:nvPr>
        </p:nvSpPr>
        <p:spPr>
          <a:xfrm>
            <a:off x="473077" y="1721977"/>
            <a:ext cx="8207999" cy="4678825"/>
          </a:xfrm>
          <a:prstGeom prst="rect">
            <a:avLst/>
          </a:prstGeom>
        </p:spPr>
        <p:txBody>
          <a:bodyPr vert="horz" lIns="0" tIns="0" rIns="0" bIns="0" rtlCol="0">
            <a:noAutofit/>
          </a:bodyPr>
          <a:lstStyle>
            <a:lvl1pPr>
              <a:defRPr sz="918">
                <a:solidFill>
                  <a:schemeClr val="accent3">
                    <a:lumMod val="90000"/>
                    <a:lumOff val="10000"/>
                  </a:schemeClr>
                </a:solidFill>
                <a:latin typeface="Segoe UI" panose="020B0502040204020203" pitchFamily="34" charset="0"/>
                <a:sym typeface="Segoe UI" panose="020B0502040204020203" pitchFamily="34" charset="0"/>
              </a:defRPr>
            </a:lvl1pPr>
            <a:lvl2pPr>
              <a:defRPr lang="en-US" sz="918" dirty="0" smtClean="0">
                <a:solidFill>
                  <a:schemeClr val="accent3">
                    <a:lumMod val="90000"/>
                    <a:lumOff val="10000"/>
                  </a:schemeClr>
                </a:solidFill>
                <a:latin typeface="Segoe UI" panose="020B0502040204020203" pitchFamily="34" charset="0"/>
                <a:sym typeface="Segoe UI" panose="020B0502040204020203" pitchFamily="34" charset="0"/>
              </a:defRPr>
            </a:lvl2pPr>
            <a:lvl3pPr>
              <a:defRPr lang="en-US" sz="918" dirty="0" smtClean="0">
                <a:solidFill>
                  <a:schemeClr val="accent3">
                    <a:lumMod val="90000"/>
                    <a:lumOff val="10000"/>
                  </a:schemeClr>
                </a:solidFill>
                <a:latin typeface="Segoe UI" panose="020B0502040204020203" pitchFamily="34" charset="0"/>
                <a:sym typeface="Segoe UI" panose="020B0502040204020203" pitchFamily="34" charset="0"/>
              </a:defRPr>
            </a:lvl3pPr>
            <a:lvl4pPr>
              <a:defRPr lang="en-US" sz="918" dirty="0" smtClean="0">
                <a:solidFill>
                  <a:schemeClr val="accent3">
                    <a:lumMod val="90000"/>
                    <a:lumOff val="10000"/>
                  </a:schemeClr>
                </a:solidFill>
                <a:latin typeface="Segoe UI" panose="020B0502040204020203" pitchFamily="34" charset="0"/>
                <a:sym typeface="Segoe UI" panose="020B0502040204020203" pitchFamily="34" charset="0"/>
              </a:defRPr>
            </a:lvl4pPr>
            <a:lvl5pPr>
              <a:defRPr lang="en-GB" dirty="0">
                <a:solidFill>
                  <a:schemeClr val="accent3">
                    <a:lumMod val="90000"/>
                    <a:lumOff val="10000"/>
                  </a:schemeClr>
                </a:solidFill>
                <a:latin typeface="Calibri" panose="020F0502020204030204" pitchFamily="34" charset="0"/>
              </a:defRPr>
            </a:lvl5pPr>
          </a:lstStyle>
          <a:p>
            <a:pPr lvl="0"/>
            <a:r>
              <a:rPr lang="en-US" dirty="0"/>
              <a:t>First level bullet</a:t>
            </a:r>
          </a:p>
          <a:p>
            <a:pPr lvl="1"/>
            <a:r>
              <a:rPr lang="en-US" dirty="0"/>
              <a:t>Second level bullet</a:t>
            </a:r>
          </a:p>
          <a:p>
            <a:pPr lvl="2"/>
            <a:r>
              <a:rPr lang="en-US" dirty="0"/>
              <a:t>Third level bullet</a:t>
            </a:r>
          </a:p>
          <a:p>
            <a:pPr lvl="3"/>
            <a:r>
              <a:rPr lang="en-US" dirty="0"/>
              <a:t>Fourth level bullet</a:t>
            </a:r>
          </a:p>
        </p:txBody>
      </p:sp>
      <p:sp>
        <p:nvSpPr>
          <p:cNvPr id="7" name="Title 1"/>
          <p:cNvSpPr>
            <a:spLocks noGrp="1"/>
          </p:cNvSpPr>
          <p:nvPr>
            <p:ph type="title" hasCustomPrompt="1"/>
          </p:nvPr>
        </p:nvSpPr>
        <p:spPr>
          <a:xfrm>
            <a:off x="473076" y="515970"/>
            <a:ext cx="7085308" cy="335098"/>
          </a:xfrm>
          <a:solidFill>
            <a:schemeClr val="bg1"/>
          </a:solidFill>
        </p:spPr>
        <p:txBody>
          <a:bodyPr lIns="36000">
            <a:noAutofit/>
          </a:bodyPr>
          <a:lstStyle>
            <a:lvl1pPr algn="l">
              <a:defRPr>
                <a:solidFill>
                  <a:schemeClr val="accent6">
                    <a:lumMod val="90000"/>
                    <a:lumOff val="10000"/>
                  </a:schemeClr>
                </a:solidFill>
                <a:latin typeface="+mj-lt"/>
                <a:sym typeface="Segoe UI" panose="020B0502040204020203" pitchFamily="34" charset="0"/>
              </a:defRPr>
            </a:lvl1pPr>
          </a:lstStyle>
          <a:p>
            <a:r>
              <a:rPr lang="en-US" dirty="0"/>
              <a:t>Click to insert slide title</a:t>
            </a:r>
          </a:p>
        </p:txBody>
      </p:sp>
      <p:sp>
        <p:nvSpPr>
          <p:cNvPr id="13" name="Text Placeholder 12"/>
          <p:cNvSpPr>
            <a:spLocks noGrp="1"/>
          </p:cNvSpPr>
          <p:nvPr>
            <p:ph type="body" sz="quarter" idx="12" hasCustomPrompt="1"/>
          </p:nvPr>
        </p:nvSpPr>
        <p:spPr>
          <a:xfrm>
            <a:off x="473077" y="949200"/>
            <a:ext cx="8207999" cy="674647"/>
          </a:xfrm>
        </p:spPr>
        <p:txBody>
          <a:bodyPr lIns="36000"/>
          <a:lstStyle>
            <a:lvl1pPr marL="0" marR="0" indent="0" algn="l" defTabSz="685145" rtl="0" eaLnBrk="1" fontAlgn="base" latinLnBrk="0" hangingPunct="1">
              <a:lnSpc>
                <a:spcPct val="100000"/>
              </a:lnSpc>
              <a:spcBef>
                <a:spcPct val="0"/>
              </a:spcBef>
              <a:spcAft>
                <a:spcPct val="0"/>
              </a:spcAft>
              <a:buClr>
                <a:srgbClr val="063E59"/>
              </a:buClr>
              <a:buSzPct val="100000"/>
              <a:buFontTx/>
              <a:buNone/>
              <a:tabLst/>
              <a:defRPr sz="1071">
                <a:solidFill>
                  <a:schemeClr val="accent3">
                    <a:lumMod val="90000"/>
                    <a:lumOff val="10000"/>
                  </a:schemeClr>
                </a:solidFill>
                <a:latin typeface="Segoe UI" panose="020B0502040204020203" pitchFamily="34" charset="0"/>
                <a:sym typeface="Segoe UI" panose="020B0502040204020203" pitchFamily="34" charset="0"/>
              </a:defRPr>
            </a:lvl1pPr>
          </a:lstStyle>
          <a:p>
            <a:pPr lvl="0"/>
            <a:r>
              <a:rPr lang="en-ZA" dirty="0"/>
              <a:t>Click to insert sub-title</a:t>
            </a:r>
          </a:p>
          <a:p>
            <a:pPr marL="0" marR="0" lvl="0" indent="0" algn="l" defTabSz="685145"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a:p>
            <a:pPr marL="0" marR="0" lvl="0" indent="0" algn="l" defTabSz="685145"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p:txBody>
      </p:sp>
      <p:sp>
        <p:nvSpPr>
          <p:cNvPr id="8" name="Rectangle 37">
            <a:extLst>
              <a:ext uri="{FF2B5EF4-FFF2-40B4-BE49-F238E27FC236}">
                <a16:creationId xmlns:a16="http://schemas.microsoft.com/office/drawing/2014/main" xmlns="" id="{5ACA2787-8805-483A-8C85-00D548A3CCC4}"/>
              </a:ext>
            </a:extLst>
          </p:cNvPr>
          <p:cNvSpPr>
            <a:spLocks noGrp="1" noChangeArrowheads="1"/>
          </p:cNvSpPr>
          <p:nvPr>
            <p:ph type="sldNum" sz="quarter" idx="13"/>
          </p:nvPr>
        </p:nvSpPr>
        <p:spPr>
          <a:xfrm>
            <a:off x="6515100" y="6248400"/>
            <a:ext cx="1905000" cy="457200"/>
          </a:xfrm>
          <a:ln/>
        </p:spPr>
        <p:txBody>
          <a:bodyPr/>
          <a:lstStyle>
            <a:lvl1pPr>
              <a:defRPr/>
            </a:lvl1pPr>
          </a:lstStyle>
          <a:p>
            <a:pPr>
              <a:defRPr/>
            </a:pPr>
            <a:fld id="{6CF517C8-5DF2-4793-BBC2-5DB8E01CE3A5}" type="slidenum">
              <a:rPr lang="en-US"/>
              <a:pPr>
                <a:defRPr/>
              </a:pPr>
              <a:t>‹#›</a:t>
            </a:fld>
            <a:endParaRPr lang="en-US" dirty="0"/>
          </a:p>
        </p:txBody>
      </p:sp>
    </p:spTree>
    <p:extLst>
      <p:ext uri="{BB962C8B-B14F-4D97-AF65-F5344CB8AC3E}">
        <p14:creationId xmlns:p14="http://schemas.microsoft.com/office/powerpoint/2010/main" xmlns="" val="2709551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1724FB-C5FC-4F4F-A678-39444E9E87A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37780165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5FD5B6-A96F-4833-93A7-2FCC8D73254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F73EAD2C-081F-415B-BE49-32DA8FE6DC9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xmlns="" val="6748568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471F91-16DB-40B9-BF7F-BDBAF549D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3993D52-1844-464C-8874-BD541E66C4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4466353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16A515-1E95-441A-A469-6DE568E6264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76A0BF24-FD9C-4399-BEB3-4680E042A51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AE86440-5D7B-4AD9-A762-4217338D4D27}"/>
              </a:ext>
            </a:extLst>
          </p:cNvPr>
          <p:cNvSpPr>
            <a:spLocks noGrp="1"/>
          </p:cNvSpPr>
          <p:nvPr>
            <p:ph type="dt" sz="half" idx="10"/>
          </p:nvPr>
        </p:nvSpPr>
        <p:spPr>
          <a:xfrm>
            <a:off x="628650" y="6356351"/>
            <a:ext cx="2057400" cy="365125"/>
          </a:xfrm>
          <a:prstGeom prst="rect">
            <a:avLst/>
          </a:prstGeom>
        </p:spPr>
        <p:txBody>
          <a:bodyPr/>
          <a:lstStyle/>
          <a:p>
            <a:pPr defTabSz="685800"/>
            <a:endParaRPr lang="en-US" dirty="0">
              <a:solidFill>
                <a:prstClr val="black"/>
              </a:solidFill>
            </a:endParaRPr>
          </a:p>
        </p:txBody>
      </p:sp>
      <p:sp>
        <p:nvSpPr>
          <p:cNvPr id="5" name="Footer Placeholder 4">
            <a:extLst>
              <a:ext uri="{FF2B5EF4-FFF2-40B4-BE49-F238E27FC236}">
                <a16:creationId xmlns:a16="http://schemas.microsoft.com/office/drawing/2014/main" xmlns="" id="{85A57B59-1EC8-4D0E-804F-54E678656FF4}"/>
              </a:ext>
            </a:extLst>
          </p:cNvPr>
          <p:cNvSpPr>
            <a:spLocks noGrp="1"/>
          </p:cNvSpPr>
          <p:nvPr>
            <p:ph type="ftr" sz="quarter" idx="11"/>
          </p:nvPr>
        </p:nvSpPr>
        <p:spPr>
          <a:xfrm>
            <a:off x="3028950" y="6356351"/>
            <a:ext cx="3086100" cy="365125"/>
          </a:xfrm>
          <a:prstGeom prst="rect">
            <a:avLst/>
          </a:prstGeom>
        </p:spPr>
        <p:txBody>
          <a:bodyPr/>
          <a:lstStyle/>
          <a:p>
            <a:pPr defTabSz="685800"/>
            <a:endParaRPr lang="en-US" dirty="0">
              <a:solidFill>
                <a:prstClr val="black"/>
              </a:solidFill>
            </a:endParaRPr>
          </a:p>
        </p:txBody>
      </p:sp>
      <p:sp>
        <p:nvSpPr>
          <p:cNvPr id="6" name="Slide Number Placeholder 5">
            <a:extLst>
              <a:ext uri="{FF2B5EF4-FFF2-40B4-BE49-F238E27FC236}">
                <a16:creationId xmlns:a16="http://schemas.microsoft.com/office/drawing/2014/main" xmlns="" id="{2BDAD5E3-7B39-4DBF-8233-B4D0F4598817}"/>
              </a:ext>
            </a:extLst>
          </p:cNvPr>
          <p:cNvSpPr>
            <a:spLocks noGrp="1"/>
          </p:cNvSpPr>
          <p:nvPr>
            <p:ph type="sldNum" sz="quarter" idx="12"/>
          </p:nvPr>
        </p:nvSpPr>
        <p:spPr>
          <a:xfrm>
            <a:off x="6821632" y="6310313"/>
            <a:ext cx="2057400" cy="365125"/>
          </a:xfrm>
          <a:prstGeom prst="rect">
            <a:avLst/>
          </a:prstGeom>
        </p:spPr>
        <p:txBody>
          <a:bodyPr/>
          <a:lstStyle/>
          <a:p>
            <a:pPr defTabSz="685800"/>
            <a:fld id="{01BA374B-96E1-4B69-AC0E-0EF63C3DFBAB}" type="slidenum">
              <a:rPr lang="en-US" smtClean="0">
                <a:solidFill>
                  <a:prstClr val="black"/>
                </a:solidFill>
              </a:rPr>
              <a:pPr defTabSz="685800"/>
              <a:t>‹#›</a:t>
            </a:fld>
            <a:endParaRPr lang="en-US" dirty="0">
              <a:solidFill>
                <a:prstClr val="black"/>
              </a:solidFill>
            </a:endParaRPr>
          </a:p>
        </p:txBody>
      </p:sp>
    </p:spTree>
    <p:extLst>
      <p:ext uri="{BB962C8B-B14F-4D97-AF65-F5344CB8AC3E}">
        <p14:creationId xmlns:p14="http://schemas.microsoft.com/office/powerpoint/2010/main" xmlns="" val="15969542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075E09-9F93-4318-BB19-B8BC2265FF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7972C81-D9AA-4E31-B83B-56ECE7C449E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C368783-258F-400D-B781-E429BA422A3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1218223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CB3E57-E82C-44C0-A626-65DC40D51E3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9CC1B8E-7174-4D60-9600-452FDABBC6E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2A2B9B7-76B5-4583-BD56-42656DFA6FA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6CDE24E-AED2-4805-95B8-6FF986CCD50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B52D666-D9AA-46E9-9284-B2A6BA3DEDF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359782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1724FB-C5FC-4F4F-A678-39444E9E87A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23644337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545855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8E999-6500-4261-BFB7-61A22CAC956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1B83943-5EEB-4F94-8EEA-331E71A1FBB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5DB0ECC-1D84-4E56-BD64-A135577DF48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xmlns="" val="24265777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F6FD3D-CC66-4AB0-B29F-042E2CC524A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3C1B82ED-223E-4C56-9B18-87BA0B18003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xmlns="" id="{4DE181F7-6AE1-43BF-BDC6-D91D9F14A9B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xmlns="" val="38808215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09B1B-6A5D-41C7-8D00-6E967D07AF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36170B7-1FDB-4520-8D7F-3E0DCD6222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170520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954163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AF9F13F-BBDD-4C13-A1A4-02140F08131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7D4C49E-5730-4B76-A770-47D6F06FD9B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8224597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8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32AFF6B-0477-48B7-9CB9-814FB554370D}"/>
              </a:ext>
            </a:extLst>
          </p:cNvPr>
          <p:cNvGraphicFramePr>
            <a:graphicFrameLocks noChangeAspect="1"/>
          </p:cNvGraphicFramePr>
          <p:nvPr userDrawn="1">
            <p:extLst/>
          </p:nvPr>
        </p:nvGraphicFramePr>
        <p:xfrm>
          <a:off x="1621" y="1622"/>
          <a:ext cx="1619" cy="1619"/>
        </p:xfrm>
        <a:graphic>
          <a:graphicData uri="http://schemas.openxmlformats.org/presentationml/2006/ole">
            <p:oleObj spid="_x0000_s16447" name="think-cell Slide" r:id="rId4" imgW="360" imgH="360" progId="">
              <p:embed/>
            </p:oleObj>
          </a:graphicData>
        </a:graphic>
      </p:graphicFrame>
      <p:sp>
        <p:nvSpPr>
          <p:cNvPr id="3" name="Rectangle 2" hidden="1">
            <a:extLst>
              <a:ext uri="{FF2B5EF4-FFF2-40B4-BE49-F238E27FC236}">
                <a16:creationId xmlns:a16="http://schemas.microsoft.com/office/drawing/2014/main" xmlns="" id="{5CB37469-ED4B-4BB8-964E-284BF313FCB2}"/>
              </a:ext>
            </a:extLst>
          </p:cNvPr>
          <p:cNvSpPr/>
          <p:nvPr userDrawn="1">
            <p:custDataLst>
              <p:tags r:id="rId2"/>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7" name="Title 1"/>
          <p:cNvSpPr>
            <a:spLocks noGrp="1"/>
          </p:cNvSpPr>
          <p:nvPr>
            <p:ph type="title" hasCustomPrompt="1"/>
          </p:nvPr>
        </p:nvSpPr>
        <p:spPr>
          <a:xfrm>
            <a:off x="473076" y="515970"/>
            <a:ext cx="7085308" cy="335098"/>
          </a:xfrm>
          <a:solidFill>
            <a:schemeClr val="bg1"/>
          </a:solidFill>
        </p:spPr>
        <p:txBody>
          <a:bodyPr lIns="36000">
            <a:noAutofit/>
          </a:bodyPr>
          <a:lstStyle>
            <a:lvl1pPr algn="l">
              <a:defRPr sz="1500">
                <a:solidFill>
                  <a:schemeClr val="accent6">
                    <a:lumMod val="90000"/>
                    <a:lumOff val="10000"/>
                  </a:schemeClr>
                </a:solidFill>
                <a:latin typeface="+mj-lt"/>
              </a:defRPr>
            </a:lvl1pPr>
          </a:lstStyle>
          <a:p>
            <a:r>
              <a:rPr lang="en-US" dirty="0"/>
              <a:t>Click to insert slide title</a:t>
            </a:r>
          </a:p>
        </p:txBody>
      </p:sp>
      <p:sp>
        <p:nvSpPr>
          <p:cNvPr id="13" name="Text Placeholder 12"/>
          <p:cNvSpPr>
            <a:spLocks noGrp="1"/>
          </p:cNvSpPr>
          <p:nvPr>
            <p:ph type="body" sz="quarter" idx="12" hasCustomPrompt="1"/>
          </p:nvPr>
        </p:nvSpPr>
        <p:spPr>
          <a:xfrm>
            <a:off x="473077" y="949200"/>
            <a:ext cx="8207999" cy="646331"/>
          </a:xfrm>
        </p:spPr>
        <p:txBody>
          <a:bodyPr lIns="36000"/>
          <a:lstStyle>
            <a:lvl1pPr marL="0" marR="0" indent="0" algn="l" defTabSz="685145" rtl="0" eaLnBrk="1" fontAlgn="base" latinLnBrk="0" hangingPunct="1">
              <a:lnSpc>
                <a:spcPct val="100000"/>
              </a:lnSpc>
              <a:spcBef>
                <a:spcPct val="0"/>
              </a:spcBef>
              <a:spcAft>
                <a:spcPct val="0"/>
              </a:spcAft>
              <a:buClr>
                <a:srgbClr val="063E59"/>
              </a:buClr>
              <a:buSzPct val="100000"/>
              <a:buFontTx/>
              <a:buNone/>
              <a:tabLst/>
              <a:defRPr sz="1050">
                <a:solidFill>
                  <a:schemeClr val="accent3">
                    <a:lumMod val="90000"/>
                    <a:lumOff val="10000"/>
                  </a:schemeClr>
                </a:solidFill>
                <a:latin typeface="+mn-lt"/>
              </a:defRPr>
            </a:lvl1pPr>
          </a:lstStyle>
          <a:p>
            <a:pPr lvl="0"/>
            <a:r>
              <a:rPr lang="en-ZA" dirty="0"/>
              <a:t>Click to insert sub-title</a:t>
            </a:r>
          </a:p>
          <a:p>
            <a:pPr marL="0" marR="0" lvl="0" indent="0" algn="l" defTabSz="685145"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a:p>
            <a:pPr marL="0" marR="0" lvl="0" indent="0" algn="l" defTabSz="685145"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p:txBody>
      </p:sp>
      <p:sp>
        <p:nvSpPr>
          <p:cNvPr id="6" name="Rectangle 37">
            <a:extLst>
              <a:ext uri="{FF2B5EF4-FFF2-40B4-BE49-F238E27FC236}">
                <a16:creationId xmlns:a16="http://schemas.microsoft.com/office/drawing/2014/main" xmlns="" id="{6932CCBC-EA92-4CF4-A040-24ED80A7AEB2}"/>
              </a:ext>
            </a:extLst>
          </p:cNvPr>
          <p:cNvSpPr>
            <a:spLocks noGrp="1" noChangeArrowheads="1"/>
          </p:cNvSpPr>
          <p:nvPr>
            <p:ph type="sldNum" sz="quarter" idx="13"/>
          </p:nvPr>
        </p:nvSpPr>
        <p:spPr>
          <a:xfrm>
            <a:off x="6515100" y="6248400"/>
            <a:ext cx="1905000" cy="457200"/>
          </a:xfrm>
          <a:ln/>
        </p:spPr>
        <p:txBody>
          <a:bodyPr/>
          <a:lstStyle>
            <a:lvl1pPr>
              <a:defRPr/>
            </a:lvl1pPr>
          </a:lstStyle>
          <a:p>
            <a:pPr>
              <a:defRPr/>
            </a:pPr>
            <a:fld id="{6CF517C8-5DF2-4793-BBC2-5DB8E01CE3A5}" type="slidenum">
              <a:rPr lang="en-US"/>
              <a:pPr>
                <a:defRPr/>
              </a:pPr>
              <a:t>‹#›</a:t>
            </a:fld>
            <a:endParaRPr lang="en-US" dirty="0"/>
          </a:p>
        </p:txBody>
      </p:sp>
    </p:spTree>
    <p:extLst>
      <p:ext uri="{BB962C8B-B14F-4D97-AF65-F5344CB8AC3E}">
        <p14:creationId xmlns:p14="http://schemas.microsoft.com/office/powerpoint/2010/main" xmlns="" val="10897090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32AFF6B-0477-48B7-9CB9-814FB554370D}"/>
              </a:ext>
            </a:extLst>
          </p:cNvPr>
          <p:cNvGraphicFramePr>
            <a:graphicFrameLocks noChangeAspect="1"/>
          </p:cNvGraphicFramePr>
          <p:nvPr userDrawn="1">
            <p:extLst/>
          </p:nvPr>
        </p:nvGraphicFramePr>
        <p:xfrm>
          <a:off x="1621" y="1622"/>
          <a:ext cx="1619" cy="1619"/>
        </p:xfrm>
        <a:graphic>
          <a:graphicData uri="http://schemas.openxmlformats.org/presentationml/2006/ole">
            <p:oleObj spid="_x0000_s17471" name="think-cell Slide" r:id="rId4" imgW="360" imgH="360" progId="">
              <p:embed/>
            </p:oleObj>
          </a:graphicData>
        </a:graphic>
      </p:graphicFrame>
      <p:sp>
        <p:nvSpPr>
          <p:cNvPr id="3" name="Rectangle 2" hidden="1">
            <a:extLst>
              <a:ext uri="{FF2B5EF4-FFF2-40B4-BE49-F238E27FC236}">
                <a16:creationId xmlns:a16="http://schemas.microsoft.com/office/drawing/2014/main" xmlns="" id="{B3374CBE-4574-40C9-81F1-F23273FF5E03}"/>
              </a:ext>
            </a:extLst>
          </p:cNvPr>
          <p:cNvSpPr/>
          <p:nvPr userDrawn="1">
            <p:custDataLst>
              <p:tags r:id="rId2"/>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4" name="Text Placeholder 3"/>
          <p:cNvSpPr>
            <a:spLocks noGrp="1"/>
          </p:cNvSpPr>
          <p:nvPr>
            <p:ph type="body" sz="quarter" idx="10" hasCustomPrompt="1"/>
          </p:nvPr>
        </p:nvSpPr>
        <p:spPr>
          <a:xfrm>
            <a:off x="473077" y="1721977"/>
            <a:ext cx="8207999" cy="4678825"/>
          </a:xfrm>
          <a:prstGeom prst="rect">
            <a:avLst/>
          </a:prstGeom>
        </p:spPr>
        <p:txBody>
          <a:bodyPr vert="horz" lIns="0" tIns="0" rIns="0" bIns="0" rtlCol="0">
            <a:noAutofit/>
          </a:bodyPr>
          <a:lstStyle>
            <a:lvl1pPr>
              <a:defRPr sz="918">
                <a:solidFill>
                  <a:schemeClr val="accent3">
                    <a:lumMod val="90000"/>
                    <a:lumOff val="10000"/>
                  </a:schemeClr>
                </a:solidFill>
                <a:latin typeface="Segoe UI" panose="020B0502040204020203" pitchFamily="34" charset="0"/>
                <a:sym typeface="Segoe UI" panose="020B0502040204020203" pitchFamily="34" charset="0"/>
              </a:defRPr>
            </a:lvl1pPr>
            <a:lvl2pPr>
              <a:defRPr lang="en-US" sz="918" dirty="0" smtClean="0">
                <a:solidFill>
                  <a:schemeClr val="accent3">
                    <a:lumMod val="90000"/>
                    <a:lumOff val="10000"/>
                  </a:schemeClr>
                </a:solidFill>
                <a:latin typeface="Segoe UI" panose="020B0502040204020203" pitchFamily="34" charset="0"/>
                <a:sym typeface="Segoe UI" panose="020B0502040204020203" pitchFamily="34" charset="0"/>
              </a:defRPr>
            </a:lvl2pPr>
            <a:lvl3pPr>
              <a:defRPr lang="en-US" sz="918" dirty="0" smtClean="0">
                <a:solidFill>
                  <a:schemeClr val="accent3">
                    <a:lumMod val="90000"/>
                    <a:lumOff val="10000"/>
                  </a:schemeClr>
                </a:solidFill>
                <a:latin typeface="Segoe UI" panose="020B0502040204020203" pitchFamily="34" charset="0"/>
                <a:sym typeface="Segoe UI" panose="020B0502040204020203" pitchFamily="34" charset="0"/>
              </a:defRPr>
            </a:lvl3pPr>
            <a:lvl4pPr>
              <a:defRPr lang="en-US" sz="918" dirty="0" smtClean="0">
                <a:solidFill>
                  <a:schemeClr val="accent3">
                    <a:lumMod val="90000"/>
                    <a:lumOff val="10000"/>
                  </a:schemeClr>
                </a:solidFill>
                <a:latin typeface="Segoe UI" panose="020B0502040204020203" pitchFamily="34" charset="0"/>
                <a:sym typeface="Segoe UI" panose="020B0502040204020203" pitchFamily="34" charset="0"/>
              </a:defRPr>
            </a:lvl4pPr>
            <a:lvl5pPr>
              <a:defRPr lang="en-GB" dirty="0">
                <a:solidFill>
                  <a:schemeClr val="accent3">
                    <a:lumMod val="90000"/>
                    <a:lumOff val="10000"/>
                  </a:schemeClr>
                </a:solidFill>
                <a:latin typeface="Calibri" panose="020F0502020204030204" pitchFamily="34" charset="0"/>
              </a:defRPr>
            </a:lvl5pPr>
          </a:lstStyle>
          <a:p>
            <a:pPr lvl="0"/>
            <a:r>
              <a:rPr lang="en-US" dirty="0"/>
              <a:t>First level bullet</a:t>
            </a:r>
          </a:p>
          <a:p>
            <a:pPr lvl="1"/>
            <a:r>
              <a:rPr lang="en-US" dirty="0"/>
              <a:t>Second level bullet</a:t>
            </a:r>
          </a:p>
          <a:p>
            <a:pPr lvl="2"/>
            <a:r>
              <a:rPr lang="en-US" dirty="0"/>
              <a:t>Third level bullet</a:t>
            </a:r>
          </a:p>
          <a:p>
            <a:pPr lvl="3"/>
            <a:r>
              <a:rPr lang="en-US" dirty="0"/>
              <a:t>Fourth level bullet</a:t>
            </a:r>
          </a:p>
        </p:txBody>
      </p:sp>
      <p:sp>
        <p:nvSpPr>
          <p:cNvPr id="7" name="Title 1"/>
          <p:cNvSpPr>
            <a:spLocks noGrp="1"/>
          </p:cNvSpPr>
          <p:nvPr>
            <p:ph type="title" hasCustomPrompt="1"/>
          </p:nvPr>
        </p:nvSpPr>
        <p:spPr>
          <a:xfrm>
            <a:off x="473076" y="515970"/>
            <a:ext cx="7085308" cy="335098"/>
          </a:xfrm>
          <a:solidFill>
            <a:schemeClr val="bg1"/>
          </a:solidFill>
        </p:spPr>
        <p:txBody>
          <a:bodyPr lIns="36000">
            <a:noAutofit/>
          </a:bodyPr>
          <a:lstStyle>
            <a:lvl1pPr algn="l">
              <a:defRPr>
                <a:solidFill>
                  <a:schemeClr val="accent6">
                    <a:lumMod val="90000"/>
                    <a:lumOff val="10000"/>
                  </a:schemeClr>
                </a:solidFill>
                <a:latin typeface="+mj-lt"/>
                <a:sym typeface="Segoe UI" panose="020B0502040204020203" pitchFamily="34" charset="0"/>
              </a:defRPr>
            </a:lvl1pPr>
          </a:lstStyle>
          <a:p>
            <a:r>
              <a:rPr lang="en-US" dirty="0"/>
              <a:t>Click to insert slide title</a:t>
            </a:r>
          </a:p>
        </p:txBody>
      </p:sp>
      <p:sp>
        <p:nvSpPr>
          <p:cNvPr id="13" name="Text Placeholder 12"/>
          <p:cNvSpPr>
            <a:spLocks noGrp="1"/>
          </p:cNvSpPr>
          <p:nvPr>
            <p:ph type="body" sz="quarter" idx="12" hasCustomPrompt="1"/>
          </p:nvPr>
        </p:nvSpPr>
        <p:spPr>
          <a:xfrm>
            <a:off x="473077" y="949200"/>
            <a:ext cx="8207999" cy="674647"/>
          </a:xfrm>
        </p:spPr>
        <p:txBody>
          <a:bodyPr lIns="36000"/>
          <a:lstStyle>
            <a:lvl1pPr marL="0" marR="0" indent="0" algn="l" defTabSz="685145" rtl="0" eaLnBrk="1" fontAlgn="base" latinLnBrk="0" hangingPunct="1">
              <a:lnSpc>
                <a:spcPct val="100000"/>
              </a:lnSpc>
              <a:spcBef>
                <a:spcPct val="0"/>
              </a:spcBef>
              <a:spcAft>
                <a:spcPct val="0"/>
              </a:spcAft>
              <a:buClr>
                <a:srgbClr val="063E59"/>
              </a:buClr>
              <a:buSzPct val="100000"/>
              <a:buFontTx/>
              <a:buNone/>
              <a:tabLst/>
              <a:defRPr sz="1071">
                <a:solidFill>
                  <a:schemeClr val="accent3">
                    <a:lumMod val="90000"/>
                    <a:lumOff val="10000"/>
                  </a:schemeClr>
                </a:solidFill>
                <a:latin typeface="Segoe UI" panose="020B0502040204020203" pitchFamily="34" charset="0"/>
                <a:sym typeface="Segoe UI" panose="020B0502040204020203" pitchFamily="34" charset="0"/>
              </a:defRPr>
            </a:lvl1pPr>
          </a:lstStyle>
          <a:p>
            <a:pPr lvl="0"/>
            <a:r>
              <a:rPr lang="en-ZA" dirty="0"/>
              <a:t>Click to insert sub-title</a:t>
            </a:r>
          </a:p>
          <a:p>
            <a:pPr marL="0" marR="0" lvl="0" indent="0" algn="l" defTabSz="685145"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a:p>
            <a:pPr marL="0" marR="0" lvl="0" indent="0" algn="l" defTabSz="685145"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p:txBody>
      </p:sp>
      <p:sp>
        <p:nvSpPr>
          <p:cNvPr id="8" name="Rectangle 37">
            <a:extLst>
              <a:ext uri="{FF2B5EF4-FFF2-40B4-BE49-F238E27FC236}">
                <a16:creationId xmlns:a16="http://schemas.microsoft.com/office/drawing/2014/main" xmlns="" id="{5ACA2787-8805-483A-8C85-00D548A3CCC4}"/>
              </a:ext>
            </a:extLst>
          </p:cNvPr>
          <p:cNvSpPr>
            <a:spLocks noGrp="1" noChangeArrowheads="1"/>
          </p:cNvSpPr>
          <p:nvPr>
            <p:ph type="sldNum" sz="quarter" idx="13"/>
          </p:nvPr>
        </p:nvSpPr>
        <p:spPr>
          <a:xfrm>
            <a:off x="6515100" y="6248400"/>
            <a:ext cx="1905000" cy="457200"/>
          </a:xfrm>
          <a:ln/>
        </p:spPr>
        <p:txBody>
          <a:bodyPr/>
          <a:lstStyle>
            <a:lvl1pPr>
              <a:defRPr/>
            </a:lvl1pPr>
          </a:lstStyle>
          <a:p>
            <a:pPr>
              <a:defRPr/>
            </a:pPr>
            <a:fld id="{6CF517C8-5DF2-4793-BBC2-5DB8E01CE3A5}" type="slidenum">
              <a:rPr lang="en-US"/>
              <a:pPr>
                <a:defRPr/>
              </a:pPr>
              <a:t>‹#›</a:t>
            </a:fld>
            <a:endParaRPr lang="en-US" dirty="0"/>
          </a:p>
        </p:txBody>
      </p:sp>
    </p:spTree>
    <p:extLst>
      <p:ext uri="{BB962C8B-B14F-4D97-AF65-F5344CB8AC3E}">
        <p14:creationId xmlns:p14="http://schemas.microsoft.com/office/powerpoint/2010/main" xmlns="" val="24562308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5FD5B6-A96F-4833-93A7-2FCC8D73254D}"/>
              </a:ext>
            </a:extLst>
          </p:cNvPr>
          <p:cNvSpPr>
            <a:spLocks noGrp="1"/>
          </p:cNvSpPr>
          <p:nvPr>
            <p:ph type="ctrTitle"/>
          </p:nvPr>
        </p:nvSpPr>
        <p:spPr>
          <a:xfrm>
            <a:off x="1143000" y="1122363"/>
            <a:ext cx="6858000" cy="2387600"/>
          </a:xfrm>
        </p:spPr>
        <p:txBody>
          <a:bodyPr anchor="b"/>
          <a:lstStyle>
            <a:lvl1pPr algn="ctr">
              <a:defRPr sz="4154"/>
            </a:lvl1pPr>
          </a:lstStyle>
          <a:p>
            <a:r>
              <a:rPr lang="en-US"/>
              <a:t>Click to edit Master title style</a:t>
            </a:r>
          </a:p>
        </p:txBody>
      </p:sp>
      <p:sp>
        <p:nvSpPr>
          <p:cNvPr id="3" name="Subtitle 2">
            <a:extLst>
              <a:ext uri="{FF2B5EF4-FFF2-40B4-BE49-F238E27FC236}">
                <a16:creationId xmlns:a16="http://schemas.microsoft.com/office/drawing/2014/main" xmlns="" id="{F73EAD2C-081F-415B-BE49-32DA8FE6DC9E}"/>
              </a:ext>
            </a:extLst>
          </p:cNvPr>
          <p:cNvSpPr>
            <a:spLocks noGrp="1"/>
          </p:cNvSpPr>
          <p:nvPr>
            <p:ph type="subTitle" idx="1"/>
          </p:nvPr>
        </p:nvSpPr>
        <p:spPr>
          <a:xfrm>
            <a:off x="1143000" y="3602038"/>
            <a:ext cx="6858000" cy="1655762"/>
          </a:xfrm>
        </p:spPr>
        <p:txBody>
          <a:bodyPr/>
          <a:lstStyle>
            <a:lvl1pPr marL="0" indent="0" algn="ctr">
              <a:buNone/>
              <a:defRPr sz="1662"/>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en-US"/>
              <a:t>Click to edit Master subtitle style</a:t>
            </a:r>
          </a:p>
        </p:txBody>
      </p:sp>
    </p:spTree>
    <p:extLst>
      <p:ext uri="{BB962C8B-B14F-4D97-AF65-F5344CB8AC3E}">
        <p14:creationId xmlns:p14="http://schemas.microsoft.com/office/powerpoint/2010/main" xmlns="" val="25187964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471F91-16DB-40B9-BF7F-BDBAF549D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3993D52-1844-464C-8874-BD541E66C4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7804016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16A515-1E95-441A-A469-6DE568E62647}"/>
              </a:ext>
            </a:extLst>
          </p:cNvPr>
          <p:cNvSpPr>
            <a:spLocks noGrp="1"/>
          </p:cNvSpPr>
          <p:nvPr>
            <p:ph type="title"/>
          </p:nvPr>
        </p:nvSpPr>
        <p:spPr>
          <a:xfrm>
            <a:off x="623889" y="1709741"/>
            <a:ext cx="7886700" cy="2852737"/>
          </a:xfrm>
        </p:spPr>
        <p:txBody>
          <a:bodyPr anchor="b"/>
          <a:lstStyle>
            <a:lvl1pPr>
              <a:defRPr sz="4154"/>
            </a:lvl1pPr>
          </a:lstStyle>
          <a:p>
            <a:r>
              <a:rPr lang="en-US"/>
              <a:t>Click to edit Master title style</a:t>
            </a:r>
          </a:p>
        </p:txBody>
      </p:sp>
      <p:sp>
        <p:nvSpPr>
          <p:cNvPr id="3" name="Text Placeholder 2">
            <a:extLst>
              <a:ext uri="{FF2B5EF4-FFF2-40B4-BE49-F238E27FC236}">
                <a16:creationId xmlns:a16="http://schemas.microsoft.com/office/drawing/2014/main" xmlns="" id="{76A0BF24-FD9C-4399-BEB3-4680E042A511}"/>
              </a:ext>
            </a:extLst>
          </p:cNvPr>
          <p:cNvSpPr>
            <a:spLocks noGrp="1"/>
          </p:cNvSpPr>
          <p:nvPr>
            <p:ph type="body" idx="1"/>
          </p:nvPr>
        </p:nvSpPr>
        <p:spPr>
          <a:xfrm>
            <a:off x="623889" y="4589466"/>
            <a:ext cx="7886700" cy="1500187"/>
          </a:xfrm>
        </p:spPr>
        <p:txBody>
          <a:bodyPr/>
          <a:lstStyle>
            <a:lvl1pPr marL="0" indent="0">
              <a:buNone/>
              <a:defRPr sz="1662">
                <a:solidFill>
                  <a:schemeClr val="tx1">
                    <a:tint val="75000"/>
                  </a:schemeClr>
                </a:solidFill>
              </a:defRPr>
            </a:lvl1pPr>
            <a:lvl2pPr marL="316531" indent="0">
              <a:buNone/>
              <a:defRPr sz="1385">
                <a:solidFill>
                  <a:schemeClr val="tx1">
                    <a:tint val="75000"/>
                  </a:schemeClr>
                </a:solidFill>
              </a:defRPr>
            </a:lvl2pPr>
            <a:lvl3pPr marL="633062" indent="0">
              <a:buNone/>
              <a:defRPr sz="1246">
                <a:solidFill>
                  <a:schemeClr val="tx1">
                    <a:tint val="75000"/>
                  </a:schemeClr>
                </a:solidFill>
              </a:defRPr>
            </a:lvl3pPr>
            <a:lvl4pPr marL="949593" indent="0">
              <a:buNone/>
              <a:defRPr sz="1108">
                <a:solidFill>
                  <a:schemeClr val="tx1">
                    <a:tint val="75000"/>
                  </a:schemeClr>
                </a:solidFill>
              </a:defRPr>
            </a:lvl4pPr>
            <a:lvl5pPr marL="1266124" indent="0">
              <a:buNone/>
              <a:defRPr sz="1108">
                <a:solidFill>
                  <a:schemeClr val="tx1">
                    <a:tint val="75000"/>
                  </a:schemeClr>
                </a:solidFill>
              </a:defRPr>
            </a:lvl5pPr>
            <a:lvl6pPr marL="1582655" indent="0">
              <a:buNone/>
              <a:defRPr sz="1108">
                <a:solidFill>
                  <a:schemeClr val="tx1">
                    <a:tint val="75000"/>
                  </a:schemeClr>
                </a:solidFill>
              </a:defRPr>
            </a:lvl6pPr>
            <a:lvl7pPr marL="1899186" indent="0">
              <a:buNone/>
              <a:defRPr sz="1108">
                <a:solidFill>
                  <a:schemeClr val="tx1">
                    <a:tint val="75000"/>
                  </a:schemeClr>
                </a:solidFill>
              </a:defRPr>
            </a:lvl7pPr>
            <a:lvl8pPr marL="2215717" indent="0">
              <a:buNone/>
              <a:defRPr sz="1108">
                <a:solidFill>
                  <a:schemeClr val="tx1">
                    <a:tint val="75000"/>
                  </a:schemeClr>
                </a:solidFill>
              </a:defRPr>
            </a:lvl8pPr>
            <a:lvl9pPr marL="2532248" indent="0">
              <a:buNone/>
              <a:defRPr sz="1108">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AE86440-5D7B-4AD9-A762-4217338D4D27}"/>
              </a:ext>
            </a:extLst>
          </p:cNvPr>
          <p:cNvSpPr>
            <a:spLocks noGrp="1"/>
          </p:cNvSpPr>
          <p:nvPr>
            <p:ph type="dt" sz="half" idx="10"/>
          </p:nvPr>
        </p:nvSpPr>
        <p:spPr>
          <a:xfrm>
            <a:off x="628650" y="6356353"/>
            <a:ext cx="2057400" cy="365125"/>
          </a:xfrm>
          <a:prstGeom prst="rect">
            <a:avLst/>
          </a:prstGeom>
        </p:spPr>
        <p:txBody>
          <a:bodyPr/>
          <a:lstStyle/>
          <a:p>
            <a:pPr defTabSz="633062"/>
            <a:endParaRPr lang="en-US">
              <a:solidFill>
                <a:prstClr val="black"/>
              </a:solidFill>
            </a:endParaRPr>
          </a:p>
        </p:txBody>
      </p:sp>
      <p:sp>
        <p:nvSpPr>
          <p:cNvPr id="5" name="Footer Placeholder 4">
            <a:extLst>
              <a:ext uri="{FF2B5EF4-FFF2-40B4-BE49-F238E27FC236}">
                <a16:creationId xmlns:a16="http://schemas.microsoft.com/office/drawing/2014/main" xmlns="" id="{85A57B59-1EC8-4D0E-804F-54E678656FF4}"/>
              </a:ext>
            </a:extLst>
          </p:cNvPr>
          <p:cNvSpPr>
            <a:spLocks noGrp="1"/>
          </p:cNvSpPr>
          <p:nvPr>
            <p:ph type="ftr" sz="quarter" idx="11"/>
          </p:nvPr>
        </p:nvSpPr>
        <p:spPr>
          <a:xfrm>
            <a:off x="3028951" y="6356353"/>
            <a:ext cx="3086100" cy="365125"/>
          </a:xfrm>
          <a:prstGeom prst="rect">
            <a:avLst/>
          </a:prstGeom>
        </p:spPr>
        <p:txBody>
          <a:bodyPr/>
          <a:lstStyle/>
          <a:p>
            <a:pPr defTabSz="633062"/>
            <a:endParaRPr lang="en-US">
              <a:solidFill>
                <a:prstClr val="black"/>
              </a:solidFill>
            </a:endParaRPr>
          </a:p>
        </p:txBody>
      </p:sp>
      <p:sp>
        <p:nvSpPr>
          <p:cNvPr id="6" name="Slide Number Placeholder 5">
            <a:extLst>
              <a:ext uri="{FF2B5EF4-FFF2-40B4-BE49-F238E27FC236}">
                <a16:creationId xmlns:a16="http://schemas.microsoft.com/office/drawing/2014/main" xmlns="" id="{2BDAD5E3-7B39-4DBF-8233-B4D0F4598817}"/>
              </a:ext>
            </a:extLst>
          </p:cNvPr>
          <p:cNvSpPr>
            <a:spLocks noGrp="1"/>
          </p:cNvSpPr>
          <p:nvPr>
            <p:ph type="sldNum" sz="quarter" idx="12"/>
          </p:nvPr>
        </p:nvSpPr>
        <p:spPr>
          <a:xfrm>
            <a:off x="6821632" y="6310315"/>
            <a:ext cx="2057400" cy="365125"/>
          </a:xfrm>
          <a:prstGeom prst="rect">
            <a:avLst/>
          </a:prstGeom>
        </p:spPr>
        <p:txBody>
          <a:bodyPr/>
          <a:lstStyle/>
          <a:p>
            <a:pPr defTabSz="633062"/>
            <a:fld id="{01BA374B-96E1-4B69-AC0E-0EF63C3DFBAB}" type="slidenum">
              <a:rPr lang="en-US" smtClean="0">
                <a:solidFill>
                  <a:prstClr val="black"/>
                </a:solidFill>
              </a:rPr>
              <a:pPr defTabSz="633062"/>
              <a:t>‹#›</a:t>
            </a:fld>
            <a:endParaRPr lang="en-US">
              <a:solidFill>
                <a:prstClr val="black"/>
              </a:solidFill>
            </a:endParaRPr>
          </a:p>
        </p:txBody>
      </p:sp>
    </p:spTree>
    <p:extLst>
      <p:ext uri="{BB962C8B-B14F-4D97-AF65-F5344CB8AC3E}">
        <p14:creationId xmlns:p14="http://schemas.microsoft.com/office/powerpoint/2010/main" xmlns="" val="38460993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075E09-9F93-4318-BB19-B8BC2265FF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7972C81-D9AA-4E31-B83B-56ECE7C449E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C368783-258F-400D-B781-E429BA422A3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8244595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CB3E57-E82C-44C0-A626-65DC40D51E30}"/>
              </a:ext>
            </a:extLst>
          </p:cNvPr>
          <p:cNvSpPr>
            <a:spLocks noGrp="1"/>
          </p:cNvSpPr>
          <p:nvPr>
            <p:ph type="title"/>
          </p:nvPr>
        </p:nvSpPr>
        <p:spPr>
          <a:xfrm>
            <a:off x="629842" y="365128"/>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9CC1B8E-7174-4D60-9600-452FDABBC6EE}"/>
              </a:ext>
            </a:extLst>
          </p:cNvPr>
          <p:cNvSpPr>
            <a:spLocks noGrp="1"/>
          </p:cNvSpPr>
          <p:nvPr>
            <p:ph type="body" idx="1"/>
          </p:nvPr>
        </p:nvSpPr>
        <p:spPr>
          <a:xfrm>
            <a:off x="629842" y="1681163"/>
            <a:ext cx="3868340" cy="823912"/>
          </a:xfrm>
        </p:spPr>
        <p:txBody>
          <a:bodyPr anchor="b"/>
          <a:lstStyle>
            <a:lvl1pPr marL="0" indent="0">
              <a:buNone/>
              <a:defRPr sz="1662" b="1"/>
            </a:lvl1pPr>
            <a:lvl2pPr marL="316531" indent="0">
              <a:buNone/>
              <a:defRPr sz="1385" b="1"/>
            </a:lvl2pPr>
            <a:lvl3pPr marL="633062" indent="0">
              <a:buNone/>
              <a:defRPr sz="1246"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2A2B9B7-76B5-4583-BD56-42656DFA6FA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6CDE24E-AED2-4805-95B8-6FF986CCD50F}"/>
              </a:ext>
            </a:extLst>
          </p:cNvPr>
          <p:cNvSpPr>
            <a:spLocks noGrp="1"/>
          </p:cNvSpPr>
          <p:nvPr>
            <p:ph type="body" sz="quarter" idx="3"/>
          </p:nvPr>
        </p:nvSpPr>
        <p:spPr>
          <a:xfrm>
            <a:off x="4629150" y="1681163"/>
            <a:ext cx="3887391" cy="823912"/>
          </a:xfrm>
        </p:spPr>
        <p:txBody>
          <a:bodyPr anchor="b"/>
          <a:lstStyle>
            <a:lvl1pPr marL="0" indent="0">
              <a:buNone/>
              <a:defRPr sz="1662" b="1"/>
            </a:lvl1pPr>
            <a:lvl2pPr marL="316531" indent="0">
              <a:buNone/>
              <a:defRPr sz="1385" b="1"/>
            </a:lvl2pPr>
            <a:lvl3pPr marL="633062" indent="0">
              <a:buNone/>
              <a:defRPr sz="1246"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B52D666-D9AA-46E9-9284-B2A6BA3DEDF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5892658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1724FB-C5FC-4F4F-A678-39444E9E87A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12490283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87353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8E999-6500-4261-BFB7-61A22CAC956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1B83943-5EEB-4F94-8EEA-331E71A1FBB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5DB0ECC-1D84-4E56-BD64-A135577DF48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xmlns="" val="30450048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8E999-6500-4261-BFB7-61A22CAC956D}"/>
              </a:ext>
            </a:extLst>
          </p:cNvPr>
          <p:cNvSpPr>
            <a:spLocks noGrp="1"/>
          </p:cNvSpPr>
          <p:nvPr>
            <p:ph type="title"/>
          </p:nvPr>
        </p:nvSpPr>
        <p:spPr>
          <a:xfrm>
            <a:off x="629842" y="457200"/>
            <a:ext cx="2949178" cy="1600200"/>
          </a:xfrm>
        </p:spPr>
        <p:txBody>
          <a:bodyPr anchor="b"/>
          <a:lstStyle>
            <a:lvl1pPr>
              <a:defRPr sz="2215"/>
            </a:lvl1pPr>
          </a:lstStyle>
          <a:p>
            <a:r>
              <a:rPr lang="en-US"/>
              <a:t>Click to edit Master title style</a:t>
            </a:r>
          </a:p>
        </p:txBody>
      </p:sp>
      <p:sp>
        <p:nvSpPr>
          <p:cNvPr id="3" name="Content Placeholder 2">
            <a:extLst>
              <a:ext uri="{FF2B5EF4-FFF2-40B4-BE49-F238E27FC236}">
                <a16:creationId xmlns:a16="http://schemas.microsoft.com/office/drawing/2014/main" xmlns="" id="{C1B83943-5EEB-4F94-8EEA-331E71A1FBBC}"/>
              </a:ext>
            </a:extLst>
          </p:cNvPr>
          <p:cNvSpPr>
            <a:spLocks noGrp="1"/>
          </p:cNvSpPr>
          <p:nvPr>
            <p:ph idx="1"/>
          </p:nvPr>
        </p:nvSpPr>
        <p:spPr>
          <a:xfrm>
            <a:off x="3887391" y="987428"/>
            <a:ext cx="4629150" cy="4873625"/>
          </a:xfrm>
        </p:spPr>
        <p:txBody>
          <a:bodyPr/>
          <a:lstStyle>
            <a:lvl1pPr>
              <a:defRPr sz="2215"/>
            </a:lvl1pPr>
            <a:lvl2pPr>
              <a:defRPr sz="1939"/>
            </a:lvl2pPr>
            <a:lvl3pPr>
              <a:defRPr sz="1662"/>
            </a:lvl3pPr>
            <a:lvl4pPr>
              <a:defRPr sz="1385"/>
            </a:lvl4pPr>
            <a:lvl5pPr>
              <a:defRPr sz="1385"/>
            </a:lvl5pPr>
            <a:lvl6pPr>
              <a:defRPr sz="1385"/>
            </a:lvl6pPr>
            <a:lvl7pPr>
              <a:defRPr sz="1385"/>
            </a:lvl7pPr>
            <a:lvl8pPr>
              <a:defRPr sz="1385"/>
            </a:lvl8pPr>
            <a:lvl9pPr>
              <a:defRPr sz="13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5DB0ECC-1D84-4E56-BD64-A135577DF481}"/>
              </a:ext>
            </a:extLst>
          </p:cNvPr>
          <p:cNvSpPr>
            <a:spLocks noGrp="1"/>
          </p:cNvSpPr>
          <p:nvPr>
            <p:ph type="body" sz="half" idx="2"/>
          </p:nvPr>
        </p:nvSpPr>
        <p:spPr>
          <a:xfrm>
            <a:off x="629842" y="2057400"/>
            <a:ext cx="2949178" cy="3811588"/>
          </a:xfrm>
        </p:spPr>
        <p:txBody>
          <a:bodyPr/>
          <a:lstStyle>
            <a:lvl1pPr marL="0" indent="0">
              <a:buNone/>
              <a:defRPr sz="1108"/>
            </a:lvl1pPr>
            <a:lvl2pPr marL="316531" indent="0">
              <a:buNone/>
              <a:defRPr sz="969"/>
            </a:lvl2pPr>
            <a:lvl3pPr marL="633062" indent="0">
              <a:buNone/>
              <a:defRPr sz="831"/>
            </a:lvl3pPr>
            <a:lvl4pPr marL="949593" indent="0">
              <a:buNone/>
              <a:defRPr sz="692"/>
            </a:lvl4pPr>
            <a:lvl5pPr marL="1266124" indent="0">
              <a:buNone/>
              <a:defRPr sz="692"/>
            </a:lvl5pPr>
            <a:lvl6pPr marL="1582655" indent="0">
              <a:buNone/>
              <a:defRPr sz="692"/>
            </a:lvl6pPr>
            <a:lvl7pPr marL="1899186" indent="0">
              <a:buNone/>
              <a:defRPr sz="692"/>
            </a:lvl7pPr>
            <a:lvl8pPr marL="2215717" indent="0">
              <a:buNone/>
              <a:defRPr sz="692"/>
            </a:lvl8pPr>
            <a:lvl9pPr marL="2532248" indent="0">
              <a:buNone/>
              <a:defRPr sz="692"/>
            </a:lvl9pPr>
          </a:lstStyle>
          <a:p>
            <a:pPr lvl="0"/>
            <a:r>
              <a:rPr lang="en-US"/>
              <a:t>Click to edit Master text styles</a:t>
            </a:r>
          </a:p>
        </p:txBody>
      </p:sp>
    </p:spTree>
    <p:extLst>
      <p:ext uri="{BB962C8B-B14F-4D97-AF65-F5344CB8AC3E}">
        <p14:creationId xmlns:p14="http://schemas.microsoft.com/office/powerpoint/2010/main" xmlns="" val="14488094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F6FD3D-CC66-4AB0-B29F-042E2CC524A8}"/>
              </a:ext>
            </a:extLst>
          </p:cNvPr>
          <p:cNvSpPr>
            <a:spLocks noGrp="1"/>
          </p:cNvSpPr>
          <p:nvPr>
            <p:ph type="title"/>
          </p:nvPr>
        </p:nvSpPr>
        <p:spPr>
          <a:xfrm>
            <a:off x="629842" y="457200"/>
            <a:ext cx="2949178" cy="1600200"/>
          </a:xfrm>
        </p:spPr>
        <p:txBody>
          <a:bodyPr anchor="b"/>
          <a:lstStyle>
            <a:lvl1pPr>
              <a:defRPr sz="2215"/>
            </a:lvl1pPr>
          </a:lstStyle>
          <a:p>
            <a:r>
              <a:rPr lang="en-US"/>
              <a:t>Click to edit Master title style</a:t>
            </a:r>
          </a:p>
        </p:txBody>
      </p:sp>
      <p:sp>
        <p:nvSpPr>
          <p:cNvPr id="3" name="Picture Placeholder 2">
            <a:extLst>
              <a:ext uri="{FF2B5EF4-FFF2-40B4-BE49-F238E27FC236}">
                <a16:creationId xmlns:a16="http://schemas.microsoft.com/office/drawing/2014/main" xmlns="" id="{3C1B82ED-223E-4C56-9B18-87BA0B180032}"/>
              </a:ext>
            </a:extLst>
          </p:cNvPr>
          <p:cNvSpPr>
            <a:spLocks noGrp="1"/>
          </p:cNvSpPr>
          <p:nvPr>
            <p:ph type="pic" idx="1"/>
          </p:nvPr>
        </p:nvSpPr>
        <p:spPr>
          <a:xfrm>
            <a:off x="3887391" y="987428"/>
            <a:ext cx="4629150" cy="4873625"/>
          </a:xfrm>
        </p:spPr>
        <p:txBody>
          <a:bodyPr/>
          <a:lstStyle>
            <a:lvl1pPr marL="0" indent="0">
              <a:buNone/>
              <a:defRPr sz="2215"/>
            </a:lvl1pPr>
            <a:lvl2pPr marL="316531" indent="0">
              <a:buNone/>
              <a:defRPr sz="1939"/>
            </a:lvl2pPr>
            <a:lvl3pPr marL="633062" indent="0">
              <a:buNone/>
              <a:defRPr sz="1662"/>
            </a:lvl3pPr>
            <a:lvl4pPr marL="949593" indent="0">
              <a:buNone/>
              <a:defRPr sz="1385"/>
            </a:lvl4pPr>
            <a:lvl5pPr marL="1266124" indent="0">
              <a:buNone/>
              <a:defRPr sz="1385"/>
            </a:lvl5pPr>
            <a:lvl6pPr marL="1582655" indent="0">
              <a:buNone/>
              <a:defRPr sz="1385"/>
            </a:lvl6pPr>
            <a:lvl7pPr marL="1899186" indent="0">
              <a:buNone/>
              <a:defRPr sz="1385"/>
            </a:lvl7pPr>
            <a:lvl8pPr marL="2215717" indent="0">
              <a:buNone/>
              <a:defRPr sz="1385"/>
            </a:lvl8pPr>
            <a:lvl9pPr marL="2532248" indent="0">
              <a:buNone/>
              <a:defRPr sz="1385"/>
            </a:lvl9pPr>
          </a:lstStyle>
          <a:p>
            <a:endParaRPr lang="en-US"/>
          </a:p>
        </p:txBody>
      </p:sp>
      <p:sp>
        <p:nvSpPr>
          <p:cNvPr id="4" name="Text Placeholder 3">
            <a:extLst>
              <a:ext uri="{FF2B5EF4-FFF2-40B4-BE49-F238E27FC236}">
                <a16:creationId xmlns:a16="http://schemas.microsoft.com/office/drawing/2014/main" xmlns="" id="{4DE181F7-6AE1-43BF-BDC6-D91D9F14A9B9}"/>
              </a:ext>
            </a:extLst>
          </p:cNvPr>
          <p:cNvSpPr>
            <a:spLocks noGrp="1"/>
          </p:cNvSpPr>
          <p:nvPr>
            <p:ph type="body" sz="half" idx="2"/>
          </p:nvPr>
        </p:nvSpPr>
        <p:spPr>
          <a:xfrm>
            <a:off x="629842" y="2057400"/>
            <a:ext cx="2949178" cy="3811588"/>
          </a:xfrm>
        </p:spPr>
        <p:txBody>
          <a:bodyPr/>
          <a:lstStyle>
            <a:lvl1pPr marL="0" indent="0">
              <a:buNone/>
              <a:defRPr sz="1108"/>
            </a:lvl1pPr>
            <a:lvl2pPr marL="316531" indent="0">
              <a:buNone/>
              <a:defRPr sz="969"/>
            </a:lvl2pPr>
            <a:lvl3pPr marL="633062" indent="0">
              <a:buNone/>
              <a:defRPr sz="831"/>
            </a:lvl3pPr>
            <a:lvl4pPr marL="949593" indent="0">
              <a:buNone/>
              <a:defRPr sz="692"/>
            </a:lvl4pPr>
            <a:lvl5pPr marL="1266124" indent="0">
              <a:buNone/>
              <a:defRPr sz="692"/>
            </a:lvl5pPr>
            <a:lvl6pPr marL="1582655" indent="0">
              <a:buNone/>
              <a:defRPr sz="692"/>
            </a:lvl6pPr>
            <a:lvl7pPr marL="1899186" indent="0">
              <a:buNone/>
              <a:defRPr sz="692"/>
            </a:lvl7pPr>
            <a:lvl8pPr marL="2215717" indent="0">
              <a:buNone/>
              <a:defRPr sz="692"/>
            </a:lvl8pPr>
            <a:lvl9pPr marL="2532248" indent="0">
              <a:buNone/>
              <a:defRPr sz="692"/>
            </a:lvl9pPr>
          </a:lstStyle>
          <a:p>
            <a:pPr lvl="0"/>
            <a:r>
              <a:rPr lang="en-US"/>
              <a:t>Click to edit Master text styles</a:t>
            </a:r>
          </a:p>
        </p:txBody>
      </p:sp>
    </p:spTree>
    <p:extLst>
      <p:ext uri="{BB962C8B-B14F-4D97-AF65-F5344CB8AC3E}">
        <p14:creationId xmlns:p14="http://schemas.microsoft.com/office/powerpoint/2010/main" xmlns="" val="26388063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09B1B-6A5D-41C7-8D00-6E967D07AF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36170B7-1FDB-4520-8D7F-3E0DCD6222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42563610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AF9F13F-BBDD-4C13-A1A4-02140F081318}"/>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7D4C49E-5730-4B76-A770-47D6F06FD9BB}"/>
              </a:ext>
            </a:extLst>
          </p:cNvPr>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42298000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8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32AFF6B-0477-48B7-9CB9-814FB554370D}"/>
              </a:ext>
            </a:extLst>
          </p:cNvPr>
          <p:cNvGraphicFramePr>
            <a:graphicFrameLocks noChangeAspect="1"/>
          </p:cNvGraphicFramePr>
          <p:nvPr userDrawn="1">
            <p:extLst/>
          </p:nvPr>
        </p:nvGraphicFramePr>
        <p:xfrm>
          <a:off x="1621" y="1622"/>
          <a:ext cx="1619" cy="1619"/>
        </p:xfrm>
        <a:graphic>
          <a:graphicData uri="http://schemas.openxmlformats.org/presentationml/2006/ole">
            <p:oleObj spid="_x0000_s18495" name="think-cell Slide" r:id="rId4" imgW="360" imgH="360" progId="">
              <p:embed/>
            </p:oleObj>
          </a:graphicData>
        </a:graphic>
      </p:graphicFrame>
      <p:sp>
        <p:nvSpPr>
          <p:cNvPr id="3" name="Rectangle 2" hidden="1">
            <a:extLst>
              <a:ext uri="{FF2B5EF4-FFF2-40B4-BE49-F238E27FC236}">
                <a16:creationId xmlns:a16="http://schemas.microsoft.com/office/drawing/2014/main" xmlns="" id="{5CB37469-ED4B-4BB8-964E-284BF313FCB2}"/>
              </a:ext>
            </a:extLst>
          </p:cNvPr>
          <p:cNvSpPr/>
          <p:nvPr userDrawn="1">
            <p:custDataLst>
              <p:tags r:id="rId2"/>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7" name="Title 1"/>
          <p:cNvSpPr>
            <a:spLocks noGrp="1"/>
          </p:cNvSpPr>
          <p:nvPr>
            <p:ph type="title" hasCustomPrompt="1"/>
          </p:nvPr>
        </p:nvSpPr>
        <p:spPr>
          <a:xfrm>
            <a:off x="473076" y="515970"/>
            <a:ext cx="7085308" cy="335098"/>
          </a:xfrm>
          <a:solidFill>
            <a:schemeClr val="bg1"/>
          </a:solidFill>
        </p:spPr>
        <p:txBody>
          <a:bodyPr lIns="36000">
            <a:noAutofit/>
          </a:bodyPr>
          <a:lstStyle>
            <a:lvl1pPr algn="l">
              <a:defRPr sz="1500">
                <a:solidFill>
                  <a:schemeClr val="accent6">
                    <a:lumMod val="90000"/>
                    <a:lumOff val="10000"/>
                  </a:schemeClr>
                </a:solidFill>
                <a:latin typeface="+mj-lt"/>
              </a:defRPr>
            </a:lvl1pPr>
          </a:lstStyle>
          <a:p>
            <a:r>
              <a:rPr lang="en-US" dirty="0"/>
              <a:t>Click to insert slide title</a:t>
            </a:r>
          </a:p>
        </p:txBody>
      </p:sp>
      <p:sp>
        <p:nvSpPr>
          <p:cNvPr id="13" name="Text Placeholder 12"/>
          <p:cNvSpPr>
            <a:spLocks noGrp="1"/>
          </p:cNvSpPr>
          <p:nvPr>
            <p:ph type="body" sz="quarter" idx="12" hasCustomPrompt="1"/>
          </p:nvPr>
        </p:nvSpPr>
        <p:spPr>
          <a:xfrm>
            <a:off x="473077" y="949200"/>
            <a:ext cx="8207999" cy="646331"/>
          </a:xfrm>
        </p:spPr>
        <p:txBody>
          <a:bodyPr lIns="36000"/>
          <a:lstStyle>
            <a:lvl1pPr marL="0" marR="0" indent="0" algn="l" defTabSz="685145" rtl="0" eaLnBrk="1" fontAlgn="base" latinLnBrk="0" hangingPunct="1">
              <a:lnSpc>
                <a:spcPct val="100000"/>
              </a:lnSpc>
              <a:spcBef>
                <a:spcPct val="0"/>
              </a:spcBef>
              <a:spcAft>
                <a:spcPct val="0"/>
              </a:spcAft>
              <a:buClr>
                <a:srgbClr val="063E59"/>
              </a:buClr>
              <a:buSzPct val="100000"/>
              <a:buFontTx/>
              <a:buNone/>
              <a:tabLst/>
              <a:defRPr sz="1050">
                <a:solidFill>
                  <a:schemeClr val="accent3">
                    <a:lumMod val="90000"/>
                    <a:lumOff val="10000"/>
                  </a:schemeClr>
                </a:solidFill>
                <a:latin typeface="+mn-lt"/>
              </a:defRPr>
            </a:lvl1pPr>
          </a:lstStyle>
          <a:p>
            <a:pPr lvl="0"/>
            <a:r>
              <a:rPr lang="en-ZA" dirty="0"/>
              <a:t>Click to insert sub-title</a:t>
            </a:r>
          </a:p>
          <a:p>
            <a:pPr marL="0" marR="0" lvl="0" indent="0" algn="l" defTabSz="685145"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a:p>
            <a:pPr marL="0" marR="0" lvl="0" indent="0" algn="l" defTabSz="685145"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p:txBody>
      </p:sp>
      <p:sp>
        <p:nvSpPr>
          <p:cNvPr id="6" name="Rectangle 37">
            <a:extLst>
              <a:ext uri="{FF2B5EF4-FFF2-40B4-BE49-F238E27FC236}">
                <a16:creationId xmlns:a16="http://schemas.microsoft.com/office/drawing/2014/main" xmlns="" id="{6932CCBC-EA92-4CF4-A040-24ED80A7AEB2}"/>
              </a:ext>
            </a:extLst>
          </p:cNvPr>
          <p:cNvSpPr>
            <a:spLocks noGrp="1" noChangeArrowheads="1"/>
          </p:cNvSpPr>
          <p:nvPr>
            <p:ph type="sldNum" sz="quarter" idx="13"/>
          </p:nvPr>
        </p:nvSpPr>
        <p:spPr>
          <a:xfrm>
            <a:off x="6515100" y="6248400"/>
            <a:ext cx="1905000" cy="457200"/>
          </a:xfrm>
          <a:ln/>
        </p:spPr>
        <p:txBody>
          <a:bodyPr/>
          <a:lstStyle>
            <a:lvl1pPr>
              <a:defRPr/>
            </a:lvl1pPr>
          </a:lstStyle>
          <a:p>
            <a:pPr>
              <a:defRPr/>
            </a:pPr>
            <a:fld id="{6CF517C8-5DF2-4793-BBC2-5DB8E01CE3A5}" type="slidenum">
              <a:rPr lang="en-US"/>
              <a:pPr>
                <a:defRPr/>
              </a:pPr>
              <a:t>‹#›</a:t>
            </a:fld>
            <a:endParaRPr lang="en-US" dirty="0"/>
          </a:p>
        </p:txBody>
      </p:sp>
    </p:spTree>
    <p:extLst>
      <p:ext uri="{BB962C8B-B14F-4D97-AF65-F5344CB8AC3E}">
        <p14:creationId xmlns:p14="http://schemas.microsoft.com/office/powerpoint/2010/main" xmlns="" val="34443053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32AFF6B-0477-48B7-9CB9-814FB554370D}"/>
              </a:ext>
            </a:extLst>
          </p:cNvPr>
          <p:cNvGraphicFramePr>
            <a:graphicFrameLocks noChangeAspect="1"/>
          </p:cNvGraphicFramePr>
          <p:nvPr userDrawn="1">
            <p:extLst/>
          </p:nvPr>
        </p:nvGraphicFramePr>
        <p:xfrm>
          <a:off x="1621" y="1622"/>
          <a:ext cx="1619" cy="1619"/>
        </p:xfrm>
        <a:graphic>
          <a:graphicData uri="http://schemas.openxmlformats.org/presentationml/2006/ole">
            <p:oleObj spid="_x0000_s19519" name="think-cell Slide" r:id="rId4" imgW="360" imgH="360" progId="">
              <p:embed/>
            </p:oleObj>
          </a:graphicData>
        </a:graphic>
      </p:graphicFrame>
      <p:sp>
        <p:nvSpPr>
          <p:cNvPr id="3" name="Rectangle 2" hidden="1">
            <a:extLst>
              <a:ext uri="{FF2B5EF4-FFF2-40B4-BE49-F238E27FC236}">
                <a16:creationId xmlns:a16="http://schemas.microsoft.com/office/drawing/2014/main" xmlns="" id="{B3374CBE-4574-40C9-81F1-F23273FF5E03}"/>
              </a:ext>
            </a:extLst>
          </p:cNvPr>
          <p:cNvSpPr/>
          <p:nvPr userDrawn="1">
            <p:custDataLst>
              <p:tags r:id="rId2"/>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4" name="Text Placeholder 3"/>
          <p:cNvSpPr>
            <a:spLocks noGrp="1"/>
          </p:cNvSpPr>
          <p:nvPr>
            <p:ph type="body" sz="quarter" idx="10" hasCustomPrompt="1"/>
          </p:nvPr>
        </p:nvSpPr>
        <p:spPr>
          <a:xfrm>
            <a:off x="473077" y="1721977"/>
            <a:ext cx="8207999" cy="4678825"/>
          </a:xfrm>
          <a:prstGeom prst="rect">
            <a:avLst/>
          </a:prstGeom>
        </p:spPr>
        <p:txBody>
          <a:bodyPr vert="horz" lIns="0" tIns="0" rIns="0" bIns="0" rtlCol="0">
            <a:noAutofit/>
          </a:bodyPr>
          <a:lstStyle>
            <a:lvl1pPr>
              <a:defRPr sz="918">
                <a:solidFill>
                  <a:schemeClr val="accent3">
                    <a:lumMod val="90000"/>
                    <a:lumOff val="10000"/>
                  </a:schemeClr>
                </a:solidFill>
                <a:latin typeface="Segoe UI" panose="020B0502040204020203" pitchFamily="34" charset="0"/>
                <a:sym typeface="Segoe UI" panose="020B0502040204020203" pitchFamily="34" charset="0"/>
              </a:defRPr>
            </a:lvl1pPr>
            <a:lvl2pPr>
              <a:defRPr lang="en-US" sz="918" dirty="0" smtClean="0">
                <a:solidFill>
                  <a:schemeClr val="accent3">
                    <a:lumMod val="90000"/>
                    <a:lumOff val="10000"/>
                  </a:schemeClr>
                </a:solidFill>
                <a:latin typeface="Segoe UI" panose="020B0502040204020203" pitchFamily="34" charset="0"/>
                <a:sym typeface="Segoe UI" panose="020B0502040204020203" pitchFamily="34" charset="0"/>
              </a:defRPr>
            </a:lvl2pPr>
            <a:lvl3pPr>
              <a:defRPr lang="en-US" sz="918" dirty="0" smtClean="0">
                <a:solidFill>
                  <a:schemeClr val="accent3">
                    <a:lumMod val="90000"/>
                    <a:lumOff val="10000"/>
                  </a:schemeClr>
                </a:solidFill>
                <a:latin typeface="Segoe UI" panose="020B0502040204020203" pitchFamily="34" charset="0"/>
                <a:sym typeface="Segoe UI" panose="020B0502040204020203" pitchFamily="34" charset="0"/>
              </a:defRPr>
            </a:lvl3pPr>
            <a:lvl4pPr>
              <a:defRPr lang="en-US" sz="918" dirty="0" smtClean="0">
                <a:solidFill>
                  <a:schemeClr val="accent3">
                    <a:lumMod val="90000"/>
                    <a:lumOff val="10000"/>
                  </a:schemeClr>
                </a:solidFill>
                <a:latin typeface="Segoe UI" panose="020B0502040204020203" pitchFamily="34" charset="0"/>
                <a:sym typeface="Segoe UI" panose="020B0502040204020203" pitchFamily="34" charset="0"/>
              </a:defRPr>
            </a:lvl4pPr>
            <a:lvl5pPr>
              <a:defRPr lang="en-GB" dirty="0">
                <a:solidFill>
                  <a:schemeClr val="accent3">
                    <a:lumMod val="90000"/>
                    <a:lumOff val="10000"/>
                  </a:schemeClr>
                </a:solidFill>
                <a:latin typeface="Calibri" panose="020F0502020204030204" pitchFamily="34" charset="0"/>
              </a:defRPr>
            </a:lvl5pPr>
          </a:lstStyle>
          <a:p>
            <a:pPr lvl="0"/>
            <a:r>
              <a:rPr lang="en-US" dirty="0"/>
              <a:t>First level bullet</a:t>
            </a:r>
          </a:p>
          <a:p>
            <a:pPr lvl="1"/>
            <a:r>
              <a:rPr lang="en-US" dirty="0"/>
              <a:t>Second level bullet</a:t>
            </a:r>
          </a:p>
          <a:p>
            <a:pPr lvl="2"/>
            <a:r>
              <a:rPr lang="en-US" dirty="0"/>
              <a:t>Third level bullet</a:t>
            </a:r>
          </a:p>
          <a:p>
            <a:pPr lvl="3"/>
            <a:r>
              <a:rPr lang="en-US" dirty="0"/>
              <a:t>Fourth level bullet</a:t>
            </a:r>
          </a:p>
        </p:txBody>
      </p:sp>
      <p:sp>
        <p:nvSpPr>
          <p:cNvPr id="7" name="Title 1"/>
          <p:cNvSpPr>
            <a:spLocks noGrp="1"/>
          </p:cNvSpPr>
          <p:nvPr>
            <p:ph type="title" hasCustomPrompt="1"/>
          </p:nvPr>
        </p:nvSpPr>
        <p:spPr>
          <a:xfrm>
            <a:off x="473076" y="515970"/>
            <a:ext cx="7085308" cy="335098"/>
          </a:xfrm>
          <a:solidFill>
            <a:schemeClr val="bg1"/>
          </a:solidFill>
        </p:spPr>
        <p:txBody>
          <a:bodyPr lIns="36000">
            <a:noAutofit/>
          </a:bodyPr>
          <a:lstStyle>
            <a:lvl1pPr algn="l">
              <a:defRPr>
                <a:solidFill>
                  <a:schemeClr val="accent6">
                    <a:lumMod val="90000"/>
                    <a:lumOff val="10000"/>
                  </a:schemeClr>
                </a:solidFill>
                <a:latin typeface="+mj-lt"/>
                <a:sym typeface="Segoe UI" panose="020B0502040204020203" pitchFamily="34" charset="0"/>
              </a:defRPr>
            </a:lvl1pPr>
          </a:lstStyle>
          <a:p>
            <a:r>
              <a:rPr lang="en-US" dirty="0"/>
              <a:t>Click to insert slide title</a:t>
            </a:r>
          </a:p>
        </p:txBody>
      </p:sp>
      <p:sp>
        <p:nvSpPr>
          <p:cNvPr id="13" name="Text Placeholder 12"/>
          <p:cNvSpPr>
            <a:spLocks noGrp="1"/>
          </p:cNvSpPr>
          <p:nvPr>
            <p:ph type="body" sz="quarter" idx="12" hasCustomPrompt="1"/>
          </p:nvPr>
        </p:nvSpPr>
        <p:spPr>
          <a:xfrm>
            <a:off x="473077" y="949200"/>
            <a:ext cx="8207999" cy="674647"/>
          </a:xfrm>
        </p:spPr>
        <p:txBody>
          <a:bodyPr lIns="36000"/>
          <a:lstStyle>
            <a:lvl1pPr marL="0" marR="0" indent="0" algn="l" defTabSz="685145" rtl="0" eaLnBrk="1" fontAlgn="base" latinLnBrk="0" hangingPunct="1">
              <a:lnSpc>
                <a:spcPct val="100000"/>
              </a:lnSpc>
              <a:spcBef>
                <a:spcPct val="0"/>
              </a:spcBef>
              <a:spcAft>
                <a:spcPct val="0"/>
              </a:spcAft>
              <a:buClr>
                <a:srgbClr val="063E59"/>
              </a:buClr>
              <a:buSzPct val="100000"/>
              <a:buFontTx/>
              <a:buNone/>
              <a:tabLst/>
              <a:defRPr sz="1071">
                <a:solidFill>
                  <a:schemeClr val="accent3">
                    <a:lumMod val="90000"/>
                    <a:lumOff val="10000"/>
                  </a:schemeClr>
                </a:solidFill>
                <a:latin typeface="Segoe UI" panose="020B0502040204020203" pitchFamily="34" charset="0"/>
                <a:sym typeface="Segoe UI" panose="020B0502040204020203" pitchFamily="34" charset="0"/>
              </a:defRPr>
            </a:lvl1pPr>
          </a:lstStyle>
          <a:p>
            <a:pPr lvl="0"/>
            <a:r>
              <a:rPr lang="en-ZA" dirty="0"/>
              <a:t>Click to insert sub-title</a:t>
            </a:r>
          </a:p>
          <a:p>
            <a:pPr marL="0" marR="0" lvl="0" indent="0" algn="l" defTabSz="685145"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a:p>
            <a:pPr marL="0" marR="0" lvl="0" indent="0" algn="l" defTabSz="685145"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p:txBody>
      </p:sp>
      <p:sp>
        <p:nvSpPr>
          <p:cNvPr id="8" name="Rectangle 37">
            <a:extLst>
              <a:ext uri="{FF2B5EF4-FFF2-40B4-BE49-F238E27FC236}">
                <a16:creationId xmlns:a16="http://schemas.microsoft.com/office/drawing/2014/main" xmlns="" id="{5ACA2787-8805-483A-8C85-00D548A3CCC4}"/>
              </a:ext>
            </a:extLst>
          </p:cNvPr>
          <p:cNvSpPr>
            <a:spLocks noGrp="1" noChangeArrowheads="1"/>
          </p:cNvSpPr>
          <p:nvPr>
            <p:ph type="sldNum" sz="quarter" idx="13"/>
          </p:nvPr>
        </p:nvSpPr>
        <p:spPr>
          <a:xfrm>
            <a:off x="6515100" y="6248400"/>
            <a:ext cx="1905000" cy="457200"/>
          </a:xfrm>
          <a:ln/>
        </p:spPr>
        <p:txBody>
          <a:bodyPr/>
          <a:lstStyle>
            <a:lvl1pPr>
              <a:defRPr/>
            </a:lvl1pPr>
          </a:lstStyle>
          <a:p>
            <a:pPr>
              <a:defRPr/>
            </a:pPr>
            <a:fld id="{6CF517C8-5DF2-4793-BBC2-5DB8E01CE3A5}" type="slidenum">
              <a:rPr lang="en-US"/>
              <a:pPr>
                <a:defRPr/>
              </a:pPr>
              <a:t>‹#›</a:t>
            </a:fld>
            <a:endParaRPr lang="en-US" dirty="0"/>
          </a:p>
        </p:txBody>
      </p:sp>
    </p:spTree>
    <p:extLst>
      <p:ext uri="{BB962C8B-B14F-4D97-AF65-F5344CB8AC3E}">
        <p14:creationId xmlns:p14="http://schemas.microsoft.com/office/powerpoint/2010/main" xmlns="" val="4189822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5FD5B6-A96F-4833-93A7-2FCC8D73254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F73EAD2C-081F-415B-BE49-32DA8FE6DC9E}"/>
              </a:ext>
            </a:extLst>
          </p:cNvPr>
          <p:cNvSpPr>
            <a:spLocks noGrp="1"/>
          </p:cNvSpPr>
          <p:nvPr>
            <p:ph type="subTitle" idx="1"/>
          </p:nvPr>
        </p:nvSpPr>
        <p:spPr>
          <a:xfrm>
            <a:off x="1143000" y="3602038"/>
            <a:ext cx="6858000" cy="1655762"/>
          </a:xfrm>
        </p:spPr>
        <p:txBody>
          <a:bodyPr/>
          <a:lstStyle>
            <a:lvl1pPr marL="0" indent="0" algn="ctr">
              <a:buNone/>
              <a:defRPr sz="1800"/>
            </a:lvl1pPr>
            <a:lvl2pPr marL="342909" indent="0" algn="ctr">
              <a:buNone/>
              <a:defRPr sz="1500"/>
            </a:lvl2pPr>
            <a:lvl3pPr marL="685817" indent="0" algn="ctr">
              <a:buNone/>
              <a:defRPr sz="1350"/>
            </a:lvl3pPr>
            <a:lvl4pPr marL="1028726" indent="0" algn="ctr">
              <a:buNone/>
              <a:defRPr sz="1200"/>
            </a:lvl4pPr>
            <a:lvl5pPr marL="1371634" indent="0" algn="ctr">
              <a:buNone/>
              <a:defRPr sz="1200"/>
            </a:lvl5pPr>
            <a:lvl6pPr marL="1714543" indent="0" algn="ctr">
              <a:buNone/>
              <a:defRPr sz="1200"/>
            </a:lvl6pPr>
            <a:lvl7pPr marL="2057451" indent="0" algn="ctr">
              <a:buNone/>
              <a:defRPr sz="1200"/>
            </a:lvl7pPr>
            <a:lvl8pPr marL="2400360" indent="0" algn="ctr">
              <a:buNone/>
              <a:defRPr sz="1200"/>
            </a:lvl8pPr>
            <a:lvl9pPr marL="2743269" indent="0" algn="ctr">
              <a:buNone/>
              <a:defRPr sz="1200"/>
            </a:lvl9pPr>
          </a:lstStyle>
          <a:p>
            <a:r>
              <a:rPr lang="en-US"/>
              <a:t>Click to edit Master subtitle style</a:t>
            </a:r>
          </a:p>
        </p:txBody>
      </p:sp>
    </p:spTree>
    <p:extLst>
      <p:ext uri="{BB962C8B-B14F-4D97-AF65-F5344CB8AC3E}">
        <p14:creationId xmlns:p14="http://schemas.microsoft.com/office/powerpoint/2010/main" xmlns="" val="28055039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471F91-16DB-40B9-BF7F-BDBAF549D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3993D52-1844-464C-8874-BD541E66C4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7327824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16A515-1E95-441A-A469-6DE568E62647}"/>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76A0BF24-FD9C-4399-BEB3-4680E042A511}"/>
              </a:ext>
            </a:extLst>
          </p:cNvPr>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9" indent="0">
              <a:buNone/>
              <a:defRPr sz="1500">
                <a:solidFill>
                  <a:schemeClr val="tx1">
                    <a:tint val="75000"/>
                  </a:schemeClr>
                </a:solidFill>
              </a:defRPr>
            </a:lvl2pPr>
            <a:lvl3pPr marL="685817" indent="0">
              <a:buNone/>
              <a:defRPr sz="1350">
                <a:solidFill>
                  <a:schemeClr val="tx1">
                    <a:tint val="75000"/>
                  </a:schemeClr>
                </a:solidFill>
              </a:defRPr>
            </a:lvl3pPr>
            <a:lvl4pPr marL="1028726" indent="0">
              <a:buNone/>
              <a:defRPr sz="1200">
                <a:solidFill>
                  <a:schemeClr val="tx1">
                    <a:tint val="75000"/>
                  </a:schemeClr>
                </a:solidFill>
              </a:defRPr>
            </a:lvl4pPr>
            <a:lvl5pPr marL="1371634" indent="0">
              <a:buNone/>
              <a:defRPr sz="1200">
                <a:solidFill>
                  <a:schemeClr val="tx1">
                    <a:tint val="75000"/>
                  </a:schemeClr>
                </a:solidFill>
              </a:defRPr>
            </a:lvl5pPr>
            <a:lvl6pPr marL="1714543" indent="0">
              <a:buNone/>
              <a:defRPr sz="1200">
                <a:solidFill>
                  <a:schemeClr val="tx1">
                    <a:tint val="75000"/>
                  </a:schemeClr>
                </a:solidFill>
              </a:defRPr>
            </a:lvl6pPr>
            <a:lvl7pPr marL="2057451" indent="0">
              <a:buNone/>
              <a:defRPr sz="1200">
                <a:solidFill>
                  <a:schemeClr val="tx1">
                    <a:tint val="75000"/>
                  </a:schemeClr>
                </a:solidFill>
              </a:defRPr>
            </a:lvl7pPr>
            <a:lvl8pPr marL="2400360" indent="0">
              <a:buNone/>
              <a:defRPr sz="1200">
                <a:solidFill>
                  <a:schemeClr val="tx1">
                    <a:tint val="75000"/>
                  </a:schemeClr>
                </a:solidFill>
              </a:defRPr>
            </a:lvl8pPr>
            <a:lvl9pPr marL="2743269"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AE86440-5D7B-4AD9-A762-4217338D4D27}"/>
              </a:ext>
            </a:extLst>
          </p:cNvPr>
          <p:cNvSpPr>
            <a:spLocks noGrp="1"/>
          </p:cNvSpPr>
          <p:nvPr>
            <p:ph type="dt" sz="half" idx="10"/>
          </p:nvPr>
        </p:nvSpPr>
        <p:spPr>
          <a:xfrm>
            <a:off x="628650" y="6356352"/>
            <a:ext cx="2057400" cy="365125"/>
          </a:xfrm>
          <a:prstGeom prst="rect">
            <a:avLst/>
          </a:prstGeom>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5A57B59-1EC8-4D0E-804F-54E678656FF4}"/>
              </a:ext>
            </a:extLst>
          </p:cNvPr>
          <p:cNvSpPr>
            <a:spLocks noGrp="1"/>
          </p:cNvSpPr>
          <p:nvPr>
            <p:ph type="ftr" sz="quarter" idx="11"/>
          </p:nvPr>
        </p:nvSpPr>
        <p:spPr>
          <a:xfrm>
            <a:off x="3028951" y="6356352"/>
            <a:ext cx="3086100" cy="365125"/>
          </a:xfrm>
          <a:prstGeom prst="rect">
            <a:avLst/>
          </a:prstGeom>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BDAD5E3-7B39-4DBF-8233-B4D0F4598817}"/>
              </a:ext>
            </a:extLst>
          </p:cNvPr>
          <p:cNvSpPr>
            <a:spLocks noGrp="1"/>
          </p:cNvSpPr>
          <p:nvPr>
            <p:ph type="sldNum" sz="quarter" idx="12"/>
          </p:nvPr>
        </p:nvSpPr>
        <p:spPr>
          <a:xfrm>
            <a:off x="6821632" y="6310314"/>
            <a:ext cx="2057400" cy="365125"/>
          </a:xfrm>
          <a:prstGeom prst="rect">
            <a:avLst/>
          </a:prstGeom>
        </p:spPr>
        <p:txBody>
          <a:bodyPr/>
          <a:lstStyle/>
          <a:p>
            <a:pPr>
              <a:defRPr/>
            </a:pPr>
            <a:fld id="{B6634B9B-6D1D-460D-B92B-E9EFE24BD7C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2146569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075E09-9F93-4318-BB19-B8BC2265FF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7972C81-D9AA-4E31-B83B-56ECE7C449E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C368783-258F-400D-B781-E429BA422A3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907469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F6FD3D-CC66-4AB0-B29F-042E2CC524A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3C1B82ED-223E-4C56-9B18-87BA0B18003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xmlns="" id="{4DE181F7-6AE1-43BF-BDC6-D91D9F14A9B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xmlns="" val="25277087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CB3E57-E82C-44C0-A626-65DC40D51E30}"/>
              </a:ext>
            </a:extLst>
          </p:cNvPr>
          <p:cNvSpPr>
            <a:spLocks noGrp="1"/>
          </p:cNvSpPr>
          <p:nvPr>
            <p:ph type="title"/>
          </p:nvPr>
        </p:nvSpPr>
        <p:spPr>
          <a:xfrm>
            <a:off x="629842" y="3651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9CC1B8E-7174-4D60-9600-452FDABBC6EE}"/>
              </a:ext>
            </a:extLst>
          </p:cNvPr>
          <p:cNvSpPr>
            <a:spLocks noGrp="1"/>
          </p:cNvSpPr>
          <p:nvPr>
            <p:ph type="body" idx="1"/>
          </p:nvPr>
        </p:nvSpPr>
        <p:spPr>
          <a:xfrm>
            <a:off x="629841" y="1681163"/>
            <a:ext cx="3868340" cy="823912"/>
          </a:xfrm>
        </p:spPr>
        <p:txBody>
          <a:bodyPr anchor="b"/>
          <a:lstStyle>
            <a:lvl1pPr marL="0" indent="0">
              <a:buNone/>
              <a:defRPr sz="1800" b="1"/>
            </a:lvl1pPr>
            <a:lvl2pPr marL="342909" indent="0">
              <a:buNone/>
              <a:defRPr sz="1500" b="1"/>
            </a:lvl2pPr>
            <a:lvl3pPr marL="685817" indent="0">
              <a:buNone/>
              <a:defRPr sz="1350" b="1"/>
            </a:lvl3pPr>
            <a:lvl4pPr marL="1028726" indent="0">
              <a:buNone/>
              <a:defRPr sz="1200" b="1"/>
            </a:lvl4pPr>
            <a:lvl5pPr marL="1371634" indent="0">
              <a:buNone/>
              <a:defRPr sz="1200" b="1"/>
            </a:lvl5pPr>
            <a:lvl6pPr marL="1714543" indent="0">
              <a:buNone/>
              <a:defRPr sz="1200" b="1"/>
            </a:lvl6pPr>
            <a:lvl7pPr marL="2057451" indent="0">
              <a:buNone/>
              <a:defRPr sz="1200" b="1"/>
            </a:lvl7pPr>
            <a:lvl8pPr marL="2400360" indent="0">
              <a:buNone/>
              <a:defRPr sz="1200" b="1"/>
            </a:lvl8pPr>
            <a:lvl9pPr marL="2743269"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2A2B9B7-76B5-4583-BD56-42656DFA6FA5}"/>
              </a:ext>
            </a:extLst>
          </p:cNvPr>
          <p:cNvSpPr>
            <a:spLocks noGrp="1"/>
          </p:cNvSpPr>
          <p:nvPr>
            <p:ph sz="half" idx="2"/>
          </p:nvPr>
        </p:nvSpPr>
        <p:spPr>
          <a:xfrm>
            <a:off x="629841"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6CDE24E-AED2-4805-95B8-6FF986CCD50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9" indent="0">
              <a:buNone/>
              <a:defRPr sz="1500" b="1"/>
            </a:lvl2pPr>
            <a:lvl3pPr marL="685817" indent="0">
              <a:buNone/>
              <a:defRPr sz="1350" b="1"/>
            </a:lvl3pPr>
            <a:lvl4pPr marL="1028726" indent="0">
              <a:buNone/>
              <a:defRPr sz="1200" b="1"/>
            </a:lvl4pPr>
            <a:lvl5pPr marL="1371634" indent="0">
              <a:buNone/>
              <a:defRPr sz="1200" b="1"/>
            </a:lvl5pPr>
            <a:lvl6pPr marL="1714543" indent="0">
              <a:buNone/>
              <a:defRPr sz="1200" b="1"/>
            </a:lvl6pPr>
            <a:lvl7pPr marL="2057451" indent="0">
              <a:buNone/>
              <a:defRPr sz="1200" b="1"/>
            </a:lvl7pPr>
            <a:lvl8pPr marL="2400360" indent="0">
              <a:buNone/>
              <a:defRPr sz="1200" b="1"/>
            </a:lvl8pPr>
            <a:lvl9pPr marL="2743269"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B52D666-D9AA-46E9-9284-B2A6BA3DEDF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5400434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1724FB-C5FC-4F4F-A678-39444E9E87A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32025436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078926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8E999-6500-4261-BFB7-61A22CAC956D}"/>
              </a:ext>
            </a:extLst>
          </p:cNvPr>
          <p:cNvSpPr>
            <a:spLocks noGrp="1"/>
          </p:cNvSpPr>
          <p:nvPr>
            <p:ph type="title"/>
          </p:nvPr>
        </p:nvSpPr>
        <p:spPr>
          <a:xfrm>
            <a:off x="629842"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1B83943-5EEB-4F94-8EEA-331E71A1FBBC}"/>
              </a:ext>
            </a:extLst>
          </p:cNvPr>
          <p:cNvSpPr>
            <a:spLocks noGrp="1"/>
          </p:cNvSpPr>
          <p:nvPr>
            <p:ph idx="1"/>
          </p:nvPr>
        </p:nvSpPr>
        <p:spPr>
          <a:xfrm>
            <a:off x="3887391"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5DB0ECC-1D84-4E56-BD64-A135577DF481}"/>
              </a:ext>
            </a:extLst>
          </p:cNvPr>
          <p:cNvSpPr>
            <a:spLocks noGrp="1"/>
          </p:cNvSpPr>
          <p:nvPr>
            <p:ph type="body" sz="half" idx="2"/>
          </p:nvPr>
        </p:nvSpPr>
        <p:spPr>
          <a:xfrm>
            <a:off x="629842" y="2057400"/>
            <a:ext cx="2949178" cy="3811588"/>
          </a:xfrm>
        </p:spPr>
        <p:txBody>
          <a:bodyPr/>
          <a:lstStyle>
            <a:lvl1pPr marL="0" indent="0">
              <a:buNone/>
              <a:defRPr sz="1200"/>
            </a:lvl1pPr>
            <a:lvl2pPr marL="342909" indent="0">
              <a:buNone/>
              <a:defRPr sz="1050"/>
            </a:lvl2pPr>
            <a:lvl3pPr marL="685817" indent="0">
              <a:buNone/>
              <a:defRPr sz="900"/>
            </a:lvl3pPr>
            <a:lvl4pPr marL="1028726" indent="0">
              <a:buNone/>
              <a:defRPr sz="750"/>
            </a:lvl4pPr>
            <a:lvl5pPr marL="1371634" indent="0">
              <a:buNone/>
              <a:defRPr sz="750"/>
            </a:lvl5pPr>
            <a:lvl6pPr marL="1714543" indent="0">
              <a:buNone/>
              <a:defRPr sz="750"/>
            </a:lvl6pPr>
            <a:lvl7pPr marL="2057451" indent="0">
              <a:buNone/>
              <a:defRPr sz="750"/>
            </a:lvl7pPr>
            <a:lvl8pPr marL="2400360" indent="0">
              <a:buNone/>
              <a:defRPr sz="750"/>
            </a:lvl8pPr>
            <a:lvl9pPr marL="2743269" indent="0">
              <a:buNone/>
              <a:defRPr sz="750"/>
            </a:lvl9pPr>
          </a:lstStyle>
          <a:p>
            <a:pPr lvl="0"/>
            <a:r>
              <a:rPr lang="en-US"/>
              <a:t>Click to edit Master text styles</a:t>
            </a:r>
          </a:p>
        </p:txBody>
      </p:sp>
    </p:spTree>
    <p:extLst>
      <p:ext uri="{BB962C8B-B14F-4D97-AF65-F5344CB8AC3E}">
        <p14:creationId xmlns:p14="http://schemas.microsoft.com/office/powerpoint/2010/main" xmlns="" val="105062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F6FD3D-CC66-4AB0-B29F-042E2CC524A8}"/>
              </a:ext>
            </a:extLst>
          </p:cNvPr>
          <p:cNvSpPr>
            <a:spLocks noGrp="1"/>
          </p:cNvSpPr>
          <p:nvPr>
            <p:ph type="title"/>
          </p:nvPr>
        </p:nvSpPr>
        <p:spPr>
          <a:xfrm>
            <a:off x="629842"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3C1B82ED-223E-4C56-9B18-87BA0B180032}"/>
              </a:ext>
            </a:extLst>
          </p:cNvPr>
          <p:cNvSpPr>
            <a:spLocks noGrp="1"/>
          </p:cNvSpPr>
          <p:nvPr>
            <p:ph type="pic" idx="1"/>
          </p:nvPr>
        </p:nvSpPr>
        <p:spPr>
          <a:xfrm>
            <a:off x="3887391" y="987427"/>
            <a:ext cx="4629150" cy="4873625"/>
          </a:xfrm>
        </p:spPr>
        <p:txBody>
          <a:bodyPr/>
          <a:lstStyle>
            <a:lvl1pPr marL="0" indent="0">
              <a:buNone/>
              <a:defRPr sz="2400"/>
            </a:lvl1pPr>
            <a:lvl2pPr marL="342909" indent="0">
              <a:buNone/>
              <a:defRPr sz="2100"/>
            </a:lvl2pPr>
            <a:lvl3pPr marL="685817" indent="0">
              <a:buNone/>
              <a:defRPr sz="1800"/>
            </a:lvl3pPr>
            <a:lvl4pPr marL="1028726" indent="0">
              <a:buNone/>
              <a:defRPr sz="1500"/>
            </a:lvl4pPr>
            <a:lvl5pPr marL="1371634" indent="0">
              <a:buNone/>
              <a:defRPr sz="1500"/>
            </a:lvl5pPr>
            <a:lvl6pPr marL="1714543" indent="0">
              <a:buNone/>
              <a:defRPr sz="1500"/>
            </a:lvl6pPr>
            <a:lvl7pPr marL="2057451" indent="0">
              <a:buNone/>
              <a:defRPr sz="1500"/>
            </a:lvl7pPr>
            <a:lvl8pPr marL="2400360" indent="0">
              <a:buNone/>
              <a:defRPr sz="1500"/>
            </a:lvl8pPr>
            <a:lvl9pPr marL="2743269" indent="0">
              <a:buNone/>
              <a:defRPr sz="1500"/>
            </a:lvl9pPr>
          </a:lstStyle>
          <a:p>
            <a:endParaRPr lang="en-US"/>
          </a:p>
        </p:txBody>
      </p:sp>
      <p:sp>
        <p:nvSpPr>
          <p:cNvPr id="4" name="Text Placeholder 3">
            <a:extLst>
              <a:ext uri="{FF2B5EF4-FFF2-40B4-BE49-F238E27FC236}">
                <a16:creationId xmlns:a16="http://schemas.microsoft.com/office/drawing/2014/main" xmlns="" id="{4DE181F7-6AE1-43BF-BDC6-D91D9F14A9B9}"/>
              </a:ext>
            </a:extLst>
          </p:cNvPr>
          <p:cNvSpPr>
            <a:spLocks noGrp="1"/>
          </p:cNvSpPr>
          <p:nvPr>
            <p:ph type="body" sz="half" idx="2"/>
          </p:nvPr>
        </p:nvSpPr>
        <p:spPr>
          <a:xfrm>
            <a:off x="629842" y="2057400"/>
            <a:ext cx="2949178" cy="3811588"/>
          </a:xfrm>
        </p:spPr>
        <p:txBody>
          <a:bodyPr/>
          <a:lstStyle>
            <a:lvl1pPr marL="0" indent="0">
              <a:buNone/>
              <a:defRPr sz="1200"/>
            </a:lvl1pPr>
            <a:lvl2pPr marL="342909" indent="0">
              <a:buNone/>
              <a:defRPr sz="1050"/>
            </a:lvl2pPr>
            <a:lvl3pPr marL="685817" indent="0">
              <a:buNone/>
              <a:defRPr sz="900"/>
            </a:lvl3pPr>
            <a:lvl4pPr marL="1028726" indent="0">
              <a:buNone/>
              <a:defRPr sz="750"/>
            </a:lvl4pPr>
            <a:lvl5pPr marL="1371634" indent="0">
              <a:buNone/>
              <a:defRPr sz="750"/>
            </a:lvl5pPr>
            <a:lvl6pPr marL="1714543" indent="0">
              <a:buNone/>
              <a:defRPr sz="750"/>
            </a:lvl6pPr>
            <a:lvl7pPr marL="2057451" indent="0">
              <a:buNone/>
              <a:defRPr sz="750"/>
            </a:lvl7pPr>
            <a:lvl8pPr marL="2400360" indent="0">
              <a:buNone/>
              <a:defRPr sz="750"/>
            </a:lvl8pPr>
            <a:lvl9pPr marL="2743269" indent="0">
              <a:buNone/>
              <a:defRPr sz="750"/>
            </a:lvl9pPr>
          </a:lstStyle>
          <a:p>
            <a:pPr lvl="0"/>
            <a:r>
              <a:rPr lang="en-US"/>
              <a:t>Click to edit Master text styles</a:t>
            </a:r>
          </a:p>
        </p:txBody>
      </p:sp>
    </p:spTree>
    <p:extLst>
      <p:ext uri="{BB962C8B-B14F-4D97-AF65-F5344CB8AC3E}">
        <p14:creationId xmlns:p14="http://schemas.microsoft.com/office/powerpoint/2010/main" xmlns="" val="19340452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09B1B-6A5D-41C7-8D00-6E967D07AF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36170B7-1FDB-4520-8D7F-3E0DCD6222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4929508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AF9F13F-BBDD-4C13-A1A4-02140F08131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7D4C49E-5730-4B76-A770-47D6F06FD9B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89615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5.xml"/><Relationship Id="rId16"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6.xml"/><Relationship Id="rId16" Type="http://schemas.openxmlformats.org/officeDocument/2006/relationships/image" Target="../media/image4.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emf"/><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37.xml"/><Relationship Id="rId16" Type="http://schemas.openxmlformats.org/officeDocument/2006/relationships/image" Target="../media/image4.jpe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3.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image" Target="../media/image4.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image" Target="../media/image3.jpeg"/><Relationship Id="rId2" Type="http://schemas.openxmlformats.org/officeDocument/2006/relationships/slideLayout" Target="../slideLayouts/slideLayout48.xml"/><Relationship Id="rId16" Type="http://schemas.openxmlformats.org/officeDocument/2006/relationships/image" Target="../media/image2.emf"/><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1.emf"/><Relationship Id="rId10" Type="http://schemas.openxmlformats.org/officeDocument/2006/relationships/slideLayout" Target="../slideLayouts/slideLayout56.xml"/><Relationship Id="rId19" Type="http://schemas.openxmlformats.org/officeDocument/2006/relationships/image" Target="../media/image5.png"/><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image" Target="../media/image4.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image" Target="../media/image3.jpeg"/><Relationship Id="rId2" Type="http://schemas.openxmlformats.org/officeDocument/2006/relationships/slideLayout" Target="../slideLayouts/slideLayout61.xml"/><Relationship Id="rId16" Type="http://schemas.openxmlformats.org/officeDocument/2006/relationships/image" Target="../media/image2.emf"/><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1.emf"/><Relationship Id="rId10" Type="http://schemas.openxmlformats.org/officeDocument/2006/relationships/slideLayout" Target="../slideLayouts/slideLayout69.xml"/><Relationship Id="rId19" Type="http://schemas.openxmlformats.org/officeDocument/2006/relationships/image" Target="../media/image5.png"/><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image" Target="../media/image4.jpe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image" Target="../media/image3.jpeg"/><Relationship Id="rId2" Type="http://schemas.openxmlformats.org/officeDocument/2006/relationships/slideLayout" Target="../slideLayouts/slideLayout74.xml"/><Relationship Id="rId16" Type="http://schemas.openxmlformats.org/officeDocument/2006/relationships/image" Target="../media/image2.emf"/><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1.emf"/><Relationship Id="rId10" Type="http://schemas.openxmlformats.org/officeDocument/2006/relationships/slideLayout" Target="../slideLayouts/slideLayout82.xml"/><Relationship Id="rId19" Type="http://schemas.openxmlformats.org/officeDocument/2006/relationships/image" Target="../media/image5.png"/><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1.emf"/><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17" Type="http://schemas.openxmlformats.org/officeDocument/2006/relationships/image" Target="../media/image8.png"/><Relationship Id="rId2" Type="http://schemas.openxmlformats.org/officeDocument/2006/relationships/slideLayout" Target="../slideLayouts/slideLayout87.xml"/><Relationship Id="rId16" Type="http://schemas.openxmlformats.org/officeDocument/2006/relationships/image" Target="../media/image4.jpe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image" Target="../media/image7.jpeg"/><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F9F4903-2802-44B3-A366-9D2FA599F17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DC4B379-CBAA-4B9F-8D36-1A83BC2EC0CE}"/>
              </a:ext>
            </a:extLst>
          </p:cNvPr>
          <p:cNvSpPr>
            <a:spLocks noGrp="1"/>
          </p:cNvSpPr>
          <p:nvPr>
            <p:ph type="body" idx="1"/>
          </p:nvPr>
        </p:nvSpPr>
        <p:spPr>
          <a:xfrm>
            <a:off x="628650" y="1825625"/>
            <a:ext cx="7886700" cy="3688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xmlns="" id="{72F041E8-8966-486A-93D2-1D48649C61F8}"/>
              </a:ext>
            </a:extLst>
          </p:cNvPr>
          <p:cNvSpPr/>
          <p:nvPr userDrawn="1"/>
        </p:nvSpPr>
        <p:spPr>
          <a:xfrm>
            <a:off x="6844353" y="5938324"/>
            <a:ext cx="2105369" cy="782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dirty="0">
              <a:solidFill>
                <a:prstClr val="white"/>
              </a:solidFill>
            </a:endParaRPr>
          </a:p>
        </p:txBody>
      </p:sp>
      <p:pic>
        <p:nvPicPr>
          <p:cNvPr id="14" name="Picture 13">
            <a:extLst>
              <a:ext uri="{FF2B5EF4-FFF2-40B4-BE49-F238E27FC236}">
                <a16:creationId xmlns:a16="http://schemas.microsoft.com/office/drawing/2014/main" xmlns="" id="{606F2D13-B305-4AF5-83F1-E488A7AA25BF}"/>
              </a:ext>
            </a:extLst>
          </p:cNvPr>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7680792" y="6024242"/>
            <a:ext cx="536747" cy="715663"/>
          </a:xfrm>
          <a:prstGeom prst="rect">
            <a:avLst/>
          </a:prstGeom>
        </p:spPr>
      </p:pic>
      <p:pic>
        <p:nvPicPr>
          <p:cNvPr id="15" name="Picture 14">
            <a:extLst>
              <a:ext uri="{FF2B5EF4-FFF2-40B4-BE49-F238E27FC236}">
                <a16:creationId xmlns:a16="http://schemas.microsoft.com/office/drawing/2014/main" xmlns="" id="{D16CADF3-918E-4D37-B501-81D644BF9825}"/>
              </a:ext>
            </a:extLst>
          </p:cNvPr>
          <p:cNvPicPr>
            <a:picLocks noChangeAspect="1"/>
          </p:cNvPicPr>
          <p:nvPr userDrawn="1"/>
        </p:nvPicPr>
        <p:blipFill>
          <a:blip r:embed="rId16" cstate="print">
            <a:extLst>
              <a:ext uri="{28A0092B-C50C-407E-A947-70E740481C1C}">
                <a14:useLocalDpi xmlns:a14="http://schemas.microsoft.com/office/drawing/2010/main" xmlns="" val="0"/>
              </a:ext>
            </a:extLst>
          </a:blip>
          <a:stretch>
            <a:fillRect/>
          </a:stretch>
        </p:blipFill>
        <p:spPr>
          <a:xfrm>
            <a:off x="6979162" y="5773014"/>
            <a:ext cx="575030" cy="1084987"/>
          </a:xfrm>
          <a:prstGeom prst="rect">
            <a:avLst/>
          </a:prstGeom>
        </p:spPr>
      </p:pic>
      <p:pic>
        <p:nvPicPr>
          <p:cNvPr id="16" name="Picture 15">
            <a:extLst>
              <a:ext uri="{FF2B5EF4-FFF2-40B4-BE49-F238E27FC236}">
                <a16:creationId xmlns:a16="http://schemas.microsoft.com/office/drawing/2014/main" xmlns="" id="{D0C17096-5F65-4867-A8BA-1062E09166E8}"/>
              </a:ext>
            </a:extLst>
          </p:cNvPr>
          <p:cNvPicPr>
            <a:picLocks noChangeAspect="1"/>
          </p:cNvPicPr>
          <p:nvPr userDrawn="1"/>
        </p:nvPicPr>
        <p:blipFill>
          <a:blip r:embed="rId17" cstate="print">
            <a:extLst>
              <a:ext uri="{28A0092B-C50C-407E-A947-70E740481C1C}">
                <a14:useLocalDpi xmlns:a14="http://schemas.microsoft.com/office/drawing/2010/main" xmlns="" val="0"/>
              </a:ext>
            </a:extLst>
          </a:blip>
          <a:stretch>
            <a:fillRect/>
          </a:stretch>
        </p:blipFill>
        <p:spPr>
          <a:xfrm>
            <a:off x="8217537" y="5978696"/>
            <a:ext cx="827609" cy="780313"/>
          </a:xfrm>
          <a:prstGeom prst="rect">
            <a:avLst/>
          </a:prstGeom>
        </p:spPr>
      </p:pic>
      <p:pic>
        <p:nvPicPr>
          <p:cNvPr id="17" name="Picture 4" descr="National Development Agency">
            <a:extLst>
              <a:ext uri="{FF2B5EF4-FFF2-40B4-BE49-F238E27FC236}">
                <a16:creationId xmlns:a16="http://schemas.microsoft.com/office/drawing/2014/main" xmlns="" id="{1BD63299-C114-41EA-90AB-3B6DBDC27CD5}"/>
              </a:ext>
            </a:extLst>
          </p:cNvPr>
          <p:cNvPicPr>
            <a:picLocks noChangeAspect="1" noChangeArrowheads="1"/>
          </p:cNvPicPr>
          <p:nvPr userDrawn="1"/>
        </p:nvPicPr>
        <p:blipFill>
          <a:blip r:embed="rId18">
            <a:extLst>
              <a:ext uri="{28A0092B-C50C-407E-A947-70E740481C1C}">
                <a14:useLocalDpi xmlns:a14="http://schemas.microsoft.com/office/drawing/2010/main" xmlns="" val="0"/>
              </a:ext>
            </a:extLst>
          </a:blip>
          <a:srcRect/>
          <a:stretch>
            <a:fillRect/>
          </a:stretch>
        </p:blipFill>
        <p:spPr bwMode="auto">
          <a:xfrm>
            <a:off x="6400332" y="5897636"/>
            <a:ext cx="411185" cy="835741"/>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6" descr="Department of Social Development Bursaries and Financial ...">
            <a:extLst>
              <a:ext uri="{FF2B5EF4-FFF2-40B4-BE49-F238E27FC236}">
                <a16:creationId xmlns:a16="http://schemas.microsoft.com/office/drawing/2014/main" xmlns="" id="{31E18506-1CA4-484A-B276-165C56594203}"/>
              </a:ext>
            </a:extLst>
          </p:cNvPr>
          <p:cNvPicPr>
            <a:picLocks noChangeAspect="1" noChangeArrowheads="1"/>
          </p:cNvPicPr>
          <p:nvPr userDrawn="1"/>
        </p:nvPicPr>
        <p:blipFill>
          <a:blip r:embed="rId19" cstate="print">
            <a:extLst>
              <a:ext uri="{28A0092B-C50C-407E-A947-70E740481C1C}">
                <a14:useLocalDpi xmlns:a14="http://schemas.microsoft.com/office/drawing/2010/main" xmlns="" val="0"/>
              </a:ext>
            </a:extLst>
          </a:blip>
          <a:srcRect/>
          <a:stretch>
            <a:fillRect/>
          </a:stretch>
        </p:blipFill>
        <p:spPr bwMode="auto">
          <a:xfrm>
            <a:off x="395584" y="5880822"/>
            <a:ext cx="1395530" cy="97377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Rectangle 18">
            <a:extLst>
              <a:ext uri="{FF2B5EF4-FFF2-40B4-BE49-F238E27FC236}">
                <a16:creationId xmlns:a16="http://schemas.microsoft.com/office/drawing/2014/main" xmlns="" id="{D433A343-558B-43F3-A8E6-B41A67E2BFB4}"/>
              </a:ext>
            </a:extLst>
          </p:cNvPr>
          <p:cNvSpPr/>
          <p:nvPr userDrawn="1"/>
        </p:nvSpPr>
        <p:spPr>
          <a:xfrm>
            <a:off x="1" y="-18401"/>
            <a:ext cx="3777018" cy="248589"/>
          </a:xfrm>
          <a:prstGeom prst="rect">
            <a:avLst/>
          </a:prstGeom>
          <a:solidFill>
            <a:srgbClr val="B48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B48138"/>
              </a:solidFill>
            </a:endParaRPr>
          </a:p>
        </p:txBody>
      </p:sp>
      <p:sp>
        <p:nvSpPr>
          <p:cNvPr id="20" name="Rectangle 19">
            <a:extLst>
              <a:ext uri="{FF2B5EF4-FFF2-40B4-BE49-F238E27FC236}">
                <a16:creationId xmlns:a16="http://schemas.microsoft.com/office/drawing/2014/main" xmlns="" id="{09DC7550-6701-4A13-8188-F85BF993D9F3}"/>
              </a:ext>
            </a:extLst>
          </p:cNvPr>
          <p:cNvSpPr/>
          <p:nvPr userDrawn="1"/>
        </p:nvSpPr>
        <p:spPr>
          <a:xfrm>
            <a:off x="5393521" y="5541099"/>
            <a:ext cx="3746311" cy="248589"/>
          </a:xfrm>
          <a:prstGeom prst="rect">
            <a:avLst/>
          </a:prstGeom>
          <a:solidFill>
            <a:srgbClr val="BD9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21" name="TextBox 20">
            <a:extLst>
              <a:ext uri="{FF2B5EF4-FFF2-40B4-BE49-F238E27FC236}">
                <a16:creationId xmlns:a16="http://schemas.microsoft.com/office/drawing/2014/main" xmlns="" id="{C9D13727-9870-40C5-BB56-6DE97385B2CE}"/>
              </a:ext>
            </a:extLst>
          </p:cNvPr>
          <p:cNvSpPr txBox="1"/>
          <p:nvPr userDrawn="1"/>
        </p:nvSpPr>
        <p:spPr>
          <a:xfrm>
            <a:off x="2448612" y="5541098"/>
            <a:ext cx="2944909" cy="230832"/>
          </a:xfrm>
          <a:prstGeom prst="rect">
            <a:avLst/>
          </a:prstGeom>
          <a:noFill/>
        </p:spPr>
        <p:txBody>
          <a:bodyPr wrap="square" rtlCol="0">
            <a:spAutoFit/>
          </a:bodyPr>
          <a:lstStyle/>
          <a:p>
            <a:pPr algn="ctr" defTabSz="685800"/>
            <a:r>
              <a:rPr lang="en-US" sz="900" b="1" dirty="0">
                <a:solidFill>
                  <a:srgbClr val="BD986E"/>
                </a:solidFill>
              </a:rPr>
              <a:t>BUILDING A CARING SOCIETY TOGETHER</a:t>
            </a:r>
          </a:p>
        </p:txBody>
      </p:sp>
      <p:sp>
        <p:nvSpPr>
          <p:cNvPr id="22" name="Rectangle 21">
            <a:extLst>
              <a:ext uri="{FF2B5EF4-FFF2-40B4-BE49-F238E27FC236}">
                <a16:creationId xmlns:a16="http://schemas.microsoft.com/office/drawing/2014/main" xmlns="" id="{93763CCA-8273-4F49-B8AB-BEB034778FB7}"/>
              </a:ext>
            </a:extLst>
          </p:cNvPr>
          <p:cNvSpPr/>
          <p:nvPr userDrawn="1"/>
        </p:nvSpPr>
        <p:spPr>
          <a:xfrm>
            <a:off x="7965488" y="5508857"/>
            <a:ext cx="1167307" cy="253916"/>
          </a:xfrm>
          <a:prstGeom prst="rect">
            <a:avLst/>
          </a:prstGeom>
        </p:spPr>
        <p:txBody>
          <a:bodyPr wrap="none">
            <a:spAutoFit/>
          </a:bodyPr>
          <a:lstStyle/>
          <a:p>
            <a:pPr defTabSz="685800"/>
            <a:r>
              <a:rPr lang="en-US" sz="1050" dirty="0">
                <a:solidFill>
                  <a:prstClr val="white"/>
                </a:solidFill>
              </a:rPr>
              <a:t>www.dsd.gov.za</a:t>
            </a:r>
          </a:p>
        </p:txBody>
      </p:sp>
    </p:spTree>
    <p:extLst>
      <p:ext uri="{BB962C8B-B14F-4D97-AF65-F5344CB8AC3E}">
        <p14:creationId xmlns:p14="http://schemas.microsoft.com/office/powerpoint/2010/main" xmlns="" val="3998657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76" r:id="rId12"/>
    <p:sldLayoutId id="2147483777" r:id="rId13"/>
  </p:sldLayoutIdLst>
  <p:hf hdr="0" ftr="0" dt="0"/>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B48138"/>
        </a:buClr>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B48138"/>
        </a:buClr>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B48138"/>
        </a:buClr>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B48138"/>
        </a:buClr>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B48138"/>
        </a:buClr>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F9F4903-2802-44B3-A366-9D2FA599F17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DC4B379-CBAA-4B9F-8D36-1A83BC2EC0CE}"/>
              </a:ext>
            </a:extLst>
          </p:cNvPr>
          <p:cNvSpPr>
            <a:spLocks noGrp="1"/>
          </p:cNvSpPr>
          <p:nvPr>
            <p:ph type="body" idx="1"/>
          </p:nvPr>
        </p:nvSpPr>
        <p:spPr>
          <a:xfrm>
            <a:off x="628650" y="1825625"/>
            <a:ext cx="7886700" cy="3688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xmlns="" id="{72F041E8-8966-486A-93D2-1D48649C61F8}"/>
              </a:ext>
            </a:extLst>
          </p:cNvPr>
          <p:cNvSpPr/>
          <p:nvPr userDrawn="1"/>
        </p:nvSpPr>
        <p:spPr>
          <a:xfrm>
            <a:off x="6844353" y="5938324"/>
            <a:ext cx="2105369" cy="782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dirty="0">
              <a:solidFill>
                <a:prstClr val="white"/>
              </a:solidFill>
            </a:endParaRPr>
          </a:p>
        </p:txBody>
      </p:sp>
      <p:pic>
        <p:nvPicPr>
          <p:cNvPr id="14" name="Picture 13">
            <a:extLst>
              <a:ext uri="{FF2B5EF4-FFF2-40B4-BE49-F238E27FC236}">
                <a16:creationId xmlns:a16="http://schemas.microsoft.com/office/drawing/2014/main" xmlns="" id="{606F2D13-B305-4AF5-83F1-E488A7AA25BF}"/>
              </a:ext>
            </a:extLst>
          </p:cNvPr>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7680792" y="6024242"/>
            <a:ext cx="536747" cy="715663"/>
          </a:xfrm>
          <a:prstGeom prst="rect">
            <a:avLst/>
          </a:prstGeom>
        </p:spPr>
      </p:pic>
      <p:pic>
        <p:nvPicPr>
          <p:cNvPr id="15" name="Picture 14">
            <a:extLst>
              <a:ext uri="{FF2B5EF4-FFF2-40B4-BE49-F238E27FC236}">
                <a16:creationId xmlns:a16="http://schemas.microsoft.com/office/drawing/2014/main" xmlns="" id="{D16CADF3-918E-4D37-B501-81D644BF9825}"/>
              </a:ext>
            </a:extLst>
          </p:cNvPr>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6979162" y="5773014"/>
            <a:ext cx="575030" cy="1084987"/>
          </a:xfrm>
          <a:prstGeom prst="rect">
            <a:avLst/>
          </a:prstGeom>
        </p:spPr>
      </p:pic>
      <p:pic>
        <p:nvPicPr>
          <p:cNvPr id="16" name="Picture 15">
            <a:extLst>
              <a:ext uri="{FF2B5EF4-FFF2-40B4-BE49-F238E27FC236}">
                <a16:creationId xmlns:a16="http://schemas.microsoft.com/office/drawing/2014/main" xmlns="" id="{D0C17096-5F65-4867-A8BA-1062E09166E8}"/>
              </a:ext>
            </a:extLst>
          </p:cNvPr>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8217537" y="5978696"/>
            <a:ext cx="827609" cy="780313"/>
          </a:xfrm>
          <a:prstGeom prst="rect">
            <a:avLst/>
          </a:prstGeom>
        </p:spPr>
      </p:pic>
      <p:pic>
        <p:nvPicPr>
          <p:cNvPr id="17" name="Picture 4" descr="National Development Agency">
            <a:extLst>
              <a:ext uri="{FF2B5EF4-FFF2-40B4-BE49-F238E27FC236}">
                <a16:creationId xmlns:a16="http://schemas.microsoft.com/office/drawing/2014/main" xmlns="" id="{1BD63299-C114-41EA-90AB-3B6DBDC27CD5}"/>
              </a:ext>
            </a:extLst>
          </p:cNvPr>
          <p:cNvPicPr>
            <a:picLocks noChangeAspect="1" noChangeArrowheads="1"/>
          </p:cNvPicPr>
          <p:nvPr userDrawn="1"/>
        </p:nvPicPr>
        <p:blipFill>
          <a:blip r:embed="rId16">
            <a:extLst>
              <a:ext uri="{28A0092B-C50C-407E-A947-70E740481C1C}">
                <a14:useLocalDpi xmlns:a14="http://schemas.microsoft.com/office/drawing/2010/main" xmlns="" val="0"/>
              </a:ext>
            </a:extLst>
          </a:blip>
          <a:srcRect/>
          <a:stretch>
            <a:fillRect/>
          </a:stretch>
        </p:blipFill>
        <p:spPr bwMode="auto">
          <a:xfrm>
            <a:off x="6400332" y="5897636"/>
            <a:ext cx="411185" cy="835741"/>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6" descr="Department of Social Development Bursaries and Financial ...">
            <a:extLst>
              <a:ext uri="{FF2B5EF4-FFF2-40B4-BE49-F238E27FC236}">
                <a16:creationId xmlns:a16="http://schemas.microsoft.com/office/drawing/2014/main" xmlns="" id="{31E18506-1CA4-484A-B276-165C56594203}"/>
              </a:ext>
            </a:extLst>
          </p:cNvPr>
          <p:cNvPicPr>
            <a:picLocks noChangeAspect="1" noChangeArrowheads="1"/>
          </p:cNvPicPr>
          <p:nvPr userDrawn="1"/>
        </p:nvPicPr>
        <p:blipFill>
          <a:blip r:embed="rId17" cstate="print">
            <a:extLst>
              <a:ext uri="{28A0092B-C50C-407E-A947-70E740481C1C}">
                <a14:useLocalDpi xmlns:a14="http://schemas.microsoft.com/office/drawing/2010/main" xmlns="" val="0"/>
              </a:ext>
            </a:extLst>
          </a:blip>
          <a:srcRect/>
          <a:stretch>
            <a:fillRect/>
          </a:stretch>
        </p:blipFill>
        <p:spPr bwMode="auto">
          <a:xfrm>
            <a:off x="395584" y="5880822"/>
            <a:ext cx="1395530" cy="97377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Rectangle 18">
            <a:extLst>
              <a:ext uri="{FF2B5EF4-FFF2-40B4-BE49-F238E27FC236}">
                <a16:creationId xmlns:a16="http://schemas.microsoft.com/office/drawing/2014/main" xmlns="" id="{D433A343-558B-43F3-A8E6-B41A67E2BFB4}"/>
              </a:ext>
            </a:extLst>
          </p:cNvPr>
          <p:cNvSpPr/>
          <p:nvPr userDrawn="1"/>
        </p:nvSpPr>
        <p:spPr>
          <a:xfrm>
            <a:off x="1" y="-18401"/>
            <a:ext cx="3777018" cy="248589"/>
          </a:xfrm>
          <a:prstGeom prst="rect">
            <a:avLst/>
          </a:prstGeom>
          <a:solidFill>
            <a:srgbClr val="B48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B48138"/>
              </a:solidFill>
            </a:endParaRPr>
          </a:p>
        </p:txBody>
      </p:sp>
      <p:sp>
        <p:nvSpPr>
          <p:cNvPr id="20" name="Rectangle 19">
            <a:extLst>
              <a:ext uri="{FF2B5EF4-FFF2-40B4-BE49-F238E27FC236}">
                <a16:creationId xmlns:a16="http://schemas.microsoft.com/office/drawing/2014/main" xmlns="" id="{09DC7550-6701-4A13-8188-F85BF993D9F3}"/>
              </a:ext>
            </a:extLst>
          </p:cNvPr>
          <p:cNvSpPr/>
          <p:nvPr userDrawn="1"/>
        </p:nvSpPr>
        <p:spPr>
          <a:xfrm>
            <a:off x="5393521" y="5541099"/>
            <a:ext cx="3746311" cy="248589"/>
          </a:xfrm>
          <a:prstGeom prst="rect">
            <a:avLst/>
          </a:prstGeom>
          <a:solidFill>
            <a:srgbClr val="BD9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21" name="TextBox 20">
            <a:extLst>
              <a:ext uri="{FF2B5EF4-FFF2-40B4-BE49-F238E27FC236}">
                <a16:creationId xmlns:a16="http://schemas.microsoft.com/office/drawing/2014/main" xmlns="" id="{C9D13727-9870-40C5-BB56-6DE97385B2CE}"/>
              </a:ext>
            </a:extLst>
          </p:cNvPr>
          <p:cNvSpPr txBox="1"/>
          <p:nvPr userDrawn="1"/>
        </p:nvSpPr>
        <p:spPr>
          <a:xfrm>
            <a:off x="2448612" y="5541098"/>
            <a:ext cx="2944909" cy="230832"/>
          </a:xfrm>
          <a:prstGeom prst="rect">
            <a:avLst/>
          </a:prstGeom>
          <a:noFill/>
        </p:spPr>
        <p:txBody>
          <a:bodyPr wrap="square" rtlCol="0">
            <a:spAutoFit/>
          </a:bodyPr>
          <a:lstStyle/>
          <a:p>
            <a:pPr algn="ctr" defTabSz="685800"/>
            <a:r>
              <a:rPr lang="en-US" sz="900" b="1" dirty="0">
                <a:solidFill>
                  <a:srgbClr val="BD986E"/>
                </a:solidFill>
              </a:rPr>
              <a:t>BUILDING A CARING SOCIETY TOGETHER</a:t>
            </a:r>
          </a:p>
        </p:txBody>
      </p:sp>
      <p:sp>
        <p:nvSpPr>
          <p:cNvPr id="22" name="Rectangle 21">
            <a:extLst>
              <a:ext uri="{FF2B5EF4-FFF2-40B4-BE49-F238E27FC236}">
                <a16:creationId xmlns:a16="http://schemas.microsoft.com/office/drawing/2014/main" xmlns="" id="{93763CCA-8273-4F49-B8AB-BEB034778FB7}"/>
              </a:ext>
            </a:extLst>
          </p:cNvPr>
          <p:cNvSpPr/>
          <p:nvPr userDrawn="1"/>
        </p:nvSpPr>
        <p:spPr>
          <a:xfrm>
            <a:off x="7965488" y="5508857"/>
            <a:ext cx="1167307" cy="253916"/>
          </a:xfrm>
          <a:prstGeom prst="rect">
            <a:avLst/>
          </a:prstGeom>
        </p:spPr>
        <p:txBody>
          <a:bodyPr wrap="none">
            <a:spAutoFit/>
          </a:bodyPr>
          <a:lstStyle/>
          <a:p>
            <a:pPr defTabSz="685800"/>
            <a:r>
              <a:rPr lang="en-US" sz="1050" dirty="0">
                <a:solidFill>
                  <a:prstClr val="white"/>
                </a:solidFill>
              </a:rPr>
              <a:t>www.dsd.gov.za</a:t>
            </a:r>
          </a:p>
        </p:txBody>
      </p:sp>
    </p:spTree>
    <p:extLst>
      <p:ext uri="{BB962C8B-B14F-4D97-AF65-F5344CB8AC3E}">
        <p14:creationId xmlns:p14="http://schemas.microsoft.com/office/powerpoint/2010/main" xmlns="" val="42559378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B48138"/>
        </a:buClr>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B48138"/>
        </a:buClr>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B48138"/>
        </a:buClr>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B48138"/>
        </a:buClr>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B48138"/>
        </a:buClr>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F9F4903-2802-44B3-A366-9D2FA599F17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DC4B379-CBAA-4B9F-8D36-1A83BC2EC0CE}"/>
              </a:ext>
            </a:extLst>
          </p:cNvPr>
          <p:cNvSpPr>
            <a:spLocks noGrp="1"/>
          </p:cNvSpPr>
          <p:nvPr>
            <p:ph type="body" idx="1"/>
          </p:nvPr>
        </p:nvSpPr>
        <p:spPr>
          <a:xfrm>
            <a:off x="628650" y="1825625"/>
            <a:ext cx="7886700" cy="3688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xmlns="" id="{72F041E8-8966-486A-93D2-1D48649C61F8}"/>
              </a:ext>
            </a:extLst>
          </p:cNvPr>
          <p:cNvSpPr/>
          <p:nvPr userDrawn="1"/>
        </p:nvSpPr>
        <p:spPr>
          <a:xfrm>
            <a:off x="6844353" y="5938324"/>
            <a:ext cx="2105369" cy="782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dirty="0">
              <a:solidFill>
                <a:prstClr val="white"/>
              </a:solidFill>
            </a:endParaRPr>
          </a:p>
        </p:txBody>
      </p:sp>
      <p:pic>
        <p:nvPicPr>
          <p:cNvPr id="14" name="Picture 13">
            <a:extLst>
              <a:ext uri="{FF2B5EF4-FFF2-40B4-BE49-F238E27FC236}">
                <a16:creationId xmlns:a16="http://schemas.microsoft.com/office/drawing/2014/main" xmlns="" id="{606F2D13-B305-4AF5-83F1-E488A7AA25BF}"/>
              </a:ext>
            </a:extLst>
          </p:cNvPr>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7680792" y="6024242"/>
            <a:ext cx="536747" cy="715663"/>
          </a:xfrm>
          <a:prstGeom prst="rect">
            <a:avLst/>
          </a:prstGeom>
        </p:spPr>
      </p:pic>
      <p:pic>
        <p:nvPicPr>
          <p:cNvPr id="15" name="Picture 14">
            <a:extLst>
              <a:ext uri="{FF2B5EF4-FFF2-40B4-BE49-F238E27FC236}">
                <a16:creationId xmlns:a16="http://schemas.microsoft.com/office/drawing/2014/main" xmlns="" id="{D16CADF3-918E-4D37-B501-81D644BF9825}"/>
              </a:ext>
            </a:extLst>
          </p:cNvPr>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6979162" y="5773014"/>
            <a:ext cx="575030" cy="1084987"/>
          </a:xfrm>
          <a:prstGeom prst="rect">
            <a:avLst/>
          </a:prstGeom>
        </p:spPr>
      </p:pic>
      <p:pic>
        <p:nvPicPr>
          <p:cNvPr id="16" name="Picture 15">
            <a:extLst>
              <a:ext uri="{FF2B5EF4-FFF2-40B4-BE49-F238E27FC236}">
                <a16:creationId xmlns:a16="http://schemas.microsoft.com/office/drawing/2014/main" xmlns="" id="{D0C17096-5F65-4867-A8BA-1062E09166E8}"/>
              </a:ext>
            </a:extLst>
          </p:cNvPr>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8217537" y="5978696"/>
            <a:ext cx="827609" cy="780313"/>
          </a:xfrm>
          <a:prstGeom prst="rect">
            <a:avLst/>
          </a:prstGeom>
        </p:spPr>
      </p:pic>
      <p:pic>
        <p:nvPicPr>
          <p:cNvPr id="17" name="Picture 4" descr="National Development Agency">
            <a:extLst>
              <a:ext uri="{FF2B5EF4-FFF2-40B4-BE49-F238E27FC236}">
                <a16:creationId xmlns:a16="http://schemas.microsoft.com/office/drawing/2014/main" xmlns="" id="{1BD63299-C114-41EA-90AB-3B6DBDC27CD5}"/>
              </a:ext>
            </a:extLst>
          </p:cNvPr>
          <p:cNvPicPr>
            <a:picLocks noChangeAspect="1" noChangeArrowheads="1"/>
          </p:cNvPicPr>
          <p:nvPr userDrawn="1"/>
        </p:nvPicPr>
        <p:blipFill>
          <a:blip r:embed="rId16">
            <a:extLst>
              <a:ext uri="{28A0092B-C50C-407E-A947-70E740481C1C}">
                <a14:useLocalDpi xmlns:a14="http://schemas.microsoft.com/office/drawing/2010/main" xmlns="" val="0"/>
              </a:ext>
            </a:extLst>
          </a:blip>
          <a:srcRect/>
          <a:stretch>
            <a:fillRect/>
          </a:stretch>
        </p:blipFill>
        <p:spPr bwMode="auto">
          <a:xfrm>
            <a:off x="6400332" y="5897636"/>
            <a:ext cx="411185" cy="835741"/>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6" descr="Department of Social Development Bursaries and Financial ...">
            <a:extLst>
              <a:ext uri="{FF2B5EF4-FFF2-40B4-BE49-F238E27FC236}">
                <a16:creationId xmlns:a16="http://schemas.microsoft.com/office/drawing/2014/main" xmlns="" id="{31E18506-1CA4-484A-B276-165C56594203}"/>
              </a:ext>
            </a:extLst>
          </p:cNvPr>
          <p:cNvPicPr>
            <a:picLocks noChangeAspect="1" noChangeArrowheads="1"/>
          </p:cNvPicPr>
          <p:nvPr userDrawn="1"/>
        </p:nvPicPr>
        <p:blipFill>
          <a:blip r:embed="rId17" cstate="print">
            <a:extLst>
              <a:ext uri="{28A0092B-C50C-407E-A947-70E740481C1C}">
                <a14:useLocalDpi xmlns:a14="http://schemas.microsoft.com/office/drawing/2010/main" xmlns="" val="0"/>
              </a:ext>
            </a:extLst>
          </a:blip>
          <a:srcRect/>
          <a:stretch>
            <a:fillRect/>
          </a:stretch>
        </p:blipFill>
        <p:spPr bwMode="auto">
          <a:xfrm>
            <a:off x="395584" y="5880822"/>
            <a:ext cx="1395530" cy="97377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Rectangle 18">
            <a:extLst>
              <a:ext uri="{FF2B5EF4-FFF2-40B4-BE49-F238E27FC236}">
                <a16:creationId xmlns:a16="http://schemas.microsoft.com/office/drawing/2014/main" xmlns="" id="{D433A343-558B-43F3-A8E6-B41A67E2BFB4}"/>
              </a:ext>
            </a:extLst>
          </p:cNvPr>
          <p:cNvSpPr/>
          <p:nvPr userDrawn="1"/>
        </p:nvSpPr>
        <p:spPr>
          <a:xfrm>
            <a:off x="1" y="-18401"/>
            <a:ext cx="3777018" cy="248589"/>
          </a:xfrm>
          <a:prstGeom prst="rect">
            <a:avLst/>
          </a:prstGeom>
          <a:solidFill>
            <a:srgbClr val="B48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B48138"/>
              </a:solidFill>
            </a:endParaRPr>
          </a:p>
        </p:txBody>
      </p:sp>
      <p:sp>
        <p:nvSpPr>
          <p:cNvPr id="20" name="Rectangle 19">
            <a:extLst>
              <a:ext uri="{FF2B5EF4-FFF2-40B4-BE49-F238E27FC236}">
                <a16:creationId xmlns:a16="http://schemas.microsoft.com/office/drawing/2014/main" xmlns="" id="{09DC7550-6701-4A13-8188-F85BF993D9F3}"/>
              </a:ext>
            </a:extLst>
          </p:cNvPr>
          <p:cNvSpPr/>
          <p:nvPr userDrawn="1"/>
        </p:nvSpPr>
        <p:spPr>
          <a:xfrm>
            <a:off x="5393521" y="5541099"/>
            <a:ext cx="3746311" cy="248589"/>
          </a:xfrm>
          <a:prstGeom prst="rect">
            <a:avLst/>
          </a:prstGeom>
          <a:solidFill>
            <a:srgbClr val="BD9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21" name="TextBox 20">
            <a:extLst>
              <a:ext uri="{FF2B5EF4-FFF2-40B4-BE49-F238E27FC236}">
                <a16:creationId xmlns:a16="http://schemas.microsoft.com/office/drawing/2014/main" xmlns="" id="{C9D13727-9870-40C5-BB56-6DE97385B2CE}"/>
              </a:ext>
            </a:extLst>
          </p:cNvPr>
          <p:cNvSpPr txBox="1"/>
          <p:nvPr userDrawn="1"/>
        </p:nvSpPr>
        <p:spPr>
          <a:xfrm>
            <a:off x="2448612" y="5541098"/>
            <a:ext cx="2944909" cy="230832"/>
          </a:xfrm>
          <a:prstGeom prst="rect">
            <a:avLst/>
          </a:prstGeom>
          <a:noFill/>
        </p:spPr>
        <p:txBody>
          <a:bodyPr wrap="square" rtlCol="0">
            <a:spAutoFit/>
          </a:bodyPr>
          <a:lstStyle/>
          <a:p>
            <a:pPr algn="ctr" defTabSz="685800"/>
            <a:r>
              <a:rPr lang="en-US" sz="900" b="1" dirty="0">
                <a:solidFill>
                  <a:srgbClr val="BD986E"/>
                </a:solidFill>
              </a:rPr>
              <a:t>BUILDING A CARING SOCIETY TOGETHER</a:t>
            </a:r>
          </a:p>
        </p:txBody>
      </p:sp>
      <p:sp>
        <p:nvSpPr>
          <p:cNvPr id="22" name="Rectangle 21">
            <a:extLst>
              <a:ext uri="{FF2B5EF4-FFF2-40B4-BE49-F238E27FC236}">
                <a16:creationId xmlns:a16="http://schemas.microsoft.com/office/drawing/2014/main" xmlns="" id="{93763CCA-8273-4F49-B8AB-BEB034778FB7}"/>
              </a:ext>
            </a:extLst>
          </p:cNvPr>
          <p:cNvSpPr/>
          <p:nvPr userDrawn="1"/>
        </p:nvSpPr>
        <p:spPr>
          <a:xfrm>
            <a:off x="7965488" y="5508857"/>
            <a:ext cx="1167307" cy="253916"/>
          </a:xfrm>
          <a:prstGeom prst="rect">
            <a:avLst/>
          </a:prstGeom>
        </p:spPr>
        <p:txBody>
          <a:bodyPr wrap="none">
            <a:spAutoFit/>
          </a:bodyPr>
          <a:lstStyle/>
          <a:p>
            <a:pPr defTabSz="685800"/>
            <a:r>
              <a:rPr lang="en-US" sz="1050" dirty="0">
                <a:solidFill>
                  <a:prstClr val="white"/>
                </a:solidFill>
              </a:rPr>
              <a:t>www.dsd.gov.za</a:t>
            </a:r>
          </a:p>
        </p:txBody>
      </p:sp>
    </p:spTree>
    <p:extLst>
      <p:ext uri="{BB962C8B-B14F-4D97-AF65-F5344CB8AC3E}">
        <p14:creationId xmlns:p14="http://schemas.microsoft.com/office/powerpoint/2010/main" xmlns="" val="28886622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B48138"/>
        </a:buClr>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B48138"/>
        </a:buClr>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B48138"/>
        </a:buClr>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B48138"/>
        </a:buClr>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B48138"/>
        </a:buClr>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F9F4903-2802-44B3-A366-9D2FA599F17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DC4B379-CBAA-4B9F-8D36-1A83BC2EC0CE}"/>
              </a:ext>
            </a:extLst>
          </p:cNvPr>
          <p:cNvSpPr>
            <a:spLocks noGrp="1"/>
          </p:cNvSpPr>
          <p:nvPr>
            <p:ph type="body" idx="1"/>
          </p:nvPr>
        </p:nvSpPr>
        <p:spPr>
          <a:xfrm>
            <a:off x="628650" y="1825625"/>
            <a:ext cx="7886700" cy="3688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xmlns="" id="{72F041E8-8966-486A-93D2-1D48649C61F8}"/>
              </a:ext>
            </a:extLst>
          </p:cNvPr>
          <p:cNvSpPr/>
          <p:nvPr userDrawn="1"/>
        </p:nvSpPr>
        <p:spPr>
          <a:xfrm>
            <a:off x="6844353" y="5938324"/>
            <a:ext cx="2105369" cy="782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dirty="0">
              <a:solidFill>
                <a:prstClr val="white"/>
              </a:solidFill>
            </a:endParaRPr>
          </a:p>
        </p:txBody>
      </p:sp>
      <p:pic>
        <p:nvPicPr>
          <p:cNvPr id="14" name="Picture 13">
            <a:extLst>
              <a:ext uri="{FF2B5EF4-FFF2-40B4-BE49-F238E27FC236}">
                <a16:creationId xmlns:a16="http://schemas.microsoft.com/office/drawing/2014/main" xmlns="" id="{606F2D13-B305-4AF5-83F1-E488A7AA25BF}"/>
              </a:ext>
            </a:extLst>
          </p:cNvPr>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7680792" y="6024242"/>
            <a:ext cx="536747" cy="715663"/>
          </a:xfrm>
          <a:prstGeom prst="rect">
            <a:avLst/>
          </a:prstGeom>
        </p:spPr>
      </p:pic>
      <p:pic>
        <p:nvPicPr>
          <p:cNvPr id="15" name="Picture 14">
            <a:extLst>
              <a:ext uri="{FF2B5EF4-FFF2-40B4-BE49-F238E27FC236}">
                <a16:creationId xmlns:a16="http://schemas.microsoft.com/office/drawing/2014/main" xmlns="" id="{D16CADF3-918E-4D37-B501-81D644BF9825}"/>
              </a:ext>
            </a:extLst>
          </p:cNvPr>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6979162" y="5773014"/>
            <a:ext cx="575030" cy="1084987"/>
          </a:xfrm>
          <a:prstGeom prst="rect">
            <a:avLst/>
          </a:prstGeom>
        </p:spPr>
      </p:pic>
      <p:pic>
        <p:nvPicPr>
          <p:cNvPr id="16" name="Picture 15">
            <a:extLst>
              <a:ext uri="{FF2B5EF4-FFF2-40B4-BE49-F238E27FC236}">
                <a16:creationId xmlns:a16="http://schemas.microsoft.com/office/drawing/2014/main" xmlns="" id="{D0C17096-5F65-4867-A8BA-1062E09166E8}"/>
              </a:ext>
            </a:extLst>
          </p:cNvPr>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8217537" y="5978696"/>
            <a:ext cx="827609" cy="780313"/>
          </a:xfrm>
          <a:prstGeom prst="rect">
            <a:avLst/>
          </a:prstGeom>
        </p:spPr>
      </p:pic>
      <p:pic>
        <p:nvPicPr>
          <p:cNvPr id="17" name="Picture 4" descr="National Development Agency">
            <a:extLst>
              <a:ext uri="{FF2B5EF4-FFF2-40B4-BE49-F238E27FC236}">
                <a16:creationId xmlns:a16="http://schemas.microsoft.com/office/drawing/2014/main" xmlns="" id="{1BD63299-C114-41EA-90AB-3B6DBDC27CD5}"/>
              </a:ext>
            </a:extLst>
          </p:cNvPr>
          <p:cNvPicPr>
            <a:picLocks noChangeAspect="1" noChangeArrowheads="1"/>
          </p:cNvPicPr>
          <p:nvPr userDrawn="1"/>
        </p:nvPicPr>
        <p:blipFill>
          <a:blip r:embed="rId16">
            <a:extLst>
              <a:ext uri="{28A0092B-C50C-407E-A947-70E740481C1C}">
                <a14:useLocalDpi xmlns:a14="http://schemas.microsoft.com/office/drawing/2010/main" xmlns="" val="0"/>
              </a:ext>
            </a:extLst>
          </a:blip>
          <a:srcRect/>
          <a:stretch>
            <a:fillRect/>
          </a:stretch>
        </p:blipFill>
        <p:spPr bwMode="auto">
          <a:xfrm>
            <a:off x="6400332" y="5897636"/>
            <a:ext cx="411185" cy="835741"/>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6" descr="Department of Social Development Bursaries and Financial ...">
            <a:extLst>
              <a:ext uri="{FF2B5EF4-FFF2-40B4-BE49-F238E27FC236}">
                <a16:creationId xmlns:a16="http://schemas.microsoft.com/office/drawing/2014/main" xmlns="" id="{31E18506-1CA4-484A-B276-165C56594203}"/>
              </a:ext>
            </a:extLst>
          </p:cNvPr>
          <p:cNvPicPr>
            <a:picLocks noChangeAspect="1" noChangeArrowheads="1"/>
          </p:cNvPicPr>
          <p:nvPr userDrawn="1"/>
        </p:nvPicPr>
        <p:blipFill>
          <a:blip r:embed="rId17" cstate="print">
            <a:extLst>
              <a:ext uri="{28A0092B-C50C-407E-A947-70E740481C1C}">
                <a14:useLocalDpi xmlns:a14="http://schemas.microsoft.com/office/drawing/2010/main" xmlns="" val="0"/>
              </a:ext>
            </a:extLst>
          </a:blip>
          <a:srcRect/>
          <a:stretch>
            <a:fillRect/>
          </a:stretch>
        </p:blipFill>
        <p:spPr bwMode="auto">
          <a:xfrm>
            <a:off x="395584" y="5880822"/>
            <a:ext cx="1395530" cy="97377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Rectangle 18">
            <a:extLst>
              <a:ext uri="{FF2B5EF4-FFF2-40B4-BE49-F238E27FC236}">
                <a16:creationId xmlns:a16="http://schemas.microsoft.com/office/drawing/2014/main" xmlns="" id="{D433A343-558B-43F3-A8E6-B41A67E2BFB4}"/>
              </a:ext>
            </a:extLst>
          </p:cNvPr>
          <p:cNvSpPr/>
          <p:nvPr userDrawn="1"/>
        </p:nvSpPr>
        <p:spPr>
          <a:xfrm>
            <a:off x="1" y="-18401"/>
            <a:ext cx="3777018" cy="248589"/>
          </a:xfrm>
          <a:prstGeom prst="rect">
            <a:avLst/>
          </a:prstGeom>
          <a:solidFill>
            <a:srgbClr val="B48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B48138"/>
              </a:solidFill>
            </a:endParaRPr>
          </a:p>
        </p:txBody>
      </p:sp>
      <p:sp>
        <p:nvSpPr>
          <p:cNvPr id="20" name="Rectangle 19">
            <a:extLst>
              <a:ext uri="{FF2B5EF4-FFF2-40B4-BE49-F238E27FC236}">
                <a16:creationId xmlns:a16="http://schemas.microsoft.com/office/drawing/2014/main" xmlns="" id="{09DC7550-6701-4A13-8188-F85BF993D9F3}"/>
              </a:ext>
            </a:extLst>
          </p:cNvPr>
          <p:cNvSpPr/>
          <p:nvPr userDrawn="1"/>
        </p:nvSpPr>
        <p:spPr>
          <a:xfrm>
            <a:off x="5393521" y="5541099"/>
            <a:ext cx="3746311" cy="248589"/>
          </a:xfrm>
          <a:prstGeom prst="rect">
            <a:avLst/>
          </a:prstGeom>
          <a:solidFill>
            <a:srgbClr val="BD9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21" name="TextBox 20">
            <a:extLst>
              <a:ext uri="{FF2B5EF4-FFF2-40B4-BE49-F238E27FC236}">
                <a16:creationId xmlns:a16="http://schemas.microsoft.com/office/drawing/2014/main" xmlns="" id="{C9D13727-9870-40C5-BB56-6DE97385B2CE}"/>
              </a:ext>
            </a:extLst>
          </p:cNvPr>
          <p:cNvSpPr txBox="1"/>
          <p:nvPr userDrawn="1"/>
        </p:nvSpPr>
        <p:spPr>
          <a:xfrm>
            <a:off x="2448612" y="5541098"/>
            <a:ext cx="2944909" cy="230832"/>
          </a:xfrm>
          <a:prstGeom prst="rect">
            <a:avLst/>
          </a:prstGeom>
          <a:noFill/>
        </p:spPr>
        <p:txBody>
          <a:bodyPr wrap="square" rtlCol="0">
            <a:spAutoFit/>
          </a:bodyPr>
          <a:lstStyle/>
          <a:p>
            <a:pPr algn="ctr" defTabSz="685800"/>
            <a:r>
              <a:rPr lang="en-US" sz="900" b="1" dirty="0">
                <a:solidFill>
                  <a:srgbClr val="BD986E"/>
                </a:solidFill>
              </a:rPr>
              <a:t>BUILDING A CARING SOCIETY TOGETHER</a:t>
            </a:r>
          </a:p>
        </p:txBody>
      </p:sp>
      <p:sp>
        <p:nvSpPr>
          <p:cNvPr id="22" name="Rectangle 21">
            <a:extLst>
              <a:ext uri="{FF2B5EF4-FFF2-40B4-BE49-F238E27FC236}">
                <a16:creationId xmlns:a16="http://schemas.microsoft.com/office/drawing/2014/main" xmlns="" id="{93763CCA-8273-4F49-B8AB-BEB034778FB7}"/>
              </a:ext>
            </a:extLst>
          </p:cNvPr>
          <p:cNvSpPr/>
          <p:nvPr userDrawn="1"/>
        </p:nvSpPr>
        <p:spPr>
          <a:xfrm>
            <a:off x="7965488" y="5508857"/>
            <a:ext cx="1167307" cy="253916"/>
          </a:xfrm>
          <a:prstGeom prst="rect">
            <a:avLst/>
          </a:prstGeom>
        </p:spPr>
        <p:txBody>
          <a:bodyPr wrap="none">
            <a:spAutoFit/>
          </a:bodyPr>
          <a:lstStyle/>
          <a:p>
            <a:pPr defTabSz="685800"/>
            <a:r>
              <a:rPr lang="en-US" sz="1050" dirty="0">
                <a:solidFill>
                  <a:prstClr val="white"/>
                </a:solidFill>
              </a:rPr>
              <a:t>www.dsd.gov.za</a:t>
            </a:r>
          </a:p>
        </p:txBody>
      </p:sp>
    </p:spTree>
    <p:extLst>
      <p:ext uri="{BB962C8B-B14F-4D97-AF65-F5344CB8AC3E}">
        <p14:creationId xmlns:p14="http://schemas.microsoft.com/office/powerpoint/2010/main" xmlns="" val="25474647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B48138"/>
        </a:buClr>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B48138"/>
        </a:buClr>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B48138"/>
        </a:buClr>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B48138"/>
        </a:buClr>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B48138"/>
        </a:buClr>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F9F4903-2802-44B3-A366-9D2FA599F17F}"/>
              </a:ext>
            </a:extLst>
          </p:cNvPr>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DC4B379-CBAA-4B9F-8D36-1A83BC2EC0CE}"/>
              </a:ext>
            </a:extLst>
          </p:cNvPr>
          <p:cNvSpPr>
            <a:spLocks noGrp="1"/>
          </p:cNvSpPr>
          <p:nvPr>
            <p:ph type="body" idx="1"/>
          </p:nvPr>
        </p:nvSpPr>
        <p:spPr>
          <a:xfrm>
            <a:off x="628651" y="1825625"/>
            <a:ext cx="7886700" cy="3688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xmlns="" id="{72F041E8-8966-486A-93D2-1D48649C61F8}"/>
              </a:ext>
            </a:extLst>
          </p:cNvPr>
          <p:cNvSpPr/>
          <p:nvPr/>
        </p:nvSpPr>
        <p:spPr>
          <a:xfrm>
            <a:off x="6844353" y="5938324"/>
            <a:ext cx="2105370" cy="782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endParaRPr>
          </a:p>
        </p:txBody>
      </p:sp>
      <p:pic>
        <p:nvPicPr>
          <p:cNvPr id="14" name="Picture 13">
            <a:extLst>
              <a:ext uri="{FF2B5EF4-FFF2-40B4-BE49-F238E27FC236}">
                <a16:creationId xmlns:a16="http://schemas.microsoft.com/office/drawing/2014/main" xmlns="" id="{606F2D13-B305-4AF5-83F1-E488A7AA25BF}"/>
              </a:ext>
            </a:extLst>
          </p:cNvPr>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7680792" y="6024243"/>
            <a:ext cx="536747" cy="715663"/>
          </a:xfrm>
          <a:prstGeom prst="rect">
            <a:avLst/>
          </a:prstGeom>
        </p:spPr>
      </p:pic>
      <p:pic>
        <p:nvPicPr>
          <p:cNvPr id="15" name="Picture 14">
            <a:extLst>
              <a:ext uri="{FF2B5EF4-FFF2-40B4-BE49-F238E27FC236}">
                <a16:creationId xmlns:a16="http://schemas.microsoft.com/office/drawing/2014/main" xmlns="" id="{D16CADF3-918E-4D37-B501-81D644BF9825}"/>
              </a:ext>
            </a:extLst>
          </p:cNvPr>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6979162" y="5773015"/>
            <a:ext cx="575030" cy="1084987"/>
          </a:xfrm>
          <a:prstGeom prst="rect">
            <a:avLst/>
          </a:prstGeom>
        </p:spPr>
      </p:pic>
      <p:pic>
        <p:nvPicPr>
          <p:cNvPr id="16" name="Picture 15">
            <a:extLst>
              <a:ext uri="{FF2B5EF4-FFF2-40B4-BE49-F238E27FC236}">
                <a16:creationId xmlns:a16="http://schemas.microsoft.com/office/drawing/2014/main" xmlns="" id="{D0C17096-5F65-4867-A8BA-1062E09166E8}"/>
              </a:ext>
            </a:extLst>
          </p:cNvPr>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8217537" y="5978697"/>
            <a:ext cx="827609" cy="780313"/>
          </a:xfrm>
          <a:prstGeom prst="rect">
            <a:avLst/>
          </a:prstGeom>
        </p:spPr>
      </p:pic>
      <p:pic>
        <p:nvPicPr>
          <p:cNvPr id="17" name="Picture 4" descr="National Development Agency">
            <a:extLst>
              <a:ext uri="{FF2B5EF4-FFF2-40B4-BE49-F238E27FC236}">
                <a16:creationId xmlns:a16="http://schemas.microsoft.com/office/drawing/2014/main" xmlns="" id="{1BD63299-C114-41EA-90AB-3B6DBDC27CD5}"/>
              </a:ext>
            </a:extLst>
          </p:cNvPr>
          <p:cNvPicPr>
            <a:picLocks noChangeAspect="1" noChangeArrowheads="1"/>
          </p:cNvPicPr>
          <p:nvPr/>
        </p:nvPicPr>
        <p:blipFill>
          <a:blip r:embed="rId18">
            <a:extLst>
              <a:ext uri="{28A0092B-C50C-407E-A947-70E740481C1C}">
                <a14:useLocalDpi xmlns:a14="http://schemas.microsoft.com/office/drawing/2010/main" xmlns="" val="0"/>
              </a:ext>
            </a:extLst>
          </a:blip>
          <a:srcRect/>
          <a:stretch>
            <a:fillRect/>
          </a:stretch>
        </p:blipFill>
        <p:spPr bwMode="auto">
          <a:xfrm>
            <a:off x="6400332" y="5897637"/>
            <a:ext cx="411185" cy="835741"/>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6" descr="Department of Social Development Bursaries and Financial ...">
            <a:extLst>
              <a:ext uri="{FF2B5EF4-FFF2-40B4-BE49-F238E27FC236}">
                <a16:creationId xmlns:a16="http://schemas.microsoft.com/office/drawing/2014/main" xmlns="" id="{31E18506-1CA4-484A-B276-165C56594203}"/>
              </a:ext>
            </a:extLst>
          </p:cNvPr>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395584" y="5880822"/>
            <a:ext cx="1395530" cy="97377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Rectangle 18">
            <a:extLst>
              <a:ext uri="{FF2B5EF4-FFF2-40B4-BE49-F238E27FC236}">
                <a16:creationId xmlns:a16="http://schemas.microsoft.com/office/drawing/2014/main" xmlns="" id="{D433A343-558B-43F3-A8E6-B41A67E2BFB4}"/>
              </a:ext>
            </a:extLst>
          </p:cNvPr>
          <p:cNvSpPr/>
          <p:nvPr/>
        </p:nvSpPr>
        <p:spPr>
          <a:xfrm>
            <a:off x="1" y="-18401"/>
            <a:ext cx="3777018" cy="248589"/>
          </a:xfrm>
          <a:prstGeom prst="rect">
            <a:avLst/>
          </a:prstGeom>
          <a:solidFill>
            <a:srgbClr val="B48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B48138"/>
              </a:solidFill>
            </a:endParaRPr>
          </a:p>
        </p:txBody>
      </p:sp>
      <p:sp>
        <p:nvSpPr>
          <p:cNvPr id="20" name="Rectangle 19">
            <a:extLst>
              <a:ext uri="{FF2B5EF4-FFF2-40B4-BE49-F238E27FC236}">
                <a16:creationId xmlns:a16="http://schemas.microsoft.com/office/drawing/2014/main" xmlns="" id="{09DC7550-6701-4A13-8188-F85BF993D9F3}"/>
              </a:ext>
            </a:extLst>
          </p:cNvPr>
          <p:cNvSpPr/>
          <p:nvPr/>
        </p:nvSpPr>
        <p:spPr>
          <a:xfrm>
            <a:off x="5393522" y="5541100"/>
            <a:ext cx="3746310" cy="248589"/>
          </a:xfrm>
          <a:prstGeom prst="rect">
            <a:avLst/>
          </a:prstGeom>
          <a:solidFill>
            <a:srgbClr val="BD9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1" name="TextBox 20">
            <a:extLst>
              <a:ext uri="{FF2B5EF4-FFF2-40B4-BE49-F238E27FC236}">
                <a16:creationId xmlns:a16="http://schemas.microsoft.com/office/drawing/2014/main" xmlns="" id="{C9D13727-9870-40C5-BB56-6DE97385B2CE}"/>
              </a:ext>
            </a:extLst>
          </p:cNvPr>
          <p:cNvSpPr txBox="1"/>
          <p:nvPr/>
        </p:nvSpPr>
        <p:spPr>
          <a:xfrm>
            <a:off x="2448612" y="5541098"/>
            <a:ext cx="2944909" cy="230832"/>
          </a:xfrm>
          <a:prstGeom prst="rect">
            <a:avLst/>
          </a:prstGeom>
          <a:noFill/>
        </p:spPr>
        <p:txBody>
          <a:bodyPr wrap="square" rtlCol="0">
            <a:spAutoFit/>
          </a:bodyPr>
          <a:lstStyle/>
          <a:p>
            <a:pPr algn="ctr"/>
            <a:r>
              <a:rPr lang="en-US" sz="900" b="1" dirty="0">
                <a:solidFill>
                  <a:srgbClr val="BD986E"/>
                </a:solidFill>
              </a:rPr>
              <a:t>BUILDING A CARING SOCIETY TOGETHER</a:t>
            </a:r>
          </a:p>
        </p:txBody>
      </p:sp>
      <p:sp>
        <p:nvSpPr>
          <p:cNvPr id="22" name="Rectangle 21">
            <a:extLst>
              <a:ext uri="{FF2B5EF4-FFF2-40B4-BE49-F238E27FC236}">
                <a16:creationId xmlns:a16="http://schemas.microsoft.com/office/drawing/2014/main" xmlns="" id="{93763CCA-8273-4F49-B8AB-BEB034778FB7}"/>
              </a:ext>
            </a:extLst>
          </p:cNvPr>
          <p:cNvSpPr/>
          <p:nvPr/>
        </p:nvSpPr>
        <p:spPr>
          <a:xfrm>
            <a:off x="7965488" y="5508857"/>
            <a:ext cx="1167307" cy="253916"/>
          </a:xfrm>
          <a:prstGeom prst="rect">
            <a:avLst/>
          </a:prstGeom>
        </p:spPr>
        <p:txBody>
          <a:bodyPr wrap="none">
            <a:spAutoFit/>
          </a:bodyPr>
          <a:lstStyle/>
          <a:p>
            <a:r>
              <a:rPr lang="en-US" sz="1050" dirty="0">
                <a:solidFill>
                  <a:prstClr val="white"/>
                </a:solidFill>
              </a:rPr>
              <a:t>www.dsd.gov.za</a:t>
            </a:r>
          </a:p>
        </p:txBody>
      </p:sp>
    </p:spTree>
    <p:extLst>
      <p:ext uri="{BB962C8B-B14F-4D97-AF65-F5344CB8AC3E}">
        <p14:creationId xmlns:p14="http://schemas.microsoft.com/office/powerpoint/2010/main" xmlns="" val="19750708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70" r:id="rId12"/>
    <p:sldLayoutId id="2147483771" r:id="rId13"/>
  </p:sldLayoutIdLst>
  <p:hf hdr="0" ftr="0" dt="0"/>
  <p:txStyles>
    <p:titleStyle>
      <a:lvl1pPr algn="l" defTabSz="685817"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5" indent="-171455" algn="l" defTabSz="685817" rtl="0" eaLnBrk="1" latinLnBrk="0" hangingPunct="1">
        <a:lnSpc>
          <a:spcPct val="90000"/>
        </a:lnSpc>
        <a:spcBef>
          <a:spcPts val="750"/>
        </a:spcBef>
        <a:buClr>
          <a:srgbClr val="B48138"/>
        </a:buClr>
        <a:buFont typeface="Arial" panose="020B0604020202020204" pitchFamily="34" charset="0"/>
        <a:buChar char="•"/>
        <a:defRPr sz="1500" kern="1200">
          <a:solidFill>
            <a:schemeClr val="tx1"/>
          </a:solidFill>
          <a:latin typeface="+mn-lt"/>
          <a:ea typeface="+mn-ea"/>
          <a:cs typeface="+mn-cs"/>
        </a:defRPr>
      </a:lvl1pPr>
      <a:lvl2pPr marL="514363" indent="-171455" algn="l" defTabSz="685817" rtl="0" eaLnBrk="1" latinLnBrk="0" hangingPunct="1">
        <a:lnSpc>
          <a:spcPct val="90000"/>
        </a:lnSpc>
        <a:spcBef>
          <a:spcPts val="375"/>
        </a:spcBef>
        <a:buClr>
          <a:srgbClr val="B48138"/>
        </a:buClr>
        <a:buFont typeface="Arial" panose="020B0604020202020204" pitchFamily="34" charset="0"/>
        <a:buChar char="•"/>
        <a:defRPr sz="1350" kern="1200">
          <a:solidFill>
            <a:schemeClr val="tx1"/>
          </a:solidFill>
          <a:latin typeface="+mn-lt"/>
          <a:ea typeface="+mn-ea"/>
          <a:cs typeface="+mn-cs"/>
        </a:defRPr>
      </a:lvl2pPr>
      <a:lvl3pPr marL="857272" indent="-171455" algn="l" defTabSz="685817" rtl="0" eaLnBrk="1" latinLnBrk="0" hangingPunct="1">
        <a:lnSpc>
          <a:spcPct val="90000"/>
        </a:lnSpc>
        <a:spcBef>
          <a:spcPts val="375"/>
        </a:spcBef>
        <a:buClr>
          <a:srgbClr val="B48138"/>
        </a:buClr>
        <a:buFont typeface="Arial" panose="020B0604020202020204" pitchFamily="34" charset="0"/>
        <a:buChar char="•"/>
        <a:defRPr sz="1200" kern="1200">
          <a:solidFill>
            <a:schemeClr val="tx1"/>
          </a:solidFill>
          <a:latin typeface="+mn-lt"/>
          <a:ea typeface="+mn-ea"/>
          <a:cs typeface="+mn-cs"/>
        </a:defRPr>
      </a:lvl3pPr>
      <a:lvl4pPr marL="1200180" indent="-171455" algn="l" defTabSz="685817" rtl="0" eaLnBrk="1" latinLnBrk="0" hangingPunct="1">
        <a:lnSpc>
          <a:spcPct val="90000"/>
        </a:lnSpc>
        <a:spcBef>
          <a:spcPts val="375"/>
        </a:spcBef>
        <a:buClr>
          <a:srgbClr val="B48138"/>
        </a:buClr>
        <a:buFont typeface="Arial" panose="020B0604020202020204" pitchFamily="34" charset="0"/>
        <a:buChar char="•"/>
        <a:defRPr sz="1050" kern="1200">
          <a:solidFill>
            <a:schemeClr val="tx1"/>
          </a:solidFill>
          <a:latin typeface="+mn-lt"/>
          <a:ea typeface="+mn-ea"/>
          <a:cs typeface="+mn-cs"/>
        </a:defRPr>
      </a:lvl4pPr>
      <a:lvl5pPr marL="1543089" indent="-171455" algn="l" defTabSz="685817" rtl="0" eaLnBrk="1" latinLnBrk="0" hangingPunct="1">
        <a:lnSpc>
          <a:spcPct val="90000"/>
        </a:lnSpc>
        <a:spcBef>
          <a:spcPts val="375"/>
        </a:spcBef>
        <a:buClr>
          <a:srgbClr val="B48138"/>
        </a:buClr>
        <a:buFont typeface="Arial" panose="020B0604020202020204" pitchFamily="34" charset="0"/>
        <a:buChar char="•"/>
        <a:defRPr sz="1050" kern="1200">
          <a:solidFill>
            <a:schemeClr val="tx1"/>
          </a:solidFill>
          <a:latin typeface="+mn-lt"/>
          <a:ea typeface="+mn-ea"/>
          <a:cs typeface="+mn-cs"/>
        </a:defRPr>
      </a:lvl5pPr>
      <a:lvl6pPr marL="1885998"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5"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3"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7" rtl="0" eaLnBrk="1" latinLnBrk="0" hangingPunct="1">
        <a:defRPr sz="1350" kern="1200">
          <a:solidFill>
            <a:schemeClr val="tx1"/>
          </a:solidFill>
          <a:latin typeface="+mn-lt"/>
          <a:ea typeface="+mn-ea"/>
          <a:cs typeface="+mn-cs"/>
        </a:defRPr>
      </a:lvl1pPr>
      <a:lvl2pPr marL="342909" algn="l" defTabSz="685817" rtl="0" eaLnBrk="1" latinLnBrk="0" hangingPunct="1">
        <a:defRPr sz="1350" kern="1200">
          <a:solidFill>
            <a:schemeClr val="tx1"/>
          </a:solidFill>
          <a:latin typeface="+mn-lt"/>
          <a:ea typeface="+mn-ea"/>
          <a:cs typeface="+mn-cs"/>
        </a:defRPr>
      </a:lvl2pPr>
      <a:lvl3pPr marL="685817" algn="l" defTabSz="685817" rtl="0" eaLnBrk="1" latinLnBrk="0" hangingPunct="1">
        <a:defRPr sz="1350" kern="1200">
          <a:solidFill>
            <a:schemeClr val="tx1"/>
          </a:solidFill>
          <a:latin typeface="+mn-lt"/>
          <a:ea typeface="+mn-ea"/>
          <a:cs typeface="+mn-cs"/>
        </a:defRPr>
      </a:lvl3pPr>
      <a:lvl4pPr marL="1028726" algn="l" defTabSz="685817" rtl="0" eaLnBrk="1" latinLnBrk="0" hangingPunct="1">
        <a:defRPr sz="1350" kern="1200">
          <a:solidFill>
            <a:schemeClr val="tx1"/>
          </a:solidFill>
          <a:latin typeface="+mn-lt"/>
          <a:ea typeface="+mn-ea"/>
          <a:cs typeface="+mn-cs"/>
        </a:defRPr>
      </a:lvl4pPr>
      <a:lvl5pPr marL="1371634" algn="l" defTabSz="685817" rtl="0" eaLnBrk="1" latinLnBrk="0" hangingPunct="1">
        <a:defRPr sz="1350" kern="1200">
          <a:solidFill>
            <a:schemeClr val="tx1"/>
          </a:solidFill>
          <a:latin typeface="+mn-lt"/>
          <a:ea typeface="+mn-ea"/>
          <a:cs typeface="+mn-cs"/>
        </a:defRPr>
      </a:lvl5pPr>
      <a:lvl6pPr marL="1714543" algn="l" defTabSz="685817" rtl="0" eaLnBrk="1" latinLnBrk="0" hangingPunct="1">
        <a:defRPr sz="1350" kern="1200">
          <a:solidFill>
            <a:schemeClr val="tx1"/>
          </a:solidFill>
          <a:latin typeface="+mn-lt"/>
          <a:ea typeface="+mn-ea"/>
          <a:cs typeface="+mn-cs"/>
        </a:defRPr>
      </a:lvl6pPr>
      <a:lvl7pPr marL="2057451" algn="l" defTabSz="685817" rtl="0" eaLnBrk="1" latinLnBrk="0" hangingPunct="1">
        <a:defRPr sz="1350" kern="1200">
          <a:solidFill>
            <a:schemeClr val="tx1"/>
          </a:solidFill>
          <a:latin typeface="+mn-lt"/>
          <a:ea typeface="+mn-ea"/>
          <a:cs typeface="+mn-cs"/>
        </a:defRPr>
      </a:lvl7pPr>
      <a:lvl8pPr marL="2400360" algn="l" defTabSz="685817" rtl="0" eaLnBrk="1" latinLnBrk="0" hangingPunct="1">
        <a:defRPr sz="1350" kern="1200">
          <a:solidFill>
            <a:schemeClr val="tx1"/>
          </a:solidFill>
          <a:latin typeface="+mn-lt"/>
          <a:ea typeface="+mn-ea"/>
          <a:cs typeface="+mn-cs"/>
        </a:defRPr>
      </a:lvl8pPr>
      <a:lvl9pPr marL="2743269" algn="l" defTabSz="685817"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F9F4903-2802-44B3-A366-9D2FA599F17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DC4B379-CBAA-4B9F-8D36-1A83BC2EC0CE}"/>
              </a:ext>
            </a:extLst>
          </p:cNvPr>
          <p:cNvSpPr>
            <a:spLocks noGrp="1"/>
          </p:cNvSpPr>
          <p:nvPr>
            <p:ph type="body" idx="1"/>
          </p:nvPr>
        </p:nvSpPr>
        <p:spPr>
          <a:xfrm>
            <a:off x="628650" y="1825625"/>
            <a:ext cx="7886700" cy="3688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xmlns="" id="{72F041E8-8966-486A-93D2-1D48649C61F8}"/>
              </a:ext>
            </a:extLst>
          </p:cNvPr>
          <p:cNvSpPr/>
          <p:nvPr userDrawn="1"/>
        </p:nvSpPr>
        <p:spPr>
          <a:xfrm>
            <a:off x="6844353" y="5938324"/>
            <a:ext cx="2105369" cy="782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dirty="0">
              <a:solidFill>
                <a:prstClr val="white"/>
              </a:solidFill>
            </a:endParaRPr>
          </a:p>
        </p:txBody>
      </p:sp>
      <p:pic>
        <p:nvPicPr>
          <p:cNvPr id="14" name="Picture 13">
            <a:extLst>
              <a:ext uri="{FF2B5EF4-FFF2-40B4-BE49-F238E27FC236}">
                <a16:creationId xmlns:a16="http://schemas.microsoft.com/office/drawing/2014/main" xmlns="" id="{606F2D13-B305-4AF5-83F1-E488A7AA25BF}"/>
              </a:ext>
            </a:extLst>
          </p:cNvPr>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7680792" y="6024242"/>
            <a:ext cx="536747" cy="715663"/>
          </a:xfrm>
          <a:prstGeom prst="rect">
            <a:avLst/>
          </a:prstGeom>
        </p:spPr>
      </p:pic>
      <p:pic>
        <p:nvPicPr>
          <p:cNvPr id="15" name="Picture 14">
            <a:extLst>
              <a:ext uri="{FF2B5EF4-FFF2-40B4-BE49-F238E27FC236}">
                <a16:creationId xmlns:a16="http://schemas.microsoft.com/office/drawing/2014/main" xmlns="" id="{D16CADF3-918E-4D37-B501-81D644BF9825}"/>
              </a:ext>
            </a:extLst>
          </p:cNvPr>
          <p:cNvPicPr>
            <a:picLocks noChangeAspect="1"/>
          </p:cNvPicPr>
          <p:nvPr userDrawn="1"/>
        </p:nvPicPr>
        <p:blipFill>
          <a:blip r:embed="rId16" cstate="print">
            <a:extLst>
              <a:ext uri="{28A0092B-C50C-407E-A947-70E740481C1C}">
                <a14:useLocalDpi xmlns:a14="http://schemas.microsoft.com/office/drawing/2010/main" xmlns="" val="0"/>
              </a:ext>
            </a:extLst>
          </a:blip>
          <a:stretch>
            <a:fillRect/>
          </a:stretch>
        </p:blipFill>
        <p:spPr>
          <a:xfrm>
            <a:off x="6979162" y="5773014"/>
            <a:ext cx="575030" cy="1084987"/>
          </a:xfrm>
          <a:prstGeom prst="rect">
            <a:avLst/>
          </a:prstGeom>
        </p:spPr>
      </p:pic>
      <p:pic>
        <p:nvPicPr>
          <p:cNvPr id="16" name="Picture 15">
            <a:extLst>
              <a:ext uri="{FF2B5EF4-FFF2-40B4-BE49-F238E27FC236}">
                <a16:creationId xmlns:a16="http://schemas.microsoft.com/office/drawing/2014/main" xmlns="" id="{D0C17096-5F65-4867-A8BA-1062E09166E8}"/>
              </a:ext>
            </a:extLst>
          </p:cNvPr>
          <p:cNvPicPr>
            <a:picLocks noChangeAspect="1"/>
          </p:cNvPicPr>
          <p:nvPr userDrawn="1"/>
        </p:nvPicPr>
        <p:blipFill>
          <a:blip r:embed="rId17" cstate="print">
            <a:extLst>
              <a:ext uri="{28A0092B-C50C-407E-A947-70E740481C1C}">
                <a14:useLocalDpi xmlns:a14="http://schemas.microsoft.com/office/drawing/2010/main" xmlns="" val="0"/>
              </a:ext>
            </a:extLst>
          </a:blip>
          <a:stretch>
            <a:fillRect/>
          </a:stretch>
        </p:blipFill>
        <p:spPr>
          <a:xfrm>
            <a:off x="8217537" y="5978696"/>
            <a:ext cx="827609" cy="780313"/>
          </a:xfrm>
          <a:prstGeom prst="rect">
            <a:avLst/>
          </a:prstGeom>
        </p:spPr>
      </p:pic>
      <p:pic>
        <p:nvPicPr>
          <p:cNvPr id="17" name="Picture 4" descr="National Development Agency">
            <a:extLst>
              <a:ext uri="{FF2B5EF4-FFF2-40B4-BE49-F238E27FC236}">
                <a16:creationId xmlns:a16="http://schemas.microsoft.com/office/drawing/2014/main" xmlns="" id="{1BD63299-C114-41EA-90AB-3B6DBDC27CD5}"/>
              </a:ext>
            </a:extLst>
          </p:cNvPr>
          <p:cNvPicPr>
            <a:picLocks noChangeAspect="1" noChangeArrowheads="1"/>
          </p:cNvPicPr>
          <p:nvPr userDrawn="1"/>
        </p:nvPicPr>
        <p:blipFill>
          <a:blip r:embed="rId18">
            <a:extLst>
              <a:ext uri="{28A0092B-C50C-407E-A947-70E740481C1C}">
                <a14:useLocalDpi xmlns:a14="http://schemas.microsoft.com/office/drawing/2010/main" xmlns="" val="0"/>
              </a:ext>
            </a:extLst>
          </a:blip>
          <a:srcRect/>
          <a:stretch>
            <a:fillRect/>
          </a:stretch>
        </p:blipFill>
        <p:spPr bwMode="auto">
          <a:xfrm>
            <a:off x="6400332" y="5897636"/>
            <a:ext cx="411185" cy="835741"/>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6" descr="Department of Social Development Bursaries and Financial ...">
            <a:extLst>
              <a:ext uri="{FF2B5EF4-FFF2-40B4-BE49-F238E27FC236}">
                <a16:creationId xmlns:a16="http://schemas.microsoft.com/office/drawing/2014/main" xmlns="" id="{31E18506-1CA4-484A-B276-165C56594203}"/>
              </a:ext>
            </a:extLst>
          </p:cNvPr>
          <p:cNvPicPr>
            <a:picLocks noChangeAspect="1" noChangeArrowheads="1"/>
          </p:cNvPicPr>
          <p:nvPr userDrawn="1"/>
        </p:nvPicPr>
        <p:blipFill>
          <a:blip r:embed="rId19" cstate="print">
            <a:extLst>
              <a:ext uri="{28A0092B-C50C-407E-A947-70E740481C1C}">
                <a14:useLocalDpi xmlns:a14="http://schemas.microsoft.com/office/drawing/2010/main" xmlns="" val="0"/>
              </a:ext>
            </a:extLst>
          </a:blip>
          <a:srcRect/>
          <a:stretch>
            <a:fillRect/>
          </a:stretch>
        </p:blipFill>
        <p:spPr bwMode="auto">
          <a:xfrm>
            <a:off x="395584" y="5880822"/>
            <a:ext cx="1395530" cy="97377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Rectangle 18">
            <a:extLst>
              <a:ext uri="{FF2B5EF4-FFF2-40B4-BE49-F238E27FC236}">
                <a16:creationId xmlns:a16="http://schemas.microsoft.com/office/drawing/2014/main" xmlns="" id="{D433A343-558B-43F3-A8E6-B41A67E2BFB4}"/>
              </a:ext>
            </a:extLst>
          </p:cNvPr>
          <p:cNvSpPr/>
          <p:nvPr userDrawn="1"/>
        </p:nvSpPr>
        <p:spPr>
          <a:xfrm>
            <a:off x="1" y="-18401"/>
            <a:ext cx="3777018" cy="248589"/>
          </a:xfrm>
          <a:prstGeom prst="rect">
            <a:avLst/>
          </a:prstGeom>
          <a:solidFill>
            <a:srgbClr val="B48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B48138"/>
              </a:solidFill>
            </a:endParaRPr>
          </a:p>
        </p:txBody>
      </p:sp>
      <p:sp>
        <p:nvSpPr>
          <p:cNvPr id="20" name="Rectangle 19">
            <a:extLst>
              <a:ext uri="{FF2B5EF4-FFF2-40B4-BE49-F238E27FC236}">
                <a16:creationId xmlns:a16="http://schemas.microsoft.com/office/drawing/2014/main" xmlns="" id="{09DC7550-6701-4A13-8188-F85BF993D9F3}"/>
              </a:ext>
            </a:extLst>
          </p:cNvPr>
          <p:cNvSpPr/>
          <p:nvPr userDrawn="1"/>
        </p:nvSpPr>
        <p:spPr>
          <a:xfrm>
            <a:off x="5393521" y="5541099"/>
            <a:ext cx="3746311" cy="248589"/>
          </a:xfrm>
          <a:prstGeom prst="rect">
            <a:avLst/>
          </a:prstGeom>
          <a:solidFill>
            <a:srgbClr val="BD9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21" name="TextBox 20">
            <a:extLst>
              <a:ext uri="{FF2B5EF4-FFF2-40B4-BE49-F238E27FC236}">
                <a16:creationId xmlns:a16="http://schemas.microsoft.com/office/drawing/2014/main" xmlns="" id="{C9D13727-9870-40C5-BB56-6DE97385B2CE}"/>
              </a:ext>
            </a:extLst>
          </p:cNvPr>
          <p:cNvSpPr txBox="1"/>
          <p:nvPr userDrawn="1"/>
        </p:nvSpPr>
        <p:spPr>
          <a:xfrm>
            <a:off x="2448612" y="5541098"/>
            <a:ext cx="2944909" cy="230832"/>
          </a:xfrm>
          <a:prstGeom prst="rect">
            <a:avLst/>
          </a:prstGeom>
          <a:noFill/>
        </p:spPr>
        <p:txBody>
          <a:bodyPr wrap="square" rtlCol="0">
            <a:spAutoFit/>
          </a:bodyPr>
          <a:lstStyle/>
          <a:p>
            <a:pPr algn="ctr" defTabSz="685800"/>
            <a:r>
              <a:rPr lang="en-US" sz="900" b="1" dirty="0">
                <a:solidFill>
                  <a:srgbClr val="BD986E"/>
                </a:solidFill>
              </a:rPr>
              <a:t>BUILDING A CARING SOCIETY TOGETHER</a:t>
            </a:r>
          </a:p>
        </p:txBody>
      </p:sp>
      <p:sp>
        <p:nvSpPr>
          <p:cNvPr id="22" name="Rectangle 21">
            <a:extLst>
              <a:ext uri="{FF2B5EF4-FFF2-40B4-BE49-F238E27FC236}">
                <a16:creationId xmlns:a16="http://schemas.microsoft.com/office/drawing/2014/main" xmlns="" id="{93763CCA-8273-4F49-B8AB-BEB034778FB7}"/>
              </a:ext>
            </a:extLst>
          </p:cNvPr>
          <p:cNvSpPr/>
          <p:nvPr userDrawn="1"/>
        </p:nvSpPr>
        <p:spPr>
          <a:xfrm>
            <a:off x="7965488" y="5508857"/>
            <a:ext cx="1167307" cy="253916"/>
          </a:xfrm>
          <a:prstGeom prst="rect">
            <a:avLst/>
          </a:prstGeom>
        </p:spPr>
        <p:txBody>
          <a:bodyPr wrap="none">
            <a:spAutoFit/>
          </a:bodyPr>
          <a:lstStyle/>
          <a:p>
            <a:pPr defTabSz="685800"/>
            <a:r>
              <a:rPr lang="en-US" sz="1050" dirty="0">
                <a:solidFill>
                  <a:prstClr val="white"/>
                </a:solidFill>
              </a:rPr>
              <a:t>www.dsd.gov.za</a:t>
            </a:r>
          </a:p>
        </p:txBody>
      </p:sp>
    </p:spTree>
    <p:extLst>
      <p:ext uri="{BB962C8B-B14F-4D97-AF65-F5344CB8AC3E}">
        <p14:creationId xmlns:p14="http://schemas.microsoft.com/office/powerpoint/2010/main" xmlns="" val="339770700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74" r:id="rId12"/>
    <p:sldLayoutId id="2147483775" r:id="rId13"/>
  </p:sldLayoutIdLst>
  <p:hf hdr="0" ftr="0" dt="0"/>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B48138"/>
        </a:buClr>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B48138"/>
        </a:buClr>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B48138"/>
        </a:buClr>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B48138"/>
        </a:buClr>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B48138"/>
        </a:buClr>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F9F4903-2802-44B3-A366-9D2FA599F17F}"/>
              </a:ext>
            </a:extLst>
          </p:cNvPr>
          <p:cNvSpPr>
            <a:spLocks noGrp="1"/>
          </p:cNvSpPr>
          <p:nvPr>
            <p:ph type="title"/>
          </p:nvPr>
        </p:nvSpPr>
        <p:spPr>
          <a:xfrm>
            <a:off x="628651"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DC4B379-CBAA-4B9F-8D36-1A83BC2EC0CE}"/>
              </a:ext>
            </a:extLst>
          </p:cNvPr>
          <p:cNvSpPr>
            <a:spLocks noGrp="1"/>
          </p:cNvSpPr>
          <p:nvPr>
            <p:ph type="body" idx="1"/>
          </p:nvPr>
        </p:nvSpPr>
        <p:spPr>
          <a:xfrm>
            <a:off x="628651" y="1825625"/>
            <a:ext cx="7886700" cy="3688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xmlns="" id="{72F041E8-8966-486A-93D2-1D48649C61F8}"/>
              </a:ext>
            </a:extLst>
          </p:cNvPr>
          <p:cNvSpPr/>
          <p:nvPr userDrawn="1"/>
        </p:nvSpPr>
        <p:spPr>
          <a:xfrm>
            <a:off x="6844354" y="5938324"/>
            <a:ext cx="2105369" cy="782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62"/>
            <a:endParaRPr lang="en-US" sz="969">
              <a:solidFill>
                <a:prstClr val="white"/>
              </a:solidFill>
            </a:endParaRPr>
          </a:p>
        </p:txBody>
      </p:sp>
      <p:pic>
        <p:nvPicPr>
          <p:cNvPr id="14" name="Picture 13">
            <a:extLst>
              <a:ext uri="{FF2B5EF4-FFF2-40B4-BE49-F238E27FC236}">
                <a16:creationId xmlns:a16="http://schemas.microsoft.com/office/drawing/2014/main" xmlns="" id="{606F2D13-B305-4AF5-83F1-E488A7AA25BF}"/>
              </a:ext>
            </a:extLst>
          </p:cNvPr>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7680793" y="6024244"/>
            <a:ext cx="536747" cy="715663"/>
          </a:xfrm>
          <a:prstGeom prst="rect">
            <a:avLst/>
          </a:prstGeom>
        </p:spPr>
      </p:pic>
      <p:pic>
        <p:nvPicPr>
          <p:cNvPr id="15" name="Picture 14">
            <a:extLst>
              <a:ext uri="{FF2B5EF4-FFF2-40B4-BE49-F238E27FC236}">
                <a16:creationId xmlns:a16="http://schemas.microsoft.com/office/drawing/2014/main" xmlns="" id="{D16CADF3-918E-4D37-B501-81D644BF9825}"/>
              </a:ext>
            </a:extLst>
          </p:cNvPr>
          <p:cNvPicPr>
            <a:picLocks noChangeAspect="1"/>
          </p:cNvPicPr>
          <p:nvPr userDrawn="1"/>
        </p:nvPicPr>
        <p:blipFill>
          <a:blip r:embed="rId16" cstate="print">
            <a:extLst>
              <a:ext uri="{28A0092B-C50C-407E-A947-70E740481C1C}">
                <a14:useLocalDpi xmlns:a14="http://schemas.microsoft.com/office/drawing/2010/main" xmlns="" val="0"/>
              </a:ext>
            </a:extLst>
          </a:blip>
          <a:stretch>
            <a:fillRect/>
          </a:stretch>
        </p:blipFill>
        <p:spPr>
          <a:xfrm>
            <a:off x="6979163" y="5773016"/>
            <a:ext cx="575030" cy="1084987"/>
          </a:xfrm>
          <a:prstGeom prst="rect">
            <a:avLst/>
          </a:prstGeom>
        </p:spPr>
      </p:pic>
      <p:pic>
        <p:nvPicPr>
          <p:cNvPr id="16" name="Picture 15">
            <a:extLst>
              <a:ext uri="{FF2B5EF4-FFF2-40B4-BE49-F238E27FC236}">
                <a16:creationId xmlns:a16="http://schemas.microsoft.com/office/drawing/2014/main" xmlns="" id="{D0C17096-5F65-4867-A8BA-1062E09166E8}"/>
              </a:ext>
            </a:extLst>
          </p:cNvPr>
          <p:cNvPicPr>
            <a:picLocks noChangeAspect="1"/>
          </p:cNvPicPr>
          <p:nvPr userDrawn="1"/>
        </p:nvPicPr>
        <p:blipFill>
          <a:blip r:embed="rId17" cstate="print">
            <a:extLst>
              <a:ext uri="{28A0092B-C50C-407E-A947-70E740481C1C}">
                <a14:useLocalDpi xmlns:a14="http://schemas.microsoft.com/office/drawing/2010/main" xmlns="" val="0"/>
              </a:ext>
            </a:extLst>
          </a:blip>
          <a:stretch>
            <a:fillRect/>
          </a:stretch>
        </p:blipFill>
        <p:spPr>
          <a:xfrm>
            <a:off x="8217538" y="5978698"/>
            <a:ext cx="827609" cy="780313"/>
          </a:xfrm>
          <a:prstGeom prst="rect">
            <a:avLst/>
          </a:prstGeom>
        </p:spPr>
      </p:pic>
      <p:pic>
        <p:nvPicPr>
          <p:cNvPr id="17" name="Picture 4" descr="National Development Agency">
            <a:extLst>
              <a:ext uri="{FF2B5EF4-FFF2-40B4-BE49-F238E27FC236}">
                <a16:creationId xmlns:a16="http://schemas.microsoft.com/office/drawing/2014/main" xmlns="" id="{1BD63299-C114-41EA-90AB-3B6DBDC27CD5}"/>
              </a:ext>
            </a:extLst>
          </p:cNvPr>
          <p:cNvPicPr>
            <a:picLocks noChangeAspect="1" noChangeArrowheads="1"/>
          </p:cNvPicPr>
          <p:nvPr userDrawn="1"/>
        </p:nvPicPr>
        <p:blipFill>
          <a:blip r:embed="rId18">
            <a:extLst>
              <a:ext uri="{28A0092B-C50C-407E-A947-70E740481C1C}">
                <a14:useLocalDpi xmlns:a14="http://schemas.microsoft.com/office/drawing/2010/main" xmlns="" val="0"/>
              </a:ext>
            </a:extLst>
          </a:blip>
          <a:srcRect/>
          <a:stretch>
            <a:fillRect/>
          </a:stretch>
        </p:blipFill>
        <p:spPr bwMode="auto">
          <a:xfrm>
            <a:off x="6400333" y="5897638"/>
            <a:ext cx="411185" cy="835741"/>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6" descr="Department of Social Development Bursaries and Financial ...">
            <a:extLst>
              <a:ext uri="{FF2B5EF4-FFF2-40B4-BE49-F238E27FC236}">
                <a16:creationId xmlns:a16="http://schemas.microsoft.com/office/drawing/2014/main" xmlns="" id="{31E18506-1CA4-484A-B276-165C56594203}"/>
              </a:ext>
            </a:extLst>
          </p:cNvPr>
          <p:cNvPicPr>
            <a:picLocks noChangeAspect="1" noChangeArrowheads="1"/>
          </p:cNvPicPr>
          <p:nvPr userDrawn="1"/>
        </p:nvPicPr>
        <p:blipFill>
          <a:blip r:embed="rId19" cstate="print">
            <a:extLst>
              <a:ext uri="{28A0092B-C50C-407E-A947-70E740481C1C}">
                <a14:useLocalDpi xmlns:a14="http://schemas.microsoft.com/office/drawing/2010/main" xmlns="" val="0"/>
              </a:ext>
            </a:extLst>
          </a:blip>
          <a:srcRect/>
          <a:stretch>
            <a:fillRect/>
          </a:stretch>
        </p:blipFill>
        <p:spPr bwMode="auto">
          <a:xfrm>
            <a:off x="395584" y="5880822"/>
            <a:ext cx="1395530" cy="97377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Rectangle 18">
            <a:extLst>
              <a:ext uri="{FF2B5EF4-FFF2-40B4-BE49-F238E27FC236}">
                <a16:creationId xmlns:a16="http://schemas.microsoft.com/office/drawing/2014/main" xmlns="" id="{D433A343-558B-43F3-A8E6-B41A67E2BFB4}"/>
              </a:ext>
            </a:extLst>
          </p:cNvPr>
          <p:cNvSpPr/>
          <p:nvPr userDrawn="1"/>
        </p:nvSpPr>
        <p:spPr>
          <a:xfrm>
            <a:off x="1" y="-18401"/>
            <a:ext cx="3777018" cy="248589"/>
          </a:xfrm>
          <a:prstGeom prst="rect">
            <a:avLst/>
          </a:prstGeom>
          <a:solidFill>
            <a:srgbClr val="B48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62"/>
            <a:endParaRPr lang="en-US" sz="1246">
              <a:solidFill>
                <a:srgbClr val="B48138"/>
              </a:solidFill>
            </a:endParaRPr>
          </a:p>
        </p:txBody>
      </p:sp>
      <p:sp>
        <p:nvSpPr>
          <p:cNvPr id="20" name="Rectangle 19">
            <a:extLst>
              <a:ext uri="{FF2B5EF4-FFF2-40B4-BE49-F238E27FC236}">
                <a16:creationId xmlns:a16="http://schemas.microsoft.com/office/drawing/2014/main" xmlns="" id="{09DC7550-6701-4A13-8188-F85BF993D9F3}"/>
              </a:ext>
            </a:extLst>
          </p:cNvPr>
          <p:cNvSpPr/>
          <p:nvPr userDrawn="1"/>
        </p:nvSpPr>
        <p:spPr>
          <a:xfrm>
            <a:off x="5393521" y="5541101"/>
            <a:ext cx="3746311" cy="248589"/>
          </a:xfrm>
          <a:prstGeom prst="rect">
            <a:avLst/>
          </a:prstGeom>
          <a:solidFill>
            <a:srgbClr val="BD9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62"/>
            <a:endParaRPr lang="en-US" sz="1246">
              <a:solidFill>
                <a:prstClr val="white"/>
              </a:solidFill>
            </a:endParaRPr>
          </a:p>
        </p:txBody>
      </p:sp>
      <p:sp>
        <p:nvSpPr>
          <p:cNvPr id="21" name="TextBox 20">
            <a:extLst>
              <a:ext uri="{FF2B5EF4-FFF2-40B4-BE49-F238E27FC236}">
                <a16:creationId xmlns:a16="http://schemas.microsoft.com/office/drawing/2014/main" xmlns="" id="{C9D13727-9870-40C5-BB56-6DE97385B2CE}"/>
              </a:ext>
            </a:extLst>
          </p:cNvPr>
          <p:cNvSpPr txBox="1"/>
          <p:nvPr userDrawn="1"/>
        </p:nvSpPr>
        <p:spPr>
          <a:xfrm>
            <a:off x="2448613" y="5541098"/>
            <a:ext cx="2944909" cy="220188"/>
          </a:xfrm>
          <a:prstGeom prst="rect">
            <a:avLst/>
          </a:prstGeom>
          <a:noFill/>
        </p:spPr>
        <p:txBody>
          <a:bodyPr wrap="square" rtlCol="0">
            <a:spAutoFit/>
          </a:bodyPr>
          <a:lstStyle/>
          <a:p>
            <a:pPr algn="ctr" defTabSz="633062"/>
            <a:r>
              <a:rPr lang="en-US" sz="831" b="1" dirty="0">
                <a:solidFill>
                  <a:srgbClr val="BD986E"/>
                </a:solidFill>
              </a:rPr>
              <a:t>BUILDING A CARING SOCIETY TOGETHER</a:t>
            </a:r>
          </a:p>
        </p:txBody>
      </p:sp>
      <p:sp>
        <p:nvSpPr>
          <p:cNvPr id="22" name="Rectangle 21">
            <a:extLst>
              <a:ext uri="{FF2B5EF4-FFF2-40B4-BE49-F238E27FC236}">
                <a16:creationId xmlns:a16="http://schemas.microsoft.com/office/drawing/2014/main" xmlns="" id="{93763CCA-8273-4F49-B8AB-BEB034778FB7}"/>
              </a:ext>
            </a:extLst>
          </p:cNvPr>
          <p:cNvSpPr/>
          <p:nvPr userDrawn="1"/>
        </p:nvSpPr>
        <p:spPr>
          <a:xfrm>
            <a:off x="7965488" y="5508857"/>
            <a:ext cx="1091966" cy="241476"/>
          </a:xfrm>
          <a:prstGeom prst="rect">
            <a:avLst/>
          </a:prstGeom>
        </p:spPr>
        <p:txBody>
          <a:bodyPr wrap="none">
            <a:spAutoFit/>
          </a:bodyPr>
          <a:lstStyle/>
          <a:p>
            <a:pPr defTabSz="633062"/>
            <a:r>
              <a:rPr lang="en-US" sz="969" dirty="0">
                <a:solidFill>
                  <a:prstClr val="white"/>
                </a:solidFill>
              </a:rPr>
              <a:t>www.dsd.gov.za</a:t>
            </a:r>
          </a:p>
        </p:txBody>
      </p:sp>
    </p:spTree>
    <p:extLst>
      <p:ext uri="{BB962C8B-B14F-4D97-AF65-F5344CB8AC3E}">
        <p14:creationId xmlns:p14="http://schemas.microsoft.com/office/powerpoint/2010/main" xmlns="" val="352311123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72" r:id="rId12"/>
    <p:sldLayoutId id="2147483773" r:id="rId13"/>
  </p:sldLayoutIdLst>
  <p:hf hdr="0" ftr="0" dt="0"/>
  <p:txStyles>
    <p:titleStyle>
      <a:lvl1pPr algn="l" defTabSz="633062" rtl="0" eaLnBrk="1" latinLnBrk="0" hangingPunct="1">
        <a:lnSpc>
          <a:spcPct val="90000"/>
        </a:lnSpc>
        <a:spcBef>
          <a:spcPct val="0"/>
        </a:spcBef>
        <a:buNone/>
        <a:defRPr sz="2492" kern="1200">
          <a:solidFill>
            <a:schemeClr val="tx1"/>
          </a:solidFill>
          <a:latin typeface="+mj-lt"/>
          <a:ea typeface="+mj-ea"/>
          <a:cs typeface="+mj-cs"/>
        </a:defRPr>
      </a:lvl1pPr>
    </p:titleStyle>
    <p:bodyStyle>
      <a:lvl1pPr marL="158265" indent="-158265" algn="l" defTabSz="633062" rtl="0" eaLnBrk="1" latinLnBrk="0" hangingPunct="1">
        <a:lnSpc>
          <a:spcPct val="90000"/>
        </a:lnSpc>
        <a:spcBef>
          <a:spcPts val="692"/>
        </a:spcBef>
        <a:buClr>
          <a:srgbClr val="B48138"/>
        </a:buClr>
        <a:buFont typeface="Arial" panose="020B0604020202020204" pitchFamily="34" charset="0"/>
        <a:buChar char="•"/>
        <a:defRPr sz="1385"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Clr>
          <a:srgbClr val="B48138"/>
        </a:buClr>
        <a:buFont typeface="Arial" panose="020B0604020202020204" pitchFamily="34" charset="0"/>
        <a:buChar char="•"/>
        <a:defRPr sz="1246"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Clr>
          <a:srgbClr val="B48138"/>
        </a:buClr>
        <a:buFont typeface="Arial" panose="020B0604020202020204" pitchFamily="34" charset="0"/>
        <a:buChar char="•"/>
        <a:defRPr sz="1108"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Clr>
          <a:srgbClr val="B48138"/>
        </a:buClr>
        <a:buFont typeface="Arial" panose="020B0604020202020204" pitchFamily="34" charset="0"/>
        <a:buChar char="•"/>
        <a:defRPr sz="969"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Clr>
          <a:srgbClr val="B48138"/>
        </a:buClr>
        <a:buFont typeface="Arial" panose="020B0604020202020204" pitchFamily="34" charset="0"/>
        <a:buChar char="•"/>
        <a:defRPr sz="969"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p:bodyStyle>
    <p:otherStyle>
      <a:defPPr>
        <a:defRPr lang="en-US"/>
      </a:defPPr>
      <a:lvl1pPr marL="0" algn="l" defTabSz="633062" rtl="0" eaLnBrk="1" latinLnBrk="0" hangingPunct="1">
        <a:defRPr sz="1246" kern="1200">
          <a:solidFill>
            <a:schemeClr val="tx1"/>
          </a:solidFill>
          <a:latin typeface="+mn-lt"/>
          <a:ea typeface="+mn-ea"/>
          <a:cs typeface="+mn-cs"/>
        </a:defRPr>
      </a:lvl1pPr>
      <a:lvl2pPr marL="316531" algn="l" defTabSz="633062" rtl="0" eaLnBrk="1" latinLnBrk="0" hangingPunct="1">
        <a:defRPr sz="1246" kern="1200">
          <a:solidFill>
            <a:schemeClr val="tx1"/>
          </a:solidFill>
          <a:latin typeface="+mn-lt"/>
          <a:ea typeface="+mn-ea"/>
          <a:cs typeface="+mn-cs"/>
        </a:defRPr>
      </a:lvl2pPr>
      <a:lvl3pPr marL="633062" algn="l" defTabSz="633062" rtl="0" eaLnBrk="1" latinLnBrk="0" hangingPunct="1">
        <a:defRPr sz="1246" kern="1200">
          <a:solidFill>
            <a:schemeClr val="tx1"/>
          </a:solidFill>
          <a:latin typeface="+mn-lt"/>
          <a:ea typeface="+mn-ea"/>
          <a:cs typeface="+mn-cs"/>
        </a:defRPr>
      </a:lvl3pPr>
      <a:lvl4pPr marL="949593" algn="l" defTabSz="633062" rtl="0" eaLnBrk="1" latinLnBrk="0" hangingPunct="1">
        <a:defRPr sz="1246" kern="1200">
          <a:solidFill>
            <a:schemeClr val="tx1"/>
          </a:solidFill>
          <a:latin typeface="+mn-lt"/>
          <a:ea typeface="+mn-ea"/>
          <a:cs typeface="+mn-cs"/>
        </a:defRPr>
      </a:lvl4pPr>
      <a:lvl5pPr marL="1266124" algn="l" defTabSz="633062" rtl="0" eaLnBrk="1" latinLnBrk="0" hangingPunct="1">
        <a:defRPr sz="1246" kern="1200">
          <a:solidFill>
            <a:schemeClr val="tx1"/>
          </a:solidFill>
          <a:latin typeface="+mn-lt"/>
          <a:ea typeface="+mn-ea"/>
          <a:cs typeface="+mn-cs"/>
        </a:defRPr>
      </a:lvl5pPr>
      <a:lvl6pPr marL="1582655" algn="l" defTabSz="633062" rtl="0" eaLnBrk="1" latinLnBrk="0" hangingPunct="1">
        <a:defRPr sz="1246" kern="1200">
          <a:solidFill>
            <a:schemeClr val="tx1"/>
          </a:solidFill>
          <a:latin typeface="+mn-lt"/>
          <a:ea typeface="+mn-ea"/>
          <a:cs typeface="+mn-cs"/>
        </a:defRPr>
      </a:lvl6pPr>
      <a:lvl7pPr marL="1899186" algn="l" defTabSz="633062" rtl="0" eaLnBrk="1" latinLnBrk="0" hangingPunct="1">
        <a:defRPr sz="1246" kern="1200">
          <a:solidFill>
            <a:schemeClr val="tx1"/>
          </a:solidFill>
          <a:latin typeface="+mn-lt"/>
          <a:ea typeface="+mn-ea"/>
          <a:cs typeface="+mn-cs"/>
        </a:defRPr>
      </a:lvl7pPr>
      <a:lvl8pPr marL="2215717" algn="l" defTabSz="633062" rtl="0" eaLnBrk="1" latinLnBrk="0" hangingPunct="1">
        <a:defRPr sz="1246" kern="1200">
          <a:solidFill>
            <a:schemeClr val="tx1"/>
          </a:solidFill>
          <a:latin typeface="+mn-lt"/>
          <a:ea typeface="+mn-ea"/>
          <a:cs typeface="+mn-cs"/>
        </a:defRPr>
      </a:lvl8pPr>
      <a:lvl9pPr marL="2532248" algn="l" defTabSz="633062" rtl="0" eaLnBrk="1" latinLnBrk="0" hangingPunct="1">
        <a:defRPr sz="1246"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F9F4903-2802-44B3-A366-9D2FA599F17F}"/>
              </a:ext>
            </a:extLst>
          </p:cNvPr>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DC4B379-CBAA-4B9F-8D36-1A83BC2EC0CE}"/>
              </a:ext>
            </a:extLst>
          </p:cNvPr>
          <p:cNvSpPr>
            <a:spLocks noGrp="1"/>
          </p:cNvSpPr>
          <p:nvPr>
            <p:ph type="body" idx="1"/>
          </p:nvPr>
        </p:nvSpPr>
        <p:spPr>
          <a:xfrm>
            <a:off x="628651" y="1825625"/>
            <a:ext cx="7886700" cy="3688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xmlns="" id="{72F041E8-8966-486A-93D2-1D48649C61F8}"/>
              </a:ext>
            </a:extLst>
          </p:cNvPr>
          <p:cNvSpPr/>
          <p:nvPr/>
        </p:nvSpPr>
        <p:spPr>
          <a:xfrm>
            <a:off x="6844353" y="5938324"/>
            <a:ext cx="2105370" cy="782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mj-lt"/>
            </a:endParaRPr>
          </a:p>
        </p:txBody>
      </p:sp>
      <p:pic>
        <p:nvPicPr>
          <p:cNvPr id="14" name="Picture 13">
            <a:extLst>
              <a:ext uri="{FF2B5EF4-FFF2-40B4-BE49-F238E27FC236}">
                <a16:creationId xmlns:a16="http://schemas.microsoft.com/office/drawing/2014/main" xmlns="" id="{606F2D13-B305-4AF5-83F1-E488A7AA25BF}"/>
              </a:ext>
            </a:extLst>
          </p:cNvPr>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7680792" y="6024243"/>
            <a:ext cx="536747" cy="715663"/>
          </a:xfrm>
          <a:prstGeom prst="rect">
            <a:avLst/>
          </a:prstGeom>
        </p:spPr>
      </p:pic>
      <p:pic>
        <p:nvPicPr>
          <p:cNvPr id="15" name="Picture 14">
            <a:extLst>
              <a:ext uri="{FF2B5EF4-FFF2-40B4-BE49-F238E27FC236}">
                <a16:creationId xmlns:a16="http://schemas.microsoft.com/office/drawing/2014/main" xmlns="" id="{D16CADF3-918E-4D37-B501-81D644BF9825}"/>
              </a:ext>
            </a:extLst>
          </p:cNvPr>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6979162" y="5773015"/>
            <a:ext cx="575030" cy="1084987"/>
          </a:xfrm>
          <a:prstGeom prst="rect">
            <a:avLst/>
          </a:prstGeom>
        </p:spPr>
      </p:pic>
      <p:pic>
        <p:nvPicPr>
          <p:cNvPr id="16" name="Picture 15">
            <a:extLst>
              <a:ext uri="{FF2B5EF4-FFF2-40B4-BE49-F238E27FC236}">
                <a16:creationId xmlns:a16="http://schemas.microsoft.com/office/drawing/2014/main" xmlns="" id="{D0C17096-5F65-4867-A8BA-1062E09166E8}"/>
              </a:ext>
            </a:extLst>
          </p:cNvPr>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8217537" y="5978697"/>
            <a:ext cx="827609" cy="780313"/>
          </a:xfrm>
          <a:prstGeom prst="rect">
            <a:avLst/>
          </a:prstGeom>
        </p:spPr>
      </p:pic>
      <p:pic>
        <p:nvPicPr>
          <p:cNvPr id="17" name="Picture 4" descr="National Development Agency">
            <a:extLst>
              <a:ext uri="{FF2B5EF4-FFF2-40B4-BE49-F238E27FC236}">
                <a16:creationId xmlns:a16="http://schemas.microsoft.com/office/drawing/2014/main" xmlns="" id="{1BD63299-C114-41EA-90AB-3B6DBDC27CD5}"/>
              </a:ext>
            </a:extLst>
          </p:cNvPr>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6400332" y="5897637"/>
            <a:ext cx="411185" cy="835741"/>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6" descr="Department of Social Development Bursaries and Financial ...">
            <a:extLst>
              <a:ext uri="{FF2B5EF4-FFF2-40B4-BE49-F238E27FC236}">
                <a16:creationId xmlns:a16="http://schemas.microsoft.com/office/drawing/2014/main" xmlns="" id="{31E18506-1CA4-484A-B276-165C56594203}"/>
              </a:ext>
            </a:extLst>
          </p:cNvPr>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395584" y="5880822"/>
            <a:ext cx="1395530" cy="97377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Rectangle 18">
            <a:extLst>
              <a:ext uri="{FF2B5EF4-FFF2-40B4-BE49-F238E27FC236}">
                <a16:creationId xmlns:a16="http://schemas.microsoft.com/office/drawing/2014/main" xmlns="" id="{D433A343-558B-43F3-A8E6-B41A67E2BFB4}"/>
              </a:ext>
            </a:extLst>
          </p:cNvPr>
          <p:cNvSpPr/>
          <p:nvPr/>
        </p:nvSpPr>
        <p:spPr>
          <a:xfrm>
            <a:off x="1" y="-18401"/>
            <a:ext cx="3777018" cy="248589"/>
          </a:xfrm>
          <a:prstGeom prst="rect">
            <a:avLst/>
          </a:prstGeom>
          <a:solidFill>
            <a:srgbClr val="B48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B48138"/>
              </a:solidFill>
            </a:endParaRPr>
          </a:p>
        </p:txBody>
      </p:sp>
      <p:sp>
        <p:nvSpPr>
          <p:cNvPr id="20" name="Rectangle 19">
            <a:extLst>
              <a:ext uri="{FF2B5EF4-FFF2-40B4-BE49-F238E27FC236}">
                <a16:creationId xmlns:a16="http://schemas.microsoft.com/office/drawing/2014/main" xmlns="" id="{09DC7550-6701-4A13-8188-F85BF993D9F3}"/>
              </a:ext>
            </a:extLst>
          </p:cNvPr>
          <p:cNvSpPr/>
          <p:nvPr/>
        </p:nvSpPr>
        <p:spPr>
          <a:xfrm>
            <a:off x="5393522" y="5541100"/>
            <a:ext cx="3746310" cy="248589"/>
          </a:xfrm>
          <a:prstGeom prst="rect">
            <a:avLst/>
          </a:prstGeom>
          <a:solidFill>
            <a:srgbClr val="BD9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Box 20">
            <a:extLst>
              <a:ext uri="{FF2B5EF4-FFF2-40B4-BE49-F238E27FC236}">
                <a16:creationId xmlns:a16="http://schemas.microsoft.com/office/drawing/2014/main" xmlns="" id="{C9D13727-9870-40C5-BB56-6DE97385B2CE}"/>
              </a:ext>
            </a:extLst>
          </p:cNvPr>
          <p:cNvSpPr txBox="1"/>
          <p:nvPr/>
        </p:nvSpPr>
        <p:spPr>
          <a:xfrm>
            <a:off x="2448612" y="5541098"/>
            <a:ext cx="2944909" cy="230832"/>
          </a:xfrm>
          <a:prstGeom prst="rect">
            <a:avLst/>
          </a:prstGeom>
          <a:noFill/>
        </p:spPr>
        <p:txBody>
          <a:bodyPr wrap="square" rtlCol="0">
            <a:spAutoFit/>
          </a:bodyPr>
          <a:lstStyle/>
          <a:p>
            <a:pPr algn="ctr"/>
            <a:r>
              <a:rPr lang="en-US" sz="900" b="1" dirty="0">
                <a:solidFill>
                  <a:srgbClr val="BD986E"/>
                </a:solidFill>
              </a:rPr>
              <a:t>BUILDING A CARING SOCIETY TOGETHER</a:t>
            </a:r>
          </a:p>
        </p:txBody>
      </p:sp>
      <p:sp>
        <p:nvSpPr>
          <p:cNvPr id="22" name="Rectangle 21">
            <a:extLst>
              <a:ext uri="{FF2B5EF4-FFF2-40B4-BE49-F238E27FC236}">
                <a16:creationId xmlns:a16="http://schemas.microsoft.com/office/drawing/2014/main" xmlns="" id="{93763CCA-8273-4F49-B8AB-BEB034778FB7}"/>
              </a:ext>
            </a:extLst>
          </p:cNvPr>
          <p:cNvSpPr/>
          <p:nvPr/>
        </p:nvSpPr>
        <p:spPr>
          <a:xfrm>
            <a:off x="7965488" y="5508857"/>
            <a:ext cx="1154483" cy="253916"/>
          </a:xfrm>
          <a:prstGeom prst="rect">
            <a:avLst/>
          </a:prstGeom>
        </p:spPr>
        <p:txBody>
          <a:bodyPr wrap="none">
            <a:spAutoFit/>
          </a:bodyPr>
          <a:lstStyle/>
          <a:p>
            <a:r>
              <a:rPr lang="en-US" sz="1050" dirty="0">
                <a:solidFill>
                  <a:schemeClr val="bg1"/>
                </a:solidFill>
              </a:rPr>
              <a:t>www.dsd.gov.za</a:t>
            </a:r>
          </a:p>
        </p:txBody>
      </p:sp>
    </p:spTree>
    <p:extLst>
      <p:ext uri="{BB962C8B-B14F-4D97-AF65-F5344CB8AC3E}">
        <p14:creationId xmlns:p14="http://schemas.microsoft.com/office/powerpoint/2010/main" xmlns="" val="294937410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685817"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5" indent="-171455" algn="l" defTabSz="685817" rtl="0" eaLnBrk="1" latinLnBrk="0" hangingPunct="1">
        <a:lnSpc>
          <a:spcPct val="90000"/>
        </a:lnSpc>
        <a:spcBef>
          <a:spcPts val="750"/>
        </a:spcBef>
        <a:buClr>
          <a:srgbClr val="B48138"/>
        </a:buClr>
        <a:buFont typeface="Arial" panose="020B0604020202020204" pitchFamily="34" charset="0"/>
        <a:buChar char="•"/>
        <a:defRPr sz="1500" kern="1200">
          <a:solidFill>
            <a:schemeClr val="tx1"/>
          </a:solidFill>
          <a:latin typeface="+mn-lt"/>
          <a:ea typeface="+mn-ea"/>
          <a:cs typeface="+mn-cs"/>
        </a:defRPr>
      </a:lvl1pPr>
      <a:lvl2pPr marL="514363" indent="-171455" algn="l" defTabSz="685817" rtl="0" eaLnBrk="1" latinLnBrk="0" hangingPunct="1">
        <a:lnSpc>
          <a:spcPct val="90000"/>
        </a:lnSpc>
        <a:spcBef>
          <a:spcPts val="375"/>
        </a:spcBef>
        <a:buClr>
          <a:srgbClr val="B48138"/>
        </a:buClr>
        <a:buFont typeface="Arial" panose="020B0604020202020204" pitchFamily="34" charset="0"/>
        <a:buChar char="•"/>
        <a:defRPr sz="1350" kern="1200">
          <a:solidFill>
            <a:schemeClr val="tx1"/>
          </a:solidFill>
          <a:latin typeface="+mn-lt"/>
          <a:ea typeface="+mn-ea"/>
          <a:cs typeface="+mn-cs"/>
        </a:defRPr>
      </a:lvl2pPr>
      <a:lvl3pPr marL="857272" indent="-171455" algn="l" defTabSz="685817" rtl="0" eaLnBrk="1" latinLnBrk="0" hangingPunct="1">
        <a:lnSpc>
          <a:spcPct val="90000"/>
        </a:lnSpc>
        <a:spcBef>
          <a:spcPts val="375"/>
        </a:spcBef>
        <a:buClr>
          <a:srgbClr val="B48138"/>
        </a:buClr>
        <a:buFont typeface="Arial" panose="020B0604020202020204" pitchFamily="34" charset="0"/>
        <a:buChar char="•"/>
        <a:defRPr sz="1200" kern="1200">
          <a:solidFill>
            <a:schemeClr val="tx1"/>
          </a:solidFill>
          <a:latin typeface="+mn-lt"/>
          <a:ea typeface="+mn-ea"/>
          <a:cs typeface="+mn-cs"/>
        </a:defRPr>
      </a:lvl3pPr>
      <a:lvl4pPr marL="1200180" indent="-171455" algn="l" defTabSz="685817" rtl="0" eaLnBrk="1" latinLnBrk="0" hangingPunct="1">
        <a:lnSpc>
          <a:spcPct val="90000"/>
        </a:lnSpc>
        <a:spcBef>
          <a:spcPts val="375"/>
        </a:spcBef>
        <a:buClr>
          <a:srgbClr val="B48138"/>
        </a:buClr>
        <a:buFont typeface="Arial" panose="020B0604020202020204" pitchFamily="34" charset="0"/>
        <a:buChar char="•"/>
        <a:defRPr sz="1050" kern="1200">
          <a:solidFill>
            <a:schemeClr val="tx1"/>
          </a:solidFill>
          <a:latin typeface="+mn-lt"/>
          <a:ea typeface="+mn-ea"/>
          <a:cs typeface="+mn-cs"/>
        </a:defRPr>
      </a:lvl4pPr>
      <a:lvl5pPr marL="1543089" indent="-171455" algn="l" defTabSz="685817" rtl="0" eaLnBrk="1" latinLnBrk="0" hangingPunct="1">
        <a:lnSpc>
          <a:spcPct val="90000"/>
        </a:lnSpc>
        <a:spcBef>
          <a:spcPts val="375"/>
        </a:spcBef>
        <a:buClr>
          <a:srgbClr val="B48138"/>
        </a:buClr>
        <a:buFont typeface="Arial" panose="020B0604020202020204" pitchFamily="34" charset="0"/>
        <a:buChar char="•"/>
        <a:defRPr sz="1050" kern="1200">
          <a:solidFill>
            <a:schemeClr val="tx1"/>
          </a:solidFill>
          <a:latin typeface="+mn-lt"/>
          <a:ea typeface="+mn-ea"/>
          <a:cs typeface="+mn-cs"/>
        </a:defRPr>
      </a:lvl5pPr>
      <a:lvl6pPr marL="1885998"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5"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3"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7" rtl="0" eaLnBrk="1" latinLnBrk="0" hangingPunct="1">
        <a:defRPr sz="1350" kern="1200">
          <a:solidFill>
            <a:schemeClr val="tx1"/>
          </a:solidFill>
          <a:latin typeface="+mn-lt"/>
          <a:ea typeface="+mn-ea"/>
          <a:cs typeface="+mn-cs"/>
        </a:defRPr>
      </a:lvl1pPr>
      <a:lvl2pPr marL="342909" algn="l" defTabSz="685817" rtl="0" eaLnBrk="1" latinLnBrk="0" hangingPunct="1">
        <a:defRPr sz="1350" kern="1200">
          <a:solidFill>
            <a:schemeClr val="tx1"/>
          </a:solidFill>
          <a:latin typeface="+mn-lt"/>
          <a:ea typeface="+mn-ea"/>
          <a:cs typeface="+mn-cs"/>
        </a:defRPr>
      </a:lvl2pPr>
      <a:lvl3pPr marL="685817" algn="l" defTabSz="685817" rtl="0" eaLnBrk="1" latinLnBrk="0" hangingPunct="1">
        <a:defRPr sz="1350" kern="1200">
          <a:solidFill>
            <a:schemeClr val="tx1"/>
          </a:solidFill>
          <a:latin typeface="+mn-lt"/>
          <a:ea typeface="+mn-ea"/>
          <a:cs typeface="+mn-cs"/>
        </a:defRPr>
      </a:lvl3pPr>
      <a:lvl4pPr marL="1028726" algn="l" defTabSz="685817" rtl="0" eaLnBrk="1" latinLnBrk="0" hangingPunct="1">
        <a:defRPr sz="1350" kern="1200">
          <a:solidFill>
            <a:schemeClr val="tx1"/>
          </a:solidFill>
          <a:latin typeface="+mn-lt"/>
          <a:ea typeface="+mn-ea"/>
          <a:cs typeface="+mn-cs"/>
        </a:defRPr>
      </a:lvl4pPr>
      <a:lvl5pPr marL="1371634" algn="l" defTabSz="685817" rtl="0" eaLnBrk="1" latinLnBrk="0" hangingPunct="1">
        <a:defRPr sz="1350" kern="1200">
          <a:solidFill>
            <a:schemeClr val="tx1"/>
          </a:solidFill>
          <a:latin typeface="+mn-lt"/>
          <a:ea typeface="+mn-ea"/>
          <a:cs typeface="+mn-cs"/>
        </a:defRPr>
      </a:lvl5pPr>
      <a:lvl6pPr marL="1714543" algn="l" defTabSz="685817" rtl="0" eaLnBrk="1" latinLnBrk="0" hangingPunct="1">
        <a:defRPr sz="1350" kern="1200">
          <a:solidFill>
            <a:schemeClr val="tx1"/>
          </a:solidFill>
          <a:latin typeface="+mn-lt"/>
          <a:ea typeface="+mn-ea"/>
          <a:cs typeface="+mn-cs"/>
        </a:defRPr>
      </a:lvl6pPr>
      <a:lvl7pPr marL="2057451" algn="l" defTabSz="685817" rtl="0" eaLnBrk="1" latinLnBrk="0" hangingPunct="1">
        <a:defRPr sz="1350" kern="1200">
          <a:solidFill>
            <a:schemeClr val="tx1"/>
          </a:solidFill>
          <a:latin typeface="+mn-lt"/>
          <a:ea typeface="+mn-ea"/>
          <a:cs typeface="+mn-cs"/>
        </a:defRPr>
      </a:lvl7pPr>
      <a:lvl8pPr marL="2400360" algn="l" defTabSz="685817" rtl="0" eaLnBrk="1" latinLnBrk="0" hangingPunct="1">
        <a:defRPr sz="1350" kern="1200">
          <a:solidFill>
            <a:schemeClr val="tx1"/>
          </a:solidFill>
          <a:latin typeface="+mn-lt"/>
          <a:ea typeface="+mn-ea"/>
          <a:cs typeface="+mn-cs"/>
        </a:defRPr>
      </a:lvl8pPr>
      <a:lvl9pPr marL="2743269" algn="l" defTabSz="68581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package" Target="../embeddings/Microsoft_Office_Excel_Worksheet3.xlsx"/><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69.xml.rels><?xml version="1.0" encoding="UTF-8" standalone="yes"?>
<Relationships xmlns="http://schemas.openxmlformats.org/package/2006/relationships"><Relationship Id="rId3" Type="http://schemas.openxmlformats.org/officeDocument/2006/relationships/package" Target="../embeddings/Microsoft_Office_Excel_Worksheet4.xlsx"/><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vmlDrawing" Target="../drawings/vmlDrawing11.vml"/><Relationship Id="rId4" Type="http://schemas.openxmlformats.org/officeDocument/2006/relationships/oleObject" Target="../embeddings/oleObject9.bin"/></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0.xml"/><Relationship Id="rId1" Type="http://schemas.openxmlformats.org/officeDocument/2006/relationships/vmlDrawing" Target="../drawings/vmlDrawing12.vml"/><Relationship Id="rId4" Type="http://schemas.openxmlformats.org/officeDocument/2006/relationships/oleObject" Target="../embeddings/oleObject10.bin"/></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2.png"/><Relationship Id="rId3" Type="http://schemas.openxmlformats.org/officeDocument/2006/relationships/diagramLayout" Target="../diagrams/layout2.xml"/><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1.png"/><Relationship Id="rId5" Type="http://schemas.openxmlformats.org/officeDocument/2006/relationships/diagramColors" Target="../diagrams/colors2.xml"/><Relationship Id="rId10" Type="http://schemas.openxmlformats.org/officeDocument/2006/relationships/image" Target="../media/image12.svg"/><Relationship Id="rId4" Type="http://schemas.openxmlformats.org/officeDocument/2006/relationships/diagramQuickStyle" Target="../diagrams/quickStyle2.xml"/><Relationship Id="rId9" Type="http://schemas.openxmlformats.org/officeDocument/2006/relationships/image" Target="../media/image10.png"/><Relationship Id="rId14" Type="http://schemas.openxmlformats.org/officeDocument/2006/relationships/image" Target="../media/image16.sv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12" y="1002687"/>
            <a:ext cx="8872833" cy="3758499"/>
          </a:xfrm>
        </p:spPr>
        <p:txBody>
          <a:bodyPr>
            <a:noAutofit/>
          </a:bodyPr>
          <a:lstStyle/>
          <a:p>
            <a:r>
              <a:rPr lang="en-ZA" altLang="en-US" sz="2800" b="1" kern="0" dirty="0">
                <a:solidFill>
                  <a:srgbClr val="000000"/>
                </a:solidFill>
                <a:latin typeface="Arial Black" panose="020B0A04020102020204" pitchFamily="34" charset="0"/>
                <a:ea typeface="ヒラギノ角ゴ Pro W3" charset="-128"/>
                <a:cs typeface="Arial BOLD" panose="020B0704020202020204" pitchFamily="34" charset="0"/>
              </a:rPr>
              <a:t>BRIEFING TO THE SELECT COMMITTEE ON HEALTH AND SOCIAL SERVICES</a:t>
            </a:r>
            <a:r>
              <a:rPr lang="en-ZA" altLang="en-US" sz="2800" b="1" kern="0" dirty="0">
                <a:solidFill>
                  <a:srgbClr val="000000"/>
                </a:solidFill>
                <a:latin typeface="Arial Black" panose="020B0A04020102020204" pitchFamily="34" charset="0"/>
                <a:ea typeface="ヒラギノ角ゴ Pro W3" charset="-128"/>
              </a:rPr>
              <a:t/>
            </a:r>
            <a:br>
              <a:rPr lang="en-ZA" altLang="en-US" sz="2800" b="1" kern="0" dirty="0">
                <a:solidFill>
                  <a:srgbClr val="000000"/>
                </a:solidFill>
                <a:latin typeface="Arial Black" panose="020B0A04020102020204" pitchFamily="34" charset="0"/>
                <a:ea typeface="ヒラギノ角ゴ Pro W3" charset="-128"/>
              </a:rPr>
            </a:br>
            <a:r>
              <a:rPr lang="en-ZA" altLang="en-US" sz="2800" b="1" kern="0" dirty="0">
                <a:solidFill>
                  <a:srgbClr val="000000"/>
                </a:solidFill>
                <a:latin typeface="Arial Black" panose="020B0A04020102020204" pitchFamily="34" charset="0"/>
                <a:ea typeface="ヒラギノ角ゴ Pro W3" charset="-128"/>
              </a:rPr>
              <a:t/>
            </a:r>
            <a:br>
              <a:rPr lang="en-ZA" altLang="en-US" sz="2800" b="1" kern="0" dirty="0">
                <a:solidFill>
                  <a:srgbClr val="000000"/>
                </a:solidFill>
                <a:latin typeface="Arial Black" panose="020B0A04020102020204" pitchFamily="34" charset="0"/>
                <a:ea typeface="ヒラギノ角ゴ Pro W3" charset="-128"/>
              </a:rPr>
            </a:br>
            <a:r>
              <a:rPr lang="en-ZA" altLang="en-US" sz="2800" b="1" kern="0" dirty="0">
                <a:solidFill>
                  <a:srgbClr val="000000"/>
                </a:solidFill>
                <a:latin typeface="Arial Black" panose="020B0A04020102020204" pitchFamily="34" charset="0"/>
                <a:ea typeface="ヒラギノ角ゴ Pro W3" charset="-128"/>
              </a:rPr>
              <a:t>ANNUAL PERFORMANCE PLANS (2021/2022) AND MTEF BASELINE ALLOCATIONS FOR THE DSD, SASSA AND THE NDA</a:t>
            </a:r>
            <a:r>
              <a:rPr lang="en-ZA" altLang="en-US" sz="2954" b="1" kern="0" dirty="0">
                <a:solidFill>
                  <a:srgbClr val="000000"/>
                </a:solidFill>
                <a:latin typeface="Arial Black" panose="020B0A04020102020204" pitchFamily="34" charset="0"/>
                <a:ea typeface="ヒラギノ角ゴ Pro W3" charset="-128"/>
              </a:rPr>
              <a:t/>
            </a:r>
            <a:br>
              <a:rPr lang="en-ZA" altLang="en-US" sz="2954" b="1" kern="0" dirty="0">
                <a:solidFill>
                  <a:srgbClr val="000000"/>
                </a:solidFill>
                <a:latin typeface="Arial Black" panose="020B0A04020102020204" pitchFamily="34" charset="0"/>
                <a:ea typeface="ヒラギノ角ゴ Pro W3" charset="-128"/>
              </a:rPr>
            </a:br>
            <a:r>
              <a:rPr lang="en-ZA" altLang="en-US" sz="2954" b="1" kern="0" dirty="0">
                <a:solidFill>
                  <a:srgbClr val="000000"/>
                </a:solidFill>
                <a:latin typeface="Arial Black" panose="020B0A04020102020204" pitchFamily="34" charset="0"/>
                <a:ea typeface="ヒラギノ角ゴ Pro W3" charset="-128"/>
              </a:rPr>
              <a:t/>
            </a:r>
            <a:br>
              <a:rPr lang="en-ZA" altLang="en-US" sz="2954" b="1" kern="0" dirty="0">
                <a:solidFill>
                  <a:srgbClr val="000000"/>
                </a:solidFill>
                <a:latin typeface="Arial Black" panose="020B0A04020102020204" pitchFamily="34" charset="0"/>
                <a:ea typeface="ヒラギノ角ゴ Pro W3" charset="-128"/>
              </a:rPr>
            </a:br>
            <a:r>
              <a:rPr lang="en-ZA" altLang="en-US" sz="2954" b="1" kern="0" dirty="0">
                <a:solidFill>
                  <a:srgbClr val="000000"/>
                </a:solidFill>
                <a:latin typeface="Arial Black" panose="020B0A04020102020204" pitchFamily="34" charset="0"/>
                <a:ea typeface="ヒラギノ角ゴ Pro W3" charset="-128"/>
              </a:rPr>
              <a:t> 1 JUNE </a:t>
            </a:r>
            <a:r>
              <a:rPr lang="en-US" altLang="en-US" sz="2954" b="1" kern="0" dirty="0">
                <a:solidFill>
                  <a:srgbClr val="000000"/>
                </a:solidFill>
                <a:latin typeface="Arial Black" panose="020B0A04020102020204" pitchFamily="34" charset="0"/>
                <a:ea typeface="ヒラギノ角ゴ Pro W3" charset="-128"/>
              </a:rPr>
              <a:t>2021</a:t>
            </a:r>
            <a:endParaRPr lang="en-ZA" sz="2954" dirty="0">
              <a:latin typeface="Arial Black" panose="020B0A04020102020204" pitchFamily="34" charset="0"/>
            </a:endParaRPr>
          </a:p>
        </p:txBody>
      </p:sp>
    </p:spTree>
    <p:extLst>
      <p:ext uri="{BB962C8B-B14F-4D97-AF65-F5344CB8AC3E}">
        <p14:creationId xmlns:p14="http://schemas.microsoft.com/office/powerpoint/2010/main" xmlns="" val="464851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05280"/>
            <a:ext cx="8985135" cy="1300479"/>
          </a:xfrm>
        </p:spPr>
        <p:txBody>
          <a:bodyPr>
            <a:noAutofit/>
          </a:bodyPr>
          <a:lstStyle/>
          <a:p>
            <a:r>
              <a:rPr lang="en-ZA" sz="3600" b="1" dirty="0">
                <a:solidFill>
                  <a:prstClr val="black"/>
                </a:solidFill>
              </a:rPr>
              <a:t>Department of Social Development</a:t>
            </a:r>
            <a:endParaRPr lang="en-US" sz="3600" b="1" dirty="0">
              <a:solidFill>
                <a:srgbClr val="FF0000"/>
              </a:solidFill>
              <a:cs typeface="Arial" panose="020B0604020202020204" pitchFamily="34" charset="0"/>
            </a:endParaRPr>
          </a:p>
        </p:txBody>
      </p:sp>
      <p:sp>
        <p:nvSpPr>
          <p:cNvPr id="3"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latin typeface="Arial Black" panose="020B0A04020102020204" pitchFamily="34" charset="0"/>
              </a:rPr>
              <a:t>10</a:t>
            </a:r>
          </a:p>
        </p:txBody>
      </p:sp>
    </p:spTree>
    <p:extLst>
      <p:ext uri="{BB962C8B-B14F-4D97-AF65-F5344CB8AC3E}">
        <p14:creationId xmlns:p14="http://schemas.microsoft.com/office/powerpoint/2010/main" xmlns="" val="2817962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62000" y="304800"/>
            <a:ext cx="8229600"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ヒラギノ角ゴ Pro W3" charset="-128"/>
                <a:cs typeface="ヒラギノ角ゴ Pro W3" charset="0"/>
              </a:defRPr>
            </a:lvl1pPr>
            <a:lvl2pPr algn="ctr" rtl="0" eaLnBrk="0" fontAlgn="base" hangingPunct="0">
              <a:spcBef>
                <a:spcPct val="0"/>
              </a:spcBef>
              <a:spcAft>
                <a:spcPct val="0"/>
              </a:spcAft>
              <a:defRPr sz="4400">
                <a:solidFill>
                  <a:schemeClr val="tx2"/>
                </a:solidFill>
                <a:latin typeface="Times New Roman" pitchFamily="18" charset="0"/>
                <a:ea typeface="ヒラギノ角ゴ Pro W3" charset="-128"/>
                <a:cs typeface="ヒラギノ角ゴ Pro W3" charset="0"/>
              </a:defRPr>
            </a:lvl2pPr>
            <a:lvl3pPr algn="ctr" rtl="0" eaLnBrk="0" fontAlgn="base" hangingPunct="0">
              <a:spcBef>
                <a:spcPct val="0"/>
              </a:spcBef>
              <a:spcAft>
                <a:spcPct val="0"/>
              </a:spcAft>
              <a:defRPr sz="4400">
                <a:solidFill>
                  <a:schemeClr val="tx2"/>
                </a:solidFill>
                <a:latin typeface="Times New Roman" pitchFamily="18" charset="0"/>
                <a:ea typeface="ヒラギノ角ゴ Pro W3" charset="-128"/>
                <a:cs typeface="ヒラギノ角ゴ Pro W3" charset="0"/>
              </a:defRPr>
            </a:lvl3pPr>
            <a:lvl4pPr algn="ctr" rtl="0" eaLnBrk="0" fontAlgn="base" hangingPunct="0">
              <a:spcBef>
                <a:spcPct val="0"/>
              </a:spcBef>
              <a:spcAft>
                <a:spcPct val="0"/>
              </a:spcAft>
              <a:defRPr sz="4400">
                <a:solidFill>
                  <a:schemeClr val="tx2"/>
                </a:solidFill>
                <a:latin typeface="Times New Roman" pitchFamily="18" charset="0"/>
                <a:ea typeface="ヒラギノ角ゴ Pro W3" charset="-128"/>
                <a:cs typeface="ヒラギノ角ゴ Pro W3" charset="0"/>
              </a:defRPr>
            </a:lvl4pPr>
            <a:lvl5pPr algn="ctr" rtl="0" eaLnBrk="0" fontAlgn="base" hangingPunct="0">
              <a:spcBef>
                <a:spcPct val="0"/>
              </a:spcBef>
              <a:spcAft>
                <a:spcPct val="0"/>
              </a:spcAft>
              <a:defRPr sz="4400">
                <a:solidFill>
                  <a:schemeClr val="tx2"/>
                </a:solidFill>
                <a:latin typeface="Times New Roman" pitchFamily="18" charset="0"/>
                <a:ea typeface="ヒラギノ角ゴ Pro W3" charset="-128"/>
                <a:cs typeface="ヒラギノ角ゴ Pro W3"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914400">
              <a:defRPr/>
            </a:pPr>
            <a:endParaRPr lang="en-ZA" sz="2400" kern="0" dirty="0">
              <a:solidFill>
                <a:srgbClr val="000000"/>
              </a:solidFill>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3280359866"/>
              </p:ext>
            </p:extLst>
          </p:nvPr>
        </p:nvGraphicFramePr>
        <p:xfrm>
          <a:off x="178904" y="983974"/>
          <a:ext cx="8857891" cy="4523457"/>
        </p:xfrm>
        <a:graphic>
          <a:graphicData uri="http://schemas.openxmlformats.org/drawingml/2006/table">
            <a:tbl>
              <a:tblPr firstRow="1" bandRow="1">
                <a:tableStyleId>{21E4AEA4-8DFA-4A89-87EB-49C32662AFE0}</a:tableStyleId>
              </a:tblPr>
              <a:tblGrid>
                <a:gridCol w="2850004">
                  <a:extLst>
                    <a:ext uri="{9D8B030D-6E8A-4147-A177-3AD203B41FA5}">
                      <a16:colId xmlns:a16="http://schemas.microsoft.com/office/drawing/2014/main" xmlns="" val="20000"/>
                    </a:ext>
                  </a:extLst>
                </a:gridCol>
                <a:gridCol w="2920523">
                  <a:extLst>
                    <a:ext uri="{9D8B030D-6E8A-4147-A177-3AD203B41FA5}">
                      <a16:colId xmlns:a16="http://schemas.microsoft.com/office/drawing/2014/main" xmlns="" val="20001"/>
                    </a:ext>
                  </a:extLst>
                </a:gridCol>
                <a:gridCol w="3087364">
                  <a:extLst>
                    <a:ext uri="{9D8B030D-6E8A-4147-A177-3AD203B41FA5}">
                      <a16:colId xmlns:a16="http://schemas.microsoft.com/office/drawing/2014/main" xmlns="" val="20002"/>
                    </a:ext>
                  </a:extLst>
                </a:gridCol>
              </a:tblGrid>
              <a:tr h="1152159">
                <a:tc>
                  <a:txBody>
                    <a:bodyPr/>
                    <a:lstStyle/>
                    <a:p>
                      <a:r>
                        <a:rPr lang="en-ZA" sz="1800" dirty="0"/>
                        <a:t>Programme </a:t>
                      </a:r>
                      <a:endParaRPr lang="en-ZA" sz="1800" b="1" dirty="0">
                        <a:latin typeface="Arial" panose="020B0604020202020204" pitchFamily="34" charset="0"/>
                        <a:cs typeface="Arial" panose="020B0604020202020204" pitchFamily="34" charset="0"/>
                      </a:endParaRPr>
                    </a:p>
                  </a:txBody>
                  <a:tcPr>
                    <a:solidFill>
                      <a:schemeClr val="accent2"/>
                    </a:solidFill>
                  </a:tcPr>
                </a:tc>
                <a:tc>
                  <a:txBody>
                    <a:bodyPr/>
                    <a:lstStyle/>
                    <a:p>
                      <a:r>
                        <a:rPr lang="en-ZA" sz="1800" dirty="0"/>
                        <a:t>Number</a:t>
                      </a:r>
                      <a:r>
                        <a:rPr lang="en-ZA" sz="1800" baseline="0" dirty="0"/>
                        <a:t> of </a:t>
                      </a:r>
                      <a:r>
                        <a:rPr lang="en-ZA" sz="1800" dirty="0"/>
                        <a:t>Targets</a:t>
                      </a:r>
                      <a:endParaRPr lang="en-ZA" sz="1800" b="1" dirty="0">
                        <a:latin typeface="Arial" panose="020B0604020202020204" pitchFamily="34" charset="0"/>
                        <a:cs typeface="Arial" panose="020B0604020202020204" pitchFamily="34" charset="0"/>
                      </a:endParaRPr>
                    </a:p>
                  </a:txBody>
                  <a:tcPr>
                    <a:solidFill>
                      <a:schemeClr val="accent2"/>
                    </a:solidFill>
                  </a:tcPr>
                </a:tc>
                <a:tc>
                  <a:txBody>
                    <a:bodyPr/>
                    <a:lstStyle/>
                    <a:p>
                      <a:r>
                        <a:rPr lang="en-ZA" sz="1800" dirty="0"/>
                        <a:t>% contribution of the programme to the APP targets</a:t>
                      </a:r>
                      <a:endParaRPr lang="en-ZA" sz="1800" b="1" dirty="0">
                        <a:latin typeface="Arial" panose="020B0604020202020204" pitchFamily="34" charset="0"/>
                        <a:cs typeface="Arial" panose="020B0604020202020204" pitchFamily="34" charset="0"/>
                      </a:endParaRPr>
                    </a:p>
                  </a:txBody>
                  <a:tcPr>
                    <a:solidFill>
                      <a:schemeClr val="accent2"/>
                    </a:solidFill>
                  </a:tcPr>
                </a:tc>
                <a:extLst>
                  <a:ext uri="{0D108BD9-81ED-4DB2-BD59-A6C34878D82A}">
                    <a16:rowId xmlns:a16="http://schemas.microsoft.com/office/drawing/2014/main" xmlns="" val="10000"/>
                  </a:ext>
                </a:extLst>
              </a:tr>
              <a:tr h="561883">
                <a:tc>
                  <a:txBody>
                    <a:bodyPr/>
                    <a:lstStyle/>
                    <a:p>
                      <a:r>
                        <a:rPr lang="en-ZA" sz="1800" dirty="0"/>
                        <a:t>Programme 1</a:t>
                      </a:r>
                      <a:endParaRPr lang="en-ZA" sz="1800" b="0"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pPr marL="0" algn="ctr" defTabSz="685800" rtl="0" eaLnBrk="1" latinLnBrk="0" hangingPunct="1">
                        <a:spcAft>
                          <a:spcPts val="0"/>
                        </a:spcAft>
                      </a:pPr>
                      <a:r>
                        <a:rPr lang="en-US" sz="1800" kern="1200" dirty="0">
                          <a:solidFill>
                            <a:schemeClr val="tx1"/>
                          </a:solidFill>
                          <a:effectLst/>
                          <a:latin typeface="+mn-lt"/>
                          <a:ea typeface="+mn-ea"/>
                          <a:cs typeface="+mn-cs"/>
                        </a:rPr>
                        <a:t>1</a:t>
                      </a:r>
                      <a:r>
                        <a:rPr lang="en-ZA" sz="1800" kern="1200" dirty="0">
                          <a:solidFill>
                            <a:schemeClr val="tx1"/>
                          </a:solidFill>
                          <a:effectLst/>
                          <a:latin typeface="+mn-lt"/>
                          <a:ea typeface="+mn-ea"/>
                          <a:cs typeface="+mn-cs"/>
                        </a:rPr>
                        <a:t>3</a:t>
                      </a:r>
                    </a:p>
                  </a:txBody>
                  <a:tcPr>
                    <a:solidFill>
                      <a:schemeClr val="accent2">
                        <a:lumMod val="20000"/>
                        <a:lumOff val="80000"/>
                      </a:schemeClr>
                    </a:solidFill>
                  </a:tcPr>
                </a:tc>
                <a:tc>
                  <a:txBody>
                    <a:bodyPr/>
                    <a:lstStyle/>
                    <a:p>
                      <a:pPr algn="ctr">
                        <a:spcAft>
                          <a:spcPts val="0"/>
                        </a:spcAft>
                      </a:pPr>
                      <a:r>
                        <a:rPr lang="en-US" sz="1800" dirty="0">
                          <a:solidFill>
                            <a:schemeClr val="tx1"/>
                          </a:solidFill>
                          <a:effectLst/>
                        </a:rPr>
                        <a:t>19.5%</a:t>
                      </a:r>
                      <a:endParaRPr lang="en-ZA" sz="1800" b="0" dirty="0">
                        <a:solidFill>
                          <a:schemeClr val="tx1"/>
                        </a:solidFill>
                        <a:effectLst/>
                        <a:latin typeface="Calibri" panose="020F0502020204030204" pitchFamily="34" charset="0"/>
                        <a:ea typeface="Calibri" panose="020F0502020204030204" pitchFamily="34" charset="0"/>
                      </a:endParaRPr>
                    </a:p>
                  </a:txBody>
                  <a:tcPr>
                    <a:solidFill>
                      <a:schemeClr val="accent2">
                        <a:lumMod val="20000"/>
                        <a:lumOff val="80000"/>
                      </a:schemeClr>
                    </a:solidFill>
                  </a:tcPr>
                </a:tc>
                <a:extLst>
                  <a:ext uri="{0D108BD9-81ED-4DB2-BD59-A6C34878D82A}">
                    <a16:rowId xmlns:a16="http://schemas.microsoft.com/office/drawing/2014/main" xmlns="" val="10001"/>
                  </a:ext>
                </a:extLst>
              </a:tr>
              <a:tr h="561883">
                <a:tc>
                  <a:txBody>
                    <a:bodyPr/>
                    <a:lstStyle/>
                    <a:p>
                      <a:r>
                        <a:rPr lang="en-ZA" sz="1800" dirty="0"/>
                        <a:t>Programme 2</a:t>
                      </a:r>
                      <a:endParaRPr lang="en-ZA" sz="1800" b="0"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pPr marL="0" algn="ctr" defTabSz="685800" rtl="0" eaLnBrk="1" latinLnBrk="0" hangingPunct="1">
                        <a:spcAft>
                          <a:spcPts val="0"/>
                        </a:spcAft>
                      </a:pPr>
                      <a:r>
                        <a:rPr lang="en-ZA" sz="1800" kern="1200" dirty="0">
                          <a:solidFill>
                            <a:schemeClr val="tx1"/>
                          </a:solidFill>
                          <a:effectLst/>
                          <a:latin typeface="+mn-lt"/>
                          <a:ea typeface="+mn-ea"/>
                          <a:cs typeface="+mn-cs"/>
                        </a:rPr>
                        <a:t>1</a:t>
                      </a:r>
                    </a:p>
                  </a:txBody>
                  <a:tcPr>
                    <a:solidFill>
                      <a:schemeClr val="accent2">
                        <a:lumMod val="20000"/>
                        <a:lumOff val="80000"/>
                      </a:schemeClr>
                    </a:solidFill>
                  </a:tcPr>
                </a:tc>
                <a:tc>
                  <a:txBody>
                    <a:bodyPr/>
                    <a:lstStyle/>
                    <a:p>
                      <a:pPr algn="ctr">
                        <a:spcAft>
                          <a:spcPts val="0"/>
                        </a:spcAft>
                      </a:pPr>
                      <a:r>
                        <a:rPr lang="en-US" sz="1800" dirty="0">
                          <a:solidFill>
                            <a:schemeClr val="tx1"/>
                          </a:solidFill>
                          <a:effectLst/>
                        </a:rPr>
                        <a:t>1.5%</a:t>
                      </a:r>
                      <a:endParaRPr lang="en-ZA" sz="1800" b="0" dirty="0">
                        <a:solidFill>
                          <a:schemeClr val="tx1"/>
                        </a:solidFill>
                        <a:effectLst/>
                        <a:latin typeface="Calibri" panose="020F0502020204030204" pitchFamily="34" charset="0"/>
                        <a:ea typeface="Calibri" panose="020F0502020204030204" pitchFamily="34" charset="0"/>
                      </a:endParaRPr>
                    </a:p>
                  </a:txBody>
                  <a:tcPr>
                    <a:solidFill>
                      <a:schemeClr val="accent2">
                        <a:lumMod val="20000"/>
                        <a:lumOff val="80000"/>
                      </a:schemeClr>
                    </a:solidFill>
                  </a:tcPr>
                </a:tc>
                <a:extLst>
                  <a:ext uri="{0D108BD9-81ED-4DB2-BD59-A6C34878D82A}">
                    <a16:rowId xmlns:a16="http://schemas.microsoft.com/office/drawing/2014/main" xmlns="" val="10002"/>
                  </a:ext>
                </a:extLst>
              </a:tr>
              <a:tr h="561883">
                <a:tc>
                  <a:txBody>
                    <a:bodyPr/>
                    <a:lstStyle/>
                    <a:p>
                      <a:r>
                        <a:rPr lang="en-ZA" sz="1800" dirty="0"/>
                        <a:t>Programme 3</a:t>
                      </a:r>
                      <a:endParaRPr lang="en-ZA" sz="1800" b="0"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pPr marL="0" algn="ctr" defTabSz="685800" rtl="0" eaLnBrk="1" latinLnBrk="0" hangingPunct="1">
                        <a:spcAft>
                          <a:spcPts val="0"/>
                        </a:spcAft>
                      </a:pPr>
                      <a:r>
                        <a:rPr lang="en-US" sz="1800" kern="1200" dirty="0">
                          <a:solidFill>
                            <a:schemeClr val="tx1"/>
                          </a:solidFill>
                          <a:effectLst/>
                          <a:latin typeface="+mn-lt"/>
                          <a:ea typeface="+mn-ea"/>
                          <a:cs typeface="+mn-cs"/>
                        </a:rPr>
                        <a:t>10</a:t>
                      </a:r>
                      <a:endParaRPr lang="en-ZA" sz="1800" kern="1200" dirty="0">
                        <a:solidFill>
                          <a:schemeClr val="tx1"/>
                        </a:solidFill>
                        <a:effectLst/>
                        <a:latin typeface="+mn-lt"/>
                        <a:ea typeface="+mn-ea"/>
                        <a:cs typeface="+mn-cs"/>
                      </a:endParaRPr>
                    </a:p>
                  </a:txBody>
                  <a:tcPr>
                    <a:solidFill>
                      <a:schemeClr val="accent2">
                        <a:lumMod val="20000"/>
                        <a:lumOff val="80000"/>
                      </a:schemeClr>
                    </a:solidFill>
                  </a:tcPr>
                </a:tc>
                <a:tc>
                  <a:txBody>
                    <a:bodyPr/>
                    <a:lstStyle/>
                    <a:p>
                      <a:pPr algn="ctr">
                        <a:spcAft>
                          <a:spcPts val="0"/>
                        </a:spcAft>
                      </a:pPr>
                      <a:r>
                        <a:rPr lang="en-US" sz="1800" dirty="0">
                          <a:solidFill>
                            <a:schemeClr val="tx1"/>
                          </a:solidFill>
                          <a:effectLst/>
                        </a:rPr>
                        <a:t>15%</a:t>
                      </a:r>
                      <a:endParaRPr lang="en-ZA" sz="1800" b="0" dirty="0">
                        <a:solidFill>
                          <a:schemeClr val="tx1"/>
                        </a:solidFill>
                        <a:effectLst/>
                        <a:latin typeface="Calibri" panose="020F0502020204030204" pitchFamily="34" charset="0"/>
                        <a:ea typeface="Calibri" panose="020F0502020204030204" pitchFamily="34" charset="0"/>
                      </a:endParaRPr>
                    </a:p>
                  </a:txBody>
                  <a:tcPr>
                    <a:solidFill>
                      <a:schemeClr val="accent2">
                        <a:lumMod val="20000"/>
                        <a:lumOff val="80000"/>
                      </a:schemeClr>
                    </a:solidFill>
                  </a:tcPr>
                </a:tc>
                <a:extLst>
                  <a:ext uri="{0D108BD9-81ED-4DB2-BD59-A6C34878D82A}">
                    <a16:rowId xmlns:a16="http://schemas.microsoft.com/office/drawing/2014/main" xmlns="" val="10003"/>
                  </a:ext>
                </a:extLst>
              </a:tr>
              <a:tr h="561883">
                <a:tc>
                  <a:txBody>
                    <a:bodyPr/>
                    <a:lstStyle/>
                    <a:p>
                      <a:r>
                        <a:rPr lang="en-ZA" sz="1800" dirty="0"/>
                        <a:t>Programme 4</a:t>
                      </a:r>
                      <a:endParaRPr lang="en-ZA" sz="1800" b="0"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pPr marL="0" algn="ctr" defTabSz="685800" rtl="0" eaLnBrk="1" latinLnBrk="0" hangingPunct="1">
                        <a:spcAft>
                          <a:spcPts val="0"/>
                        </a:spcAft>
                      </a:pPr>
                      <a:r>
                        <a:rPr lang="en-US" sz="1800" kern="1200" dirty="0">
                          <a:solidFill>
                            <a:schemeClr val="tx1"/>
                          </a:solidFill>
                          <a:effectLst/>
                          <a:latin typeface="+mn-lt"/>
                          <a:ea typeface="+mn-ea"/>
                          <a:cs typeface="+mn-cs"/>
                        </a:rPr>
                        <a:t>23</a:t>
                      </a:r>
                      <a:endParaRPr lang="en-ZA" sz="1800" kern="1200" dirty="0">
                        <a:solidFill>
                          <a:schemeClr val="tx1"/>
                        </a:solidFill>
                        <a:effectLst/>
                        <a:latin typeface="+mn-lt"/>
                        <a:ea typeface="+mn-ea"/>
                        <a:cs typeface="+mn-cs"/>
                      </a:endParaRPr>
                    </a:p>
                  </a:txBody>
                  <a:tcPr>
                    <a:solidFill>
                      <a:schemeClr val="accent2">
                        <a:lumMod val="20000"/>
                        <a:lumOff val="80000"/>
                      </a:schemeClr>
                    </a:solidFill>
                  </a:tcPr>
                </a:tc>
                <a:tc>
                  <a:txBody>
                    <a:bodyPr/>
                    <a:lstStyle/>
                    <a:p>
                      <a:pPr algn="ctr">
                        <a:spcAft>
                          <a:spcPts val="0"/>
                        </a:spcAft>
                      </a:pPr>
                      <a:r>
                        <a:rPr lang="en-US" sz="1800" dirty="0">
                          <a:solidFill>
                            <a:schemeClr val="tx1"/>
                          </a:solidFill>
                          <a:effectLst/>
                        </a:rPr>
                        <a:t>34%</a:t>
                      </a:r>
                      <a:endParaRPr lang="en-ZA" sz="1800" b="0" dirty="0">
                        <a:solidFill>
                          <a:schemeClr val="tx1"/>
                        </a:solidFill>
                        <a:effectLst/>
                        <a:latin typeface="Calibri" panose="020F0502020204030204" pitchFamily="34" charset="0"/>
                        <a:ea typeface="Calibri" panose="020F0502020204030204" pitchFamily="34" charset="0"/>
                      </a:endParaRPr>
                    </a:p>
                  </a:txBody>
                  <a:tcPr>
                    <a:solidFill>
                      <a:schemeClr val="accent2">
                        <a:lumMod val="20000"/>
                        <a:lumOff val="80000"/>
                      </a:schemeClr>
                    </a:solidFill>
                  </a:tcPr>
                </a:tc>
                <a:extLst>
                  <a:ext uri="{0D108BD9-81ED-4DB2-BD59-A6C34878D82A}">
                    <a16:rowId xmlns:a16="http://schemas.microsoft.com/office/drawing/2014/main" xmlns="" val="10004"/>
                  </a:ext>
                </a:extLst>
              </a:tr>
              <a:tr h="561883">
                <a:tc>
                  <a:txBody>
                    <a:bodyPr/>
                    <a:lstStyle/>
                    <a:p>
                      <a:r>
                        <a:rPr lang="en-ZA" sz="1800" dirty="0"/>
                        <a:t>Programme 5</a:t>
                      </a:r>
                      <a:endParaRPr lang="en-ZA" sz="1800" b="0"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pPr algn="ctr">
                        <a:spcAft>
                          <a:spcPts val="0"/>
                        </a:spcAft>
                      </a:pPr>
                      <a:r>
                        <a:rPr lang="en-US" sz="1800" dirty="0">
                          <a:solidFill>
                            <a:schemeClr val="tx1"/>
                          </a:solidFill>
                          <a:effectLst/>
                        </a:rPr>
                        <a:t>20</a:t>
                      </a:r>
                      <a:endParaRPr lang="en-ZA" sz="1800" b="0" dirty="0">
                        <a:solidFill>
                          <a:schemeClr val="tx1"/>
                        </a:solidFill>
                        <a:effectLst/>
                        <a:latin typeface="Calibri" panose="020F0502020204030204" pitchFamily="34" charset="0"/>
                        <a:ea typeface="Calibri" panose="020F0502020204030204" pitchFamily="34" charset="0"/>
                      </a:endParaRPr>
                    </a:p>
                  </a:txBody>
                  <a:tcPr>
                    <a:solidFill>
                      <a:schemeClr val="accent2">
                        <a:lumMod val="20000"/>
                        <a:lumOff val="80000"/>
                      </a:schemeClr>
                    </a:solidFill>
                  </a:tcPr>
                </a:tc>
                <a:tc>
                  <a:txBody>
                    <a:bodyPr/>
                    <a:lstStyle/>
                    <a:p>
                      <a:pPr algn="ctr">
                        <a:spcAft>
                          <a:spcPts val="0"/>
                        </a:spcAft>
                      </a:pPr>
                      <a:r>
                        <a:rPr lang="en-US" sz="1800" dirty="0">
                          <a:solidFill>
                            <a:schemeClr val="tx1"/>
                          </a:solidFill>
                          <a:effectLst/>
                        </a:rPr>
                        <a:t>30%</a:t>
                      </a:r>
                      <a:endParaRPr lang="en-ZA" sz="1800" b="0" dirty="0">
                        <a:solidFill>
                          <a:schemeClr val="tx1"/>
                        </a:solidFill>
                        <a:effectLst/>
                        <a:latin typeface="Calibri" panose="020F0502020204030204" pitchFamily="34" charset="0"/>
                        <a:ea typeface="Calibri" panose="020F0502020204030204" pitchFamily="34" charset="0"/>
                      </a:endParaRPr>
                    </a:p>
                  </a:txBody>
                  <a:tcPr>
                    <a:solidFill>
                      <a:schemeClr val="accent2">
                        <a:lumMod val="20000"/>
                        <a:lumOff val="80000"/>
                      </a:schemeClr>
                    </a:solidFill>
                  </a:tcPr>
                </a:tc>
                <a:extLst>
                  <a:ext uri="{0D108BD9-81ED-4DB2-BD59-A6C34878D82A}">
                    <a16:rowId xmlns:a16="http://schemas.microsoft.com/office/drawing/2014/main" xmlns="" val="10005"/>
                  </a:ext>
                </a:extLst>
              </a:tr>
              <a:tr h="561883">
                <a:tc>
                  <a:txBody>
                    <a:bodyPr/>
                    <a:lstStyle/>
                    <a:p>
                      <a:r>
                        <a:rPr lang="en-ZA" sz="1800" b="1" dirty="0"/>
                        <a:t>Total Targets</a:t>
                      </a:r>
                      <a:endParaRPr lang="en-ZA" sz="1800" b="1"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pPr algn="ctr">
                        <a:spcAft>
                          <a:spcPts val="0"/>
                        </a:spcAft>
                      </a:pPr>
                      <a:r>
                        <a:rPr lang="en-US" sz="1800" b="1" dirty="0">
                          <a:effectLst/>
                        </a:rPr>
                        <a:t>67</a:t>
                      </a:r>
                      <a:endParaRPr lang="en-ZA" sz="1800" b="1" dirty="0">
                        <a:effectLst/>
                        <a:latin typeface="Calibri" panose="020F0502020204030204" pitchFamily="34" charset="0"/>
                        <a:ea typeface="Calibri" panose="020F0502020204030204" pitchFamily="34" charset="0"/>
                      </a:endParaRPr>
                    </a:p>
                  </a:txBody>
                  <a:tcPr>
                    <a:solidFill>
                      <a:schemeClr val="accent2">
                        <a:lumMod val="20000"/>
                        <a:lumOff val="80000"/>
                      </a:schemeClr>
                    </a:solidFill>
                  </a:tcPr>
                </a:tc>
                <a:tc>
                  <a:txBody>
                    <a:bodyPr/>
                    <a:lstStyle/>
                    <a:p>
                      <a:pPr algn="ctr">
                        <a:spcAft>
                          <a:spcPts val="0"/>
                        </a:spcAft>
                      </a:pPr>
                      <a:r>
                        <a:rPr lang="en-US" sz="1800" b="1" dirty="0">
                          <a:effectLst/>
                        </a:rPr>
                        <a:t>100%</a:t>
                      </a:r>
                      <a:endParaRPr lang="en-ZA" sz="1800" b="1" dirty="0">
                        <a:effectLst/>
                        <a:latin typeface="Calibri" panose="020F0502020204030204" pitchFamily="34" charset="0"/>
                        <a:ea typeface="Calibri" panose="020F0502020204030204" pitchFamily="34" charset="0"/>
                      </a:endParaRPr>
                    </a:p>
                  </a:txBody>
                  <a:tcPr>
                    <a:solidFill>
                      <a:schemeClr val="accent2">
                        <a:lumMod val="20000"/>
                        <a:lumOff val="80000"/>
                      </a:schemeClr>
                    </a:solidFill>
                  </a:tcPr>
                </a:tc>
                <a:extLst>
                  <a:ext uri="{0D108BD9-81ED-4DB2-BD59-A6C34878D82A}">
                    <a16:rowId xmlns:a16="http://schemas.microsoft.com/office/drawing/2014/main" xmlns="" val="10006"/>
                  </a:ext>
                </a:extLst>
              </a:tr>
            </a:tbl>
          </a:graphicData>
        </a:graphic>
      </p:graphicFrame>
      <p:sp>
        <p:nvSpPr>
          <p:cNvPr id="2" name="Title 1">
            <a:extLst>
              <a:ext uri="{FF2B5EF4-FFF2-40B4-BE49-F238E27FC236}">
                <a16:creationId xmlns:a16="http://schemas.microsoft.com/office/drawing/2014/main" xmlns="" id="{42C36D2D-1A10-4048-B631-BD273D96D2A7}"/>
              </a:ext>
            </a:extLst>
          </p:cNvPr>
          <p:cNvSpPr txBox="1">
            <a:spLocks/>
          </p:cNvSpPr>
          <p:nvPr/>
        </p:nvSpPr>
        <p:spPr>
          <a:xfrm>
            <a:off x="113510" y="232606"/>
            <a:ext cx="8809773" cy="62765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US" sz="2400" b="1" dirty="0">
                <a:solidFill>
                  <a:prstClr val="black"/>
                </a:solidFill>
                <a:latin typeface="Arial Black" panose="020B0A04020102020204" pitchFamily="34" charset="0"/>
              </a:rPr>
              <a:t>Outlook of the APP 2021/2022</a:t>
            </a:r>
            <a:endParaRPr lang="en-ZA" sz="2400" b="1" dirty="0">
              <a:solidFill>
                <a:prstClr val="black"/>
              </a:solidFill>
              <a:latin typeface="Arial Black" panose="020B0A04020102020204" pitchFamily="34" charset="0"/>
            </a:endParaRPr>
          </a:p>
        </p:txBody>
      </p:sp>
      <p:sp>
        <p:nvSpPr>
          <p:cNvPr id="8" name="Slide Number Placeholder 2"/>
          <p:cNvSpPr txBox="1">
            <a:spLocks/>
          </p:cNvSpPr>
          <p:nvPr/>
        </p:nvSpPr>
        <p:spPr>
          <a:xfrm>
            <a:off x="3014367" y="5819302"/>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b="1" dirty="0">
              <a:solidFill>
                <a:prstClr val="black"/>
              </a:solidFill>
            </a:endParaRPr>
          </a:p>
        </p:txBody>
      </p:sp>
      <p:sp>
        <p:nvSpPr>
          <p:cNvPr id="9" name="Slide Number Placeholder 2"/>
          <p:cNvSpPr txBox="1">
            <a:spLocks/>
          </p:cNvSpPr>
          <p:nvPr/>
        </p:nvSpPr>
        <p:spPr>
          <a:xfrm>
            <a:off x="3242364" y="6131173"/>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latin typeface="Arial Black" panose="020B0A04020102020204" pitchFamily="34" charset="0"/>
              </a:rPr>
              <a:t>11</a:t>
            </a:r>
          </a:p>
        </p:txBody>
      </p:sp>
    </p:spTree>
    <p:extLst>
      <p:ext uri="{BB962C8B-B14F-4D97-AF65-F5344CB8AC3E}">
        <p14:creationId xmlns:p14="http://schemas.microsoft.com/office/powerpoint/2010/main" xmlns="" val="1646266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1897" y="4434"/>
            <a:ext cx="5105885" cy="461665"/>
          </a:xfrm>
          <a:prstGeom prst="rect">
            <a:avLst/>
          </a:prstGeom>
        </p:spPr>
        <p:txBody>
          <a:bodyPr wrap="none">
            <a:spAutoFit/>
          </a:bodyPr>
          <a:lstStyle/>
          <a:p>
            <a:pPr algn="ctr" defTabSz="914400" eaLnBrk="0" fontAlgn="base" hangingPunct="0">
              <a:spcBef>
                <a:spcPct val="0"/>
              </a:spcBef>
              <a:spcAft>
                <a:spcPct val="0"/>
              </a:spcAft>
              <a:defRPr/>
            </a:pPr>
            <a:r>
              <a:rPr lang="en-GB" sz="2400" b="1" kern="0" dirty="0">
                <a:solidFill>
                  <a:srgbClr val="000000"/>
                </a:solidFill>
                <a:latin typeface="Arial Black" panose="020B0A04020102020204" pitchFamily="34" charset="0"/>
                <a:ea typeface="ヒラギノ角ゴ Pro W3" charset="-128"/>
                <a:cs typeface="Arial" panose="020B0604020202020204" pitchFamily="34" charset="0"/>
              </a:rPr>
              <a:t>Programme 1: Administration</a:t>
            </a:r>
            <a:endParaRPr lang="en-ZA" sz="2400" kern="0" dirty="0">
              <a:solidFill>
                <a:srgbClr val="000000"/>
              </a:solidFill>
              <a:latin typeface="Arial Black" panose="020B0A04020102020204" pitchFamily="34" charset="0"/>
              <a:ea typeface="ヒラギノ角ゴ Pro W3" charset="-128"/>
              <a:cs typeface="Arial" panose="020B0604020202020204" pitchFamily="34" charset="0"/>
            </a:endParaRPr>
          </a:p>
        </p:txBody>
      </p:sp>
      <p:sp>
        <p:nvSpPr>
          <p:cNvPr id="4" name="Rectangle 3"/>
          <p:cNvSpPr/>
          <p:nvPr/>
        </p:nvSpPr>
        <p:spPr>
          <a:xfrm>
            <a:off x="154004" y="364716"/>
            <a:ext cx="8855242" cy="6186309"/>
          </a:xfrm>
          <a:prstGeom prst="rect">
            <a:avLst/>
          </a:prstGeom>
        </p:spPr>
        <p:txBody>
          <a:bodyPr wrap="square">
            <a:spAutoFit/>
          </a:bodyPr>
          <a:lstStyle/>
          <a:p>
            <a:pPr marL="285750" indent="-285750" algn="just">
              <a:buClr>
                <a:schemeClr val="accent2">
                  <a:lumMod val="50000"/>
                </a:schemeClr>
              </a:buClr>
              <a:buFont typeface="Arial" panose="020B0604020202020204" pitchFamily="34" charset="0"/>
              <a:buChar char="•"/>
            </a:pPr>
            <a:r>
              <a:rPr lang="en-GB" sz="1300" dirty="0"/>
              <a:t>Administration programme provides strategic leadership, management and support services to DSD and the DSD sector as enablers to the core functions organisation.</a:t>
            </a:r>
          </a:p>
          <a:p>
            <a:pPr marL="285750" indent="-285750" algn="just">
              <a:buClr>
                <a:schemeClr val="accent2">
                  <a:lumMod val="50000"/>
                </a:schemeClr>
              </a:buClr>
              <a:buFont typeface="Arial" panose="020B0604020202020204" pitchFamily="34" charset="0"/>
              <a:buChar char="•"/>
            </a:pPr>
            <a:r>
              <a:rPr lang="en-GB" sz="1300" dirty="0"/>
              <a:t>The key problems that the Programme is seeking to respond includes:</a:t>
            </a:r>
          </a:p>
          <a:p>
            <a:pPr marL="742950" lvl="1" indent="-285750" algn="just">
              <a:buClr>
                <a:schemeClr val="accent2">
                  <a:lumMod val="50000"/>
                </a:schemeClr>
              </a:buClr>
              <a:buFont typeface="Arial" panose="020B0604020202020204" pitchFamily="34" charset="0"/>
              <a:buChar char="•"/>
            </a:pPr>
            <a:r>
              <a:rPr lang="en-GB" sz="1300" dirty="0"/>
              <a:t>Addressing long protracted processes by creating efficiencies to enable the core programmes to effectively execute their work through the support service provided;</a:t>
            </a:r>
          </a:p>
          <a:p>
            <a:pPr marL="742950" lvl="1" indent="-285750" algn="just">
              <a:buClr>
                <a:schemeClr val="accent2">
                  <a:lumMod val="50000"/>
                </a:schemeClr>
              </a:buClr>
              <a:buFont typeface="Arial" panose="020B0604020202020204" pitchFamily="34" charset="0"/>
              <a:buChar char="•"/>
            </a:pPr>
            <a:r>
              <a:rPr lang="en-GB" sz="1300" dirty="0"/>
              <a:t>Improving the organisational risk and ethical maturity by promoting and enforcing ethical practises, good governance as well as oversight of its entities; </a:t>
            </a:r>
          </a:p>
          <a:p>
            <a:pPr marL="742950" lvl="1" indent="-285750" algn="just">
              <a:buClr>
                <a:schemeClr val="accent2">
                  <a:lumMod val="50000"/>
                </a:schemeClr>
              </a:buClr>
              <a:buFont typeface="Arial" panose="020B0604020202020204" pitchFamily="34" charset="0"/>
              <a:buChar char="•"/>
            </a:pPr>
            <a:r>
              <a:rPr lang="en-GB" sz="1300" dirty="0"/>
              <a:t>Inadequate evaluations to enable evidence based policy and planning by conducting a number of evaluation studies with the development of theories of change to align with the results based frameworks;</a:t>
            </a:r>
          </a:p>
          <a:p>
            <a:pPr marL="742950" lvl="1" indent="-285750" algn="just">
              <a:buClr>
                <a:schemeClr val="accent2">
                  <a:lumMod val="50000"/>
                </a:schemeClr>
              </a:buClr>
              <a:buFont typeface="Arial" panose="020B0604020202020204" pitchFamily="34" charset="0"/>
              <a:buChar char="•"/>
            </a:pPr>
            <a:r>
              <a:rPr lang="en-GB" sz="1300" dirty="0"/>
              <a:t>Deliberate targeting of women and youth owned enterprises in the procurement of goods and services; </a:t>
            </a:r>
          </a:p>
          <a:p>
            <a:pPr marL="742950" lvl="1" indent="-285750" algn="just">
              <a:buClr>
                <a:schemeClr val="accent2">
                  <a:lumMod val="50000"/>
                </a:schemeClr>
              </a:buClr>
              <a:buFont typeface="Arial" panose="020B0604020202020204" pitchFamily="34" charset="0"/>
              <a:buChar char="•"/>
            </a:pPr>
            <a:r>
              <a:rPr lang="en-GB" sz="1300" dirty="0"/>
              <a:t>Non compliance to legislation and policy prescripts and repeat AG-SA findings by improving the internal control environment to obtain a clean audit and with reduced findings on irregular, fruitless and wasteful expenditure, while we aim for zero including SASSA and NDA; </a:t>
            </a:r>
          </a:p>
          <a:p>
            <a:pPr marL="742950" lvl="1" indent="-285750" algn="just">
              <a:buClr>
                <a:schemeClr val="accent2">
                  <a:lumMod val="50000"/>
                </a:schemeClr>
              </a:buClr>
              <a:buFont typeface="Arial" panose="020B0604020202020204" pitchFamily="34" charset="0"/>
              <a:buChar char="•"/>
            </a:pPr>
            <a:r>
              <a:rPr lang="en-GB" sz="1300" dirty="0"/>
              <a:t>A shift from a predominantly paper based monitoring system to an electronic systems;</a:t>
            </a:r>
          </a:p>
          <a:p>
            <a:pPr marL="742950" lvl="1" indent="-285750" algn="just">
              <a:buClr>
                <a:schemeClr val="accent2">
                  <a:lumMod val="50000"/>
                </a:schemeClr>
              </a:buClr>
              <a:buFont typeface="Arial" panose="020B0604020202020204" pitchFamily="34" charset="0"/>
              <a:buChar char="•"/>
            </a:pPr>
            <a:r>
              <a:rPr lang="en-GB" sz="1300" dirty="0"/>
              <a:t>Inadequate management information systems so to develop information and communication systems that promote automation, address data security matters and enhance business intelligence for planning purposes through integrating systems; and </a:t>
            </a:r>
          </a:p>
          <a:p>
            <a:pPr marL="742950" lvl="1" indent="-285750" algn="just">
              <a:buClr>
                <a:schemeClr val="accent2">
                  <a:lumMod val="50000"/>
                </a:schemeClr>
              </a:buClr>
              <a:buFont typeface="Arial" panose="020B0604020202020204" pitchFamily="34" charset="0"/>
              <a:buChar char="•"/>
            </a:pPr>
            <a:r>
              <a:rPr lang="en-GB" sz="1300" dirty="0"/>
              <a:t>Insufficient human capacity and skills by  developing a Sector human resource plan to enable appropriate capacity and a skilled workforce, SASSA and NDA included.</a:t>
            </a:r>
          </a:p>
          <a:p>
            <a:pPr marL="285750" lvl="0" indent="-285750" algn="just" defTabSz="685800">
              <a:buClr>
                <a:srgbClr val="B48138"/>
              </a:buClr>
              <a:buFont typeface="Arial" panose="020B0604020202020204" pitchFamily="34" charset="0"/>
              <a:buChar char="•"/>
            </a:pPr>
            <a:r>
              <a:rPr lang="en-US" sz="1300" dirty="0">
                <a:ea typeface="ＭＳ Ｐゴシック" pitchFamily="34" charset="-128"/>
              </a:rPr>
              <a:t>SASSA will during 2021 invest in </a:t>
            </a:r>
            <a:r>
              <a:rPr lang="en-ZA" sz="1300" dirty="0">
                <a:cs typeface="Arial" panose="020B0604020202020204" pitchFamily="34" charset="0"/>
              </a:rPr>
              <a:t>digitization of additional business process in line with the </a:t>
            </a:r>
            <a:r>
              <a:rPr lang="en-US" sz="1300" dirty="0">
                <a:cs typeface="Arial" panose="020B0604020202020204" pitchFamily="34" charset="0"/>
              </a:rPr>
              <a:t>revised </a:t>
            </a:r>
            <a:r>
              <a:rPr lang="en-GB" sz="1300" dirty="0">
                <a:cs typeface="Arial" panose="020B0604020202020204" pitchFamily="34" charset="0"/>
              </a:rPr>
              <a:t>ICT strategy focusing on the following projects: </a:t>
            </a:r>
          </a:p>
          <a:p>
            <a:pPr marL="285750" lvl="0" indent="-285750" algn="just" defTabSz="685800">
              <a:buClr>
                <a:srgbClr val="B48138"/>
              </a:buClr>
              <a:buFont typeface="Arial" panose="020B0604020202020204" pitchFamily="34" charset="0"/>
              <a:buChar char="•"/>
            </a:pPr>
            <a:r>
              <a:rPr lang="en-GB" sz="1300" dirty="0">
                <a:cs typeface="Arial" panose="020B0604020202020204" pitchFamily="34" charset="0"/>
              </a:rPr>
              <a:t>Roll-out of the Online grant applications that was developed and piloted in 2020 (OAG, CSG, FCG and SRD);</a:t>
            </a:r>
          </a:p>
          <a:p>
            <a:pPr marL="285750" lvl="0" indent="-285750" algn="just" defTabSz="685800">
              <a:buClr>
                <a:srgbClr val="B48138"/>
              </a:buClr>
              <a:buFont typeface="Arial" panose="020B0604020202020204" pitchFamily="34" charset="0"/>
              <a:buChar char="•"/>
            </a:pPr>
            <a:r>
              <a:rPr lang="en-US" sz="1300" dirty="0">
                <a:ea typeface="Times New Roman" panose="02020603050405020304" pitchFamily="18" charset="0"/>
                <a:cs typeface="Times New Roman" panose="02020603050405020304" pitchFamily="18" charset="0"/>
              </a:rPr>
              <a:t>100% of Regulation 26A (</a:t>
            </a:r>
            <a:r>
              <a:rPr lang="en-US" sz="1300" i="1" dirty="0">
                <a:ea typeface="Times New Roman" panose="02020603050405020304" pitchFamily="18" charset="0"/>
                <a:cs typeface="Times New Roman" panose="02020603050405020304" pitchFamily="18" charset="0"/>
              </a:rPr>
              <a:t>funeral deductions</a:t>
            </a:r>
            <a:r>
              <a:rPr lang="en-US" sz="1300" dirty="0">
                <a:ea typeface="Times New Roman" panose="02020603050405020304" pitchFamily="18" charset="0"/>
                <a:cs typeface="Times New Roman" panose="02020603050405020304" pitchFamily="18" charset="0"/>
              </a:rPr>
              <a:t>) mandates implemented electronically.</a:t>
            </a:r>
            <a:endParaRPr lang="en-US" sz="1300" dirty="0">
              <a:cs typeface="Times New Roman" panose="02020603050405020304" pitchFamily="18" charset="0"/>
            </a:endParaRPr>
          </a:p>
          <a:p>
            <a:pPr marL="285750" lvl="0" indent="-285750" algn="just" defTabSz="685800">
              <a:buClr>
                <a:srgbClr val="B48138"/>
              </a:buClr>
              <a:buFont typeface="Arial" panose="020B0604020202020204" pitchFamily="34" charset="0"/>
              <a:buChar char="•"/>
            </a:pPr>
            <a:r>
              <a:rPr lang="en-ZA" sz="1300" dirty="0"/>
              <a:t>Explore further alternative Biometric Identification Technology Solutions for beneficiaries.</a:t>
            </a:r>
          </a:p>
          <a:p>
            <a:pPr marL="285750" lvl="0" indent="-285750" algn="just" defTabSz="685800">
              <a:buClr>
                <a:srgbClr val="B48138"/>
              </a:buClr>
              <a:buFont typeface="Arial" panose="020B0604020202020204" pitchFamily="34" charset="0"/>
              <a:buChar char="•"/>
            </a:pPr>
            <a:r>
              <a:rPr lang="en-GB" sz="1300" dirty="0"/>
              <a:t>NDA to build a high performance, self sustaining organisation with reduced dependency on government allocation for CSO development.</a:t>
            </a:r>
            <a:endParaRPr lang="en-ZA" sz="1300" dirty="0"/>
          </a:p>
          <a:p>
            <a:pPr lvl="0" algn="just" defTabSz="685800">
              <a:buClr>
                <a:srgbClr val="B48138"/>
              </a:buClr>
            </a:pPr>
            <a:endParaRPr lang="en-US" sz="1300" dirty="0">
              <a:cs typeface="Arial" panose="020B0604020202020204" pitchFamily="34" charset="0"/>
            </a:endParaRPr>
          </a:p>
          <a:p>
            <a:pPr lvl="0" algn="just" defTabSz="685800">
              <a:buClr>
                <a:srgbClr val="B48138"/>
              </a:buClr>
            </a:pPr>
            <a:endParaRPr lang="en-ZA" sz="1400" dirty="0">
              <a:solidFill>
                <a:prstClr val="black"/>
              </a:solidFill>
              <a:cs typeface="Arial" panose="020B0604020202020204" pitchFamily="34" charset="0"/>
            </a:endParaRPr>
          </a:p>
          <a:p>
            <a:endParaRPr lang="en-ZA" dirty="0">
              <a:solidFill>
                <a:srgbClr val="FF0000"/>
              </a:solidFill>
            </a:endParaRPr>
          </a:p>
        </p:txBody>
      </p:sp>
      <p:sp>
        <p:nvSpPr>
          <p:cNvPr id="5"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latin typeface="Arial Black" panose="020B0A04020102020204" pitchFamily="34" charset="0"/>
              </a:rPr>
              <a:t>12</a:t>
            </a:r>
          </a:p>
        </p:txBody>
      </p:sp>
    </p:spTree>
    <p:extLst>
      <p:ext uri="{BB962C8B-B14F-4D97-AF65-F5344CB8AC3E}">
        <p14:creationId xmlns:p14="http://schemas.microsoft.com/office/powerpoint/2010/main" xmlns="" val="1428196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AC4F4E7-084E-469F-BA36-12C26BB5D26A}"/>
              </a:ext>
            </a:extLst>
          </p:cNvPr>
          <p:cNvSpPr txBox="1">
            <a:spLocks/>
          </p:cNvSpPr>
          <p:nvPr/>
        </p:nvSpPr>
        <p:spPr>
          <a:xfrm>
            <a:off x="1344944" y="-864656"/>
            <a:ext cx="7036660" cy="201800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GB" sz="2400" dirty="0">
                <a:latin typeface="Arial Black" panose="020B0A04020102020204" pitchFamily="34" charset="0"/>
              </a:rPr>
              <a:t>Programme 1</a:t>
            </a:r>
            <a:endParaRPr lang="en-ZA" sz="2400" dirty="0">
              <a:latin typeface="Arial Black" panose="020B0A04020102020204" pitchFamily="34" charset="0"/>
            </a:endParaRPr>
          </a:p>
        </p:txBody>
      </p:sp>
      <p:graphicFrame>
        <p:nvGraphicFramePr>
          <p:cNvPr id="6" name="Content Placeholder 5">
            <a:extLst>
              <a:ext uri="{FF2B5EF4-FFF2-40B4-BE49-F238E27FC236}">
                <a16:creationId xmlns:a16="http://schemas.microsoft.com/office/drawing/2014/main" xmlns="" id="{E289AA0F-A4C8-41C1-9E30-B665AC5E35C6}"/>
              </a:ext>
            </a:extLst>
          </p:cNvPr>
          <p:cNvGraphicFramePr>
            <a:graphicFrameLocks noGrp="1"/>
          </p:cNvGraphicFramePr>
          <p:nvPr>
            <p:ph idx="1"/>
            <p:extLst>
              <p:ext uri="{D42A27DB-BD31-4B8C-83A1-F6EECF244321}">
                <p14:modId xmlns:p14="http://schemas.microsoft.com/office/powerpoint/2010/main" xmlns="" val="1452208110"/>
              </p:ext>
            </p:extLst>
          </p:nvPr>
        </p:nvGraphicFramePr>
        <p:xfrm>
          <a:off x="341906" y="715617"/>
          <a:ext cx="8404527" cy="4194113"/>
        </p:xfrm>
        <a:graphic>
          <a:graphicData uri="http://schemas.openxmlformats.org/drawingml/2006/table">
            <a:tbl>
              <a:tblPr firstRow="1" firstCol="1" bandRow="1">
                <a:tableStyleId>{5C22544A-7EE6-4342-B048-85BDC9FD1C3A}</a:tableStyleId>
              </a:tblPr>
              <a:tblGrid>
                <a:gridCol w="2019631">
                  <a:extLst>
                    <a:ext uri="{9D8B030D-6E8A-4147-A177-3AD203B41FA5}">
                      <a16:colId xmlns:a16="http://schemas.microsoft.com/office/drawing/2014/main" xmlns="" val="876803054"/>
                    </a:ext>
                  </a:extLst>
                </a:gridCol>
                <a:gridCol w="3582765">
                  <a:extLst>
                    <a:ext uri="{9D8B030D-6E8A-4147-A177-3AD203B41FA5}">
                      <a16:colId xmlns:a16="http://schemas.microsoft.com/office/drawing/2014/main" xmlns="" val="3876803077"/>
                    </a:ext>
                  </a:extLst>
                </a:gridCol>
                <a:gridCol w="2802131">
                  <a:extLst>
                    <a:ext uri="{9D8B030D-6E8A-4147-A177-3AD203B41FA5}">
                      <a16:colId xmlns:a16="http://schemas.microsoft.com/office/drawing/2014/main" xmlns="" val="2167023174"/>
                    </a:ext>
                  </a:extLst>
                </a:gridCol>
              </a:tblGrid>
              <a:tr h="238781">
                <a:tc>
                  <a:txBody>
                    <a:bodyPr/>
                    <a:lstStyle/>
                    <a:p>
                      <a:pPr>
                        <a:lnSpc>
                          <a:spcPct val="107000"/>
                        </a:lnSpc>
                        <a:spcAft>
                          <a:spcPts val="0"/>
                        </a:spcAft>
                      </a:pPr>
                      <a:endParaRPr lang="en-ZA" sz="1600" b="1" dirty="0">
                        <a:solidFill>
                          <a:schemeClr val="tx1"/>
                        </a:solidFill>
                        <a:effectLst/>
                      </a:endParaRPr>
                    </a:p>
                    <a:p>
                      <a:pPr>
                        <a:lnSpc>
                          <a:spcPct val="107000"/>
                        </a:lnSpc>
                        <a:spcAft>
                          <a:spcPts val="0"/>
                        </a:spcAft>
                      </a:pPr>
                      <a:r>
                        <a:rPr lang="en-ZA" sz="1600" b="1" dirty="0">
                          <a:solidFill>
                            <a:schemeClr val="tx1"/>
                          </a:solidFill>
                          <a:effectLst/>
                        </a:rPr>
                        <a:t>Outcome </a:t>
                      </a: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0"/>
                        </a:spcAft>
                      </a:pPr>
                      <a:endParaRPr lang="en-ZA" sz="1600" b="1" dirty="0">
                        <a:solidFill>
                          <a:schemeClr val="tx1"/>
                        </a:solidFill>
                        <a:effectLst/>
                      </a:endParaRPr>
                    </a:p>
                    <a:p>
                      <a:pPr>
                        <a:lnSpc>
                          <a:spcPct val="107000"/>
                        </a:lnSpc>
                        <a:spcAft>
                          <a:spcPts val="0"/>
                        </a:spcAft>
                      </a:pPr>
                      <a:r>
                        <a:rPr lang="en-ZA" sz="1600" b="1" dirty="0">
                          <a:solidFill>
                            <a:schemeClr val="tx1"/>
                          </a:solidFill>
                          <a:effectLst/>
                        </a:rPr>
                        <a:t>Output Indicator</a:t>
                      </a: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0"/>
                        </a:spcAft>
                      </a:pPr>
                      <a:endParaRPr lang="en-ZA" sz="1600" b="1" dirty="0">
                        <a:solidFill>
                          <a:schemeClr val="tx1"/>
                        </a:solidFill>
                        <a:effectLst/>
                      </a:endParaRPr>
                    </a:p>
                    <a:p>
                      <a:pPr>
                        <a:lnSpc>
                          <a:spcPct val="107000"/>
                        </a:lnSpc>
                        <a:spcAft>
                          <a:spcPts val="0"/>
                        </a:spcAft>
                      </a:pPr>
                      <a:r>
                        <a:rPr lang="en-ZA" sz="1600" b="1" dirty="0">
                          <a:solidFill>
                            <a:schemeClr val="tx1"/>
                          </a:solidFill>
                          <a:effectLst/>
                        </a:rPr>
                        <a:t>21/22 Annual Target</a:t>
                      </a:r>
                    </a:p>
                    <a:p>
                      <a:pPr>
                        <a:lnSpc>
                          <a:spcPct val="107000"/>
                        </a:lnSpc>
                        <a:spcAft>
                          <a:spcPts val="0"/>
                        </a:spcAft>
                      </a:pP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2862523868"/>
                  </a:ext>
                </a:extLst>
              </a:tr>
              <a:tr h="490198">
                <a:tc rowSpan="5">
                  <a:txBody>
                    <a:bodyPr/>
                    <a:lstStyle/>
                    <a:p>
                      <a:pPr>
                        <a:lnSpc>
                          <a:spcPct val="107000"/>
                        </a:lnSpc>
                        <a:spcAft>
                          <a:spcPts val="0"/>
                        </a:spcAft>
                      </a:pPr>
                      <a:r>
                        <a:rPr lang="en-ZA" sz="1400" b="0" kern="1200" dirty="0">
                          <a:solidFill>
                            <a:schemeClr val="tx1"/>
                          </a:solidFill>
                          <a:effectLst/>
                          <a:latin typeface="+mn-lt"/>
                          <a:ea typeface="+mn-ea"/>
                          <a:cs typeface="+mn-cs"/>
                        </a:rPr>
                        <a:t>Functional, efficient and integrated sector</a:t>
                      </a:r>
                      <a:endPar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400" dirty="0">
                          <a:effectLst/>
                        </a:rPr>
                        <a:t>APPs aligned to the Sector Strategic Plan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US" sz="1400" dirty="0">
                          <a:effectLst/>
                        </a:rPr>
                        <a:t>DSD Sector APPs aligned to the Sector Strategic Plan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41954150"/>
                  </a:ext>
                </a:extLst>
              </a:tr>
              <a:tr h="723980">
                <a:tc vMerge="1">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400" dirty="0">
                          <a:effectLst/>
                        </a:rPr>
                        <a:t>Produce a fieldwork report on an Evaluation of the Food Distribution Hybrid Model</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400" dirty="0">
                          <a:effectLst/>
                        </a:rPr>
                        <a:t>Produce a draft fieldwork report on an Evaluation of the Food Distribution Hybrid Model</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0222218"/>
                  </a:ext>
                </a:extLst>
              </a:tr>
              <a:tr h="725556">
                <a:tc vMerge="1">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400" dirty="0">
                          <a:effectLst/>
                        </a:rPr>
                        <a:t>Electronic M&amp;E System for the Social Development Sector implemented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400" dirty="0">
                          <a:effectLst/>
                        </a:rPr>
                        <a:t>Develop a Digital/Electronic M&amp;E System for selected Social Development Sector programmes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03632032"/>
                  </a:ext>
                </a:extLst>
              </a:tr>
              <a:tr h="490198">
                <a:tc vMerge="1">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400">
                          <a:effectLst/>
                        </a:rPr>
                        <a:t>Obtain unqualified audit opinion</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400" dirty="0">
                          <a:effectLst/>
                        </a:rPr>
                        <a:t>Obtain Unqualified Audit opinion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4897340"/>
                  </a:ext>
                </a:extLst>
              </a:tr>
              <a:tr h="993037">
                <a:tc vMerge="1">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400" dirty="0">
                          <a:effectLst/>
                        </a:rPr>
                        <a:t>Develop and monitor the establishment and  utilizing of the database of women owned businesses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400" dirty="0">
                          <a:effectLst/>
                        </a:rPr>
                        <a:t>Monitor and evaluate the establishment and use of database of women owned businesses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53562075"/>
                  </a:ext>
                </a:extLst>
              </a:tr>
            </a:tbl>
          </a:graphicData>
        </a:graphic>
      </p:graphicFrame>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latin typeface="Arial Black" panose="020B0A04020102020204" pitchFamily="34" charset="0"/>
              </a:rPr>
              <a:t>13</a:t>
            </a:r>
          </a:p>
        </p:txBody>
      </p:sp>
    </p:spTree>
    <p:extLst>
      <p:ext uri="{BB962C8B-B14F-4D97-AF65-F5344CB8AC3E}">
        <p14:creationId xmlns:p14="http://schemas.microsoft.com/office/powerpoint/2010/main" xmlns="" val="1384972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AC4F4E7-084E-469F-BA36-12C26BB5D26A}"/>
              </a:ext>
            </a:extLst>
          </p:cNvPr>
          <p:cNvSpPr txBox="1">
            <a:spLocks/>
          </p:cNvSpPr>
          <p:nvPr/>
        </p:nvSpPr>
        <p:spPr>
          <a:xfrm>
            <a:off x="1344944" y="-864656"/>
            <a:ext cx="7036660" cy="201800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GB" sz="2400" dirty="0">
                <a:latin typeface="Arial Black" panose="020B0A04020102020204" pitchFamily="34" charset="0"/>
              </a:rPr>
              <a:t>Programme 1</a:t>
            </a:r>
            <a:endParaRPr lang="en-ZA" sz="2400" dirty="0">
              <a:latin typeface="Arial Black" panose="020B0A04020102020204" pitchFamily="34" charset="0"/>
            </a:endParaRPr>
          </a:p>
        </p:txBody>
      </p:sp>
      <p:graphicFrame>
        <p:nvGraphicFramePr>
          <p:cNvPr id="6" name="Content Placeholder 5">
            <a:extLst>
              <a:ext uri="{FF2B5EF4-FFF2-40B4-BE49-F238E27FC236}">
                <a16:creationId xmlns:a16="http://schemas.microsoft.com/office/drawing/2014/main" xmlns="" id="{E289AA0F-A4C8-41C1-9E30-B665AC5E35C6}"/>
              </a:ext>
            </a:extLst>
          </p:cNvPr>
          <p:cNvGraphicFramePr>
            <a:graphicFrameLocks noGrp="1"/>
          </p:cNvGraphicFramePr>
          <p:nvPr>
            <p:ph idx="1"/>
            <p:extLst>
              <p:ext uri="{D42A27DB-BD31-4B8C-83A1-F6EECF244321}">
                <p14:modId xmlns:p14="http://schemas.microsoft.com/office/powerpoint/2010/main" xmlns="" val="4027024555"/>
              </p:ext>
            </p:extLst>
          </p:nvPr>
        </p:nvGraphicFramePr>
        <p:xfrm>
          <a:off x="302149" y="533141"/>
          <a:ext cx="8404527" cy="4795330"/>
        </p:xfrm>
        <a:graphic>
          <a:graphicData uri="http://schemas.openxmlformats.org/drawingml/2006/table">
            <a:tbl>
              <a:tblPr firstRow="1" firstCol="1" bandRow="1">
                <a:tableStyleId>{5C22544A-7EE6-4342-B048-85BDC9FD1C3A}</a:tableStyleId>
              </a:tblPr>
              <a:tblGrid>
                <a:gridCol w="2019631">
                  <a:extLst>
                    <a:ext uri="{9D8B030D-6E8A-4147-A177-3AD203B41FA5}">
                      <a16:colId xmlns:a16="http://schemas.microsoft.com/office/drawing/2014/main" xmlns="" val="876803054"/>
                    </a:ext>
                  </a:extLst>
                </a:gridCol>
                <a:gridCol w="3582765">
                  <a:extLst>
                    <a:ext uri="{9D8B030D-6E8A-4147-A177-3AD203B41FA5}">
                      <a16:colId xmlns:a16="http://schemas.microsoft.com/office/drawing/2014/main" xmlns="" val="3876803077"/>
                    </a:ext>
                  </a:extLst>
                </a:gridCol>
                <a:gridCol w="2802131">
                  <a:extLst>
                    <a:ext uri="{9D8B030D-6E8A-4147-A177-3AD203B41FA5}">
                      <a16:colId xmlns:a16="http://schemas.microsoft.com/office/drawing/2014/main" xmlns="" val="2167023174"/>
                    </a:ext>
                  </a:extLst>
                </a:gridCol>
              </a:tblGrid>
              <a:tr h="0">
                <a:tc>
                  <a:txBody>
                    <a:bodyPr/>
                    <a:lstStyle/>
                    <a:p>
                      <a:pPr>
                        <a:lnSpc>
                          <a:spcPct val="107000"/>
                        </a:lnSpc>
                        <a:spcAft>
                          <a:spcPts val="0"/>
                        </a:spcAft>
                      </a:pPr>
                      <a:endParaRPr lang="en-ZA" sz="1600" b="1" dirty="0">
                        <a:solidFill>
                          <a:schemeClr val="tx1"/>
                        </a:solidFill>
                        <a:effectLst/>
                      </a:endParaRPr>
                    </a:p>
                    <a:p>
                      <a:pPr>
                        <a:lnSpc>
                          <a:spcPct val="107000"/>
                        </a:lnSpc>
                        <a:spcAft>
                          <a:spcPts val="0"/>
                        </a:spcAft>
                      </a:pPr>
                      <a:r>
                        <a:rPr lang="en-ZA" sz="1600" b="1" dirty="0">
                          <a:solidFill>
                            <a:schemeClr val="tx1"/>
                          </a:solidFill>
                          <a:effectLst/>
                        </a:rPr>
                        <a:t>Outcome </a:t>
                      </a: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endParaRPr lang="en-ZA" sz="1600" b="1" dirty="0">
                        <a:solidFill>
                          <a:schemeClr val="tx1"/>
                        </a:solidFill>
                        <a:effectLst/>
                      </a:endParaRPr>
                    </a:p>
                    <a:p>
                      <a:pPr marL="0" marR="0" lvl="0" indent="0" algn="l" defTabSz="685800" rtl="0" eaLnBrk="1" fontAlgn="auto" latinLnBrk="0" hangingPunct="1">
                        <a:lnSpc>
                          <a:spcPct val="107000"/>
                        </a:lnSpc>
                        <a:spcBef>
                          <a:spcPts val="0"/>
                        </a:spcBef>
                        <a:spcAft>
                          <a:spcPts val="0"/>
                        </a:spcAft>
                        <a:buClrTx/>
                        <a:buSzTx/>
                        <a:buFontTx/>
                        <a:buNone/>
                        <a:tabLst/>
                        <a:defRPr/>
                      </a:pPr>
                      <a:r>
                        <a:rPr lang="en-ZA" sz="1600" b="1" dirty="0">
                          <a:solidFill>
                            <a:schemeClr val="tx1"/>
                          </a:solidFill>
                          <a:effectLst/>
                        </a:rPr>
                        <a:t>Output Indicator</a:t>
                      </a: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0"/>
                        </a:spcAft>
                      </a:pPr>
                      <a:endParaRPr lang="en-ZA" sz="1600" b="1" dirty="0">
                        <a:solidFill>
                          <a:schemeClr val="tx1"/>
                        </a:solidFill>
                        <a:effectLst/>
                      </a:endParaRPr>
                    </a:p>
                    <a:p>
                      <a:pPr>
                        <a:lnSpc>
                          <a:spcPct val="107000"/>
                        </a:lnSpc>
                        <a:spcAft>
                          <a:spcPts val="0"/>
                        </a:spcAft>
                      </a:pPr>
                      <a:r>
                        <a:rPr lang="en-ZA" sz="1600" b="1" dirty="0">
                          <a:solidFill>
                            <a:schemeClr val="tx1"/>
                          </a:solidFill>
                          <a:effectLst/>
                        </a:rPr>
                        <a:t>21/22 Annual Target</a:t>
                      </a:r>
                    </a:p>
                    <a:p>
                      <a:pPr>
                        <a:lnSpc>
                          <a:spcPct val="107000"/>
                        </a:lnSpc>
                        <a:spcAft>
                          <a:spcPts val="0"/>
                        </a:spcAft>
                      </a:pP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2862523868"/>
                  </a:ext>
                </a:extLst>
              </a:tr>
              <a:tr h="490198">
                <a:tc rowSpan="4">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ZA" sz="1400" b="0" kern="1200" dirty="0">
                          <a:solidFill>
                            <a:schemeClr val="tx1"/>
                          </a:solidFill>
                          <a:effectLst/>
                          <a:latin typeface="+mn-lt"/>
                          <a:ea typeface="+mn-ea"/>
                          <a:cs typeface="+mn-cs"/>
                        </a:rPr>
                        <a:t>Functional, efficient and integrated sector</a:t>
                      </a:r>
                      <a:endParaRPr lang="en-ZA" sz="1400" b="0"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n-ZA"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1400" kern="1200" dirty="0">
                          <a:solidFill>
                            <a:schemeClr val="dk1"/>
                          </a:solidFill>
                          <a:effectLst/>
                          <a:latin typeface="+mn-lt"/>
                          <a:ea typeface="+mn-ea"/>
                          <a:cs typeface="+mn-cs"/>
                        </a:rPr>
                        <a:t>% of irregular, fruitless and wasteful expenditure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3% Reduction in irregular, fruitless and wasteful expenditure</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41954150"/>
                  </a:ext>
                </a:extLst>
              </a:tr>
              <a:tr h="492418">
                <a:tc vMerge="1">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1400" kern="1200" dirty="0">
                          <a:solidFill>
                            <a:schemeClr val="dk1"/>
                          </a:solidFill>
                          <a:effectLst/>
                          <a:latin typeface="+mn-lt"/>
                          <a:ea typeface="+mn-ea"/>
                          <a:cs typeface="+mn-cs"/>
                        </a:rPr>
                        <a:t>Entity Governance and Oversight Framework implemented </a:t>
                      </a:r>
                    </a:p>
                    <a:p>
                      <a:pPr>
                        <a:lnSpc>
                          <a:spcPct val="107000"/>
                        </a:lnSpc>
                        <a:spcAft>
                          <a:spcPts val="0"/>
                        </a:spcAft>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GB" sz="1400" dirty="0">
                          <a:effectLst/>
                          <a:latin typeface="+mn-lt"/>
                          <a:ea typeface="Calibri" panose="020F0502020204030204" pitchFamily="34" charset="0"/>
                          <a:cs typeface="Arial" panose="020B0604020202020204" pitchFamily="34" charset="0"/>
                        </a:rPr>
                        <a:t>Shareholder compacts developed and implemented in order to implement the entity governance and oversight framework</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0222218"/>
                  </a:ext>
                </a:extLst>
              </a:tr>
              <a:tr h="520810">
                <a:tc vMerge="1">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1400" kern="1200" dirty="0">
                          <a:solidFill>
                            <a:schemeClr val="dk1"/>
                          </a:solidFill>
                          <a:effectLst/>
                          <a:latin typeface="+mn-lt"/>
                          <a:ea typeface="+mn-ea"/>
                          <a:cs typeface="+mn-cs"/>
                        </a:rPr>
                        <a:t>Stakeholder and Donor Management Strategy implemented </a:t>
                      </a:r>
                    </a:p>
                    <a:p>
                      <a:pPr>
                        <a:lnSpc>
                          <a:spcPct val="107000"/>
                        </a:lnSpc>
                        <a:spcAft>
                          <a:spcPts val="0"/>
                        </a:spcAft>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GB" sz="1400" dirty="0">
                          <a:effectLst/>
                          <a:latin typeface="+mn-lt"/>
                          <a:ea typeface="Calibri" panose="020F0502020204030204" pitchFamily="34" charset="0"/>
                          <a:cs typeface="Arial" panose="020B0604020202020204" pitchFamily="34" charset="0"/>
                        </a:rPr>
                        <a:t>Implement stakeholder and donor management strategy</a:t>
                      </a:r>
                      <a:endParaRPr lang="en-ZA" sz="1400" dirty="0">
                        <a:effectLst/>
                        <a:latin typeface="+mn-lt"/>
                        <a:ea typeface="Calibri" panose="020F0502020204030204" pitchFamily="34" charset="0"/>
                        <a:cs typeface="Arial" panose="020B0604020202020204" pitchFamily="34" charset="0"/>
                      </a:endParaRPr>
                    </a:p>
                    <a:p>
                      <a:pPr>
                        <a:lnSpc>
                          <a:spcPct val="107000"/>
                        </a:lnSpc>
                        <a:spcAft>
                          <a:spcPts val="0"/>
                        </a:spcAft>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03632032"/>
                  </a:ext>
                </a:extLst>
              </a:tr>
              <a:tr h="490198">
                <a:tc vMerge="1">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1400" kern="1200" dirty="0">
                          <a:solidFill>
                            <a:schemeClr val="dk1"/>
                          </a:solidFill>
                          <a:effectLst/>
                          <a:latin typeface="+mn-lt"/>
                          <a:ea typeface="+mn-ea"/>
                          <a:cs typeface="+mn-cs"/>
                        </a:rPr>
                        <a:t>DSD Integrated Social Protection System implemented</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6858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400" dirty="0">
                          <a:effectLst/>
                          <a:latin typeface="+mn-lt"/>
                          <a:ea typeface="Calibri" panose="020F0502020204030204" pitchFamily="34" charset="0"/>
                          <a:cs typeface="Arial" panose="020B0604020202020204" pitchFamily="34" charset="0"/>
                        </a:rPr>
                        <a:t>Develop substance abuse system into SDICMS</a:t>
                      </a:r>
                    </a:p>
                    <a:p>
                      <a:pPr marL="285750" marR="0" lvl="0" indent="-285750" algn="l" defTabSz="6858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400" dirty="0">
                          <a:effectLst/>
                          <a:latin typeface="+mn-lt"/>
                          <a:ea typeface="Calibri" panose="020F0502020204030204" pitchFamily="34" charset="0"/>
                          <a:cs typeface="Arial" panose="020B0604020202020204" pitchFamily="34" charset="0"/>
                        </a:rPr>
                        <a:t>Integrate VEP and GBV systems</a:t>
                      </a:r>
                    </a:p>
                    <a:p>
                      <a:pPr marL="285750" marR="0" lvl="0" indent="-285750" algn="l" defTabSz="6858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400" kern="1200" dirty="0">
                          <a:solidFill>
                            <a:schemeClr val="dk1"/>
                          </a:solidFill>
                          <a:effectLst/>
                          <a:latin typeface="+mn-lt"/>
                          <a:ea typeface="+mn-ea"/>
                          <a:cs typeface="+mn-cs"/>
                        </a:rPr>
                        <a:t>Develop Alternative Care Management system into SDICMS</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4897340"/>
                  </a:ext>
                </a:extLst>
              </a:tr>
            </a:tbl>
          </a:graphicData>
        </a:graphic>
      </p:graphicFrame>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latin typeface="Arial Black" panose="020B0A04020102020204" pitchFamily="34" charset="0"/>
              </a:rPr>
              <a:t>14</a:t>
            </a:r>
          </a:p>
        </p:txBody>
      </p:sp>
    </p:spTree>
    <p:extLst>
      <p:ext uri="{BB962C8B-B14F-4D97-AF65-F5344CB8AC3E}">
        <p14:creationId xmlns:p14="http://schemas.microsoft.com/office/powerpoint/2010/main" xmlns="" val="1555777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AC4F4E7-084E-469F-BA36-12C26BB5D26A}"/>
              </a:ext>
            </a:extLst>
          </p:cNvPr>
          <p:cNvSpPr txBox="1">
            <a:spLocks/>
          </p:cNvSpPr>
          <p:nvPr/>
        </p:nvSpPr>
        <p:spPr>
          <a:xfrm>
            <a:off x="1344944" y="-864656"/>
            <a:ext cx="7036660" cy="201800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GB" sz="2400" dirty="0">
                <a:latin typeface="Arial Black" panose="020B0A04020102020204" pitchFamily="34" charset="0"/>
              </a:rPr>
              <a:t>Programme 1</a:t>
            </a:r>
            <a:endParaRPr lang="en-ZA" sz="2400" dirty="0">
              <a:latin typeface="Arial Black" panose="020B0A04020102020204" pitchFamily="34" charset="0"/>
            </a:endParaRPr>
          </a:p>
        </p:txBody>
      </p:sp>
      <p:sp>
        <p:nvSpPr>
          <p:cNvPr id="5"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prstClr val="black"/>
              </a:solidFill>
            </a:endParaRPr>
          </a:p>
        </p:txBody>
      </p:sp>
      <p:graphicFrame>
        <p:nvGraphicFramePr>
          <p:cNvPr id="6" name="Content Placeholder 5">
            <a:extLst>
              <a:ext uri="{FF2B5EF4-FFF2-40B4-BE49-F238E27FC236}">
                <a16:creationId xmlns:a16="http://schemas.microsoft.com/office/drawing/2014/main" xmlns="" id="{E289AA0F-A4C8-41C1-9E30-B665AC5E35C6}"/>
              </a:ext>
            </a:extLst>
          </p:cNvPr>
          <p:cNvGraphicFramePr>
            <a:graphicFrameLocks noGrp="1"/>
          </p:cNvGraphicFramePr>
          <p:nvPr>
            <p:ph idx="1"/>
            <p:extLst>
              <p:ext uri="{D42A27DB-BD31-4B8C-83A1-F6EECF244321}">
                <p14:modId xmlns:p14="http://schemas.microsoft.com/office/powerpoint/2010/main" xmlns="" val="2195618263"/>
              </p:ext>
            </p:extLst>
          </p:nvPr>
        </p:nvGraphicFramePr>
        <p:xfrm>
          <a:off x="540690" y="1272468"/>
          <a:ext cx="8245500" cy="3419061"/>
        </p:xfrm>
        <a:graphic>
          <a:graphicData uri="http://schemas.openxmlformats.org/drawingml/2006/table">
            <a:tbl>
              <a:tblPr firstRow="1" firstCol="1" bandRow="1">
                <a:tableStyleId>{5C22544A-7EE6-4342-B048-85BDC9FD1C3A}</a:tableStyleId>
              </a:tblPr>
              <a:tblGrid>
                <a:gridCol w="1860604">
                  <a:extLst>
                    <a:ext uri="{9D8B030D-6E8A-4147-A177-3AD203B41FA5}">
                      <a16:colId xmlns:a16="http://schemas.microsoft.com/office/drawing/2014/main" xmlns="" val="876803054"/>
                    </a:ext>
                  </a:extLst>
                </a:gridCol>
                <a:gridCol w="3582765">
                  <a:extLst>
                    <a:ext uri="{9D8B030D-6E8A-4147-A177-3AD203B41FA5}">
                      <a16:colId xmlns:a16="http://schemas.microsoft.com/office/drawing/2014/main" xmlns="" val="3876803077"/>
                    </a:ext>
                  </a:extLst>
                </a:gridCol>
                <a:gridCol w="2802131">
                  <a:extLst>
                    <a:ext uri="{9D8B030D-6E8A-4147-A177-3AD203B41FA5}">
                      <a16:colId xmlns:a16="http://schemas.microsoft.com/office/drawing/2014/main" xmlns="" val="2167023174"/>
                    </a:ext>
                  </a:extLst>
                </a:gridCol>
              </a:tblGrid>
              <a:tr h="1060685">
                <a:tc>
                  <a:txBody>
                    <a:bodyPr/>
                    <a:lstStyle/>
                    <a:p>
                      <a:pPr>
                        <a:lnSpc>
                          <a:spcPct val="107000"/>
                        </a:lnSpc>
                        <a:spcAft>
                          <a:spcPts val="0"/>
                        </a:spcAft>
                      </a:pPr>
                      <a:endParaRPr lang="en-ZA" sz="1600" b="1" dirty="0">
                        <a:solidFill>
                          <a:schemeClr val="tx1"/>
                        </a:solidFill>
                        <a:effectLst/>
                      </a:endParaRPr>
                    </a:p>
                    <a:p>
                      <a:pPr>
                        <a:lnSpc>
                          <a:spcPct val="107000"/>
                        </a:lnSpc>
                        <a:spcAft>
                          <a:spcPts val="0"/>
                        </a:spcAft>
                      </a:pPr>
                      <a:r>
                        <a:rPr lang="en-ZA" sz="1600" b="1" dirty="0">
                          <a:solidFill>
                            <a:schemeClr val="tx1"/>
                          </a:solidFill>
                          <a:effectLst/>
                        </a:rPr>
                        <a:t>Outcome </a:t>
                      </a: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endParaRPr lang="en-ZA" sz="1600" b="1" dirty="0">
                        <a:solidFill>
                          <a:schemeClr val="tx1"/>
                        </a:solidFill>
                        <a:effectLst/>
                      </a:endParaRPr>
                    </a:p>
                    <a:p>
                      <a:pPr marL="0" marR="0" lvl="0" indent="0" algn="l" defTabSz="685800" rtl="0" eaLnBrk="1" fontAlgn="auto" latinLnBrk="0" hangingPunct="1">
                        <a:lnSpc>
                          <a:spcPct val="107000"/>
                        </a:lnSpc>
                        <a:spcBef>
                          <a:spcPts val="0"/>
                        </a:spcBef>
                        <a:spcAft>
                          <a:spcPts val="0"/>
                        </a:spcAft>
                        <a:buClrTx/>
                        <a:buSzTx/>
                        <a:buFontTx/>
                        <a:buNone/>
                        <a:tabLst/>
                        <a:defRPr/>
                      </a:pPr>
                      <a:r>
                        <a:rPr lang="en-ZA" sz="1600" b="1" dirty="0">
                          <a:solidFill>
                            <a:schemeClr val="tx1"/>
                          </a:solidFill>
                          <a:effectLst/>
                        </a:rPr>
                        <a:t>Output Indicator</a:t>
                      </a: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0"/>
                        </a:spcAft>
                      </a:pPr>
                      <a:endParaRPr lang="en-ZA" sz="1600" b="1" dirty="0">
                        <a:solidFill>
                          <a:schemeClr val="tx1"/>
                        </a:solidFill>
                        <a:effectLst/>
                      </a:endParaRPr>
                    </a:p>
                    <a:p>
                      <a:pPr>
                        <a:lnSpc>
                          <a:spcPct val="107000"/>
                        </a:lnSpc>
                        <a:spcAft>
                          <a:spcPts val="0"/>
                        </a:spcAft>
                      </a:pPr>
                      <a:r>
                        <a:rPr lang="en-ZA" sz="1600" b="1" dirty="0">
                          <a:solidFill>
                            <a:schemeClr val="tx1"/>
                          </a:solidFill>
                          <a:effectLst/>
                        </a:rPr>
                        <a:t>21/22 Annual 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2862523868"/>
                  </a:ext>
                </a:extLst>
              </a:tr>
              <a:tr h="1008576">
                <a:tc rowSpan="2">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ZA" sz="1400" b="0" kern="1200" dirty="0">
                          <a:solidFill>
                            <a:schemeClr val="tx1"/>
                          </a:solidFill>
                          <a:effectLst/>
                          <a:latin typeface="+mn-lt"/>
                          <a:ea typeface="+mn-ea"/>
                          <a:cs typeface="+mn-cs"/>
                        </a:rPr>
                        <a:t>Functional, efficient and integrated sector</a:t>
                      </a:r>
                      <a:endParaRPr lang="en-ZA" sz="1400" b="0"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n-ZA"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1400" kern="1200" dirty="0">
                          <a:solidFill>
                            <a:schemeClr val="dk1"/>
                          </a:solidFill>
                          <a:effectLst/>
                          <a:latin typeface="+mn-lt"/>
                          <a:ea typeface="+mn-ea"/>
                          <a:cs typeface="+mn-cs"/>
                        </a:rPr>
                        <a:t>Sector HR Plan implemented</a:t>
                      </a:r>
                    </a:p>
                    <a:p>
                      <a:pPr>
                        <a:lnSpc>
                          <a:spcPct val="107000"/>
                        </a:lnSpc>
                        <a:spcAft>
                          <a:spcPts val="0"/>
                        </a:spcAft>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1400" kern="1200" dirty="0">
                          <a:solidFill>
                            <a:schemeClr val="dk1"/>
                          </a:solidFill>
                          <a:effectLst/>
                          <a:latin typeface="+mn-lt"/>
                          <a:ea typeface="+mn-ea"/>
                          <a:cs typeface="+mn-cs"/>
                        </a:rPr>
                        <a:t>Implement  Sector HR Plan </a:t>
                      </a:r>
                      <a:endParaRPr lang="en-ZA" sz="1400" dirty="0">
                        <a:effectLst/>
                        <a:latin typeface="+mn-lt"/>
                        <a:ea typeface="Calibri" panose="020F0502020204030204" pitchFamily="34" charset="0"/>
                        <a:cs typeface="Arial" panose="020B0604020202020204" pitchFamily="34" charset="0"/>
                      </a:endParaRPr>
                    </a:p>
                    <a:p>
                      <a:pPr>
                        <a:lnSpc>
                          <a:spcPct val="107000"/>
                        </a:lnSpc>
                        <a:spcAft>
                          <a:spcPts val="0"/>
                        </a:spcAft>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41954150"/>
                  </a:ext>
                </a:extLst>
              </a:tr>
              <a:tr h="1349800">
                <a:tc vMerge="1">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1400" kern="1200" dirty="0">
                          <a:solidFill>
                            <a:schemeClr val="dk1"/>
                          </a:solidFill>
                          <a:effectLst/>
                          <a:latin typeface="+mn-lt"/>
                          <a:ea typeface="+mn-ea"/>
                          <a:cs typeface="+mn-cs"/>
                        </a:rPr>
                        <a:t>Sector strategy for the employment of Social Service Professionals approved</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1400" dirty="0">
                          <a:solidFill>
                            <a:srgbClr val="000000"/>
                          </a:solidFill>
                          <a:effectLst/>
                          <a:latin typeface="+mn-lt"/>
                          <a:ea typeface="Calibri" panose="020F0502020204030204" pitchFamily="34" charset="0"/>
                          <a:cs typeface="Arial" panose="020B0604020202020204" pitchFamily="34" charset="0"/>
                        </a:rPr>
                        <a:t>Develop Draft Sector Strategy for the Employment of Social Service professionals </a:t>
                      </a:r>
                      <a:endParaRPr lang="en-ZA" sz="1400" dirty="0">
                        <a:effectLst/>
                        <a:latin typeface="+mn-lt"/>
                        <a:ea typeface="Calibri" panose="020F0502020204030204" pitchFamily="34" charset="0"/>
                        <a:cs typeface="Arial" panose="020B0604020202020204" pitchFamily="34" charset="0"/>
                      </a:endParaRPr>
                    </a:p>
                    <a:p>
                      <a:pPr marL="0" marR="0" lvl="0" indent="0" algn="l" defTabSz="685800" rtl="0" eaLnBrk="1" fontAlgn="auto" latinLnBrk="0" hangingPunct="1">
                        <a:lnSpc>
                          <a:spcPct val="107000"/>
                        </a:lnSpc>
                        <a:spcBef>
                          <a:spcPts val="0"/>
                        </a:spcBef>
                        <a:spcAft>
                          <a:spcPts val="0"/>
                        </a:spcAft>
                        <a:buClrTx/>
                        <a:buSzTx/>
                        <a:buFontTx/>
                        <a:buNone/>
                        <a:tabLst/>
                        <a:defRPr/>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0222218"/>
                  </a:ext>
                </a:extLst>
              </a:tr>
            </a:tbl>
          </a:graphicData>
        </a:graphic>
      </p:graphicFrame>
      <p:sp>
        <p:nvSpPr>
          <p:cNvPr id="7" name="Slide Number Placeholder 2"/>
          <p:cNvSpPr txBox="1">
            <a:spLocks/>
          </p:cNvSpPr>
          <p:nvPr/>
        </p:nvSpPr>
        <p:spPr>
          <a:xfrm>
            <a:off x="3305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latin typeface="Arial Black" panose="020B0A04020102020204" pitchFamily="34" charset="0"/>
              </a:rPr>
              <a:t>15</a:t>
            </a:r>
          </a:p>
        </p:txBody>
      </p:sp>
    </p:spTree>
    <p:extLst>
      <p:ext uri="{BB962C8B-B14F-4D97-AF65-F5344CB8AC3E}">
        <p14:creationId xmlns:p14="http://schemas.microsoft.com/office/powerpoint/2010/main" xmlns="" val="1325812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6491" y="446385"/>
            <a:ext cx="5756704" cy="461665"/>
          </a:xfrm>
          <a:prstGeom prst="rect">
            <a:avLst/>
          </a:prstGeom>
        </p:spPr>
        <p:txBody>
          <a:bodyPr wrap="none">
            <a:spAutoFit/>
          </a:bodyPr>
          <a:lstStyle/>
          <a:p>
            <a:pPr algn="ctr" defTabSz="914400" eaLnBrk="0" fontAlgn="base" hangingPunct="0">
              <a:spcBef>
                <a:spcPct val="0"/>
              </a:spcBef>
              <a:spcAft>
                <a:spcPct val="0"/>
              </a:spcAft>
              <a:defRPr/>
            </a:pPr>
            <a:r>
              <a:rPr lang="en-GB" sz="2400" b="1" kern="0" dirty="0">
                <a:solidFill>
                  <a:srgbClr val="000000"/>
                </a:solidFill>
                <a:latin typeface="Arial Black" panose="020B0A04020102020204" pitchFamily="34" charset="0"/>
                <a:ea typeface="ヒラギノ角ゴ Pro W3" charset="-128"/>
                <a:cs typeface="Arial" panose="020B0604020202020204" pitchFamily="34" charset="0"/>
              </a:rPr>
              <a:t>Programme 2: Social Assistance </a:t>
            </a:r>
            <a:endParaRPr lang="en-ZA" sz="2400" kern="0" dirty="0">
              <a:solidFill>
                <a:srgbClr val="000000"/>
              </a:solidFill>
              <a:latin typeface="Arial Black" panose="020B0A04020102020204" pitchFamily="34" charset="0"/>
              <a:ea typeface="ヒラギノ角ゴ Pro W3" charset="-128"/>
              <a:cs typeface="Arial" panose="020B0604020202020204" pitchFamily="34" charset="0"/>
            </a:endParaRPr>
          </a:p>
        </p:txBody>
      </p:sp>
      <p:sp>
        <p:nvSpPr>
          <p:cNvPr id="4" name="Rectangle 3"/>
          <p:cNvSpPr/>
          <p:nvPr/>
        </p:nvSpPr>
        <p:spPr>
          <a:xfrm>
            <a:off x="154004" y="1427293"/>
            <a:ext cx="8855242" cy="2366417"/>
          </a:xfrm>
          <a:prstGeom prst="rect">
            <a:avLst/>
          </a:prstGeom>
        </p:spPr>
        <p:txBody>
          <a:bodyPr wrap="square">
            <a:spAutoFit/>
          </a:bodyPr>
          <a:lstStyle/>
          <a:p>
            <a:pPr marL="285750" indent="-285750" algn="just">
              <a:buClr>
                <a:schemeClr val="accent2">
                  <a:lumMod val="50000"/>
                </a:schemeClr>
              </a:buClr>
              <a:buFont typeface="Arial" panose="020B0604020202020204" pitchFamily="34" charset="0"/>
              <a:buChar char="•"/>
            </a:pPr>
            <a:r>
              <a:rPr lang="en-GB" dirty="0"/>
              <a:t>The purpose of this programme is to e</a:t>
            </a:r>
            <a:r>
              <a:rPr lang="en-ZA" dirty="0"/>
              <a:t>nsure provision of social assistance to eligible beneficiaries in terms of the Social Assistance Act (No. 13 of 2004) and its regulations.</a:t>
            </a:r>
            <a:endParaRPr lang="en-GB" dirty="0"/>
          </a:p>
          <a:p>
            <a:pPr marL="285750" indent="-285750" algn="just">
              <a:buClr>
                <a:schemeClr val="accent2">
                  <a:lumMod val="50000"/>
                </a:schemeClr>
              </a:buClr>
              <a:buFont typeface="Arial" panose="020B0604020202020204" pitchFamily="34" charset="0"/>
              <a:buChar char="•"/>
            </a:pPr>
            <a:r>
              <a:rPr lang="en-GB" dirty="0"/>
              <a:t>The main problem that the programme is responding to is:</a:t>
            </a:r>
          </a:p>
          <a:p>
            <a:pPr marL="742950" lvl="1" indent="-285750">
              <a:lnSpc>
                <a:spcPct val="107000"/>
              </a:lnSpc>
              <a:buClr>
                <a:schemeClr val="accent2">
                  <a:lumMod val="50000"/>
                </a:schemeClr>
              </a:buClr>
              <a:buFont typeface="Arial" panose="020B0604020202020204" pitchFamily="34" charset="0"/>
              <a:buChar char="•"/>
            </a:pPr>
            <a:r>
              <a:rPr lang="en-GB" dirty="0"/>
              <a:t>South Africa is faced with high levels of hunger, poverty and inequality and the Department through its monthly transfers to SASSA to pay social grants to  eligible individuals seeks to reduce the levels of poverty and inequality.</a:t>
            </a:r>
          </a:p>
          <a:p>
            <a:pPr algn="just"/>
            <a:endParaRPr lang="en-GB" dirty="0">
              <a:solidFill>
                <a:srgbClr val="FF0000"/>
              </a:solidFill>
            </a:endParaRPr>
          </a:p>
        </p:txBody>
      </p:sp>
      <p:sp>
        <p:nvSpPr>
          <p:cNvPr id="5"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latin typeface="Arial Black" panose="020B0A04020102020204" pitchFamily="34" charset="0"/>
              </a:rPr>
              <a:t>16</a:t>
            </a:r>
          </a:p>
        </p:txBody>
      </p:sp>
    </p:spTree>
    <p:extLst>
      <p:ext uri="{BB962C8B-B14F-4D97-AF65-F5344CB8AC3E}">
        <p14:creationId xmlns:p14="http://schemas.microsoft.com/office/powerpoint/2010/main" xmlns="" val="2850555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AC4F4E7-084E-469F-BA36-12C26BB5D26A}"/>
              </a:ext>
            </a:extLst>
          </p:cNvPr>
          <p:cNvSpPr txBox="1">
            <a:spLocks/>
          </p:cNvSpPr>
          <p:nvPr/>
        </p:nvSpPr>
        <p:spPr>
          <a:xfrm>
            <a:off x="1344944" y="-591920"/>
            <a:ext cx="7036660" cy="201800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GB" sz="2400" dirty="0">
                <a:latin typeface="Arial Black" panose="020B0A04020102020204" pitchFamily="34" charset="0"/>
              </a:rPr>
              <a:t>Programme 2</a:t>
            </a:r>
            <a:endParaRPr lang="en-ZA" sz="2400" dirty="0">
              <a:latin typeface="Arial Black" panose="020B0A04020102020204" pitchFamily="34" charset="0"/>
            </a:endParaRPr>
          </a:p>
        </p:txBody>
      </p:sp>
      <p:graphicFrame>
        <p:nvGraphicFramePr>
          <p:cNvPr id="6" name="Content Placeholder 5">
            <a:extLst>
              <a:ext uri="{FF2B5EF4-FFF2-40B4-BE49-F238E27FC236}">
                <a16:creationId xmlns:a16="http://schemas.microsoft.com/office/drawing/2014/main" xmlns="" id="{E289AA0F-A4C8-41C1-9E30-B665AC5E35C6}"/>
              </a:ext>
            </a:extLst>
          </p:cNvPr>
          <p:cNvGraphicFramePr>
            <a:graphicFrameLocks noGrp="1"/>
          </p:cNvGraphicFramePr>
          <p:nvPr>
            <p:ph idx="1"/>
            <p:extLst>
              <p:ext uri="{D42A27DB-BD31-4B8C-83A1-F6EECF244321}">
                <p14:modId xmlns:p14="http://schemas.microsoft.com/office/powerpoint/2010/main" xmlns="" val="3606837891"/>
              </p:ext>
            </p:extLst>
          </p:nvPr>
        </p:nvGraphicFramePr>
        <p:xfrm>
          <a:off x="341906" y="901520"/>
          <a:ext cx="8404527" cy="3779520"/>
        </p:xfrm>
        <a:graphic>
          <a:graphicData uri="http://schemas.openxmlformats.org/drawingml/2006/table">
            <a:tbl>
              <a:tblPr firstRow="1" firstCol="1" bandRow="1">
                <a:tableStyleId>{5940675A-B579-460E-94D1-54222C63F5DA}</a:tableStyleId>
              </a:tblPr>
              <a:tblGrid>
                <a:gridCol w="2019631">
                  <a:extLst>
                    <a:ext uri="{9D8B030D-6E8A-4147-A177-3AD203B41FA5}">
                      <a16:colId xmlns:a16="http://schemas.microsoft.com/office/drawing/2014/main" xmlns="" val="876803054"/>
                    </a:ext>
                  </a:extLst>
                </a:gridCol>
                <a:gridCol w="3582765">
                  <a:extLst>
                    <a:ext uri="{9D8B030D-6E8A-4147-A177-3AD203B41FA5}">
                      <a16:colId xmlns:a16="http://schemas.microsoft.com/office/drawing/2014/main" xmlns="" val="3876803077"/>
                    </a:ext>
                  </a:extLst>
                </a:gridCol>
                <a:gridCol w="2802131">
                  <a:extLst>
                    <a:ext uri="{9D8B030D-6E8A-4147-A177-3AD203B41FA5}">
                      <a16:colId xmlns:a16="http://schemas.microsoft.com/office/drawing/2014/main" xmlns="" val="2167023174"/>
                    </a:ext>
                  </a:extLst>
                </a:gridCol>
              </a:tblGrid>
              <a:tr h="780491">
                <a:tc>
                  <a:txBody>
                    <a:bodyPr/>
                    <a:lstStyle/>
                    <a:p>
                      <a:pPr marL="0" algn="l" defTabSz="685800" rtl="0" eaLnBrk="1" latinLnBrk="0" hangingPunct="1">
                        <a:lnSpc>
                          <a:spcPct val="100000"/>
                        </a:lnSpc>
                        <a:spcBef>
                          <a:spcPts val="600"/>
                        </a:spcBef>
                        <a:spcAft>
                          <a:spcPts val="600"/>
                        </a:spcAft>
                      </a:pPr>
                      <a:endParaRPr lang="en-ZA" sz="1600" b="1" kern="1200" dirty="0">
                        <a:solidFill>
                          <a:schemeClr val="tx1"/>
                        </a:solidFill>
                        <a:effectLst/>
                        <a:latin typeface="+mn-lt"/>
                        <a:ea typeface="+mn-ea"/>
                        <a:cs typeface="+mn-cs"/>
                      </a:endParaRPr>
                    </a:p>
                    <a:p>
                      <a:pPr marL="0" algn="l" defTabSz="685800" rtl="0" eaLnBrk="1" latinLnBrk="0" hangingPunct="1">
                        <a:lnSpc>
                          <a:spcPct val="100000"/>
                        </a:lnSpc>
                        <a:spcBef>
                          <a:spcPts val="600"/>
                        </a:spcBef>
                        <a:spcAft>
                          <a:spcPts val="600"/>
                        </a:spcAft>
                      </a:pPr>
                      <a:r>
                        <a:rPr lang="en-ZA" sz="1600" b="1" kern="1200" dirty="0">
                          <a:solidFill>
                            <a:schemeClr val="tx1"/>
                          </a:solidFill>
                          <a:effectLst/>
                          <a:latin typeface="+mn-lt"/>
                          <a:ea typeface="+mn-ea"/>
                          <a:cs typeface="+mn-cs"/>
                        </a:rPr>
                        <a:t>Outcome </a:t>
                      </a:r>
                    </a:p>
                  </a:txBody>
                  <a:tcPr marL="68580" marR="68580" marT="0" marB="0">
                    <a:solidFill>
                      <a:schemeClr val="accent2"/>
                    </a:solidFill>
                  </a:tcPr>
                </a:tc>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endParaRPr lang="en-ZA" sz="1600" b="1"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600"/>
                        </a:spcBef>
                        <a:spcAft>
                          <a:spcPts val="600"/>
                        </a:spcAft>
                        <a:buClrTx/>
                        <a:buSzTx/>
                        <a:buFontTx/>
                        <a:buNone/>
                        <a:tabLst/>
                        <a:defRPr/>
                      </a:pPr>
                      <a:r>
                        <a:rPr lang="en-ZA" sz="1600" b="1" kern="1200" dirty="0">
                          <a:solidFill>
                            <a:schemeClr val="tx1"/>
                          </a:solidFill>
                          <a:effectLst/>
                          <a:latin typeface="+mn-lt"/>
                          <a:ea typeface="+mn-ea"/>
                          <a:cs typeface="+mn-cs"/>
                        </a:rPr>
                        <a:t>Output Indicator</a:t>
                      </a:r>
                    </a:p>
                    <a:p>
                      <a:pPr marL="0" algn="l" defTabSz="685800" rtl="0" eaLnBrk="1" latinLnBrk="0" hangingPunct="1">
                        <a:lnSpc>
                          <a:spcPct val="100000"/>
                        </a:lnSpc>
                        <a:spcBef>
                          <a:spcPts val="600"/>
                        </a:spcBef>
                        <a:spcAft>
                          <a:spcPts val="600"/>
                        </a:spcAft>
                      </a:pPr>
                      <a:endParaRPr lang="en-ZA" sz="1600" b="1" kern="1200" dirty="0">
                        <a:solidFill>
                          <a:schemeClr val="tx1"/>
                        </a:solidFill>
                        <a:effectLst/>
                        <a:latin typeface="+mn-lt"/>
                        <a:ea typeface="+mn-ea"/>
                        <a:cs typeface="+mn-cs"/>
                      </a:endParaRPr>
                    </a:p>
                  </a:txBody>
                  <a:tcPr marL="68580" marR="68580" marT="0" marB="0">
                    <a:solidFill>
                      <a:schemeClr val="accent2"/>
                    </a:solidFill>
                  </a:tcPr>
                </a:tc>
                <a:tc>
                  <a:txBody>
                    <a:bodyPr/>
                    <a:lstStyle/>
                    <a:p>
                      <a:pPr marL="0" algn="l" defTabSz="685800" rtl="0" eaLnBrk="1" latinLnBrk="0" hangingPunct="1">
                        <a:lnSpc>
                          <a:spcPct val="100000"/>
                        </a:lnSpc>
                        <a:spcBef>
                          <a:spcPts val="600"/>
                        </a:spcBef>
                        <a:spcAft>
                          <a:spcPts val="600"/>
                        </a:spcAft>
                      </a:pPr>
                      <a:endParaRPr lang="en-ZA" sz="1600" b="1" kern="1200" dirty="0">
                        <a:solidFill>
                          <a:schemeClr val="tx1"/>
                        </a:solidFill>
                        <a:effectLst/>
                        <a:latin typeface="+mn-lt"/>
                        <a:ea typeface="+mn-ea"/>
                        <a:cs typeface="+mn-cs"/>
                      </a:endParaRPr>
                    </a:p>
                    <a:p>
                      <a:pPr marL="0" algn="l" defTabSz="685800" rtl="0" eaLnBrk="1" latinLnBrk="0" hangingPunct="1">
                        <a:lnSpc>
                          <a:spcPct val="100000"/>
                        </a:lnSpc>
                        <a:spcBef>
                          <a:spcPts val="600"/>
                        </a:spcBef>
                        <a:spcAft>
                          <a:spcPts val="600"/>
                        </a:spcAft>
                      </a:pPr>
                      <a:r>
                        <a:rPr lang="en-ZA" sz="1600" b="1" kern="1200" dirty="0">
                          <a:solidFill>
                            <a:schemeClr val="tx1"/>
                          </a:solidFill>
                          <a:effectLst/>
                          <a:latin typeface="+mn-lt"/>
                          <a:ea typeface="+mn-ea"/>
                          <a:cs typeface="+mn-cs"/>
                        </a:rPr>
                        <a:t>21/22 Annual Target</a:t>
                      </a:r>
                    </a:p>
                    <a:p>
                      <a:pPr marL="0" algn="l" defTabSz="685800" rtl="0" eaLnBrk="1" latinLnBrk="0" hangingPunct="1">
                        <a:lnSpc>
                          <a:spcPct val="100000"/>
                        </a:lnSpc>
                        <a:spcBef>
                          <a:spcPts val="600"/>
                        </a:spcBef>
                        <a:spcAft>
                          <a:spcPts val="600"/>
                        </a:spcAft>
                      </a:pPr>
                      <a:endParaRPr lang="en-ZA" sz="1600" b="1" kern="1200" dirty="0">
                        <a:solidFill>
                          <a:schemeClr val="tx1"/>
                        </a:solidFill>
                        <a:effectLst/>
                        <a:latin typeface="+mn-lt"/>
                        <a:ea typeface="+mn-ea"/>
                        <a:cs typeface="+mn-cs"/>
                      </a:endParaRPr>
                    </a:p>
                  </a:txBody>
                  <a:tcPr marL="68580" marR="68580" marT="0" marB="0">
                    <a:solidFill>
                      <a:schemeClr val="accent2"/>
                    </a:solidFill>
                  </a:tcPr>
                </a:tc>
                <a:extLst>
                  <a:ext uri="{0D108BD9-81ED-4DB2-BD59-A6C34878D82A}">
                    <a16:rowId xmlns:a16="http://schemas.microsoft.com/office/drawing/2014/main" xmlns="" val="2862523868"/>
                  </a:ext>
                </a:extLst>
              </a:tr>
              <a:tr h="800421">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kern="1200" dirty="0">
                          <a:effectLst/>
                          <a:latin typeface="+mn-lt"/>
                        </a:rPr>
                        <a:t>Reduced levels of poverty, inequality, vulnerability and social ills </a:t>
                      </a:r>
                      <a:endParaRPr lang="en-ZA" sz="1600" kern="1200" dirty="0">
                        <a:effectLst/>
                        <a:latin typeface="+mn-lt"/>
                      </a:endParaRPr>
                    </a:p>
                    <a:p>
                      <a:pPr>
                        <a:lnSpc>
                          <a:spcPct val="100000"/>
                        </a:lnSpc>
                        <a:spcBef>
                          <a:spcPts val="600"/>
                        </a:spcBef>
                        <a:spcAft>
                          <a:spcPts val="600"/>
                        </a:spcAft>
                      </a:pPr>
                      <a:endParaRPr lang="en-ZA"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Bef>
                          <a:spcPts val="600"/>
                        </a:spcBef>
                        <a:spcAft>
                          <a:spcPts val="600"/>
                        </a:spcAft>
                      </a:pPr>
                      <a:r>
                        <a:rPr lang="en-US" sz="1600" dirty="0">
                          <a:effectLst/>
                          <a:latin typeface="+mn-lt"/>
                        </a:rPr>
                        <a:t>Monthly payment of social grant beneficiaries as administered and paid by SASSA on behalf of DSD</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kern="1200" dirty="0">
                          <a:effectLst/>
                          <a:latin typeface="+mn-lt"/>
                        </a:rPr>
                        <a:t>R195 billion</a:t>
                      </a:r>
                      <a:endParaRPr lang="en-ZA" sz="1600" kern="1200" dirty="0">
                        <a:effectLst/>
                        <a:latin typeface="+mn-lt"/>
                      </a:endParaRPr>
                    </a:p>
                    <a:p>
                      <a:pPr>
                        <a:lnSpc>
                          <a:spcPct val="100000"/>
                        </a:lnSpc>
                        <a:spcBef>
                          <a:spcPts val="600"/>
                        </a:spcBef>
                        <a:spcAft>
                          <a:spcPts val="600"/>
                        </a:spcAft>
                      </a:pP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41954150"/>
                  </a:ext>
                </a:extLst>
              </a:tr>
              <a:tr h="320867">
                <a:tc gridSpan="3">
                  <a:txBody>
                    <a:bodyPr/>
                    <a:lstStyle/>
                    <a:p>
                      <a:pPr marL="2857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ZA" sz="1600" dirty="0">
                          <a:effectLst/>
                          <a:latin typeface="+mn-lt"/>
                        </a:rPr>
                        <a:t>This programme will be implemented through SASSA  and it is estimated that number of social grants in payment will increase from 18.4 million in April</a:t>
                      </a:r>
                      <a:r>
                        <a:rPr lang="en-ZA" sz="1600" baseline="0" dirty="0">
                          <a:effectLst/>
                          <a:latin typeface="+mn-lt"/>
                        </a:rPr>
                        <a:t> 20</a:t>
                      </a:r>
                      <a:r>
                        <a:rPr lang="en-ZA" sz="1600" dirty="0">
                          <a:effectLst/>
                          <a:latin typeface="+mn-lt"/>
                        </a:rPr>
                        <a:t>21</a:t>
                      </a:r>
                      <a:r>
                        <a:rPr lang="en-ZA" sz="1600" baseline="0" dirty="0">
                          <a:effectLst/>
                          <a:latin typeface="+mn-lt"/>
                        </a:rPr>
                        <a:t> </a:t>
                      </a:r>
                      <a:r>
                        <a:rPr lang="en-ZA" sz="1600" kern="1200" dirty="0">
                          <a:solidFill>
                            <a:schemeClr val="dk1"/>
                          </a:solidFill>
                          <a:effectLst/>
                          <a:latin typeface="+mn-lt"/>
                          <a:ea typeface="+mn-ea"/>
                          <a:cs typeface="+mn-cs"/>
                        </a:rPr>
                        <a:t>to </a:t>
                      </a:r>
                      <a:r>
                        <a:rPr lang="en-ZA" sz="1600" b="1" kern="1200" dirty="0">
                          <a:solidFill>
                            <a:schemeClr val="dk1"/>
                          </a:solidFill>
                          <a:effectLst/>
                          <a:latin typeface="+mn-lt"/>
                          <a:ea typeface="+mn-ea"/>
                          <a:cs typeface="+mn-cs"/>
                        </a:rPr>
                        <a:t>18,8 million </a:t>
                      </a:r>
                      <a:r>
                        <a:rPr lang="en-ZA" sz="1600" kern="1200" dirty="0">
                          <a:solidFill>
                            <a:schemeClr val="dk1"/>
                          </a:solidFill>
                          <a:effectLst/>
                          <a:latin typeface="+mn-lt"/>
                          <a:ea typeface="+mn-ea"/>
                          <a:cs typeface="+mn-cs"/>
                        </a:rPr>
                        <a:t>grants including Grant-in-Aid at an estimated cost of </a:t>
                      </a:r>
                      <a:r>
                        <a:rPr lang="en-ZA" sz="1600" kern="1200" dirty="0">
                          <a:solidFill>
                            <a:schemeClr val="tx1"/>
                          </a:solidFill>
                          <a:effectLst/>
                          <a:latin typeface="+mn-lt"/>
                          <a:ea typeface="+mn-ea"/>
                          <a:cs typeface="+mn-cs"/>
                        </a:rPr>
                        <a:t>R193 billion by end of March 2022.</a:t>
                      </a:r>
                    </a:p>
                    <a:p>
                      <a:pPr marL="2857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R391 million will be used to provide 390 880 SRD awards to families under temporary distress/undue hardship</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03632032"/>
                  </a:ext>
                </a:extLst>
              </a:tr>
            </a:tbl>
          </a:graphicData>
        </a:graphic>
      </p:graphicFrame>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17</a:t>
            </a:r>
          </a:p>
        </p:txBody>
      </p:sp>
    </p:spTree>
    <p:extLst>
      <p:ext uri="{BB962C8B-B14F-4D97-AF65-F5344CB8AC3E}">
        <p14:creationId xmlns:p14="http://schemas.microsoft.com/office/powerpoint/2010/main" xmlns="" val="3037882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7874" y="430952"/>
            <a:ext cx="9568645" cy="461665"/>
          </a:xfrm>
          <a:prstGeom prst="rect">
            <a:avLst/>
          </a:prstGeom>
        </p:spPr>
        <p:txBody>
          <a:bodyPr wrap="none">
            <a:spAutoFit/>
          </a:bodyPr>
          <a:lstStyle/>
          <a:p>
            <a:pPr algn="ctr" defTabSz="914400" eaLnBrk="0" fontAlgn="base" hangingPunct="0">
              <a:spcBef>
                <a:spcPct val="0"/>
              </a:spcBef>
              <a:spcAft>
                <a:spcPct val="0"/>
              </a:spcAft>
              <a:defRPr/>
            </a:pPr>
            <a:r>
              <a:rPr lang="en-GB" sz="2400" b="1" kern="0" dirty="0">
                <a:solidFill>
                  <a:srgbClr val="000000"/>
                </a:solidFill>
                <a:latin typeface="Arial Black" panose="020B0A04020102020204" pitchFamily="34" charset="0"/>
                <a:ea typeface="ヒラギノ角ゴ Pro W3" charset="-128"/>
                <a:cs typeface="Arial" panose="020B0604020202020204" pitchFamily="34" charset="0"/>
              </a:rPr>
              <a:t>Programme 3: Social Security Policy &amp; Administration</a:t>
            </a:r>
            <a:endParaRPr lang="en-ZA" sz="2400" kern="0" dirty="0">
              <a:solidFill>
                <a:srgbClr val="000000"/>
              </a:solidFill>
              <a:latin typeface="Arial Black" panose="020B0A04020102020204" pitchFamily="34" charset="0"/>
              <a:ea typeface="ヒラギノ角ゴ Pro W3" charset="-128"/>
              <a:cs typeface="Arial" panose="020B0604020202020204" pitchFamily="34" charset="0"/>
            </a:endParaRPr>
          </a:p>
        </p:txBody>
      </p:sp>
      <p:sp>
        <p:nvSpPr>
          <p:cNvPr id="7" name="Rectangle 6"/>
          <p:cNvSpPr/>
          <p:nvPr/>
        </p:nvSpPr>
        <p:spPr>
          <a:xfrm>
            <a:off x="154004" y="1427293"/>
            <a:ext cx="8855242" cy="3539430"/>
          </a:xfrm>
          <a:prstGeom prst="rect">
            <a:avLst/>
          </a:prstGeom>
        </p:spPr>
        <p:txBody>
          <a:bodyPr wrap="square">
            <a:spAutoFit/>
          </a:bodyPr>
          <a:lstStyle/>
          <a:p>
            <a:pPr marL="285750" indent="-285750" algn="just">
              <a:buClr>
                <a:schemeClr val="accent2">
                  <a:lumMod val="50000"/>
                </a:schemeClr>
              </a:buClr>
              <a:buFont typeface="Arial" panose="020B0604020202020204" pitchFamily="34" charset="0"/>
              <a:buChar char="•"/>
            </a:pPr>
            <a:r>
              <a:rPr lang="en-GB" sz="1600" dirty="0"/>
              <a:t>The purpose of this programme is to provide for social security policy development, administrative justice, the administration of social grants, and the reduction of incorrect benefit payments.</a:t>
            </a:r>
          </a:p>
          <a:p>
            <a:pPr marL="285750" indent="-285750" algn="just">
              <a:buClr>
                <a:schemeClr val="accent2">
                  <a:lumMod val="50000"/>
                </a:schemeClr>
              </a:buClr>
              <a:buFont typeface="Arial" panose="020B0604020202020204" pitchFamily="34" charset="0"/>
              <a:buChar char="•"/>
            </a:pPr>
            <a:r>
              <a:rPr lang="en-GB" sz="1600" dirty="0"/>
              <a:t>This programme is seeking to address some of the following key challenges:</a:t>
            </a:r>
          </a:p>
          <a:p>
            <a:pPr marL="742950" lvl="1" indent="-285750" algn="just">
              <a:buClr>
                <a:schemeClr val="accent2">
                  <a:lumMod val="50000"/>
                </a:schemeClr>
              </a:buClr>
              <a:buFont typeface="Arial" panose="020B0604020202020204" pitchFamily="34" charset="0"/>
              <a:buChar char="•"/>
            </a:pPr>
            <a:r>
              <a:rPr lang="en-GB" sz="1600" dirty="0"/>
              <a:t>Silo approach and delivery of social protection benefits and services;</a:t>
            </a:r>
            <a:endParaRPr lang="en-ZA" sz="1600" dirty="0"/>
          </a:p>
          <a:p>
            <a:pPr marL="742950" lvl="1" indent="-285750" algn="just">
              <a:buClr>
                <a:schemeClr val="accent2">
                  <a:lumMod val="50000"/>
                </a:schemeClr>
              </a:buClr>
              <a:buFont typeface="Arial" panose="020B0604020202020204" pitchFamily="34" charset="0"/>
              <a:buChar char="•"/>
            </a:pPr>
            <a:r>
              <a:rPr lang="en-GB" sz="1600" dirty="0"/>
              <a:t>Short comings in the governance arrangements of SASSA through amending the SASSA Act ;</a:t>
            </a:r>
            <a:endParaRPr lang="en-ZA" sz="1600" dirty="0"/>
          </a:p>
          <a:p>
            <a:pPr marL="742950" lvl="1" indent="-285750" algn="just">
              <a:buClr>
                <a:schemeClr val="accent2">
                  <a:lumMod val="50000"/>
                </a:schemeClr>
              </a:buClr>
              <a:buFont typeface="Arial" panose="020B0604020202020204" pitchFamily="34" charset="0"/>
              <a:buChar char="•"/>
            </a:pPr>
            <a:r>
              <a:rPr lang="en-GB" sz="1600" dirty="0"/>
              <a:t>Lack of social security coverage (including social assistance) for the majority of the population between the ages of 18 and 59 through engaging in consultations on </a:t>
            </a:r>
            <a:r>
              <a:rPr lang="en-GB" sz="1600" dirty="0">
                <a:latin typeface="Arial" panose="020B0604020202020204" pitchFamily="34" charset="0"/>
                <a:ea typeface="Calibri" panose="020F0502020204030204" pitchFamily="34" charset="0"/>
                <a:cs typeface="Arial" panose="020B0604020202020204" pitchFamily="34" charset="0"/>
              </a:rPr>
              <a:t>policy for income support to 18 -59 year olds;</a:t>
            </a:r>
            <a:endParaRPr lang="en-ZA" sz="1600" dirty="0">
              <a:latin typeface="Arial" panose="020B0604020202020204" pitchFamily="34" charset="0"/>
              <a:ea typeface="Calibri" panose="020F0502020204030204" pitchFamily="34" charset="0"/>
              <a:cs typeface="Arial" panose="020B0604020202020204" pitchFamily="34" charset="0"/>
            </a:endParaRPr>
          </a:p>
          <a:p>
            <a:pPr marL="742950" lvl="1" indent="-285750" algn="just">
              <a:buClr>
                <a:schemeClr val="accent2">
                  <a:lumMod val="50000"/>
                </a:schemeClr>
              </a:buClr>
              <a:buFont typeface="Arial" panose="020B0604020202020204" pitchFamily="34" charset="0"/>
              <a:buChar char="•"/>
            </a:pPr>
            <a:r>
              <a:rPr lang="en-US" sz="1600" dirty="0">
                <a:ea typeface="Calibri" panose="020F0502020204030204" pitchFamily="34" charset="0"/>
                <a:cs typeface="Arial" panose="020B0604020202020204" pitchFamily="34" charset="0"/>
              </a:rPr>
              <a:t>Lack of contributory social security coverage of informal sector and atypical worker and </a:t>
            </a:r>
            <a:r>
              <a:rPr lang="en-GB" sz="1600" dirty="0">
                <a:ea typeface="Calibri" panose="020F0502020204030204" pitchFamily="34" charset="0"/>
                <a:cs typeface="Arial" panose="020B0604020202020204" pitchFamily="34" charset="0"/>
              </a:rPr>
              <a:t> for the majority of women during pregnancy through engaging in policy development processes; and</a:t>
            </a:r>
            <a:endParaRPr lang="en-ZA" sz="1600" dirty="0"/>
          </a:p>
          <a:p>
            <a:pPr marL="742950" lvl="1" indent="-285750" algn="just">
              <a:buClr>
                <a:schemeClr val="accent2">
                  <a:lumMod val="50000"/>
                </a:schemeClr>
              </a:buClr>
              <a:buFont typeface="Arial" panose="020B0604020202020204" pitchFamily="34" charset="0"/>
              <a:buChar char="•"/>
            </a:pPr>
            <a:r>
              <a:rPr lang="en-US" sz="1600" dirty="0">
                <a:ea typeface="Calibri" panose="020F0502020204030204" pitchFamily="34" charset="0"/>
                <a:cs typeface="Arial" panose="020B0604020202020204" pitchFamily="34" charset="0"/>
              </a:rPr>
              <a:t>Strengthen levels of financial and compliance management by conducting audits.</a:t>
            </a:r>
            <a:endParaRPr lang="en-ZA" dirty="0"/>
          </a:p>
        </p:txBody>
      </p:sp>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latin typeface="Arial Black" panose="020B0A04020102020204" pitchFamily="34" charset="0"/>
              </a:rPr>
              <a:t>18</a:t>
            </a:r>
          </a:p>
        </p:txBody>
      </p:sp>
    </p:spTree>
    <p:extLst>
      <p:ext uri="{BB962C8B-B14F-4D97-AF65-F5344CB8AC3E}">
        <p14:creationId xmlns:p14="http://schemas.microsoft.com/office/powerpoint/2010/main" xmlns="" val="1022860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AC4F4E7-084E-469F-BA36-12C26BB5D26A}"/>
              </a:ext>
            </a:extLst>
          </p:cNvPr>
          <p:cNvSpPr txBox="1">
            <a:spLocks/>
          </p:cNvSpPr>
          <p:nvPr/>
        </p:nvSpPr>
        <p:spPr>
          <a:xfrm>
            <a:off x="1344944" y="-606037"/>
            <a:ext cx="7036660" cy="201800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GB" sz="2400" dirty="0">
                <a:latin typeface="Arial Black" panose="020B0A04020102020204" pitchFamily="34" charset="0"/>
              </a:rPr>
              <a:t>Programme 3</a:t>
            </a:r>
            <a:endParaRPr lang="en-ZA" sz="2400" dirty="0">
              <a:latin typeface="Arial Black" panose="020B0A04020102020204" pitchFamily="34" charset="0"/>
            </a:endParaRPr>
          </a:p>
        </p:txBody>
      </p:sp>
      <p:graphicFrame>
        <p:nvGraphicFramePr>
          <p:cNvPr id="6" name="Content Placeholder 5">
            <a:extLst>
              <a:ext uri="{FF2B5EF4-FFF2-40B4-BE49-F238E27FC236}">
                <a16:creationId xmlns:a16="http://schemas.microsoft.com/office/drawing/2014/main" xmlns="" id="{E289AA0F-A4C8-41C1-9E30-B665AC5E35C6}"/>
              </a:ext>
            </a:extLst>
          </p:cNvPr>
          <p:cNvGraphicFramePr>
            <a:graphicFrameLocks noGrp="1"/>
          </p:cNvGraphicFramePr>
          <p:nvPr>
            <p:ph idx="1"/>
            <p:extLst>
              <p:ext uri="{D42A27DB-BD31-4B8C-83A1-F6EECF244321}">
                <p14:modId xmlns:p14="http://schemas.microsoft.com/office/powerpoint/2010/main" xmlns="" val="3224934048"/>
              </p:ext>
            </p:extLst>
          </p:nvPr>
        </p:nvGraphicFramePr>
        <p:xfrm>
          <a:off x="318052" y="754814"/>
          <a:ext cx="8428381" cy="5488770"/>
        </p:xfrm>
        <a:graphic>
          <a:graphicData uri="http://schemas.openxmlformats.org/drawingml/2006/table">
            <a:tbl>
              <a:tblPr firstRow="1" firstCol="1" bandRow="1">
                <a:tableStyleId>{5C22544A-7EE6-4342-B048-85BDC9FD1C3A}</a:tableStyleId>
              </a:tblPr>
              <a:tblGrid>
                <a:gridCol w="2043485">
                  <a:extLst>
                    <a:ext uri="{9D8B030D-6E8A-4147-A177-3AD203B41FA5}">
                      <a16:colId xmlns:a16="http://schemas.microsoft.com/office/drawing/2014/main" xmlns="" val="876803054"/>
                    </a:ext>
                  </a:extLst>
                </a:gridCol>
                <a:gridCol w="3582765">
                  <a:extLst>
                    <a:ext uri="{9D8B030D-6E8A-4147-A177-3AD203B41FA5}">
                      <a16:colId xmlns:a16="http://schemas.microsoft.com/office/drawing/2014/main" xmlns="" val="3876803077"/>
                    </a:ext>
                  </a:extLst>
                </a:gridCol>
                <a:gridCol w="2802131">
                  <a:extLst>
                    <a:ext uri="{9D8B030D-6E8A-4147-A177-3AD203B41FA5}">
                      <a16:colId xmlns:a16="http://schemas.microsoft.com/office/drawing/2014/main" xmlns="" val="2167023174"/>
                    </a:ext>
                  </a:extLst>
                </a:gridCol>
              </a:tblGrid>
              <a:tr h="745555">
                <a:tc>
                  <a:txBody>
                    <a:bodyPr/>
                    <a:lstStyle/>
                    <a:p>
                      <a:pPr>
                        <a:lnSpc>
                          <a:spcPct val="107000"/>
                        </a:lnSpc>
                        <a:spcAft>
                          <a:spcPts val="0"/>
                        </a:spcAft>
                      </a:pPr>
                      <a:endParaRPr lang="en-ZA" sz="1600" b="1" dirty="0">
                        <a:solidFill>
                          <a:schemeClr val="tx1"/>
                        </a:solidFill>
                        <a:effectLst/>
                      </a:endParaRPr>
                    </a:p>
                    <a:p>
                      <a:pPr>
                        <a:lnSpc>
                          <a:spcPct val="107000"/>
                        </a:lnSpc>
                        <a:spcAft>
                          <a:spcPts val="0"/>
                        </a:spcAft>
                      </a:pPr>
                      <a:r>
                        <a:rPr lang="en-ZA" sz="1600" b="1" dirty="0">
                          <a:solidFill>
                            <a:schemeClr val="tx1"/>
                          </a:solidFill>
                          <a:effectLst/>
                        </a:rPr>
                        <a:t>Outcome </a:t>
                      </a: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endParaRPr lang="en-ZA" sz="1600" b="1" dirty="0">
                        <a:solidFill>
                          <a:schemeClr val="tx1"/>
                        </a:solidFill>
                        <a:effectLst/>
                      </a:endParaRPr>
                    </a:p>
                    <a:p>
                      <a:pPr marL="0" marR="0" lvl="0" indent="0" algn="l" defTabSz="685800" rtl="0" eaLnBrk="1" fontAlgn="auto" latinLnBrk="0" hangingPunct="1">
                        <a:lnSpc>
                          <a:spcPct val="107000"/>
                        </a:lnSpc>
                        <a:spcBef>
                          <a:spcPts val="0"/>
                        </a:spcBef>
                        <a:spcAft>
                          <a:spcPts val="0"/>
                        </a:spcAft>
                        <a:buClrTx/>
                        <a:buSzTx/>
                        <a:buFontTx/>
                        <a:buNone/>
                        <a:tabLst/>
                        <a:defRPr/>
                      </a:pPr>
                      <a:r>
                        <a:rPr lang="en-ZA" sz="1600" b="1" dirty="0">
                          <a:solidFill>
                            <a:schemeClr val="tx1"/>
                          </a:solidFill>
                          <a:effectLst/>
                        </a:rPr>
                        <a:t>Output Indicator</a:t>
                      </a: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ct val="107000"/>
                        </a:lnSpc>
                        <a:spcAft>
                          <a:spcPts val="0"/>
                        </a:spcAft>
                      </a:pPr>
                      <a:endParaRPr lang="en-ZA" sz="1600" b="1" dirty="0">
                        <a:solidFill>
                          <a:schemeClr val="tx1"/>
                        </a:solidFill>
                        <a:effectLst/>
                      </a:endParaRPr>
                    </a:p>
                    <a:p>
                      <a:pPr>
                        <a:lnSpc>
                          <a:spcPct val="107000"/>
                        </a:lnSpc>
                        <a:spcAft>
                          <a:spcPts val="0"/>
                        </a:spcAft>
                      </a:pPr>
                      <a:r>
                        <a:rPr lang="en-ZA" sz="1600" b="1" dirty="0">
                          <a:solidFill>
                            <a:schemeClr val="tx1"/>
                          </a:solidFill>
                          <a:effectLst/>
                        </a:rPr>
                        <a:t>21/22 Annual Target</a:t>
                      </a:r>
                    </a:p>
                    <a:p>
                      <a:pPr>
                        <a:lnSpc>
                          <a:spcPct val="107000"/>
                        </a:lnSpc>
                        <a:spcAft>
                          <a:spcPts val="0"/>
                        </a:spcAft>
                      </a:pP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2862523868"/>
                  </a:ext>
                </a:extLst>
              </a:tr>
              <a:tr h="646098">
                <a:tc rowSpan="6">
                  <a:txBody>
                    <a:bodyPr/>
                    <a:lstStyle/>
                    <a:p>
                      <a:pPr>
                        <a:lnSpc>
                          <a:spcPct val="107000"/>
                        </a:lnSpc>
                        <a:spcAft>
                          <a:spcPts val="0"/>
                        </a:spcAft>
                      </a:pPr>
                      <a:r>
                        <a:rPr lang="en-ZA" sz="1400" b="0" dirty="0">
                          <a:solidFill>
                            <a:schemeClr val="tx1"/>
                          </a:solidFill>
                          <a:effectLst/>
                          <a:latin typeface="+mn-lt"/>
                          <a:ea typeface="Calibri" panose="020F0502020204030204" pitchFamily="34" charset="0"/>
                          <a:cs typeface="Arial" panose="020B0604020202020204" pitchFamily="34" charset="0"/>
                        </a:rPr>
                        <a:t>Reduced levels of poverty, inequality, vulnerability </a:t>
                      </a:r>
                      <a:r>
                        <a:rPr lang="en-ZA" sz="1100" dirty="0">
                          <a:effectLst/>
                          <a:latin typeface="+mn-lt"/>
                          <a:ea typeface="Calibri" panose="020F0502020204030204" pitchFamily="34" charset="0"/>
                          <a:cs typeface="Arial" panose="020B0604020202020204" pitchFamily="34" charset="0"/>
                        </a:rPr>
                        <a:t> </a:t>
                      </a:r>
                    </a:p>
                    <a:p>
                      <a:pPr>
                        <a:lnSpc>
                          <a:spcPct val="107000"/>
                        </a:lnSpc>
                        <a:spcAft>
                          <a:spcPts val="0"/>
                        </a:spcAft>
                      </a:pPr>
                      <a:r>
                        <a:rPr lang="en-ZA" sz="1100" dirty="0">
                          <a:effectLst/>
                          <a:latin typeface="+mn-lt"/>
                          <a:ea typeface="Calibri" panose="020F0502020204030204" pitchFamily="34" charset="0"/>
                          <a:cs typeface="Arial" panose="020B0604020202020204" pitchFamily="34" charset="0"/>
                        </a:rPr>
                        <a:t> </a:t>
                      </a:r>
                    </a:p>
                    <a:p>
                      <a:pPr>
                        <a:lnSpc>
                          <a:spcPct val="107000"/>
                        </a:lnSpc>
                        <a:spcAft>
                          <a:spcPts val="0"/>
                        </a:spcAft>
                      </a:pPr>
                      <a:r>
                        <a:rPr lang="en-ZA" sz="1100" dirty="0">
                          <a:effectLst/>
                          <a:latin typeface="+mn-lt"/>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Policy on Integrating children’s grant beneficiaries with government services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6000"/>
                        </a:lnSpc>
                        <a:spcAft>
                          <a:spcPts val="0"/>
                        </a:spcAft>
                      </a:pPr>
                      <a:r>
                        <a:rPr lang="en-GB" sz="1400" kern="1200">
                          <a:solidFill>
                            <a:srgbClr val="000000"/>
                          </a:solidFill>
                          <a:effectLst/>
                          <a:latin typeface="+mn-lt"/>
                          <a:ea typeface="Calibri" panose="020F0502020204030204" pitchFamily="34" charset="0"/>
                          <a:cs typeface="Arial" panose="020B0604020202020204" pitchFamily="34" charset="0"/>
                        </a:rPr>
                        <a:t>Draft policy on integrating CSG beneficiaries with government services</a:t>
                      </a:r>
                      <a:endParaRPr lang="en-ZA" sz="140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41954150"/>
                  </a:ext>
                </a:extLst>
              </a:tr>
              <a:tr h="859193">
                <a:tc vMerge="1">
                  <a:txBody>
                    <a:bodyPr/>
                    <a:lstStyle/>
                    <a:p>
                      <a:pPr>
                        <a:lnSpc>
                          <a:spcPct val="107000"/>
                        </a:lnSpc>
                        <a:spcAft>
                          <a:spcPts val="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Fundraising legislation amended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6000"/>
                        </a:lnSpc>
                        <a:spcAft>
                          <a:spcPts val="0"/>
                        </a:spcAft>
                      </a:pPr>
                      <a:r>
                        <a:rPr lang="en-GB" sz="1400" kern="1200" dirty="0">
                          <a:solidFill>
                            <a:srgbClr val="000000"/>
                          </a:solidFill>
                          <a:effectLst/>
                          <a:latin typeface="+mn-lt"/>
                          <a:ea typeface="Calibri" panose="020F0502020204030204" pitchFamily="34" charset="0"/>
                          <a:cs typeface="Arial" panose="020B0604020202020204" pitchFamily="34" charset="0"/>
                        </a:rPr>
                        <a:t>Develop and publish draft regulations on the amended fundraising legislation for public comment</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81679438"/>
                  </a:ext>
                </a:extLst>
              </a:tr>
              <a:tr h="310707">
                <a:tc vMerge="1">
                  <a:txBody>
                    <a:bodyPr/>
                    <a:lstStyle/>
                    <a:p>
                      <a:pPr>
                        <a:lnSpc>
                          <a:spcPct val="107000"/>
                        </a:lnSpc>
                        <a:spcAft>
                          <a:spcPts val="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SASSA Act Amended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6000"/>
                        </a:lnSpc>
                        <a:spcAft>
                          <a:spcPts val="0"/>
                        </a:spcAft>
                      </a:pPr>
                      <a:r>
                        <a:rPr lang="en-GB" sz="1400" kern="1200" dirty="0">
                          <a:solidFill>
                            <a:srgbClr val="000000"/>
                          </a:solidFill>
                          <a:effectLst/>
                          <a:latin typeface="+mn-lt"/>
                          <a:ea typeface="Calibri" panose="020F0502020204030204" pitchFamily="34" charset="0"/>
                          <a:cs typeface="Arial" panose="020B0604020202020204" pitchFamily="34" charset="0"/>
                        </a:rPr>
                        <a:t>Draft SASSA Amendment Bill</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11241804"/>
                  </a:ext>
                </a:extLst>
              </a:tr>
              <a:tr h="640512">
                <a:tc vMerge="1">
                  <a:txBody>
                    <a:bodyPr/>
                    <a:lstStyle/>
                    <a:p>
                      <a:pPr>
                        <a:lnSpc>
                          <a:spcPct val="107000"/>
                        </a:lnSpc>
                        <a:spcAft>
                          <a:spcPts val="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a:effectLst/>
                          <a:latin typeface="+mn-lt"/>
                          <a:ea typeface="Calibri" panose="020F0502020204030204" pitchFamily="34" charset="0"/>
                          <a:cs typeface="Arial" panose="020B0604020202020204" pitchFamily="34" charset="0"/>
                        </a:rPr>
                        <a:t>Policy on Income Support for 18 to 59 year olds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6000"/>
                        </a:lnSpc>
                        <a:spcAft>
                          <a:spcPts val="0"/>
                        </a:spcAft>
                      </a:pPr>
                      <a:r>
                        <a:rPr lang="en-GB" sz="1400" kern="1200" dirty="0">
                          <a:solidFill>
                            <a:srgbClr val="000000"/>
                          </a:solidFill>
                          <a:effectLst/>
                          <a:latin typeface="+mn-lt"/>
                          <a:ea typeface="Calibri" panose="020F0502020204030204" pitchFamily="34" charset="0"/>
                          <a:cs typeface="Arial" panose="020B0604020202020204" pitchFamily="34" charset="0"/>
                        </a:rPr>
                        <a:t>Consultations Report on draft policy for income support to 18 -59 year olds</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86413425"/>
                  </a:ext>
                </a:extLst>
              </a:tr>
              <a:tr h="425391">
                <a:tc vMerge="1">
                  <a:txBody>
                    <a:bodyPr/>
                    <a:lstStyle/>
                    <a:p>
                      <a:pPr>
                        <a:lnSpc>
                          <a:spcPct val="107000"/>
                        </a:lnSpc>
                        <a:spcAft>
                          <a:spcPts val="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Social Budget Bulletin published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Publish Social Budget Bulletin: Edition 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61858591"/>
                  </a:ext>
                </a:extLst>
              </a:tr>
              <a:tr h="646098">
                <a:tc vMerge="1">
                  <a:txBody>
                    <a:bodyPr/>
                    <a:lstStyle/>
                    <a:p>
                      <a:pPr>
                        <a:lnSpc>
                          <a:spcPct val="107000"/>
                        </a:lnSpc>
                        <a:spcAft>
                          <a:spcPts val="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 of appeals adjudicated within 90 days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Adjudicate 70% of appeals within 90 days</a:t>
                      </a:r>
                    </a:p>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40553392"/>
                  </a:ext>
                </a:extLst>
              </a:tr>
              <a:tr h="303446">
                <a:tc>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2890222218"/>
                  </a:ext>
                </a:extLst>
              </a:tr>
              <a:tr h="277523">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503632032"/>
                  </a:ext>
                </a:extLst>
              </a:tr>
              <a:tr h="220708">
                <a:tc>
                  <a:txBody>
                    <a:bodyPr/>
                    <a:lstStyle/>
                    <a:p>
                      <a:pPr>
                        <a:lnSpc>
                          <a:spcPct val="107000"/>
                        </a:lnSpc>
                        <a:spcAft>
                          <a:spcPts val="0"/>
                        </a:spcAft>
                      </a:pP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344897340"/>
                  </a:ext>
                </a:extLst>
              </a:tr>
              <a:tr h="277523">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453562075"/>
                  </a:ext>
                </a:extLst>
              </a:tr>
            </a:tbl>
          </a:graphicData>
        </a:graphic>
      </p:graphicFrame>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latin typeface="Arial Black" panose="020B0A04020102020204" pitchFamily="34" charset="0"/>
              </a:rPr>
              <a:t>19</a:t>
            </a:r>
          </a:p>
        </p:txBody>
      </p:sp>
    </p:spTree>
    <p:extLst>
      <p:ext uri="{BB962C8B-B14F-4D97-AF65-F5344CB8AC3E}">
        <p14:creationId xmlns:p14="http://schemas.microsoft.com/office/powerpoint/2010/main" xmlns="" val="2586962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3200" b="1" dirty="0">
                <a:latin typeface="Arial Black" panose="020B0A04020102020204" pitchFamily="34" charset="0"/>
              </a:rPr>
              <a:t>Presentation Outline</a:t>
            </a:r>
          </a:p>
        </p:txBody>
      </p:sp>
      <p:sp>
        <p:nvSpPr>
          <p:cNvPr id="3" name="Content Placeholder 2"/>
          <p:cNvSpPr>
            <a:spLocks noGrp="1"/>
          </p:cNvSpPr>
          <p:nvPr>
            <p:ph idx="1"/>
          </p:nvPr>
        </p:nvSpPr>
        <p:spPr>
          <a:xfrm>
            <a:off x="304801" y="1550417"/>
            <a:ext cx="8728364" cy="3688484"/>
          </a:xfrm>
        </p:spPr>
        <p:txBody>
          <a:bodyPr>
            <a:normAutofit/>
          </a:bodyPr>
          <a:lstStyle/>
          <a:p>
            <a:r>
              <a:rPr lang="en-ZA" sz="2800" dirty="0">
                <a:latin typeface="Arial Black" panose="020B0A04020102020204" pitchFamily="34" charset="0"/>
              </a:rPr>
              <a:t>Contextual Analysis</a:t>
            </a:r>
          </a:p>
          <a:p>
            <a:r>
              <a:rPr lang="en-ZA" sz="2800" dirty="0">
                <a:latin typeface="Arial Black" panose="020B0A04020102020204" pitchFamily="34" charset="0"/>
              </a:rPr>
              <a:t>Strategic Shift for the DSD Sector</a:t>
            </a:r>
          </a:p>
          <a:p>
            <a:r>
              <a:rPr lang="en-ZA" sz="2800" dirty="0">
                <a:latin typeface="Arial Black" panose="020B0A04020102020204" pitchFamily="34" charset="0"/>
              </a:rPr>
              <a:t>DSD Portfolio Annual Performance Plans 2021/2022</a:t>
            </a:r>
          </a:p>
          <a:p>
            <a:r>
              <a:rPr lang="en-ZA" sz="2800" dirty="0">
                <a:latin typeface="Arial Black" panose="020B0A04020102020204" pitchFamily="34" charset="0"/>
              </a:rPr>
              <a:t>MTEF baseline allocations</a:t>
            </a:r>
          </a:p>
          <a:p>
            <a:r>
              <a:rPr lang="en-ZA" sz="2800" dirty="0">
                <a:latin typeface="Arial Black" panose="020B0A04020102020204" pitchFamily="34" charset="0"/>
              </a:rPr>
              <a:t>Budget Vote</a:t>
            </a:r>
          </a:p>
          <a:p>
            <a:r>
              <a:rPr lang="en-ZA" sz="2800" dirty="0">
                <a:latin typeface="Arial Black" panose="020B0A04020102020204" pitchFamily="34" charset="0"/>
              </a:rPr>
              <a:t>Recommendations</a:t>
            </a:r>
          </a:p>
        </p:txBody>
      </p:sp>
      <p:sp>
        <p:nvSpPr>
          <p:cNvPr id="5" name="TextBox 4">
            <a:extLst>
              <a:ext uri="{FF2B5EF4-FFF2-40B4-BE49-F238E27FC236}">
                <a16:creationId xmlns:a16="http://schemas.microsoft.com/office/drawing/2014/main" xmlns="" id="{7E607DB8-0E1D-46C9-A0C9-C141971AC3AE}"/>
              </a:ext>
            </a:extLst>
          </p:cNvPr>
          <p:cNvSpPr txBox="1"/>
          <p:nvPr/>
        </p:nvSpPr>
        <p:spPr>
          <a:xfrm>
            <a:off x="4268856" y="6118009"/>
            <a:ext cx="606287" cy="369332"/>
          </a:xfrm>
          <a:prstGeom prst="rect">
            <a:avLst/>
          </a:prstGeom>
          <a:noFill/>
        </p:spPr>
        <p:txBody>
          <a:bodyPr wrap="square" rtlCol="0">
            <a:spAutoFit/>
          </a:bodyPr>
          <a:lstStyle/>
          <a:p>
            <a:pPr algn="ctr"/>
            <a:r>
              <a:rPr lang="en-US" dirty="0">
                <a:latin typeface="Arial Black" panose="020B0A04020102020204" pitchFamily="34" charset="0"/>
              </a:rPr>
              <a:t>2</a:t>
            </a:r>
            <a:endParaRPr lang="en-ZA" dirty="0">
              <a:latin typeface="Arial Black" panose="020B0A04020102020204" pitchFamily="34" charset="0"/>
            </a:endParaRPr>
          </a:p>
        </p:txBody>
      </p:sp>
    </p:spTree>
    <p:extLst>
      <p:ext uri="{BB962C8B-B14F-4D97-AF65-F5344CB8AC3E}">
        <p14:creationId xmlns:p14="http://schemas.microsoft.com/office/powerpoint/2010/main" xmlns="" val="3752822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AC4F4E7-084E-469F-BA36-12C26BB5D26A}"/>
              </a:ext>
            </a:extLst>
          </p:cNvPr>
          <p:cNvSpPr txBox="1">
            <a:spLocks/>
          </p:cNvSpPr>
          <p:nvPr/>
        </p:nvSpPr>
        <p:spPr>
          <a:xfrm>
            <a:off x="3727926" y="-800002"/>
            <a:ext cx="7036660" cy="201800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r>
              <a:rPr lang="en-GB" sz="2400" dirty="0">
                <a:latin typeface="Arial Black" panose="020B0A04020102020204" pitchFamily="34" charset="0"/>
              </a:rPr>
              <a:t>Programme 3</a:t>
            </a:r>
            <a:endParaRPr lang="en-ZA" sz="2400" dirty="0">
              <a:latin typeface="Arial Black" panose="020B0A04020102020204" pitchFamily="34" charset="0"/>
            </a:endParaRPr>
          </a:p>
        </p:txBody>
      </p:sp>
      <p:graphicFrame>
        <p:nvGraphicFramePr>
          <p:cNvPr id="6" name="Content Placeholder 5">
            <a:extLst>
              <a:ext uri="{FF2B5EF4-FFF2-40B4-BE49-F238E27FC236}">
                <a16:creationId xmlns:a16="http://schemas.microsoft.com/office/drawing/2014/main" xmlns="" id="{E289AA0F-A4C8-41C1-9E30-B665AC5E35C6}"/>
              </a:ext>
            </a:extLst>
          </p:cNvPr>
          <p:cNvGraphicFramePr>
            <a:graphicFrameLocks noGrp="1"/>
          </p:cNvGraphicFramePr>
          <p:nvPr>
            <p:ph idx="1"/>
            <p:extLst>
              <p:ext uri="{D42A27DB-BD31-4B8C-83A1-F6EECF244321}">
                <p14:modId xmlns:p14="http://schemas.microsoft.com/office/powerpoint/2010/main" xmlns="" val="418372961"/>
              </p:ext>
            </p:extLst>
          </p:nvPr>
        </p:nvGraphicFramePr>
        <p:xfrm>
          <a:off x="318052" y="754815"/>
          <a:ext cx="8428381" cy="5440645"/>
        </p:xfrm>
        <a:graphic>
          <a:graphicData uri="http://schemas.openxmlformats.org/drawingml/2006/table">
            <a:tbl>
              <a:tblPr firstRow="1" firstCol="1" bandRow="1">
                <a:tableStyleId>{5C22544A-7EE6-4342-B048-85BDC9FD1C3A}</a:tableStyleId>
              </a:tblPr>
              <a:tblGrid>
                <a:gridCol w="2043485">
                  <a:extLst>
                    <a:ext uri="{9D8B030D-6E8A-4147-A177-3AD203B41FA5}">
                      <a16:colId xmlns:a16="http://schemas.microsoft.com/office/drawing/2014/main" xmlns="" val="876803054"/>
                    </a:ext>
                  </a:extLst>
                </a:gridCol>
                <a:gridCol w="3582765">
                  <a:extLst>
                    <a:ext uri="{9D8B030D-6E8A-4147-A177-3AD203B41FA5}">
                      <a16:colId xmlns:a16="http://schemas.microsoft.com/office/drawing/2014/main" xmlns="" val="3876803077"/>
                    </a:ext>
                  </a:extLst>
                </a:gridCol>
                <a:gridCol w="2802131">
                  <a:extLst>
                    <a:ext uri="{9D8B030D-6E8A-4147-A177-3AD203B41FA5}">
                      <a16:colId xmlns:a16="http://schemas.microsoft.com/office/drawing/2014/main" xmlns="" val="2167023174"/>
                    </a:ext>
                  </a:extLst>
                </a:gridCol>
              </a:tblGrid>
              <a:tr h="748827">
                <a:tc>
                  <a:txBody>
                    <a:bodyPr/>
                    <a:lstStyle/>
                    <a:p>
                      <a:pPr>
                        <a:lnSpc>
                          <a:spcPct val="107000"/>
                        </a:lnSpc>
                        <a:spcAft>
                          <a:spcPts val="0"/>
                        </a:spcAft>
                      </a:pPr>
                      <a:endParaRPr lang="en-ZA" sz="1600" b="1" dirty="0">
                        <a:solidFill>
                          <a:schemeClr val="tx1"/>
                        </a:solidFill>
                        <a:effectLst/>
                      </a:endParaRPr>
                    </a:p>
                    <a:p>
                      <a:pPr>
                        <a:lnSpc>
                          <a:spcPct val="107000"/>
                        </a:lnSpc>
                        <a:spcAft>
                          <a:spcPts val="0"/>
                        </a:spcAft>
                      </a:pPr>
                      <a:r>
                        <a:rPr lang="en-ZA" sz="1600" b="1" dirty="0">
                          <a:solidFill>
                            <a:schemeClr val="tx1"/>
                          </a:solidFill>
                          <a:effectLst/>
                        </a:rPr>
                        <a:t>Outcome </a:t>
                      </a: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endParaRPr lang="en-ZA" sz="1600" b="1" dirty="0">
                        <a:solidFill>
                          <a:schemeClr val="tx1"/>
                        </a:solidFill>
                        <a:effectLst/>
                      </a:endParaRPr>
                    </a:p>
                    <a:p>
                      <a:pPr marL="0" marR="0" lvl="0" indent="0" algn="l" defTabSz="685800" rtl="0" eaLnBrk="1" fontAlgn="auto" latinLnBrk="0" hangingPunct="1">
                        <a:lnSpc>
                          <a:spcPct val="107000"/>
                        </a:lnSpc>
                        <a:spcBef>
                          <a:spcPts val="0"/>
                        </a:spcBef>
                        <a:spcAft>
                          <a:spcPts val="0"/>
                        </a:spcAft>
                        <a:buClrTx/>
                        <a:buSzTx/>
                        <a:buFontTx/>
                        <a:buNone/>
                        <a:tabLst/>
                        <a:defRPr/>
                      </a:pPr>
                      <a:r>
                        <a:rPr lang="en-ZA" sz="1600" b="1" dirty="0">
                          <a:solidFill>
                            <a:schemeClr val="tx1"/>
                          </a:solidFill>
                          <a:effectLst/>
                        </a:rPr>
                        <a:t>Output Indicator</a:t>
                      </a: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ct val="107000"/>
                        </a:lnSpc>
                        <a:spcAft>
                          <a:spcPts val="0"/>
                        </a:spcAft>
                      </a:pPr>
                      <a:endParaRPr lang="en-ZA" sz="1600" b="1" dirty="0">
                        <a:solidFill>
                          <a:schemeClr val="tx1"/>
                        </a:solidFill>
                        <a:effectLst/>
                      </a:endParaRPr>
                    </a:p>
                    <a:p>
                      <a:pPr>
                        <a:lnSpc>
                          <a:spcPct val="107000"/>
                        </a:lnSpc>
                        <a:spcAft>
                          <a:spcPts val="0"/>
                        </a:spcAft>
                      </a:pPr>
                      <a:r>
                        <a:rPr lang="en-ZA" sz="1600" b="1" dirty="0">
                          <a:solidFill>
                            <a:schemeClr val="tx1"/>
                          </a:solidFill>
                          <a:effectLst/>
                        </a:rPr>
                        <a:t>21/22 Annual Target</a:t>
                      </a:r>
                    </a:p>
                    <a:p>
                      <a:pPr>
                        <a:lnSpc>
                          <a:spcPct val="107000"/>
                        </a:lnSpc>
                        <a:spcAft>
                          <a:spcPts val="0"/>
                        </a:spcAft>
                      </a:pP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2862523868"/>
                  </a:ext>
                </a:extLst>
              </a:tr>
              <a:tr h="414756">
                <a:tc rowSpan="3">
                  <a:txBody>
                    <a:bodyPr/>
                    <a:lstStyle/>
                    <a:p>
                      <a:pPr>
                        <a:lnSpc>
                          <a:spcPct val="107000"/>
                        </a:lnSpc>
                        <a:spcAft>
                          <a:spcPts val="0"/>
                        </a:spcAft>
                      </a:pPr>
                      <a:r>
                        <a:rPr lang="en-ZA" sz="1400" b="0" dirty="0">
                          <a:solidFill>
                            <a:schemeClr val="tx1"/>
                          </a:solidFill>
                          <a:effectLst/>
                          <a:latin typeface="+mn-lt"/>
                          <a:ea typeface="Calibri" panose="020F0502020204030204" pitchFamily="34" charset="0"/>
                          <a:cs typeface="Arial" panose="020B0604020202020204" pitchFamily="34" charset="0"/>
                        </a:rPr>
                        <a:t>Empowered, resilient individuals, families and sustainable communities</a:t>
                      </a:r>
                    </a:p>
                    <a:p>
                      <a:pPr>
                        <a:lnSpc>
                          <a:spcPct val="107000"/>
                        </a:lnSpc>
                        <a:spcAft>
                          <a:spcPts val="0"/>
                        </a:spcAft>
                      </a:pPr>
                      <a:r>
                        <a:rPr lang="en-ZA" sz="1400" b="0" dirty="0">
                          <a:effectLst/>
                          <a:latin typeface="+mn-lt"/>
                          <a:ea typeface="Calibri" panose="020F0502020204030204" pitchFamily="34" charset="0"/>
                          <a:cs typeface="Arial" panose="020B0604020202020204" pitchFamily="34" charset="0"/>
                        </a:rPr>
                        <a:t> </a:t>
                      </a:r>
                    </a:p>
                    <a:p>
                      <a:pPr>
                        <a:lnSpc>
                          <a:spcPct val="107000"/>
                        </a:lnSpc>
                        <a:spcAft>
                          <a:spcPts val="0"/>
                        </a:spcAft>
                      </a:pPr>
                      <a:r>
                        <a:rPr lang="en-ZA" sz="1400" b="0" dirty="0">
                          <a:effectLst/>
                          <a:latin typeface="+mn-lt"/>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Policy on Maternal Support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6000"/>
                        </a:lnSpc>
                        <a:spcAft>
                          <a:spcPts val="0"/>
                        </a:spcAft>
                      </a:pPr>
                      <a:r>
                        <a:rPr lang="en-ZA" sz="1400">
                          <a:effectLst/>
                          <a:latin typeface="+mn-lt"/>
                          <a:ea typeface="Calibri" panose="020F0502020204030204" pitchFamily="34" charset="0"/>
                          <a:cs typeface="Arial" panose="020B0604020202020204" pitchFamily="34" charset="0"/>
                        </a:rPr>
                        <a:t>Complete Policy on Maternal Support</a:t>
                      </a:r>
                      <a:endParaRPr lang="en-ZA" sz="140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41954150"/>
                  </a:ext>
                </a:extLst>
              </a:tr>
              <a:tr h="837196">
                <a:tc vMerge="1">
                  <a:txBody>
                    <a:bodyPr/>
                    <a:lstStyle/>
                    <a:p>
                      <a:pPr>
                        <a:lnSpc>
                          <a:spcPct val="107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Policy on voluntary cover for retirement and risk benefits for atypical and informal sector workers approved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Consultation report on draft policy on voluntary cover for retirement and risk benefits for atypical and informal sector workers.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81679438"/>
                  </a:ext>
                </a:extLst>
              </a:tr>
              <a:tr h="835275">
                <a:tc vMerge="1">
                  <a:txBody>
                    <a:bodyPr/>
                    <a:lstStyle/>
                    <a:p>
                      <a:pPr>
                        <a:lnSpc>
                          <a:spcPct val="107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Policies and legislation improving social security coverage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Consultation report on Green Paper on Comprehensive Social Security</a:t>
                      </a:r>
                    </a:p>
                    <a:p>
                      <a:pPr>
                        <a:lnSpc>
                          <a:spcPct val="106000"/>
                        </a:lnSpc>
                        <a:spcAft>
                          <a:spcPts val="0"/>
                        </a:spcAft>
                      </a:pPr>
                      <a:r>
                        <a:rPr lang="en-GB" sz="1400" kern="1200" dirty="0">
                          <a:solidFill>
                            <a:srgbClr val="000000"/>
                          </a:solidFill>
                          <a:effectLst/>
                          <a:latin typeface="+mn-lt"/>
                          <a:ea typeface="Calibri" panose="020F0502020204030204" pitchFamily="34" charset="0"/>
                          <a:cs typeface="Arial" panose="020B0604020202020204" pitchFamily="34" charset="0"/>
                        </a:rPr>
                        <a:t> </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11241804"/>
                  </a:ext>
                </a:extLst>
              </a:tr>
              <a:tr h="495726">
                <a:tc rowSpan="2">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GB" sz="1400" b="0" kern="1200" dirty="0">
                          <a:solidFill>
                            <a:schemeClr val="tx1"/>
                          </a:solidFill>
                          <a:effectLst/>
                          <a:latin typeface="+mn-lt"/>
                          <a:ea typeface="Calibri" panose="020F0502020204030204" pitchFamily="34" charset="0"/>
                          <a:cs typeface="Arial" panose="020B0604020202020204" pitchFamily="34" charset="0"/>
                        </a:rPr>
                        <a:t>Functional, efficient and integrated sector</a:t>
                      </a:r>
                    </a:p>
                    <a:p>
                      <a:pPr>
                        <a:lnSpc>
                          <a:spcPct val="107000"/>
                        </a:lnSpc>
                        <a:spcAft>
                          <a:spcPts val="0"/>
                        </a:spcAft>
                      </a:pPr>
                      <a:endParaRPr lang="en-ZA" sz="1400" b="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400" kern="1200" dirty="0">
                          <a:solidFill>
                            <a:schemeClr val="dk1"/>
                          </a:solidFill>
                          <a:effectLst/>
                          <a:latin typeface="+mn-lt"/>
                          <a:ea typeface="+mn-ea"/>
                          <a:cs typeface="Arial" panose="020B0604020202020204" pitchFamily="34" charset="0"/>
                        </a:rPr>
                        <a:t>Social Budget Bulletin published</a:t>
                      </a:r>
                      <a:endParaRPr lang="en-ZA" sz="14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US" sz="1400" dirty="0">
                          <a:solidFill>
                            <a:schemeClr val="tx1"/>
                          </a:solidFill>
                          <a:effectLst/>
                          <a:latin typeface="+mn-lt"/>
                          <a:ea typeface="Calibri" panose="020F0502020204030204" pitchFamily="34" charset="0"/>
                          <a:cs typeface="Arial" panose="020B0604020202020204" pitchFamily="34" charset="0"/>
                        </a:rPr>
                        <a:t>Publish Social Budget Bulletin: Edition 3</a:t>
                      </a:r>
                      <a:endParaRPr lang="en-ZA"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86413425"/>
                  </a:ext>
                </a:extLst>
              </a:tr>
              <a:tr h="627897">
                <a:tc vMerge="1">
                  <a:txBody>
                    <a:bodyPr/>
                    <a:lstStyle/>
                    <a:p>
                      <a:pPr>
                        <a:lnSpc>
                          <a:spcPct val="107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400" kern="1200" dirty="0">
                          <a:solidFill>
                            <a:schemeClr val="dk1"/>
                          </a:solidFill>
                          <a:effectLst/>
                          <a:latin typeface="+mn-lt"/>
                          <a:ea typeface="+mn-ea"/>
                          <a:cs typeface="Arial" panose="020B0604020202020204" pitchFamily="34" charset="0"/>
                        </a:rPr>
                        <a:t>Audit report on the Social Assistance frameworks and systems </a:t>
                      </a:r>
                      <a:endParaRPr lang="en-ZA" sz="14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US" sz="1400" dirty="0">
                          <a:solidFill>
                            <a:schemeClr val="tx1"/>
                          </a:solidFill>
                          <a:effectLst/>
                          <a:latin typeface="+mn-lt"/>
                          <a:ea typeface="Calibri" panose="020F0502020204030204" pitchFamily="34" charset="0"/>
                          <a:cs typeface="Arial" panose="020B0604020202020204" pitchFamily="34" charset="0"/>
                        </a:rPr>
                        <a:t>Audit report on Phase 2 of Social Assistance Grants Payment Model </a:t>
                      </a:r>
                      <a:endParaRPr lang="en-ZA"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61858591"/>
                  </a:ext>
                </a:extLst>
              </a:tr>
              <a:tr h="370225">
                <a:tc>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2890222218"/>
                  </a:ext>
                </a:extLst>
              </a:tr>
              <a:tr h="338599">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503632032"/>
                  </a:ext>
                </a:extLst>
              </a:tr>
              <a:tr h="230243">
                <a:tc>
                  <a:txBody>
                    <a:bodyPr/>
                    <a:lstStyle/>
                    <a:p>
                      <a:pPr>
                        <a:lnSpc>
                          <a:spcPct val="107000"/>
                        </a:lnSpc>
                        <a:spcAft>
                          <a:spcPts val="0"/>
                        </a:spcAft>
                      </a:pP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344897340"/>
                  </a:ext>
                </a:extLst>
              </a:tr>
              <a:tr h="338599">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453562075"/>
                  </a:ext>
                </a:extLst>
              </a:tr>
            </a:tbl>
          </a:graphicData>
        </a:graphic>
      </p:graphicFrame>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latin typeface="Arial Black" panose="020B0A04020102020204" pitchFamily="34" charset="0"/>
              </a:rPr>
              <a:t>20</a:t>
            </a:r>
          </a:p>
        </p:txBody>
      </p:sp>
    </p:spTree>
    <p:extLst>
      <p:ext uri="{BB962C8B-B14F-4D97-AF65-F5344CB8AC3E}">
        <p14:creationId xmlns:p14="http://schemas.microsoft.com/office/powerpoint/2010/main" xmlns="" val="633745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5546" y="320115"/>
            <a:ext cx="8901796" cy="830997"/>
          </a:xfrm>
          <a:prstGeom prst="rect">
            <a:avLst/>
          </a:prstGeom>
        </p:spPr>
        <p:txBody>
          <a:bodyPr wrap="none">
            <a:spAutoFit/>
          </a:bodyPr>
          <a:lstStyle/>
          <a:p>
            <a:pPr algn="ctr" defTabSz="914400" eaLnBrk="0" fontAlgn="base" hangingPunct="0">
              <a:spcBef>
                <a:spcPct val="0"/>
              </a:spcBef>
              <a:spcAft>
                <a:spcPct val="0"/>
              </a:spcAft>
              <a:defRPr/>
            </a:pPr>
            <a:r>
              <a:rPr lang="en-GB" sz="2400" b="1" kern="0" dirty="0">
                <a:solidFill>
                  <a:srgbClr val="000000"/>
                </a:solidFill>
                <a:latin typeface="Arial Black" panose="020B0A04020102020204" pitchFamily="34" charset="0"/>
                <a:ea typeface="ヒラギノ角ゴ Pro W3" charset="-128"/>
                <a:cs typeface="Arial" panose="020B0604020202020204" pitchFamily="34" charset="0"/>
              </a:rPr>
              <a:t>Programme 4: Welfare Services Policy Development</a:t>
            </a:r>
          </a:p>
          <a:p>
            <a:pPr algn="ctr" defTabSz="914400" eaLnBrk="0" fontAlgn="base" hangingPunct="0">
              <a:spcBef>
                <a:spcPct val="0"/>
              </a:spcBef>
              <a:spcAft>
                <a:spcPct val="0"/>
              </a:spcAft>
              <a:defRPr/>
            </a:pPr>
            <a:r>
              <a:rPr lang="en-GB" sz="2400" b="1" kern="0" dirty="0">
                <a:solidFill>
                  <a:srgbClr val="000000"/>
                </a:solidFill>
                <a:latin typeface="Arial Black" panose="020B0A04020102020204" pitchFamily="34" charset="0"/>
                <a:ea typeface="ヒラギノ角ゴ Pro W3" charset="-128"/>
                <a:cs typeface="Arial" panose="020B0604020202020204" pitchFamily="34" charset="0"/>
              </a:rPr>
              <a:t>And Implementation Support </a:t>
            </a:r>
            <a:endParaRPr lang="en-ZA" sz="2400" kern="0" dirty="0">
              <a:solidFill>
                <a:srgbClr val="000000"/>
              </a:solidFill>
              <a:latin typeface="Arial Black" panose="020B0A04020102020204" pitchFamily="34" charset="0"/>
              <a:ea typeface="ヒラギノ角ゴ Pro W3" charset="-128"/>
              <a:cs typeface="Arial" panose="020B0604020202020204" pitchFamily="34" charset="0"/>
            </a:endParaRPr>
          </a:p>
        </p:txBody>
      </p:sp>
      <p:sp>
        <p:nvSpPr>
          <p:cNvPr id="4" name="Rectangle 3"/>
          <p:cNvSpPr/>
          <p:nvPr/>
        </p:nvSpPr>
        <p:spPr>
          <a:xfrm>
            <a:off x="108823" y="1316457"/>
            <a:ext cx="8855242" cy="4362861"/>
          </a:xfrm>
          <a:prstGeom prst="rect">
            <a:avLst/>
          </a:prstGeom>
        </p:spPr>
        <p:txBody>
          <a:bodyPr wrap="square">
            <a:spAutoFit/>
          </a:bodyPr>
          <a:lstStyle/>
          <a:p>
            <a:pPr marL="285750" indent="-285750" algn="just">
              <a:buClr>
                <a:schemeClr val="accent2">
                  <a:lumMod val="50000"/>
                </a:schemeClr>
              </a:buClr>
              <a:buFont typeface="Arial" panose="020B0604020202020204" pitchFamily="34" charset="0"/>
              <a:buChar char="•"/>
            </a:pPr>
            <a:r>
              <a:rPr lang="en-GB" sz="1400" dirty="0"/>
              <a:t>The purpose of this programme is to create an enabling environment for the delivery of equitable developmental welfare services through the formulation of policies, norms and standards, best practices and provide support to implementation agency.</a:t>
            </a:r>
          </a:p>
          <a:p>
            <a:pPr marL="285750" indent="-285750" algn="just">
              <a:buClr>
                <a:schemeClr val="accent2">
                  <a:lumMod val="50000"/>
                </a:schemeClr>
              </a:buClr>
              <a:buFont typeface="Arial" panose="020B0604020202020204" pitchFamily="34" charset="0"/>
              <a:buChar char="•"/>
            </a:pPr>
            <a:r>
              <a:rPr lang="en-GB" sz="1400" dirty="0"/>
              <a:t>This programme is seeking to address some of the following key challenges as aligned to the outcomes:</a:t>
            </a:r>
          </a:p>
          <a:p>
            <a:pPr marL="742950" lvl="1" indent="-285750" algn="just">
              <a:buClr>
                <a:schemeClr val="accent2">
                  <a:lumMod val="50000"/>
                </a:schemeClr>
              </a:buClr>
              <a:buFont typeface="Arial" panose="020B0604020202020204" pitchFamily="34" charset="0"/>
              <a:buChar char="•"/>
            </a:pPr>
            <a:r>
              <a:rPr lang="en-GB" sz="1400" dirty="0"/>
              <a:t>DSD does not have an overarching legislation for the DSD sector;</a:t>
            </a:r>
          </a:p>
          <a:p>
            <a:pPr marL="742950" lvl="1" indent="-285750" algn="just">
              <a:buClr>
                <a:schemeClr val="accent2">
                  <a:lumMod val="50000"/>
                </a:schemeClr>
              </a:buClr>
              <a:buFont typeface="Arial" panose="020B0604020202020204" pitchFamily="34" charset="0"/>
              <a:buChar char="•"/>
            </a:pPr>
            <a:r>
              <a:rPr lang="en-GB" sz="1400" dirty="0"/>
              <a:t>The are high levels of substance abuse, social crime and Gender Based Violence (GBV).</a:t>
            </a:r>
            <a:endParaRPr lang="en-ZA" sz="1400" dirty="0"/>
          </a:p>
          <a:p>
            <a:pPr marL="742950" lvl="1" indent="-285750">
              <a:buClr>
                <a:schemeClr val="accent2">
                  <a:lumMod val="50000"/>
                </a:schemeClr>
              </a:buClr>
              <a:buFont typeface="Arial" panose="020B0604020202020204" pitchFamily="34" charset="0"/>
              <a:buChar char="•"/>
            </a:pPr>
            <a:r>
              <a:rPr lang="en-US" sz="1400" dirty="0"/>
              <a:t>Inadequate quality of Early Childhood Development Services; </a:t>
            </a:r>
          </a:p>
          <a:p>
            <a:pPr marL="742950" lvl="1" indent="-285750">
              <a:buClr>
                <a:schemeClr val="accent2">
                  <a:lumMod val="50000"/>
                </a:schemeClr>
              </a:buClr>
              <a:buFont typeface="Arial" panose="020B0604020202020204" pitchFamily="34" charset="0"/>
              <a:buChar char="•"/>
            </a:pPr>
            <a:r>
              <a:rPr lang="en-ZA" sz="1400" dirty="0">
                <a:ea typeface="Calibri" panose="020F0502020204030204" pitchFamily="34" charset="0"/>
                <a:cs typeface="Arial" panose="020B0604020202020204" pitchFamily="34" charset="0"/>
              </a:rPr>
              <a:t>Fragmentation of service provision, poor case management and poor data collection on cases of violence against children resulting to children falling within the cracks of the child protection system.</a:t>
            </a:r>
          </a:p>
          <a:p>
            <a:pPr marL="742950" lvl="1" indent="-285750">
              <a:buClr>
                <a:schemeClr val="accent2">
                  <a:lumMod val="50000"/>
                </a:schemeClr>
              </a:buClr>
              <a:buFont typeface="Arial" panose="020B0604020202020204" pitchFamily="34" charset="0"/>
              <a:buChar char="•"/>
            </a:pPr>
            <a:r>
              <a:rPr lang="en-US" sz="1400" dirty="0"/>
              <a:t>Inefficiencies in the foster care systems;</a:t>
            </a:r>
          </a:p>
          <a:p>
            <a:pPr marL="742950" lvl="1" indent="-285750">
              <a:buClr>
                <a:schemeClr val="accent2">
                  <a:lumMod val="50000"/>
                </a:schemeClr>
              </a:buClr>
              <a:buFont typeface="Arial" panose="020B0604020202020204" pitchFamily="34" charset="0"/>
              <a:buChar char="•"/>
            </a:pPr>
            <a:r>
              <a:rPr lang="en-US" sz="1400" dirty="0"/>
              <a:t>Lack of skills and knowledge of SSPs on HIV Social and </a:t>
            </a:r>
            <a:r>
              <a:rPr lang="en-US" sz="1400" dirty="0" err="1"/>
              <a:t>Behaviour</a:t>
            </a:r>
            <a:r>
              <a:rPr lang="en-US" sz="1400" dirty="0"/>
              <a:t> Change (SBC) programmes</a:t>
            </a:r>
            <a:endParaRPr lang="en-ZA" sz="1400" dirty="0"/>
          </a:p>
          <a:p>
            <a:pPr marL="742950" lvl="1" indent="-285750" fontAlgn="t">
              <a:buClr>
                <a:schemeClr val="accent2">
                  <a:lumMod val="50000"/>
                </a:schemeClr>
              </a:buClr>
              <a:buFont typeface="Arial" panose="020B0604020202020204" pitchFamily="34" charset="0"/>
              <a:buChar char="•"/>
            </a:pPr>
            <a:r>
              <a:rPr lang="en-ZA" sz="1400" dirty="0"/>
              <a:t>Inaccessibility of adoption services to those in need; </a:t>
            </a:r>
          </a:p>
          <a:p>
            <a:pPr marL="742950" lvl="1" indent="-285750" fontAlgn="t">
              <a:buClr>
                <a:schemeClr val="accent2">
                  <a:lumMod val="50000"/>
                </a:schemeClr>
              </a:buClr>
              <a:buFont typeface="Arial" panose="020B0604020202020204" pitchFamily="34" charset="0"/>
              <a:buChar char="•"/>
            </a:pPr>
            <a:r>
              <a:rPr lang="en-ZA" sz="1400" dirty="0"/>
              <a:t>Poor access and availability to integrated services; and promotion and protection of rights of Older Persons</a:t>
            </a:r>
          </a:p>
          <a:p>
            <a:pPr marL="742950" lvl="1" indent="-285750" fontAlgn="t">
              <a:buClr>
                <a:schemeClr val="accent2">
                  <a:lumMod val="50000"/>
                </a:schemeClr>
              </a:buClr>
              <a:buFont typeface="Arial" panose="020B0604020202020204" pitchFamily="34" charset="0"/>
              <a:buChar char="•"/>
            </a:pPr>
            <a:r>
              <a:rPr lang="en-ZA" sz="1400" dirty="0"/>
              <a:t>Inadequate programmatic response in the provision of services to persons with disabilities; and</a:t>
            </a:r>
          </a:p>
          <a:p>
            <a:pPr marL="742950" lvl="1" indent="-285750" fontAlgn="t">
              <a:buClr>
                <a:schemeClr val="accent2">
                  <a:lumMod val="50000"/>
                </a:schemeClr>
              </a:buClr>
              <a:buFont typeface="Arial" panose="020B0604020202020204" pitchFamily="34" charset="0"/>
              <a:buChar char="•"/>
            </a:pPr>
            <a:r>
              <a:rPr lang="en-US" sz="1400" dirty="0">
                <a:ea typeface="Calibri" panose="020F0502020204030204" pitchFamily="34" charset="0"/>
                <a:cs typeface="Arial" panose="020B0604020202020204" pitchFamily="34" charset="0"/>
              </a:rPr>
              <a:t>Unprofessional and unethical  conduct by unregulated social service practitioners</a:t>
            </a:r>
            <a:endParaRPr lang="en-ZA" sz="1400" dirty="0">
              <a:ea typeface="Calibri" panose="020F0502020204030204" pitchFamily="34" charset="0"/>
              <a:cs typeface="Arial" panose="020B0604020202020204" pitchFamily="34" charset="0"/>
            </a:endParaRPr>
          </a:p>
          <a:p>
            <a:pPr lvl="1" fontAlgn="t"/>
            <a:endParaRPr lang="en-ZA" sz="1400" dirty="0">
              <a:solidFill>
                <a:srgbClr val="FF0000"/>
              </a:solidFill>
            </a:endParaRPr>
          </a:p>
          <a:p>
            <a:pPr lvl="1" fontAlgn="t"/>
            <a:r>
              <a:rPr lang="en-ZA" sz="1600" dirty="0">
                <a:solidFill>
                  <a:srgbClr val="FF0000"/>
                </a:solidFill>
              </a:rPr>
              <a:t> </a:t>
            </a:r>
          </a:p>
          <a:p>
            <a:pPr marL="742950" lvl="1" indent="-285750" algn="just">
              <a:buFont typeface="Arial" panose="020B0604020202020204" pitchFamily="34" charset="0"/>
              <a:buChar char="•"/>
            </a:pPr>
            <a:endParaRPr lang="en-ZA" dirty="0">
              <a:solidFill>
                <a:srgbClr val="FF0000"/>
              </a:solidFill>
            </a:endParaRPr>
          </a:p>
        </p:txBody>
      </p:sp>
      <p:sp>
        <p:nvSpPr>
          <p:cNvPr id="5"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latin typeface="Arial Black" panose="020B0A04020102020204" pitchFamily="34" charset="0"/>
              </a:rPr>
              <a:t>21</a:t>
            </a:r>
          </a:p>
        </p:txBody>
      </p:sp>
    </p:spTree>
    <p:extLst>
      <p:ext uri="{BB962C8B-B14F-4D97-AF65-F5344CB8AC3E}">
        <p14:creationId xmlns:p14="http://schemas.microsoft.com/office/powerpoint/2010/main" xmlns="" val="3997565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AC4F4E7-084E-469F-BA36-12C26BB5D26A}"/>
              </a:ext>
            </a:extLst>
          </p:cNvPr>
          <p:cNvSpPr txBox="1">
            <a:spLocks/>
          </p:cNvSpPr>
          <p:nvPr/>
        </p:nvSpPr>
        <p:spPr>
          <a:xfrm>
            <a:off x="1344944" y="-642984"/>
            <a:ext cx="7036660" cy="201800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GB" sz="2400" dirty="0">
                <a:latin typeface="Arial Black" panose="020B0A04020102020204" pitchFamily="34" charset="0"/>
              </a:rPr>
              <a:t>Programme 4</a:t>
            </a:r>
            <a:endParaRPr lang="en-ZA" sz="2400" dirty="0">
              <a:latin typeface="Arial Black" panose="020B0A04020102020204" pitchFamily="34" charset="0"/>
            </a:endParaRPr>
          </a:p>
        </p:txBody>
      </p:sp>
      <p:graphicFrame>
        <p:nvGraphicFramePr>
          <p:cNvPr id="6" name="Content Placeholder 5">
            <a:extLst>
              <a:ext uri="{FF2B5EF4-FFF2-40B4-BE49-F238E27FC236}">
                <a16:creationId xmlns:a16="http://schemas.microsoft.com/office/drawing/2014/main" xmlns="" id="{E289AA0F-A4C8-41C1-9E30-B665AC5E35C6}"/>
              </a:ext>
            </a:extLst>
          </p:cNvPr>
          <p:cNvGraphicFramePr>
            <a:graphicFrameLocks noGrp="1"/>
          </p:cNvGraphicFramePr>
          <p:nvPr>
            <p:ph idx="1"/>
            <p:extLst>
              <p:ext uri="{D42A27DB-BD31-4B8C-83A1-F6EECF244321}">
                <p14:modId xmlns:p14="http://schemas.microsoft.com/office/powerpoint/2010/main" xmlns="" val="2636719479"/>
              </p:ext>
            </p:extLst>
          </p:nvPr>
        </p:nvGraphicFramePr>
        <p:xfrm>
          <a:off x="223023" y="725771"/>
          <a:ext cx="8745485" cy="5686820"/>
        </p:xfrm>
        <a:graphic>
          <a:graphicData uri="http://schemas.openxmlformats.org/drawingml/2006/table">
            <a:tbl>
              <a:tblPr firstRow="1" firstCol="1" bandRow="1">
                <a:tableStyleId>{5C22544A-7EE6-4342-B048-85BDC9FD1C3A}</a:tableStyleId>
              </a:tblPr>
              <a:tblGrid>
                <a:gridCol w="1559595">
                  <a:extLst>
                    <a:ext uri="{9D8B030D-6E8A-4147-A177-3AD203B41FA5}">
                      <a16:colId xmlns:a16="http://schemas.microsoft.com/office/drawing/2014/main" xmlns="" val="876803054"/>
                    </a:ext>
                  </a:extLst>
                </a:gridCol>
                <a:gridCol w="3546764">
                  <a:extLst>
                    <a:ext uri="{9D8B030D-6E8A-4147-A177-3AD203B41FA5}">
                      <a16:colId xmlns:a16="http://schemas.microsoft.com/office/drawing/2014/main" xmlns="" val="3876803077"/>
                    </a:ext>
                  </a:extLst>
                </a:gridCol>
                <a:gridCol w="3639126">
                  <a:extLst>
                    <a:ext uri="{9D8B030D-6E8A-4147-A177-3AD203B41FA5}">
                      <a16:colId xmlns:a16="http://schemas.microsoft.com/office/drawing/2014/main" xmlns="" val="2167023174"/>
                    </a:ext>
                  </a:extLst>
                </a:gridCol>
              </a:tblGrid>
              <a:tr h="406274">
                <a:tc>
                  <a:txBody>
                    <a:bodyPr/>
                    <a:lstStyle/>
                    <a:p>
                      <a:pPr>
                        <a:lnSpc>
                          <a:spcPct val="107000"/>
                        </a:lnSpc>
                        <a:spcAft>
                          <a:spcPts val="0"/>
                        </a:spcAft>
                      </a:pPr>
                      <a:endParaRPr lang="en-ZA" sz="1400" b="1" dirty="0">
                        <a:solidFill>
                          <a:schemeClr val="tx1"/>
                        </a:solidFill>
                        <a:effectLst/>
                        <a:latin typeface="+mj-lt"/>
                        <a:cs typeface="Arial" panose="020B0604020202020204" pitchFamily="34" charset="0"/>
                      </a:endParaRPr>
                    </a:p>
                    <a:p>
                      <a:pPr>
                        <a:lnSpc>
                          <a:spcPct val="107000"/>
                        </a:lnSpc>
                        <a:spcAft>
                          <a:spcPts val="0"/>
                        </a:spcAft>
                      </a:pPr>
                      <a:r>
                        <a:rPr lang="en-ZA" sz="1400" b="1" dirty="0">
                          <a:solidFill>
                            <a:schemeClr val="tx1"/>
                          </a:solidFill>
                          <a:effectLst/>
                          <a:latin typeface="+mj-lt"/>
                          <a:cs typeface="Arial" panose="020B0604020202020204" pitchFamily="34" charset="0"/>
                        </a:rPr>
                        <a:t>Outcome</a:t>
                      </a:r>
                    </a:p>
                    <a:p>
                      <a:pPr>
                        <a:lnSpc>
                          <a:spcPct val="107000"/>
                        </a:lnSpc>
                        <a:spcAft>
                          <a:spcPts val="0"/>
                        </a:spcAft>
                      </a:pPr>
                      <a:r>
                        <a:rPr lang="en-ZA" sz="1400" b="1" dirty="0">
                          <a:solidFill>
                            <a:schemeClr val="tx1"/>
                          </a:solidFill>
                          <a:effectLst/>
                          <a:latin typeface="+mj-lt"/>
                          <a:cs typeface="Arial" panose="020B0604020202020204" pitchFamily="34" charset="0"/>
                        </a:rPr>
                        <a:t> </a:t>
                      </a:r>
                      <a:endParaRPr lang="en-ZA" sz="1400" b="1" dirty="0">
                        <a:solidFill>
                          <a:schemeClr val="tx1"/>
                        </a:solidFill>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ct val="107000"/>
                        </a:lnSpc>
                        <a:spcAft>
                          <a:spcPts val="0"/>
                        </a:spcAft>
                      </a:pPr>
                      <a:endParaRPr lang="en-ZA" sz="1400" b="1" dirty="0">
                        <a:solidFill>
                          <a:schemeClr val="tx1"/>
                        </a:solidFill>
                        <a:effectLst/>
                        <a:latin typeface="+mj-lt"/>
                        <a:cs typeface="Arial" panose="020B0604020202020204" pitchFamily="34" charset="0"/>
                      </a:endParaRPr>
                    </a:p>
                    <a:p>
                      <a:pPr>
                        <a:lnSpc>
                          <a:spcPct val="107000"/>
                        </a:lnSpc>
                        <a:spcAft>
                          <a:spcPts val="0"/>
                        </a:spcAft>
                      </a:pPr>
                      <a:r>
                        <a:rPr lang="en-ZA" sz="1400" b="1" dirty="0">
                          <a:solidFill>
                            <a:schemeClr val="tx1"/>
                          </a:solidFill>
                          <a:effectLst/>
                          <a:latin typeface="+mj-lt"/>
                          <a:cs typeface="Arial" panose="020B0604020202020204" pitchFamily="34" charset="0"/>
                        </a:rPr>
                        <a:t>Output Indicator</a:t>
                      </a:r>
                      <a:endParaRPr lang="en-ZA" sz="1400" b="1" dirty="0">
                        <a:solidFill>
                          <a:schemeClr val="tx1"/>
                        </a:solidFill>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ct val="107000"/>
                        </a:lnSpc>
                        <a:spcAft>
                          <a:spcPts val="0"/>
                        </a:spcAft>
                      </a:pPr>
                      <a:endParaRPr lang="en-ZA" sz="1400" b="1" dirty="0">
                        <a:solidFill>
                          <a:schemeClr val="tx1"/>
                        </a:solidFill>
                        <a:effectLst/>
                        <a:latin typeface="+mj-lt"/>
                        <a:cs typeface="Arial" panose="020B0604020202020204" pitchFamily="34" charset="0"/>
                      </a:endParaRPr>
                    </a:p>
                    <a:p>
                      <a:pPr>
                        <a:lnSpc>
                          <a:spcPct val="107000"/>
                        </a:lnSpc>
                        <a:spcAft>
                          <a:spcPts val="0"/>
                        </a:spcAft>
                      </a:pPr>
                      <a:r>
                        <a:rPr lang="en-ZA" sz="1400" b="1" dirty="0">
                          <a:solidFill>
                            <a:schemeClr val="tx1"/>
                          </a:solidFill>
                          <a:effectLst/>
                          <a:latin typeface="+mj-lt"/>
                          <a:cs typeface="Arial" panose="020B0604020202020204" pitchFamily="34" charset="0"/>
                        </a:rPr>
                        <a:t>21/22 Annual Target</a:t>
                      </a:r>
                      <a:endParaRPr lang="en-ZA" sz="1400" b="1" dirty="0">
                        <a:solidFill>
                          <a:schemeClr val="tx1"/>
                        </a:solidFill>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2862523868"/>
                  </a:ext>
                </a:extLst>
              </a:tr>
              <a:tr h="582890">
                <a:tc rowSpan="7">
                  <a:txBody>
                    <a:bodyPr/>
                    <a:lstStyle/>
                    <a:p>
                      <a:pPr>
                        <a:lnSpc>
                          <a:spcPct val="107000"/>
                        </a:lnSpc>
                        <a:spcAft>
                          <a:spcPts val="0"/>
                        </a:spcAft>
                      </a:pPr>
                      <a:r>
                        <a:rPr lang="en-ZA" sz="1400" b="0" kern="1200" dirty="0">
                          <a:solidFill>
                            <a:schemeClr val="tx1"/>
                          </a:solidFill>
                          <a:effectLst/>
                          <a:latin typeface="+mn-lt"/>
                          <a:ea typeface="+mn-ea"/>
                          <a:cs typeface="Arial" panose="020B0604020202020204" pitchFamily="34" charset="0"/>
                        </a:rPr>
                        <a:t>Empowered, resilient individuals, families and sustainable communities</a:t>
                      </a:r>
                      <a:endParaRPr lang="en-ZA" sz="14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Regulations on the Children’s Amendment Bill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Consultation report on the Draft Regulations on the Children’s Amendment Bill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41954150"/>
                  </a:ext>
                </a:extLst>
              </a:tr>
              <a:tr h="444341">
                <a:tc vMerge="1">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400" dirty="0">
                          <a:effectLst/>
                          <a:latin typeface="+mn-lt"/>
                          <a:ea typeface="Calibri" panose="020F0502020204030204" pitchFamily="34" charset="0"/>
                          <a:cs typeface="Arial" panose="020B0604020202020204" pitchFamily="34" charset="0"/>
                        </a:rPr>
                        <a:t>ECD Quality Assurance and Support System approved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400" dirty="0">
                          <a:effectLst/>
                          <a:latin typeface="+mn-lt"/>
                          <a:ea typeface="Calibri" panose="020F0502020204030204" pitchFamily="34" charset="0"/>
                          <a:cs typeface="Arial" panose="020B0604020202020204" pitchFamily="34" charset="0"/>
                        </a:rPr>
                        <a:t>Develop Draft ECD quality assurance and support system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81679438"/>
                  </a:ext>
                </a:extLst>
              </a:tr>
              <a:tr h="623821">
                <a:tc vMerge="1">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400" dirty="0">
                          <a:effectLst/>
                          <a:latin typeface="+mn-lt"/>
                          <a:ea typeface="Calibri" panose="020F0502020204030204" pitchFamily="34" charset="0"/>
                          <a:cs typeface="Arial" panose="020B0604020202020204" pitchFamily="34" charset="0"/>
                        </a:rPr>
                        <a:t>Compliance to standard operating procedures monitored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400" dirty="0">
                          <a:effectLst/>
                          <a:latin typeface="+mn-lt"/>
                          <a:ea typeface="Calibri" panose="020F0502020204030204" pitchFamily="34" charset="0"/>
                          <a:cs typeface="Arial" panose="020B0604020202020204" pitchFamily="34" charset="0"/>
                        </a:rPr>
                        <a:t>Monitor compliance with standard operating procedures for COVID 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11241804"/>
                  </a:ext>
                </a:extLst>
              </a:tr>
              <a:tr h="444341">
                <a:tc vMerge="1">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400" dirty="0">
                          <a:effectLst/>
                          <a:latin typeface="+mn-lt"/>
                          <a:ea typeface="Calibri" panose="020F0502020204030204" pitchFamily="34" charset="0"/>
                          <a:cs typeface="Arial" panose="020B0604020202020204" pitchFamily="34" charset="0"/>
                        </a:rPr>
                        <a:t>Monitoring reports on registration of ECD services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400" dirty="0">
                          <a:effectLst/>
                          <a:latin typeface="+mn-lt"/>
                          <a:ea typeface="Calibri" panose="020F0502020204030204" pitchFamily="34" charset="0"/>
                          <a:cs typeface="Arial" panose="020B0604020202020204" pitchFamily="34" charset="0"/>
                        </a:rPr>
                        <a:t>Monitoring registration of ECD services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61858591"/>
                  </a:ext>
                </a:extLst>
              </a:tr>
              <a:tr h="413408">
                <a:tc vMerge="1">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400" dirty="0">
                          <a:effectLst/>
                          <a:latin typeface="+mn-lt"/>
                          <a:ea typeface="Calibri" panose="020F0502020204030204" pitchFamily="34" charset="0"/>
                          <a:cs typeface="Arial" panose="020B0604020202020204" pitchFamily="34" charset="0"/>
                        </a:rPr>
                        <a:t>White Paper on Families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Consulted Revised White Paper on Families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79873733"/>
                  </a:ext>
                </a:extLst>
              </a:tr>
              <a:tr h="666512">
                <a:tc vMerge="1">
                  <a:txBody>
                    <a:bodyPr/>
                    <a:lstStyle/>
                    <a:p>
                      <a:pPr>
                        <a:lnSpc>
                          <a:spcPct val="107000"/>
                        </a:lnSpc>
                        <a:spcAft>
                          <a:spcPts val="0"/>
                        </a:spcAft>
                      </a:pPr>
                      <a:endParaRPr lang="en-ZA" sz="14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400" dirty="0" err="1">
                          <a:effectLst/>
                          <a:latin typeface="+mn-lt"/>
                          <a:ea typeface="Calibri" panose="020F0502020204030204" pitchFamily="34" charset="0"/>
                          <a:cs typeface="Arial" panose="020B0604020202020204" pitchFamily="34" charset="0"/>
                        </a:rPr>
                        <a:t>Sinovuyo</a:t>
                      </a:r>
                      <a:r>
                        <a:rPr lang="en-ZA" sz="1400" dirty="0">
                          <a:effectLst/>
                          <a:latin typeface="+mn-lt"/>
                          <a:ea typeface="Calibri" panose="020F0502020204030204" pitchFamily="34" charset="0"/>
                          <a:cs typeface="Arial" panose="020B0604020202020204" pitchFamily="34" charset="0"/>
                        </a:rPr>
                        <a:t> Teen Parent digital programme implemented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400" dirty="0">
                          <a:effectLst/>
                          <a:latin typeface="+mn-lt"/>
                          <a:ea typeface="Calibri" panose="020F0502020204030204" pitchFamily="34" charset="0"/>
                          <a:cs typeface="Arial" panose="020B0604020202020204" pitchFamily="34" charset="0"/>
                        </a:rPr>
                        <a:t>Conduct capacity building on the </a:t>
                      </a:r>
                      <a:r>
                        <a:rPr lang="en-ZA" sz="1400" dirty="0" err="1">
                          <a:effectLst/>
                          <a:latin typeface="+mn-lt"/>
                          <a:ea typeface="Calibri" panose="020F0502020204030204" pitchFamily="34" charset="0"/>
                          <a:cs typeface="Arial" panose="020B0604020202020204" pitchFamily="34" charset="0"/>
                        </a:rPr>
                        <a:t>Sinovuyo</a:t>
                      </a:r>
                      <a:r>
                        <a:rPr lang="en-ZA" sz="1400" dirty="0">
                          <a:effectLst/>
                          <a:latin typeface="+mn-lt"/>
                          <a:ea typeface="Calibri" panose="020F0502020204030204" pitchFamily="34" charset="0"/>
                          <a:cs typeface="Arial" panose="020B0604020202020204" pitchFamily="34" charset="0"/>
                        </a:rPr>
                        <a:t> Teen Parent digital programme for implementation by provinces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22796004"/>
                  </a:ext>
                </a:extLst>
              </a:tr>
              <a:tr h="826816">
                <a:tc vMerge="1">
                  <a:txBody>
                    <a:bodyPr/>
                    <a:lstStyle/>
                    <a:p>
                      <a:pPr>
                        <a:lnSpc>
                          <a:spcPct val="107000"/>
                        </a:lnSpc>
                        <a:spcAft>
                          <a:spcPts val="0"/>
                        </a:spcAft>
                      </a:pPr>
                      <a:endParaRPr lang="en-ZA" sz="14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Monitoring tool on the implementation of Guidelines for Community Based Prevention and Early intervention services to vulnerable children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Pilot the Monitoring tool on the implementation for Guidelines on Community Based Prevention and Early intervention services to vulnerable children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96361630"/>
                  </a:ext>
                </a:extLst>
              </a:tr>
              <a:tr h="233643">
                <a:tc>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nSpc>
                          <a:spcPct val="115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nSpc>
                          <a:spcPct val="115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2890222218"/>
                  </a:ext>
                </a:extLst>
              </a:tr>
              <a:tr h="213683">
                <a:tc>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503632032"/>
                  </a:ext>
                </a:extLst>
              </a:tr>
              <a:tr h="174563">
                <a:tc>
                  <a:txBody>
                    <a:bodyPr/>
                    <a:lstStyle/>
                    <a:p>
                      <a:pPr>
                        <a:lnSpc>
                          <a:spcPct val="107000"/>
                        </a:lnSpc>
                        <a:spcAft>
                          <a:spcPts val="0"/>
                        </a:spcAft>
                      </a:pPr>
                      <a:r>
                        <a:rPr lang="en-ZA" sz="1100">
                          <a:effectLst/>
                          <a:latin typeface="Calibri" panose="020F0502020204030204" pitchFamily="34" charset="0"/>
                          <a:ea typeface="Calibri" panose="020F0502020204030204" pitchFamily="34"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344897340"/>
                  </a:ext>
                </a:extLst>
              </a:tr>
              <a:tr h="213683">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453562075"/>
                  </a:ext>
                </a:extLst>
              </a:tr>
            </a:tbl>
          </a:graphicData>
        </a:graphic>
      </p:graphicFrame>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latin typeface="Arial Black" panose="020B0A04020102020204" pitchFamily="34" charset="0"/>
              </a:rPr>
              <a:t>22</a:t>
            </a:r>
          </a:p>
        </p:txBody>
      </p:sp>
    </p:spTree>
    <p:extLst>
      <p:ext uri="{BB962C8B-B14F-4D97-AF65-F5344CB8AC3E}">
        <p14:creationId xmlns:p14="http://schemas.microsoft.com/office/powerpoint/2010/main" xmlns="" val="2729305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AC4F4E7-084E-469F-BA36-12C26BB5D26A}"/>
              </a:ext>
            </a:extLst>
          </p:cNvPr>
          <p:cNvSpPr txBox="1">
            <a:spLocks/>
          </p:cNvSpPr>
          <p:nvPr/>
        </p:nvSpPr>
        <p:spPr>
          <a:xfrm>
            <a:off x="1344944" y="-624511"/>
            <a:ext cx="7036660" cy="201800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GB" sz="2400" dirty="0">
                <a:latin typeface="Arial Black" panose="020B0A04020102020204" pitchFamily="34" charset="0"/>
              </a:rPr>
              <a:t>Programme 4</a:t>
            </a:r>
            <a:endParaRPr lang="en-ZA" sz="2400" dirty="0">
              <a:latin typeface="Arial Black" panose="020B0A04020102020204" pitchFamily="34" charset="0"/>
            </a:endParaRPr>
          </a:p>
        </p:txBody>
      </p:sp>
      <p:graphicFrame>
        <p:nvGraphicFramePr>
          <p:cNvPr id="6" name="Content Placeholder 5">
            <a:extLst>
              <a:ext uri="{FF2B5EF4-FFF2-40B4-BE49-F238E27FC236}">
                <a16:creationId xmlns:a16="http://schemas.microsoft.com/office/drawing/2014/main" xmlns="" id="{E289AA0F-A4C8-41C1-9E30-B665AC5E35C6}"/>
              </a:ext>
            </a:extLst>
          </p:cNvPr>
          <p:cNvGraphicFramePr>
            <a:graphicFrameLocks noGrp="1"/>
          </p:cNvGraphicFramePr>
          <p:nvPr>
            <p:ph idx="1"/>
            <p:extLst>
              <p:ext uri="{D42A27DB-BD31-4B8C-83A1-F6EECF244321}">
                <p14:modId xmlns:p14="http://schemas.microsoft.com/office/powerpoint/2010/main" xmlns="" val="1859865839"/>
              </p:ext>
            </p:extLst>
          </p:nvPr>
        </p:nvGraphicFramePr>
        <p:xfrm>
          <a:off x="273204" y="787585"/>
          <a:ext cx="8597592" cy="5055635"/>
        </p:xfrm>
        <a:graphic>
          <a:graphicData uri="http://schemas.openxmlformats.org/drawingml/2006/table">
            <a:tbl>
              <a:tblPr firstRow="1" firstCol="1" bandRow="1">
                <a:tableStyleId>{5C22544A-7EE6-4342-B048-85BDC9FD1C3A}</a:tableStyleId>
              </a:tblPr>
              <a:tblGrid>
                <a:gridCol w="2064479">
                  <a:extLst>
                    <a:ext uri="{9D8B030D-6E8A-4147-A177-3AD203B41FA5}">
                      <a16:colId xmlns:a16="http://schemas.microsoft.com/office/drawing/2014/main" xmlns="" val="876803054"/>
                    </a:ext>
                  </a:extLst>
                </a:gridCol>
                <a:gridCol w="3674726">
                  <a:extLst>
                    <a:ext uri="{9D8B030D-6E8A-4147-A177-3AD203B41FA5}">
                      <a16:colId xmlns:a16="http://schemas.microsoft.com/office/drawing/2014/main" xmlns="" val="3876803077"/>
                    </a:ext>
                  </a:extLst>
                </a:gridCol>
                <a:gridCol w="2858387">
                  <a:extLst>
                    <a:ext uri="{9D8B030D-6E8A-4147-A177-3AD203B41FA5}">
                      <a16:colId xmlns:a16="http://schemas.microsoft.com/office/drawing/2014/main" xmlns="" val="2167023174"/>
                    </a:ext>
                  </a:extLst>
                </a:gridCol>
              </a:tblGrid>
              <a:tr h="858531">
                <a:tc>
                  <a:txBody>
                    <a:bodyPr/>
                    <a:lstStyle/>
                    <a:p>
                      <a:pPr>
                        <a:lnSpc>
                          <a:spcPct val="107000"/>
                        </a:lnSpc>
                        <a:spcAft>
                          <a:spcPts val="0"/>
                        </a:spcAft>
                      </a:pPr>
                      <a:endParaRPr lang="en-ZA" sz="1400" b="1" dirty="0">
                        <a:solidFill>
                          <a:schemeClr val="tx1"/>
                        </a:solidFill>
                        <a:effectLst/>
                        <a:latin typeface="+mn-lt"/>
                        <a:cs typeface="Arial" panose="020B0604020202020204" pitchFamily="34" charset="0"/>
                      </a:endParaRPr>
                    </a:p>
                    <a:p>
                      <a:pPr>
                        <a:lnSpc>
                          <a:spcPct val="107000"/>
                        </a:lnSpc>
                        <a:spcAft>
                          <a:spcPts val="0"/>
                        </a:spcAft>
                      </a:pPr>
                      <a:r>
                        <a:rPr lang="en-ZA" sz="1400" b="1" dirty="0">
                          <a:solidFill>
                            <a:schemeClr val="tx1"/>
                          </a:solidFill>
                          <a:effectLst/>
                          <a:latin typeface="+mn-lt"/>
                          <a:cs typeface="Arial" panose="020B0604020202020204" pitchFamily="34" charset="0"/>
                        </a:rPr>
                        <a:t>Outcome </a:t>
                      </a:r>
                      <a:endParaRPr lang="en-ZA" sz="14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ct val="107000"/>
                        </a:lnSpc>
                        <a:spcAft>
                          <a:spcPts val="0"/>
                        </a:spcAft>
                      </a:pPr>
                      <a:endParaRPr lang="en-ZA" sz="1400" b="1" dirty="0">
                        <a:solidFill>
                          <a:schemeClr val="tx1"/>
                        </a:solidFill>
                        <a:effectLst/>
                        <a:latin typeface="+mn-lt"/>
                        <a:cs typeface="Arial" panose="020B0604020202020204" pitchFamily="34" charset="0"/>
                      </a:endParaRPr>
                    </a:p>
                    <a:p>
                      <a:pPr>
                        <a:lnSpc>
                          <a:spcPct val="107000"/>
                        </a:lnSpc>
                        <a:spcAft>
                          <a:spcPts val="0"/>
                        </a:spcAft>
                      </a:pPr>
                      <a:r>
                        <a:rPr lang="en-ZA" sz="1400" b="1" dirty="0">
                          <a:solidFill>
                            <a:schemeClr val="tx1"/>
                          </a:solidFill>
                          <a:effectLst/>
                          <a:latin typeface="+mn-lt"/>
                          <a:cs typeface="Arial" panose="020B0604020202020204" pitchFamily="34" charset="0"/>
                        </a:rPr>
                        <a:t>Output Indicator</a:t>
                      </a:r>
                      <a:endParaRPr lang="en-ZA" sz="14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ct val="107000"/>
                        </a:lnSpc>
                        <a:spcAft>
                          <a:spcPts val="0"/>
                        </a:spcAft>
                      </a:pPr>
                      <a:endParaRPr lang="en-ZA" sz="1400" b="1" dirty="0">
                        <a:solidFill>
                          <a:schemeClr val="tx1"/>
                        </a:solidFill>
                        <a:effectLst/>
                        <a:latin typeface="+mn-lt"/>
                        <a:cs typeface="Arial" panose="020B0604020202020204" pitchFamily="34" charset="0"/>
                      </a:endParaRPr>
                    </a:p>
                    <a:p>
                      <a:pPr>
                        <a:lnSpc>
                          <a:spcPct val="107000"/>
                        </a:lnSpc>
                        <a:spcAft>
                          <a:spcPts val="0"/>
                        </a:spcAft>
                      </a:pPr>
                      <a:r>
                        <a:rPr lang="en-ZA" sz="1400" b="1" dirty="0">
                          <a:solidFill>
                            <a:schemeClr val="tx1"/>
                          </a:solidFill>
                          <a:effectLst/>
                          <a:latin typeface="+mn-lt"/>
                          <a:cs typeface="Arial" panose="020B0604020202020204" pitchFamily="34" charset="0"/>
                        </a:rPr>
                        <a:t>21/22 Annual Target</a:t>
                      </a:r>
                    </a:p>
                    <a:p>
                      <a:pPr>
                        <a:lnSpc>
                          <a:spcPct val="107000"/>
                        </a:lnSpc>
                        <a:spcAft>
                          <a:spcPts val="0"/>
                        </a:spcAft>
                      </a:pPr>
                      <a:endParaRPr lang="en-ZA" sz="14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2862523868"/>
                  </a:ext>
                </a:extLst>
              </a:tr>
              <a:tr h="661311">
                <a:tc rowSpan="4">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ZA" sz="1400" b="0" kern="1200" dirty="0">
                          <a:solidFill>
                            <a:schemeClr val="tx1"/>
                          </a:solidFill>
                          <a:effectLst/>
                          <a:latin typeface="+mn-lt"/>
                          <a:ea typeface="+mn-ea"/>
                          <a:cs typeface="Arial" panose="020B0604020202020204" pitchFamily="34" charset="0"/>
                        </a:rPr>
                        <a:t>Functional, efficient and integrated sector</a:t>
                      </a:r>
                    </a:p>
                    <a:p>
                      <a:pPr>
                        <a:lnSpc>
                          <a:spcPct val="107000"/>
                        </a:lnSpc>
                        <a:spcAft>
                          <a:spcPts val="0"/>
                        </a:spcAft>
                      </a:pPr>
                      <a:endParaRPr lang="en-ZA" sz="14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 </a:t>
                      </a:r>
                    </a:p>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 </a:t>
                      </a:r>
                    </a:p>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Draft Social Development Bill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a:effectLst/>
                          <a:latin typeface="+mn-lt"/>
                          <a:ea typeface="Calibri" panose="020F0502020204030204" pitchFamily="34" charset="0"/>
                          <a:cs typeface="Arial" panose="020B0604020202020204" pitchFamily="34" charset="0"/>
                        </a:rPr>
                        <a:t>Consultation report on the Draft Social Development Bill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41954150"/>
                  </a:ext>
                </a:extLst>
              </a:tr>
              <a:tr h="681216">
                <a:tc vMerge="1">
                  <a:txBody>
                    <a:bodyPr/>
                    <a:lstStyle/>
                    <a:p>
                      <a:pPr>
                        <a:lnSpc>
                          <a:spcPct val="107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Social Service Practitioners Act implemented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Submit the Social Service Practitioners Bill to Cabinet </a:t>
                      </a:r>
                    </a:p>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81679438"/>
                  </a:ext>
                </a:extLst>
              </a:tr>
              <a:tr h="639930">
                <a:tc vMerge="1">
                  <a:txBody>
                    <a:bodyPr/>
                    <a:lstStyle/>
                    <a:p>
                      <a:pPr>
                        <a:lnSpc>
                          <a:spcPct val="107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White Paper on Social Development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Conduct Sector-wide consultation on the White Paper on Social Development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11241804"/>
                  </a:ext>
                </a:extLst>
              </a:tr>
              <a:tr h="764747">
                <a:tc vMerge="1">
                  <a:txBody>
                    <a:bodyPr/>
                    <a:lstStyle/>
                    <a:p>
                      <a:pPr>
                        <a:lnSpc>
                          <a:spcPct val="107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Regulations for Older Persons Amendment Bill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Older Persons Amendment  Bill amended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61858591"/>
                  </a:ext>
                </a:extLst>
              </a:tr>
              <a:tr h="411920">
                <a:tc>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nSpc>
                          <a:spcPct val="115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nSpc>
                          <a:spcPct val="115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2890222218"/>
                  </a:ext>
                </a:extLst>
              </a:tr>
              <a:tr h="376732">
                <a:tc>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503632032"/>
                  </a:ext>
                </a:extLst>
              </a:tr>
              <a:tr h="256172">
                <a:tc>
                  <a:txBody>
                    <a:bodyPr/>
                    <a:lstStyle/>
                    <a:p>
                      <a:pPr>
                        <a:lnSpc>
                          <a:spcPct val="107000"/>
                        </a:lnSpc>
                        <a:spcAft>
                          <a:spcPts val="0"/>
                        </a:spcAft>
                      </a:pPr>
                      <a:r>
                        <a:rPr lang="en-ZA" sz="1100">
                          <a:effectLst/>
                          <a:latin typeface="Calibri" panose="020F0502020204030204" pitchFamily="34" charset="0"/>
                          <a:ea typeface="Calibri" panose="020F0502020204030204" pitchFamily="34"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344897340"/>
                  </a:ext>
                </a:extLst>
              </a:tr>
              <a:tr h="376732">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453562075"/>
                  </a:ext>
                </a:extLst>
              </a:tr>
            </a:tbl>
          </a:graphicData>
        </a:graphic>
      </p:graphicFrame>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latin typeface="Arial Black" panose="020B0A04020102020204" pitchFamily="34" charset="0"/>
              </a:rPr>
              <a:t>23</a:t>
            </a:r>
          </a:p>
        </p:txBody>
      </p:sp>
    </p:spTree>
    <p:extLst>
      <p:ext uri="{BB962C8B-B14F-4D97-AF65-F5344CB8AC3E}">
        <p14:creationId xmlns:p14="http://schemas.microsoft.com/office/powerpoint/2010/main" xmlns="" val="60983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AC4F4E7-084E-469F-BA36-12C26BB5D26A}"/>
              </a:ext>
            </a:extLst>
          </p:cNvPr>
          <p:cNvSpPr txBox="1">
            <a:spLocks/>
          </p:cNvSpPr>
          <p:nvPr/>
        </p:nvSpPr>
        <p:spPr>
          <a:xfrm>
            <a:off x="1344944" y="-559856"/>
            <a:ext cx="7036660" cy="201800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GB" sz="2400" dirty="0">
                <a:latin typeface="Arial Black" panose="020B0A04020102020204" pitchFamily="34" charset="0"/>
              </a:rPr>
              <a:t>Programme 4</a:t>
            </a:r>
            <a:endParaRPr lang="en-ZA" sz="2400" dirty="0">
              <a:latin typeface="Arial Black" panose="020B0A04020102020204" pitchFamily="34" charset="0"/>
            </a:endParaRPr>
          </a:p>
        </p:txBody>
      </p:sp>
      <p:graphicFrame>
        <p:nvGraphicFramePr>
          <p:cNvPr id="6" name="Content Placeholder 5">
            <a:extLst>
              <a:ext uri="{FF2B5EF4-FFF2-40B4-BE49-F238E27FC236}">
                <a16:creationId xmlns:a16="http://schemas.microsoft.com/office/drawing/2014/main" xmlns="" id="{E289AA0F-A4C8-41C1-9E30-B665AC5E35C6}"/>
              </a:ext>
            </a:extLst>
          </p:cNvPr>
          <p:cNvGraphicFramePr>
            <a:graphicFrameLocks noGrp="1"/>
          </p:cNvGraphicFramePr>
          <p:nvPr>
            <p:ph idx="1"/>
            <p:extLst>
              <p:ext uri="{D42A27DB-BD31-4B8C-83A1-F6EECF244321}">
                <p14:modId xmlns:p14="http://schemas.microsoft.com/office/powerpoint/2010/main" xmlns="" val="2217747586"/>
              </p:ext>
            </p:extLst>
          </p:nvPr>
        </p:nvGraphicFramePr>
        <p:xfrm>
          <a:off x="602165" y="882924"/>
          <a:ext cx="8168974" cy="4185917"/>
        </p:xfrm>
        <a:graphic>
          <a:graphicData uri="http://schemas.openxmlformats.org/drawingml/2006/table">
            <a:tbl>
              <a:tblPr firstRow="1" firstCol="1" bandRow="1">
                <a:tableStyleId>{5C22544A-7EE6-4342-B048-85BDC9FD1C3A}</a:tableStyleId>
              </a:tblPr>
              <a:tblGrid>
                <a:gridCol w="1727926">
                  <a:extLst>
                    <a:ext uri="{9D8B030D-6E8A-4147-A177-3AD203B41FA5}">
                      <a16:colId xmlns:a16="http://schemas.microsoft.com/office/drawing/2014/main" xmlns="" val="876803054"/>
                    </a:ext>
                  </a:extLst>
                </a:gridCol>
                <a:gridCol w="3703035">
                  <a:extLst>
                    <a:ext uri="{9D8B030D-6E8A-4147-A177-3AD203B41FA5}">
                      <a16:colId xmlns:a16="http://schemas.microsoft.com/office/drawing/2014/main" xmlns="" val="3876803077"/>
                    </a:ext>
                  </a:extLst>
                </a:gridCol>
                <a:gridCol w="2738013">
                  <a:extLst>
                    <a:ext uri="{9D8B030D-6E8A-4147-A177-3AD203B41FA5}">
                      <a16:colId xmlns:a16="http://schemas.microsoft.com/office/drawing/2014/main" xmlns="" val="2167023174"/>
                    </a:ext>
                  </a:extLst>
                </a:gridCol>
              </a:tblGrid>
              <a:tr h="425341">
                <a:tc>
                  <a:txBody>
                    <a:bodyPr/>
                    <a:lstStyle/>
                    <a:p>
                      <a:pPr>
                        <a:lnSpc>
                          <a:spcPct val="107000"/>
                        </a:lnSpc>
                        <a:spcAft>
                          <a:spcPts val="0"/>
                        </a:spcAft>
                      </a:pPr>
                      <a:endParaRPr lang="en-ZA" sz="1400" b="1" dirty="0">
                        <a:solidFill>
                          <a:schemeClr val="tx1"/>
                        </a:solidFill>
                        <a:effectLst/>
                        <a:latin typeface="Arial Black" panose="020B0A04020102020204" pitchFamily="34" charset="0"/>
                        <a:cs typeface="Arial" panose="020B0604020202020204" pitchFamily="34" charset="0"/>
                      </a:endParaRPr>
                    </a:p>
                    <a:p>
                      <a:pPr>
                        <a:lnSpc>
                          <a:spcPct val="107000"/>
                        </a:lnSpc>
                        <a:spcAft>
                          <a:spcPts val="0"/>
                        </a:spcAft>
                      </a:pPr>
                      <a:r>
                        <a:rPr lang="en-ZA" sz="1400" b="1" dirty="0">
                          <a:solidFill>
                            <a:schemeClr val="tx1"/>
                          </a:solidFill>
                          <a:effectLst/>
                          <a:latin typeface="Arial Black" panose="020B0A04020102020204" pitchFamily="34" charset="0"/>
                          <a:cs typeface="Arial" panose="020B0604020202020204" pitchFamily="34" charset="0"/>
                        </a:rPr>
                        <a:t>Outcome </a:t>
                      </a:r>
                      <a:endParaRPr lang="en-ZA" sz="1400" b="1" dirty="0">
                        <a:solidFill>
                          <a:schemeClr val="tx1"/>
                        </a:solidFill>
                        <a:effectLst/>
                        <a:latin typeface="Arial Black" panose="020B0A040201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ct val="107000"/>
                        </a:lnSpc>
                        <a:spcAft>
                          <a:spcPts val="0"/>
                        </a:spcAft>
                      </a:pPr>
                      <a:endParaRPr lang="en-ZA" sz="1400" b="1" dirty="0">
                        <a:solidFill>
                          <a:schemeClr val="tx1"/>
                        </a:solidFill>
                        <a:effectLst/>
                        <a:latin typeface="Arial Black" panose="020B0A04020102020204" pitchFamily="34" charset="0"/>
                        <a:cs typeface="Arial" panose="020B0604020202020204" pitchFamily="34" charset="0"/>
                      </a:endParaRPr>
                    </a:p>
                    <a:p>
                      <a:pPr>
                        <a:lnSpc>
                          <a:spcPct val="107000"/>
                        </a:lnSpc>
                        <a:spcAft>
                          <a:spcPts val="0"/>
                        </a:spcAft>
                      </a:pPr>
                      <a:r>
                        <a:rPr lang="en-ZA" sz="1400" b="1" dirty="0">
                          <a:solidFill>
                            <a:schemeClr val="tx1"/>
                          </a:solidFill>
                          <a:effectLst/>
                          <a:latin typeface="Arial Black" panose="020B0A04020102020204" pitchFamily="34" charset="0"/>
                          <a:cs typeface="Arial" panose="020B0604020202020204" pitchFamily="34" charset="0"/>
                        </a:rPr>
                        <a:t>Output Indicator</a:t>
                      </a:r>
                      <a:endParaRPr lang="en-ZA" sz="1400" b="1" dirty="0">
                        <a:solidFill>
                          <a:schemeClr val="tx1"/>
                        </a:solidFill>
                        <a:effectLst/>
                        <a:latin typeface="Arial Black" panose="020B0A040201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ct val="107000"/>
                        </a:lnSpc>
                        <a:spcAft>
                          <a:spcPts val="0"/>
                        </a:spcAft>
                      </a:pPr>
                      <a:endParaRPr lang="en-ZA" sz="1400" b="1" dirty="0">
                        <a:solidFill>
                          <a:schemeClr val="tx1"/>
                        </a:solidFill>
                        <a:effectLst/>
                        <a:latin typeface="Arial Black" panose="020B0A04020102020204" pitchFamily="34" charset="0"/>
                        <a:cs typeface="Arial" panose="020B0604020202020204" pitchFamily="34" charset="0"/>
                      </a:endParaRPr>
                    </a:p>
                    <a:p>
                      <a:pPr>
                        <a:lnSpc>
                          <a:spcPct val="107000"/>
                        </a:lnSpc>
                        <a:spcAft>
                          <a:spcPts val="0"/>
                        </a:spcAft>
                      </a:pPr>
                      <a:r>
                        <a:rPr lang="en-ZA" sz="1400" b="1" dirty="0">
                          <a:solidFill>
                            <a:schemeClr val="tx1"/>
                          </a:solidFill>
                          <a:effectLst/>
                          <a:latin typeface="Arial Black" panose="020B0A04020102020204" pitchFamily="34" charset="0"/>
                          <a:cs typeface="Arial" panose="020B0604020202020204" pitchFamily="34" charset="0"/>
                        </a:rPr>
                        <a:t>21/22 Annual Target</a:t>
                      </a:r>
                    </a:p>
                    <a:p>
                      <a:pPr>
                        <a:lnSpc>
                          <a:spcPct val="107000"/>
                        </a:lnSpc>
                        <a:spcAft>
                          <a:spcPts val="0"/>
                        </a:spcAft>
                      </a:pPr>
                      <a:endParaRPr lang="en-US" sz="1400" b="1" dirty="0">
                        <a:solidFill>
                          <a:schemeClr val="tx1"/>
                        </a:solidFill>
                        <a:effectLst/>
                        <a:latin typeface="Arial Black" panose="020B0A040201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2862523868"/>
                  </a:ext>
                </a:extLst>
              </a:tr>
              <a:tr h="593891">
                <a:tc rowSpan="4">
                  <a:txBody>
                    <a:bodyPr/>
                    <a:lstStyle/>
                    <a:p>
                      <a:pPr>
                        <a:lnSpc>
                          <a:spcPct val="107000"/>
                        </a:lnSpc>
                        <a:spcAft>
                          <a:spcPts val="0"/>
                        </a:spcAft>
                      </a:pPr>
                      <a:r>
                        <a:rPr lang="en-ZA" sz="1400" b="0" kern="1200" dirty="0">
                          <a:solidFill>
                            <a:schemeClr val="tx1"/>
                          </a:solidFill>
                          <a:effectLst/>
                          <a:latin typeface="+mn-lt"/>
                          <a:ea typeface="+mn-ea"/>
                          <a:cs typeface="Arial" panose="020B0604020202020204" pitchFamily="34" charset="0"/>
                        </a:rPr>
                        <a:t>Reduced levels of poverty, inequality, vulnerability and social ills</a:t>
                      </a:r>
                      <a:endParaRPr lang="en-ZA" sz="1400" b="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n-ZA" sz="1400" b="0" dirty="0">
                          <a:effectLst/>
                          <a:latin typeface="+mn-lt"/>
                          <a:ea typeface="Calibri" panose="020F0502020204030204" pitchFamily="34" charset="0"/>
                          <a:cs typeface="Arial" panose="020B0604020202020204" pitchFamily="34" charset="0"/>
                        </a:rPr>
                        <a:t> </a:t>
                      </a:r>
                    </a:p>
                    <a:p>
                      <a:pPr>
                        <a:lnSpc>
                          <a:spcPct val="107000"/>
                        </a:lnSpc>
                        <a:spcAft>
                          <a:spcPts val="0"/>
                        </a:spcAft>
                      </a:pPr>
                      <a:r>
                        <a:rPr lang="en-ZA" sz="1400" b="0" dirty="0">
                          <a:effectLst/>
                          <a:latin typeface="+mn-lt"/>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Number of high risk Districts implementing anti-Gang strategy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a:effectLst/>
                          <a:latin typeface="+mn-lt"/>
                          <a:ea typeface="Calibri" panose="020F0502020204030204" pitchFamily="34" charset="0"/>
                          <a:cs typeface="Arial" panose="020B0604020202020204" pitchFamily="34" charset="0"/>
                        </a:rPr>
                        <a:t>9 high risk Districts implementing Anti- Gang strategy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41954150"/>
                  </a:ext>
                </a:extLst>
              </a:tr>
              <a:tr h="999638">
                <a:tc vMerge="1">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Number of campuses reached through prevention and early intervention measures to curb social ills amongst children and youth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8 campuses reached through prevention and early intervention measures to curb social ills amongst children and youth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81679438"/>
                  </a:ext>
                </a:extLst>
              </a:tr>
              <a:tr h="593891">
                <a:tc vMerge="1">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Number of public treatment centres capacitated on the implementation of the UTC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7 public treatment centres capacitated on the implementation of the UTC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11241804"/>
                  </a:ext>
                </a:extLst>
              </a:tr>
              <a:tr h="593891">
                <a:tc vMerge="1">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VSS Bill approved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Submit the VSS Bill to Cabinet for approval </a:t>
                      </a:r>
                    </a:p>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5242234"/>
                  </a:ext>
                </a:extLst>
              </a:tr>
              <a:tr h="171328">
                <a:tc>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nSpc>
                          <a:spcPct val="115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503632032"/>
                  </a:ext>
                </a:extLst>
              </a:tr>
              <a:tr h="171328">
                <a:tc>
                  <a:txBody>
                    <a:bodyPr/>
                    <a:lstStyle/>
                    <a:p>
                      <a:pPr>
                        <a:lnSpc>
                          <a:spcPct val="107000"/>
                        </a:lnSpc>
                        <a:spcAft>
                          <a:spcPts val="0"/>
                        </a:spcAft>
                      </a:pPr>
                      <a:r>
                        <a:rPr lang="en-ZA" sz="1100">
                          <a:effectLst/>
                          <a:latin typeface="Calibri" panose="020F0502020204030204" pitchFamily="34" charset="0"/>
                          <a:ea typeface="Calibri" panose="020F0502020204030204" pitchFamily="34"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344897340"/>
                  </a:ext>
                </a:extLst>
              </a:tr>
              <a:tr h="202874">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453562075"/>
                  </a:ext>
                </a:extLst>
              </a:tr>
            </a:tbl>
          </a:graphicData>
        </a:graphic>
      </p:graphicFrame>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latin typeface="Arial Black" panose="020B0A04020102020204" pitchFamily="34" charset="0"/>
              </a:rPr>
              <a:t>24</a:t>
            </a:r>
          </a:p>
        </p:txBody>
      </p:sp>
    </p:spTree>
    <p:extLst>
      <p:ext uri="{BB962C8B-B14F-4D97-AF65-F5344CB8AC3E}">
        <p14:creationId xmlns:p14="http://schemas.microsoft.com/office/powerpoint/2010/main" xmlns="" val="1213102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AC4F4E7-084E-469F-BA36-12C26BB5D26A}"/>
              </a:ext>
            </a:extLst>
          </p:cNvPr>
          <p:cNvSpPr txBox="1">
            <a:spLocks/>
          </p:cNvSpPr>
          <p:nvPr/>
        </p:nvSpPr>
        <p:spPr>
          <a:xfrm>
            <a:off x="1344944" y="-578328"/>
            <a:ext cx="7036660" cy="201800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GB" sz="2400" dirty="0">
                <a:latin typeface="Arial Black" panose="020B0A04020102020204" pitchFamily="34" charset="0"/>
              </a:rPr>
              <a:t>Programme 4</a:t>
            </a:r>
            <a:endParaRPr lang="en-ZA" sz="2400" dirty="0">
              <a:latin typeface="Arial Black" panose="020B0A04020102020204" pitchFamily="34" charset="0"/>
            </a:endParaRPr>
          </a:p>
        </p:txBody>
      </p:sp>
      <p:graphicFrame>
        <p:nvGraphicFramePr>
          <p:cNvPr id="6" name="Content Placeholder 5">
            <a:extLst>
              <a:ext uri="{FF2B5EF4-FFF2-40B4-BE49-F238E27FC236}">
                <a16:creationId xmlns:a16="http://schemas.microsoft.com/office/drawing/2014/main" xmlns="" id="{E289AA0F-A4C8-41C1-9E30-B665AC5E35C6}"/>
              </a:ext>
            </a:extLst>
          </p:cNvPr>
          <p:cNvGraphicFramePr>
            <a:graphicFrameLocks noGrp="1"/>
          </p:cNvGraphicFramePr>
          <p:nvPr>
            <p:ph idx="1"/>
            <p:extLst>
              <p:ext uri="{D42A27DB-BD31-4B8C-83A1-F6EECF244321}">
                <p14:modId xmlns:p14="http://schemas.microsoft.com/office/powerpoint/2010/main" xmlns="" val="397799958"/>
              </p:ext>
            </p:extLst>
          </p:nvPr>
        </p:nvGraphicFramePr>
        <p:xfrm>
          <a:off x="318052" y="884123"/>
          <a:ext cx="8428381" cy="3900681"/>
        </p:xfrm>
        <a:graphic>
          <a:graphicData uri="http://schemas.openxmlformats.org/drawingml/2006/table">
            <a:tbl>
              <a:tblPr firstRow="1" firstCol="1" bandRow="1">
                <a:tableStyleId>{5C22544A-7EE6-4342-B048-85BDC9FD1C3A}</a:tableStyleId>
              </a:tblPr>
              <a:tblGrid>
                <a:gridCol w="2043485">
                  <a:extLst>
                    <a:ext uri="{9D8B030D-6E8A-4147-A177-3AD203B41FA5}">
                      <a16:colId xmlns:a16="http://schemas.microsoft.com/office/drawing/2014/main" xmlns="" val="876803054"/>
                    </a:ext>
                  </a:extLst>
                </a:gridCol>
                <a:gridCol w="3582765">
                  <a:extLst>
                    <a:ext uri="{9D8B030D-6E8A-4147-A177-3AD203B41FA5}">
                      <a16:colId xmlns:a16="http://schemas.microsoft.com/office/drawing/2014/main" xmlns="" val="3876803077"/>
                    </a:ext>
                  </a:extLst>
                </a:gridCol>
                <a:gridCol w="2802131">
                  <a:extLst>
                    <a:ext uri="{9D8B030D-6E8A-4147-A177-3AD203B41FA5}">
                      <a16:colId xmlns:a16="http://schemas.microsoft.com/office/drawing/2014/main" xmlns="" val="2167023174"/>
                    </a:ext>
                  </a:extLst>
                </a:gridCol>
              </a:tblGrid>
              <a:tr h="816746">
                <a:tc>
                  <a:txBody>
                    <a:bodyPr/>
                    <a:lstStyle/>
                    <a:p>
                      <a:pPr>
                        <a:lnSpc>
                          <a:spcPct val="107000"/>
                        </a:lnSpc>
                        <a:spcAft>
                          <a:spcPts val="0"/>
                        </a:spcAft>
                      </a:pPr>
                      <a:endParaRPr lang="en-ZA" sz="1600" b="1" dirty="0">
                        <a:solidFill>
                          <a:schemeClr val="tx1"/>
                        </a:solidFill>
                        <a:effectLst/>
                        <a:latin typeface="+mj-lt"/>
                        <a:cs typeface="Arial" panose="020B0604020202020204" pitchFamily="34" charset="0"/>
                      </a:endParaRPr>
                    </a:p>
                    <a:p>
                      <a:pPr>
                        <a:lnSpc>
                          <a:spcPct val="107000"/>
                        </a:lnSpc>
                        <a:spcAft>
                          <a:spcPts val="0"/>
                        </a:spcAft>
                      </a:pPr>
                      <a:r>
                        <a:rPr lang="en-ZA" sz="1600" b="1" dirty="0">
                          <a:solidFill>
                            <a:schemeClr val="tx1"/>
                          </a:solidFill>
                          <a:effectLst/>
                          <a:latin typeface="+mj-lt"/>
                          <a:cs typeface="Arial" panose="020B0604020202020204" pitchFamily="34" charset="0"/>
                        </a:rPr>
                        <a:t>Outcome </a:t>
                      </a:r>
                      <a:endParaRPr lang="en-ZA" sz="1600" b="1" dirty="0">
                        <a:solidFill>
                          <a:schemeClr val="tx1"/>
                        </a:solidFill>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ct val="107000"/>
                        </a:lnSpc>
                        <a:spcAft>
                          <a:spcPts val="0"/>
                        </a:spcAft>
                      </a:pPr>
                      <a:endParaRPr lang="en-ZA" sz="1600" b="1" dirty="0">
                        <a:solidFill>
                          <a:schemeClr val="tx1"/>
                        </a:solidFill>
                        <a:effectLst/>
                        <a:latin typeface="+mj-lt"/>
                        <a:cs typeface="Arial" panose="020B0604020202020204" pitchFamily="34" charset="0"/>
                      </a:endParaRPr>
                    </a:p>
                    <a:p>
                      <a:pPr>
                        <a:lnSpc>
                          <a:spcPct val="107000"/>
                        </a:lnSpc>
                        <a:spcAft>
                          <a:spcPts val="0"/>
                        </a:spcAft>
                      </a:pPr>
                      <a:r>
                        <a:rPr lang="en-ZA" sz="1600" b="1" dirty="0">
                          <a:solidFill>
                            <a:schemeClr val="tx1"/>
                          </a:solidFill>
                          <a:effectLst/>
                          <a:latin typeface="+mj-lt"/>
                          <a:cs typeface="Arial" panose="020B0604020202020204" pitchFamily="34" charset="0"/>
                        </a:rPr>
                        <a:t>Output Indicator</a:t>
                      </a:r>
                      <a:endParaRPr lang="en-ZA" sz="1600" b="1" dirty="0">
                        <a:solidFill>
                          <a:schemeClr val="tx1"/>
                        </a:solidFill>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ct val="107000"/>
                        </a:lnSpc>
                        <a:spcAft>
                          <a:spcPts val="0"/>
                        </a:spcAft>
                      </a:pPr>
                      <a:endParaRPr lang="en-ZA" sz="1600" b="1" dirty="0">
                        <a:solidFill>
                          <a:schemeClr val="tx1"/>
                        </a:solidFill>
                        <a:effectLst/>
                        <a:latin typeface="+mj-lt"/>
                        <a:cs typeface="Arial" panose="020B0604020202020204" pitchFamily="34" charset="0"/>
                      </a:endParaRPr>
                    </a:p>
                    <a:p>
                      <a:pPr>
                        <a:lnSpc>
                          <a:spcPct val="107000"/>
                        </a:lnSpc>
                        <a:spcAft>
                          <a:spcPts val="0"/>
                        </a:spcAft>
                      </a:pPr>
                      <a:r>
                        <a:rPr lang="en-ZA" sz="1600" b="1" dirty="0">
                          <a:solidFill>
                            <a:schemeClr val="tx1"/>
                          </a:solidFill>
                          <a:effectLst/>
                          <a:latin typeface="+mj-lt"/>
                          <a:cs typeface="Arial" panose="020B0604020202020204" pitchFamily="34" charset="0"/>
                        </a:rPr>
                        <a:t>21/22 Annual 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2862523868"/>
                  </a:ext>
                </a:extLst>
              </a:tr>
              <a:tr h="351580">
                <a:tc rowSpan="2">
                  <a:txBody>
                    <a:bodyPr/>
                    <a:lstStyle/>
                    <a:p>
                      <a:pPr>
                        <a:lnSpc>
                          <a:spcPct val="107000"/>
                        </a:lnSpc>
                        <a:spcAft>
                          <a:spcPts val="0"/>
                        </a:spcAft>
                      </a:pPr>
                      <a:r>
                        <a:rPr lang="en-ZA" sz="1600" b="0" dirty="0">
                          <a:solidFill>
                            <a:schemeClr val="tx1"/>
                          </a:solidFill>
                          <a:effectLst/>
                          <a:latin typeface="+mn-lt"/>
                          <a:ea typeface="Calibri" panose="020F0502020204030204" pitchFamily="34" charset="0"/>
                          <a:cs typeface="Arial" panose="020B0604020202020204" pitchFamily="34" charset="0"/>
                        </a:rPr>
                        <a:t>Empowered, resilient individuals, families and sustainable communities</a:t>
                      </a:r>
                    </a:p>
                    <a:p>
                      <a:pPr>
                        <a:lnSpc>
                          <a:spcPct val="107000"/>
                        </a:lnSpc>
                        <a:spcAft>
                          <a:spcPts val="0"/>
                        </a:spcAft>
                      </a:pPr>
                      <a:r>
                        <a:rPr lang="en-ZA" sz="1600" dirty="0">
                          <a:effectLst/>
                          <a:latin typeface="+mn-lt"/>
                          <a:ea typeface="Calibri" panose="020F0502020204030204" pitchFamily="34" charset="0"/>
                          <a:cs typeface="Arial" panose="020B0604020202020204" pitchFamily="34" charset="0"/>
                        </a:rPr>
                        <a:t> </a:t>
                      </a:r>
                    </a:p>
                    <a:p>
                      <a:pPr>
                        <a:lnSpc>
                          <a:spcPct val="107000"/>
                        </a:lnSpc>
                        <a:spcAft>
                          <a:spcPts val="0"/>
                        </a:spcAft>
                      </a:pPr>
                      <a:r>
                        <a:rPr lang="en-ZA" sz="1600" dirty="0">
                          <a:effectLst/>
                          <a:latin typeface="+mn-lt"/>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600" dirty="0">
                          <a:effectLst/>
                          <a:latin typeface="+mn-lt"/>
                          <a:ea typeface="Calibri" panose="020F0502020204030204" pitchFamily="34" charset="0"/>
                          <a:cs typeface="Arial" panose="020B0604020202020204" pitchFamily="34" charset="0"/>
                        </a:rPr>
                        <a:t>Policy on Social Development Services to Persons with Disabilities approved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200"/>
                        </a:spcBef>
                        <a:spcAft>
                          <a:spcPts val="200"/>
                        </a:spcAft>
                      </a:pPr>
                      <a:r>
                        <a:rPr lang="en-ZA" sz="1600" dirty="0">
                          <a:effectLst/>
                          <a:latin typeface="+mn-lt"/>
                          <a:ea typeface="Times New Roman" panose="02020603050405020304" pitchFamily="18" charset="0"/>
                          <a:cs typeface="Arial" panose="020B0604020202020204" pitchFamily="34" charset="0"/>
                        </a:rPr>
                        <a:t>Submit  Policy on Social Development Services to Persons with Disabilities to Cabinet for approval</a:t>
                      </a:r>
                      <a:endParaRPr lang="en-ZA" sz="1600" dirty="0">
                        <a:effectLst/>
                        <a:latin typeface="+mn-lt"/>
                        <a:ea typeface="Calibri" panose="020F0502020204030204" pitchFamily="34" charset="0"/>
                        <a:cs typeface="Arial" panose="020B0604020202020204" pitchFamily="34" charset="0"/>
                      </a:endParaRPr>
                    </a:p>
                    <a:p>
                      <a:pPr>
                        <a:lnSpc>
                          <a:spcPct val="107000"/>
                        </a:lnSpc>
                        <a:spcBef>
                          <a:spcPts val="200"/>
                        </a:spcBef>
                        <a:spcAft>
                          <a:spcPts val="200"/>
                        </a:spcAft>
                      </a:pPr>
                      <a:r>
                        <a:rPr lang="en-ZA" sz="1600" dirty="0">
                          <a:effectLst/>
                          <a:latin typeface="+mn-lt"/>
                          <a:ea typeface="Times New Roman" panose="02020603050405020304" pitchFamily="18" charset="0"/>
                          <a:cs typeface="Arial" panose="020B0604020202020204" pitchFamily="34" charset="0"/>
                        </a:rPr>
                        <a:t> </a:t>
                      </a:r>
                      <a:endParaRPr lang="en-ZA" sz="16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41954150"/>
                  </a:ext>
                </a:extLst>
              </a:tr>
              <a:tr h="667797">
                <a:tc vMerge="1">
                  <a:txBody>
                    <a:bodyPr/>
                    <a:lstStyle/>
                    <a:p>
                      <a:pPr>
                        <a:lnSpc>
                          <a:spcPct val="107000"/>
                        </a:lnSpc>
                        <a:spcAft>
                          <a:spcPts val="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600">
                          <a:effectLst/>
                          <a:latin typeface="+mn-lt"/>
                          <a:ea typeface="Calibri" panose="020F0502020204030204" pitchFamily="34" charset="0"/>
                          <a:cs typeface="Arial" panose="020B0604020202020204" pitchFamily="34" charset="0"/>
                        </a:rPr>
                        <a:t>Guidelines on Respite care services to Families and Persons with disabilities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200"/>
                        </a:spcBef>
                        <a:spcAft>
                          <a:spcPts val="200"/>
                        </a:spcAft>
                      </a:pPr>
                      <a:r>
                        <a:rPr lang="en-ZA" sz="1600" dirty="0">
                          <a:effectLst/>
                          <a:latin typeface="+mn-lt"/>
                          <a:ea typeface="Times New Roman" panose="02020603050405020304" pitchFamily="18" charset="0"/>
                          <a:cs typeface="Arial" panose="020B0604020202020204" pitchFamily="34" charset="0"/>
                        </a:rPr>
                        <a:t>Submit the Guidelines on Respite care services for Families of children and Persons with disabilities for approval and implementation</a:t>
                      </a:r>
                      <a:endParaRPr lang="en-ZA" sz="16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81679438"/>
                  </a:ext>
                </a:extLst>
              </a:tr>
              <a:tr h="369310">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453562075"/>
                  </a:ext>
                </a:extLst>
              </a:tr>
            </a:tbl>
          </a:graphicData>
        </a:graphic>
      </p:graphicFrame>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25</a:t>
            </a:r>
          </a:p>
        </p:txBody>
      </p:sp>
    </p:spTree>
    <p:extLst>
      <p:ext uri="{BB962C8B-B14F-4D97-AF65-F5344CB8AC3E}">
        <p14:creationId xmlns:p14="http://schemas.microsoft.com/office/powerpoint/2010/main" xmlns="" val="477381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AC4F4E7-084E-469F-BA36-12C26BB5D26A}"/>
              </a:ext>
            </a:extLst>
          </p:cNvPr>
          <p:cNvSpPr txBox="1">
            <a:spLocks/>
          </p:cNvSpPr>
          <p:nvPr/>
        </p:nvSpPr>
        <p:spPr>
          <a:xfrm>
            <a:off x="1344944" y="-864656"/>
            <a:ext cx="7036660" cy="201800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GB" sz="2400" dirty="0">
                <a:latin typeface="Arial Black" panose="020B0A04020102020204" pitchFamily="34" charset="0"/>
              </a:rPr>
              <a:t>Programme 4</a:t>
            </a:r>
            <a:endParaRPr lang="en-ZA" sz="2400" dirty="0">
              <a:latin typeface="Arial Black" panose="020B0A040201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2334065364"/>
              </p:ext>
            </p:extLst>
          </p:nvPr>
        </p:nvGraphicFramePr>
        <p:xfrm>
          <a:off x="134752" y="692715"/>
          <a:ext cx="9009248" cy="5013682"/>
        </p:xfrm>
        <a:graphic>
          <a:graphicData uri="http://schemas.openxmlformats.org/drawingml/2006/table">
            <a:tbl>
              <a:tblPr firstRow="1" firstCol="1" bandRow="1">
                <a:tableStyleId>{21E4AEA4-8DFA-4A89-87EB-49C32662AFE0}</a:tableStyleId>
              </a:tblPr>
              <a:tblGrid>
                <a:gridCol w="1085027">
                  <a:extLst>
                    <a:ext uri="{9D8B030D-6E8A-4147-A177-3AD203B41FA5}">
                      <a16:colId xmlns:a16="http://schemas.microsoft.com/office/drawing/2014/main" xmlns="" val="3793505081"/>
                    </a:ext>
                  </a:extLst>
                </a:gridCol>
                <a:gridCol w="886713">
                  <a:extLst>
                    <a:ext uri="{9D8B030D-6E8A-4147-A177-3AD203B41FA5}">
                      <a16:colId xmlns:a16="http://schemas.microsoft.com/office/drawing/2014/main" xmlns="" val="3345991757"/>
                    </a:ext>
                  </a:extLst>
                </a:gridCol>
                <a:gridCol w="867909">
                  <a:extLst>
                    <a:ext uri="{9D8B030D-6E8A-4147-A177-3AD203B41FA5}">
                      <a16:colId xmlns:a16="http://schemas.microsoft.com/office/drawing/2014/main" xmlns="" val="1401739310"/>
                    </a:ext>
                  </a:extLst>
                </a:gridCol>
                <a:gridCol w="886713">
                  <a:extLst>
                    <a:ext uri="{9D8B030D-6E8A-4147-A177-3AD203B41FA5}">
                      <a16:colId xmlns:a16="http://schemas.microsoft.com/office/drawing/2014/main" xmlns="" val="812900579"/>
                    </a:ext>
                  </a:extLst>
                </a:gridCol>
                <a:gridCol w="886713">
                  <a:extLst>
                    <a:ext uri="{9D8B030D-6E8A-4147-A177-3AD203B41FA5}">
                      <a16:colId xmlns:a16="http://schemas.microsoft.com/office/drawing/2014/main" xmlns="" val="893342115"/>
                    </a:ext>
                  </a:extLst>
                </a:gridCol>
                <a:gridCol w="883296">
                  <a:extLst>
                    <a:ext uri="{9D8B030D-6E8A-4147-A177-3AD203B41FA5}">
                      <a16:colId xmlns:a16="http://schemas.microsoft.com/office/drawing/2014/main" xmlns="" val="2725978737"/>
                    </a:ext>
                  </a:extLst>
                </a:gridCol>
                <a:gridCol w="883296">
                  <a:extLst>
                    <a:ext uri="{9D8B030D-6E8A-4147-A177-3AD203B41FA5}">
                      <a16:colId xmlns:a16="http://schemas.microsoft.com/office/drawing/2014/main" xmlns="" val="1751630497"/>
                    </a:ext>
                  </a:extLst>
                </a:gridCol>
                <a:gridCol w="672446">
                  <a:extLst>
                    <a:ext uri="{9D8B030D-6E8A-4147-A177-3AD203B41FA5}">
                      <a16:colId xmlns:a16="http://schemas.microsoft.com/office/drawing/2014/main" xmlns="" val="3365666300"/>
                    </a:ext>
                  </a:extLst>
                </a:gridCol>
                <a:gridCol w="781859">
                  <a:extLst>
                    <a:ext uri="{9D8B030D-6E8A-4147-A177-3AD203B41FA5}">
                      <a16:colId xmlns:a16="http://schemas.microsoft.com/office/drawing/2014/main" xmlns="" val="3658665336"/>
                    </a:ext>
                  </a:extLst>
                </a:gridCol>
                <a:gridCol w="1175276">
                  <a:extLst>
                    <a:ext uri="{9D8B030D-6E8A-4147-A177-3AD203B41FA5}">
                      <a16:colId xmlns:a16="http://schemas.microsoft.com/office/drawing/2014/main" xmlns="" val="2129691866"/>
                    </a:ext>
                  </a:extLst>
                </a:gridCol>
              </a:tblGrid>
              <a:tr h="0">
                <a:tc rowSpan="2">
                  <a:txBody>
                    <a:bodyPr/>
                    <a:lstStyle/>
                    <a:p>
                      <a:pPr>
                        <a:lnSpc>
                          <a:spcPct val="107000"/>
                        </a:lnSpc>
                        <a:spcAft>
                          <a:spcPts val="0"/>
                        </a:spcAft>
                      </a:pPr>
                      <a:r>
                        <a:rPr lang="en-ZA" sz="1200" dirty="0">
                          <a:effectLst/>
                          <a:latin typeface="+mj-lt"/>
                        </a:rPr>
                        <a:t>National </a:t>
                      </a:r>
                    </a:p>
                    <a:p>
                      <a:pPr>
                        <a:lnSpc>
                          <a:spcPct val="107000"/>
                        </a:lnSpc>
                        <a:spcAft>
                          <a:spcPts val="0"/>
                        </a:spcAft>
                      </a:pPr>
                      <a:r>
                        <a:rPr lang="en-ZA" sz="1200" dirty="0">
                          <a:effectLst/>
                          <a:latin typeface="+mj-lt"/>
                        </a:rPr>
                        <a:t> </a:t>
                      </a:r>
                    </a:p>
                    <a:p>
                      <a:pPr>
                        <a:lnSpc>
                          <a:spcPct val="107000"/>
                        </a:lnSpc>
                        <a:spcAft>
                          <a:spcPts val="0"/>
                        </a:spcAft>
                      </a:pPr>
                      <a:r>
                        <a:rPr lang="en-ZA" sz="1200" dirty="0">
                          <a:effectLst/>
                          <a:latin typeface="+mj-lt"/>
                        </a:rPr>
                        <a:t>Annual Target </a:t>
                      </a:r>
                      <a:endParaRPr lang="en-ZA" sz="1200" dirty="0">
                        <a:effectLst/>
                        <a:latin typeface="+mj-lt"/>
                        <a:ea typeface="Calibri" panose="020F0502020204030204" pitchFamily="34" charset="0"/>
                        <a:cs typeface="Times New Roman" panose="02020603050405020304" pitchFamily="18" charset="0"/>
                      </a:endParaRPr>
                    </a:p>
                  </a:txBody>
                  <a:tcPr marL="17208" marR="17208" marT="0" marB="0" anchor="ctr">
                    <a:solidFill>
                      <a:schemeClr val="accent2"/>
                    </a:solidFill>
                  </a:tcPr>
                </a:tc>
                <a:tc gridSpan="9">
                  <a:txBody>
                    <a:bodyPr/>
                    <a:lstStyle/>
                    <a:p>
                      <a:pPr algn="ctr">
                        <a:lnSpc>
                          <a:spcPct val="107000"/>
                        </a:lnSpc>
                        <a:spcAft>
                          <a:spcPts val="0"/>
                        </a:spcAft>
                      </a:pPr>
                      <a:r>
                        <a:rPr lang="en-ZA" sz="1200" dirty="0">
                          <a:effectLst/>
                        </a:rPr>
                        <a:t>Provincial Target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7208" marR="17208" marT="0" marB="0">
                    <a:solidFill>
                      <a:schemeClr val="accent2"/>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508651389"/>
                  </a:ext>
                </a:extLst>
              </a:tr>
              <a:tr h="393303">
                <a:tc vMerge="1">
                  <a:txBody>
                    <a:bodyPr/>
                    <a:lstStyle/>
                    <a:p>
                      <a:endParaRPr lang="en-ZA"/>
                    </a:p>
                  </a:txBody>
                  <a:tcPr/>
                </a:tc>
                <a:tc>
                  <a:txBody>
                    <a:bodyPr/>
                    <a:lstStyle/>
                    <a:p>
                      <a:pPr>
                        <a:lnSpc>
                          <a:spcPct val="107000"/>
                        </a:lnSpc>
                        <a:spcAft>
                          <a:spcPts val="0"/>
                        </a:spcAft>
                      </a:pPr>
                      <a:r>
                        <a:rPr lang="en-ZA" sz="1200" b="1" dirty="0">
                          <a:effectLst/>
                          <a:latin typeface="+mj-lt"/>
                        </a:rPr>
                        <a:t>EC</a:t>
                      </a:r>
                    </a:p>
                    <a:p>
                      <a:pPr>
                        <a:lnSpc>
                          <a:spcPct val="107000"/>
                        </a:lnSpc>
                        <a:spcAft>
                          <a:spcPts val="0"/>
                        </a:spcAft>
                      </a:pPr>
                      <a:r>
                        <a:rPr lang="en-ZA" sz="1200" b="1" dirty="0">
                          <a:effectLst/>
                          <a:latin typeface="+mj-lt"/>
                        </a:rPr>
                        <a:t> </a:t>
                      </a:r>
                      <a:endParaRPr lang="en-ZA" sz="1200" b="1" dirty="0">
                        <a:effectLst/>
                        <a:latin typeface="+mj-lt"/>
                        <a:ea typeface="Calibri" panose="020F0502020204030204" pitchFamily="34" charset="0"/>
                        <a:cs typeface="Times New Roman" panose="02020603050405020304" pitchFamily="18" charset="0"/>
                      </a:endParaRPr>
                    </a:p>
                  </a:txBody>
                  <a:tcPr marL="17208" marR="17208" marT="0" marB="0" anchor="ctr">
                    <a:solidFill>
                      <a:schemeClr val="accent2"/>
                    </a:solidFill>
                  </a:tcPr>
                </a:tc>
                <a:tc>
                  <a:txBody>
                    <a:bodyPr/>
                    <a:lstStyle/>
                    <a:p>
                      <a:pPr>
                        <a:lnSpc>
                          <a:spcPct val="107000"/>
                        </a:lnSpc>
                        <a:spcAft>
                          <a:spcPts val="0"/>
                        </a:spcAft>
                      </a:pPr>
                      <a:r>
                        <a:rPr lang="en-ZA" sz="1200" b="1" dirty="0">
                          <a:effectLst/>
                          <a:latin typeface="+mj-lt"/>
                        </a:rPr>
                        <a:t>FS</a:t>
                      </a:r>
                    </a:p>
                    <a:p>
                      <a:pPr>
                        <a:lnSpc>
                          <a:spcPct val="107000"/>
                        </a:lnSpc>
                        <a:spcAft>
                          <a:spcPts val="0"/>
                        </a:spcAft>
                      </a:pPr>
                      <a:r>
                        <a:rPr lang="en-ZA" sz="1200" b="1" dirty="0">
                          <a:effectLst/>
                          <a:latin typeface="+mj-lt"/>
                        </a:rPr>
                        <a:t> </a:t>
                      </a:r>
                      <a:endParaRPr lang="en-ZA" sz="1200" b="1" dirty="0">
                        <a:effectLst/>
                        <a:latin typeface="+mj-lt"/>
                        <a:ea typeface="Calibri" panose="020F0502020204030204" pitchFamily="34" charset="0"/>
                        <a:cs typeface="Times New Roman" panose="02020603050405020304" pitchFamily="18" charset="0"/>
                      </a:endParaRPr>
                    </a:p>
                  </a:txBody>
                  <a:tcPr marL="17208" marR="17208" marT="0" marB="0" anchor="ctr">
                    <a:solidFill>
                      <a:schemeClr val="accent2"/>
                    </a:solidFill>
                  </a:tcPr>
                </a:tc>
                <a:tc>
                  <a:txBody>
                    <a:bodyPr/>
                    <a:lstStyle/>
                    <a:p>
                      <a:pPr>
                        <a:lnSpc>
                          <a:spcPct val="107000"/>
                        </a:lnSpc>
                        <a:spcAft>
                          <a:spcPts val="0"/>
                        </a:spcAft>
                      </a:pPr>
                      <a:r>
                        <a:rPr lang="en-ZA" sz="1200" b="1" dirty="0">
                          <a:effectLst/>
                          <a:latin typeface="+mj-lt"/>
                        </a:rPr>
                        <a:t>GP</a:t>
                      </a:r>
                    </a:p>
                    <a:p>
                      <a:pPr>
                        <a:lnSpc>
                          <a:spcPct val="107000"/>
                        </a:lnSpc>
                        <a:spcAft>
                          <a:spcPts val="0"/>
                        </a:spcAft>
                      </a:pPr>
                      <a:r>
                        <a:rPr lang="en-ZA" sz="1200" b="1" dirty="0">
                          <a:effectLst/>
                          <a:latin typeface="+mj-lt"/>
                        </a:rPr>
                        <a:t> </a:t>
                      </a:r>
                      <a:endParaRPr lang="en-ZA" sz="1200" b="1" dirty="0">
                        <a:effectLst/>
                        <a:latin typeface="+mj-lt"/>
                        <a:ea typeface="Calibri" panose="020F0502020204030204" pitchFamily="34" charset="0"/>
                        <a:cs typeface="Times New Roman" panose="02020603050405020304" pitchFamily="18" charset="0"/>
                      </a:endParaRPr>
                    </a:p>
                  </a:txBody>
                  <a:tcPr marL="17208" marR="17208" marT="0" marB="0" anchor="ctr">
                    <a:solidFill>
                      <a:schemeClr val="accent2"/>
                    </a:solidFill>
                  </a:tcPr>
                </a:tc>
                <a:tc>
                  <a:txBody>
                    <a:bodyPr/>
                    <a:lstStyle/>
                    <a:p>
                      <a:pPr>
                        <a:lnSpc>
                          <a:spcPct val="107000"/>
                        </a:lnSpc>
                        <a:spcAft>
                          <a:spcPts val="0"/>
                        </a:spcAft>
                      </a:pPr>
                      <a:r>
                        <a:rPr lang="en-ZA" sz="1200" b="1" dirty="0">
                          <a:effectLst/>
                          <a:latin typeface="+mj-lt"/>
                        </a:rPr>
                        <a:t>KZN</a:t>
                      </a:r>
                    </a:p>
                    <a:p>
                      <a:pPr>
                        <a:lnSpc>
                          <a:spcPct val="107000"/>
                        </a:lnSpc>
                        <a:spcAft>
                          <a:spcPts val="0"/>
                        </a:spcAft>
                      </a:pPr>
                      <a:r>
                        <a:rPr lang="en-ZA" sz="1200" b="1" dirty="0">
                          <a:effectLst/>
                          <a:latin typeface="+mj-lt"/>
                        </a:rPr>
                        <a:t> </a:t>
                      </a:r>
                      <a:endParaRPr lang="en-ZA" sz="1200" b="1" dirty="0">
                        <a:effectLst/>
                        <a:latin typeface="+mj-lt"/>
                        <a:ea typeface="Calibri" panose="020F0502020204030204" pitchFamily="34" charset="0"/>
                        <a:cs typeface="Times New Roman" panose="02020603050405020304" pitchFamily="18" charset="0"/>
                      </a:endParaRPr>
                    </a:p>
                  </a:txBody>
                  <a:tcPr marL="17208" marR="17208" marT="0" marB="0" anchor="ctr">
                    <a:solidFill>
                      <a:schemeClr val="accent2"/>
                    </a:solidFill>
                  </a:tcPr>
                </a:tc>
                <a:tc>
                  <a:txBody>
                    <a:bodyPr/>
                    <a:lstStyle/>
                    <a:p>
                      <a:pPr>
                        <a:lnSpc>
                          <a:spcPct val="107000"/>
                        </a:lnSpc>
                        <a:spcAft>
                          <a:spcPts val="0"/>
                        </a:spcAft>
                      </a:pPr>
                      <a:r>
                        <a:rPr lang="en-ZA" sz="1200" b="1" dirty="0">
                          <a:effectLst/>
                          <a:latin typeface="+mj-lt"/>
                        </a:rPr>
                        <a:t>LP</a:t>
                      </a:r>
                    </a:p>
                    <a:p>
                      <a:pPr>
                        <a:lnSpc>
                          <a:spcPct val="107000"/>
                        </a:lnSpc>
                        <a:spcAft>
                          <a:spcPts val="0"/>
                        </a:spcAft>
                      </a:pPr>
                      <a:r>
                        <a:rPr lang="en-ZA" sz="1200" b="1" dirty="0">
                          <a:effectLst/>
                          <a:latin typeface="+mj-lt"/>
                        </a:rPr>
                        <a:t> </a:t>
                      </a:r>
                      <a:endParaRPr lang="en-ZA" sz="1200" b="1" dirty="0">
                        <a:effectLst/>
                        <a:latin typeface="+mj-lt"/>
                        <a:ea typeface="Calibri" panose="020F0502020204030204" pitchFamily="34" charset="0"/>
                        <a:cs typeface="Times New Roman" panose="02020603050405020304" pitchFamily="18" charset="0"/>
                      </a:endParaRPr>
                    </a:p>
                  </a:txBody>
                  <a:tcPr marL="17208" marR="17208" marT="0" marB="0" anchor="ctr">
                    <a:solidFill>
                      <a:schemeClr val="accent2"/>
                    </a:solidFill>
                  </a:tcPr>
                </a:tc>
                <a:tc>
                  <a:txBody>
                    <a:bodyPr/>
                    <a:lstStyle/>
                    <a:p>
                      <a:pPr>
                        <a:lnSpc>
                          <a:spcPct val="107000"/>
                        </a:lnSpc>
                        <a:spcAft>
                          <a:spcPts val="0"/>
                        </a:spcAft>
                      </a:pPr>
                      <a:r>
                        <a:rPr lang="en-ZA" sz="1200" b="1" dirty="0">
                          <a:effectLst/>
                          <a:latin typeface="+mj-lt"/>
                        </a:rPr>
                        <a:t>MP</a:t>
                      </a:r>
                    </a:p>
                    <a:p>
                      <a:pPr>
                        <a:lnSpc>
                          <a:spcPct val="107000"/>
                        </a:lnSpc>
                        <a:spcAft>
                          <a:spcPts val="0"/>
                        </a:spcAft>
                      </a:pPr>
                      <a:r>
                        <a:rPr lang="en-ZA" sz="1200" b="1" dirty="0">
                          <a:effectLst/>
                          <a:latin typeface="+mj-lt"/>
                        </a:rPr>
                        <a:t> </a:t>
                      </a:r>
                      <a:endParaRPr lang="en-ZA" sz="1200" b="1" dirty="0">
                        <a:effectLst/>
                        <a:latin typeface="+mj-lt"/>
                        <a:ea typeface="Calibri" panose="020F0502020204030204" pitchFamily="34" charset="0"/>
                        <a:cs typeface="Times New Roman" panose="02020603050405020304" pitchFamily="18" charset="0"/>
                      </a:endParaRPr>
                    </a:p>
                  </a:txBody>
                  <a:tcPr marL="17208" marR="17208" marT="0" marB="0" anchor="ctr">
                    <a:solidFill>
                      <a:schemeClr val="accent2"/>
                    </a:solidFill>
                  </a:tcPr>
                </a:tc>
                <a:tc>
                  <a:txBody>
                    <a:bodyPr/>
                    <a:lstStyle/>
                    <a:p>
                      <a:pPr>
                        <a:lnSpc>
                          <a:spcPct val="107000"/>
                        </a:lnSpc>
                        <a:spcAft>
                          <a:spcPts val="0"/>
                        </a:spcAft>
                      </a:pPr>
                      <a:r>
                        <a:rPr lang="en-ZA" sz="1200" b="1" dirty="0">
                          <a:effectLst/>
                          <a:latin typeface="+mj-lt"/>
                        </a:rPr>
                        <a:t>NC</a:t>
                      </a:r>
                    </a:p>
                    <a:p>
                      <a:pPr>
                        <a:lnSpc>
                          <a:spcPct val="107000"/>
                        </a:lnSpc>
                        <a:spcAft>
                          <a:spcPts val="0"/>
                        </a:spcAft>
                      </a:pPr>
                      <a:r>
                        <a:rPr lang="en-ZA" sz="1200" b="1" dirty="0">
                          <a:effectLst/>
                          <a:latin typeface="+mj-lt"/>
                        </a:rPr>
                        <a:t> </a:t>
                      </a:r>
                      <a:endParaRPr lang="en-ZA" sz="1200" b="1" dirty="0">
                        <a:effectLst/>
                        <a:latin typeface="+mj-lt"/>
                        <a:ea typeface="Calibri" panose="020F0502020204030204" pitchFamily="34" charset="0"/>
                        <a:cs typeface="Times New Roman" panose="02020603050405020304" pitchFamily="18" charset="0"/>
                      </a:endParaRPr>
                    </a:p>
                  </a:txBody>
                  <a:tcPr marL="17208" marR="17208" marT="0" marB="0" anchor="ctr">
                    <a:solidFill>
                      <a:schemeClr val="accent2"/>
                    </a:solidFill>
                  </a:tcPr>
                </a:tc>
                <a:tc>
                  <a:txBody>
                    <a:bodyPr/>
                    <a:lstStyle/>
                    <a:p>
                      <a:pPr>
                        <a:lnSpc>
                          <a:spcPct val="107000"/>
                        </a:lnSpc>
                        <a:spcAft>
                          <a:spcPts val="0"/>
                        </a:spcAft>
                      </a:pPr>
                      <a:r>
                        <a:rPr lang="en-ZA" sz="1200" b="1" dirty="0">
                          <a:effectLst/>
                          <a:latin typeface="+mj-lt"/>
                        </a:rPr>
                        <a:t>NW</a:t>
                      </a:r>
                    </a:p>
                    <a:p>
                      <a:pPr>
                        <a:lnSpc>
                          <a:spcPct val="107000"/>
                        </a:lnSpc>
                        <a:spcAft>
                          <a:spcPts val="0"/>
                        </a:spcAft>
                      </a:pPr>
                      <a:r>
                        <a:rPr lang="en-ZA" sz="1200" b="1" dirty="0">
                          <a:effectLst/>
                          <a:latin typeface="+mj-lt"/>
                        </a:rPr>
                        <a:t> </a:t>
                      </a:r>
                      <a:endParaRPr lang="en-ZA" sz="1200" b="1" dirty="0">
                        <a:effectLst/>
                        <a:latin typeface="+mj-lt"/>
                        <a:ea typeface="Calibri" panose="020F0502020204030204" pitchFamily="34" charset="0"/>
                        <a:cs typeface="Times New Roman" panose="02020603050405020304" pitchFamily="18" charset="0"/>
                      </a:endParaRPr>
                    </a:p>
                  </a:txBody>
                  <a:tcPr marL="17208" marR="17208" marT="0" marB="0" anchor="ctr">
                    <a:solidFill>
                      <a:schemeClr val="accent2"/>
                    </a:solidFill>
                  </a:tcPr>
                </a:tc>
                <a:tc>
                  <a:txBody>
                    <a:bodyPr/>
                    <a:lstStyle/>
                    <a:p>
                      <a:pPr>
                        <a:lnSpc>
                          <a:spcPct val="107000"/>
                        </a:lnSpc>
                        <a:spcAft>
                          <a:spcPts val="0"/>
                        </a:spcAft>
                      </a:pPr>
                      <a:r>
                        <a:rPr lang="en-ZA" sz="1200" b="1" dirty="0">
                          <a:effectLst/>
                          <a:latin typeface="+mj-lt"/>
                        </a:rPr>
                        <a:t>WC</a:t>
                      </a:r>
                      <a:endParaRPr lang="en-ZA" sz="1200" b="1" dirty="0">
                        <a:effectLst/>
                        <a:latin typeface="+mj-lt"/>
                        <a:ea typeface="Calibri" panose="020F0502020204030204" pitchFamily="34" charset="0"/>
                        <a:cs typeface="Times New Roman" panose="02020603050405020304" pitchFamily="18" charset="0"/>
                      </a:endParaRPr>
                    </a:p>
                  </a:txBody>
                  <a:tcPr marL="17208" marR="17208" marT="0" marB="0" anchor="ctr">
                    <a:solidFill>
                      <a:schemeClr val="accent2"/>
                    </a:solidFill>
                  </a:tcPr>
                </a:tc>
                <a:extLst>
                  <a:ext uri="{0D108BD9-81ED-4DB2-BD59-A6C34878D82A}">
                    <a16:rowId xmlns:a16="http://schemas.microsoft.com/office/drawing/2014/main" xmlns="" val="244509145"/>
                  </a:ext>
                </a:extLst>
              </a:tr>
              <a:tr h="2413128">
                <a:tc>
                  <a:txBody>
                    <a:bodyPr/>
                    <a:lstStyle/>
                    <a:p>
                      <a:pPr>
                        <a:spcAft>
                          <a:spcPts val="0"/>
                        </a:spcAft>
                      </a:pPr>
                      <a:r>
                        <a:rPr lang="en-ZA" sz="1200" dirty="0">
                          <a:effectLst/>
                          <a:latin typeface="+mj-lt"/>
                        </a:rPr>
                        <a:t>5% increased of children accessing quality ECD services </a:t>
                      </a:r>
                    </a:p>
                    <a:p>
                      <a:pPr>
                        <a:lnSpc>
                          <a:spcPct val="107000"/>
                        </a:lnSpc>
                        <a:spcAft>
                          <a:spcPts val="0"/>
                        </a:spcAft>
                      </a:pPr>
                      <a:r>
                        <a:rPr lang="en-ZA" sz="1200" dirty="0">
                          <a:effectLst/>
                          <a:latin typeface="+mj-lt"/>
                        </a:rPr>
                        <a:t> </a:t>
                      </a:r>
                      <a:endParaRPr lang="en-ZA" sz="1200" dirty="0">
                        <a:effectLst/>
                        <a:latin typeface="+mj-lt"/>
                        <a:ea typeface="Calibri" panose="020F0502020204030204" pitchFamily="34" charset="0"/>
                        <a:cs typeface="Times New Roman" panose="02020603050405020304" pitchFamily="18" charset="0"/>
                      </a:endParaRPr>
                    </a:p>
                  </a:txBody>
                  <a:tcPr marL="17208" marR="17208" marT="0" marB="0">
                    <a:solidFill>
                      <a:schemeClr val="accent2"/>
                    </a:solidFill>
                  </a:tcPr>
                </a:tc>
                <a:tc>
                  <a:txBody>
                    <a:bodyPr/>
                    <a:lstStyle/>
                    <a:p>
                      <a:pPr>
                        <a:lnSpc>
                          <a:spcPct val="107000"/>
                        </a:lnSpc>
                        <a:spcAft>
                          <a:spcPts val="0"/>
                        </a:spcAft>
                      </a:pPr>
                      <a:r>
                        <a:rPr lang="en-ZA" sz="1200" dirty="0">
                          <a:effectLst/>
                          <a:latin typeface="+mj-lt"/>
                        </a:rPr>
                        <a:t>75 818 baseline</a:t>
                      </a:r>
                    </a:p>
                    <a:p>
                      <a:pPr>
                        <a:lnSpc>
                          <a:spcPct val="107000"/>
                        </a:lnSpc>
                        <a:spcAft>
                          <a:spcPts val="0"/>
                        </a:spcAft>
                      </a:pPr>
                      <a:r>
                        <a:rPr lang="en-ZA" sz="1200" dirty="0">
                          <a:effectLst/>
                          <a:latin typeface="+mj-lt"/>
                        </a:rPr>
                        <a:t>5%= 3 791</a:t>
                      </a:r>
                    </a:p>
                    <a:p>
                      <a:pPr>
                        <a:lnSpc>
                          <a:spcPct val="107000"/>
                        </a:lnSpc>
                        <a:spcAft>
                          <a:spcPts val="0"/>
                        </a:spcAft>
                      </a:pPr>
                      <a:r>
                        <a:rPr lang="en-ZA" sz="1200" dirty="0">
                          <a:effectLst/>
                          <a:latin typeface="+mj-lt"/>
                        </a:rPr>
                        <a:t>Total79 609</a:t>
                      </a:r>
                      <a:endParaRPr lang="en-ZA" sz="1200" dirty="0">
                        <a:effectLst/>
                        <a:latin typeface="+mj-lt"/>
                        <a:ea typeface="Calibri" panose="020F0502020204030204" pitchFamily="34" charset="0"/>
                        <a:cs typeface="Times New Roman" panose="02020603050405020304" pitchFamily="18" charset="0"/>
                      </a:endParaRPr>
                    </a:p>
                  </a:txBody>
                  <a:tcPr marL="17208" marR="17208" marT="0" marB="0">
                    <a:solidFill>
                      <a:schemeClr val="accent2">
                        <a:lumMod val="20000"/>
                        <a:lumOff val="80000"/>
                      </a:schemeClr>
                    </a:solidFill>
                  </a:tcPr>
                </a:tc>
                <a:tc>
                  <a:txBody>
                    <a:bodyPr/>
                    <a:lstStyle/>
                    <a:p>
                      <a:pPr>
                        <a:lnSpc>
                          <a:spcPct val="107000"/>
                        </a:lnSpc>
                        <a:spcAft>
                          <a:spcPts val="0"/>
                        </a:spcAft>
                      </a:pPr>
                      <a:r>
                        <a:rPr lang="en-ZA" sz="1200" dirty="0">
                          <a:effectLst/>
                          <a:latin typeface="+mj-lt"/>
                        </a:rPr>
                        <a:t>85 700 baseline 5%= 4 285</a:t>
                      </a:r>
                    </a:p>
                    <a:p>
                      <a:pPr>
                        <a:lnSpc>
                          <a:spcPct val="107000"/>
                        </a:lnSpc>
                        <a:spcAft>
                          <a:spcPts val="0"/>
                        </a:spcAft>
                      </a:pPr>
                      <a:r>
                        <a:rPr lang="en-ZA" sz="1200" dirty="0">
                          <a:effectLst/>
                          <a:latin typeface="+mj-lt"/>
                        </a:rPr>
                        <a:t>Total: 89 985</a:t>
                      </a:r>
                      <a:endParaRPr lang="en-ZA" sz="1200" dirty="0">
                        <a:effectLst/>
                        <a:latin typeface="+mj-lt"/>
                        <a:ea typeface="Calibri" panose="020F0502020204030204" pitchFamily="34" charset="0"/>
                        <a:cs typeface="Times New Roman" panose="02020603050405020304" pitchFamily="18" charset="0"/>
                      </a:endParaRPr>
                    </a:p>
                  </a:txBody>
                  <a:tcPr marL="17208" marR="17208" marT="0" marB="0">
                    <a:solidFill>
                      <a:schemeClr val="accent2">
                        <a:lumMod val="20000"/>
                        <a:lumOff val="80000"/>
                      </a:schemeClr>
                    </a:solidFill>
                  </a:tcPr>
                </a:tc>
                <a:tc>
                  <a:txBody>
                    <a:bodyPr/>
                    <a:lstStyle/>
                    <a:p>
                      <a:pPr>
                        <a:lnSpc>
                          <a:spcPct val="107000"/>
                        </a:lnSpc>
                        <a:spcAft>
                          <a:spcPts val="0"/>
                        </a:spcAft>
                      </a:pPr>
                      <a:r>
                        <a:rPr lang="en-ZA" sz="1200" dirty="0">
                          <a:effectLst/>
                          <a:latin typeface="+mj-lt"/>
                        </a:rPr>
                        <a:t>151 614 baseline</a:t>
                      </a:r>
                    </a:p>
                    <a:p>
                      <a:pPr>
                        <a:lnSpc>
                          <a:spcPct val="107000"/>
                        </a:lnSpc>
                        <a:spcAft>
                          <a:spcPts val="0"/>
                        </a:spcAft>
                      </a:pPr>
                      <a:r>
                        <a:rPr lang="en-ZA" sz="1200" dirty="0">
                          <a:effectLst/>
                          <a:latin typeface="+mj-lt"/>
                        </a:rPr>
                        <a:t>5%= 7 581</a:t>
                      </a:r>
                    </a:p>
                    <a:p>
                      <a:pPr>
                        <a:lnSpc>
                          <a:spcPct val="107000"/>
                        </a:lnSpc>
                        <a:spcAft>
                          <a:spcPts val="0"/>
                        </a:spcAft>
                      </a:pPr>
                      <a:r>
                        <a:rPr lang="en-ZA" sz="1200" dirty="0">
                          <a:effectLst/>
                          <a:latin typeface="+mj-lt"/>
                        </a:rPr>
                        <a:t>Total: 159 195</a:t>
                      </a:r>
                    </a:p>
                    <a:p>
                      <a:pPr>
                        <a:lnSpc>
                          <a:spcPct val="107000"/>
                        </a:lnSpc>
                        <a:spcAft>
                          <a:spcPts val="0"/>
                        </a:spcAft>
                      </a:pPr>
                      <a:r>
                        <a:rPr lang="en-ZA" sz="1200" dirty="0">
                          <a:effectLst/>
                          <a:latin typeface="+mj-lt"/>
                        </a:rPr>
                        <a:t> </a:t>
                      </a:r>
                    </a:p>
                    <a:p>
                      <a:pPr>
                        <a:lnSpc>
                          <a:spcPct val="107000"/>
                        </a:lnSpc>
                        <a:spcAft>
                          <a:spcPts val="0"/>
                        </a:spcAft>
                      </a:pPr>
                      <a:r>
                        <a:rPr lang="en-ZA" sz="1200" dirty="0">
                          <a:effectLst/>
                          <a:latin typeface="+mj-lt"/>
                        </a:rPr>
                        <a:t>Targeted above 5%: 172 717</a:t>
                      </a:r>
                      <a:endParaRPr lang="en-ZA" sz="1200" dirty="0">
                        <a:effectLst/>
                        <a:latin typeface="+mj-lt"/>
                        <a:ea typeface="Calibri" panose="020F0502020204030204" pitchFamily="34" charset="0"/>
                        <a:cs typeface="Times New Roman" panose="02020603050405020304" pitchFamily="18" charset="0"/>
                      </a:endParaRPr>
                    </a:p>
                  </a:txBody>
                  <a:tcPr marL="17208" marR="17208" marT="0" marB="0">
                    <a:solidFill>
                      <a:schemeClr val="accent2">
                        <a:lumMod val="20000"/>
                        <a:lumOff val="80000"/>
                      </a:schemeClr>
                    </a:solidFill>
                  </a:tcPr>
                </a:tc>
                <a:tc>
                  <a:txBody>
                    <a:bodyPr/>
                    <a:lstStyle/>
                    <a:p>
                      <a:pPr>
                        <a:lnSpc>
                          <a:spcPct val="107000"/>
                        </a:lnSpc>
                        <a:spcAft>
                          <a:spcPts val="0"/>
                        </a:spcAft>
                      </a:pPr>
                      <a:r>
                        <a:rPr lang="en-ZA" sz="1200" dirty="0">
                          <a:effectLst/>
                          <a:latin typeface="+mj-lt"/>
                        </a:rPr>
                        <a:t>128 956 baseline</a:t>
                      </a:r>
                    </a:p>
                    <a:p>
                      <a:pPr>
                        <a:lnSpc>
                          <a:spcPct val="107000"/>
                        </a:lnSpc>
                        <a:spcAft>
                          <a:spcPts val="0"/>
                        </a:spcAft>
                      </a:pPr>
                      <a:r>
                        <a:rPr lang="en-ZA" sz="1200" dirty="0">
                          <a:effectLst/>
                          <a:latin typeface="+mj-lt"/>
                        </a:rPr>
                        <a:t>5%/=</a:t>
                      </a:r>
                    </a:p>
                    <a:p>
                      <a:pPr>
                        <a:lnSpc>
                          <a:spcPct val="107000"/>
                        </a:lnSpc>
                        <a:spcAft>
                          <a:spcPts val="0"/>
                        </a:spcAft>
                      </a:pPr>
                      <a:r>
                        <a:rPr lang="en-ZA" sz="1200" dirty="0">
                          <a:effectLst/>
                          <a:latin typeface="+mj-lt"/>
                        </a:rPr>
                        <a:t>6448</a:t>
                      </a:r>
                    </a:p>
                    <a:p>
                      <a:pPr>
                        <a:lnSpc>
                          <a:spcPct val="107000"/>
                        </a:lnSpc>
                        <a:spcAft>
                          <a:spcPts val="0"/>
                        </a:spcAft>
                      </a:pPr>
                      <a:r>
                        <a:rPr lang="en-ZA" sz="1200" dirty="0">
                          <a:effectLst/>
                          <a:latin typeface="+mj-lt"/>
                        </a:rPr>
                        <a:t>Total: 135 404</a:t>
                      </a:r>
                      <a:endParaRPr lang="en-ZA" sz="1200" dirty="0">
                        <a:effectLst/>
                        <a:latin typeface="+mj-lt"/>
                        <a:ea typeface="Calibri" panose="020F0502020204030204" pitchFamily="34" charset="0"/>
                        <a:cs typeface="Times New Roman" panose="02020603050405020304" pitchFamily="18" charset="0"/>
                      </a:endParaRPr>
                    </a:p>
                  </a:txBody>
                  <a:tcPr marL="17208" marR="17208" marT="0" marB="0">
                    <a:solidFill>
                      <a:schemeClr val="accent2">
                        <a:lumMod val="20000"/>
                        <a:lumOff val="80000"/>
                      </a:schemeClr>
                    </a:solidFill>
                  </a:tcPr>
                </a:tc>
                <a:tc>
                  <a:txBody>
                    <a:bodyPr/>
                    <a:lstStyle/>
                    <a:p>
                      <a:pPr>
                        <a:lnSpc>
                          <a:spcPct val="107000"/>
                        </a:lnSpc>
                        <a:spcAft>
                          <a:spcPts val="0"/>
                        </a:spcAft>
                      </a:pPr>
                      <a:r>
                        <a:rPr lang="en-ZA" sz="1200" dirty="0">
                          <a:effectLst/>
                          <a:latin typeface="+mj-lt"/>
                        </a:rPr>
                        <a:t>98 078 baseline</a:t>
                      </a:r>
                    </a:p>
                    <a:p>
                      <a:pPr>
                        <a:lnSpc>
                          <a:spcPct val="107000"/>
                        </a:lnSpc>
                        <a:spcAft>
                          <a:spcPts val="0"/>
                        </a:spcAft>
                      </a:pPr>
                      <a:r>
                        <a:rPr lang="en-ZA" sz="1200" dirty="0">
                          <a:effectLst/>
                          <a:latin typeface="+mj-lt"/>
                        </a:rPr>
                        <a:t> 5% =  4 904</a:t>
                      </a:r>
                    </a:p>
                    <a:p>
                      <a:pPr>
                        <a:lnSpc>
                          <a:spcPct val="107000"/>
                        </a:lnSpc>
                        <a:spcAft>
                          <a:spcPts val="0"/>
                        </a:spcAft>
                      </a:pPr>
                      <a:r>
                        <a:rPr lang="en-ZA" sz="1200" dirty="0">
                          <a:effectLst/>
                          <a:latin typeface="+mj-lt"/>
                        </a:rPr>
                        <a:t>Total: 102 982</a:t>
                      </a:r>
                      <a:endParaRPr lang="en-ZA" sz="1200" dirty="0">
                        <a:effectLst/>
                        <a:latin typeface="+mj-lt"/>
                        <a:ea typeface="Calibri" panose="020F0502020204030204" pitchFamily="34" charset="0"/>
                        <a:cs typeface="Times New Roman" panose="02020603050405020304" pitchFamily="18" charset="0"/>
                      </a:endParaRPr>
                    </a:p>
                  </a:txBody>
                  <a:tcPr marL="17208" marR="17208" marT="0" marB="0">
                    <a:solidFill>
                      <a:schemeClr val="accent2">
                        <a:lumMod val="20000"/>
                        <a:lumOff val="80000"/>
                      </a:schemeClr>
                    </a:solidFill>
                  </a:tcPr>
                </a:tc>
                <a:tc>
                  <a:txBody>
                    <a:bodyPr/>
                    <a:lstStyle/>
                    <a:p>
                      <a:pPr>
                        <a:lnSpc>
                          <a:spcPct val="107000"/>
                        </a:lnSpc>
                        <a:spcAft>
                          <a:spcPts val="0"/>
                        </a:spcAft>
                      </a:pPr>
                      <a:r>
                        <a:rPr lang="en-ZA" sz="1200" dirty="0">
                          <a:effectLst/>
                          <a:latin typeface="+mj-lt"/>
                        </a:rPr>
                        <a:t>0% we were unable to reach last years target due to huge decline of attendance.</a:t>
                      </a:r>
                      <a:endParaRPr lang="en-ZA" sz="1200" dirty="0">
                        <a:effectLst/>
                        <a:latin typeface="+mj-lt"/>
                        <a:ea typeface="Calibri" panose="020F0502020204030204" pitchFamily="34" charset="0"/>
                        <a:cs typeface="Times New Roman" panose="02020603050405020304" pitchFamily="18" charset="0"/>
                      </a:endParaRPr>
                    </a:p>
                  </a:txBody>
                  <a:tcPr marL="17208" marR="17208" marT="0" marB="0">
                    <a:solidFill>
                      <a:schemeClr val="accent2">
                        <a:lumMod val="20000"/>
                        <a:lumOff val="80000"/>
                      </a:schemeClr>
                    </a:solidFill>
                  </a:tcPr>
                </a:tc>
                <a:tc>
                  <a:txBody>
                    <a:bodyPr/>
                    <a:lstStyle/>
                    <a:p>
                      <a:pPr>
                        <a:lnSpc>
                          <a:spcPct val="107000"/>
                        </a:lnSpc>
                        <a:spcAft>
                          <a:spcPts val="0"/>
                        </a:spcAft>
                      </a:pPr>
                      <a:r>
                        <a:rPr lang="en-ZA" sz="1200" dirty="0">
                          <a:effectLst/>
                          <a:latin typeface="+mj-lt"/>
                        </a:rPr>
                        <a:t>10 837 baseline</a:t>
                      </a:r>
                    </a:p>
                    <a:p>
                      <a:pPr>
                        <a:lnSpc>
                          <a:spcPct val="107000"/>
                        </a:lnSpc>
                        <a:spcAft>
                          <a:spcPts val="0"/>
                        </a:spcAft>
                      </a:pPr>
                      <a:r>
                        <a:rPr lang="en-ZA" sz="1200" dirty="0">
                          <a:effectLst/>
                          <a:latin typeface="+mj-lt"/>
                        </a:rPr>
                        <a:t>5%= 542</a:t>
                      </a:r>
                    </a:p>
                    <a:p>
                      <a:pPr>
                        <a:lnSpc>
                          <a:spcPct val="107000"/>
                        </a:lnSpc>
                        <a:spcAft>
                          <a:spcPts val="0"/>
                        </a:spcAft>
                      </a:pPr>
                      <a:r>
                        <a:rPr lang="en-ZA" sz="1200" dirty="0">
                          <a:effectLst/>
                          <a:latin typeface="+mj-lt"/>
                        </a:rPr>
                        <a:t>Total:11 379</a:t>
                      </a:r>
                    </a:p>
                    <a:p>
                      <a:pPr>
                        <a:lnSpc>
                          <a:spcPct val="107000"/>
                        </a:lnSpc>
                        <a:spcAft>
                          <a:spcPts val="0"/>
                        </a:spcAft>
                      </a:pPr>
                      <a:r>
                        <a:rPr lang="en-ZA" sz="1200" dirty="0">
                          <a:effectLst/>
                          <a:latin typeface="+mj-lt"/>
                        </a:rPr>
                        <a:t>But their target is  which is above 5% 2021/22 =12255</a:t>
                      </a:r>
                      <a:endParaRPr lang="en-ZA" sz="1200" dirty="0">
                        <a:effectLst/>
                        <a:latin typeface="+mj-lt"/>
                        <a:ea typeface="Calibri" panose="020F0502020204030204" pitchFamily="34" charset="0"/>
                        <a:cs typeface="Times New Roman" panose="02020603050405020304" pitchFamily="18" charset="0"/>
                      </a:endParaRPr>
                    </a:p>
                  </a:txBody>
                  <a:tcPr marL="17208" marR="17208" marT="0" marB="0">
                    <a:solidFill>
                      <a:schemeClr val="accent2">
                        <a:lumMod val="20000"/>
                        <a:lumOff val="80000"/>
                      </a:schemeClr>
                    </a:solidFill>
                  </a:tcPr>
                </a:tc>
                <a:tc>
                  <a:txBody>
                    <a:bodyPr/>
                    <a:lstStyle/>
                    <a:p>
                      <a:pPr>
                        <a:lnSpc>
                          <a:spcPct val="107000"/>
                        </a:lnSpc>
                        <a:spcAft>
                          <a:spcPts val="0"/>
                        </a:spcAft>
                      </a:pPr>
                      <a:r>
                        <a:rPr lang="en-ZA" sz="1200" dirty="0">
                          <a:effectLst/>
                          <a:latin typeface="+mj-lt"/>
                        </a:rPr>
                        <a:t> </a:t>
                      </a:r>
                      <a:endParaRPr lang="en-ZA" sz="1200" dirty="0">
                        <a:effectLst/>
                        <a:latin typeface="+mj-lt"/>
                        <a:ea typeface="Calibri" panose="020F0502020204030204" pitchFamily="34" charset="0"/>
                        <a:cs typeface="Times New Roman" panose="02020603050405020304" pitchFamily="18" charset="0"/>
                      </a:endParaRPr>
                    </a:p>
                  </a:txBody>
                  <a:tcPr marL="17208" marR="17208" marT="0" marB="0">
                    <a:solidFill>
                      <a:schemeClr val="accent2">
                        <a:lumMod val="20000"/>
                        <a:lumOff val="80000"/>
                      </a:schemeClr>
                    </a:solidFill>
                  </a:tcPr>
                </a:tc>
                <a:tc>
                  <a:txBody>
                    <a:bodyPr/>
                    <a:lstStyle/>
                    <a:p>
                      <a:pPr>
                        <a:lnSpc>
                          <a:spcPct val="107000"/>
                        </a:lnSpc>
                        <a:spcAft>
                          <a:spcPts val="0"/>
                        </a:spcAft>
                      </a:pPr>
                      <a:r>
                        <a:rPr lang="en-ZA" sz="1200" dirty="0">
                          <a:effectLst/>
                          <a:latin typeface="+mj-lt"/>
                        </a:rPr>
                        <a:t>60 000 baseline</a:t>
                      </a:r>
                    </a:p>
                    <a:p>
                      <a:pPr>
                        <a:lnSpc>
                          <a:spcPct val="107000"/>
                        </a:lnSpc>
                        <a:spcAft>
                          <a:spcPts val="0"/>
                        </a:spcAft>
                      </a:pPr>
                      <a:r>
                        <a:rPr lang="en-ZA" sz="1200" dirty="0">
                          <a:effectLst/>
                          <a:latin typeface="+mj-lt"/>
                        </a:rPr>
                        <a:t>5% = 3 000 Total: 63 000 </a:t>
                      </a:r>
                      <a:endParaRPr lang="en-ZA" sz="1200" dirty="0">
                        <a:effectLst/>
                        <a:latin typeface="+mj-lt"/>
                        <a:ea typeface="Calibri" panose="020F0502020204030204" pitchFamily="34" charset="0"/>
                        <a:cs typeface="Times New Roman" panose="02020603050405020304" pitchFamily="18" charset="0"/>
                      </a:endParaRPr>
                    </a:p>
                  </a:txBody>
                  <a:tcPr marL="17208" marR="17208" marT="0" marB="0">
                    <a:solidFill>
                      <a:schemeClr val="accent2">
                        <a:lumMod val="20000"/>
                        <a:lumOff val="80000"/>
                      </a:schemeClr>
                    </a:solidFill>
                  </a:tcPr>
                </a:tc>
                <a:extLst>
                  <a:ext uri="{0D108BD9-81ED-4DB2-BD59-A6C34878D82A}">
                    <a16:rowId xmlns:a16="http://schemas.microsoft.com/office/drawing/2014/main" xmlns="" val="3690300896"/>
                  </a:ext>
                </a:extLst>
              </a:tr>
              <a:tr h="918812">
                <a:tc>
                  <a:txBody>
                    <a:bodyPr/>
                    <a:lstStyle/>
                    <a:p>
                      <a:pPr>
                        <a:spcAft>
                          <a:spcPts val="0"/>
                        </a:spcAft>
                      </a:pPr>
                      <a:r>
                        <a:rPr lang="en-ZA" sz="1200" dirty="0">
                          <a:effectLst/>
                          <a:latin typeface="+mj-lt"/>
                        </a:rPr>
                        <a:t>Capacitate 300 SSPs on</a:t>
                      </a:r>
                    </a:p>
                    <a:p>
                      <a:pPr>
                        <a:spcAft>
                          <a:spcPts val="0"/>
                        </a:spcAft>
                      </a:pPr>
                      <a:r>
                        <a:rPr lang="en-ZA" sz="1200" dirty="0">
                          <a:effectLst/>
                          <a:latin typeface="+mj-lt"/>
                        </a:rPr>
                        <a:t>psycho-social support guidelines</a:t>
                      </a:r>
                      <a:endParaRPr lang="en-ZA" sz="1200" dirty="0">
                        <a:solidFill>
                          <a:srgbClr val="000000"/>
                        </a:solidFill>
                        <a:effectLst/>
                        <a:latin typeface="+mj-lt"/>
                        <a:ea typeface="Calibri" panose="020F0502020204030204" pitchFamily="34" charset="0"/>
                        <a:cs typeface="Times New Roman" panose="02020603050405020304" pitchFamily="18" charset="0"/>
                      </a:endParaRPr>
                    </a:p>
                  </a:txBody>
                  <a:tcPr marL="17208" marR="17208" marT="0" marB="0">
                    <a:solidFill>
                      <a:schemeClr val="accent2"/>
                    </a:solidFill>
                  </a:tcPr>
                </a:tc>
                <a:tc>
                  <a:txBody>
                    <a:bodyPr/>
                    <a:lstStyle/>
                    <a:p>
                      <a:pPr>
                        <a:lnSpc>
                          <a:spcPct val="107000"/>
                        </a:lnSpc>
                        <a:spcAft>
                          <a:spcPts val="0"/>
                        </a:spcAft>
                      </a:pPr>
                      <a:r>
                        <a:rPr lang="en-ZA" sz="1200" dirty="0">
                          <a:effectLst/>
                          <a:latin typeface="+mj-lt"/>
                        </a:rPr>
                        <a:t>60</a:t>
                      </a:r>
                      <a:endParaRPr lang="en-ZA" sz="1200" dirty="0">
                        <a:effectLst/>
                        <a:latin typeface="+mj-lt"/>
                        <a:ea typeface="Calibri" panose="020F0502020204030204" pitchFamily="34" charset="0"/>
                        <a:cs typeface="Times New Roman" panose="02020603050405020304" pitchFamily="18" charset="0"/>
                      </a:endParaRPr>
                    </a:p>
                  </a:txBody>
                  <a:tcPr marL="17208" marR="17208" marT="0" marB="0">
                    <a:solidFill>
                      <a:schemeClr val="accent2">
                        <a:lumMod val="20000"/>
                        <a:lumOff val="80000"/>
                      </a:schemeClr>
                    </a:solidFill>
                  </a:tcPr>
                </a:tc>
                <a:tc>
                  <a:txBody>
                    <a:bodyPr/>
                    <a:lstStyle/>
                    <a:p>
                      <a:pPr>
                        <a:lnSpc>
                          <a:spcPct val="107000"/>
                        </a:lnSpc>
                        <a:spcAft>
                          <a:spcPts val="0"/>
                        </a:spcAft>
                      </a:pPr>
                      <a:r>
                        <a:rPr lang="en-ZA" sz="1200" dirty="0">
                          <a:effectLst/>
                          <a:latin typeface="+mj-lt"/>
                        </a:rPr>
                        <a:t>30</a:t>
                      </a:r>
                      <a:endParaRPr lang="en-ZA" sz="1200" dirty="0">
                        <a:effectLst/>
                        <a:latin typeface="+mj-lt"/>
                        <a:ea typeface="Calibri" panose="020F0502020204030204" pitchFamily="34" charset="0"/>
                        <a:cs typeface="Times New Roman" panose="02020603050405020304" pitchFamily="18" charset="0"/>
                      </a:endParaRPr>
                    </a:p>
                  </a:txBody>
                  <a:tcPr marL="17208" marR="17208" marT="0" marB="0">
                    <a:solidFill>
                      <a:schemeClr val="accent2">
                        <a:lumMod val="20000"/>
                        <a:lumOff val="80000"/>
                      </a:schemeClr>
                    </a:solidFill>
                  </a:tcPr>
                </a:tc>
                <a:tc>
                  <a:txBody>
                    <a:bodyPr/>
                    <a:lstStyle/>
                    <a:p>
                      <a:pPr>
                        <a:lnSpc>
                          <a:spcPct val="107000"/>
                        </a:lnSpc>
                        <a:spcAft>
                          <a:spcPts val="0"/>
                        </a:spcAft>
                      </a:pPr>
                      <a:r>
                        <a:rPr lang="en-ZA" sz="1200" dirty="0">
                          <a:effectLst/>
                          <a:latin typeface="+mj-lt"/>
                        </a:rPr>
                        <a:t>30</a:t>
                      </a:r>
                      <a:endParaRPr lang="en-ZA" sz="1200" dirty="0">
                        <a:effectLst/>
                        <a:latin typeface="+mj-lt"/>
                        <a:ea typeface="Calibri" panose="020F0502020204030204" pitchFamily="34" charset="0"/>
                        <a:cs typeface="Times New Roman" panose="02020603050405020304" pitchFamily="18" charset="0"/>
                      </a:endParaRPr>
                    </a:p>
                  </a:txBody>
                  <a:tcPr marL="17208" marR="17208" marT="0" marB="0">
                    <a:solidFill>
                      <a:schemeClr val="accent2">
                        <a:lumMod val="20000"/>
                        <a:lumOff val="80000"/>
                      </a:schemeClr>
                    </a:solidFill>
                  </a:tcPr>
                </a:tc>
                <a:tc>
                  <a:txBody>
                    <a:bodyPr/>
                    <a:lstStyle/>
                    <a:p>
                      <a:pPr>
                        <a:lnSpc>
                          <a:spcPct val="107000"/>
                        </a:lnSpc>
                        <a:spcAft>
                          <a:spcPts val="0"/>
                        </a:spcAft>
                      </a:pPr>
                      <a:r>
                        <a:rPr lang="en-ZA" sz="1200">
                          <a:effectLst/>
                          <a:latin typeface="+mj-lt"/>
                        </a:rPr>
                        <a:t>60</a:t>
                      </a:r>
                      <a:endParaRPr lang="en-ZA" sz="1200">
                        <a:effectLst/>
                        <a:latin typeface="+mj-lt"/>
                        <a:ea typeface="Calibri" panose="020F0502020204030204" pitchFamily="34" charset="0"/>
                        <a:cs typeface="Times New Roman" panose="02020603050405020304" pitchFamily="18" charset="0"/>
                      </a:endParaRPr>
                    </a:p>
                  </a:txBody>
                  <a:tcPr marL="17208" marR="17208" marT="0" marB="0">
                    <a:solidFill>
                      <a:schemeClr val="accent2">
                        <a:lumMod val="20000"/>
                        <a:lumOff val="80000"/>
                      </a:schemeClr>
                    </a:solidFill>
                  </a:tcPr>
                </a:tc>
                <a:tc>
                  <a:txBody>
                    <a:bodyPr/>
                    <a:lstStyle/>
                    <a:p>
                      <a:pPr>
                        <a:lnSpc>
                          <a:spcPct val="107000"/>
                        </a:lnSpc>
                        <a:spcAft>
                          <a:spcPts val="0"/>
                        </a:spcAft>
                      </a:pPr>
                      <a:r>
                        <a:rPr lang="en-ZA" sz="1200" dirty="0">
                          <a:effectLst/>
                          <a:latin typeface="+mj-lt"/>
                        </a:rPr>
                        <a:t>30</a:t>
                      </a:r>
                      <a:endParaRPr lang="en-ZA" sz="1200" dirty="0">
                        <a:effectLst/>
                        <a:latin typeface="+mj-lt"/>
                        <a:ea typeface="Calibri" panose="020F0502020204030204" pitchFamily="34" charset="0"/>
                        <a:cs typeface="Times New Roman" panose="02020603050405020304" pitchFamily="18" charset="0"/>
                      </a:endParaRPr>
                    </a:p>
                  </a:txBody>
                  <a:tcPr marL="17208" marR="17208" marT="0" marB="0">
                    <a:solidFill>
                      <a:schemeClr val="accent2">
                        <a:lumMod val="20000"/>
                        <a:lumOff val="80000"/>
                      </a:schemeClr>
                    </a:solidFill>
                  </a:tcPr>
                </a:tc>
                <a:tc>
                  <a:txBody>
                    <a:bodyPr/>
                    <a:lstStyle/>
                    <a:p>
                      <a:pPr>
                        <a:lnSpc>
                          <a:spcPct val="107000"/>
                        </a:lnSpc>
                        <a:spcAft>
                          <a:spcPts val="0"/>
                        </a:spcAft>
                      </a:pPr>
                      <a:r>
                        <a:rPr lang="en-ZA" sz="1200" dirty="0">
                          <a:effectLst/>
                          <a:latin typeface="+mj-lt"/>
                        </a:rPr>
                        <a:t>30</a:t>
                      </a:r>
                      <a:endParaRPr lang="en-ZA" sz="1200" dirty="0">
                        <a:effectLst/>
                        <a:latin typeface="+mj-lt"/>
                        <a:ea typeface="Calibri" panose="020F0502020204030204" pitchFamily="34" charset="0"/>
                        <a:cs typeface="Times New Roman" panose="02020603050405020304" pitchFamily="18" charset="0"/>
                      </a:endParaRPr>
                    </a:p>
                  </a:txBody>
                  <a:tcPr marL="17208" marR="17208" marT="0" marB="0">
                    <a:solidFill>
                      <a:schemeClr val="accent2">
                        <a:lumMod val="20000"/>
                        <a:lumOff val="80000"/>
                      </a:schemeClr>
                    </a:solidFill>
                  </a:tcPr>
                </a:tc>
                <a:tc>
                  <a:txBody>
                    <a:bodyPr/>
                    <a:lstStyle/>
                    <a:p>
                      <a:pPr>
                        <a:lnSpc>
                          <a:spcPct val="107000"/>
                        </a:lnSpc>
                        <a:spcAft>
                          <a:spcPts val="0"/>
                        </a:spcAft>
                      </a:pPr>
                      <a:r>
                        <a:rPr lang="en-ZA" sz="1200" dirty="0">
                          <a:effectLst/>
                          <a:latin typeface="+mj-lt"/>
                        </a:rPr>
                        <a:t>30</a:t>
                      </a:r>
                      <a:endParaRPr lang="en-ZA" sz="1200" dirty="0">
                        <a:effectLst/>
                        <a:latin typeface="+mj-lt"/>
                        <a:ea typeface="Calibri" panose="020F0502020204030204" pitchFamily="34" charset="0"/>
                        <a:cs typeface="Times New Roman" panose="02020603050405020304" pitchFamily="18" charset="0"/>
                      </a:endParaRPr>
                    </a:p>
                  </a:txBody>
                  <a:tcPr marL="17208" marR="17208" marT="0" marB="0">
                    <a:solidFill>
                      <a:schemeClr val="accent2">
                        <a:lumMod val="20000"/>
                        <a:lumOff val="80000"/>
                      </a:schemeClr>
                    </a:solidFill>
                  </a:tcPr>
                </a:tc>
                <a:tc>
                  <a:txBody>
                    <a:bodyPr/>
                    <a:lstStyle/>
                    <a:p>
                      <a:pPr>
                        <a:lnSpc>
                          <a:spcPct val="107000"/>
                        </a:lnSpc>
                        <a:spcAft>
                          <a:spcPts val="0"/>
                        </a:spcAft>
                      </a:pPr>
                      <a:r>
                        <a:rPr lang="en-ZA" sz="1200" dirty="0">
                          <a:effectLst/>
                          <a:latin typeface="+mj-lt"/>
                        </a:rPr>
                        <a:t>30</a:t>
                      </a:r>
                      <a:endParaRPr lang="en-ZA" sz="1200" dirty="0">
                        <a:effectLst/>
                        <a:latin typeface="+mj-lt"/>
                        <a:ea typeface="Calibri" panose="020F0502020204030204" pitchFamily="34" charset="0"/>
                        <a:cs typeface="Times New Roman" panose="02020603050405020304" pitchFamily="18" charset="0"/>
                      </a:endParaRPr>
                    </a:p>
                  </a:txBody>
                  <a:tcPr marL="17208" marR="17208" marT="0" marB="0">
                    <a:solidFill>
                      <a:schemeClr val="accent2">
                        <a:lumMod val="20000"/>
                        <a:lumOff val="80000"/>
                      </a:schemeClr>
                    </a:solidFill>
                  </a:tcPr>
                </a:tc>
                <a:tc>
                  <a:txBody>
                    <a:bodyPr/>
                    <a:lstStyle/>
                    <a:p>
                      <a:pPr>
                        <a:lnSpc>
                          <a:spcPct val="107000"/>
                        </a:lnSpc>
                        <a:spcAft>
                          <a:spcPts val="0"/>
                        </a:spcAft>
                      </a:pPr>
                      <a:r>
                        <a:rPr lang="en-ZA" sz="1200">
                          <a:effectLst/>
                          <a:latin typeface="+mj-lt"/>
                        </a:rPr>
                        <a:t> </a:t>
                      </a:r>
                      <a:endParaRPr lang="en-ZA" sz="1200">
                        <a:effectLst/>
                        <a:latin typeface="+mj-lt"/>
                        <a:ea typeface="Calibri" panose="020F0502020204030204" pitchFamily="34" charset="0"/>
                        <a:cs typeface="Times New Roman" panose="02020603050405020304" pitchFamily="18" charset="0"/>
                      </a:endParaRPr>
                    </a:p>
                  </a:txBody>
                  <a:tcPr marL="17208" marR="17208" marT="0" marB="0">
                    <a:solidFill>
                      <a:schemeClr val="accent2">
                        <a:lumMod val="20000"/>
                        <a:lumOff val="80000"/>
                      </a:schemeClr>
                    </a:solidFill>
                  </a:tcPr>
                </a:tc>
                <a:extLst>
                  <a:ext uri="{0D108BD9-81ED-4DB2-BD59-A6C34878D82A}">
                    <a16:rowId xmlns:a16="http://schemas.microsoft.com/office/drawing/2014/main" xmlns="" val="3943397078"/>
                  </a:ext>
                </a:extLst>
              </a:tr>
              <a:tr h="1102574">
                <a:tc>
                  <a:txBody>
                    <a:bodyPr/>
                    <a:lstStyle/>
                    <a:p>
                      <a:pPr>
                        <a:spcAft>
                          <a:spcPts val="0"/>
                        </a:spcAft>
                      </a:pPr>
                      <a:r>
                        <a:rPr lang="en-ZA" sz="1200" dirty="0">
                          <a:effectLst/>
                          <a:latin typeface="+mj-lt"/>
                        </a:rPr>
                        <a:t>Capacitate 400 SSPs on Social and Behaviour Change (SBC) programmes</a:t>
                      </a:r>
                      <a:endParaRPr lang="en-ZA" sz="1200" dirty="0">
                        <a:solidFill>
                          <a:srgbClr val="000000"/>
                        </a:solidFill>
                        <a:effectLst/>
                        <a:latin typeface="+mj-lt"/>
                        <a:ea typeface="Calibri" panose="020F0502020204030204" pitchFamily="34" charset="0"/>
                        <a:cs typeface="Times New Roman" panose="02020603050405020304" pitchFamily="18" charset="0"/>
                      </a:endParaRPr>
                    </a:p>
                  </a:txBody>
                  <a:tcPr marL="17208" marR="17208" marT="0" marB="0">
                    <a:solidFill>
                      <a:schemeClr val="accent2"/>
                    </a:solidFill>
                  </a:tcPr>
                </a:tc>
                <a:tc>
                  <a:txBody>
                    <a:bodyPr/>
                    <a:lstStyle/>
                    <a:p>
                      <a:pPr>
                        <a:lnSpc>
                          <a:spcPct val="107000"/>
                        </a:lnSpc>
                        <a:spcAft>
                          <a:spcPts val="0"/>
                        </a:spcAft>
                      </a:pPr>
                      <a:r>
                        <a:rPr lang="en-ZA" sz="1200" dirty="0">
                          <a:effectLst/>
                          <a:latin typeface="+mj-lt"/>
                        </a:rPr>
                        <a:t>45</a:t>
                      </a:r>
                      <a:endParaRPr lang="en-ZA" sz="1200" dirty="0">
                        <a:effectLst/>
                        <a:latin typeface="+mj-lt"/>
                        <a:ea typeface="Calibri" panose="020F0502020204030204" pitchFamily="34" charset="0"/>
                        <a:cs typeface="Times New Roman" panose="02020603050405020304" pitchFamily="18" charset="0"/>
                      </a:endParaRPr>
                    </a:p>
                  </a:txBody>
                  <a:tcPr marL="17208" marR="17208" marT="0" marB="0">
                    <a:solidFill>
                      <a:schemeClr val="accent2">
                        <a:lumMod val="20000"/>
                        <a:lumOff val="80000"/>
                      </a:schemeClr>
                    </a:solidFill>
                  </a:tcPr>
                </a:tc>
                <a:tc>
                  <a:txBody>
                    <a:bodyPr/>
                    <a:lstStyle/>
                    <a:p>
                      <a:pPr>
                        <a:lnSpc>
                          <a:spcPct val="107000"/>
                        </a:lnSpc>
                        <a:spcAft>
                          <a:spcPts val="0"/>
                        </a:spcAft>
                      </a:pPr>
                      <a:r>
                        <a:rPr lang="en-ZA" sz="1200" dirty="0">
                          <a:effectLst/>
                          <a:latin typeface="+mj-lt"/>
                        </a:rPr>
                        <a:t>45</a:t>
                      </a:r>
                      <a:endParaRPr lang="en-ZA" sz="1200" dirty="0">
                        <a:effectLst/>
                        <a:latin typeface="+mj-lt"/>
                        <a:ea typeface="Calibri" panose="020F0502020204030204" pitchFamily="34" charset="0"/>
                        <a:cs typeface="Times New Roman" panose="02020603050405020304" pitchFamily="18" charset="0"/>
                      </a:endParaRPr>
                    </a:p>
                  </a:txBody>
                  <a:tcPr marL="17208" marR="17208" marT="0" marB="0">
                    <a:solidFill>
                      <a:schemeClr val="accent2">
                        <a:lumMod val="20000"/>
                        <a:lumOff val="80000"/>
                      </a:schemeClr>
                    </a:solidFill>
                  </a:tcPr>
                </a:tc>
                <a:tc>
                  <a:txBody>
                    <a:bodyPr/>
                    <a:lstStyle/>
                    <a:p>
                      <a:pPr>
                        <a:lnSpc>
                          <a:spcPct val="107000"/>
                        </a:lnSpc>
                        <a:spcAft>
                          <a:spcPts val="0"/>
                        </a:spcAft>
                      </a:pPr>
                      <a:r>
                        <a:rPr lang="en-ZA" sz="1200" dirty="0">
                          <a:effectLst/>
                          <a:latin typeface="+mj-lt"/>
                        </a:rPr>
                        <a:t>45</a:t>
                      </a:r>
                      <a:endParaRPr lang="en-ZA" sz="1200" dirty="0">
                        <a:effectLst/>
                        <a:latin typeface="+mj-lt"/>
                        <a:ea typeface="Calibri" panose="020F0502020204030204" pitchFamily="34" charset="0"/>
                        <a:cs typeface="Times New Roman" panose="02020603050405020304" pitchFamily="18" charset="0"/>
                      </a:endParaRPr>
                    </a:p>
                  </a:txBody>
                  <a:tcPr marL="17208" marR="17208" marT="0" marB="0">
                    <a:solidFill>
                      <a:schemeClr val="accent2">
                        <a:lumMod val="20000"/>
                        <a:lumOff val="80000"/>
                      </a:schemeClr>
                    </a:solidFill>
                  </a:tcPr>
                </a:tc>
                <a:tc>
                  <a:txBody>
                    <a:bodyPr/>
                    <a:lstStyle/>
                    <a:p>
                      <a:pPr>
                        <a:lnSpc>
                          <a:spcPct val="107000"/>
                        </a:lnSpc>
                        <a:spcAft>
                          <a:spcPts val="0"/>
                        </a:spcAft>
                      </a:pPr>
                      <a:r>
                        <a:rPr lang="en-ZA" sz="1200" dirty="0">
                          <a:effectLst/>
                          <a:latin typeface="+mj-lt"/>
                        </a:rPr>
                        <a:t>45</a:t>
                      </a:r>
                      <a:endParaRPr lang="en-ZA" sz="1200" dirty="0">
                        <a:effectLst/>
                        <a:latin typeface="+mj-lt"/>
                        <a:ea typeface="Calibri" panose="020F0502020204030204" pitchFamily="34" charset="0"/>
                        <a:cs typeface="Times New Roman" panose="02020603050405020304" pitchFamily="18" charset="0"/>
                      </a:endParaRPr>
                    </a:p>
                  </a:txBody>
                  <a:tcPr marL="17208" marR="17208" marT="0" marB="0">
                    <a:solidFill>
                      <a:schemeClr val="accent2">
                        <a:lumMod val="20000"/>
                        <a:lumOff val="80000"/>
                      </a:schemeClr>
                    </a:solidFill>
                  </a:tcPr>
                </a:tc>
                <a:tc>
                  <a:txBody>
                    <a:bodyPr/>
                    <a:lstStyle/>
                    <a:p>
                      <a:pPr>
                        <a:lnSpc>
                          <a:spcPct val="107000"/>
                        </a:lnSpc>
                        <a:spcAft>
                          <a:spcPts val="0"/>
                        </a:spcAft>
                      </a:pPr>
                      <a:r>
                        <a:rPr lang="en-ZA" sz="1200" dirty="0">
                          <a:effectLst/>
                          <a:latin typeface="+mj-lt"/>
                        </a:rPr>
                        <a:t>45</a:t>
                      </a:r>
                      <a:endParaRPr lang="en-ZA" sz="1200" dirty="0">
                        <a:effectLst/>
                        <a:latin typeface="+mj-lt"/>
                        <a:ea typeface="Calibri" panose="020F0502020204030204" pitchFamily="34" charset="0"/>
                        <a:cs typeface="Times New Roman" panose="02020603050405020304" pitchFamily="18" charset="0"/>
                      </a:endParaRPr>
                    </a:p>
                  </a:txBody>
                  <a:tcPr marL="17208" marR="17208" marT="0" marB="0">
                    <a:solidFill>
                      <a:schemeClr val="accent2">
                        <a:lumMod val="20000"/>
                        <a:lumOff val="80000"/>
                      </a:schemeClr>
                    </a:solidFill>
                  </a:tcPr>
                </a:tc>
                <a:tc>
                  <a:txBody>
                    <a:bodyPr/>
                    <a:lstStyle/>
                    <a:p>
                      <a:pPr>
                        <a:lnSpc>
                          <a:spcPct val="107000"/>
                        </a:lnSpc>
                        <a:spcAft>
                          <a:spcPts val="0"/>
                        </a:spcAft>
                      </a:pPr>
                      <a:r>
                        <a:rPr lang="en-ZA" sz="1200" dirty="0">
                          <a:effectLst/>
                          <a:latin typeface="+mj-lt"/>
                        </a:rPr>
                        <a:t>45</a:t>
                      </a:r>
                      <a:endParaRPr lang="en-ZA" sz="1200" dirty="0">
                        <a:effectLst/>
                        <a:latin typeface="+mj-lt"/>
                        <a:ea typeface="Calibri" panose="020F0502020204030204" pitchFamily="34" charset="0"/>
                        <a:cs typeface="Times New Roman" panose="02020603050405020304" pitchFamily="18" charset="0"/>
                      </a:endParaRPr>
                    </a:p>
                  </a:txBody>
                  <a:tcPr marL="17208" marR="17208" marT="0" marB="0">
                    <a:solidFill>
                      <a:schemeClr val="accent2">
                        <a:lumMod val="20000"/>
                        <a:lumOff val="80000"/>
                      </a:schemeClr>
                    </a:solidFill>
                  </a:tcPr>
                </a:tc>
                <a:tc>
                  <a:txBody>
                    <a:bodyPr/>
                    <a:lstStyle/>
                    <a:p>
                      <a:pPr>
                        <a:lnSpc>
                          <a:spcPct val="107000"/>
                        </a:lnSpc>
                        <a:spcAft>
                          <a:spcPts val="0"/>
                        </a:spcAft>
                      </a:pPr>
                      <a:r>
                        <a:rPr lang="en-ZA" sz="1200" dirty="0">
                          <a:effectLst/>
                          <a:latin typeface="+mj-lt"/>
                        </a:rPr>
                        <a:t>45</a:t>
                      </a:r>
                      <a:endParaRPr lang="en-ZA" sz="1200" dirty="0">
                        <a:effectLst/>
                        <a:latin typeface="+mj-lt"/>
                        <a:ea typeface="Calibri" panose="020F0502020204030204" pitchFamily="34" charset="0"/>
                        <a:cs typeface="Times New Roman" panose="02020603050405020304" pitchFamily="18" charset="0"/>
                      </a:endParaRPr>
                    </a:p>
                  </a:txBody>
                  <a:tcPr marL="17208" marR="17208" marT="0" marB="0">
                    <a:solidFill>
                      <a:schemeClr val="accent2">
                        <a:lumMod val="20000"/>
                        <a:lumOff val="80000"/>
                      </a:schemeClr>
                    </a:solidFill>
                  </a:tcPr>
                </a:tc>
                <a:tc>
                  <a:txBody>
                    <a:bodyPr/>
                    <a:lstStyle/>
                    <a:p>
                      <a:pPr>
                        <a:lnSpc>
                          <a:spcPct val="107000"/>
                        </a:lnSpc>
                        <a:spcAft>
                          <a:spcPts val="0"/>
                        </a:spcAft>
                      </a:pPr>
                      <a:r>
                        <a:rPr lang="en-ZA" sz="1200" dirty="0">
                          <a:effectLst/>
                          <a:latin typeface="+mj-lt"/>
                        </a:rPr>
                        <a:t>40</a:t>
                      </a:r>
                      <a:endParaRPr lang="en-ZA" sz="1200" dirty="0">
                        <a:effectLst/>
                        <a:latin typeface="+mj-lt"/>
                        <a:ea typeface="Calibri" panose="020F0502020204030204" pitchFamily="34" charset="0"/>
                        <a:cs typeface="Times New Roman" panose="02020603050405020304" pitchFamily="18" charset="0"/>
                      </a:endParaRPr>
                    </a:p>
                  </a:txBody>
                  <a:tcPr marL="17208" marR="17208" marT="0" marB="0">
                    <a:solidFill>
                      <a:schemeClr val="accent2">
                        <a:lumMod val="20000"/>
                        <a:lumOff val="80000"/>
                      </a:schemeClr>
                    </a:solidFill>
                  </a:tcPr>
                </a:tc>
                <a:tc>
                  <a:txBody>
                    <a:bodyPr/>
                    <a:lstStyle/>
                    <a:p>
                      <a:pPr>
                        <a:lnSpc>
                          <a:spcPct val="107000"/>
                        </a:lnSpc>
                        <a:spcAft>
                          <a:spcPts val="0"/>
                        </a:spcAft>
                      </a:pPr>
                      <a:r>
                        <a:rPr lang="en-ZA" sz="1200" dirty="0">
                          <a:effectLst/>
                          <a:latin typeface="+mj-lt"/>
                        </a:rPr>
                        <a:t>45</a:t>
                      </a:r>
                      <a:endParaRPr lang="en-ZA" sz="1200" dirty="0">
                        <a:effectLst/>
                        <a:latin typeface="+mj-lt"/>
                        <a:ea typeface="Calibri" panose="020F0502020204030204" pitchFamily="34" charset="0"/>
                        <a:cs typeface="Times New Roman" panose="02020603050405020304" pitchFamily="18" charset="0"/>
                      </a:endParaRPr>
                    </a:p>
                  </a:txBody>
                  <a:tcPr marL="17208" marR="17208" marT="0" marB="0">
                    <a:solidFill>
                      <a:schemeClr val="accent2">
                        <a:lumMod val="20000"/>
                        <a:lumOff val="80000"/>
                      </a:schemeClr>
                    </a:solidFill>
                  </a:tcPr>
                </a:tc>
                <a:extLst>
                  <a:ext uri="{0D108BD9-81ED-4DB2-BD59-A6C34878D82A}">
                    <a16:rowId xmlns:a16="http://schemas.microsoft.com/office/drawing/2014/main" xmlns="" val="1820975559"/>
                  </a:ext>
                </a:extLst>
              </a:tr>
            </a:tbl>
          </a:graphicData>
        </a:graphic>
      </p:graphicFrame>
      <p:sp>
        <p:nvSpPr>
          <p:cNvPr id="7" name="Rectangle 1"/>
          <p:cNvSpPr>
            <a:spLocks noChangeArrowheads="1"/>
          </p:cNvSpPr>
          <p:nvPr/>
        </p:nvSpPr>
        <p:spPr bwMode="auto">
          <a:xfrm>
            <a:off x="-7324013" y="1274763"/>
            <a:ext cx="31491431"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5"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latin typeface="Arial Black" panose="020B0A04020102020204" pitchFamily="34" charset="0"/>
              </a:rPr>
              <a:t>26</a:t>
            </a:r>
          </a:p>
        </p:txBody>
      </p:sp>
    </p:spTree>
    <p:extLst>
      <p:ext uri="{BB962C8B-B14F-4D97-AF65-F5344CB8AC3E}">
        <p14:creationId xmlns:p14="http://schemas.microsoft.com/office/powerpoint/2010/main" xmlns="" val="2572364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AC4F4E7-084E-469F-BA36-12C26BB5D26A}"/>
              </a:ext>
            </a:extLst>
          </p:cNvPr>
          <p:cNvSpPr txBox="1">
            <a:spLocks/>
          </p:cNvSpPr>
          <p:nvPr/>
        </p:nvSpPr>
        <p:spPr>
          <a:xfrm>
            <a:off x="1344944" y="-864656"/>
            <a:ext cx="7036660" cy="201800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GB" sz="2400" dirty="0">
                <a:latin typeface="Arial Black" panose="020B0A04020102020204" pitchFamily="34" charset="0"/>
              </a:rPr>
              <a:t>Programme 4</a:t>
            </a:r>
            <a:endParaRPr lang="en-ZA" sz="2400" dirty="0">
              <a:latin typeface="Arial Black" panose="020B0A040201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21003739"/>
              </p:ext>
            </p:extLst>
          </p:nvPr>
        </p:nvGraphicFramePr>
        <p:xfrm>
          <a:off x="188330" y="533141"/>
          <a:ext cx="8955670" cy="4811371"/>
        </p:xfrm>
        <a:graphic>
          <a:graphicData uri="http://schemas.openxmlformats.org/drawingml/2006/table">
            <a:tbl>
              <a:tblPr firstRow="1" firstCol="1" bandRow="1">
                <a:tableStyleId>{21E4AEA4-8DFA-4A89-87EB-49C32662AFE0}</a:tableStyleId>
              </a:tblPr>
              <a:tblGrid>
                <a:gridCol w="1534683">
                  <a:extLst>
                    <a:ext uri="{9D8B030D-6E8A-4147-A177-3AD203B41FA5}">
                      <a16:colId xmlns:a16="http://schemas.microsoft.com/office/drawing/2014/main" xmlns="" val="3793505081"/>
                    </a:ext>
                  </a:extLst>
                </a:gridCol>
                <a:gridCol w="712986">
                  <a:extLst>
                    <a:ext uri="{9D8B030D-6E8A-4147-A177-3AD203B41FA5}">
                      <a16:colId xmlns:a16="http://schemas.microsoft.com/office/drawing/2014/main" xmlns="" val="3345991757"/>
                    </a:ext>
                  </a:extLst>
                </a:gridCol>
                <a:gridCol w="575093">
                  <a:extLst>
                    <a:ext uri="{9D8B030D-6E8A-4147-A177-3AD203B41FA5}">
                      <a16:colId xmlns:a16="http://schemas.microsoft.com/office/drawing/2014/main" xmlns="" val="1401739310"/>
                    </a:ext>
                  </a:extLst>
                </a:gridCol>
                <a:gridCol w="1201675">
                  <a:extLst>
                    <a:ext uri="{9D8B030D-6E8A-4147-A177-3AD203B41FA5}">
                      <a16:colId xmlns:a16="http://schemas.microsoft.com/office/drawing/2014/main" xmlns="" val="812900579"/>
                    </a:ext>
                  </a:extLst>
                </a:gridCol>
                <a:gridCol w="561204">
                  <a:extLst>
                    <a:ext uri="{9D8B030D-6E8A-4147-A177-3AD203B41FA5}">
                      <a16:colId xmlns:a16="http://schemas.microsoft.com/office/drawing/2014/main" xmlns="" val="893342115"/>
                    </a:ext>
                  </a:extLst>
                </a:gridCol>
                <a:gridCol w="1239571">
                  <a:extLst>
                    <a:ext uri="{9D8B030D-6E8A-4147-A177-3AD203B41FA5}">
                      <a16:colId xmlns:a16="http://schemas.microsoft.com/office/drawing/2014/main" xmlns="" val="2725978737"/>
                    </a:ext>
                  </a:extLst>
                </a:gridCol>
                <a:gridCol w="516514">
                  <a:extLst>
                    <a:ext uri="{9D8B030D-6E8A-4147-A177-3AD203B41FA5}">
                      <a16:colId xmlns:a16="http://schemas.microsoft.com/office/drawing/2014/main" xmlns="" val="1751630497"/>
                    </a:ext>
                  </a:extLst>
                </a:gridCol>
                <a:gridCol w="668447">
                  <a:extLst>
                    <a:ext uri="{9D8B030D-6E8A-4147-A177-3AD203B41FA5}">
                      <a16:colId xmlns:a16="http://schemas.microsoft.com/office/drawing/2014/main" xmlns="" val="3365666300"/>
                    </a:ext>
                  </a:extLst>
                </a:gridCol>
                <a:gridCol w="1234302">
                  <a:extLst>
                    <a:ext uri="{9D8B030D-6E8A-4147-A177-3AD203B41FA5}">
                      <a16:colId xmlns:a16="http://schemas.microsoft.com/office/drawing/2014/main" xmlns="" val="3658665336"/>
                    </a:ext>
                  </a:extLst>
                </a:gridCol>
                <a:gridCol w="711195">
                  <a:extLst>
                    <a:ext uri="{9D8B030D-6E8A-4147-A177-3AD203B41FA5}">
                      <a16:colId xmlns:a16="http://schemas.microsoft.com/office/drawing/2014/main" xmlns="" val="2129691866"/>
                    </a:ext>
                  </a:extLst>
                </a:gridCol>
              </a:tblGrid>
              <a:tr h="196651">
                <a:tc rowSpan="2">
                  <a:txBody>
                    <a:bodyPr/>
                    <a:lstStyle/>
                    <a:p>
                      <a:pPr>
                        <a:lnSpc>
                          <a:spcPct val="107000"/>
                        </a:lnSpc>
                        <a:spcAft>
                          <a:spcPts val="0"/>
                        </a:spcAft>
                      </a:pPr>
                      <a:r>
                        <a:rPr lang="en-ZA" sz="1400" dirty="0">
                          <a:effectLst/>
                        </a:rPr>
                        <a:t>National </a:t>
                      </a:r>
                    </a:p>
                    <a:p>
                      <a:pPr>
                        <a:lnSpc>
                          <a:spcPct val="107000"/>
                        </a:lnSpc>
                        <a:spcAft>
                          <a:spcPts val="0"/>
                        </a:spcAft>
                      </a:pPr>
                      <a:r>
                        <a:rPr lang="en-ZA" sz="1400" dirty="0">
                          <a:effectLst/>
                        </a:rPr>
                        <a:t> </a:t>
                      </a:r>
                    </a:p>
                    <a:p>
                      <a:pPr>
                        <a:lnSpc>
                          <a:spcPct val="107000"/>
                        </a:lnSpc>
                        <a:spcAft>
                          <a:spcPts val="0"/>
                        </a:spcAft>
                      </a:pPr>
                      <a:r>
                        <a:rPr lang="en-ZA" sz="1400" dirty="0">
                          <a:effectLst/>
                        </a:rPr>
                        <a:t>Annual Target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208" marR="17208" marT="0" marB="0" anchor="ctr">
                    <a:solidFill>
                      <a:schemeClr val="accent2"/>
                    </a:solidFill>
                  </a:tcPr>
                </a:tc>
                <a:tc gridSpan="9">
                  <a:txBody>
                    <a:bodyPr/>
                    <a:lstStyle/>
                    <a:p>
                      <a:pPr algn="ctr">
                        <a:lnSpc>
                          <a:spcPct val="107000"/>
                        </a:lnSpc>
                        <a:spcAft>
                          <a:spcPts val="0"/>
                        </a:spcAft>
                      </a:pPr>
                      <a:r>
                        <a:rPr lang="en-ZA" sz="1200" b="1" dirty="0">
                          <a:effectLst/>
                        </a:rPr>
                        <a:t>Provincial Target</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7208" marR="17208" marT="0" marB="0">
                    <a:solidFill>
                      <a:schemeClr val="accent2"/>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508651389"/>
                  </a:ext>
                </a:extLst>
              </a:tr>
              <a:tr h="393303">
                <a:tc vMerge="1">
                  <a:txBody>
                    <a:bodyPr/>
                    <a:lstStyle/>
                    <a:p>
                      <a:endParaRPr lang="en-ZA"/>
                    </a:p>
                  </a:txBody>
                  <a:tcPr/>
                </a:tc>
                <a:tc>
                  <a:txBody>
                    <a:bodyPr/>
                    <a:lstStyle/>
                    <a:p>
                      <a:pPr>
                        <a:lnSpc>
                          <a:spcPct val="107000"/>
                        </a:lnSpc>
                        <a:spcAft>
                          <a:spcPts val="0"/>
                        </a:spcAft>
                      </a:pPr>
                      <a:r>
                        <a:rPr lang="en-ZA" sz="1400" b="1" dirty="0">
                          <a:effectLst/>
                        </a:rPr>
                        <a:t>EC</a:t>
                      </a:r>
                    </a:p>
                    <a:p>
                      <a:pPr>
                        <a:lnSpc>
                          <a:spcPct val="107000"/>
                        </a:lnSpc>
                        <a:spcAft>
                          <a:spcPts val="0"/>
                        </a:spcAft>
                      </a:pPr>
                      <a:r>
                        <a:rPr lang="en-ZA" sz="1400" b="1" dirty="0">
                          <a:effectLst/>
                        </a:rPr>
                        <a:t> </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7208" marR="17208" marT="0" marB="0" anchor="ctr">
                    <a:solidFill>
                      <a:schemeClr val="accent2"/>
                    </a:solidFill>
                  </a:tcPr>
                </a:tc>
                <a:tc>
                  <a:txBody>
                    <a:bodyPr/>
                    <a:lstStyle/>
                    <a:p>
                      <a:pPr>
                        <a:lnSpc>
                          <a:spcPct val="107000"/>
                        </a:lnSpc>
                        <a:spcAft>
                          <a:spcPts val="0"/>
                        </a:spcAft>
                      </a:pPr>
                      <a:r>
                        <a:rPr lang="en-ZA" sz="1400" b="1" dirty="0">
                          <a:effectLst/>
                        </a:rPr>
                        <a:t>FS</a:t>
                      </a:r>
                    </a:p>
                    <a:p>
                      <a:pPr>
                        <a:lnSpc>
                          <a:spcPct val="107000"/>
                        </a:lnSpc>
                        <a:spcAft>
                          <a:spcPts val="0"/>
                        </a:spcAft>
                      </a:pPr>
                      <a:r>
                        <a:rPr lang="en-ZA" sz="1400" b="1" dirty="0">
                          <a:effectLst/>
                        </a:rPr>
                        <a:t> </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7208" marR="17208" marT="0" marB="0" anchor="ctr">
                    <a:solidFill>
                      <a:schemeClr val="accent2"/>
                    </a:solidFill>
                  </a:tcPr>
                </a:tc>
                <a:tc>
                  <a:txBody>
                    <a:bodyPr/>
                    <a:lstStyle/>
                    <a:p>
                      <a:pPr>
                        <a:lnSpc>
                          <a:spcPct val="107000"/>
                        </a:lnSpc>
                        <a:spcAft>
                          <a:spcPts val="0"/>
                        </a:spcAft>
                      </a:pPr>
                      <a:r>
                        <a:rPr lang="en-ZA" sz="1400" b="1" dirty="0">
                          <a:effectLst/>
                        </a:rPr>
                        <a:t>GP</a:t>
                      </a:r>
                    </a:p>
                    <a:p>
                      <a:pPr>
                        <a:lnSpc>
                          <a:spcPct val="107000"/>
                        </a:lnSpc>
                        <a:spcAft>
                          <a:spcPts val="0"/>
                        </a:spcAft>
                      </a:pPr>
                      <a:r>
                        <a:rPr lang="en-ZA" sz="1400" b="1" dirty="0">
                          <a:effectLst/>
                        </a:rPr>
                        <a:t> </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7208" marR="17208" marT="0" marB="0" anchor="ctr">
                    <a:solidFill>
                      <a:schemeClr val="accent2"/>
                    </a:solidFill>
                  </a:tcPr>
                </a:tc>
                <a:tc>
                  <a:txBody>
                    <a:bodyPr/>
                    <a:lstStyle/>
                    <a:p>
                      <a:pPr>
                        <a:lnSpc>
                          <a:spcPct val="107000"/>
                        </a:lnSpc>
                        <a:spcAft>
                          <a:spcPts val="0"/>
                        </a:spcAft>
                      </a:pPr>
                      <a:r>
                        <a:rPr lang="en-ZA" sz="1400" b="1" dirty="0">
                          <a:effectLst/>
                        </a:rPr>
                        <a:t>KZN</a:t>
                      </a:r>
                    </a:p>
                    <a:p>
                      <a:pPr>
                        <a:lnSpc>
                          <a:spcPct val="107000"/>
                        </a:lnSpc>
                        <a:spcAft>
                          <a:spcPts val="0"/>
                        </a:spcAft>
                      </a:pPr>
                      <a:r>
                        <a:rPr lang="en-ZA" sz="1400" b="1" dirty="0">
                          <a:effectLst/>
                        </a:rPr>
                        <a:t> </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7208" marR="17208" marT="0" marB="0" anchor="ctr">
                    <a:solidFill>
                      <a:schemeClr val="accent2"/>
                    </a:solidFill>
                  </a:tcPr>
                </a:tc>
                <a:tc>
                  <a:txBody>
                    <a:bodyPr/>
                    <a:lstStyle/>
                    <a:p>
                      <a:pPr>
                        <a:lnSpc>
                          <a:spcPct val="107000"/>
                        </a:lnSpc>
                        <a:spcAft>
                          <a:spcPts val="0"/>
                        </a:spcAft>
                      </a:pPr>
                      <a:r>
                        <a:rPr lang="en-ZA" sz="1400" b="1" dirty="0">
                          <a:effectLst/>
                        </a:rPr>
                        <a:t>LP</a:t>
                      </a:r>
                    </a:p>
                    <a:p>
                      <a:pPr>
                        <a:lnSpc>
                          <a:spcPct val="107000"/>
                        </a:lnSpc>
                        <a:spcAft>
                          <a:spcPts val="0"/>
                        </a:spcAft>
                      </a:pPr>
                      <a:r>
                        <a:rPr lang="en-ZA" sz="1400" b="1" dirty="0">
                          <a:effectLst/>
                        </a:rPr>
                        <a:t> </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7208" marR="17208" marT="0" marB="0" anchor="ctr">
                    <a:solidFill>
                      <a:schemeClr val="accent2"/>
                    </a:solidFill>
                  </a:tcPr>
                </a:tc>
                <a:tc>
                  <a:txBody>
                    <a:bodyPr/>
                    <a:lstStyle/>
                    <a:p>
                      <a:pPr>
                        <a:lnSpc>
                          <a:spcPct val="107000"/>
                        </a:lnSpc>
                        <a:spcAft>
                          <a:spcPts val="0"/>
                        </a:spcAft>
                      </a:pPr>
                      <a:r>
                        <a:rPr lang="en-ZA" sz="1400" b="1" dirty="0">
                          <a:effectLst/>
                        </a:rPr>
                        <a:t>MP</a:t>
                      </a:r>
                    </a:p>
                    <a:p>
                      <a:pPr>
                        <a:lnSpc>
                          <a:spcPct val="107000"/>
                        </a:lnSpc>
                        <a:spcAft>
                          <a:spcPts val="0"/>
                        </a:spcAft>
                      </a:pPr>
                      <a:r>
                        <a:rPr lang="en-ZA" sz="1400" b="1" dirty="0">
                          <a:effectLst/>
                        </a:rPr>
                        <a:t> </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7208" marR="17208" marT="0" marB="0" anchor="ctr">
                    <a:solidFill>
                      <a:schemeClr val="accent2"/>
                    </a:solidFill>
                  </a:tcPr>
                </a:tc>
                <a:tc>
                  <a:txBody>
                    <a:bodyPr/>
                    <a:lstStyle/>
                    <a:p>
                      <a:pPr>
                        <a:lnSpc>
                          <a:spcPct val="107000"/>
                        </a:lnSpc>
                        <a:spcAft>
                          <a:spcPts val="0"/>
                        </a:spcAft>
                      </a:pPr>
                      <a:r>
                        <a:rPr lang="en-ZA" sz="1400" b="1" dirty="0">
                          <a:effectLst/>
                        </a:rPr>
                        <a:t>NC</a:t>
                      </a:r>
                    </a:p>
                    <a:p>
                      <a:pPr>
                        <a:lnSpc>
                          <a:spcPct val="107000"/>
                        </a:lnSpc>
                        <a:spcAft>
                          <a:spcPts val="0"/>
                        </a:spcAft>
                      </a:pPr>
                      <a:r>
                        <a:rPr lang="en-ZA" sz="1400" b="1" dirty="0">
                          <a:effectLst/>
                        </a:rPr>
                        <a:t> </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7208" marR="17208" marT="0" marB="0" anchor="ctr">
                    <a:solidFill>
                      <a:schemeClr val="accent2"/>
                    </a:solidFill>
                  </a:tcPr>
                </a:tc>
                <a:tc>
                  <a:txBody>
                    <a:bodyPr/>
                    <a:lstStyle/>
                    <a:p>
                      <a:pPr>
                        <a:lnSpc>
                          <a:spcPct val="107000"/>
                        </a:lnSpc>
                        <a:spcAft>
                          <a:spcPts val="0"/>
                        </a:spcAft>
                      </a:pPr>
                      <a:r>
                        <a:rPr lang="en-ZA" sz="1400" b="1" dirty="0">
                          <a:effectLst/>
                        </a:rPr>
                        <a:t>NW</a:t>
                      </a:r>
                    </a:p>
                    <a:p>
                      <a:pPr>
                        <a:lnSpc>
                          <a:spcPct val="107000"/>
                        </a:lnSpc>
                        <a:spcAft>
                          <a:spcPts val="0"/>
                        </a:spcAft>
                      </a:pPr>
                      <a:r>
                        <a:rPr lang="en-ZA" sz="1400" b="1" dirty="0">
                          <a:effectLst/>
                        </a:rPr>
                        <a:t> </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7208" marR="17208" marT="0" marB="0" anchor="ctr">
                    <a:solidFill>
                      <a:schemeClr val="accent2"/>
                    </a:solidFill>
                  </a:tcPr>
                </a:tc>
                <a:tc>
                  <a:txBody>
                    <a:bodyPr/>
                    <a:lstStyle/>
                    <a:p>
                      <a:pPr>
                        <a:lnSpc>
                          <a:spcPct val="107000"/>
                        </a:lnSpc>
                        <a:spcAft>
                          <a:spcPts val="0"/>
                        </a:spcAft>
                      </a:pPr>
                      <a:r>
                        <a:rPr lang="en-ZA" sz="1400" b="1" dirty="0">
                          <a:effectLst/>
                        </a:rPr>
                        <a:t>WC</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7208" marR="17208" marT="0" marB="0" anchor="ctr">
                    <a:solidFill>
                      <a:schemeClr val="accent2"/>
                    </a:solidFill>
                  </a:tcPr>
                </a:tc>
                <a:extLst>
                  <a:ext uri="{0D108BD9-81ED-4DB2-BD59-A6C34878D82A}">
                    <a16:rowId xmlns:a16="http://schemas.microsoft.com/office/drawing/2014/main" xmlns="" val="244509145"/>
                  </a:ext>
                </a:extLst>
              </a:tr>
              <a:tr h="1364337">
                <a:tc>
                  <a:txBody>
                    <a:bodyPr/>
                    <a:lstStyle/>
                    <a:p>
                      <a:pPr>
                        <a:spcAft>
                          <a:spcPts val="0"/>
                        </a:spcAft>
                      </a:pPr>
                      <a:r>
                        <a:rPr lang="en-ZA" sz="1400" dirty="0">
                          <a:effectLst/>
                        </a:rPr>
                        <a:t>Capacitate 240 Social Workers on Adoption Policy Framework and Strategy</a:t>
                      </a:r>
                      <a:endParaRPr lang="en-ZA" sz="1400" b="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nSpc>
                          <a:spcPct val="107000"/>
                        </a:lnSpc>
                        <a:spcAft>
                          <a:spcPts val="0"/>
                        </a:spcAft>
                      </a:pPr>
                      <a:r>
                        <a:rPr lang="en-ZA" sz="1400" dirty="0">
                          <a:effectLst/>
                        </a:rPr>
                        <a:t>40</a:t>
                      </a:r>
                      <a:endParaRPr lang="en-ZA" sz="1400" b="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400" dirty="0">
                          <a:effectLst/>
                        </a:rPr>
                        <a:t>N/A</a:t>
                      </a:r>
                      <a:endParaRPr lang="en-ZA" sz="1400" b="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400" dirty="0">
                          <a:effectLst/>
                        </a:rPr>
                        <a:t>N/A</a:t>
                      </a:r>
                      <a:endParaRPr lang="en-ZA" sz="1400" b="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400">
                          <a:effectLst/>
                        </a:rPr>
                        <a:t>40</a:t>
                      </a:r>
                      <a:endParaRPr lang="en-ZA" sz="1400" b="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400" dirty="0">
                          <a:effectLst/>
                        </a:rPr>
                        <a:t>40</a:t>
                      </a:r>
                      <a:endParaRPr lang="en-ZA" sz="1400" b="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400">
                          <a:effectLst/>
                        </a:rPr>
                        <a:t>40</a:t>
                      </a:r>
                      <a:endParaRPr lang="en-ZA" sz="1400" b="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400">
                          <a:effectLst/>
                        </a:rPr>
                        <a:t>40</a:t>
                      </a:r>
                      <a:endParaRPr lang="en-ZA" sz="1400" b="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400">
                          <a:effectLst/>
                        </a:rPr>
                        <a:t>40</a:t>
                      </a:r>
                      <a:endParaRPr lang="en-ZA" sz="1400" b="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400" dirty="0">
                          <a:effectLst/>
                        </a:rPr>
                        <a:t>N/A</a:t>
                      </a:r>
                      <a:endParaRPr lang="en-ZA" sz="14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xmlns="" val="3690300896"/>
                  </a:ext>
                </a:extLst>
              </a:tr>
              <a:tr h="918812">
                <a:tc>
                  <a:txBody>
                    <a:bodyPr/>
                    <a:lstStyle/>
                    <a:p>
                      <a:pPr>
                        <a:spcAft>
                          <a:spcPts val="0"/>
                        </a:spcAft>
                      </a:pPr>
                      <a:r>
                        <a:rPr lang="en-ZA" sz="1400" dirty="0">
                          <a:effectLst/>
                        </a:rPr>
                        <a:t>Pilot the Monitoring tool on the implementation for Guidelines on Community Based Prevention and Early intervention services to vulnerable children</a:t>
                      </a:r>
                      <a:endParaRPr lang="en-ZA" sz="1400" b="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nSpc>
                          <a:spcPct val="107000"/>
                        </a:lnSpc>
                        <a:spcAft>
                          <a:spcPts val="0"/>
                        </a:spcAft>
                      </a:pPr>
                      <a:r>
                        <a:rPr lang="en-ZA" sz="1400" dirty="0">
                          <a:effectLst/>
                        </a:rPr>
                        <a:t>N/A</a:t>
                      </a:r>
                      <a:endParaRPr lang="en-ZA" sz="1400" b="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400" dirty="0">
                          <a:effectLst/>
                        </a:rPr>
                        <a:t>N/A</a:t>
                      </a:r>
                      <a:endParaRPr lang="en-ZA" sz="1400" b="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400" dirty="0">
                          <a:effectLst/>
                        </a:rPr>
                        <a:t>15 organizations</a:t>
                      </a:r>
                      <a:endParaRPr lang="en-ZA" sz="1400" b="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400" dirty="0">
                          <a:effectLst/>
                        </a:rPr>
                        <a:t>N/A</a:t>
                      </a:r>
                      <a:endParaRPr lang="en-ZA" sz="1400" b="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400" dirty="0">
                          <a:effectLst/>
                        </a:rPr>
                        <a:t>15 organizations</a:t>
                      </a:r>
                      <a:endParaRPr lang="en-ZA" sz="1400" b="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400" dirty="0">
                          <a:effectLst/>
                        </a:rPr>
                        <a:t>N/A</a:t>
                      </a:r>
                      <a:endParaRPr lang="en-ZA" sz="1400" b="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400" dirty="0">
                          <a:effectLst/>
                        </a:rPr>
                        <a:t>N/A</a:t>
                      </a:r>
                      <a:endParaRPr lang="en-ZA" sz="1400" b="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400" dirty="0">
                          <a:effectLst/>
                        </a:rPr>
                        <a:t>15 organizations</a:t>
                      </a:r>
                      <a:endParaRPr lang="en-ZA" sz="1400" b="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400" dirty="0">
                          <a:effectLst/>
                        </a:rPr>
                        <a:t>N/A</a:t>
                      </a:r>
                      <a:endParaRPr lang="en-ZA" sz="14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xmlns="" val="3943397078"/>
                  </a:ext>
                </a:extLst>
              </a:tr>
            </a:tbl>
          </a:graphicData>
        </a:graphic>
      </p:graphicFrame>
      <p:sp>
        <p:nvSpPr>
          <p:cNvPr id="7" name="Rectangle 1"/>
          <p:cNvSpPr>
            <a:spLocks noChangeArrowheads="1"/>
          </p:cNvSpPr>
          <p:nvPr/>
        </p:nvSpPr>
        <p:spPr bwMode="auto">
          <a:xfrm>
            <a:off x="-7324013" y="1274763"/>
            <a:ext cx="31491431"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5"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latin typeface="Arial Black" panose="020B0A04020102020204" pitchFamily="34" charset="0"/>
              </a:rPr>
              <a:t>27</a:t>
            </a:r>
          </a:p>
        </p:txBody>
      </p:sp>
    </p:spTree>
    <p:extLst>
      <p:ext uri="{BB962C8B-B14F-4D97-AF65-F5344CB8AC3E}">
        <p14:creationId xmlns:p14="http://schemas.microsoft.com/office/powerpoint/2010/main" xmlns="" val="1703644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AC4F4E7-084E-469F-BA36-12C26BB5D26A}"/>
              </a:ext>
            </a:extLst>
          </p:cNvPr>
          <p:cNvSpPr txBox="1">
            <a:spLocks/>
          </p:cNvSpPr>
          <p:nvPr/>
        </p:nvSpPr>
        <p:spPr>
          <a:xfrm>
            <a:off x="1344944" y="-864656"/>
            <a:ext cx="7036660" cy="201800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GB" sz="2400" dirty="0">
                <a:latin typeface="Arial Black" panose="020B0A04020102020204" pitchFamily="34" charset="0"/>
              </a:rPr>
              <a:t>Programme 4</a:t>
            </a:r>
            <a:endParaRPr lang="en-ZA" sz="2400" dirty="0">
              <a:latin typeface="Arial Black" panose="020B0A040201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1765947066"/>
              </p:ext>
            </p:extLst>
          </p:nvPr>
        </p:nvGraphicFramePr>
        <p:xfrm>
          <a:off x="134752" y="281862"/>
          <a:ext cx="9009248" cy="5705959"/>
        </p:xfrm>
        <a:graphic>
          <a:graphicData uri="http://schemas.openxmlformats.org/drawingml/2006/table">
            <a:tbl>
              <a:tblPr firstRow="1" firstCol="1" bandRow="1">
                <a:tableStyleId>{21E4AEA4-8DFA-4A89-87EB-49C32662AFE0}</a:tableStyleId>
              </a:tblPr>
              <a:tblGrid>
                <a:gridCol w="1674797">
                  <a:extLst>
                    <a:ext uri="{9D8B030D-6E8A-4147-A177-3AD203B41FA5}">
                      <a16:colId xmlns:a16="http://schemas.microsoft.com/office/drawing/2014/main" xmlns="" val="3793505081"/>
                    </a:ext>
                  </a:extLst>
                </a:gridCol>
                <a:gridCol w="1135782">
                  <a:extLst>
                    <a:ext uri="{9D8B030D-6E8A-4147-A177-3AD203B41FA5}">
                      <a16:colId xmlns:a16="http://schemas.microsoft.com/office/drawing/2014/main" xmlns="" val="3345991757"/>
                    </a:ext>
                  </a:extLst>
                </a:gridCol>
                <a:gridCol w="1751796">
                  <a:extLst>
                    <a:ext uri="{9D8B030D-6E8A-4147-A177-3AD203B41FA5}">
                      <a16:colId xmlns:a16="http://schemas.microsoft.com/office/drawing/2014/main" xmlns="" val="1401739310"/>
                    </a:ext>
                  </a:extLst>
                </a:gridCol>
                <a:gridCol w="1203158">
                  <a:extLst>
                    <a:ext uri="{9D8B030D-6E8A-4147-A177-3AD203B41FA5}">
                      <a16:colId xmlns:a16="http://schemas.microsoft.com/office/drawing/2014/main" xmlns="" val="812900579"/>
                    </a:ext>
                  </a:extLst>
                </a:gridCol>
                <a:gridCol w="1049155">
                  <a:extLst>
                    <a:ext uri="{9D8B030D-6E8A-4147-A177-3AD203B41FA5}">
                      <a16:colId xmlns:a16="http://schemas.microsoft.com/office/drawing/2014/main" xmlns="" val="893342115"/>
                    </a:ext>
                  </a:extLst>
                </a:gridCol>
                <a:gridCol w="404259">
                  <a:extLst>
                    <a:ext uri="{9D8B030D-6E8A-4147-A177-3AD203B41FA5}">
                      <a16:colId xmlns:a16="http://schemas.microsoft.com/office/drawing/2014/main" xmlns="" val="2725978737"/>
                    </a:ext>
                  </a:extLst>
                </a:gridCol>
                <a:gridCol w="471640">
                  <a:extLst>
                    <a:ext uri="{9D8B030D-6E8A-4147-A177-3AD203B41FA5}">
                      <a16:colId xmlns:a16="http://schemas.microsoft.com/office/drawing/2014/main" xmlns="" val="1751630497"/>
                    </a:ext>
                  </a:extLst>
                </a:gridCol>
                <a:gridCol w="471638">
                  <a:extLst>
                    <a:ext uri="{9D8B030D-6E8A-4147-A177-3AD203B41FA5}">
                      <a16:colId xmlns:a16="http://schemas.microsoft.com/office/drawing/2014/main" xmlns="" val="3365666300"/>
                    </a:ext>
                  </a:extLst>
                </a:gridCol>
                <a:gridCol w="433137">
                  <a:extLst>
                    <a:ext uri="{9D8B030D-6E8A-4147-A177-3AD203B41FA5}">
                      <a16:colId xmlns:a16="http://schemas.microsoft.com/office/drawing/2014/main" xmlns="" val="3658665336"/>
                    </a:ext>
                  </a:extLst>
                </a:gridCol>
                <a:gridCol w="413886">
                  <a:extLst>
                    <a:ext uri="{9D8B030D-6E8A-4147-A177-3AD203B41FA5}">
                      <a16:colId xmlns:a16="http://schemas.microsoft.com/office/drawing/2014/main" xmlns="" val="2129691866"/>
                    </a:ext>
                  </a:extLst>
                </a:gridCol>
              </a:tblGrid>
              <a:tr h="196651">
                <a:tc rowSpan="2">
                  <a:txBody>
                    <a:bodyPr/>
                    <a:lstStyle/>
                    <a:p>
                      <a:pPr>
                        <a:lnSpc>
                          <a:spcPct val="107000"/>
                        </a:lnSpc>
                        <a:spcAft>
                          <a:spcPts val="0"/>
                        </a:spcAft>
                      </a:pPr>
                      <a:r>
                        <a:rPr lang="en-ZA" sz="1200" dirty="0">
                          <a:effectLst/>
                        </a:rPr>
                        <a:t>National </a:t>
                      </a:r>
                    </a:p>
                    <a:p>
                      <a:pPr>
                        <a:lnSpc>
                          <a:spcPct val="107000"/>
                        </a:lnSpc>
                        <a:spcAft>
                          <a:spcPts val="0"/>
                        </a:spcAft>
                      </a:pPr>
                      <a:r>
                        <a:rPr lang="en-ZA" sz="1200" dirty="0">
                          <a:effectLst/>
                        </a:rPr>
                        <a:t> </a:t>
                      </a:r>
                    </a:p>
                    <a:p>
                      <a:pPr>
                        <a:lnSpc>
                          <a:spcPct val="107000"/>
                        </a:lnSpc>
                        <a:spcAft>
                          <a:spcPts val="0"/>
                        </a:spcAft>
                      </a:pPr>
                      <a:r>
                        <a:rPr lang="en-ZA" sz="1200" dirty="0">
                          <a:effectLst/>
                        </a:rPr>
                        <a:t>Annual Target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7208" marR="17208" marT="0" marB="0" anchor="ctr">
                    <a:solidFill>
                      <a:schemeClr val="accent2"/>
                    </a:solidFill>
                  </a:tcPr>
                </a:tc>
                <a:tc gridSpan="9">
                  <a:txBody>
                    <a:bodyPr/>
                    <a:lstStyle/>
                    <a:p>
                      <a:pPr algn="ctr">
                        <a:lnSpc>
                          <a:spcPct val="107000"/>
                        </a:lnSpc>
                        <a:spcAft>
                          <a:spcPts val="0"/>
                        </a:spcAft>
                      </a:pPr>
                      <a:r>
                        <a:rPr lang="en-ZA" sz="1200" b="1" dirty="0">
                          <a:effectLst/>
                        </a:rPr>
                        <a:t>Provincial Target</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7208" marR="17208" marT="0" marB="0">
                    <a:solidFill>
                      <a:schemeClr val="accent2"/>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508651389"/>
                  </a:ext>
                </a:extLst>
              </a:tr>
              <a:tr h="393303">
                <a:tc vMerge="1">
                  <a:txBody>
                    <a:bodyPr/>
                    <a:lstStyle/>
                    <a:p>
                      <a:endParaRPr lang="en-ZA"/>
                    </a:p>
                  </a:txBody>
                  <a:tcPr/>
                </a:tc>
                <a:tc>
                  <a:txBody>
                    <a:bodyPr/>
                    <a:lstStyle/>
                    <a:p>
                      <a:pPr>
                        <a:lnSpc>
                          <a:spcPct val="107000"/>
                        </a:lnSpc>
                        <a:spcAft>
                          <a:spcPts val="0"/>
                        </a:spcAft>
                      </a:pPr>
                      <a:r>
                        <a:rPr lang="en-ZA" sz="1200" b="1" dirty="0">
                          <a:effectLst/>
                        </a:rPr>
                        <a:t>EC</a:t>
                      </a:r>
                    </a:p>
                    <a:p>
                      <a:pPr>
                        <a:lnSpc>
                          <a:spcPct val="107000"/>
                        </a:lnSpc>
                        <a:spcAft>
                          <a:spcPts val="0"/>
                        </a:spcAft>
                      </a:pPr>
                      <a:r>
                        <a:rPr lang="en-ZA" sz="1200" b="1" dirty="0">
                          <a:effectLst/>
                        </a:rPr>
                        <a:t> </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7208" marR="17208" marT="0" marB="0" anchor="ctr">
                    <a:solidFill>
                      <a:schemeClr val="accent2"/>
                    </a:solidFill>
                  </a:tcPr>
                </a:tc>
                <a:tc>
                  <a:txBody>
                    <a:bodyPr/>
                    <a:lstStyle/>
                    <a:p>
                      <a:pPr>
                        <a:lnSpc>
                          <a:spcPct val="107000"/>
                        </a:lnSpc>
                        <a:spcAft>
                          <a:spcPts val="0"/>
                        </a:spcAft>
                      </a:pPr>
                      <a:r>
                        <a:rPr lang="en-ZA" sz="1200" b="1" dirty="0">
                          <a:effectLst/>
                        </a:rPr>
                        <a:t>FS</a:t>
                      </a:r>
                    </a:p>
                    <a:p>
                      <a:pPr>
                        <a:lnSpc>
                          <a:spcPct val="107000"/>
                        </a:lnSpc>
                        <a:spcAft>
                          <a:spcPts val="0"/>
                        </a:spcAft>
                      </a:pPr>
                      <a:r>
                        <a:rPr lang="en-ZA" sz="1200" b="1" dirty="0">
                          <a:effectLst/>
                        </a:rPr>
                        <a:t> </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7208" marR="17208" marT="0" marB="0" anchor="ctr">
                    <a:solidFill>
                      <a:schemeClr val="accent2"/>
                    </a:solidFill>
                  </a:tcPr>
                </a:tc>
                <a:tc>
                  <a:txBody>
                    <a:bodyPr/>
                    <a:lstStyle/>
                    <a:p>
                      <a:pPr>
                        <a:lnSpc>
                          <a:spcPct val="107000"/>
                        </a:lnSpc>
                        <a:spcAft>
                          <a:spcPts val="0"/>
                        </a:spcAft>
                      </a:pPr>
                      <a:r>
                        <a:rPr lang="en-ZA" sz="1200" b="1" dirty="0">
                          <a:effectLst/>
                        </a:rPr>
                        <a:t>GP</a:t>
                      </a:r>
                    </a:p>
                    <a:p>
                      <a:pPr>
                        <a:lnSpc>
                          <a:spcPct val="107000"/>
                        </a:lnSpc>
                        <a:spcAft>
                          <a:spcPts val="0"/>
                        </a:spcAft>
                      </a:pPr>
                      <a:r>
                        <a:rPr lang="en-ZA" sz="1200" b="1" dirty="0">
                          <a:effectLst/>
                        </a:rPr>
                        <a:t> </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7208" marR="17208" marT="0" marB="0" anchor="ctr">
                    <a:solidFill>
                      <a:schemeClr val="accent2"/>
                    </a:solidFill>
                  </a:tcPr>
                </a:tc>
                <a:tc>
                  <a:txBody>
                    <a:bodyPr/>
                    <a:lstStyle/>
                    <a:p>
                      <a:pPr>
                        <a:lnSpc>
                          <a:spcPct val="107000"/>
                        </a:lnSpc>
                        <a:spcAft>
                          <a:spcPts val="0"/>
                        </a:spcAft>
                      </a:pPr>
                      <a:r>
                        <a:rPr lang="en-ZA" sz="1200" b="1" dirty="0">
                          <a:effectLst/>
                        </a:rPr>
                        <a:t>KZN</a:t>
                      </a:r>
                    </a:p>
                    <a:p>
                      <a:pPr>
                        <a:lnSpc>
                          <a:spcPct val="107000"/>
                        </a:lnSpc>
                        <a:spcAft>
                          <a:spcPts val="0"/>
                        </a:spcAft>
                      </a:pPr>
                      <a:r>
                        <a:rPr lang="en-ZA" sz="1200" b="1" dirty="0">
                          <a:effectLst/>
                        </a:rPr>
                        <a:t> </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7208" marR="17208" marT="0" marB="0" anchor="ctr">
                    <a:solidFill>
                      <a:schemeClr val="accent2"/>
                    </a:solidFill>
                  </a:tcPr>
                </a:tc>
                <a:tc>
                  <a:txBody>
                    <a:bodyPr/>
                    <a:lstStyle/>
                    <a:p>
                      <a:pPr>
                        <a:lnSpc>
                          <a:spcPct val="107000"/>
                        </a:lnSpc>
                        <a:spcAft>
                          <a:spcPts val="0"/>
                        </a:spcAft>
                      </a:pPr>
                      <a:r>
                        <a:rPr lang="en-ZA" sz="1200" b="1" dirty="0">
                          <a:effectLst/>
                        </a:rPr>
                        <a:t>LP</a:t>
                      </a:r>
                    </a:p>
                    <a:p>
                      <a:pPr>
                        <a:lnSpc>
                          <a:spcPct val="107000"/>
                        </a:lnSpc>
                        <a:spcAft>
                          <a:spcPts val="0"/>
                        </a:spcAft>
                      </a:pPr>
                      <a:r>
                        <a:rPr lang="en-ZA" sz="1200" b="1" dirty="0">
                          <a:effectLst/>
                        </a:rPr>
                        <a:t> </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7208" marR="17208" marT="0" marB="0" anchor="ctr">
                    <a:solidFill>
                      <a:schemeClr val="accent2"/>
                    </a:solidFill>
                  </a:tcPr>
                </a:tc>
                <a:tc>
                  <a:txBody>
                    <a:bodyPr/>
                    <a:lstStyle/>
                    <a:p>
                      <a:pPr>
                        <a:lnSpc>
                          <a:spcPct val="107000"/>
                        </a:lnSpc>
                        <a:spcAft>
                          <a:spcPts val="0"/>
                        </a:spcAft>
                      </a:pPr>
                      <a:r>
                        <a:rPr lang="en-ZA" sz="1200" b="1" dirty="0">
                          <a:effectLst/>
                        </a:rPr>
                        <a:t>MP</a:t>
                      </a:r>
                    </a:p>
                    <a:p>
                      <a:pPr>
                        <a:lnSpc>
                          <a:spcPct val="107000"/>
                        </a:lnSpc>
                        <a:spcAft>
                          <a:spcPts val="0"/>
                        </a:spcAft>
                      </a:pPr>
                      <a:r>
                        <a:rPr lang="en-ZA" sz="1200" b="1" dirty="0">
                          <a:effectLst/>
                        </a:rPr>
                        <a:t> </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7208" marR="17208" marT="0" marB="0" anchor="ctr">
                    <a:solidFill>
                      <a:schemeClr val="accent2"/>
                    </a:solidFill>
                  </a:tcPr>
                </a:tc>
                <a:tc>
                  <a:txBody>
                    <a:bodyPr/>
                    <a:lstStyle/>
                    <a:p>
                      <a:pPr>
                        <a:lnSpc>
                          <a:spcPct val="107000"/>
                        </a:lnSpc>
                        <a:spcAft>
                          <a:spcPts val="0"/>
                        </a:spcAft>
                      </a:pPr>
                      <a:r>
                        <a:rPr lang="en-ZA" sz="1200" b="1" dirty="0">
                          <a:effectLst/>
                        </a:rPr>
                        <a:t>NC</a:t>
                      </a:r>
                    </a:p>
                    <a:p>
                      <a:pPr>
                        <a:lnSpc>
                          <a:spcPct val="107000"/>
                        </a:lnSpc>
                        <a:spcAft>
                          <a:spcPts val="0"/>
                        </a:spcAft>
                      </a:pPr>
                      <a:r>
                        <a:rPr lang="en-ZA" sz="1200" b="1" dirty="0">
                          <a:effectLst/>
                        </a:rPr>
                        <a:t> </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7208" marR="17208" marT="0" marB="0" anchor="ctr">
                    <a:solidFill>
                      <a:schemeClr val="accent2"/>
                    </a:solidFill>
                  </a:tcPr>
                </a:tc>
                <a:tc>
                  <a:txBody>
                    <a:bodyPr/>
                    <a:lstStyle/>
                    <a:p>
                      <a:pPr>
                        <a:lnSpc>
                          <a:spcPct val="107000"/>
                        </a:lnSpc>
                        <a:spcAft>
                          <a:spcPts val="0"/>
                        </a:spcAft>
                      </a:pPr>
                      <a:r>
                        <a:rPr lang="en-ZA" sz="1200" b="1" dirty="0">
                          <a:effectLst/>
                        </a:rPr>
                        <a:t>NW</a:t>
                      </a:r>
                    </a:p>
                    <a:p>
                      <a:pPr>
                        <a:lnSpc>
                          <a:spcPct val="107000"/>
                        </a:lnSpc>
                        <a:spcAft>
                          <a:spcPts val="0"/>
                        </a:spcAft>
                      </a:pPr>
                      <a:r>
                        <a:rPr lang="en-ZA" sz="1200" b="1" dirty="0">
                          <a:effectLst/>
                        </a:rPr>
                        <a:t> </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7208" marR="17208" marT="0" marB="0" anchor="ctr">
                    <a:solidFill>
                      <a:schemeClr val="accent2"/>
                    </a:solidFill>
                  </a:tcPr>
                </a:tc>
                <a:tc>
                  <a:txBody>
                    <a:bodyPr/>
                    <a:lstStyle/>
                    <a:p>
                      <a:pPr>
                        <a:lnSpc>
                          <a:spcPct val="107000"/>
                        </a:lnSpc>
                        <a:spcAft>
                          <a:spcPts val="0"/>
                        </a:spcAft>
                      </a:pPr>
                      <a:r>
                        <a:rPr lang="en-ZA" sz="1200" b="1" dirty="0">
                          <a:effectLst/>
                        </a:rPr>
                        <a:t>WC</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7208" marR="17208" marT="0" marB="0" anchor="ctr">
                    <a:solidFill>
                      <a:schemeClr val="accent2"/>
                    </a:solidFill>
                  </a:tcPr>
                </a:tc>
                <a:extLst>
                  <a:ext uri="{0D108BD9-81ED-4DB2-BD59-A6C34878D82A}">
                    <a16:rowId xmlns:a16="http://schemas.microsoft.com/office/drawing/2014/main" xmlns="" val="244509145"/>
                  </a:ext>
                </a:extLst>
              </a:tr>
              <a:tr h="1691508">
                <a:tc>
                  <a:txBody>
                    <a:bodyPr/>
                    <a:lstStyle/>
                    <a:p>
                      <a:pPr>
                        <a:spcAft>
                          <a:spcPts val="0"/>
                        </a:spcAft>
                      </a:pPr>
                      <a:r>
                        <a:rPr lang="en-ZA" sz="1200" dirty="0">
                          <a:effectLst/>
                        </a:rPr>
                        <a:t>Pilot the Monitoring Tool on the implementation of Intersectoral Protocol on Management of Prevention of Violence against Children, child abuse and exploitation in 3 provinces</a:t>
                      </a:r>
                      <a:endParaRPr lang="en-ZA" sz="1200" b="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nSpc>
                          <a:spcPct val="107000"/>
                        </a:lnSpc>
                        <a:spcAft>
                          <a:spcPts val="0"/>
                        </a:spcAft>
                      </a:pPr>
                      <a:r>
                        <a:rPr lang="en-ZA" sz="1200" dirty="0">
                          <a:effectLst/>
                        </a:rPr>
                        <a:t>Aug</a:t>
                      </a:r>
                      <a:endParaRPr lang="en-ZA" sz="1200" b="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effectLst/>
                        </a:rPr>
                        <a:t>N/A</a:t>
                      </a:r>
                      <a:endParaRPr lang="en-ZA" sz="1200" b="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a:effectLst/>
                        </a:rPr>
                        <a:t>Nov</a:t>
                      </a:r>
                      <a:endParaRPr lang="en-ZA" sz="1200" b="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a:effectLst/>
                        </a:rPr>
                        <a:t>Aug </a:t>
                      </a:r>
                      <a:endParaRPr lang="en-ZA" sz="1200" b="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a:effectLst/>
                        </a:rPr>
                        <a:t>N/A</a:t>
                      </a:r>
                      <a:endParaRPr lang="en-ZA" sz="1200" b="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a:effectLst/>
                        </a:rPr>
                        <a:t>N/A</a:t>
                      </a:r>
                      <a:endParaRPr lang="en-ZA" sz="1200" b="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a:effectLst/>
                        </a:rPr>
                        <a:t>N/A</a:t>
                      </a:r>
                      <a:endParaRPr lang="en-ZA" sz="1200" b="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a:effectLst/>
                        </a:rPr>
                        <a:t>N/A</a:t>
                      </a:r>
                      <a:endParaRPr lang="en-ZA" sz="1200" b="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a:effectLst/>
                        </a:rPr>
                        <a:t>N/A</a:t>
                      </a:r>
                      <a:endParaRPr lang="en-ZA" sz="1200" b="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xmlns="" val="3690300896"/>
                  </a:ext>
                </a:extLst>
              </a:tr>
              <a:tr h="918812">
                <a:tc>
                  <a:txBody>
                    <a:bodyPr/>
                    <a:lstStyle/>
                    <a:p>
                      <a:pPr>
                        <a:spcAft>
                          <a:spcPts val="0"/>
                        </a:spcAft>
                      </a:pPr>
                      <a:r>
                        <a:rPr lang="en-ZA" sz="1200" dirty="0">
                          <a:effectLst/>
                        </a:rPr>
                        <a:t>Capacitate 4 provinces and six GBVF hotspot districts on the provision of psychosocial services policy and intersectoral policy on the sheltering services in implementing the NSP</a:t>
                      </a:r>
                      <a:endParaRPr lang="en-ZA" sz="1200" b="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nSpc>
                          <a:spcPct val="107000"/>
                        </a:lnSpc>
                        <a:spcAft>
                          <a:spcPts val="0"/>
                        </a:spcAft>
                      </a:pPr>
                      <a:r>
                        <a:rPr lang="en-ZA" sz="1200" dirty="0">
                          <a:effectLst/>
                        </a:rPr>
                        <a:t>Capacitate VEP stakeholders on both the psychosocial services policy and provision of Intersectoral shelter policy and 2 GBVF hotspot areas</a:t>
                      </a:r>
                    </a:p>
                    <a:p>
                      <a:pPr>
                        <a:lnSpc>
                          <a:spcPct val="107000"/>
                        </a:lnSpc>
                        <a:spcAft>
                          <a:spcPts val="0"/>
                        </a:spcAft>
                      </a:pPr>
                      <a:r>
                        <a:rPr lang="en-ZA" sz="1200" dirty="0">
                          <a:effectLst/>
                        </a:rPr>
                        <a:t>in the implementation of the NSP</a:t>
                      </a:r>
                      <a:endParaRPr lang="en-ZA" sz="1200" b="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effectLst/>
                        </a:rPr>
                        <a:t>Capacitate VEP stakeholders on both the psychosocial services policy and provision of Intersectoral shelter policy and 1 GBVF Hotspot area in the implementation of the NSP provision of Intersectoral shelter policy and 1 GBVF Hotspot area in the implementation of the NSP</a:t>
                      </a:r>
                      <a:endParaRPr lang="en-ZA" sz="1200" b="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effectLst/>
                        </a:rPr>
                        <a:t>Capacitate VEP stakeholders on both the psychosocial services policy and the provision of Intersectoral shelter policy and 1 GBVF Hotspot area</a:t>
                      </a:r>
                    </a:p>
                    <a:p>
                      <a:pPr>
                        <a:lnSpc>
                          <a:spcPct val="107000"/>
                        </a:lnSpc>
                        <a:spcAft>
                          <a:spcPts val="0"/>
                        </a:spcAft>
                      </a:pPr>
                      <a:r>
                        <a:rPr lang="en-ZA" sz="1200" dirty="0">
                          <a:effectLst/>
                        </a:rPr>
                        <a:t>in the implementation of the NSP</a:t>
                      </a:r>
                      <a:endParaRPr lang="en-ZA" sz="1200" b="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effectLst/>
                        </a:rPr>
                        <a:t>Capacitate stakeholders on both the psychosocial services policy and provision of Intersectoral shelter policy and 2 GBVF Hotspot areas in the implementation of the NSP</a:t>
                      </a:r>
                      <a:endParaRPr lang="en-ZA" sz="1200" b="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effectLst/>
                        </a:rPr>
                        <a:t> </a:t>
                      </a:r>
                      <a:endParaRPr lang="en-ZA" sz="1200" b="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effectLst/>
                        </a:rPr>
                        <a:t> </a:t>
                      </a:r>
                      <a:endParaRPr lang="en-ZA" sz="1200" b="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effectLst/>
                        </a:rPr>
                        <a:t> </a:t>
                      </a:r>
                      <a:endParaRPr lang="en-ZA" sz="1200" b="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effectLst/>
                        </a:rPr>
                        <a:t> </a:t>
                      </a:r>
                      <a:endParaRPr lang="en-ZA" sz="1200" b="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effectLst/>
                        </a:rPr>
                        <a:t> </a:t>
                      </a:r>
                      <a:endParaRPr lang="en-ZA" sz="1200" b="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xmlns="" val="3943397078"/>
                  </a:ext>
                </a:extLst>
              </a:tr>
            </a:tbl>
          </a:graphicData>
        </a:graphic>
      </p:graphicFrame>
      <p:sp>
        <p:nvSpPr>
          <p:cNvPr id="7" name="Rectangle 1"/>
          <p:cNvSpPr>
            <a:spLocks noChangeArrowheads="1"/>
          </p:cNvSpPr>
          <p:nvPr/>
        </p:nvSpPr>
        <p:spPr bwMode="auto">
          <a:xfrm>
            <a:off x="-7324013" y="1274763"/>
            <a:ext cx="31491431"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5"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latin typeface="Arial Black" panose="020B0A04020102020204" pitchFamily="34" charset="0"/>
              </a:rPr>
              <a:t>28</a:t>
            </a:r>
          </a:p>
        </p:txBody>
      </p:sp>
    </p:spTree>
    <p:extLst>
      <p:ext uri="{BB962C8B-B14F-4D97-AF65-F5344CB8AC3E}">
        <p14:creationId xmlns:p14="http://schemas.microsoft.com/office/powerpoint/2010/main" xmlns="" val="1989697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0398" y="297787"/>
            <a:ext cx="8852102" cy="830997"/>
          </a:xfrm>
          <a:prstGeom prst="rect">
            <a:avLst/>
          </a:prstGeom>
        </p:spPr>
        <p:txBody>
          <a:bodyPr wrap="none">
            <a:spAutoFit/>
          </a:bodyPr>
          <a:lstStyle/>
          <a:p>
            <a:pPr algn="ctr" defTabSz="914400" eaLnBrk="0" fontAlgn="base" hangingPunct="0">
              <a:spcBef>
                <a:spcPct val="0"/>
              </a:spcBef>
              <a:spcAft>
                <a:spcPct val="0"/>
              </a:spcAft>
              <a:defRPr/>
            </a:pPr>
            <a:r>
              <a:rPr lang="en-GB" sz="2400" b="1" kern="0" dirty="0">
                <a:solidFill>
                  <a:srgbClr val="000000"/>
                </a:solidFill>
                <a:latin typeface="Arial Black" panose="020B0A04020102020204" pitchFamily="34" charset="0"/>
                <a:ea typeface="ヒラギノ角ゴ Pro W3" charset="-128"/>
                <a:cs typeface="Arial" panose="020B0604020202020204" pitchFamily="34" charset="0"/>
              </a:rPr>
              <a:t>Programme 5: Social Policy and Integrated Service </a:t>
            </a:r>
          </a:p>
          <a:p>
            <a:pPr algn="ctr" defTabSz="914400" eaLnBrk="0" fontAlgn="base" hangingPunct="0">
              <a:spcBef>
                <a:spcPct val="0"/>
              </a:spcBef>
              <a:spcAft>
                <a:spcPct val="0"/>
              </a:spcAft>
              <a:defRPr/>
            </a:pPr>
            <a:r>
              <a:rPr lang="en-GB" sz="2400" b="1" kern="0" dirty="0">
                <a:solidFill>
                  <a:srgbClr val="000000"/>
                </a:solidFill>
                <a:latin typeface="Arial Black" panose="020B0A04020102020204" pitchFamily="34" charset="0"/>
                <a:ea typeface="ヒラギノ角ゴ Pro W3" charset="-128"/>
                <a:cs typeface="Arial" panose="020B0604020202020204" pitchFamily="34" charset="0"/>
              </a:rPr>
              <a:t>Delivery</a:t>
            </a:r>
            <a:endParaRPr lang="en-ZA" sz="2400" kern="0" dirty="0">
              <a:solidFill>
                <a:srgbClr val="000000"/>
              </a:solidFill>
              <a:latin typeface="Arial Black" panose="020B0A04020102020204" pitchFamily="34" charset="0"/>
              <a:ea typeface="ヒラギノ角ゴ Pro W3" charset="-128"/>
              <a:cs typeface="Arial" panose="020B0604020202020204" pitchFamily="34" charset="0"/>
            </a:endParaRPr>
          </a:p>
        </p:txBody>
      </p:sp>
      <p:sp>
        <p:nvSpPr>
          <p:cNvPr id="4" name="Rectangle 3"/>
          <p:cNvSpPr/>
          <p:nvPr/>
        </p:nvSpPr>
        <p:spPr>
          <a:xfrm>
            <a:off x="154004" y="1261949"/>
            <a:ext cx="8855242" cy="4401205"/>
          </a:xfrm>
          <a:prstGeom prst="rect">
            <a:avLst/>
          </a:prstGeom>
        </p:spPr>
        <p:txBody>
          <a:bodyPr wrap="square">
            <a:spAutoFit/>
          </a:bodyPr>
          <a:lstStyle/>
          <a:p>
            <a:pPr marL="285750" indent="-285750" algn="just">
              <a:buClr>
                <a:schemeClr val="accent2">
                  <a:lumMod val="50000"/>
                </a:schemeClr>
              </a:buClr>
              <a:buFont typeface="Arial" panose="020B0604020202020204" pitchFamily="34" charset="0"/>
              <a:buChar char="•"/>
            </a:pPr>
            <a:r>
              <a:rPr lang="en-GB" sz="1400" dirty="0"/>
              <a:t>The purpose of this programme is to develop and facilitate the implementation of policies, guidelines, norms and standards for effective and efficient delivery of community development services to enable the poor, the vulnerable and the excluded within South African society to secure a better life and build sustainable, vibrant and healthy communities.</a:t>
            </a:r>
          </a:p>
          <a:p>
            <a:pPr marL="285750" indent="-285750" algn="just">
              <a:buClr>
                <a:schemeClr val="accent2">
                  <a:lumMod val="50000"/>
                </a:schemeClr>
              </a:buClr>
              <a:buFont typeface="Arial" panose="020B0604020202020204" pitchFamily="34" charset="0"/>
              <a:buChar char="•"/>
            </a:pPr>
            <a:r>
              <a:rPr lang="en-GB" sz="1400" dirty="0"/>
              <a:t>The programme is responding to the following challenges: </a:t>
            </a:r>
          </a:p>
          <a:p>
            <a:pPr marL="742950" lvl="1" indent="-285750" algn="just">
              <a:buClr>
                <a:schemeClr val="accent2">
                  <a:lumMod val="50000"/>
                </a:schemeClr>
              </a:buClr>
              <a:buFont typeface="Arial" panose="020B0604020202020204" pitchFamily="34" charset="0"/>
              <a:buChar char="•"/>
            </a:pPr>
            <a:r>
              <a:rPr lang="en-GB" sz="1400" dirty="0"/>
              <a:t>Most of south Africans are dependant on social grants for a living. This programme is expected to begin to build cohesive, resilient families and communities by investing in people towards creating sustainable livelihoods. This is the area that all the programmes including SASSA and NDA will contribute. </a:t>
            </a:r>
          </a:p>
          <a:p>
            <a:pPr marL="742950" lvl="1" indent="-285750" algn="just">
              <a:buClr>
                <a:schemeClr val="accent2">
                  <a:lumMod val="50000"/>
                </a:schemeClr>
              </a:buClr>
              <a:buFont typeface="Arial" panose="020B0604020202020204" pitchFamily="34" charset="0"/>
              <a:buChar char="•"/>
            </a:pPr>
            <a:r>
              <a:rPr lang="en-GB" sz="1400" dirty="0">
                <a:latin typeface="Arial" panose="020B0604020202020204" pitchFamily="34" charset="0"/>
                <a:ea typeface="Calibri" panose="020F0502020204030204" pitchFamily="34" charset="0"/>
                <a:cs typeface="Arial" panose="020B0604020202020204" pitchFamily="34" charset="0"/>
              </a:rPr>
              <a:t>Lack of capacity in provinces to implement the developed Community Mobilisation and Empowerment Framework</a:t>
            </a:r>
            <a:endParaRPr lang="en-ZA" sz="1400" dirty="0">
              <a:latin typeface="Arial" panose="020B0604020202020204" pitchFamily="34" charset="0"/>
              <a:ea typeface="Calibri" panose="020F0502020204030204" pitchFamily="34" charset="0"/>
              <a:cs typeface="Arial" panose="020B0604020202020204" pitchFamily="34" charset="0"/>
            </a:endParaRPr>
          </a:p>
          <a:p>
            <a:pPr marL="742950" lvl="1" indent="-285750" algn="just">
              <a:buClr>
                <a:schemeClr val="accent2">
                  <a:lumMod val="50000"/>
                </a:schemeClr>
              </a:buClr>
              <a:buFont typeface="Arial" panose="020B0604020202020204" pitchFamily="34" charset="0"/>
              <a:buChar char="•"/>
            </a:pPr>
            <a:r>
              <a:rPr lang="en-GB" sz="1400" dirty="0">
                <a:latin typeface="Arial" panose="020B0604020202020204" pitchFamily="34" charset="0"/>
                <a:ea typeface="Calibri" panose="020F0502020204030204" pitchFamily="34" charset="0"/>
                <a:cs typeface="Arial" panose="020B0604020202020204" pitchFamily="34" charset="0"/>
              </a:rPr>
              <a:t>Lack of work or work opportunities </a:t>
            </a:r>
          </a:p>
          <a:p>
            <a:pPr marL="742950" lvl="1" indent="-285750" fontAlgn="t">
              <a:buClr>
                <a:schemeClr val="accent2">
                  <a:lumMod val="50000"/>
                </a:schemeClr>
              </a:buClr>
              <a:buFont typeface="Arial" panose="020B0604020202020204" pitchFamily="34" charset="0"/>
              <a:buChar char="•"/>
            </a:pPr>
            <a:r>
              <a:rPr lang="en-GB" sz="1400" dirty="0"/>
              <a:t>Huge backlog on NPOs that are not complying to the NPO Act and an outdated NPO Act</a:t>
            </a:r>
            <a:endParaRPr lang="en-ZA" sz="1400" dirty="0"/>
          </a:p>
          <a:p>
            <a:pPr marL="742950" lvl="1" indent="-285750" fontAlgn="t">
              <a:buClr>
                <a:schemeClr val="accent2">
                  <a:lumMod val="50000"/>
                </a:schemeClr>
              </a:buClr>
              <a:buFont typeface="Arial" panose="020B0604020202020204" pitchFamily="34" charset="0"/>
              <a:buChar char="•"/>
            </a:pPr>
            <a:r>
              <a:rPr lang="en-US" sz="1400" dirty="0"/>
              <a:t>Poor or Lack of capacity of the newly registered NPO</a:t>
            </a:r>
            <a:endParaRPr lang="en-ZA" sz="1400" dirty="0"/>
          </a:p>
          <a:p>
            <a:pPr marL="742950" lvl="1" indent="-285750" fontAlgn="t">
              <a:buClr>
                <a:schemeClr val="accent2">
                  <a:lumMod val="50000"/>
                </a:schemeClr>
              </a:buClr>
              <a:buFont typeface="Arial" panose="020B0604020202020204" pitchFamily="34" charset="0"/>
              <a:buChar char="•"/>
            </a:pPr>
            <a:r>
              <a:rPr lang="en-GB" sz="1400" dirty="0"/>
              <a:t>Poor implementation of the National DSD sector NPO funding policy by Provinces </a:t>
            </a:r>
            <a:endParaRPr lang="en-ZA" sz="1400" dirty="0"/>
          </a:p>
          <a:p>
            <a:pPr marL="742950" lvl="1" indent="-285750" fontAlgn="t">
              <a:buClr>
                <a:schemeClr val="accent2">
                  <a:lumMod val="50000"/>
                </a:schemeClr>
              </a:buClr>
              <a:buFont typeface="Arial" panose="020B0604020202020204" pitchFamily="34" charset="0"/>
              <a:buChar char="•"/>
            </a:pPr>
            <a:r>
              <a:rPr lang="en-GB" sz="1400" dirty="0"/>
              <a:t>NPO funding in the sector is not integrated and reporting is not uniform</a:t>
            </a:r>
            <a:endParaRPr lang="en-ZA" sz="1400" dirty="0"/>
          </a:p>
          <a:p>
            <a:pPr marL="742950" lvl="1" indent="-285750" fontAlgn="t">
              <a:buClr>
                <a:schemeClr val="accent2">
                  <a:lumMod val="50000"/>
                </a:schemeClr>
              </a:buClr>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Poor monitoring and reporting of the food and Nutrition program</a:t>
            </a:r>
          </a:p>
          <a:p>
            <a:pPr marL="742950" lvl="1" indent="-285750" fontAlgn="t">
              <a:buClr>
                <a:schemeClr val="accent2">
                  <a:lumMod val="50000"/>
                </a:schemeClr>
              </a:buClr>
              <a:buFont typeface="Arial" panose="020B0604020202020204" pitchFamily="34" charset="0"/>
              <a:buChar char="•"/>
            </a:pPr>
            <a:r>
              <a:rPr lang="en-ZA" sz="1400" dirty="0">
                <a:latin typeface="Arial" panose="020B0604020202020204" pitchFamily="34" charset="0"/>
                <a:ea typeface="Calibri" panose="020F0502020204030204" pitchFamily="34" charset="0"/>
                <a:cs typeface="Arial" panose="020B0604020202020204" pitchFamily="34" charset="0"/>
              </a:rPr>
              <a:t>Outdated NDA Act </a:t>
            </a:r>
          </a:p>
          <a:p>
            <a:pPr marL="742950" lvl="1" indent="-285750" fontAlgn="t">
              <a:buClr>
                <a:schemeClr val="accent2">
                  <a:lumMod val="50000"/>
                </a:schemeClr>
              </a:buClr>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Lack  of capacity in Provinces to implement population policy; and</a:t>
            </a:r>
            <a:endParaRPr lang="en-ZA" sz="1400" dirty="0">
              <a:latin typeface="Arial" panose="020B0604020202020204" pitchFamily="34" charset="0"/>
              <a:ea typeface="Calibri" panose="020F0502020204030204" pitchFamily="34" charset="0"/>
              <a:cs typeface="Arial" panose="020B0604020202020204" pitchFamily="34" charset="0"/>
            </a:endParaRPr>
          </a:p>
          <a:p>
            <a:pPr marL="742950" lvl="1" indent="-285750" fontAlgn="t">
              <a:buClr>
                <a:schemeClr val="accent2">
                  <a:lumMod val="50000"/>
                </a:schemeClr>
              </a:buClr>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There is limited capacity in municipalities on the Integration Migration into the IDP issues</a:t>
            </a:r>
            <a:endParaRPr lang="en-ZA" dirty="0">
              <a:solidFill>
                <a:srgbClr val="FF0000"/>
              </a:solidFill>
            </a:endParaRPr>
          </a:p>
        </p:txBody>
      </p:sp>
      <p:sp>
        <p:nvSpPr>
          <p:cNvPr id="5"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latin typeface="Arial Black" panose="020B0A04020102020204" pitchFamily="34" charset="0"/>
              </a:rPr>
              <a:t>29</a:t>
            </a:r>
          </a:p>
        </p:txBody>
      </p:sp>
    </p:spTree>
    <p:extLst>
      <p:ext uri="{BB962C8B-B14F-4D97-AF65-F5344CB8AC3E}">
        <p14:creationId xmlns:p14="http://schemas.microsoft.com/office/powerpoint/2010/main" xmlns="" val="3569331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65" y="98275"/>
            <a:ext cx="8418444" cy="596348"/>
          </a:xfrm>
        </p:spPr>
        <p:txBody>
          <a:bodyPr>
            <a:normAutofit fontScale="90000"/>
          </a:bodyPr>
          <a:lstStyle/>
          <a:p>
            <a:pPr algn="ct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Contextual Analysis</a:t>
            </a:r>
            <a:br>
              <a:rPr lang="en-US" dirty="0">
                <a:latin typeface="Arial Black" panose="020B0A04020102020204" pitchFamily="34" charset="0"/>
              </a:rPr>
            </a:br>
            <a:endParaRPr lang="en-ZA" dirty="0">
              <a:latin typeface="Arial Black" panose="020B0A04020102020204" pitchFamily="34" charset="0"/>
            </a:endParaRPr>
          </a:p>
        </p:txBody>
      </p:sp>
      <p:sp>
        <p:nvSpPr>
          <p:cNvPr id="3" name="Content Placeholder 2"/>
          <p:cNvSpPr>
            <a:spLocks noGrp="1"/>
          </p:cNvSpPr>
          <p:nvPr>
            <p:ph idx="1"/>
          </p:nvPr>
        </p:nvSpPr>
        <p:spPr>
          <a:xfrm>
            <a:off x="0" y="416817"/>
            <a:ext cx="9033513" cy="5208320"/>
          </a:xfrm>
          <a:noFill/>
        </p:spPr>
        <p:txBody>
          <a:bodyPr>
            <a:noAutofit/>
          </a:bodyPr>
          <a:lstStyle/>
          <a:p>
            <a:pPr lvl="0" algn="just">
              <a:lnSpc>
                <a:spcPct val="100000"/>
              </a:lnSpc>
              <a:spcBef>
                <a:spcPts val="0"/>
              </a:spcBef>
            </a:pPr>
            <a:endParaRPr lang="en-ZA" sz="1400" dirty="0">
              <a:cs typeface="Arial" panose="020B0604020202020204" pitchFamily="34" charset="0"/>
            </a:endParaRPr>
          </a:p>
          <a:p>
            <a:pPr lvl="0" algn="just">
              <a:lnSpc>
                <a:spcPct val="100000"/>
              </a:lnSpc>
              <a:spcBef>
                <a:spcPts val="0"/>
              </a:spcBef>
            </a:pPr>
            <a:r>
              <a:rPr lang="en-ZA" sz="1600" dirty="0">
                <a:cs typeface="Arial" panose="020B0604020202020204" pitchFamily="34" charset="0"/>
              </a:rPr>
              <a:t>DSD together with agencies SASSA and NDA tabled their APPs (2021/2022) on 15 March 2021 as directed by Parliament and the Leader of Government Business in line with legislation. </a:t>
            </a:r>
          </a:p>
          <a:p>
            <a:pPr lvl="0" algn="just">
              <a:lnSpc>
                <a:spcPct val="100000"/>
              </a:lnSpc>
              <a:spcBef>
                <a:spcPts val="0"/>
              </a:spcBef>
            </a:pPr>
            <a:r>
              <a:rPr lang="en-ZA" sz="1600" dirty="0">
                <a:cs typeface="Arial" panose="020B0604020202020204" pitchFamily="34" charset="0"/>
              </a:rPr>
              <a:t>These APPs are a continued expression of the key commitments of the 6</a:t>
            </a:r>
            <a:r>
              <a:rPr lang="en-ZA" sz="1600" baseline="30000" dirty="0">
                <a:cs typeface="Arial" panose="020B0604020202020204" pitchFamily="34" charset="0"/>
              </a:rPr>
              <a:t>th</a:t>
            </a:r>
            <a:r>
              <a:rPr lang="en-ZA" sz="1600" dirty="0">
                <a:cs typeface="Arial" panose="020B0604020202020204" pitchFamily="34" charset="0"/>
              </a:rPr>
              <a:t> Administration to improve the quality of lives of all South Africans. </a:t>
            </a:r>
          </a:p>
          <a:p>
            <a:pPr algn="just">
              <a:lnSpc>
                <a:spcPct val="100000"/>
              </a:lnSpc>
              <a:spcBef>
                <a:spcPts val="0"/>
              </a:spcBef>
            </a:pPr>
            <a:r>
              <a:rPr lang="en-GB" sz="1600" dirty="0"/>
              <a:t>The APPs are aligned to Chapter 11 (Social Protection) of the NDP 2030, and are </a:t>
            </a:r>
            <a:r>
              <a:rPr lang="en-ZA" sz="1600" dirty="0"/>
              <a:t>rooted in </a:t>
            </a:r>
            <a:r>
              <a:rPr lang="en-GB" sz="1600" dirty="0"/>
              <a:t> Government Priorities in the MTSF 2019-2024, particularly Priority 4 on Consolidating Social Wage Through Reliable and Quality Basic Services, the Social Assistance Act, SASSA and NDA Act. </a:t>
            </a:r>
          </a:p>
          <a:p>
            <a:pPr algn="just">
              <a:lnSpc>
                <a:spcPct val="100000"/>
              </a:lnSpc>
              <a:spcBef>
                <a:spcPts val="0"/>
              </a:spcBef>
            </a:pPr>
            <a:r>
              <a:rPr lang="en-GB" sz="1600" dirty="0"/>
              <a:t>These APPs were collectively facilitated and aligned to the government and sector priorities as the department adopted a portfolio approach with the agencies.</a:t>
            </a:r>
          </a:p>
          <a:p>
            <a:pPr algn="just">
              <a:lnSpc>
                <a:spcPct val="100000"/>
              </a:lnSpc>
              <a:spcBef>
                <a:spcPts val="0"/>
              </a:spcBef>
            </a:pPr>
            <a:r>
              <a:rPr lang="en-GB" sz="1600" dirty="0"/>
              <a:t>As the national department with concurrent functions, the department also planned together with all the provincial departments of DSD and reviewed their APPs for alignment with the APP of the national department.  </a:t>
            </a:r>
          </a:p>
          <a:p>
            <a:pPr algn="just">
              <a:lnSpc>
                <a:spcPct val="100000"/>
              </a:lnSpc>
              <a:spcBef>
                <a:spcPts val="0"/>
              </a:spcBef>
            </a:pPr>
            <a:r>
              <a:rPr lang="en-GB" sz="1600" b="1" dirty="0"/>
              <a:t>The DSD Sector adopted a mantra to focus the APPs “Building cohesive, resilient families and communities by investing in people to eradicate poverty and vulnerability towards creating sustainable livelihoods”</a:t>
            </a:r>
          </a:p>
          <a:p>
            <a:pPr algn="just">
              <a:lnSpc>
                <a:spcPct val="100000"/>
              </a:lnSpc>
              <a:spcBef>
                <a:spcPts val="0"/>
              </a:spcBef>
            </a:pPr>
            <a:r>
              <a:rPr lang="en-GB" sz="1600" dirty="0"/>
              <a:t>The Department of Social Development with its entire Portfolio has however been historically under-funded relative to the demand for services and interventions to fight the persistent and rising challenges, of unemployment, poverty and inequality.</a:t>
            </a:r>
          </a:p>
          <a:p>
            <a:pPr algn="just">
              <a:lnSpc>
                <a:spcPct val="100000"/>
              </a:lnSpc>
              <a:spcBef>
                <a:spcPts val="0"/>
              </a:spcBef>
            </a:pPr>
            <a:endParaRPr lang="en-GB" sz="1600" dirty="0"/>
          </a:p>
        </p:txBody>
      </p:sp>
      <p:sp>
        <p:nvSpPr>
          <p:cNvPr id="5" name="TextBox 4">
            <a:extLst>
              <a:ext uri="{FF2B5EF4-FFF2-40B4-BE49-F238E27FC236}">
                <a16:creationId xmlns:a16="http://schemas.microsoft.com/office/drawing/2014/main" xmlns="" id="{8ED8158A-F24A-47A7-BF2B-899F7947A25F}"/>
              </a:ext>
            </a:extLst>
          </p:cNvPr>
          <p:cNvSpPr txBox="1"/>
          <p:nvPr/>
        </p:nvSpPr>
        <p:spPr>
          <a:xfrm>
            <a:off x="4328492" y="6122505"/>
            <a:ext cx="775252" cy="307777"/>
          </a:xfrm>
          <a:prstGeom prst="rect">
            <a:avLst/>
          </a:prstGeom>
          <a:noFill/>
        </p:spPr>
        <p:txBody>
          <a:bodyPr wrap="square" rtlCol="0">
            <a:spAutoFit/>
          </a:bodyPr>
          <a:lstStyle/>
          <a:p>
            <a:pPr algn="ctr"/>
            <a:r>
              <a:rPr lang="en-US" sz="1400" dirty="0">
                <a:latin typeface="Arial Black" panose="020B0A04020102020204" pitchFamily="34" charset="0"/>
              </a:rPr>
              <a:t>3</a:t>
            </a:r>
            <a:endParaRPr lang="en-ZA" sz="1400" dirty="0">
              <a:latin typeface="Arial Black" panose="020B0A04020102020204" pitchFamily="34" charset="0"/>
            </a:endParaRPr>
          </a:p>
        </p:txBody>
      </p:sp>
    </p:spTree>
    <p:extLst>
      <p:ext uri="{BB962C8B-B14F-4D97-AF65-F5344CB8AC3E}">
        <p14:creationId xmlns:p14="http://schemas.microsoft.com/office/powerpoint/2010/main" xmlns="" val="4109707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AC4F4E7-084E-469F-BA36-12C26BB5D26A}"/>
              </a:ext>
            </a:extLst>
          </p:cNvPr>
          <p:cNvSpPr txBox="1">
            <a:spLocks/>
          </p:cNvSpPr>
          <p:nvPr/>
        </p:nvSpPr>
        <p:spPr>
          <a:xfrm>
            <a:off x="1344944" y="-864656"/>
            <a:ext cx="7036660" cy="201800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GB" sz="2400" dirty="0">
                <a:latin typeface="Arial Black" panose="020B0A04020102020204" pitchFamily="34" charset="0"/>
              </a:rPr>
              <a:t>Programme 5</a:t>
            </a:r>
            <a:endParaRPr lang="en-ZA" sz="2400" dirty="0">
              <a:latin typeface="Arial Black" panose="020B0A04020102020204" pitchFamily="34" charset="0"/>
            </a:endParaRPr>
          </a:p>
        </p:txBody>
      </p:sp>
      <p:graphicFrame>
        <p:nvGraphicFramePr>
          <p:cNvPr id="6" name="Content Placeholder 5">
            <a:extLst>
              <a:ext uri="{FF2B5EF4-FFF2-40B4-BE49-F238E27FC236}">
                <a16:creationId xmlns:a16="http://schemas.microsoft.com/office/drawing/2014/main" xmlns="" id="{E289AA0F-A4C8-41C1-9E30-B665AC5E35C6}"/>
              </a:ext>
            </a:extLst>
          </p:cNvPr>
          <p:cNvGraphicFramePr>
            <a:graphicFrameLocks noGrp="1"/>
          </p:cNvGraphicFramePr>
          <p:nvPr>
            <p:ph idx="1"/>
            <p:extLst>
              <p:ext uri="{D42A27DB-BD31-4B8C-83A1-F6EECF244321}">
                <p14:modId xmlns:p14="http://schemas.microsoft.com/office/powerpoint/2010/main" xmlns="" val="990126250"/>
              </p:ext>
            </p:extLst>
          </p:nvPr>
        </p:nvGraphicFramePr>
        <p:xfrm>
          <a:off x="318052" y="598114"/>
          <a:ext cx="8428381" cy="4999061"/>
        </p:xfrm>
        <a:graphic>
          <a:graphicData uri="http://schemas.openxmlformats.org/drawingml/2006/table">
            <a:tbl>
              <a:tblPr firstRow="1" firstCol="1" bandRow="1">
                <a:tableStyleId>{5C22544A-7EE6-4342-B048-85BDC9FD1C3A}</a:tableStyleId>
              </a:tblPr>
              <a:tblGrid>
                <a:gridCol w="2043485">
                  <a:extLst>
                    <a:ext uri="{9D8B030D-6E8A-4147-A177-3AD203B41FA5}">
                      <a16:colId xmlns:a16="http://schemas.microsoft.com/office/drawing/2014/main" xmlns="" val="876803054"/>
                    </a:ext>
                  </a:extLst>
                </a:gridCol>
                <a:gridCol w="3582765">
                  <a:extLst>
                    <a:ext uri="{9D8B030D-6E8A-4147-A177-3AD203B41FA5}">
                      <a16:colId xmlns:a16="http://schemas.microsoft.com/office/drawing/2014/main" xmlns="" val="3876803077"/>
                    </a:ext>
                  </a:extLst>
                </a:gridCol>
                <a:gridCol w="2802131">
                  <a:extLst>
                    <a:ext uri="{9D8B030D-6E8A-4147-A177-3AD203B41FA5}">
                      <a16:colId xmlns:a16="http://schemas.microsoft.com/office/drawing/2014/main" xmlns="" val="2167023174"/>
                    </a:ext>
                  </a:extLst>
                </a:gridCol>
              </a:tblGrid>
              <a:tr h="353322">
                <a:tc>
                  <a:txBody>
                    <a:bodyPr/>
                    <a:lstStyle/>
                    <a:p>
                      <a:pPr>
                        <a:lnSpc>
                          <a:spcPct val="107000"/>
                        </a:lnSpc>
                        <a:spcAft>
                          <a:spcPts val="0"/>
                        </a:spcAft>
                      </a:pPr>
                      <a:endParaRPr lang="en-ZA" sz="1600" b="1" dirty="0">
                        <a:solidFill>
                          <a:schemeClr val="tx1"/>
                        </a:solidFill>
                        <a:effectLst/>
                      </a:endParaRPr>
                    </a:p>
                    <a:p>
                      <a:pPr>
                        <a:lnSpc>
                          <a:spcPct val="107000"/>
                        </a:lnSpc>
                        <a:spcAft>
                          <a:spcPts val="0"/>
                        </a:spcAft>
                      </a:pPr>
                      <a:r>
                        <a:rPr lang="en-ZA" sz="1600" b="1" dirty="0">
                          <a:solidFill>
                            <a:schemeClr val="tx1"/>
                          </a:solidFill>
                          <a:effectLst/>
                        </a:rPr>
                        <a:t>Outcome </a:t>
                      </a: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endParaRPr lang="en-ZA" sz="1600" b="1" dirty="0">
                        <a:solidFill>
                          <a:schemeClr val="tx1"/>
                        </a:solidFill>
                        <a:effectLst/>
                      </a:endParaRPr>
                    </a:p>
                    <a:p>
                      <a:pPr marL="0" marR="0" lvl="0" indent="0" algn="l" defTabSz="685800" rtl="0" eaLnBrk="1" fontAlgn="auto" latinLnBrk="0" hangingPunct="1">
                        <a:lnSpc>
                          <a:spcPct val="107000"/>
                        </a:lnSpc>
                        <a:spcBef>
                          <a:spcPts val="0"/>
                        </a:spcBef>
                        <a:spcAft>
                          <a:spcPts val="0"/>
                        </a:spcAft>
                        <a:buClrTx/>
                        <a:buSzTx/>
                        <a:buFontTx/>
                        <a:buNone/>
                        <a:tabLst/>
                        <a:defRPr/>
                      </a:pPr>
                      <a:r>
                        <a:rPr lang="en-ZA" sz="1600" b="1" dirty="0">
                          <a:solidFill>
                            <a:schemeClr val="tx1"/>
                          </a:solidFill>
                          <a:effectLst/>
                        </a:rPr>
                        <a:t>Output Indicator</a:t>
                      </a: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ct val="107000"/>
                        </a:lnSpc>
                        <a:spcAft>
                          <a:spcPts val="0"/>
                        </a:spcAft>
                      </a:pPr>
                      <a:endParaRPr lang="en-ZA" sz="1600" b="1" dirty="0">
                        <a:solidFill>
                          <a:schemeClr val="tx1"/>
                        </a:solidFill>
                        <a:effectLst/>
                      </a:endParaRPr>
                    </a:p>
                    <a:p>
                      <a:pPr>
                        <a:lnSpc>
                          <a:spcPct val="107000"/>
                        </a:lnSpc>
                        <a:spcAft>
                          <a:spcPts val="0"/>
                        </a:spcAft>
                      </a:pPr>
                      <a:r>
                        <a:rPr lang="en-ZA" sz="1600" b="1" dirty="0">
                          <a:solidFill>
                            <a:schemeClr val="tx1"/>
                          </a:solidFill>
                          <a:effectLst/>
                        </a:rPr>
                        <a:t>21/22 Annual Target</a:t>
                      </a:r>
                    </a:p>
                    <a:p>
                      <a:pPr>
                        <a:lnSpc>
                          <a:spcPct val="107000"/>
                        </a:lnSpc>
                        <a:spcAft>
                          <a:spcPts val="0"/>
                        </a:spcAft>
                      </a:pP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2862523868"/>
                  </a:ext>
                </a:extLst>
              </a:tr>
              <a:tr h="390876">
                <a:tc rowSpan="4">
                  <a:txBody>
                    <a:bodyPr/>
                    <a:lstStyle/>
                    <a:p>
                      <a:pPr marL="0" marR="0" lvl="0" indent="0" algn="l" defTabSz="685817" rtl="0" eaLnBrk="1" fontAlgn="auto" latinLnBrk="0" hangingPunct="1">
                        <a:lnSpc>
                          <a:spcPct val="107000"/>
                        </a:lnSpc>
                        <a:spcBef>
                          <a:spcPts val="0"/>
                        </a:spcBef>
                        <a:spcAft>
                          <a:spcPts val="0"/>
                        </a:spcAft>
                        <a:buClrTx/>
                        <a:buSzTx/>
                        <a:buFontTx/>
                        <a:buNone/>
                        <a:tabLst/>
                        <a:defRPr/>
                      </a:pPr>
                      <a:r>
                        <a:rPr lang="en-ZA" sz="1400" b="0" kern="1200" dirty="0">
                          <a:solidFill>
                            <a:schemeClr val="tx1"/>
                          </a:solidFill>
                          <a:effectLst/>
                          <a:latin typeface="Arial" panose="020B0604020202020204" pitchFamily="34" charset="0"/>
                          <a:ea typeface="+mn-ea"/>
                          <a:cs typeface="Arial" panose="020B0604020202020204" pitchFamily="34" charset="0"/>
                        </a:rPr>
                        <a:t>Reduced levels of poverty, inequality, vulnerability and social ills</a:t>
                      </a:r>
                    </a:p>
                    <a:p>
                      <a:pPr>
                        <a:lnSpc>
                          <a:spcPct val="107000"/>
                        </a:lnSpc>
                        <a:spcAft>
                          <a:spcPts val="0"/>
                        </a:spcAft>
                      </a:pPr>
                      <a:r>
                        <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1400" dirty="0">
                          <a:effectLst/>
                          <a:latin typeface="Arial" panose="020B0604020202020204" pitchFamily="34" charset="0"/>
                          <a:ea typeface="Calibri" panose="020F0502020204030204" pitchFamily="34" charset="0"/>
                          <a:cs typeface="Arial" panose="020B0604020202020204" pitchFamily="34" charset="0"/>
                        </a:rPr>
                        <a:t>ills</a:t>
                      </a:r>
                    </a:p>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Number of Research and Policy Briefs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Develop and disseminate four research and policy briefs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41954150"/>
                  </a:ext>
                </a:extLst>
              </a:tr>
              <a:tr h="781752">
                <a:tc vMerge="1">
                  <a:txBody>
                    <a:bodyPr/>
                    <a:lstStyle/>
                    <a:p>
                      <a:pPr>
                        <a:lnSpc>
                          <a:spcPct val="107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Number of EPWP work opportunities created through Social Sector EPWP Programmes</a:t>
                      </a:r>
                    </a:p>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200"/>
                        </a:spcBef>
                        <a:spcAft>
                          <a:spcPts val="200"/>
                        </a:spcAft>
                      </a:pPr>
                      <a:r>
                        <a:rPr lang="en-ZA" sz="1400">
                          <a:effectLst/>
                          <a:latin typeface="Arial" panose="020B0604020202020204" pitchFamily="34" charset="0"/>
                          <a:ea typeface="Calibri" panose="020F0502020204030204" pitchFamily="34" charset="0"/>
                          <a:cs typeface="Arial" panose="020B0604020202020204" pitchFamily="34" charset="0"/>
                        </a:rPr>
                        <a:t>Create 175 253 EPWP work opportunities through Social Sector EPWP Programmes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81679438"/>
                  </a:ext>
                </a:extLst>
              </a:tr>
              <a:tr h="781752">
                <a:tc vMerge="1">
                  <a:txBody>
                    <a:bodyPr/>
                    <a:lstStyle/>
                    <a:p>
                      <a:pPr>
                        <a:lnSpc>
                          <a:spcPct val="107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Number of Provincial Workshops on Community Mobilisation and Empowerment Framework 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Capacity building of nine provinces on Community Mobilisation  and Empowerment Framework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11241804"/>
                  </a:ext>
                </a:extLst>
              </a:tr>
              <a:tr h="781752">
                <a:tc vMerge="1">
                  <a:txBody>
                    <a:bodyPr/>
                    <a:lstStyle/>
                    <a:p>
                      <a:pPr>
                        <a:lnSpc>
                          <a:spcPct val="107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National Community Development Policy approved </a:t>
                      </a:r>
                    </a:p>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Consulted National Community Development policy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61858591"/>
                  </a:ext>
                </a:extLst>
              </a:tr>
              <a:tr h="345707">
                <a:tc>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2890222218"/>
                  </a:ext>
                </a:extLst>
              </a:tr>
              <a:tr h="316175">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503632032"/>
                  </a:ext>
                </a:extLst>
              </a:tr>
              <a:tr h="214995">
                <a:tc>
                  <a:txBody>
                    <a:bodyPr/>
                    <a:lstStyle/>
                    <a:p>
                      <a:pPr>
                        <a:lnSpc>
                          <a:spcPct val="107000"/>
                        </a:lnSpc>
                        <a:spcAft>
                          <a:spcPts val="0"/>
                        </a:spcAft>
                      </a:pP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344897340"/>
                  </a:ext>
                </a:extLst>
              </a:tr>
              <a:tr h="195438">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453562075"/>
                  </a:ext>
                </a:extLst>
              </a:tr>
            </a:tbl>
          </a:graphicData>
        </a:graphic>
      </p:graphicFrame>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latin typeface="Arial Black" panose="020B0A04020102020204" pitchFamily="34" charset="0"/>
              </a:rPr>
              <a:t>30</a:t>
            </a:r>
          </a:p>
        </p:txBody>
      </p:sp>
    </p:spTree>
    <p:extLst>
      <p:ext uri="{BB962C8B-B14F-4D97-AF65-F5344CB8AC3E}">
        <p14:creationId xmlns:p14="http://schemas.microsoft.com/office/powerpoint/2010/main" xmlns="" val="2352132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AC4F4E7-084E-469F-BA36-12C26BB5D26A}"/>
              </a:ext>
            </a:extLst>
          </p:cNvPr>
          <p:cNvSpPr txBox="1">
            <a:spLocks/>
          </p:cNvSpPr>
          <p:nvPr/>
        </p:nvSpPr>
        <p:spPr>
          <a:xfrm>
            <a:off x="1344944" y="-864656"/>
            <a:ext cx="7036660" cy="201800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GB" sz="2400" dirty="0">
                <a:latin typeface="Arial Black" panose="020B0A04020102020204" pitchFamily="34" charset="0"/>
              </a:rPr>
              <a:t>Programme 5</a:t>
            </a:r>
            <a:endParaRPr lang="en-ZA" sz="2400" dirty="0">
              <a:latin typeface="Arial Black" panose="020B0A04020102020204" pitchFamily="34" charset="0"/>
            </a:endParaRPr>
          </a:p>
        </p:txBody>
      </p:sp>
      <p:graphicFrame>
        <p:nvGraphicFramePr>
          <p:cNvPr id="6" name="Content Placeholder 5">
            <a:extLst>
              <a:ext uri="{FF2B5EF4-FFF2-40B4-BE49-F238E27FC236}">
                <a16:creationId xmlns:a16="http://schemas.microsoft.com/office/drawing/2014/main" xmlns="" id="{E289AA0F-A4C8-41C1-9E30-B665AC5E35C6}"/>
              </a:ext>
            </a:extLst>
          </p:cNvPr>
          <p:cNvGraphicFramePr>
            <a:graphicFrameLocks noGrp="1"/>
          </p:cNvGraphicFramePr>
          <p:nvPr>
            <p:ph idx="1"/>
            <p:extLst>
              <p:ext uri="{D42A27DB-BD31-4B8C-83A1-F6EECF244321}">
                <p14:modId xmlns:p14="http://schemas.microsoft.com/office/powerpoint/2010/main" xmlns="" val="2745117562"/>
              </p:ext>
            </p:extLst>
          </p:nvPr>
        </p:nvGraphicFramePr>
        <p:xfrm>
          <a:off x="318052" y="533142"/>
          <a:ext cx="8428381" cy="5650998"/>
        </p:xfrm>
        <a:graphic>
          <a:graphicData uri="http://schemas.openxmlformats.org/drawingml/2006/table">
            <a:tbl>
              <a:tblPr firstRow="1" firstCol="1" bandRow="1">
                <a:tableStyleId>{5C22544A-7EE6-4342-B048-85BDC9FD1C3A}</a:tableStyleId>
              </a:tblPr>
              <a:tblGrid>
                <a:gridCol w="2043485">
                  <a:extLst>
                    <a:ext uri="{9D8B030D-6E8A-4147-A177-3AD203B41FA5}">
                      <a16:colId xmlns:a16="http://schemas.microsoft.com/office/drawing/2014/main" xmlns="" val="876803054"/>
                    </a:ext>
                  </a:extLst>
                </a:gridCol>
                <a:gridCol w="3582765">
                  <a:extLst>
                    <a:ext uri="{9D8B030D-6E8A-4147-A177-3AD203B41FA5}">
                      <a16:colId xmlns:a16="http://schemas.microsoft.com/office/drawing/2014/main" xmlns="" val="3876803077"/>
                    </a:ext>
                  </a:extLst>
                </a:gridCol>
                <a:gridCol w="2802131">
                  <a:extLst>
                    <a:ext uri="{9D8B030D-6E8A-4147-A177-3AD203B41FA5}">
                      <a16:colId xmlns:a16="http://schemas.microsoft.com/office/drawing/2014/main" xmlns="" val="2167023174"/>
                    </a:ext>
                  </a:extLst>
                </a:gridCol>
              </a:tblGrid>
              <a:tr h="372380">
                <a:tc>
                  <a:txBody>
                    <a:bodyPr/>
                    <a:lstStyle/>
                    <a:p>
                      <a:pPr>
                        <a:lnSpc>
                          <a:spcPct val="107000"/>
                        </a:lnSpc>
                        <a:spcAft>
                          <a:spcPts val="0"/>
                        </a:spcAft>
                      </a:pPr>
                      <a:endParaRPr lang="en-ZA" sz="1600" b="1" dirty="0">
                        <a:solidFill>
                          <a:schemeClr val="tx1"/>
                        </a:solidFill>
                        <a:effectLst/>
                      </a:endParaRPr>
                    </a:p>
                    <a:p>
                      <a:pPr>
                        <a:lnSpc>
                          <a:spcPct val="107000"/>
                        </a:lnSpc>
                        <a:spcAft>
                          <a:spcPts val="0"/>
                        </a:spcAft>
                      </a:pPr>
                      <a:r>
                        <a:rPr lang="en-ZA" sz="1600" b="1" dirty="0">
                          <a:solidFill>
                            <a:schemeClr val="tx1"/>
                          </a:solidFill>
                          <a:effectLst/>
                        </a:rPr>
                        <a:t>Outcome </a:t>
                      </a: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endParaRPr lang="en-ZA" sz="1600" b="1" dirty="0">
                        <a:solidFill>
                          <a:schemeClr val="tx1"/>
                        </a:solidFill>
                        <a:effectLst/>
                      </a:endParaRPr>
                    </a:p>
                    <a:p>
                      <a:pPr marL="0" marR="0" lvl="0" indent="0" algn="l" defTabSz="685800" rtl="0" eaLnBrk="1" fontAlgn="auto" latinLnBrk="0" hangingPunct="1">
                        <a:lnSpc>
                          <a:spcPct val="107000"/>
                        </a:lnSpc>
                        <a:spcBef>
                          <a:spcPts val="0"/>
                        </a:spcBef>
                        <a:spcAft>
                          <a:spcPts val="0"/>
                        </a:spcAft>
                        <a:buClrTx/>
                        <a:buSzTx/>
                        <a:buFontTx/>
                        <a:buNone/>
                        <a:tabLst/>
                        <a:defRPr/>
                      </a:pPr>
                      <a:r>
                        <a:rPr lang="en-ZA" sz="1600" b="1" dirty="0">
                          <a:solidFill>
                            <a:schemeClr val="tx1"/>
                          </a:solidFill>
                          <a:effectLst/>
                        </a:rPr>
                        <a:t>Output Indicator</a:t>
                      </a: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ct val="107000"/>
                        </a:lnSpc>
                        <a:spcAft>
                          <a:spcPts val="0"/>
                        </a:spcAft>
                      </a:pPr>
                      <a:endParaRPr lang="en-ZA" sz="1600" b="1" dirty="0">
                        <a:solidFill>
                          <a:schemeClr val="tx1"/>
                        </a:solidFill>
                        <a:effectLst/>
                      </a:endParaRPr>
                    </a:p>
                    <a:p>
                      <a:pPr>
                        <a:lnSpc>
                          <a:spcPct val="107000"/>
                        </a:lnSpc>
                        <a:spcAft>
                          <a:spcPts val="0"/>
                        </a:spcAft>
                      </a:pPr>
                      <a:r>
                        <a:rPr lang="en-ZA" sz="1600" b="1" dirty="0">
                          <a:solidFill>
                            <a:schemeClr val="tx1"/>
                          </a:solidFill>
                          <a:effectLst/>
                        </a:rPr>
                        <a:t>21/22 Annual Target</a:t>
                      </a:r>
                    </a:p>
                    <a:p>
                      <a:pPr>
                        <a:lnSpc>
                          <a:spcPct val="107000"/>
                        </a:lnSpc>
                        <a:spcAft>
                          <a:spcPts val="0"/>
                        </a:spcAft>
                      </a:pPr>
                      <a:endParaRPr lang="en-ZA" sz="1600" b="1"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2862523868"/>
                  </a:ext>
                </a:extLst>
              </a:tr>
              <a:tr h="418772">
                <a:tc rowSpan="6">
                  <a:txBody>
                    <a:bodyPr/>
                    <a:lstStyle/>
                    <a:p>
                      <a:pPr marL="0" marR="0" lvl="0" indent="0" algn="l" defTabSz="685817" rtl="0" eaLnBrk="1" fontAlgn="auto" latinLnBrk="0" hangingPunct="1">
                        <a:lnSpc>
                          <a:spcPct val="107000"/>
                        </a:lnSpc>
                        <a:spcBef>
                          <a:spcPts val="0"/>
                        </a:spcBef>
                        <a:spcAft>
                          <a:spcPts val="0"/>
                        </a:spcAft>
                        <a:buClrTx/>
                        <a:buSzTx/>
                        <a:buFontTx/>
                        <a:buNone/>
                        <a:tabLst/>
                        <a:defRPr/>
                      </a:pPr>
                      <a:r>
                        <a:rPr lang="en-ZA" sz="1400" b="0" kern="1200" dirty="0">
                          <a:solidFill>
                            <a:schemeClr val="tx1"/>
                          </a:solidFill>
                          <a:effectLst/>
                          <a:latin typeface="Arial" panose="020B0604020202020204" pitchFamily="34" charset="0"/>
                          <a:ea typeface="+mn-ea"/>
                          <a:cs typeface="Arial" panose="020B0604020202020204" pitchFamily="34" charset="0"/>
                        </a:rPr>
                        <a:t>Reduced levels of poverty, inequality, vulnerability and social ills</a:t>
                      </a:r>
                    </a:p>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NDA Act reviewed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Concept document on the amendment of the NDA Act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41954150"/>
                  </a:ext>
                </a:extLst>
              </a:tr>
              <a:tr h="628159">
                <a:tc vMerge="1">
                  <a:txBody>
                    <a:bodyPr/>
                    <a:lstStyle/>
                    <a:p>
                      <a:pPr>
                        <a:lnSpc>
                          <a:spcPct val="107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Youth Development Policy implemented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Capacity building of nine provinces on the implementation of Youth Development Policy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81679438"/>
                  </a:ext>
                </a:extLst>
              </a:tr>
              <a:tr h="628159">
                <a:tc vMerge="1">
                  <a:txBody>
                    <a:bodyPr/>
                    <a:lstStyle/>
                    <a:p>
                      <a:pPr>
                        <a:lnSpc>
                          <a:spcPct val="107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NPO Policy Framework approved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Consulted  draft NPO Policy Framework</a:t>
                      </a:r>
                    </a:p>
                    <a:p>
                      <a:pPr>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11241804"/>
                  </a:ext>
                </a:extLst>
              </a:tr>
              <a:tr h="495933">
                <a:tc vMerge="1">
                  <a:txBody>
                    <a:bodyPr/>
                    <a:lstStyle/>
                    <a:p>
                      <a:pPr>
                        <a:lnSpc>
                          <a:spcPct val="107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Amended NPO Bill approved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Table the NPO Amendment  Bill to Parliament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86413425"/>
                  </a:ext>
                </a:extLst>
              </a:tr>
              <a:tr h="628159">
                <a:tc vMerge="1">
                  <a:txBody>
                    <a:bodyPr/>
                    <a:lstStyle/>
                    <a:p>
                      <a:pPr>
                        <a:lnSpc>
                          <a:spcPct val="107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of new applications for NPO registration processed within two months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Process 98% of applications within two months of receipt </a:t>
                      </a:r>
                    </a:p>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61858591"/>
                  </a:ext>
                </a:extLst>
              </a:tr>
              <a:tr h="628159">
                <a:tc vMerge="1">
                  <a:txBody>
                    <a:bodyPr/>
                    <a:lstStyle/>
                    <a:p>
                      <a:pPr>
                        <a:lnSpc>
                          <a:spcPct val="107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of NPO monitoring reports processed within two months of receipt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Process 80% of monitoring reports within two months of receipt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40553392"/>
                  </a:ext>
                </a:extLst>
              </a:tr>
              <a:tr h="370380">
                <a:tc>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2890222218"/>
                  </a:ext>
                </a:extLst>
              </a:tr>
              <a:tr h="338740">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503632032"/>
                  </a:ext>
                </a:extLst>
              </a:tr>
              <a:tr h="230339">
                <a:tc>
                  <a:txBody>
                    <a:bodyPr/>
                    <a:lstStyle/>
                    <a:p>
                      <a:pPr>
                        <a:lnSpc>
                          <a:spcPct val="107000"/>
                        </a:lnSpc>
                        <a:spcAft>
                          <a:spcPts val="0"/>
                        </a:spcAft>
                      </a:pP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344897340"/>
                  </a:ext>
                </a:extLst>
              </a:tr>
              <a:tr h="338740">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453562075"/>
                  </a:ext>
                </a:extLst>
              </a:tr>
            </a:tbl>
          </a:graphicData>
        </a:graphic>
      </p:graphicFrame>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latin typeface="Arial Black" panose="020B0A04020102020204" pitchFamily="34" charset="0"/>
              </a:rPr>
              <a:t>31</a:t>
            </a:r>
          </a:p>
        </p:txBody>
      </p:sp>
    </p:spTree>
    <p:extLst>
      <p:ext uri="{BB962C8B-B14F-4D97-AF65-F5344CB8AC3E}">
        <p14:creationId xmlns:p14="http://schemas.microsoft.com/office/powerpoint/2010/main" xmlns="" val="3690857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AC4F4E7-084E-469F-BA36-12C26BB5D26A}"/>
              </a:ext>
            </a:extLst>
          </p:cNvPr>
          <p:cNvSpPr txBox="1">
            <a:spLocks/>
          </p:cNvSpPr>
          <p:nvPr/>
        </p:nvSpPr>
        <p:spPr>
          <a:xfrm>
            <a:off x="1344944" y="-864656"/>
            <a:ext cx="7036660" cy="201800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GB" sz="2400" dirty="0">
                <a:latin typeface="Arial Black" panose="020B0A04020102020204" pitchFamily="34" charset="0"/>
              </a:rPr>
              <a:t>Programme 5</a:t>
            </a:r>
            <a:endParaRPr lang="en-ZA" sz="2400" dirty="0">
              <a:latin typeface="Arial Black" panose="020B0A04020102020204" pitchFamily="34" charset="0"/>
            </a:endParaRPr>
          </a:p>
        </p:txBody>
      </p:sp>
      <p:sp>
        <p:nvSpPr>
          <p:cNvPr id="5"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prstClr val="black"/>
              </a:solidFill>
            </a:endParaRPr>
          </a:p>
        </p:txBody>
      </p:sp>
      <p:graphicFrame>
        <p:nvGraphicFramePr>
          <p:cNvPr id="6" name="Content Placeholder 5">
            <a:extLst>
              <a:ext uri="{FF2B5EF4-FFF2-40B4-BE49-F238E27FC236}">
                <a16:creationId xmlns:a16="http://schemas.microsoft.com/office/drawing/2014/main" xmlns="" id="{E289AA0F-A4C8-41C1-9E30-B665AC5E35C6}"/>
              </a:ext>
            </a:extLst>
          </p:cNvPr>
          <p:cNvGraphicFramePr>
            <a:graphicFrameLocks noGrp="1"/>
          </p:cNvGraphicFramePr>
          <p:nvPr>
            <p:ph idx="1"/>
            <p:extLst>
              <p:ext uri="{D42A27DB-BD31-4B8C-83A1-F6EECF244321}">
                <p14:modId xmlns:p14="http://schemas.microsoft.com/office/powerpoint/2010/main" xmlns="" val="2126297492"/>
              </p:ext>
            </p:extLst>
          </p:nvPr>
        </p:nvGraphicFramePr>
        <p:xfrm>
          <a:off x="318052" y="533141"/>
          <a:ext cx="8428381" cy="6577323"/>
        </p:xfrm>
        <a:graphic>
          <a:graphicData uri="http://schemas.openxmlformats.org/drawingml/2006/table">
            <a:tbl>
              <a:tblPr firstRow="1" firstCol="1" bandRow="1">
                <a:tableStyleId>{5C22544A-7EE6-4342-B048-85BDC9FD1C3A}</a:tableStyleId>
              </a:tblPr>
              <a:tblGrid>
                <a:gridCol w="2388203">
                  <a:extLst>
                    <a:ext uri="{9D8B030D-6E8A-4147-A177-3AD203B41FA5}">
                      <a16:colId xmlns:a16="http://schemas.microsoft.com/office/drawing/2014/main" xmlns="" val="876803054"/>
                    </a:ext>
                  </a:extLst>
                </a:gridCol>
                <a:gridCol w="3238047">
                  <a:extLst>
                    <a:ext uri="{9D8B030D-6E8A-4147-A177-3AD203B41FA5}">
                      <a16:colId xmlns:a16="http://schemas.microsoft.com/office/drawing/2014/main" xmlns="" val="3876803077"/>
                    </a:ext>
                  </a:extLst>
                </a:gridCol>
                <a:gridCol w="2802131">
                  <a:extLst>
                    <a:ext uri="{9D8B030D-6E8A-4147-A177-3AD203B41FA5}">
                      <a16:colId xmlns:a16="http://schemas.microsoft.com/office/drawing/2014/main" xmlns="" val="2167023174"/>
                    </a:ext>
                  </a:extLst>
                </a:gridCol>
              </a:tblGrid>
              <a:tr h="408968">
                <a:tc>
                  <a:txBody>
                    <a:bodyPr/>
                    <a:lstStyle/>
                    <a:p>
                      <a:pPr>
                        <a:lnSpc>
                          <a:spcPct val="107000"/>
                        </a:lnSpc>
                        <a:spcAft>
                          <a:spcPts val="0"/>
                        </a:spcAft>
                      </a:pPr>
                      <a:endParaRPr lang="en-ZA" sz="1600" b="1" dirty="0">
                        <a:solidFill>
                          <a:schemeClr val="tx1"/>
                        </a:solidFill>
                        <a:effectLst/>
                      </a:endParaRPr>
                    </a:p>
                    <a:p>
                      <a:pPr>
                        <a:lnSpc>
                          <a:spcPct val="107000"/>
                        </a:lnSpc>
                        <a:spcAft>
                          <a:spcPts val="0"/>
                        </a:spcAft>
                      </a:pPr>
                      <a:r>
                        <a:rPr lang="en-ZA" sz="1600" b="1" dirty="0">
                          <a:solidFill>
                            <a:schemeClr val="tx1"/>
                          </a:solidFill>
                          <a:effectLst/>
                        </a:rPr>
                        <a:t>Outcome</a:t>
                      </a:r>
                    </a:p>
                    <a:p>
                      <a:pPr>
                        <a:lnSpc>
                          <a:spcPct val="107000"/>
                        </a:lnSpc>
                        <a:spcAft>
                          <a:spcPts val="0"/>
                        </a:spcAft>
                      </a:pPr>
                      <a:r>
                        <a:rPr lang="en-ZA" sz="1600" b="1" dirty="0">
                          <a:solidFill>
                            <a:schemeClr val="tx1"/>
                          </a:solidFill>
                          <a:effectLst/>
                        </a:rPr>
                        <a:t> </a:t>
                      </a: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endParaRPr lang="en-ZA" sz="1600" b="1" dirty="0">
                        <a:solidFill>
                          <a:schemeClr val="tx1"/>
                        </a:solidFill>
                        <a:effectLst/>
                      </a:endParaRPr>
                    </a:p>
                    <a:p>
                      <a:pPr marL="0" marR="0" lvl="0" indent="0" algn="l" defTabSz="685800" rtl="0" eaLnBrk="1" fontAlgn="auto" latinLnBrk="0" hangingPunct="1">
                        <a:lnSpc>
                          <a:spcPct val="107000"/>
                        </a:lnSpc>
                        <a:spcBef>
                          <a:spcPts val="0"/>
                        </a:spcBef>
                        <a:spcAft>
                          <a:spcPts val="0"/>
                        </a:spcAft>
                        <a:buClrTx/>
                        <a:buSzTx/>
                        <a:buFontTx/>
                        <a:buNone/>
                        <a:tabLst/>
                        <a:defRPr/>
                      </a:pPr>
                      <a:r>
                        <a:rPr lang="en-ZA" sz="1600" b="1" dirty="0">
                          <a:solidFill>
                            <a:schemeClr val="tx1"/>
                          </a:solidFill>
                          <a:effectLst/>
                        </a:rPr>
                        <a:t>Output Indicator</a:t>
                      </a: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ct val="107000"/>
                        </a:lnSpc>
                        <a:spcAft>
                          <a:spcPts val="0"/>
                        </a:spcAft>
                      </a:pPr>
                      <a:endParaRPr lang="en-ZA" sz="1600" b="1" dirty="0">
                        <a:solidFill>
                          <a:schemeClr val="tx1"/>
                        </a:solidFill>
                        <a:effectLst/>
                      </a:endParaRPr>
                    </a:p>
                    <a:p>
                      <a:pPr>
                        <a:lnSpc>
                          <a:spcPct val="107000"/>
                        </a:lnSpc>
                        <a:spcAft>
                          <a:spcPts val="0"/>
                        </a:spcAft>
                      </a:pPr>
                      <a:r>
                        <a:rPr lang="en-ZA" sz="1600" b="1" dirty="0">
                          <a:solidFill>
                            <a:schemeClr val="tx1"/>
                          </a:solidFill>
                          <a:effectLst/>
                        </a:rPr>
                        <a:t>21/22 Annual Target</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2862523868"/>
                  </a:ext>
                </a:extLst>
              </a:tr>
              <a:tr h="351580">
                <a:tc rowSpan="6">
                  <a:txBody>
                    <a:bodyPr/>
                    <a:lstStyle/>
                    <a:p>
                      <a:pPr marL="0" marR="0" lvl="0" indent="0" algn="l" defTabSz="685817" rtl="0" eaLnBrk="1" fontAlgn="auto" latinLnBrk="0" hangingPunct="1">
                        <a:lnSpc>
                          <a:spcPct val="107000"/>
                        </a:lnSpc>
                        <a:spcBef>
                          <a:spcPts val="0"/>
                        </a:spcBef>
                        <a:spcAft>
                          <a:spcPts val="0"/>
                        </a:spcAft>
                        <a:buClrTx/>
                        <a:buSzTx/>
                        <a:buFontTx/>
                        <a:buNone/>
                        <a:tabLst/>
                        <a:defRPr/>
                      </a:pPr>
                      <a:r>
                        <a:rPr lang="en-ZA" sz="1400" b="0" kern="1200" dirty="0">
                          <a:solidFill>
                            <a:schemeClr val="tx1"/>
                          </a:solidFill>
                          <a:effectLst/>
                          <a:latin typeface="+mn-lt"/>
                          <a:ea typeface="+mn-ea"/>
                          <a:cs typeface="Arial" panose="020B0604020202020204" pitchFamily="34" charset="0"/>
                        </a:rPr>
                        <a:t>Reduced levels of poverty, inequality, vulnerability and social ills</a:t>
                      </a:r>
                    </a:p>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 </a:t>
                      </a:r>
                    </a:p>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 </a:t>
                      </a:r>
                    </a:p>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 </a:t>
                      </a:r>
                    </a:p>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 </a:t>
                      </a:r>
                    </a:p>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NPO Mentorship Model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Develop NPO Mentorship Model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41954150"/>
                  </a:ext>
                </a:extLst>
              </a:tr>
              <a:tr h="667797">
                <a:tc vMerge="1">
                  <a:txBody>
                    <a:bodyPr/>
                    <a:lstStyle/>
                    <a:p>
                      <a:pPr>
                        <a:lnSpc>
                          <a:spcPct val="107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a:effectLst/>
                          <a:latin typeface="+mn-lt"/>
                          <a:ea typeface="Calibri" panose="020F0502020204030204" pitchFamily="34" charset="0"/>
                          <a:cs typeface="Arial" panose="020B0604020202020204" pitchFamily="34" charset="0"/>
                        </a:rPr>
                        <a:t>DSD Sector Funding Policy implemented</a:t>
                      </a:r>
                      <a:r>
                        <a:rPr lang="en-ZA" sz="1400">
                          <a:effectLst/>
                          <a:highlight>
                            <a:srgbClr val="FFFF00"/>
                          </a:highlight>
                          <a:latin typeface="+mn-lt"/>
                          <a:ea typeface="Calibri" panose="020F0502020204030204" pitchFamily="34" charset="0"/>
                          <a:cs typeface="Arial" panose="020B0604020202020204" pitchFamily="34" charset="0"/>
                        </a:rPr>
                        <a:t> </a:t>
                      </a:r>
                      <a:endParaRPr lang="en-ZA" sz="14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Capacitate provinces on the implementation of DSD Sector Funding Policy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81679438"/>
                  </a:ext>
                </a:extLst>
              </a:tr>
              <a:tr h="413468">
                <a:tc vMerge="1">
                  <a:txBody>
                    <a:bodyPr/>
                    <a:lstStyle/>
                    <a:p>
                      <a:pPr>
                        <a:lnSpc>
                          <a:spcPct val="107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a:effectLst/>
                          <a:latin typeface="+mn-lt"/>
                          <a:ea typeface="Calibri" panose="020F0502020204030204" pitchFamily="34" charset="0"/>
                          <a:cs typeface="Arial" panose="020B0604020202020204" pitchFamily="34" charset="0"/>
                        </a:rPr>
                        <a:t>NPO Sector payment system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Develop NPO Sector payment system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11241804"/>
                  </a:ext>
                </a:extLst>
              </a:tr>
              <a:tr h="492981">
                <a:tc vMerge="1">
                  <a:txBody>
                    <a:bodyPr/>
                    <a:lstStyle/>
                    <a:p>
                      <a:pPr>
                        <a:lnSpc>
                          <a:spcPct val="107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National Food and Nutrition Security Plan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Develop a report on the implementation of the  DSD food and nutrition security plan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61858591"/>
                  </a:ext>
                </a:extLst>
              </a:tr>
              <a:tr h="492981">
                <a:tc vMerge="1">
                  <a:txBody>
                    <a:bodyPr/>
                    <a:lstStyle/>
                    <a:p>
                      <a:pPr>
                        <a:lnSpc>
                          <a:spcPct val="107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Programme to link social protection beneficiaries to sustainable livelihood opportunities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mn-lt"/>
                          <a:ea typeface="Calibri" panose="020F0502020204030204" pitchFamily="34" charset="0"/>
                          <a:cs typeface="Arial" panose="020B0604020202020204" pitchFamily="34" charset="0"/>
                        </a:rPr>
                        <a:t>Finalise  the Framework for a Programme to link Social Protection Beneficiaries to sustainable livelihoods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40553392"/>
                  </a:ext>
                </a:extLst>
              </a:tr>
              <a:tr h="492981">
                <a:tc vMerge="1">
                  <a:txBody>
                    <a:bodyPr/>
                    <a:lstStyle/>
                    <a:p>
                      <a:pPr marL="0" marR="0" lvl="0" indent="0" algn="l" defTabSz="685817" rtl="0" eaLnBrk="1" fontAlgn="auto" latinLnBrk="0" hangingPunct="1">
                        <a:lnSpc>
                          <a:spcPct val="107000"/>
                        </a:lnSpc>
                        <a:spcBef>
                          <a:spcPts val="0"/>
                        </a:spcBef>
                        <a:spcAft>
                          <a:spcPts val="0"/>
                        </a:spcAft>
                        <a:buClrTx/>
                        <a:buSzTx/>
                        <a:buFontTx/>
                        <a:buNone/>
                        <a:tabLst/>
                        <a:defRPr/>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solidFill>
                            <a:srgbClr val="000000"/>
                          </a:solidFill>
                          <a:effectLst/>
                          <a:latin typeface="+mn-lt"/>
                          <a:ea typeface="Calibri" panose="020F0502020204030204" pitchFamily="34" charset="0"/>
                          <a:cs typeface="Arial" panose="020B0604020202020204" pitchFamily="34" charset="0"/>
                        </a:rPr>
                        <a:t>Population Policy implemented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solidFill>
                            <a:srgbClr val="000000"/>
                          </a:solidFill>
                          <a:effectLst/>
                          <a:latin typeface="+mn-lt"/>
                          <a:ea typeface="Calibri" panose="020F0502020204030204" pitchFamily="34" charset="0"/>
                          <a:cs typeface="Calibri" panose="020F0502020204030204" pitchFamily="34" charset="0"/>
                        </a:rPr>
                        <a:t>Monitor the implementation of the population policy</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61665257"/>
                  </a:ext>
                </a:extLst>
              </a:tr>
              <a:tr h="492981">
                <a:tc>
                  <a:txBody>
                    <a:bodyPr/>
                    <a:lstStyle/>
                    <a:p>
                      <a:pPr>
                        <a:lnSpc>
                          <a:spcPct val="107000"/>
                        </a:lnSpc>
                        <a:spcAft>
                          <a:spcPts val="0"/>
                        </a:spcAft>
                      </a:pPr>
                      <a:r>
                        <a:rPr lang="en-ZA" sz="1400" b="0" dirty="0">
                          <a:solidFill>
                            <a:srgbClr val="000000"/>
                          </a:solidFill>
                          <a:effectLst/>
                          <a:latin typeface="+mn-lt"/>
                          <a:ea typeface="Calibri" panose="020F0502020204030204" pitchFamily="34" charset="0"/>
                          <a:cs typeface="Calibri" panose="020F0502020204030204" pitchFamily="34" charset="0"/>
                        </a:rPr>
                        <a:t>Functional, efficient and integrated sector</a:t>
                      </a:r>
                      <a:endParaRPr lang="en-ZA" sz="1400" b="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ZA" sz="1400" dirty="0">
                          <a:solidFill>
                            <a:srgbClr val="000000"/>
                          </a:solidFill>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a:solidFill>
                            <a:srgbClr val="000000"/>
                          </a:solidFill>
                          <a:effectLst/>
                          <a:latin typeface="+mn-lt"/>
                          <a:ea typeface="Calibri" panose="020F0502020204030204" pitchFamily="34" charset="0"/>
                          <a:cs typeface="Arial" panose="020B0604020202020204" pitchFamily="34" charset="0"/>
                        </a:rPr>
                        <a:t>Framework on integration of Population Policy into District Development Model implemented </a:t>
                      </a:r>
                      <a:endParaRPr lang="en-ZA"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ZA" sz="1400" dirty="0">
                          <a:solidFill>
                            <a:srgbClr val="000000"/>
                          </a:solidFill>
                          <a:effectLst/>
                          <a:latin typeface="+mn-lt"/>
                          <a:ea typeface="Calibri" panose="020F0502020204030204" pitchFamily="34" charset="0"/>
                          <a:cs typeface="Arial" panose="020B0604020202020204" pitchFamily="34" charset="0"/>
                        </a:rPr>
                        <a:t>Capacitate 9 provinces on the implementation of the</a:t>
                      </a:r>
                      <a:r>
                        <a:rPr lang="en-ZA" sz="1400" dirty="0">
                          <a:effectLst/>
                          <a:latin typeface="+mn-lt"/>
                          <a:ea typeface="Calibri" panose="020F0502020204030204" pitchFamily="34" charset="0"/>
                          <a:cs typeface="Times New Roman" panose="02020603050405020304" pitchFamily="18" charset="0"/>
                        </a:rPr>
                        <a:t> </a:t>
                      </a:r>
                      <a:r>
                        <a:rPr lang="en-ZA" sz="1400" dirty="0">
                          <a:solidFill>
                            <a:srgbClr val="000000"/>
                          </a:solidFill>
                          <a:effectLst/>
                          <a:latin typeface="+mn-lt"/>
                          <a:ea typeface="Calibri" panose="020F0502020204030204" pitchFamily="34" charset="0"/>
                          <a:cs typeface="Arial" panose="020B0604020202020204" pitchFamily="34" charset="0"/>
                        </a:rPr>
                        <a:t>integration of Population Policy into the District Development Model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52163609"/>
                  </a:ext>
                </a:extLst>
              </a:tr>
              <a:tr h="403805">
                <a:tc>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2890222218"/>
                  </a:ext>
                </a:extLst>
              </a:tr>
              <a:tr h="369310">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503632032"/>
                  </a:ext>
                </a:extLst>
              </a:tr>
              <a:tr h="251126">
                <a:tc>
                  <a:txBody>
                    <a:bodyPr/>
                    <a:lstStyle/>
                    <a:p>
                      <a:pPr>
                        <a:lnSpc>
                          <a:spcPct val="107000"/>
                        </a:lnSpc>
                        <a:spcAft>
                          <a:spcPts val="0"/>
                        </a:spcAft>
                      </a:pP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344897340"/>
                  </a:ext>
                </a:extLst>
              </a:tr>
              <a:tr h="369310">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453562075"/>
                  </a:ext>
                </a:extLst>
              </a:tr>
            </a:tbl>
          </a:graphicData>
        </a:graphic>
      </p:graphicFrame>
      <p:sp>
        <p:nvSpPr>
          <p:cNvPr id="7" name="Slide Number Placeholder 2"/>
          <p:cNvSpPr txBox="1">
            <a:spLocks/>
          </p:cNvSpPr>
          <p:nvPr/>
        </p:nvSpPr>
        <p:spPr>
          <a:xfrm>
            <a:off x="3305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latin typeface="Arial Black" panose="020B0A04020102020204" pitchFamily="34" charset="0"/>
              </a:rPr>
              <a:t>32</a:t>
            </a:r>
          </a:p>
        </p:txBody>
      </p:sp>
    </p:spTree>
    <p:extLst>
      <p:ext uri="{BB962C8B-B14F-4D97-AF65-F5344CB8AC3E}">
        <p14:creationId xmlns:p14="http://schemas.microsoft.com/office/powerpoint/2010/main" xmlns="" val="1208719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AC4F4E7-084E-469F-BA36-12C26BB5D26A}"/>
              </a:ext>
            </a:extLst>
          </p:cNvPr>
          <p:cNvSpPr txBox="1">
            <a:spLocks/>
          </p:cNvSpPr>
          <p:nvPr/>
        </p:nvSpPr>
        <p:spPr>
          <a:xfrm>
            <a:off x="1344944" y="-864656"/>
            <a:ext cx="7036660" cy="201800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GB" sz="2400" dirty="0">
                <a:latin typeface="Arial Black" panose="020B0A04020102020204" pitchFamily="34" charset="0"/>
              </a:rPr>
              <a:t>Programme 5</a:t>
            </a:r>
            <a:endParaRPr lang="en-ZA" sz="2400" dirty="0">
              <a:latin typeface="Arial Black" panose="020B0A040201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1755628832"/>
              </p:ext>
            </p:extLst>
          </p:nvPr>
        </p:nvGraphicFramePr>
        <p:xfrm>
          <a:off x="94165" y="1028270"/>
          <a:ext cx="8955670" cy="2967394"/>
        </p:xfrm>
        <a:graphic>
          <a:graphicData uri="http://schemas.openxmlformats.org/drawingml/2006/table">
            <a:tbl>
              <a:tblPr firstRow="1" firstCol="1" bandRow="1">
                <a:tableStyleId>{21E4AEA4-8DFA-4A89-87EB-49C32662AFE0}</a:tableStyleId>
              </a:tblPr>
              <a:tblGrid>
                <a:gridCol w="1274709">
                  <a:extLst>
                    <a:ext uri="{9D8B030D-6E8A-4147-A177-3AD203B41FA5}">
                      <a16:colId xmlns:a16="http://schemas.microsoft.com/office/drawing/2014/main" xmlns="" val="3793505081"/>
                    </a:ext>
                  </a:extLst>
                </a:gridCol>
                <a:gridCol w="972960">
                  <a:extLst>
                    <a:ext uri="{9D8B030D-6E8A-4147-A177-3AD203B41FA5}">
                      <a16:colId xmlns:a16="http://schemas.microsoft.com/office/drawing/2014/main" xmlns="" val="3345991757"/>
                    </a:ext>
                  </a:extLst>
                </a:gridCol>
                <a:gridCol w="575093">
                  <a:extLst>
                    <a:ext uri="{9D8B030D-6E8A-4147-A177-3AD203B41FA5}">
                      <a16:colId xmlns:a16="http://schemas.microsoft.com/office/drawing/2014/main" xmlns="" val="1401739310"/>
                    </a:ext>
                  </a:extLst>
                </a:gridCol>
                <a:gridCol w="762010">
                  <a:extLst>
                    <a:ext uri="{9D8B030D-6E8A-4147-A177-3AD203B41FA5}">
                      <a16:colId xmlns:a16="http://schemas.microsoft.com/office/drawing/2014/main" xmlns="" val="812900579"/>
                    </a:ext>
                  </a:extLst>
                </a:gridCol>
                <a:gridCol w="1000869">
                  <a:extLst>
                    <a:ext uri="{9D8B030D-6E8A-4147-A177-3AD203B41FA5}">
                      <a16:colId xmlns:a16="http://schemas.microsoft.com/office/drawing/2014/main" xmlns="" val="893342115"/>
                    </a:ext>
                  </a:extLst>
                </a:gridCol>
                <a:gridCol w="635426">
                  <a:extLst>
                    <a:ext uri="{9D8B030D-6E8A-4147-A177-3AD203B41FA5}">
                      <a16:colId xmlns:a16="http://schemas.microsoft.com/office/drawing/2014/main" xmlns="" val="2725978737"/>
                    </a:ext>
                  </a:extLst>
                </a:gridCol>
                <a:gridCol w="1120659">
                  <a:extLst>
                    <a:ext uri="{9D8B030D-6E8A-4147-A177-3AD203B41FA5}">
                      <a16:colId xmlns:a16="http://schemas.microsoft.com/office/drawing/2014/main" xmlns="" val="1751630497"/>
                    </a:ext>
                  </a:extLst>
                </a:gridCol>
                <a:gridCol w="668447">
                  <a:extLst>
                    <a:ext uri="{9D8B030D-6E8A-4147-A177-3AD203B41FA5}">
                      <a16:colId xmlns:a16="http://schemas.microsoft.com/office/drawing/2014/main" xmlns="" val="3365666300"/>
                    </a:ext>
                  </a:extLst>
                </a:gridCol>
                <a:gridCol w="925218">
                  <a:extLst>
                    <a:ext uri="{9D8B030D-6E8A-4147-A177-3AD203B41FA5}">
                      <a16:colId xmlns:a16="http://schemas.microsoft.com/office/drawing/2014/main" xmlns="" val="3658665336"/>
                    </a:ext>
                  </a:extLst>
                </a:gridCol>
                <a:gridCol w="1020279">
                  <a:extLst>
                    <a:ext uri="{9D8B030D-6E8A-4147-A177-3AD203B41FA5}">
                      <a16:colId xmlns:a16="http://schemas.microsoft.com/office/drawing/2014/main" xmlns="" val="2129691866"/>
                    </a:ext>
                  </a:extLst>
                </a:gridCol>
              </a:tblGrid>
              <a:tr h="196651">
                <a:tc rowSpan="2">
                  <a:txBody>
                    <a:bodyPr/>
                    <a:lstStyle/>
                    <a:p>
                      <a:pPr>
                        <a:lnSpc>
                          <a:spcPct val="107000"/>
                        </a:lnSpc>
                        <a:spcAft>
                          <a:spcPts val="0"/>
                        </a:spcAft>
                      </a:pPr>
                      <a:r>
                        <a:rPr lang="en-ZA" sz="1200" dirty="0">
                          <a:effectLst/>
                        </a:rPr>
                        <a:t>National </a:t>
                      </a:r>
                    </a:p>
                    <a:p>
                      <a:pPr>
                        <a:lnSpc>
                          <a:spcPct val="107000"/>
                        </a:lnSpc>
                        <a:spcAft>
                          <a:spcPts val="0"/>
                        </a:spcAft>
                      </a:pPr>
                      <a:r>
                        <a:rPr lang="en-ZA" sz="1200" dirty="0">
                          <a:effectLst/>
                        </a:rPr>
                        <a:t> Annual Target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7208" marR="17208" marT="0" marB="0" anchor="ctr">
                    <a:solidFill>
                      <a:schemeClr val="accent2"/>
                    </a:solidFill>
                  </a:tcPr>
                </a:tc>
                <a:tc gridSpan="9">
                  <a:txBody>
                    <a:bodyPr/>
                    <a:lstStyle/>
                    <a:p>
                      <a:pPr algn="ctr">
                        <a:lnSpc>
                          <a:spcPct val="107000"/>
                        </a:lnSpc>
                        <a:spcAft>
                          <a:spcPts val="0"/>
                        </a:spcAft>
                      </a:pPr>
                      <a:r>
                        <a:rPr lang="en-ZA" sz="1200" dirty="0">
                          <a:effectLst/>
                        </a:rPr>
                        <a:t>Provincial Target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7208" marR="17208" marT="0" marB="0">
                    <a:solidFill>
                      <a:schemeClr val="accent2"/>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508651389"/>
                  </a:ext>
                </a:extLst>
              </a:tr>
              <a:tr h="393303">
                <a:tc vMerge="1">
                  <a:txBody>
                    <a:bodyPr/>
                    <a:lstStyle/>
                    <a:p>
                      <a:endParaRPr lang="en-ZA"/>
                    </a:p>
                  </a:txBody>
                  <a:tcPr/>
                </a:tc>
                <a:tc>
                  <a:txBody>
                    <a:bodyPr/>
                    <a:lstStyle/>
                    <a:p>
                      <a:pPr>
                        <a:lnSpc>
                          <a:spcPct val="107000"/>
                        </a:lnSpc>
                        <a:spcAft>
                          <a:spcPts val="0"/>
                        </a:spcAft>
                      </a:pPr>
                      <a:r>
                        <a:rPr lang="en-ZA" sz="1200" dirty="0">
                          <a:effectLst/>
                        </a:rPr>
                        <a:t>EC</a:t>
                      </a:r>
                    </a:p>
                    <a:p>
                      <a:pPr>
                        <a:lnSpc>
                          <a:spcPct val="107000"/>
                        </a:lnSpc>
                        <a:spcAft>
                          <a:spcPts val="0"/>
                        </a:spcAft>
                      </a:pPr>
                      <a:r>
                        <a:rPr lang="en-ZA" sz="1200" dirty="0">
                          <a:effectLst/>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7208" marR="17208" marT="0" marB="0" anchor="ctr">
                    <a:solidFill>
                      <a:schemeClr val="accent2"/>
                    </a:solidFill>
                  </a:tcPr>
                </a:tc>
                <a:tc>
                  <a:txBody>
                    <a:bodyPr/>
                    <a:lstStyle/>
                    <a:p>
                      <a:pPr>
                        <a:lnSpc>
                          <a:spcPct val="107000"/>
                        </a:lnSpc>
                        <a:spcAft>
                          <a:spcPts val="0"/>
                        </a:spcAft>
                      </a:pPr>
                      <a:r>
                        <a:rPr lang="en-ZA" sz="1200" dirty="0">
                          <a:effectLst/>
                        </a:rPr>
                        <a:t>FS</a:t>
                      </a:r>
                    </a:p>
                    <a:p>
                      <a:pPr>
                        <a:lnSpc>
                          <a:spcPct val="107000"/>
                        </a:lnSpc>
                        <a:spcAft>
                          <a:spcPts val="0"/>
                        </a:spcAft>
                      </a:pPr>
                      <a:r>
                        <a:rPr lang="en-ZA" sz="1200" dirty="0">
                          <a:effectLst/>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7208" marR="17208" marT="0" marB="0" anchor="ctr">
                    <a:solidFill>
                      <a:schemeClr val="accent2"/>
                    </a:solidFill>
                  </a:tcPr>
                </a:tc>
                <a:tc>
                  <a:txBody>
                    <a:bodyPr/>
                    <a:lstStyle/>
                    <a:p>
                      <a:pPr>
                        <a:lnSpc>
                          <a:spcPct val="107000"/>
                        </a:lnSpc>
                        <a:spcAft>
                          <a:spcPts val="0"/>
                        </a:spcAft>
                      </a:pPr>
                      <a:r>
                        <a:rPr lang="en-ZA" sz="1200" dirty="0">
                          <a:effectLst/>
                        </a:rPr>
                        <a:t>GP</a:t>
                      </a:r>
                    </a:p>
                    <a:p>
                      <a:pPr>
                        <a:lnSpc>
                          <a:spcPct val="107000"/>
                        </a:lnSpc>
                        <a:spcAft>
                          <a:spcPts val="0"/>
                        </a:spcAft>
                      </a:pPr>
                      <a:r>
                        <a:rPr lang="en-ZA" sz="1200" dirty="0">
                          <a:effectLst/>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7208" marR="17208" marT="0" marB="0" anchor="ctr">
                    <a:solidFill>
                      <a:schemeClr val="accent2"/>
                    </a:solidFill>
                  </a:tcPr>
                </a:tc>
                <a:tc>
                  <a:txBody>
                    <a:bodyPr/>
                    <a:lstStyle/>
                    <a:p>
                      <a:pPr>
                        <a:lnSpc>
                          <a:spcPct val="107000"/>
                        </a:lnSpc>
                        <a:spcAft>
                          <a:spcPts val="0"/>
                        </a:spcAft>
                      </a:pPr>
                      <a:r>
                        <a:rPr lang="en-ZA" sz="1200" dirty="0">
                          <a:effectLst/>
                        </a:rPr>
                        <a:t>KZN</a:t>
                      </a:r>
                    </a:p>
                    <a:p>
                      <a:pPr>
                        <a:lnSpc>
                          <a:spcPct val="107000"/>
                        </a:lnSpc>
                        <a:spcAft>
                          <a:spcPts val="0"/>
                        </a:spcAft>
                      </a:pPr>
                      <a:r>
                        <a:rPr lang="en-ZA" sz="1200" dirty="0">
                          <a:effectLst/>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7208" marR="17208" marT="0" marB="0" anchor="ctr">
                    <a:solidFill>
                      <a:schemeClr val="accent2"/>
                    </a:solidFill>
                  </a:tcPr>
                </a:tc>
                <a:tc>
                  <a:txBody>
                    <a:bodyPr/>
                    <a:lstStyle/>
                    <a:p>
                      <a:pPr>
                        <a:lnSpc>
                          <a:spcPct val="107000"/>
                        </a:lnSpc>
                        <a:spcAft>
                          <a:spcPts val="0"/>
                        </a:spcAft>
                      </a:pPr>
                      <a:r>
                        <a:rPr lang="en-ZA" sz="1200" dirty="0">
                          <a:effectLst/>
                        </a:rPr>
                        <a:t>LP</a:t>
                      </a:r>
                    </a:p>
                    <a:p>
                      <a:pPr>
                        <a:lnSpc>
                          <a:spcPct val="107000"/>
                        </a:lnSpc>
                        <a:spcAft>
                          <a:spcPts val="0"/>
                        </a:spcAft>
                      </a:pPr>
                      <a:r>
                        <a:rPr lang="en-ZA" sz="1200" dirty="0">
                          <a:effectLst/>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7208" marR="17208" marT="0" marB="0" anchor="ctr">
                    <a:solidFill>
                      <a:schemeClr val="accent2"/>
                    </a:solidFill>
                  </a:tcPr>
                </a:tc>
                <a:tc>
                  <a:txBody>
                    <a:bodyPr/>
                    <a:lstStyle/>
                    <a:p>
                      <a:pPr>
                        <a:lnSpc>
                          <a:spcPct val="107000"/>
                        </a:lnSpc>
                        <a:spcAft>
                          <a:spcPts val="0"/>
                        </a:spcAft>
                      </a:pPr>
                      <a:r>
                        <a:rPr lang="en-ZA" sz="1200" dirty="0">
                          <a:effectLst/>
                        </a:rPr>
                        <a:t>MP</a:t>
                      </a:r>
                    </a:p>
                    <a:p>
                      <a:pPr>
                        <a:lnSpc>
                          <a:spcPct val="107000"/>
                        </a:lnSpc>
                        <a:spcAft>
                          <a:spcPts val="0"/>
                        </a:spcAft>
                      </a:pPr>
                      <a:r>
                        <a:rPr lang="en-ZA" sz="1200" dirty="0">
                          <a:effectLst/>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7208" marR="17208" marT="0" marB="0" anchor="ctr">
                    <a:solidFill>
                      <a:schemeClr val="accent2"/>
                    </a:solidFill>
                  </a:tcPr>
                </a:tc>
                <a:tc>
                  <a:txBody>
                    <a:bodyPr/>
                    <a:lstStyle/>
                    <a:p>
                      <a:pPr>
                        <a:lnSpc>
                          <a:spcPct val="107000"/>
                        </a:lnSpc>
                        <a:spcAft>
                          <a:spcPts val="0"/>
                        </a:spcAft>
                      </a:pPr>
                      <a:r>
                        <a:rPr lang="en-ZA" sz="1200" dirty="0">
                          <a:effectLst/>
                        </a:rPr>
                        <a:t>NC</a:t>
                      </a:r>
                    </a:p>
                    <a:p>
                      <a:pPr>
                        <a:lnSpc>
                          <a:spcPct val="107000"/>
                        </a:lnSpc>
                        <a:spcAft>
                          <a:spcPts val="0"/>
                        </a:spcAft>
                      </a:pPr>
                      <a:r>
                        <a:rPr lang="en-ZA" sz="1200" dirty="0">
                          <a:effectLst/>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7208" marR="17208" marT="0" marB="0" anchor="ctr">
                    <a:solidFill>
                      <a:schemeClr val="accent2"/>
                    </a:solidFill>
                  </a:tcPr>
                </a:tc>
                <a:tc>
                  <a:txBody>
                    <a:bodyPr/>
                    <a:lstStyle/>
                    <a:p>
                      <a:pPr>
                        <a:lnSpc>
                          <a:spcPct val="107000"/>
                        </a:lnSpc>
                        <a:spcAft>
                          <a:spcPts val="0"/>
                        </a:spcAft>
                      </a:pPr>
                      <a:r>
                        <a:rPr lang="en-ZA" sz="1200" dirty="0">
                          <a:effectLst/>
                        </a:rPr>
                        <a:t>NW</a:t>
                      </a:r>
                    </a:p>
                    <a:p>
                      <a:pPr>
                        <a:lnSpc>
                          <a:spcPct val="107000"/>
                        </a:lnSpc>
                        <a:spcAft>
                          <a:spcPts val="0"/>
                        </a:spcAft>
                      </a:pPr>
                      <a:r>
                        <a:rPr lang="en-ZA" sz="1200" dirty="0">
                          <a:effectLst/>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7208" marR="17208" marT="0" marB="0" anchor="ctr">
                    <a:solidFill>
                      <a:schemeClr val="accent2"/>
                    </a:solidFill>
                  </a:tcPr>
                </a:tc>
                <a:tc>
                  <a:txBody>
                    <a:bodyPr/>
                    <a:lstStyle/>
                    <a:p>
                      <a:pPr>
                        <a:lnSpc>
                          <a:spcPct val="107000"/>
                        </a:lnSpc>
                        <a:spcAft>
                          <a:spcPts val="0"/>
                        </a:spcAft>
                      </a:pPr>
                      <a:r>
                        <a:rPr lang="en-ZA" sz="1200" dirty="0">
                          <a:effectLst/>
                        </a:rPr>
                        <a:t>WC</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7208" marR="17208" marT="0" marB="0" anchor="ctr">
                    <a:solidFill>
                      <a:schemeClr val="accent2"/>
                    </a:solidFill>
                  </a:tcPr>
                </a:tc>
                <a:extLst>
                  <a:ext uri="{0D108BD9-81ED-4DB2-BD59-A6C34878D82A}">
                    <a16:rowId xmlns:a16="http://schemas.microsoft.com/office/drawing/2014/main" xmlns="" val="244509145"/>
                  </a:ext>
                </a:extLst>
              </a:tr>
              <a:tr h="918812">
                <a:tc>
                  <a:txBody>
                    <a:bodyPr/>
                    <a:lstStyle/>
                    <a:p>
                      <a:pPr marL="0" marR="0" lvl="0" indent="0" algn="l" defTabSz="685817" rtl="0" eaLnBrk="1" fontAlgn="auto" latinLnBrk="0" hangingPunct="1">
                        <a:lnSpc>
                          <a:spcPct val="100000"/>
                        </a:lnSpc>
                        <a:spcBef>
                          <a:spcPts val="0"/>
                        </a:spcBef>
                        <a:spcAft>
                          <a:spcPts val="0"/>
                        </a:spcAft>
                        <a:buClrTx/>
                        <a:buSzTx/>
                        <a:buFontTx/>
                        <a:buNone/>
                        <a:tabLst/>
                        <a:defRPr/>
                      </a:pPr>
                      <a:r>
                        <a:rPr lang="en-ZA" sz="1200" kern="1200" dirty="0">
                          <a:effectLst/>
                        </a:rPr>
                        <a:t>Train 800 CDPs on community development practice and methodologies</a:t>
                      </a:r>
                    </a:p>
                    <a:p>
                      <a:pPr>
                        <a:spcAft>
                          <a:spcPts val="0"/>
                        </a:spcAft>
                      </a:pPr>
                      <a:endParaRPr lang="en-ZA" sz="12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nSpc>
                          <a:spcPct val="107000"/>
                        </a:lnSpc>
                        <a:spcAft>
                          <a:spcPts val="0"/>
                        </a:spcAft>
                      </a:pPr>
                      <a:r>
                        <a:rPr lang="en-ZA" sz="1200" dirty="0">
                          <a:effectLst/>
                        </a:rPr>
                        <a:t>160</a:t>
                      </a:r>
                      <a:endParaRPr lang="en-ZA" sz="1200" b="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effectLst/>
                        </a:rPr>
                        <a:t>160</a:t>
                      </a:r>
                      <a:endParaRPr lang="en-ZA" sz="1200" b="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effectLst/>
                        </a:rPr>
                        <a:t>40</a:t>
                      </a:r>
                      <a:endParaRPr lang="en-ZA" sz="1200" b="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effectLst/>
                        </a:rPr>
                        <a:t>100</a:t>
                      </a:r>
                      <a:endParaRPr lang="en-ZA" sz="1200" b="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effectLst/>
                        </a:rPr>
                        <a:t>100</a:t>
                      </a:r>
                      <a:endParaRPr lang="en-ZA" sz="1200" b="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effectLst/>
                        </a:rPr>
                        <a:t>80</a:t>
                      </a:r>
                      <a:endParaRPr lang="en-ZA" sz="1200" b="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effectLst/>
                        </a:rPr>
                        <a:t>80</a:t>
                      </a:r>
                      <a:endParaRPr lang="en-ZA" sz="1200" b="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effectLst/>
                        </a:rPr>
                        <a:t>40</a:t>
                      </a:r>
                      <a:endParaRPr lang="en-ZA" sz="1200" b="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effectLst/>
                        </a:rPr>
                        <a:t>40</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xmlns="" val="1952582889"/>
                  </a:ext>
                </a:extLst>
              </a:tr>
              <a:tr h="918812">
                <a:tc>
                  <a:txBody>
                    <a:bodyPr/>
                    <a:lstStyle/>
                    <a:p>
                      <a:pPr>
                        <a:spcAft>
                          <a:spcPts val="0"/>
                        </a:spcAft>
                      </a:pPr>
                      <a:r>
                        <a:rPr lang="en-ZA" sz="1200" dirty="0">
                          <a:effectLst/>
                        </a:rPr>
                        <a:t>92 municipalities trained on the Integrating Migration issues into the IDP</a:t>
                      </a:r>
                      <a:endParaRPr lang="en-ZA" sz="12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nSpc>
                          <a:spcPct val="107000"/>
                        </a:lnSpc>
                        <a:spcAft>
                          <a:spcPts val="0"/>
                        </a:spcAft>
                      </a:pPr>
                      <a:r>
                        <a:rPr lang="en-ZA" sz="1200" dirty="0">
                          <a:effectLst/>
                        </a:rPr>
                        <a:t>6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effectLst/>
                        </a:rPr>
                        <a:t>6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effectLst/>
                        </a:rPr>
                        <a:t>10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effectLst/>
                        </a:rPr>
                        <a:t>5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effectLst/>
                        </a:rPr>
                        <a:t>26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effectLst/>
                        </a:rPr>
                        <a:t>6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effectLst/>
                        </a:rPr>
                        <a:t>6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effectLst/>
                        </a:rPr>
                        <a:t>21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effectLst/>
                        </a:rPr>
                        <a:t>6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xmlns="" val="3943397078"/>
                  </a:ext>
                </a:extLst>
              </a:tr>
            </a:tbl>
          </a:graphicData>
        </a:graphic>
      </p:graphicFrame>
      <p:sp>
        <p:nvSpPr>
          <p:cNvPr id="7" name="Rectangle 1"/>
          <p:cNvSpPr>
            <a:spLocks noChangeArrowheads="1"/>
          </p:cNvSpPr>
          <p:nvPr/>
        </p:nvSpPr>
        <p:spPr bwMode="auto">
          <a:xfrm>
            <a:off x="-7324013" y="1274763"/>
            <a:ext cx="31491431"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5"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latin typeface="Arial Black" panose="020B0A04020102020204" pitchFamily="34" charset="0"/>
              </a:rPr>
              <a:t>33</a:t>
            </a:r>
          </a:p>
        </p:txBody>
      </p:sp>
    </p:spTree>
    <p:extLst>
      <p:ext uri="{BB962C8B-B14F-4D97-AF65-F5344CB8AC3E}">
        <p14:creationId xmlns:p14="http://schemas.microsoft.com/office/powerpoint/2010/main" xmlns="" val="882139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467545" y="1772816"/>
            <a:ext cx="8352928" cy="1800200"/>
          </a:xfrm>
        </p:spPr>
        <p:txBody>
          <a:bodyPr>
            <a:normAutofit/>
          </a:bodyPr>
          <a:lstStyle/>
          <a:p>
            <a:pPr marL="0" indent="0" algn="ctr">
              <a:buFontTx/>
              <a:buNone/>
            </a:pPr>
            <a:r>
              <a:rPr lang="en-ZA" altLang="en-US" sz="4800" b="1" dirty="0">
                <a:latin typeface="Arial" panose="020B0604020202020204" pitchFamily="34" charset="0"/>
                <a:cs typeface="Arial" panose="020B0604020202020204" pitchFamily="34" charset="0"/>
              </a:rPr>
              <a:t>2021 MTEF </a:t>
            </a:r>
          </a:p>
          <a:p>
            <a:pPr marL="0" indent="0" algn="ctr">
              <a:buFontTx/>
              <a:buNone/>
            </a:pPr>
            <a:r>
              <a:rPr lang="en-ZA" altLang="en-US" sz="4800" b="1" dirty="0">
                <a:latin typeface="Arial" panose="020B0604020202020204" pitchFamily="34" charset="0"/>
                <a:cs typeface="Arial" panose="020B0604020202020204" pitchFamily="34" charset="0"/>
              </a:rPr>
              <a:t>Baseline Allocations</a:t>
            </a:r>
            <a:endParaRPr lang="en-US" altLang="en-US" sz="4800" b="1" dirty="0">
              <a:latin typeface="Arial" panose="020B0604020202020204" pitchFamily="34" charset="0"/>
              <a:cs typeface="Arial" panose="020B0604020202020204" pitchFamily="34" charset="0"/>
            </a:endParaRPr>
          </a:p>
        </p:txBody>
      </p:sp>
      <p:sp>
        <p:nvSpPr>
          <p:cNvPr id="3"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latin typeface="Arial Black" panose="020B0A04020102020204" pitchFamily="34" charset="0"/>
              </a:rPr>
              <a:t>34</a:t>
            </a:r>
          </a:p>
        </p:txBody>
      </p:sp>
    </p:spTree>
    <p:extLst>
      <p:ext uri="{BB962C8B-B14F-4D97-AF65-F5344CB8AC3E}">
        <p14:creationId xmlns:p14="http://schemas.microsoft.com/office/powerpoint/2010/main" xmlns="" val="203397936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ChangeArrowheads="1"/>
          </p:cNvSpPr>
          <p:nvPr/>
        </p:nvSpPr>
        <p:spPr bwMode="auto">
          <a:xfrm>
            <a:off x="469900" y="465435"/>
            <a:ext cx="8305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latin typeface="Arial Black" panose="020B0A04020102020204" pitchFamily="34" charset="0"/>
                <a:cs typeface="Arial" panose="020B0604020202020204" pitchFamily="34" charset="0"/>
              </a:rPr>
              <a:t>ENE Baseline Allocation</a:t>
            </a:r>
          </a:p>
        </p:txBody>
      </p:sp>
      <p:graphicFrame>
        <p:nvGraphicFramePr>
          <p:cNvPr id="2" name="Chart 5"/>
          <p:cNvGraphicFramePr>
            <a:graphicFrameLocks/>
          </p:cNvGraphicFramePr>
          <p:nvPr>
            <p:extLst/>
          </p:nvPr>
        </p:nvGraphicFramePr>
        <p:xfrm>
          <a:off x="469900" y="1125538"/>
          <a:ext cx="8312150" cy="4464050"/>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Arrow Connector 3"/>
          <p:cNvCxnSpPr>
            <a:cxnSpLocks/>
          </p:cNvCxnSpPr>
          <p:nvPr/>
        </p:nvCxnSpPr>
        <p:spPr>
          <a:xfrm flipV="1">
            <a:off x="2051720" y="1844824"/>
            <a:ext cx="5453980" cy="64807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5"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latin typeface="Arial Black" panose="020B0A04020102020204" pitchFamily="34" charset="0"/>
              </a:rPr>
              <a:t>35</a:t>
            </a:r>
          </a:p>
        </p:txBody>
      </p:sp>
    </p:spTree>
    <p:extLst>
      <p:ext uri="{BB962C8B-B14F-4D97-AF65-F5344CB8AC3E}">
        <p14:creationId xmlns:p14="http://schemas.microsoft.com/office/powerpoint/2010/main" xmlns="" val="299316671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597057" y="265348"/>
            <a:ext cx="7886700" cy="449263"/>
          </a:xfrm>
        </p:spPr>
        <p:txBody>
          <a:bodyPr>
            <a:normAutofit/>
          </a:bodyPr>
          <a:lstStyle/>
          <a:p>
            <a:pPr algn="ctr"/>
            <a:r>
              <a:rPr lang="en-ZA" altLang="en-US" sz="2400" b="1" dirty="0">
                <a:solidFill>
                  <a:schemeClr val="tx1"/>
                </a:solidFill>
                <a:latin typeface="Arial Black" panose="020B0A04020102020204" pitchFamily="34" charset="0"/>
                <a:cs typeface="Arial" panose="020B0604020202020204" pitchFamily="34" charset="0"/>
              </a:rPr>
              <a:t>Summary - 2021 MTEF </a:t>
            </a:r>
            <a:endParaRPr lang="en-US" altLang="en-US" sz="2400" b="1" dirty="0">
              <a:solidFill>
                <a:schemeClr val="tx1"/>
              </a:solidFill>
              <a:latin typeface="Arial Black" panose="020B0A040201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1024A3FE-BBD8-4688-A8F8-6D7EB06B55A6}"/>
              </a:ext>
            </a:extLst>
          </p:cNvPr>
          <p:cNvPicPr>
            <a:picLocks noChangeAspect="1"/>
          </p:cNvPicPr>
          <p:nvPr/>
        </p:nvPicPr>
        <p:blipFill>
          <a:blip r:embed="rId2"/>
          <a:stretch>
            <a:fillRect/>
          </a:stretch>
        </p:blipFill>
        <p:spPr>
          <a:xfrm>
            <a:off x="0" y="714611"/>
            <a:ext cx="9408373" cy="4693544"/>
          </a:xfrm>
          <a:prstGeom prst="rect">
            <a:avLst/>
          </a:prstGeom>
        </p:spPr>
      </p:pic>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latin typeface="Arial Black" panose="020B0A04020102020204" pitchFamily="34" charset="0"/>
              </a:rPr>
              <a:t>36</a:t>
            </a:r>
          </a:p>
        </p:txBody>
      </p:sp>
    </p:spTree>
    <p:extLst>
      <p:ext uri="{BB962C8B-B14F-4D97-AF65-F5344CB8AC3E}">
        <p14:creationId xmlns:p14="http://schemas.microsoft.com/office/powerpoint/2010/main" xmlns="" val="3099574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71500" y="122920"/>
            <a:ext cx="7886700" cy="619148"/>
          </a:xfrm>
        </p:spPr>
        <p:txBody>
          <a:bodyPr>
            <a:normAutofit/>
          </a:bodyPr>
          <a:lstStyle/>
          <a:p>
            <a:pPr algn="ctr"/>
            <a:r>
              <a:rPr lang="en-ZA" sz="2400" b="1" dirty="0">
                <a:latin typeface="Arial Black" panose="020B0A04020102020204" pitchFamily="34" charset="0"/>
                <a:cs typeface="Arial" panose="020B0604020202020204" pitchFamily="34" charset="0"/>
              </a:rPr>
              <a:t>Details of Baseline Reductions</a:t>
            </a:r>
            <a:endParaRPr lang="en-US" sz="2400" b="1" dirty="0">
              <a:latin typeface="Arial Black" panose="020B0A04020102020204" pitchFamily="34" charset="0"/>
              <a:cs typeface="Arial" panose="020B0604020202020204" pitchFamily="34" charset="0"/>
            </a:endParaRPr>
          </a:p>
        </p:txBody>
      </p:sp>
      <p:sp>
        <p:nvSpPr>
          <p:cNvPr id="3" name="Content Placeholder 2"/>
          <p:cNvSpPr>
            <a:spLocks noGrp="1"/>
          </p:cNvSpPr>
          <p:nvPr>
            <p:ph idx="1"/>
          </p:nvPr>
        </p:nvSpPr>
        <p:spPr>
          <a:xfrm>
            <a:off x="323743" y="742068"/>
            <a:ext cx="8496513" cy="5279220"/>
          </a:xfrm>
          <a:solidFill>
            <a:schemeClr val="bg1"/>
          </a:solidFill>
        </p:spPr>
        <p:txBody>
          <a:bodyPr>
            <a:noAutofit/>
          </a:bodyPr>
          <a:lstStyle/>
          <a:p>
            <a:r>
              <a:rPr lang="en-ZA" sz="1600" b="1" dirty="0">
                <a:latin typeface="+mj-lt"/>
                <a:cs typeface="Calibri" panose="020F0502020204030204" pitchFamily="34" charset="0"/>
              </a:rPr>
              <a:t>SOCIAL ASSISTANCE GRANTS</a:t>
            </a:r>
          </a:p>
          <a:p>
            <a:pPr lvl="1"/>
            <a:r>
              <a:rPr lang="en-GB" sz="1600" dirty="0">
                <a:latin typeface="+mj-lt"/>
                <a:cs typeface="Calibri" panose="020F0502020204030204" pitchFamily="34" charset="0"/>
              </a:rPr>
              <a:t>The Social grants budget has been reduced by R8 billion in 2021/22, R10.7 billion in 2022/23 and R19.5 billion in 2023/24. </a:t>
            </a:r>
          </a:p>
          <a:p>
            <a:r>
              <a:rPr lang="en-GB" sz="1600" b="1" dirty="0">
                <a:latin typeface="+mj-lt"/>
                <a:cs typeface="Calibri" panose="020F0502020204030204" pitchFamily="34" charset="0"/>
              </a:rPr>
              <a:t>SASSA</a:t>
            </a:r>
          </a:p>
          <a:p>
            <a:pPr marL="342900" lvl="1" indent="0">
              <a:buNone/>
            </a:pPr>
            <a:r>
              <a:rPr lang="en-GB" sz="1600" dirty="0">
                <a:latin typeface="+mj-lt"/>
                <a:cs typeface="Calibri" panose="020F0502020204030204" pitchFamily="34" charset="0"/>
              </a:rPr>
              <a:t>The SASSA budget is reduced by R641 million in 2021/22, R818 million in 2022/23 and R715 million in 2023/24. The reductions are largely the result of the wage bill containment strategy as announced in the 2020 Budget. SASSA should give due consideration to achieving efficiencies in its operations and managing its wage bill.</a:t>
            </a:r>
          </a:p>
          <a:p>
            <a:pPr marL="342900" lvl="1" indent="0">
              <a:buNone/>
            </a:pPr>
            <a:endParaRPr lang="en-GB" sz="1600" dirty="0">
              <a:latin typeface="+mj-lt"/>
              <a:cs typeface="Calibri" panose="020F0502020204030204" pitchFamily="34" charset="0"/>
            </a:endParaRPr>
          </a:p>
          <a:p>
            <a:r>
              <a:rPr lang="en-GB" sz="1600" b="1" dirty="0">
                <a:latin typeface="+mj-lt"/>
                <a:cs typeface="Calibri" panose="020F0502020204030204" pitchFamily="34" charset="0"/>
              </a:rPr>
              <a:t>NATIONAL DEVELOPMENT AGENCY</a:t>
            </a:r>
          </a:p>
          <a:p>
            <a:pPr marL="342900" lvl="1" indent="0">
              <a:buNone/>
            </a:pPr>
            <a:r>
              <a:rPr lang="en-GB" sz="1600" dirty="0">
                <a:latin typeface="+mj-lt"/>
                <a:cs typeface="Calibri" panose="020F0502020204030204" pitchFamily="34" charset="0"/>
              </a:rPr>
              <a:t>The transfer to the NDA is reduced by R20.9 million in 2021/22, R26.4 million in 2022/23 and R20.8 million in 2023/24, mainly as a result of the wage bill containment strategy as announced in the 2020 Budget.</a:t>
            </a:r>
          </a:p>
          <a:p>
            <a:pPr lvl="1"/>
            <a:endParaRPr lang="en-GB" sz="1600" dirty="0">
              <a:latin typeface="+mj-lt"/>
              <a:cs typeface="Calibri" panose="020F0502020204030204" pitchFamily="34" charset="0"/>
            </a:endParaRPr>
          </a:p>
          <a:p>
            <a:r>
              <a:rPr lang="en-GB" sz="1600" b="1" dirty="0">
                <a:latin typeface="+mj-lt"/>
                <a:cs typeface="Calibri" panose="020F0502020204030204" pitchFamily="34" charset="0"/>
              </a:rPr>
              <a:t>S</a:t>
            </a:r>
            <a:r>
              <a:rPr lang="en-ZA" sz="1600" b="1" dirty="0">
                <a:latin typeface="+mj-lt"/>
                <a:cs typeface="Calibri" panose="020F0502020204030204" pitchFamily="34" charset="0"/>
              </a:rPr>
              <a:t>OCIAL DEVELOPMENT OPERATIONAL </a:t>
            </a:r>
          </a:p>
          <a:p>
            <a:pPr lvl="1"/>
            <a:r>
              <a:rPr lang="en-ZA" sz="1600" dirty="0">
                <a:latin typeface="+mj-lt"/>
                <a:cs typeface="Calibri" panose="020F0502020204030204" pitchFamily="34" charset="0"/>
              </a:rPr>
              <a:t>Compensation of Employees ceiling was reduced by R63 million in 2021/22, R97.5 million in 2022/23 and R61.3 million in 2023/24, as a result of the wage bill containment strategy</a:t>
            </a:r>
          </a:p>
          <a:p>
            <a:pPr lvl="1"/>
            <a:r>
              <a:rPr lang="en-ZA" sz="1600" dirty="0">
                <a:latin typeface="+mj-lt"/>
                <a:cs typeface="Calibri" panose="020F0502020204030204" pitchFamily="34" charset="0"/>
              </a:rPr>
              <a:t>Goods and Services was reduced by R27 million in 2021/22, R22 million in 2022/23 and R40 million in 2023/24</a:t>
            </a:r>
          </a:p>
          <a:p>
            <a:pPr marL="342900" lvl="1" indent="0">
              <a:buNone/>
            </a:pPr>
            <a:endParaRPr lang="en-ZA" sz="1600" dirty="0">
              <a:latin typeface="Calibri" panose="020F0502020204030204" pitchFamily="34" charset="0"/>
              <a:cs typeface="Calibri" panose="020F0502020204030204" pitchFamily="34" charset="0"/>
            </a:endParaRPr>
          </a:p>
          <a:p>
            <a:pPr lvl="1"/>
            <a:endParaRPr lang="en-ZA" sz="1600" dirty="0">
              <a:latin typeface="Calibri" panose="020F0502020204030204" pitchFamily="34" charset="0"/>
              <a:cs typeface="Calibri" panose="020F0502020204030204" pitchFamily="34" charset="0"/>
            </a:endParaRPr>
          </a:p>
          <a:p>
            <a:pPr marL="342900" lvl="1" indent="0">
              <a:buNone/>
            </a:pPr>
            <a:r>
              <a:rPr lang="en-ZA" sz="1600" dirty="0">
                <a:latin typeface="Calibri" panose="020F0502020204030204" pitchFamily="34"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p:txBody>
      </p:sp>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37</a:t>
            </a:r>
          </a:p>
        </p:txBody>
      </p:sp>
    </p:spTree>
    <p:extLst>
      <p:ext uri="{BB962C8B-B14F-4D97-AF65-F5344CB8AC3E}">
        <p14:creationId xmlns:p14="http://schemas.microsoft.com/office/powerpoint/2010/main" xmlns="" val="1753536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ChangeArrowheads="1"/>
          </p:cNvSpPr>
          <p:nvPr/>
        </p:nvSpPr>
        <p:spPr bwMode="auto">
          <a:xfrm>
            <a:off x="820220" y="372211"/>
            <a:ext cx="7620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latin typeface="Arial Black" panose="020B0A04020102020204" pitchFamily="34" charset="0"/>
              </a:rPr>
              <a:t>Allocation Per Programme</a:t>
            </a:r>
          </a:p>
        </p:txBody>
      </p:sp>
      <p:graphicFrame>
        <p:nvGraphicFramePr>
          <p:cNvPr id="2" name="Table 1">
            <a:extLst>
              <a:ext uri="{FF2B5EF4-FFF2-40B4-BE49-F238E27FC236}">
                <a16:creationId xmlns:a16="http://schemas.microsoft.com/office/drawing/2014/main" xmlns="" id="{9C92D057-C5B7-4576-8678-AAC71285EA31}"/>
              </a:ext>
            </a:extLst>
          </p:cNvPr>
          <p:cNvGraphicFramePr>
            <a:graphicFrameLocks noGrp="1"/>
          </p:cNvGraphicFramePr>
          <p:nvPr>
            <p:extLst>
              <p:ext uri="{D42A27DB-BD31-4B8C-83A1-F6EECF244321}">
                <p14:modId xmlns:p14="http://schemas.microsoft.com/office/powerpoint/2010/main" xmlns="" val="3770223354"/>
              </p:ext>
            </p:extLst>
          </p:nvPr>
        </p:nvGraphicFramePr>
        <p:xfrm>
          <a:off x="235225" y="833876"/>
          <a:ext cx="8299651" cy="4604835"/>
        </p:xfrm>
        <a:graphic>
          <a:graphicData uri="http://schemas.openxmlformats.org/drawingml/2006/table">
            <a:tbl>
              <a:tblPr>
                <a:tableStyleId>{616DA210-FB5B-4158-B5E0-FEB733F419BA}</a:tableStyleId>
              </a:tblPr>
              <a:tblGrid>
                <a:gridCol w="2237964">
                  <a:extLst>
                    <a:ext uri="{9D8B030D-6E8A-4147-A177-3AD203B41FA5}">
                      <a16:colId xmlns:a16="http://schemas.microsoft.com/office/drawing/2014/main" xmlns="" val="2118307633"/>
                    </a:ext>
                  </a:extLst>
                </a:gridCol>
                <a:gridCol w="1240472">
                  <a:extLst>
                    <a:ext uri="{9D8B030D-6E8A-4147-A177-3AD203B41FA5}">
                      <a16:colId xmlns:a16="http://schemas.microsoft.com/office/drawing/2014/main" xmlns="" val="2495537238"/>
                    </a:ext>
                  </a:extLst>
                </a:gridCol>
                <a:gridCol w="1240472">
                  <a:extLst>
                    <a:ext uri="{9D8B030D-6E8A-4147-A177-3AD203B41FA5}">
                      <a16:colId xmlns:a16="http://schemas.microsoft.com/office/drawing/2014/main" xmlns="" val="1114769264"/>
                    </a:ext>
                  </a:extLst>
                </a:gridCol>
                <a:gridCol w="1240472">
                  <a:extLst>
                    <a:ext uri="{9D8B030D-6E8A-4147-A177-3AD203B41FA5}">
                      <a16:colId xmlns:a16="http://schemas.microsoft.com/office/drawing/2014/main" xmlns="" val="1143550640"/>
                    </a:ext>
                  </a:extLst>
                </a:gridCol>
                <a:gridCol w="1240472">
                  <a:extLst>
                    <a:ext uri="{9D8B030D-6E8A-4147-A177-3AD203B41FA5}">
                      <a16:colId xmlns:a16="http://schemas.microsoft.com/office/drawing/2014/main" xmlns="" val="3245363277"/>
                    </a:ext>
                  </a:extLst>
                </a:gridCol>
                <a:gridCol w="1099799">
                  <a:extLst>
                    <a:ext uri="{9D8B030D-6E8A-4147-A177-3AD203B41FA5}">
                      <a16:colId xmlns:a16="http://schemas.microsoft.com/office/drawing/2014/main" xmlns="" val="164470111"/>
                    </a:ext>
                  </a:extLst>
                </a:gridCol>
              </a:tblGrid>
              <a:tr h="332810">
                <a:tc rowSpan="2">
                  <a:txBody>
                    <a:bodyPr/>
                    <a:lstStyle/>
                    <a:p>
                      <a:pPr algn="ctr" rtl="0" fontAlgn="ctr"/>
                      <a:r>
                        <a:rPr lang="en-ZA" sz="1600" b="1" u="none" strike="noStrike" dirty="0">
                          <a:effectLst/>
                        </a:rPr>
                        <a:t>Programme</a:t>
                      </a:r>
                      <a:endParaRPr lang="en-ZA" sz="1600" b="1" i="0" u="none" strike="noStrike" dirty="0">
                        <a:solidFill>
                          <a:srgbClr val="000000"/>
                        </a:solidFill>
                        <a:effectLst/>
                        <a:latin typeface="Calibri" panose="020F0502020204030204" pitchFamily="34" charset="0"/>
                      </a:endParaRPr>
                    </a:p>
                  </a:txBody>
                  <a:tcPr marL="6269" marR="6269" marT="6269" marB="0" anchor="ctr">
                    <a:solidFill>
                      <a:schemeClr val="accent2"/>
                    </a:solidFill>
                  </a:tcPr>
                </a:tc>
                <a:tc>
                  <a:txBody>
                    <a:bodyPr/>
                    <a:lstStyle/>
                    <a:p>
                      <a:pPr algn="ctr" rtl="0" fontAlgn="ctr"/>
                      <a:r>
                        <a:rPr lang="en-ZA" sz="1600" b="1" u="none" strike="noStrike" dirty="0">
                          <a:effectLst/>
                        </a:rPr>
                        <a:t>2021/22</a:t>
                      </a:r>
                      <a:endParaRPr lang="en-ZA" sz="1600" b="1" i="0" u="none" strike="noStrike" dirty="0">
                        <a:solidFill>
                          <a:srgbClr val="000000"/>
                        </a:solidFill>
                        <a:effectLst/>
                        <a:latin typeface="Calibri" panose="020F0502020204030204" pitchFamily="34" charset="0"/>
                      </a:endParaRPr>
                    </a:p>
                  </a:txBody>
                  <a:tcPr marL="6269" marR="6269" marT="6269" marB="0" anchor="ctr">
                    <a:solidFill>
                      <a:schemeClr val="accent2"/>
                    </a:solidFill>
                  </a:tcPr>
                </a:tc>
                <a:tc gridSpan="2">
                  <a:txBody>
                    <a:bodyPr/>
                    <a:lstStyle/>
                    <a:p>
                      <a:pPr algn="ctr" rtl="0" fontAlgn="ctr"/>
                      <a:r>
                        <a:rPr lang="en-ZA" sz="1600" b="1" u="none" strike="noStrike" dirty="0">
                          <a:effectLst/>
                        </a:rPr>
                        <a:t>2022/23</a:t>
                      </a:r>
                      <a:endParaRPr lang="en-ZA" sz="1600" b="1" i="0" u="none" strike="noStrike" dirty="0">
                        <a:solidFill>
                          <a:srgbClr val="000000"/>
                        </a:solidFill>
                        <a:effectLst/>
                        <a:latin typeface="Calibri" panose="020F0502020204030204" pitchFamily="34" charset="0"/>
                      </a:endParaRPr>
                    </a:p>
                  </a:txBody>
                  <a:tcPr marL="6269" marR="6269" marT="6269" marB="0" anchor="ctr">
                    <a:solidFill>
                      <a:schemeClr val="accent2"/>
                    </a:solidFill>
                  </a:tcPr>
                </a:tc>
                <a:tc hMerge="1">
                  <a:txBody>
                    <a:bodyPr/>
                    <a:lstStyle/>
                    <a:p>
                      <a:endParaRPr lang="en-ZA"/>
                    </a:p>
                  </a:txBody>
                  <a:tcPr/>
                </a:tc>
                <a:tc gridSpan="2">
                  <a:txBody>
                    <a:bodyPr/>
                    <a:lstStyle/>
                    <a:p>
                      <a:pPr algn="ctr" rtl="0" fontAlgn="ctr"/>
                      <a:r>
                        <a:rPr lang="en-ZA" sz="1600" b="1" u="none" strike="noStrike" dirty="0">
                          <a:effectLst/>
                        </a:rPr>
                        <a:t>2023/24</a:t>
                      </a:r>
                      <a:endParaRPr lang="en-ZA" sz="1600" b="1" i="0" u="none" strike="noStrike" dirty="0">
                        <a:solidFill>
                          <a:srgbClr val="000000"/>
                        </a:solidFill>
                        <a:effectLst/>
                        <a:latin typeface="Calibri" panose="020F0502020204030204" pitchFamily="34" charset="0"/>
                      </a:endParaRPr>
                    </a:p>
                  </a:txBody>
                  <a:tcPr marL="6269" marR="6269" marT="6269" marB="0" anchor="ctr">
                    <a:solidFill>
                      <a:schemeClr val="accent2"/>
                    </a:solidFill>
                  </a:tcPr>
                </a:tc>
                <a:tc hMerge="1">
                  <a:txBody>
                    <a:bodyPr/>
                    <a:lstStyle/>
                    <a:p>
                      <a:endParaRPr lang="en-ZA"/>
                    </a:p>
                  </a:txBody>
                  <a:tcPr/>
                </a:tc>
                <a:extLst>
                  <a:ext uri="{0D108BD9-81ED-4DB2-BD59-A6C34878D82A}">
                    <a16:rowId xmlns:a16="http://schemas.microsoft.com/office/drawing/2014/main" xmlns="" val="3020511045"/>
                  </a:ext>
                </a:extLst>
              </a:tr>
              <a:tr h="332810">
                <a:tc vMerge="1">
                  <a:txBody>
                    <a:bodyPr/>
                    <a:lstStyle/>
                    <a:p>
                      <a:endParaRPr lang="en-ZA"/>
                    </a:p>
                  </a:txBody>
                  <a:tcPr/>
                </a:tc>
                <a:tc>
                  <a:txBody>
                    <a:bodyPr/>
                    <a:lstStyle/>
                    <a:p>
                      <a:pPr algn="ctr" rtl="0" fontAlgn="ctr"/>
                      <a:r>
                        <a:rPr lang="en-ZA" sz="1600" b="1" u="none" strike="noStrike" dirty="0">
                          <a:effectLst/>
                        </a:rPr>
                        <a:t>R’ 000</a:t>
                      </a:r>
                      <a:endParaRPr lang="en-ZA" sz="1600" b="1" i="0" u="none" strike="noStrike" dirty="0">
                        <a:solidFill>
                          <a:srgbClr val="000000"/>
                        </a:solidFill>
                        <a:effectLst/>
                        <a:latin typeface="Calibri" panose="020F0502020204030204" pitchFamily="34" charset="0"/>
                      </a:endParaRPr>
                    </a:p>
                  </a:txBody>
                  <a:tcPr marL="6269" marR="6269" marT="6269" marB="0" anchor="ctr">
                    <a:solidFill>
                      <a:schemeClr val="accent2"/>
                    </a:solidFill>
                  </a:tcPr>
                </a:tc>
                <a:tc>
                  <a:txBody>
                    <a:bodyPr/>
                    <a:lstStyle/>
                    <a:p>
                      <a:pPr algn="ctr" rtl="0" fontAlgn="ctr"/>
                      <a:r>
                        <a:rPr lang="en-ZA" sz="1600" b="1" u="none" strike="noStrike" dirty="0">
                          <a:effectLst/>
                        </a:rPr>
                        <a:t>R’ 000</a:t>
                      </a:r>
                      <a:endParaRPr lang="en-ZA" sz="1600" b="1" i="0" u="none" strike="noStrike" dirty="0">
                        <a:solidFill>
                          <a:srgbClr val="000000"/>
                        </a:solidFill>
                        <a:effectLst/>
                        <a:latin typeface="Calibri" panose="020F0502020204030204" pitchFamily="34" charset="0"/>
                      </a:endParaRPr>
                    </a:p>
                  </a:txBody>
                  <a:tcPr marL="6269" marR="6269" marT="6269" marB="0" anchor="ctr">
                    <a:solidFill>
                      <a:schemeClr val="accent2"/>
                    </a:solidFill>
                  </a:tcPr>
                </a:tc>
                <a:tc>
                  <a:txBody>
                    <a:bodyPr/>
                    <a:lstStyle/>
                    <a:p>
                      <a:pPr algn="ctr" rtl="0" fontAlgn="ctr"/>
                      <a:r>
                        <a:rPr lang="en-ZA" sz="1600" b="1" u="none" strike="noStrike" dirty="0">
                          <a:effectLst/>
                        </a:rPr>
                        <a:t>% increase</a:t>
                      </a:r>
                      <a:endParaRPr lang="en-ZA" sz="1600" b="1" i="0" u="none" strike="noStrike" dirty="0">
                        <a:solidFill>
                          <a:srgbClr val="000000"/>
                        </a:solidFill>
                        <a:effectLst/>
                        <a:latin typeface="Calibri" panose="020F0502020204030204" pitchFamily="34" charset="0"/>
                      </a:endParaRPr>
                    </a:p>
                  </a:txBody>
                  <a:tcPr marL="6269" marR="6269" marT="6269" marB="0" anchor="ctr">
                    <a:solidFill>
                      <a:schemeClr val="accent2"/>
                    </a:solidFill>
                  </a:tcPr>
                </a:tc>
                <a:tc>
                  <a:txBody>
                    <a:bodyPr/>
                    <a:lstStyle/>
                    <a:p>
                      <a:pPr algn="ctr" rtl="0" fontAlgn="ctr"/>
                      <a:r>
                        <a:rPr lang="en-ZA" sz="1600" b="1" u="none" strike="noStrike" dirty="0">
                          <a:effectLst/>
                        </a:rPr>
                        <a:t>R’ 000</a:t>
                      </a:r>
                      <a:endParaRPr lang="en-ZA" sz="1600" b="1" i="0" u="none" strike="noStrike" dirty="0">
                        <a:solidFill>
                          <a:srgbClr val="000000"/>
                        </a:solidFill>
                        <a:effectLst/>
                        <a:latin typeface="Calibri" panose="020F0502020204030204" pitchFamily="34" charset="0"/>
                      </a:endParaRPr>
                    </a:p>
                  </a:txBody>
                  <a:tcPr marL="6269" marR="6269" marT="6269" marB="0" anchor="ctr">
                    <a:solidFill>
                      <a:schemeClr val="accent2"/>
                    </a:solidFill>
                  </a:tcPr>
                </a:tc>
                <a:tc>
                  <a:txBody>
                    <a:bodyPr/>
                    <a:lstStyle/>
                    <a:p>
                      <a:pPr algn="ctr" rtl="0" fontAlgn="ctr"/>
                      <a:r>
                        <a:rPr lang="en-ZA" sz="1600" b="1" u="none" strike="noStrike" dirty="0">
                          <a:effectLst/>
                        </a:rPr>
                        <a:t>% increase</a:t>
                      </a:r>
                      <a:endParaRPr lang="en-ZA" sz="1600" b="1" i="0" u="none" strike="noStrike" dirty="0">
                        <a:solidFill>
                          <a:srgbClr val="000000"/>
                        </a:solidFill>
                        <a:effectLst/>
                        <a:latin typeface="Calibri" panose="020F0502020204030204" pitchFamily="34" charset="0"/>
                      </a:endParaRPr>
                    </a:p>
                  </a:txBody>
                  <a:tcPr marL="6269" marR="6269" marT="6269" marB="0" anchor="ctr">
                    <a:solidFill>
                      <a:schemeClr val="accent2"/>
                    </a:solidFill>
                  </a:tcPr>
                </a:tc>
                <a:extLst>
                  <a:ext uri="{0D108BD9-81ED-4DB2-BD59-A6C34878D82A}">
                    <a16:rowId xmlns:a16="http://schemas.microsoft.com/office/drawing/2014/main" xmlns="" val="3056040703"/>
                  </a:ext>
                </a:extLst>
              </a:tr>
              <a:tr h="332810">
                <a:tc>
                  <a:txBody>
                    <a:bodyPr/>
                    <a:lstStyle/>
                    <a:p>
                      <a:pPr algn="l" rtl="0" fontAlgn="b"/>
                      <a:r>
                        <a:rPr lang="en-ZA" sz="1600" b="1" u="none" strike="noStrike" dirty="0">
                          <a:effectLst/>
                        </a:rPr>
                        <a:t>P 1: Administration</a:t>
                      </a:r>
                      <a:endParaRPr lang="en-ZA" sz="1600" b="1" i="0" u="none" strike="noStrike" dirty="0">
                        <a:solidFill>
                          <a:srgbClr val="000000"/>
                        </a:solidFill>
                        <a:effectLst/>
                        <a:latin typeface="Calibri" panose="020F0502020204030204" pitchFamily="34" charset="0"/>
                      </a:endParaRPr>
                    </a:p>
                  </a:txBody>
                  <a:tcPr marL="6269" marR="6269" marT="6269" marB="0" anchor="b">
                    <a:solidFill>
                      <a:schemeClr val="accent2"/>
                    </a:solidFill>
                  </a:tcPr>
                </a:tc>
                <a:tc>
                  <a:txBody>
                    <a:bodyPr/>
                    <a:lstStyle/>
                    <a:p>
                      <a:pPr algn="r" rtl="0" fontAlgn="b"/>
                      <a:r>
                        <a:rPr lang="en-ZA" sz="1600" u="none" strike="noStrike">
                          <a:effectLst/>
                        </a:rPr>
                        <a:t>           413 206 </a:t>
                      </a:r>
                      <a:endParaRPr lang="en-ZA" sz="1600" b="0" i="0" u="none" strike="noStrike">
                        <a:solidFill>
                          <a:srgbClr val="000000"/>
                        </a:solidFill>
                        <a:effectLst/>
                        <a:latin typeface="Calibri" panose="020F0502020204030204" pitchFamily="34" charset="0"/>
                      </a:endParaRPr>
                    </a:p>
                  </a:txBody>
                  <a:tcPr marL="6269" marR="6269" marT="6269" marB="0" anchor="b"/>
                </a:tc>
                <a:tc>
                  <a:txBody>
                    <a:bodyPr/>
                    <a:lstStyle/>
                    <a:p>
                      <a:pPr algn="r" rtl="0" fontAlgn="b"/>
                      <a:r>
                        <a:rPr lang="en-ZA" sz="1600" u="none" strike="noStrike">
                          <a:effectLst/>
                        </a:rPr>
                        <a:t>           418 775 </a:t>
                      </a:r>
                      <a:endParaRPr lang="en-ZA" sz="1600" b="0" i="0" u="none" strike="noStrike">
                        <a:solidFill>
                          <a:srgbClr val="000000"/>
                        </a:solidFill>
                        <a:effectLst/>
                        <a:latin typeface="Calibri" panose="020F0502020204030204" pitchFamily="34" charset="0"/>
                      </a:endParaRPr>
                    </a:p>
                  </a:txBody>
                  <a:tcPr marL="6269" marR="6269" marT="6269" marB="0" anchor="b"/>
                </a:tc>
                <a:tc>
                  <a:txBody>
                    <a:bodyPr/>
                    <a:lstStyle/>
                    <a:p>
                      <a:pPr algn="r" rtl="0" fontAlgn="b"/>
                      <a:r>
                        <a:rPr lang="en-ZA" sz="1600" u="none" strike="noStrike">
                          <a:effectLst/>
                        </a:rPr>
                        <a:t>1.35%</a:t>
                      </a:r>
                      <a:endParaRPr lang="en-ZA" sz="1600" b="0" i="0" u="none" strike="noStrike">
                        <a:solidFill>
                          <a:srgbClr val="000000"/>
                        </a:solidFill>
                        <a:effectLst/>
                        <a:latin typeface="Calibri" panose="020F0502020204030204" pitchFamily="34" charset="0"/>
                      </a:endParaRPr>
                    </a:p>
                  </a:txBody>
                  <a:tcPr marL="6269" marR="6269" marT="6269" marB="0" anchor="b"/>
                </a:tc>
                <a:tc>
                  <a:txBody>
                    <a:bodyPr/>
                    <a:lstStyle/>
                    <a:p>
                      <a:pPr algn="r" rtl="0" fontAlgn="b"/>
                      <a:r>
                        <a:rPr lang="en-ZA" sz="1600" u="none" strike="noStrike">
                          <a:effectLst/>
                        </a:rPr>
                        <a:t>           420 061 </a:t>
                      </a:r>
                      <a:endParaRPr lang="en-ZA" sz="1600" b="0" i="0" u="none" strike="noStrike">
                        <a:solidFill>
                          <a:srgbClr val="000000"/>
                        </a:solidFill>
                        <a:effectLst/>
                        <a:latin typeface="Calibri" panose="020F0502020204030204" pitchFamily="34" charset="0"/>
                      </a:endParaRPr>
                    </a:p>
                  </a:txBody>
                  <a:tcPr marL="6269" marR="6269" marT="6269" marB="0" anchor="b"/>
                </a:tc>
                <a:tc>
                  <a:txBody>
                    <a:bodyPr/>
                    <a:lstStyle/>
                    <a:p>
                      <a:pPr algn="r" rtl="0" fontAlgn="b"/>
                      <a:r>
                        <a:rPr lang="en-ZA" sz="1600" u="none" strike="noStrike">
                          <a:effectLst/>
                        </a:rPr>
                        <a:t>0.31%</a:t>
                      </a:r>
                      <a:endParaRPr lang="en-ZA" sz="1600" b="0" i="0" u="none" strike="noStrike">
                        <a:solidFill>
                          <a:srgbClr val="000000"/>
                        </a:solidFill>
                        <a:effectLst/>
                        <a:latin typeface="Calibri" panose="020F0502020204030204" pitchFamily="34" charset="0"/>
                      </a:endParaRPr>
                    </a:p>
                  </a:txBody>
                  <a:tcPr marL="6269" marR="6269" marT="6269" marB="0" anchor="b"/>
                </a:tc>
                <a:extLst>
                  <a:ext uri="{0D108BD9-81ED-4DB2-BD59-A6C34878D82A}">
                    <a16:rowId xmlns:a16="http://schemas.microsoft.com/office/drawing/2014/main" xmlns="" val="2717876923"/>
                  </a:ext>
                </a:extLst>
              </a:tr>
              <a:tr h="332810">
                <a:tc>
                  <a:txBody>
                    <a:bodyPr/>
                    <a:lstStyle/>
                    <a:p>
                      <a:pPr algn="l" rtl="0" fontAlgn="b"/>
                      <a:r>
                        <a:rPr lang="en-ZA" sz="1600" b="1" u="none" strike="noStrike" dirty="0">
                          <a:effectLst/>
                        </a:rPr>
                        <a:t>P 2: Social Assistance</a:t>
                      </a:r>
                      <a:endParaRPr lang="en-ZA" sz="1600" b="1" i="0" u="none" strike="noStrike" dirty="0">
                        <a:solidFill>
                          <a:srgbClr val="000000"/>
                        </a:solidFill>
                        <a:effectLst/>
                        <a:latin typeface="Calibri" panose="020F0502020204030204" pitchFamily="34" charset="0"/>
                      </a:endParaRPr>
                    </a:p>
                  </a:txBody>
                  <a:tcPr marL="6269" marR="6269" marT="6269" marB="0" anchor="b">
                    <a:solidFill>
                      <a:schemeClr val="accent2"/>
                    </a:solidFill>
                  </a:tcPr>
                </a:tc>
                <a:tc>
                  <a:txBody>
                    <a:bodyPr/>
                    <a:lstStyle/>
                    <a:p>
                      <a:pPr algn="r" rtl="0" fontAlgn="b"/>
                      <a:r>
                        <a:rPr lang="en-ZA" sz="1600" u="none" strike="noStrike">
                          <a:effectLst/>
                        </a:rPr>
                        <a:t>    195 516 423 </a:t>
                      </a:r>
                      <a:endParaRPr lang="en-ZA" sz="1600" b="0" i="0" u="none" strike="noStrike">
                        <a:solidFill>
                          <a:srgbClr val="000000"/>
                        </a:solidFill>
                        <a:effectLst/>
                        <a:latin typeface="Calibri" panose="020F0502020204030204" pitchFamily="34" charset="0"/>
                      </a:endParaRPr>
                    </a:p>
                  </a:txBody>
                  <a:tcPr marL="6269" marR="6269" marT="6269" marB="0" anchor="b"/>
                </a:tc>
                <a:tc>
                  <a:txBody>
                    <a:bodyPr/>
                    <a:lstStyle/>
                    <a:p>
                      <a:pPr algn="r" rtl="0" fontAlgn="b"/>
                      <a:r>
                        <a:rPr lang="en-ZA" sz="1600" u="none" strike="noStrike">
                          <a:effectLst/>
                        </a:rPr>
                        <a:t>    205 294 592 </a:t>
                      </a:r>
                      <a:endParaRPr lang="en-ZA" sz="1600" b="0" i="0" u="none" strike="noStrike">
                        <a:solidFill>
                          <a:srgbClr val="000000"/>
                        </a:solidFill>
                        <a:effectLst/>
                        <a:latin typeface="Calibri" panose="020F0502020204030204" pitchFamily="34" charset="0"/>
                      </a:endParaRPr>
                    </a:p>
                  </a:txBody>
                  <a:tcPr marL="6269" marR="6269" marT="6269" marB="0" anchor="b"/>
                </a:tc>
                <a:tc>
                  <a:txBody>
                    <a:bodyPr/>
                    <a:lstStyle/>
                    <a:p>
                      <a:pPr algn="r" rtl="0" fontAlgn="b"/>
                      <a:r>
                        <a:rPr lang="en-ZA" sz="1600" u="none" strike="noStrike">
                          <a:effectLst/>
                        </a:rPr>
                        <a:t>5.00%</a:t>
                      </a:r>
                      <a:endParaRPr lang="en-ZA" sz="1600" b="0" i="0" u="none" strike="noStrike">
                        <a:solidFill>
                          <a:srgbClr val="000000"/>
                        </a:solidFill>
                        <a:effectLst/>
                        <a:latin typeface="Calibri" panose="020F0502020204030204" pitchFamily="34" charset="0"/>
                      </a:endParaRPr>
                    </a:p>
                  </a:txBody>
                  <a:tcPr marL="6269" marR="6269" marT="6269" marB="0" anchor="b"/>
                </a:tc>
                <a:tc>
                  <a:txBody>
                    <a:bodyPr/>
                    <a:lstStyle/>
                    <a:p>
                      <a:pPr algn="r" rtl="0" fontAlgn="b"/>
                      <a:r>
                        <a:rPr lang="en-ZA" sz="1600" u="none" strike="noStrike">
                          <a:effectLst/>
                        </a:rPr>
                        <a:t>    206 083 314 </a:t>
                      </a:r>
                      <a:endParaRPr lang="en-ZA" sz="1600" b="0" i="0" u="none" strike="noStrike">
                        <a:solidFill>
                          <a:srgbClr val="000000"/>
                        </a:solidFill>
                        <a:effectLst/>
                        <a:latin typeface="Calibri" panose="020F0502020204030204" pitchFamily="34" charset="0"/>
                      </a:endParaRPr>
                    </a:p>
                  </a:txBody>
                  <a:tcPr marL="6269" marR="6269" marT="6269" marB="0" anchor="b"/>
                </a:tc>
                <a:tc>
                  <a:txBody>
                    <a:bodyPr/>
                    <a:lstStyle/>
                    <a:p>
                      <a:pPr algn="r" rtl="0" fontAlgn="b"/>
                      <a:r>
                        <a:rPr lang="en-ZA" sz="1600" u="none" strike="noStrike">
                          <a:effectLst/>
                        </a:rPr>
                        <a:t>0.38%</a:t>
                      </a:r>
                      <a:endParaRPr lang="en-ZA" sz="1600" b="0" i="0" u="none" strike="noStrike">
                        <a:solidFill>
                          <a:srgbClr val="000000"/>
                        </a:solidFill>
                        <a:effectLst/>
                        <a:latin typeface="Calibri" panose="020F0502020204030204" pitchFamily="34" charset="0"/>
                      </a:endParaRPr>
                    </a:p>
                  </a:txBody>
                  <a:tcPr marL="6269" marR="6269" marT="6269" marB="0" anchor="b"/>
                </a:tc>
                <a:extLst>
                  <a:ext uri="{0D108BD9-81ED-4DB2-BD59-A6C34878D82A}">
                    <a16:rowId xmlns:a16="http://schemas.microsoft.com/office/drawing/2014/main" xmlns="" val="1289317136"/>
                  </a:ext>
                </a:extLst>
              </a:tr>
              <a:tr h="657301">
                <a:tc>
                  <a:txBody>
                    <a:bodyPr/>
                    <a:lstStyle/>
                    <a:p>
                      <a:pPr algn="l" rtl="0" fontAlgn="b"/>
                      <a:r>
                        <a:rPr lang="en-GB" sz="1600" b="1" u="none" strike="noStrike" dirty="0">
                          <a:effectLst/>
                        </a:rPr>
                        <a:t>P 3: Social Security Policy and Administration</a:t>
                      </a:r>
                      <a:endParaRPr lang="en-GB" sz="1600" b="1" i="0" u="none" strike="noStrike" dirty="0">
                        <a:solidFill>
                          <a:srgbClr val="000000"/>
                        </a:solidFill>
                        <a:effectLst/>
                        <a:latin typeface="Calibri" panose="020F0502020204030204" pitchFamily="34" charset="0"/>
                      </a:endParaRPr>
                    </a:p>
                  </a:txBody>
                  <a:tcPr marL="6269" marR="6269" marT="6269" marB="0" anchor="b">
                    <a:solidFill>
                      <a:schemeClr val="accent2"/>
                    </a:solidFill>
                  </a:tcPr>
                </a:tc>
                <a:tc>
                  <a:txBody>
                    <a:bodyPr/>
                    <a:lstStyle/>
                    <a:p>
                      <a:pPr algn="r" rtl="0" fontAlgn="b"/>
                      <a:r>
                        <a:rPr lang="en-ZA" sz="1600" u="none" strike="noStrike" dirty="0">
                          <a:effectLst/>
                        </a:rPr>
                        <a:t>        7 576 011 </a:t>
                      </a:r>
                      <a:endParaRPr lang="en-ZA" sz="1600" b="0" i="0" u="none" strike="noStrike" dirty="0">
                        <a:solidFill>
                          <a:srgbClr val="000000"/>
                        </a:solidFill>
                        <a:effectLst/>
                        <a:latin typeface="Calibri" panose="020F0502020204030204" pitchFamily="34" charset="0"/>
                      </a:endParaRPr>
                    </a:p>
                  </a:txBody>
                  <a:tcPr marL="6269" marR="6269" marT="6269" marB="0" anchor="b"/>
                </a:tc>
                <a:tc>
                  <a:txBody>
                    <a:bodyPr/>
                    <a:lstStyle/>
                    <a:p>
                      <a:pPr algn="r" rtl="0" fontAlgn="b"/>
                      <a:r>
                        <a:rPr lang="en-ZA" sz="1600" u="none" strike="noStrike">
                          <a:effectLst/>
                        </a:rPr>
                        <a:t>        7 613 039 </a:t>
                      </a:r>
                      <a:endParaRPr lang="en-ZA" sz="1600" b="0" i="0" u="none" strike="noStrike">
                        <a:solidFill>
                          <a:srgbClr val="000000"/>
                        </a:solidFill>
                        <a:effectLst/>
                        <a:latin typeface="Calibri" panose="020F0502020204030204" pitchFamily="34" charset="0"/>
                      </a:endParaRPr>
                    </a:p>
                  </a:txBody>
                  <a:tcPr marL="6269" marR="6269" marT="6269" marB="0" anchor="b"/>
                </a:tc>
                <a:tc>
                  <a:txBody>
                    <a:bodyPr/>
                    <a:lstStyle/>
                    <a:p>
                      <a:pPr algn="r" rtl="0" fontAlgn="b"/>
                      <a:r>
                        <a:rPr lang="en-ZA" sz="1600" u="none" strike="noStrike">
                          <a:effectLst/>
                        </a:rPr>
                        <a:t>0.49%</a:t>
                      </a:r>
                      <a:endParaRPr lang="en-ZA" sz="1600" b="0" i="0" u="none" strike="noStrike">
                        <a:solidFill>
                          <a:srgbClr val="000000"/>
                        </a:solidFill>
                        <a:effectLst/>
                        <a:latin typeface="Calibri" panose="020F0502020204030204" pitchFamily="34" charset="0"/>
                      </a:endParaRPr>
                    </a:p>
                  </a:txBody>
                  <a:tcPr marL="6269" marR="6269" marT="6269" marB="0" anchor="b"/>
                </a:tc>
                <a:tc>
                  <a:txBody>
                    <a:bodyPr/>
                    <a:lstStyle/>
                    <a:p>
                      <a:pPr algn="r" rtl="0" fontAlgn="b"/>
                      <a:r>
                        <a:rPr lang="en-ZA" sz="1600" u="none" strike="noStrike">
                          <a:effectLst/>
                        </a:rPr>
                        <a:t>        7 684 429 </a:t>
                      </a:r>
                      <a:endParaRPr lang="en-ZA" sz="1600" b="0" i="0" u="none" strike="noStrike">
                        <a:solidFill>
                          <a:srgbClr val="000000"/>
                        </a:solidFill>
                        <a:effectLst/>
                        <a:latin typeface="Calibri" panose="020F0502020204030204" pitchFamily="34" charset="0"/>
                      </a:endParaRPr>
                    </a:p>
                  </a:txBody>
                  <a:tcPr marL="6269" marR="6269" marT="6269" marB="0" anchor="b"/>
                </a:tc>
                <a:tc>
                  <a:txBody>
                    <a:bodyPr/>
                    <a:lstStyle/>
                    <a:p>
                      <a:pPr algn="r" rtl="0" fontAlgn="b"/>
                      <a:r>
                        <a:rPr lang="en-ZA" sz="1600" u="none" strike="noStrike">
                          <a:effectLst/>
                        </a:rPr>
                        <a:t>0.94%</a:t>
                      </a:r>
                      <a:endParaRPr lang="en-ZA" sz="1600" b="0" i="0" u="none" strike="noStrike">
                        <a:solidFill>
                          <a:srgbClr val="000000"/>
                        </a:solidFill>
                        <a:effectLst/>
                        <a:latin typeface="Calibri" panose="020F0502020204030204" pitchFamily="34" charset="0"/>
                      </a:endParaRPr>
                    </a:p>
                  </a:txBody>
                  <a:tcPr marL="6269" marR="6269" marT="6269" marB="0" anchor="b"/>
                </a:tc>
                <a:extLst>
                  <a:ext uri="{0D108BD9-81ED-4DB2-BD59-A6C34878D82A}">
                    <a16:rowId xmlns:a16="http://schemas.microsoft.com/office/drawing/2014/main" xmlns="" val="1722971036"/>
                  </a:ext>
                </a:extLst>
              </a:tr>
              <a:tr h="981790">
                <a:tc>
                  <a:txBody>
                    <a:bodyPr/>
                    <a:lstStyle/>
                    <a:p>
                      <a:pPr algn="l" rtl="0" fontAlgn="b"/>
                      <a:r>
                        <a:rPr lang="en-GB" sz="1600" b="1" u="none" strike="noStrike" dirty="0">
                          <a:effectLst/>
                        </a:rPr>
                        <a:t>P 4: Welfare Services Policy Development And Implement Support </a:t>
                      </a:r>
                      <a:endParaRPr lang="en-GB" sz="1600" b="1" i="0" u="none" strike="noStrike" dirty="0">
                        <a:solidFill>
                          <a:srgbClr val="000000"/>
                        </a:solidFill>
                        <a:effectLst/>
                        <a:latin typeface="Calibri" panose="020F0502020204030204" pitchFamily="34" charset="0"/>
                      </a:endParaRPr>
                    </a:p>
                  </a:txBody>
                  <a:tcPr marL="6269" marR="6269" marT="6269" marB="0" anchor="b">
                    <a:solidFill>
                      <a:schemeClr val="accent2"/>
                    </a:solidFill>
                  </a:tcPr>
                </a:tc>
                <a:tc>
                  <a:txBody>
                    <a:bodyPr/>
                    <a:lstStyle/>
                    <a:p>
                      <a:pPr algn="r" rtl="0" fontAlgn="b"/>
                      <a:r>
                        <a:rPr lang="en-ZA" sz="1600" u="none" strike="noStrike">
                          <a:effectLst/>
                        </a:rPr>
                        <a:t>        1 367 345 </a:t>
                      </a:r>
                      <a:endParaRPr lang="en-ZA" sz="1600" b="0" i="0" u="none" strike="noStrike">
                        <a:solidFill>
                          <a:srgbClr val="000000"/>
                        </a:solidFill>
                        <a:effectLst/>
                        <a:latin typeface="Calibri" panose="020F0502020204030204" pitchFamily="34" charset="0"/>
                      </a:endParaRPr>
                    </a:p>
                  </a:txBody>
                  <a:tcPr marL="6269" marR="6269" marT="6269" marB="0" anchor="b"/>
                </a:tc>
                <a:tc>
                  <a:txBody>
                    <a:bodyPr/>
                    <a:lstStyle/>
                    <a:p>
                      <a:pPr algn="r" rtl="0" fontAlgn="b"/>
                      <a:r>
                        <a:rPr lang="en-ZA" sz="1600" u="none" strike="noStrike">
                          <a:effectLst/>
                        </a:rPr>
                        <a:t>        1 508 037 </a:t>
                      </a:r>
                      <a:endParaRPr lang="en-ZA" sz="1600" b="0" i="0" u="none" strike="noStrike">
                        <a:solidFill>
                          <a:srgbClr val="000000"/>
                        </a:solidFill>
                        <a:effectLst/>
                        <a:latin typeface="Calibri" panose="020F0502020204030204" pitchFamily="34" charset="0"/>
                      </a:endParaRPr>
                    </a:p>
                  </a:txBody>
                  <a:tcPr marL="6269" marR="6269" marT="6269" marB="0" anchor="b"/>
                </a:tc>
                <a:tc>
                  <a:txBody>
                    <a:bodyPr/>
                    <a:lstStyle/>
                    <a:p>
                      <a:pPr algn="r" rtl="0" fontAlgn="b"/>
                      <a:r>
                        <a:rPr lang="en-ZA" sz="1600" u="none" strike="noStrike" dirty="0">
                          <a:effectLst/>
                        </a:rPr>
                        <a:t>10.29%</a:t>
                      </a:r>
                      <a:endParaRPr lang="en-ZA" sz="1600" b="0" i="0" u="none" strike="noStrike" dirty="0">
                        <a:solidFill>
                          <a:srgbClr val="000000"/>
                        </a:solidFill>
                        <a:effectLst/>
                        <a:latin typeface="Calibri" panose="020F0502020204030204" pitchFamily="34" charset="0"/>
                      </a:endParaRPr>
                    </a:p>
                  </a:txBody>
                  <a:tcPr marL="6269" marR="6269" marT="6269" marB="0" anchor="b"/>
                </a:tc>
                <a:tc>
                  <a:txBody>
                    <a:bodyPr/>
                    <a:lstStyle/>
                    <a:p>
                      <a:pPr algn="r" rtl="0" fontAlgn="b"/>
                      <a:r>
                        <a:rPr lang="en-ZA" sz="1600" u="none" strike="noStrike" dirty="0">
                          <a:effectLst/>
                        </a:rPr>
                        <a:t>        1 561 119 </a:t>
                      </a:r>
                      <a:endParaRPr lang="en-ZA" sz="1600" b="0" i="0" u="none" strike="noStrike" dirty="0">
                        <a:solidFill>
                          <a:srgbClr val="000000"/>
                        </a:solidFill>
                        <a:effectLst/>
                        <a:latin typeface="Calibri" panose="020F0502020204030204" pitchFamily="34" charset="0"/>
                      </a:endParaRPr>
                    </a:p>
                  </a:txBody>
                  <a:tcPr marL="6269" marR="6269" marT="6269" marB="0" anchor="b"/>
                </a:tc>
                <a:tc>
                  <a:txBody>
                    <a:bodyPr/>
                    <a:lstStyle/>
                    <a:p>
                      <a:pPr algn="r" rtl="0" fontAlgn="b"/>
                      <a:r>
                        <a:rPr lang="en-ZA" sz="1600" u="none" strike="noStrike">
                          <a:effectLst/>
                        </a:rPr>
                        <a:t>3.52%</a:t>
                      </a:r>
                      <a:endParaRPr lang="en-ZA" sz="1600" b="0" i="0" u="none" strike="noStrike">
                        <a:solidFill>
                          <a:srgbClr val="000000"/>
                        </a:solidFill>
                        <a:effectLst/>
                        <a:latin typeface="Calibri" panose="020F0502020204030204" pitchFamily="34" charset="0"/>
                      </a:endParaRPr>
                    </a:p>
                  </a:txBody>
                  <a:tcPr marL="6269" marR="6269" marT="6269" marB="0" anchor="b"/>
                </a:tc>
                <a:extLst>
                  <a:ext uri="{0D108BD9-81ED-4DB2-BD59-A6C34878D82A}">
                    <a16:rowId xmlns:a16="http://schemas.microsoft.com/office/drawing/2014/main" xmlns="" val="1070810267"/>
                  </a:ext>
                </a:extLst>
              </a:tr>
              <a:tr h="657301">
                <a:tc>
                  <a:txBody>
                    <a:bodyPr/>
                    <a:lstStyle/>
                    <a:p>
                      <a:pPr algn="l" rtl="0" fontAlgn="b"/>
                      <a:r>
                        <a:rPr lang="en-GB" sz="1600" b="1" u="none" strike="noStrike" dirty="0">
                          <a:effectLst/>
                        </a:rPr>
                        <a:t>P 5: Social Policy And Integrated Service Delivery</a:t>
                      </a:r>
                      <a:endParaRPr lang="en-GB" sz="1600" b="1" i="0" u="none" strike="noStrike" dirty="0">
                        <a:solidFill>
                          <a:srgbClr val="000000"/>
                        </a:solidFill>
                        <a:effectLst/>
                        <a:latin typeface="Calibri" panose="020F0502020204030204" pitchFamily="34" charset="0"/>
                      </a:endParaRPr>
                    </a:p>
                  </a:txBody>
                  <a:tcPr marL="6269" marR="6269" marT="6269" marB="0" anchor="b">
                    <a:solidFill>
                      <a:schemeClr val="accent2"/>
                    </a:solidFill>
                  </a:tcPr>
                </a:tc>
                <a:tc>
                  <a:txBody>
                    <a:bodyPr/>
                    <a:lstStyle/>
                    <a:p>
                      <a:pPr algn="r" rtl="0" fontAlgn="b"/>
                      <a:r>
                        <a:rPr lang="en-ZA" sz="1600" u="none" strike="noStrike">
                          <a:effectLst/>
                        </a:rPr>
                        <a:t>           353 935 </a:t>
                      </a:r>
                      <a:endParaRPr lang="en-ZA" sz="1600" b="0" i="0" u="none" strike="noStrike">
                        <a:solidFill>
                          <a:srgbClr val="000000"/>
                        </a:solidFill>
                        <a:effectLst/>
                        <a:latin typeface="Calibri" panose="020F0502020204030204" pitchFamily="34" charset="0"/>
                      </a:endParaRPr>
                    </a:p>
                  </a:txBody>
                  <a:tcPr marL="6269" marR="6269" marT="6269" marB="0" anchor="b"/>
                </a:tc>
                <a:tc>
                  <a:txBody>
                    <a:bodyPr/>
                    <a:lstStyle/>
                    <a:p>
                      <a:pPr algn="r" rtl="0" fontAlgn="b"/>
                      <a:r>
                        <a:rPr lang="en-ZA" sz="1600" u="none" strike="noStrike">
                          <a:effectLst/>
                        </a:rPr>
                        <a:t>           357 649 </a:t>
                      </a:r>
                      <a:endParaRPr lang="en-ZA" sz="1600" b="0" i="0" u="none" strike="noStrike">
                        <a:solidFill>
                          <a:srgbClr val="000000"/>
                        </a:solidFill>
                        <a:effectLst/>
                        <a:latin typeface="Calibri" panose="020F0502020204030204" pitchFamily="34" charset="0"/>
                      </a:endParaRPr>
                    </a:p>
                  </a:txBody>
                  <a:tcPr marL="6269" marR="6269" marT="6269" marB="0" anchor="b"/>
                </a:tc>
                <a:tc>
                  <a:txBody>
                    <a:bodyPr/>
                    <a:lstStyle/>
                    <a:p>
                      <a:pPr algn="r" rtl="0" fontAlgn="b"/>
                      <a:r>
                        <a:rPr lang="en-ZA" sz="1600" u="none" strike="noStrike">
                          <a:effectLst/>
                        </a:rPr>
                        <a:t>1.05%</a:t>
                      </a:r>
                      <a:endParaRPr lang="en-ZA" sz="1600" b="0" i="0" u="none" strike="noStrike">
                        <a:solidFill>
                          <a:srgbClr val="000000"/>
                        </a:solidFill>
                        <a:effectLst/>
                        <a:latin typeface="Calibri" panose="020F0502020204030204" pitchFamily="34" charset="0"/>
                      </a:endParaRPr>
                    </a:p>
                  </a:txBody>
                  <a:tcPr marL="6269" marR="6269" marT="6269" marB="0" anchor="b"/>
                </a:tc>
                <a:tc>
                  <a:txBody>
                    <a:bodyPr/>
                    <a:lstStyle/>
                    <a:p>
                      <a:pPr algn="r" rtl="0" fontAlgn="b"/>
                      <a:r>
                        <a:rPr lang="en-ZA" sz="1600" u="none" strike="noStrike">
                          <a:effectLst/>
                        </a:rPr>
                        <a:t>           358 866 </a:t>
                      </a:r>
                      <a:endParaRPr lang="en-ZA" sz="1600" b="0" i="0" u="none" strike="noStrike">
                        <a:solidFill>
                          <a:srgbClr val="000000"/>
                        </a:solidFill>
                        <a:effectLst/>
                        <a:latin typeface="Calibri" panose="020F0502020204030204" pitchFamily="34" charset="0"/>
                      </a:endParaRPr>
                    </a:p>
                  </a:txBody>
                  <a:tcPr marL="6269" marR="6269" marT="6269" marB="0" anchor="b"/>
                </a:tc>
                <a:tc>
                  <a:txBody>
                    <a:bodyPr/>
                    <a:lstStyle/>
                    <a:p>
                      <a:pPr algn="r" rtl="0" fontAlgn="b"/>
                      <a:r>
                        <a:rPr lang="en-ZA" sz="1600" u="none" strike="noStrike">
                          <a:effectLst/>
                        </a:rPr>
                        <a:t>0.34%</a:t>
                      </a:r>
                      <a:endParaRPr lang="en-ZA" sz="1600" b="0" i="0" u="none" strike="noStrike">
                        <a:solidFill>
                          <a:srgbClr val="000000"/>
                        </a:solidFill>
                        <a:effectLst/>
                        <a:latin typeface="Calibri" panose="020F0502020204030204" pitchFamily="34" charset="0"/>
                      </a:endParaRPr>
                    </a:p>
                  </a:txBody>
                  <a:tcPr marL="6269" marR="6269" marT="6269" marB="0" anchor="b"/>
                </a:tc>
                <a:extLst>
                  <a:ext uri="{0D108BD9-81ED-4DB2-BD59-A6C34878D82A}">
                    <a16:rowId xmlns:a16="http://schemas.microsoft.com/office/drawing/2014/main" xmlns="" val="1387837430"/>
                  </a:ext>
                </a:extLst>
              </a:tr>
              <a:tr h="332810">
                <a:tc>
                  <a:txBody>
                    <a:bodyPr/>
                    <a:lstStyle/>
                    <a:p>
                      <a:pPr algn="l" rtl="0" fontAlgn="ctr"/>
                      <a:r>
                        <a:rPr lang="en-ZA" sz="1600" b="1" u="none" strike="noStrike" dirty="0">
                          <a:effectLst/>
                        </a:rPr>
                        <a:t>TOTAL</a:t>
                      </a:r>
                      <a:endParaRPr lang="en-ZA" sz="1600" b="1" i="0" u="none" strike="noStrike" dirty="0">
                        <a:solidFill>
                          <a:srgbClr val="000000"/>
                        </a:solidFill>
                        <a:effectLst/>
                        <a:latin typeface="Calibri" panose="020F0502020204030204" pitchFamily="34" charset="0"/>
                      </a:endParaRPr>
                    </a:p>
                  </a:txBody>
                  <a:tcPr marL="6269" marR="6269" marT="6269" marB="0" anchor="ctr">
                    <a:solidFill>
                      <a:schemeClr val="accent2"/>
                    </a:solidFill>
                  </a:tcPr>
                </a:tc>
                <a:tc>
                  <a:txBody>
                    <a:bodyPr/>
                    <a:lstStyle/>
                    <a:p>
                      <a:pPr algn="r" rtl="0" fontAlgn="b"/>
                      <a:r>
                        <a:rPr lang="en-ZA" sz="1600" u="none" strike="noStrike">
                          <a:effectLst/>
                        </a:rPr>
                        <a:t>    205 226 920 </a:t>
                      </a:r>
                      <a:endParaRPr lang="en-ZA" sz="1600" b="1" i="0" u="none" strike="noStrike">
                        <a:solidFill>
                          <a:srgbClr val="000000"/>
                        </a:solidFill>
                        <a:effectLst/>
                        <a:latin typeface="Calibri" panose="020F0502020204030204" pitchFamily="34" charset="0"/>
                      </a:endParaRPr>
                    </a:p>
                  </a:txBody>
                  <a:tcPr marL="6269" marR="6269" marT="6269" marB="0" anchor="b"/>
                </a:tc>
                <a:tc>
                  <a:txBody>
                    <a:bodyPr/>
                    <a:lstStyle/>
                    <a:p>
                      <a:pPr algn="r" rtl="0" fontAlgn="b"/>
                      <a:r>
                        <a:rPr lang="en-ZA" sz="1600" u="none" strike="noStrike">
                          <a:effectLst/>
                        </a:rPr>
                        <a:t>    215 192 092 </a:t>
                      </a:r>
                      <a:endParaRPr lang="en-ZA" sz="1600" b="1" i="0" u="none" strike="noStrike">
                        <a:solidFill>
                          <a:srgbClr val="000000"/>
                        </a:solidFill>
                        <a:effectLst/>
                        <a:latin typeface="Calibri" panose="020F0502020204030204" pitchFamily="34" charset="0"/>
                      </a:endParaRPr>
                    </a:p>
                  </a:txBody>
                  <a:tcPr marL="6269" marR="6269" marT="6269" marB="0" anchor="b"/>
                </a:tc>
                <a:tc>
                  <a:txBody>
                    <a:bodyPr/>
                    <a:lstStyle/>
                    <a:p>
                      <a:pPr algn="r" rtl="0" fontAlgn="b"/>
                      <a:r>
                        <a:rPr lang="en-ZA" sz="1600" u="none" strike="noStrike">
                          <a:effectLst/>
                        </a:rPr>
                        <a:t>4.86%</a:t>
                      </a:r>
                      <a:endParaRPr lang="en-ZA" sz="1600" b="1" i="0" u="none" strike="noStrike">
                        <a:solidFill>
                          <a:srgbClr val="000000"/>
                        </a:solidFill>
                        <a:effectLst/>
                        <a:latin typeface="Calibri" panose="020F0502020204030204" pitchFamily="34" charset="0"/>
                      </a:endParaRPr>
                    </a:p>
                  </a:txBody>
                  <a:tcPr marL="6269" marR="6269" marT="6269" marB="0" anchor="b"/>
                </a:tc>
                <a:tc>
                  <a:txBody>
                    <a:bodyPr/>
                    <a:lstStyle/>
                    <a:p>
                      <a:pPr algn="r" rtl="0" fontAlgn="b"/>
                      <a:r>
                        <a:rPr lang="en-ZA" sz="1600" u="none" strike="noStrike">
                          <a:effectLst/>
                        </a:rPr>
                        <a:t>    216 107 789 </a:t>
                      </a:r>
                      <a:endParaRPr lang="en-ZA" sz="1600" b="1" i="0" u="none" strike="noStrike">
                        <a:solidFill>
                          <a:srgbClr val="000000"/>
                        </a:solidFill>
                        <a:effectLst/>
                        <a:latin typeface="Calibri" panose="020F0502020204030204" pitchFamily="34" charset="0"/>
                      </a:endParaRPr>
                    </a:p>
                  </a:txBody>
                  <a:tcPr marL="6269" marR="6269" marT="6269" marB="0" anchor="b"/>
                </a:tc>
                <a:tc>
                  <a:txBody>
                    <a:bodyPr/>
                    <a:lstStyle/>
                    <a:p>
                      <a:pPr algn="r" rtl="0" fontAlgn="b"/>
                      <a:r>
                        <a:rPr lang="en-ZA" sz="1600" u="none" strike="noStrike" dirty="0">
                          <a:effectLst/>
                        </a:rPr>
                        <a:t>0.43%</a:t>
                      </a:r>
                      <a:endParaRPr lang="en-ZA" sz="1600" b="1" i="0" u="none" strike="noStrike" dirty="0">
                        <a:solidFill>
                          <a:srgbClr val="000000"/>
                        </a:solidFill>
                        <a:effectLst/>
                        <a:latin typeface="Calibri" panose="020F0502020204030204" pitchFamily="34" charset="0"/>
                      </a:endParaRPr>
                    </a:p>
                  </a:txBody>
                  <a:tcPr marL="6269" marR="6269" marT="6269" marB="0" anchor="b"/>
                </a:tc>
                <a:extLst>
                  <a:ext uri="{0D108BD9-81ED-4DB2-BD59-A6C34878D82A}">
                    <a16:rowId xmlns:a16="http://schemas.microsoft.com/office/drawing/2014/main" xmlns="" val="2413735669"/>
                  </a:ext>
                </a:extLst>
              </a:tr>
            </a:tbl>
          </a:graphicData>
        </a:graphic>
      </p:graphicFrame>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latin typeface="Arial Black" panose="020B0A04020102020204" pitchFamily="34" charset="0"/>
              </a:rPr>
              <a:t>38</a:t>
            </a:r>
          </a:p>
        </p:txBody>
      </p:sp>
    </p:spTree>
    <p:extLst>
      <p:ext uri="{BB962C8B-B14F-4D97-AF65-F5344CB8AC3E}">
        <p14:creationId xmlns:p14="http://schemas.microsoft.com/office/powerpoint/2010/main" xmlns="" val="34539065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ChangeArrowheads="1"/>
          </p:cNvSpPr>
          <p:nvPr/>
        </p:nvSpPr>
        <p:spPr bwMode="auto">
          <a:xfrm>
            <a:off x="179388" y="536873"/>
            <a:ext cx="878522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latin typeface="Arial Black" panose="020B0A04020102020204" pitchFamily="34" charset="0"/>
              </a:rPr>
              <a:t>Allocation Per Economic Classification</a:t>
            </a:r>
          </a:p>
        </p:txBody>
      </p:sp>
      <p:graphicFrame>
        <p:nvGraphicFramePr>
          <p:cNvPr id="2" name="Table 1">
            <a:extLst>
              <a:ext uri="{FF2B5EF4-FFF2-40B4-BE49-F238E27FC236}">
                <a16:creationId xmlns:a16="http://schemas.microsoft.com/office/drawing/2014/main" xmlns="" id="{B465BECC-A57B-46B3-9D88-C664EAD76920}"/>
              </a:ext>
            </a:extLst>
          </p:cNvPr>
          <p:cNvGraphicFramePr>
            <a:graphicFrameLocks noGrp="1"/>
          </p:cNvGraphicFramePr>
          <p:nvPr>
            <p:extLst>
              <p:ext uri="{D42A27DB-BD31-4B8C-83A1-F6EECF244321}">
                <p14:modId xmlns:p14="http://schemas.microsoft.com/office/powerpoint/2010/main" xmlns="" val="1554338896"/>
              </p:ext>
            </p:extLst>
          </p:nvPr>
        </p:nvGraphicFramePr>
        <p:xfrm>
          <a:off x="313036" y="1556792"/>
          <a:ext cx="8435425" cy="3415030"/>
        </p:xfrm>
        <a:graphic>
          <a:graphicData uri="http://schemas.openxmlformats.org/drawingml/2006/table">
            <a:tbl>
              <a:tblPr>
                <a:tableStyleId>{616DA210-FB5B-4158-B5E0-FEB733F419BA}</a:tableStyleId>
              </a:tblPr>
              <a:tblGrid>
                <a:gridCol w="2485439">
                  <a:extLst>
                    <a:ext uri="{9D8B030D-6E8A-4147-A177-3AD203B41FA5}">
                      <a16:colId xmlns:a16="http://schemas.microsoft.com/office/drawing/2014/main" xmlns="" val="2990847260"/>
                    </a:ext>
                  </a:extLst>
                </a:gridCol>
                <a:gridCol w="1217613">
                  <a:extLst>
                    <a:ext uri="{9D8B030D-6E8A-4147-A177-3AD203B41FA5}">
                      <a16:colId xmlns:a16="http://schemas.microsoft.com/office/drawing/2014/main" xmlns="" val="3691649172"/>
                    </a:ext>
                  </a:extLst>
                </a:gridCol>
                <a:gridCol w="1217613">
                  <a:extLst>
                    <a:ext uri="{9D8B030D-6E8A-4147-A177-3AD203B41FA5}">
                      <a16:colId xmlns:a16="http://schemas.microsoft.com/office/drawing/2014/main" xmlns="" val="2877014474"/>
                    </a:ext>
                  </a:extLst>
                </a:gridCol>
                <a:gridCol w="1217613">
                  <a:extLst>
                    <a:ext uri="{9D8B030D-6E8A-4147-A177-3AD203B41FA5}">
                      <a16:colId xmlns:a16="http://schemas.microsoft.com/office/drawing/2014/main" xmlns="" val="2429454932"/>
                    </a:ext>
                  </a:extLst>
                </a:gridCol>
                <a:gridCol w="1217613">
                  <a:extLst>
                    <a:ext uri="{9D8B030D-6E8A-4147-A177-3AD203B41FA5}">
                      <a16:colId xmlns:a16="http://schemas.microsoft.com/office/drawing/2014/main" xmlns="" val="850704551"/>
                    </a:ext>
                  </a:extLst>
                </a:gridCol>
                <a:gridCol w="1079534">
                  <a:extLst>
                    <a:ext uri="{9D8B030D-6E8A-4147-A177-3AD203B41FA5}">
                      <a16:colId xmlns:a16="http://schemas.microsoft.com/office/drawing/2014/main" xmlns="" val="584834333"/>
                    </a:ext>
                  </a:extLst>
                </a:gridCol>
              </a:tblGrid>
              <a:tr h="473195">
                <a:tc rowSpan="2">
                  <a:txBody>
                    <a:bodyPr/>
                    <a:lstStyle/>
                    <a:p>
                      <a:pPr algn="ctr" rtl="0" fontAlgn="ctr"/>
                      <a:r>
                        <a:rPr lang="en-ZA" sz="1600" b="1" u="none" strike="noStrike" dirty="0">
                          <a:effectLst/>
                        </a:rPr>
                        <a:t>ECONOMIC CLASSIFICATION</a:t>
                      </a:r>
                      <a:endParaRPr lang="en-ZA" sz="1600" b="1" i="0" u="none" strike="noStrike" dirty="0">
                        <a:solidFill>
                          <a:srgbClr val="000000"/>
                        </a:solidFill>
                        <a:effectLst/>
                        <a:latin typeface="Calibri" panose="020F0502020204030204" pitchFamily="34" charset="0"/>
                      </a:endParaRPr>
                    </a:p>
                  </a:txBody>
                  <a:tcPr marL="6048" marR="6048" marT="6048" marB="0" anchor="ctr">
                    <a:solidFill>
                      <a:schemeClr val="accent2"/>
                    </a:solidFill>
                  </a:tcPr>
                </a:tc>
                <a:tc>
                  <a:txBody>
                    <a:bodyPr/>
                    <a:lstStyle/>
                    <a:p>
                      <a:pPr algn="ctr" rtl="0" fontAlgn="ctr"/>
                      <a:r>
                        <a:rPr lang="en-ZA" sz="1600" b="1" u="none" strike="noStrike" dirty="0">
                          <a:effectLst/>
                        </a:rPr>
                        <a:t>2021/22</a:t>
                      </a:r>
                      <a:endParaRPr lang="en-ZA" sz="1600" b="1" i="0" u="none" strike="noStrike" dirty="0">
                        <a:solidFill>
                          <a:srgbClr val="000000"/>
                        </a:solidFill>
                        <a:effectLst/>
                        <a:latin typeface="Calibri" panose="020F0502020204030204" pitchFamily="34" charset="0"/>
                      </a:endParaRPr>
                    </a:p>
                  </a:txBody>
                  <a:tcPr marL="6048" marR="6048" marT="6048" marB="0" anchor="ctr">
                    <a:solidFill>
                      <a:schemeClr val="accent2"/>
                    </a:solidFill>
                  </a:tcPr>
                </a:tc>
                <a:tc gridSpan="2">
                  <a:txBody>
                    <a:bodyPr/>
                    <a:lstStyle/>
                    <a:p>
                      <a:pPr algn="ctr" rtl="0" fontAlgn="ctr"/>
                      <a:r>
                        <a:rPr lang="en-ZA" sz="1600" b="1" u="none" strike="noStrike" dirty="0">
                          <a:effectLst/>
                        </a:rPr>
                        <a:t>2022/23</a:t>
                      </a:r>
                      <a:endParaRPr lang="en-ZA" sz="1600" b="1" i="0" u="none" strike="noStrike" dirty="0">
                        <a:solidFill>
                          <a:srgbClr val="000000"/>
                        </a:solidFill>
                        <a:effectLst/>
                        <a:latin typeface="Calibri" panose="020F0502020204030204" pitchFamily="34" charset="0"/>
                      </a:endParaRPr>
                    </a:p>
                  </a:txBody>
                  <a:tcPr marL="6048" marR="6048" marT="6048" marB="0" anchor="ctr">
                    <a:solidFill>
                      <a:schemeClr val="accent2"/>
                    </a:solidFill>
                  </a:tcPr>
                </a:tc>
                <a:tc hMerge="1">
                  <a:txBody>
                    <a:bodyPr/>
                    <a:lstStyle/>
                    <a:p>
                      <a:endParaRPr lang="en-ZA"/>
                    </a:p>
                  </a:txBody>
                  <a:tcPr/>
                </a:tc>
                <a:tc gridSpan="2">
                  <a:txBody>
                    <a:bodyPr/>
                    <a:lstStyle/>
                    <a:p>
                      <a:pPr algn="ctr" rtl="0" fontAlgn="ctr"/>
                      <a:r>
                        <a:rPr lang="en-ZA" sz="1600" b="1" u="none" strike="noStrike">
                          <a:effectLst/>
                        </a:rPr>
                        <a:t>2023/24</a:t>
                      </a:r>
                      <a:endParaRPr lang="en-ZA" sz="1600" b="1" i="0" u="none" strike="noStrike">
                        <a:solidFill>
                          <a:srgbClr val="000000"/>
                        </a:solidFill>
                        <a:effectLst/>
                        <a:latin typeface="Calibri" panose="020F0502020204030204" pitchFamily="34" charset="0"/>
                      </a:endParaRPr>
                    </a:p>
                  </a:txBody>
                  <a:tcPr marL="6048" marR="6048" marT="6048" marB="0" anchor="ctr">
                    <a:solidFill>
                      <a:schemeClr val="accent2"/>
                    </a:solidFill>
                  </a:tcPr>
                </a:tc>
                <a:tc hMerge="1">
                  <a:txBody>
                    <a:bodyPr/>
                    <a:lstStyle/>
                    <a:p>
                      <a:endParaRPr lang="en-ZA"/>
                    </a:p>
                  </a:txBody>
                  <a:tcPr/>
                </a:tc>
                <a:extLst>
                  <a:ext uri="{0D108BD9-81ED-4DB2-BD59-A6C34878D82A}">
                    <a16:rowId xmlns:a16="http://schemas.microsoft.com/office/drawing/2014/main" xmlns="" val="916049160"/>
                  </a:ext>
                </a:extLst>
              </a:tr>
              <a:tr h="473195">
                <a:tc vMerge="1">
                  <a:txBody>
                    <a:bodyPr/>
                    <a:lstStyle/>
                    <a:p>
                      <a:endParaRPr lang="en-ZA"/>
                    </a:p>
                  </a:txBody>
                  <a:tcPr/>
                </a:tc>
                <a:tc>
                  <a:txBody>
                    <a:bodyPr/>
                    <a:lstStyle/>
                    <a:p>
                      <a:pPr algn="ctr" rtl="0" fontAlgn="ctr"/>
                      <a:r>
                        <a:rPr lang="en-ZA" sz="1600" b="1" u="none" strike="noStrike" dirty="0">
                          <a:effectLst/>
                        </a:rPr>
                        <a:t>R’ 000</a:t>
                      </a:r>
                      <a:endParaRPr lang="en-ZA" sz="1600" b="1" i="0" u="none" strike="noStrike" dirty="0">
                        <a:solidFill>
                          <a:srgbClr val="000000"/>
                        </a:solidFill>
                        <a:effectLst/>
                        <a:latin typeface="Calibri" panose="020F0502020204030204" pitchFamily="34" charset="0"/>
                      </a:endParaRPr>
                    </a:p>
                  </a:txBody>
                  <a:tcPr marL="6048" marR="6048" marT="6048" marB="0" anchor="ctr">
                    <a:solidFill>
                      <a:schemeClr val="accent2"/>
                    </a:solidFill>
                  </a:tcPr>
                </a:tc>
                <a:tc>
                  <a:txBody>
                    <a:bodyPr/>
                    <a:lstStyle/>
                    <a:p>
                      <a:pPr algn="ctr" rtl="0" fontAlgn="ctr"/>
                      <a:r>
                        <a:rPr lang="en-ZA" sz="1600" b="1" u="none" strike="noStrike" dirty="0">
                          <a:effectLst/>
                        </a:rPr>
                        <a:t>R’ 000</a:t>
                      </a:r>
                      <a:endParaRPr lang="en-ZA" sz="1600" b="1" i="0" u="none" strike="noStrike" dirty="0">
                        <a:solidFill>
                          <a:srgbClr val="000000"/>
                        </a:solidFill>
                        <a:effectLst/>
                        <a:latin typeface="Calibri" panose="020F0502020204030204" pitchFamily="34" charset="0"/>
                      </a:endParaRPr>
                    </a:p>
                  </a:txBody>
                  <a:tcPr marL="6048" marR="6048" marT="6048" marB="0" anchor="ctr">
                    <a:solidFill>
                      <a:schemeClr val="accent2"/>
                    </a:solidFill>
                  </a:tcPr>
                </a:tc>
                <a:tc>
                  <a:txBody>
                    <a:bodyPr/>
                    <a:lstStyle/>
                    <a:p>
                      <a:pPr algn="ctr" rtl="0" fontAlgn="ctr"/>
                      <a:r>
                        <a:rPr lang="en-ZA" sz="1600" b="1" u="none" strike="noStrike" dirty="0">
                          <a:effectLst/>
                        </a:rPr>
                        <a:t>% increase</a:t>
                      </a:r>
                      <a:endParaRPr lang="en-ZA" sz="1600" b="1" i="0" u="none" strike="noStrike" dirty="0">
                        <a:solidFill>
                          <a:srgbClr val="000000"/>
                        </a:solidFill>
                        <a:effectLst/>
                        <a:latin typeface="Calibri" panose="020F0502020204030204" pitchFamily="34" charset="0"/>
                      </a:endParaRPr>
                    </a:p>
                  </a:txBody>
                  <a:tcPr marL="6048" marR="6048" marT="6048" marB="0" anchor="ctr">
                    <a:solidFill>
                      <a:schemeClr val="accent2"/>
                    </a:solidFill>
                  </a:tcPr>
                </a:tc>
                <a:tc>
                  <a:txBody>
                    <a:bodyPr/>
                    <a:lstStyle/>
                    <a:p>
                      <a:pPr algn="ctr" rtl="0" fontAlgn="ctr"/>
                      <a:r>
                        <a:rPr lang="en-ZA" sz="1600" b="1" u="none" strike="noStrike" dirty="0">
                          <a:effectLst/>
                        </a:rPr>
                        <a:t>R’ 000</a:t>
                      </a:r>
                      <a:endParaRPr lang="en-ZA" sz="1600" b="1" i="0" u="none" strike="noStrike" dirty="0">
                        <a:solidFill>
                          <a:srgbClr val="000000"/>
                        </a:solidFill>
                        <a:effectLst/>
                        <a:latin typeface="Calibri" panose="020F0502020204030204" pitchFamily="34" charset="0"/>
                      </a:endParaRPr>
                    </a:p>
                  </a:txBody>
                  <a:tcPr marL="6048" marR="6048" marT="6048" marB="0" anchor="ctr">
                    <a:solidFill>
                      <a:schemeClr val="accent2"/>
                    </a:solidFill>
                  </a:tcPr>
                </a:tc>
                <a:tc>
                  <a:txBody>
                    <a:bodyPr/>
                    <a:lstStyle/>
                    <a:p>
                      <a:pPr algn="ctr" rtl="0" fontAlgn="ctr"/>
                      <a:r>
                        <a:rPr lang="en-ZA" sz="1600" b="1" u="none" strike="noStrike" dirty="0">
                          <a:effectLst/>
                        </a:rPr>
                        <a:t>% increase</a:t>
                      </a:r>
                      <a:endParaRPr lang="en-ZA" sz="1600" b="1" i="0" u="none" strike="noStrike" dirty="0">
                        <a:solidFill>
                          <a:srgbClr val="000000"/>
                        </a:solidFill>
                        <a:effectLst/>
                        <a:latin typeface="Calibri" panose="020F0502020204030204" pitchFamily="34" charset="0"/>
                      </a:endParaRPr>
                    </a:p>
                  </a:txBody>
                  <a:tcPr marL="6048" marR="6048" marT="6048" marB="0" anchor="ctr">
                    <a:solidFill>
                      <a:schemeClr val="accent2"/>
                    </a:solidFill>
                  </a:tcPr>
                </a:tc>
                <a:extLst>
                  <a:ext uri="{0D108BD9-81ED-4DB2-BD59-A6C34878D82A}">
                    <a16:rowId xmlns:a16="http://schemas.microsoft.com/office/drawing/2014/main" xmlns="" val="3141813116"/>
                  </a:ext>
                </a:extLst>
              </a:tr>
              <a:tr h="473195">
                <a:tc>
                  <a:txBody>
                    <a:bodyPr/>
                    <a:lstStyle/>
                    <a:p>
                      <a:pPr algn="l" rtl="0" fontAlgn="b"/>
                      <a:r>
                        <a:rPr lang="en-ZA" sz="1600" b="1" u="none" strike="noStrike" dirty="0">
                          <a:effectLst/>
                        </a:rPr>
                        <a:t>Compensation of Employees</a:t>
                      </a:r>
                      <a:endParaRPr lang="en-ZA" sz="1600" b="1" i="0" u="none" strike="noStrike" dirty="0">
                        <a:solidFill>
                          <a:srgbClr val="000000"/>
                        </a:solidFill>
                        <a:effectLst/>
                        <a:latin typeface="Calibri" panose="020F0502020204030204" pitchFamily="34" charset="0"/>
                      </a:endParaRPr>
                    </a:p>
                  </a:txBody>
                  <a:tcPr marL="6048" marR="6048" marT="6048" marB="0" anchor="b">
                    <a:solidFill>
                      <a:schemeClr val="accent2"/>
                    </a:solidFill>
                  </a:tcPr>
                </a:tc>
                <a:tc>
                  <a:txBody>
                    <a:bodyPr/>
                    <a:lstStyle/>
                    <a:p>
                      <a:pPr algn="r" rtl="0" fontAlgn="b"/>
                      <a:r>
                        <a:rPr lang="en-ZA" sz="1600" u="none" strike="noStrike" dirty="0">
                          <a:effectLst/>
                        </a:rPr>
                        <a:t>           510 654 </a:t>
                      </a:r>
                      <a:endParaRPr lang="en-ZA" sz="1600" b="0" i="0" u="none" strike="noStrike" dirty="0">
                        <a:solidFill>
                          <a:srgbClr val="000000"/>
                        </a:solidFill>
                        <a:effectLst/>
                        <a:latin typeface="Calibri" panose="020F0502020204030204" pitchFamily="34" charset="0"/>
                      </a:endParaRPr>
                    </a:p>
                  </a:txBody>
                  <a:tcPr marL="6048" marR="6048" marT="6048" marB="0" anchor="b"/>
                </a:tc>
                <a:tc>
                  <a:txBody>
                    <a:bodyPr/>
                    <a:lstStyle/>
                    <a:p>
                      <a:pPr algn="r" rtl="0" fontAlgn="b"/>
                      <a:r>
                        <a:rPr lang="en-ZA" sz="1600" u="none" strike="noStrike">
                          <a:effectLst/>
                        </a:rPr>
                        <a:t>           501 310 </a:t>
                      </a:r>
                      <a:endParaRPr lang="en-ZA" sz="1600" b="0" i="0" u="none" strike="noStrike">
                        <a:solidFill>
                          <a:srgbClr val="000000"/>
                        </a:solidFill>
                        <a:effectLst/>
                        <a:latin typeface="Calibri" panose="020F0502020204030204" pitchFamily="34" charset="0"/>
                      </a:endParaRPr>
                    </a:p>
                  </a:txBody>
                  <a:tcPr marL="6048" marR="6048" marT="6048" marB="0" anchor="b"/>
                </a:tc>
                <a:tc>
                  <a:txBody>
                    <a:bodyPr/>
                    <a:lstStyle/>
                    <a:p>
                      <a:pPr algn="r" rtl="0" fontAlgn="b"/>
                      <a:r>
                        <a:rPr lang="en-ZA" sz="1600" u="none" strike="noStrike">
                          <a:effectLst/>
                        </a:rPr>
                        <a:t>-1.83%</a:t>
                      </a:r>
                      <a:endParaRPr lang="en-ZA" sz="1600" b="0" i="0" u="none" strike="noStrike">
                        <a:solidFill>
                          <a:srgbClr val="000000"/>
                        </a:solidFill>
                        <a:effectLst/>
                        <a:latin typeface="Calibri" panose="020F0502020204030204" pitchFamily="34" charset="0"/>
                      </a:endParaRPr>
                    </a:p>
                  </a:txBody>
                  <a:tcPr marL="6048" marR="6048" marT="6048" marB="0" anchor="b"/>
                </a:tc>
                <a:tc>
                  <a:txBody>
                    <a:bodyPr/>
                    <a:lstStyle/>
                    <a:p>
                      <a:pPr algn="r" rtl="0" fontAlgn="b"/>
                      <a:r>
                        <a:rPr lang="en-ZA" sz="1600" u="none" strike="noStrike">
                          <a:effectLst/>
                        </a:rPr>
                        <a:t>           503 506 </a:t>
                      </a:r>
                      <a:endParaRPr lang="en-ZA" sz="1600" b="0" i="0" u="none" strike="noStrike">
                        <a:solidFill>
                          <a:srgbClr val="000000"/>
                        </a:solidFill>
                        <a:effectLst/>
                        <a:latin typeface="Calibri" panose="020F0502020204030204" pitchFamily="34" charset="0"/>
                      </a:endParaRPr>
                    </a:p>
                  </a:txBody>
                  <a:tcPr marL="6048" marR="6048" marT="6048" marB="0" anchor="b"/>
                </a:tc>
                <a:tc>
                  <a:txBody>
                    <a:bodyPr/>
                    <a:lstStyle/>
                    <a:p>
                      <a:pPr algn="r" rtl="0" fontAlgn="b"/>
                      <a:r>
                        <a:rPr lang="en-ZA" sz="1600" u="none" strike="noStrike">
                          <a:effectLst/>
                        </a:rPr>
                        <a:t>0.44%</a:t>
                      </a:r>
                      <a:endParaRPr lang="en-ZA" sz="1600" b="0" i="0" u="none" strike="noStrike">
                        <a:solidFill>
                          <a:srgbClr val="000000"/>
                        </a:solidFill>
                        <a:effectLst/>
                        <a:latin typeface="Calibri" panose="020F0502020204030204" pitchFamily="34" charset="0"/>
                      </a:endParaRPr>
                    </a:p>
                  </a:txBody>
                  <a:tcPr marL="6048" marR="6048" marT="6048" marB="0" anchor="b"/>
                </a:tc>
                <a:extLst>
                  <a:ext uri="{0D108BD9-81ED-4DB2-BD59-A6C34878D82A}">
                    <a16:rowId xmlns:a16="http://schemas.microsoft.com/office/drawing/2014/main" xmlns="" val="4193453310"/>
                  </a:ext>
                </a:extLst>
              </a:tr>
              <a:tr h="473195">
                <a:tc>
                  <a:txBody>
                    <a:bodyPr/>
                    <a:lstStyle/>
                    <a:p>
                      <a:pPr algn="l" rtl="0" fontAlgn="b"/>
                      <a:r>
                        <a:rPr lang="en-ZA" sz="1600" b="1" u="none" strike="noStrike" dirty="0">
                          <a:effectLst/>
                        </a:rPr>
                        <a:t>Goods and Services</a:t>
                      </a:r>
                      <a:endParaRPr lang="en-ZA" sz="1600" b="1" i="0" u="none" strike="noStrike" dirty="0">
                        <a:solidFill>
                          <a:srgbClr val="000000"/>
                        </a:solidFill>
                        <a:effectLst/>
                        <a:latin typeface="Calibri" panose="020F0502020204030204" pitchFamily="34" charset="0"/>
                      </a:endParaRPr>
                    </a:p>
                  </a:txBody>
                  <a:tcPr marL="6048" marR="6048" marT="6048" marB="0" anchor="b">
                    <a:solidFill>
                      <a:schemeClr val="accent2"/>
                    </a:solidFill>
                  </a:tcPr>
                </a:tc>
                <a:tc>
                  <a:txBody>
                    <a:bodyPr/>
                    <a:lstStyle/>
                    <a:p>
                      <a:pPr algn="r" rtl="0" fontAlgn="b"/>
                      <a:r>
                        <a:rPr lang="en-ZA" sz="1600" u="none" strike="noStrike">
                          <a:effectLst/>
                        </a:rPr>
                        <a:t>           406 197 </a:t>
                      </a:r>
                      <a:endParaRPr lang="en-ZA" sz="1600" b="0" i="0" u="none" strike="noStrike">
                        <a:solidFill>
                          <a:srgbClr val="000000"/>
                        </a:solidFill>
                        <a:effectLst/>
                        <a:latin typeface="Calibri" panose="020F0502020204030204" pitchFamily="34" charset="0"/>
                      </a:endParaRPr>
                    </a:p>
                  </a:txBody>
                  <a:tcPr marL="6048" marR="6048" marT="6048" marB="0" anchor="b"/>
                </a:tc>
                <a:tc>
                  <a:txBody>
                    <a:bodyPr/>
                    <a:lstStyle/>
                    <a:p>
                      <a:pPr algn="r" rtl="0" fontAlgn="b"/>
                      <a:r>
                        <a:rPr lang="en-ZA" sz="1600" u="none" strike="noStrike">
                          <a:effectLst/>
                        </a:rPr>
                        <a:t>           426 684 </a:t>
                      </a:r>
                      <a:endParaRPr lang="en-ZA" sz="1600" b="0" i="0" u="none" strike="noStrike">
                        <a:solidFill>
                          <a:srgbClr val="000000"/>
                        </a:solidFill>
                        <a:effectLst/>
                        <a:latin typeface="Calibri" panose="020F0502020204030204" pitchFamily="34" charset="0"/>
                      </a:endParaRPr>
                    </a:p>
                  </a:txBody>
                  <a:tcPr marL="6048" marR="6048" marT="6048" marB="0" anchor="b"/>
                </a:tc>
                <a:tc>
                  <a:txBody>
                    <a:bodyPr/>
                    <a:lstStyle/>
                    <a:p>
                      <a:pPr algn="r" rtl="0" fontAlgn="b"/>
                      <a:r>
                        <a:rPr lang="en-ZA" sz="1600" u="none" strike="noStrike">
                          <a:effectLst/>
                        </a:rPr>
                        <a:t>5.04%</a:t>
                      </a:r>
                      <a:endParaRPr lang="en-ZA" sz="1600" b="0" i="0" u="none" strike="noStrike">
                        <a:solidFill>
                          <a:srgbClr val="000000"/>
                        </a:solidFill>
                        <a:effectLst/>
                        <a:latin typeface="Calibri" panose="020F0502020204030204" pitchFamily="34" charset="0"/>
                      </a:endParaRPr>
                    </a:p>
                  </a:txBody>
                  <a:tcPr marL="6048" marR="6048" marT="6048" marB="0" anchor="b"/>
                </a:tc>
                <a:tc>
                  <a:txBody>
                    <a:bodyPr/>
                    <a:lstStyle/>
                    <a:p>
                      <a:pPr algn="r" rtl="0" fontAlgn="b"/>
                      <a:r>
                        <a:rPr lang="en-ZA" sz="1600" u="none" strike="noStrike">
                          <a:effectLst/>
                        </a:rPr>
                        <a:t>           428 318 </a:t>
                      </a:r>
                      <a:endParaRPr lang="en-ZA" sz="1600" b="0" i="0" u="none" strike="noStrike">
                        <a:solidFill>
                          <a:srgbClr val="000000"/>
                        </a:solidFill>
                        <a:effectLst/>
                        <a:latin typeface="Calibri" panose="020F0502020204030204" pitchFamily="34" charset="0"/>
                      </a:endParaRPr>
                    </a:p>
                  </a:txBody>
                  <a:tcPr marL="6048" marR="6048" marT="6048" marB="0" anchor="b"/>
                </a:tc>
                <a:tc>
                  <a:txBody>
                    <a:bodyPr/>
                    <a:lstStyle/>
                    <a:p>
                      <a:pPr algn="r" rtl="0" fontAlgn="b"/>
                      <a:r>
                        <a:rPr lang="en-ZA" sz="1600" u="none" strike="noStrike">
                          <a:effectLst/>
                        </a:rPr>
                        <a:t>0.38%</a:t>
                      </a:r>
                      <a:endParaRPr lang="en-ZA" sz="1600" b="0" i="0" u="none" strike="noStrike">
                        <a:solidFill>
                          <a:srgbClr val="000000"/>
                        </a:solidFill>
                        <a:effectLst/>
                        <a:latin typeface="Calibri" panose="020F0502020204030204" pitchFamily="34" charset="0"/>
                      </a:endParaRPr>
                    </a:p>
                  </a:txBody>
                  <a:tcPr marL="6048" marR="6048" marT="6048" marB="0" anchor="b"/>
                </a:tc>
                <a:extLst>
                  <a:ext uri="{0D108BD9-81ED-4DB2-BD59-A6C34878D82A}">
                    <a16:rowId xmlns:a16="http://schemas.microsoft.com/office/drawing/2014/main" xmlns="" val="1843196973"/>
                  </a:ext>
                </a:extLst>
              </a:tr>
              <a:tr h="473195">
                <a:tc>
                  <a:txBody>
                    <a:bodyPr/>
                    <a:lstStyle/>
                    <a:p>
                      <a:pPr algn="l" rtl="0" fontAlgn="b"/>
                      <a:r>
                        <a:rPr lang="en-ZA" sz="1600" b="1" u="none" strike="noStrike" dirty="0">
                          <a:effectLst/>
                        </a:rPr>
                        <a:t>Transfers and Subsidies</a:t>
                      </a:r>
                      <a:endParaRPr lang="en-ZA" sz="1600" b="1" i="0" u="none" strike="noStrike" dirty="0">
                        <a:solidFill>
                          <a:srgbClr val="000000"/>
                        </a:solidFill>
                        <a:effectLst/>
                        <a:latin typeface="Calibri" panose="020F0502020204030204" pitchFamily="34" charset="0"/>
                      </a:endParaRPr>
                    </a:p>
                  </a:txBody>
                  <a:tcPr marL="6048" marR="6048" marT="6048" marB="0" anchor="b">
                    <a:solidFill>
                      <a:schemeClr val="accent2"/>
                    </a:solidFill>
                  </a:tcPr>
                </a:tc>
                <a:tc>
                  <a:txBody>
                    <a:bodyPr/>
                    <a:lstStyle/>
                    <a:p>
                      <a:pPr algn="r" rtl="0" fontAlgn="b"/>
                      <a:r>
                        <a:rPr lang="en-ZA" sz="1600" u="none" strike="noStrike">
                          <a:effectLst/>
                        </a:rPr>
                        <a:t>    204 297 486 </a:t>
                      </a:r>
                      <a:endParaRPr lang="en-ZA" sz="1600" b="0" i="0" u="none" strike="noStrike">
                        <a:solidFill>
                          <a:srgbClr val="000000"/>
                        </a:solidFill>
                        <a:effectLst/>
                        <a:latin typeface="Calibri" panose="020F0502020204030204" pitchFamily="34" charset="0"/>
                      </a:endParaRPr>
                    </a:p>
                  </a:txBody>
                  <a:tcPr marL="6048" marR="6048" marT="6048" marB="0" anchor="b"/>
                </a:tc>
                <a:tc>
                  <a:txBody>
                    <a:bodyPr/>
                    <a:lstStyle/>
                    <a:p>
                      <a:pPr algn="r" rtl="0" fontAlgn="b"/>
                      <a:r>
                        <a:rPr lang="en-ZA" sz="1600" u="none" strike="noStrike">
                          <a:effectLst/>
                        </a:rPr>
                        <a:t>    214 250 808 </a:t>
                      </a:r>
                      <a:endParaRPr lang="en-ZA" sz="1600" b="0" i="0" u="none" strike="noStrike">
                        <a:solidFill>
                          <a:srgbClr val="000000"/>
                        </a:solidFill>
                        <a:effectLst/>
                        <a:latin typeface="Calibri" panose="020F0502020204030204" pitchFamily="34" charset="0"/>
                      </a:endParaRPr>
                    </a:p>
                  </a:txBody>
                  <a:tcPr marL="6048" marR="6048" marT="6048" marB="0" anchor="b"/>
                </a:tc>
                <a:tc>
                  <a:txBody>
                    <a:bodyPr/>
                    <a:lstStyle/>
                    <a:p>
                      <a:pPr algn="r" rtl="0" fontAlgn="b"/>
                      <a:r>
                        <a:rPr lang="en-ZA" sz="1600" u="none" strike="noStrike">
                          <a:effectLst/>
                        </a:rPr>
                        <a:t>4.87%</a:t>
                      </a:r>
                      <a:endParaRPr lang="en-ZA" sz="1600" b="0" i="0" u="none" strike="noStrike">
                        <a:solidFill>
                          <a:srgbClr val="000000"/>
                        </a:solidFill>
                        <a:effectLst/>
                        <a:latin typeface="Calibri" panose="020F0502020204030204" pitchFamily="34" charset="0"/>
                      </a:endParaRPr>
                    </a:p>
                  </a:txBody>
                  <a:tcPr marL="6048" marR="6048" marT="6048" marB="0" anchor="b"/>
                </a:tc>
                <a:tc>
                  <a:txBody>
                    <a:bodyPr/>
                    <a:lstStyle/>
                    <a:p>
                      <a:pPr algn="r" rtl="0" fontAlgn="b"/>
                      <a:r>
                        <a:rPr lang="en-ZA" sz="1600" u="none" strike="noStrike">
                          <a:effectLst/>
                        </a:rPr>
                        <a:t>    215 162 091 </a:t>
                      </a:r>
                      <a:endParaRPr lang="en-ZA" sz="1600" b="0" i="0" u="none" strike="noStrike">
                        <a:solidFill>
                          <a:srgbClr val="000000"/>
                        </a:solidFill>
                        <a:effectLst/>
                        <a:latin typeface="Calibri" panose="020F0502020204030204" pitchFamily="34" charset="0"/>
                      </a:endParaRPr>
                    </a:p>
                  </a:txBody>
                  <a:tcPr marL="6048" marR="6048" marT="6048" marB="0" anchor="b"/>
                </a:tc>
                <a:tc>
                  <a:txBody>
                    <a:bodyPr/>
                    <a:lstStyle/>
                    <a:p>
                      <a:pPr algn="r" rtl="0" fontAlgn="b"/>
                      <a:r>
                        <a:rPr lang="en-ZA" sz="1600" u="none" strike="noStrike">
                          <a:effectLst/>
                        </a:rPr>
                        <a:t>0.43%</a:t>
                      </a:r>
                      <a:endParaRPr lang="en-ZA" sz="1600" b="0" i="0" u="none" strike="noStrike">
                        <a:solidFill>
                          <a:srgbClr val="000000"/>
                        </a:solidFill>
                        <a:effectLst/>
                        <a:latin typeface="Calibri" panose="020F0502020204030204" pitchFamily="34" charset="0"/>
                      </a:endParaRPr>
                    </a:p>
                  </a:txBody>
                  <a:tcPr marL="6048" marR="6048" marT="6048" marB="0" anchor="b"/>
                </a:tc>
                <a:extLst>
                  <a:ext uri="{0D108BD9-81ED-4DB2-BD59-A6C34878D82A}">
                    <a16:rowId xmlns:a16="http://schemas.microsoft.com/office/drawing/2014/main" xmlns="" val="2434098605"/>
                  </a:ext>
                </a:extLst>
              </a:tr>
              <a:tr h="473195">
                <a:tc>
                  <a:txBody>
                    <a:bodyPr/>
                    <a:lstStyle/>
                    <a:p>
                      <a:pPr algn="l" rtl="0" fontAlgn="b"/>
                      <a:r>
                        <a:rPr lang="en-ZA" sz="1600" b="1" u="none" strike="noStrike" dirty="0">
                          <a:effectLst/>
                        </a:rPr>
                        <a:t>Payment of Capital Assets</a:t>
                      </a:r>
                      <a:endParaRPr lang="en-ZA" sz="1600" b="1" i="0" u="none" strike="noStrike" dirty="0">
                        <a:solidFill>
                          <a:srgbClr val="000000"/>
                        </a:solidFill>
                        <a:effectLst/>
                        <a:latin typeface="Calibri" panose="020F0502020204030204" pitchFamily="34" charset="0"/>
                      </a:endParaRPr>
                    </a:p>
                  </a:txBody>
                  <a:tcPr marL="6048" marR="6048" marT="6048" marB="0" anchor="b">
                    <a:solidFill>
                      <a:schemeClr val="accent2"/>
                    </a:solidFill>
                  </a:tcPr>
                </a:tc>
                <a:tc>
                  <a:txBody>
                    <a:bodyPr/>
                    <a:lstStyle/>
                    <a:p>
                      <a:pPr algn="r" rtl="0" fontAlgn="b"/>
                      <a:r>
                        <a:rPr lang="en-ZA" sz="1600" u="none" strike="noStrike">
                          <a:effectLst/>
                        </a:rPr>
                        <a:t>             12 584 </a:t>
                      </a:r>
                      <a:endParaRPr lang="en-ZA" sz="1600" b="0" i="0" u="none" strike="noStrike">
                        <a:solidFill>
                          <a:srgbClr val="000000"/>
                        </a:solidFill>
                        <a:effectLst/>
                        <a:latin typeface="Calibri" panose="020F0502020204030204" pitchFamily="34" charset="0"/>
                      </a:endParaRPr>
                    </a:p>
                  </a:txBody>
                  <a:tcPr marL="6048" marR="6048" marT="6048" marB="0" anchor="b"/>
                </a:tc>
                <a:tc>
                  <a:txBody>
                    <a:bodyPr/>
                    <a:lstStyle/>
                    <a:p>
                      <a:pPr algn="r" rtl="0" fontAlgn="b"/>
                      <a:r>
                        <a:rPr lang="en-ZA" sz="1600" u="none" strike="noStrike">
                          <a:effectLst/>
                        </a:rPr>
                        <a:t>             13 289 </a:t>
                      </a:r>
                      <a:endParaRPr lang="en-ZA" sz="1600" b="0" i="0" u="none" strike="noStrike">
                        <a:solidFill>
                          <a:srgbClr val="000000"/>
                        </a:solidFill>
                        <a:effectLst/>
                        <a:latin typeface="Calibri" panose="020F0502020204030204" pitchFamily="34" charset="0"/>
                      </a:endParaRPr>
                    </a:p>
                  </a:txBody>
                  <a:tcPr marL="6048" marR="6048" marT="6048" marB="0" anchor="b"/>
                </a:tc>
                <a:tc>
                  <a:txBody>
                    <a:bodyPr/>
                    <a:lstStyle/>
                    <a:p>
                      <a:pPr algn="r" rtl="0" fontAlgn="b"/>
                      <a:r>
                        <a:rPr lang="en-ZA" sz="1600" u="none" strike="noStrike">
                          <a:effectLst/>
                        </a:rPr>
                        <a:t>5.61%</a:t>
                      </a:r>
                      <a:endParaRPr lang="en-ZA" sz="1600" b="0" i="0" u="none" strike="noStrike">
                        <a:solidFill>
                          <a:srgbClr val="000000"/>
                        </a:solidFill>
                        <a:effectLst/>
                        <a:latin typeface="Calibri" panose="020F0502020204030204" pitchFamily="34" charset="0"/>
                      </a:endParaRPr>
                    </a:p>
                  </a:txBody>
                  <a:tcPr marL="6048" marR="6048" marT="6048" marB="0" anchor="b"/>
                </a:tc>
                <a:tc>
                  <a:txBody>
                    <a:bodyPr/>
                    <a:lstStyle/>
                    <a:p>
                      <a:pPr algn="r" rtl="0" fontAlgn="b"/>
                      <a:r>
                        <a:rPr lang="en-ZA" sz="1600" u="none" strike="noStrike">
                          <a:effectLst/>
                        </a:rPr>
                        <a:t>             13 874 </a:t>
                      </a:r>
                      <a:endParaRPr lang="en-ZA" sz="1600" b="0" i="0" u="none" strike="noStrike">
                        <a:solidFill>
                          <a:srgbClr val="000000"/>
                        </a:solidFill>
                        <a:effectLst/>
                        <a:latin typeface="Calibri" panose="020F0502020204030204" pitchFamily="34" charset="0"/>
                      </a:endParaRPr>
                    </a:p>
                  </a:txBody>
                  <a:tcPr marL="6048" marR="6048" marT="6048" marB="0" anchor="b"/>
                </a:tc>
                <a:tc>
                  <a:txBody>
                    <a:bodyPr/>
                    <a:lstStyle/>
                    <a:p>
                      <a:pPr algn="r" rtl="0" fontAlgn="b"/>
                      <a:r>
                        <a:rPr lang="en-ZA" sz="1600" u="none" strike="noStrike">
                          <a:effectLst/>
                        </a:rPr>
                        <a:t>4.40%</a:t>
                      </a:r>
                      <a:endParaRPr lang="en-ZA" sz="1600" b="0" i="0" u="none" strike="noStrike">
                        <a:solidFill>
                          <a:srgbClr val="000000"/>
                        </a:solidFill>
                        <a:effectLst/>
                        <a:latin typeface="Calibri" panose="020F0502020204030204" pitchFamily="34" charset="0"/>
                      </a:endParaRPr>
                    </a:p>
                  </a:txBody>
                  <a:tcPr marL="6048" marR="6048" marT="6048" marB="0" anchor="b"/>
                </a:tc>
                <a:extLst>
                  <a:ext uri="{0D108BD9-81ED-4DB2-BD59-A6C34878D82A}">
                    <a16:rowId xmlns:a16="http://schemas.microsoft.com/office/drawing/2014/main" xmlns="" val="2648875322"/>
                  </a:ext>
                </a:extLst>
              </a:tr>
              <a:tr h="473195">
                <a:tc>
                  <a:txBody>
                    <a:bodyPr/>
                    <a:lstStyle/>
                    <a:p>
                      <a:pPr algn="l" rtl="0" fontAlgn="ctr"/>
                      <a:r>
                        <a:rPr lang="en-ZA" sz="1600" b="1" u="none" strike="noStrike" dirty="0">
                          <a:effectLst/>
                        </a:rPr>
                        <a:t>TOTAL</a:t>
                      </a:r>
                      <a:endParaRPr lang="en-ZA" sz="1600" b="1" i="0" u="none" strike="noStrike" dirty="0">
                        <a:solidFill>
                          <a:srgbClr val="000000"/>
                        </a:solidFill>
                        <a:effectLst/>
                        <a:latin typeface="Calibri" panose="020F0502020204030204" pitchFamily="34" charset="0"/>
                      </a:endParaRPr>
                    </a:p>
                  </a:txBody>
                  <a:tcPr marL="6048" marR="6048" marT="6048" marB="0" anchor="ctr">
                    <a:solidFill>
                      <a:schemeClr val="accent2"/>
                    </a:solidFill>
                  </a:tcPr>
                </a:tc>
                <a:tc>
                  <a:txBody>
                    <a:bodyPr/>
                    <a:lstStyle/>
                    <a:p>
                      <a:pPr algn="r" rtl="0" fontAlgn="b"/>
                      <a:r>
                        <a:rPr lang="en-ZA" sz="1600" u="none" strike="noStrike">
                          <a:effectLst/>
                        </a:rPr>
                        <a:t>    205 226 920 </a:t>
                      </a:r>
                      <a:endParaRPr lang="en-ZA" sz="1600" b="1" i="0" u="none" strike="noStrike">
                        <a:solidFill>
                          <a:srgbClr val="000000"/>
                        </a:solidFill>
                        <a:effectLst/>
                        <a:latin typeface="Calibri" panose="020F0502020204030204" pitchFamily="34" charset="0"/>
                      </a:endParaRPr>
                    </a:p>
                  </a:txBody>
                  <a:tcPr marL="6048" marR="6048" marT="6048" marB="0" anchor="b"/>
                </a:tc>
                <a:tc>
                  <a:txBody>
                    <a:bodyPr/>
                    <a:lstStyle/>
                    <a:p>
                      <a:pPr algn="r" rtl="0" fontAlgn="b"/>
                      <a:r>
                        <a:rPr lang="en-ZA" sz="1600" u="none" strike="noStrike">
                          <a:effectLst/>
                        </a:rPr>
                        <a:t>    215 192 092 </a:t>
                      </a:r>
                      <a:endParaRPr lang="en-ZA" sz="1600" b="1" i="0" u="none" strike="noStrike">
                        <a:solidFill>
                          <a:srgbClr val="000000"/>
                        </a:solidFill>
                        <a:effectLst/>
                        <a:latin typeface="Calibri" panose="020F0502020204030204" pitchFamily="34" charset="0"/>
                      </a:endParaRPr>
                    </a:p>
                  </a:txBody>
                  <a:tcPr marL="6048" marR="6048" marT="6048" marB="0" anchor="b"/>
                </a:tc>
                <a:tc>
                  <a:txBody>
                    <a:bodyPr/>
                    <a:lstStyle/>
                    <a:p>
                      <a:pPr algn="r" rtl="0" fontAlgn="b"/>
                      <a:r>
                        <a:rPr lang="en-ZA" sz="1600" u="none" strike="noStrike">
                          <a:effectLst/>
                        </a:rPr>
                        <a:t>4.86%</a:t>
                      </a:r>
                      <a:endParaRPr lang="en-ZA" sz="1600" b="1" i="0" u="none" strike="noStrike">
                        <a:solidFill>
                          <a:srgbClr val="000000"/>
                        </a:solidFill>
                        <a:effectLst/>
                        <a:latin typeface="Calibri" panose="020F0502020204030204" pitchFamily="34" charset="0"/>
                      </a:endParaRPr>
                    </a:p>
                  </a:txBody>
                  <a:tcPr marL="6048" marR="6048" marT="6048" marB="0" anchor="b"/>
                </a:tc>
                <a:tc>
                  <a:txBody>
                    <a:bodyPr/>
                    <a:lstStyle/>
                    <a:p>
                      <a:pPr algn="r" rtl="0" fontAlgn="b"/>
                      <a:r>
                        <a:rPr lang="en-ZA" sz="1600" u="none" strike="noStrike">
                          <a:effectLst/>
                        </a:rPr>
                        <a:t>    216 107 789 </a:t>
                      </a:r>
                      <a:endParaRPr lang="en-ZA" sz="1600" b="1" i="0" u="none" strike="noStrike">
                        <a:solidFill>
                          <a:srgbClr val="000000"/>
                        </a:solidFill>
                        <a:effectLst/>
                        <a:latin typeface="Calibri" panose="020F0502020204030204" pitchFamily="34" charset="0"/>
                      </a:endParaRPr>
                    </a:p>
                  </a:txBody>
                  <a:tcPr marL="6048" marR="6048" marT="6048" marB="0" anchor="b"/>
                </a:tc>
                <a:tc>
                  <a:txBody>
                    <a:bodyPr/>
                    <a:lstStyle/>
                    <a:p>
                      <a:pPr algn="r" rtl="0" fontAlgn="b"/>
                      <a:r>
                        <a:rPr lang="en-ZA" sz="1600" u="none" strike="noStrike" dirty="0">
                          <a:effectLst/>
                        </a:rPr>
                        <a:t>0.43%</a:t>
                      </a:r>
                      <a:endParaRPr lang="en-ZA" sz="1600" b="1" i="0" u="none" strike="noStrike" dirty="0">
                        <a:solidFill>
                          <a:srgbClr val="000000"/>
                        </a:solidFill>
                        <a:effectLst/>
                        <a:latin typeface="Calibri" panose="020F0502020204030204" pitchFamily="34" charset="0"/>
                      </a:endParaRPr>
                    </a:p>
                  </a:txBody>
                  <a:tcPr marL="6048" marR="6048" marT="6048" marB="0" anchor="b"/>
                </a:tc>
                <a:extLst>
                  <a:ext uri="{0D108BD9-81ED-4DB2-BD59-A6C34878D82A}">
                    <a16:rowId xmlns:a16="http://schemas.microsoft.com/office/drawing/2014/main" xmlns="" val="2136885714"/>
                  </a:ext>
                </a:extLst>
              </a:tr>
            </a:tbl>
          </a:graphicData>
        </a:graphic>
      </p:graphicFrame>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latin typeface="Arial Black" panose="020B0A04020102020204" pitchFamily="34" charset="0"/>
              </a:rPr>
              <a:t>39</a:t>
            </a:r>
          </a:p>
        </p:txBody>
      </p:sp>
    </p:spTree>
    <p:extLst>
      <p:ext uri="{BB962C8B-B14F-4D97-AF65-F5344CB8AC3E}">
        <p14:creationId xmlns:p14="http://schemas.microsoft.com/office/powerpoint/2010/main" xmlns="" val="427299016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661" y="0"/>
            <a:ext cx="8140148" cy="596348"/>
          </a:xfrm>
        </p:spPr>
        <p:txBody>
          <a:bodyPr>
            <a:normAutofit fontScale="90000"/>
          </a:bodyPr>
          <a:lstStyle/>
          <a:p>
            <a:pPr algn="ct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Contextual Analysis</a:t>
            </a:r>
            <a:br>
              <a:rPr lang="en-US" dirty="0">
                <a:latin typeface="Arial Black" panose="020B0A04020102020204" pitchFamily="34" charset="0"/>
              </a:rPr>
            </a:br>
            <a:r>
              <a:rPr lang="en-US" dirty="0">
                <a:latin typeface="Arial Black" panose="020B0A04020102020204" pitchFamily="34" charset="0"/>
              </a:rPr>
              <a:t> </a:t>
            </a:r>
            <a:endParaRPr lang="en-ZA" dirty="0">
              <a:latin typeface="Arial Black" panose="020B0A04020102020204" pitchFamily="34" charset="0"/>
            </a:endParaRPr>
          </a:p>
        </p:txBody>
      </p:sp>
      <p:sp>
        <p:nvSpPr>
          <p:cNvPr id="3" name="Content Placeholder 2"/>
          <p:cNvSpPr>
            <a:spLocks noGrp="1"/>
          </p:cNvSpPr>
          <p:nvPr>
            <p:ph idx="1"/>
          </p:nvPr>
        </p:nvSpPr>
        <p:spPr>
          <a:xfrm>
            <a:off x="108326" y="326686"/>
            <a:ext cx="8986982" cy="5847091"/>
          </a:xfrm>
          <a:noFill/>
        </p:spPr>
        <p:txBody>
          <a:bodyPr>
            <a:noAutofit/>
          </a:bodyPr>
          <a:lstStyle/>
          <a:p>
            <a:pPr lvl="0" algn="just">
              <a:lnSpc>
                <a:spcPct val="100000"/>
              </a:lnSpc>
              <a:spcBef>
                <a:spcPts val="0"/>
              </a:spcBef>
            </a:pPr>
            <a:endParaRPr lang="en-US" sz="1400" dirty="0">
              <a:cs typeface="Arial" panose="020B0604020202020204" pitchFamily="34" charset="0"/>
            </a:endParaRPr>
          </a:p>
          <a:p>
            <a:pPr algn="just">
              <a:lnSpc>
                <a:spcPct val="100000"/>
              </a:lnSpc>
              <a:spcBef>
                <a:spcPts val="0"/>
              </a:spcBef>
            </a:pPr>
            <a:r>
              <a:rPr lang="en-GB" sz="1400" dirty="0">
                <a:ea typeface="Calibri" panose="020F0502020204030204" pitchFamily="34" charset="0"/>
                <a:cs typeface="Times New Roman" panose="02020603050405020304" pitchFamily="18" charset="0"/>
              </a:rPr>
              <a:t>The DSD Portfolio is continuing on its path of “re-inventing” through making a number of strategic shifts from its current trajectory in order to deliver effectively and efficiently on its mandate. </a:t>
            </a:r>
          </a:p>
          <a:p>
            <a:pPr algn="just">
              <a:lnSpc>
                <a:spcPct val="100000"/>
              </a:lnSpc>
              <a:spcBef>
                <a:spcPts val="0"/>
              </a:spcBef>
            </a:pPr>
            <a:r>
              <a:rPr lang="en-GB" sz="1400" dirty="0">
                <a:ea typeface="Calibri" panose="020F0502020204030204" pitchFamily="34" charset="0"/>
                <a:cs typeface="Times New Roman" panose="02020603050405020304" pitchFamily="18" charset="0"/>
              </a:rPr>
              <a:t>We continue to take lessons from the challenges experienced due to COVID 19, the imminent budget cuts, systemic issues and the increased demand for our services. </a:t>
            </a:r>
          </a:p>
          <a:p>
            <a:pPr algn="just">
              <a:lnSpc>
                <a:spcPct val="100000"/>
              </a:lnSpc>
              <a:spcBef>
                <a:spcPts val="0"/>
              </a:spcBef>
            </a:pPr>
            <a:r>
              <a:rPr lang="en-GB" sz="1400" dirty="0">
                <a:ea typeface="Calibri" panose="020F0502020204030204" pitchFamily="34" charset="0"/>
                <a:cs typeface="Times New Roman" panose="02020603050405020304" pitchFamily="18" charset="0"/>
              </a:rPr>
              <a:t>In spite of these very difficult circumstances, this Portfolio had to dig deeper to move swiftly and came up with innovative strategies to cushion and reduce the impact for the poor and vulnerable, amongst others namely:</a:t>
            </a:r>
          </a:p>
          <a:p>
            <a:pPr lvl="1" algn="just">
              <a:lnSpc>
                <a:spcPct val="100000"/>
              </a:lnSpc>
              <a:spcBef>
                <a:spcPts val="0"/>
              </a:spcBef>
            </a:pPr>
            <a:r>
              <a:rPr lang="en-GB" sz="1400" dirty="0">
                <a:ea typeface="Calibri" panose="020F0502020204030204" pitchFamily="34" charset="0"/>
                <a:cs typeface="Times New Roman" panose="02020603050405020304" pitchFamily="18" charset="0"/>
              </a:rPr>
              <a:t>Provision of Psychosocial Support Services and Food Security; </a:t>
            </a:r>
          </a:p>
          <a:p>
            <a:pPr lvl="1" algn="just">
              <a:lnSpc>
                <a:spcPct val="100000"/>
              </a:lnSpc>
              <a:spcBef>
                <a:spcPts val="0"/>
              </a:spcBef>
            </a:pPr>
            <a:r>
              <a:rPr lang="en-GB" sz="1400" dirty="0">
                <a:ea typeface="Calibri" panose="020F0502020204030204" pitchFamily="34" charset="0"/>
                <a:cs typeface="Times New Roman" panose="02020603050405020304" pitchFamily="18" charset="0"/>
              </a:rPr>
              <a:t>Provision of Social Grants, including providing Top-Up, the SRD R350 Special Grant from 01 May 2020 to 30 April 2021 at an amount of more than R22 billion;</a:t>
            </a:r>
          </a:p>
          <a:p>
            <a:pPr lvl="1" algn="just">
              <a:lnSpc>
                <a:spcPct val="100000"/>
              </a:lnSpc>
              <a:spcBef>
                <a:spcPts val="0"/>
              </a:spcBef>
            </a:pPr>
            <a:r>
              <a:rPr lang="en-GB" sz="1400" dirty="0">
                <a:ea typeface="Calibri" panose="020F0502020204030204" pitchFamily="34" charset="0"/>
                <a:cs typeface="Times New Roman" panose="02020603050405020304" pitchFamily="18" charset="0"/>
              </a:rPr>
              <a:t>Introduction of the NDA Volunteer Programme that amongst others, played a significant role in creating awareness of COVID-19 in communities; and,</a:t>
            </a:r>
          </a:p>
          <a:p>
            <a:pPr lvl="1" algn="just">
              <a:lnSpc>
                <a:spcPct val="100000"/>
              </a:lnSpc>
              <a:spcBef>
                <a:spcPts val="0"/>
              </a:spcBef>
            </a:pPr>
            <a:r>
              <a:rPr lang="en-GB" sz="1400" dirty="0">
                <a:ea typeface="Calibri" panose="020F0502020204030204" pitchFamily="34" charset="0"/>
                <a:cs typeface="Times New Roman" panose="02020603050405020304" pitchFamily="18" charset="0"/>
              </a:rPr>
              <a:t>Provision of shelter, and other welfare services to the millions of the homeless people. </a:t>
            </a:r>
          </a:p>
          <a:p>
            <a:pPr algn="just">
              <a:lnSpc>
                <a:spcPct val="100000"/>
              </a:lnSpc>
              <a:spcBef>
                <a:spcPts val="0"/>
              </a:spcBef>
            </a:pPr>
            <a:r>
              <a:rPr lang="en-GB" sz="1400" dirty="0">
                <a:ea typeface="Calibri" panose="020F0502020204030204" pitchFamily="34" charset="0"/>
                <a:cs typeface="Times New Roman" panose="02020603050405020304" pitchFamily="18" charset="0"/>
              </a:rPr>
              <a:t>Therefore, these APPs will demand us to be innovative using technology, automate and maximize partnership opportunities and improved coordination of the Portfolio and Provincial Departments. </a:t>
            </a:r>
          </a:p>
          <a:p>
            <a:pPr algn="just">
              <a:lnSpc>
                <a:spcPct val="100000"/>
              </a:lnSpc>
              <a:spcBef>
                <a:spcPts val="0"/>
              </a:spcBef>
            </a:pPr>
            <a:r>
              <a:rPr lang="en-GB" sz="1400" dirty="0">
                <a:ea typeface="Calibri" panose="020F0502020204030204" pitchFamily="34" charset="0"/>
                <a:cs typeface="Times New Roman" panose="02020603050405020304" pitchFamily="18" charset="0"/>
              </a:rPr>
              <a:t>In finalising these APPs, the DSD Portfolio has done the following to ensure quality of APPs:</a:t>
            </a:r>
          </a:p>
          <a:p>
            <a:pPr marL="514350" lvl="2" algn="just">
              <a:lnSpc>
                <a:spcPct val="100000"/>
              </a:lnSpc>
              <a:spcBef>
                <a:spcPts val="0"/>
              </a:spcBef>
            </a:pPr>
            <a:r>
              <a:rPr lang="en-GB" sz="1400" dirty="0"/>
              <a:t>Conducted rigorous performance reviews to ensure that the APPs are SMART as required; </a:t>
            </a:r>
          </a:p>
          <a:p>
            <a:pPr lvl="1" algn="just">
              <a:lnSpc>
                <a:spcPct val="100000"/>
              </a:lnSpc>
              <a:spcBef>
                <a:spcPts val="0"/>
              </a:spcBef>
            </a:pPr>
            <a:r>
              <a:rPr lang="en-GB" sz="1400" dirty="0">
                <a:ea typeface="Calibri" panose="020F0502020204030204" pitchFamily="34" charset="0"/>
                <a:cs typeface="Times New Roman" panose="02020603050405020304" pitchFamily="18" charset="0"/>
              </a:rPr>
              <a:t>Took into account the feedback provided by DPME on the draft APPs;</a:t>
            </a:r>
          </a:p>
          <a:p>
            <a:pPr lvl="1" algn="just">
              <a:lnSpc>
                <a:spcPct val="100000"/>
              </a:lnSpc>
              <a:spcBef>
                <a:spcPts val="0"/>
              </a:spcBef>
            </a:pPr>
            <a:r>
              <a:rPr lang="en-GB" sz="1400" dirty="0">
                <a:ea typeface="Calibri" panose="020F0502020204030204" pitchFamily="34" charset="0"/>
                <a:cs typeface="Times New Roman" panose="02020603050405020304" pitchFamily="18" charset="0"/>
              </a:rPr>
              <a:t>Consideration and respond to the AGSA findings in 2019/20 and Internal Audit findings; </a:t>
            </a:r>
          </a:p>
          <a:p>
            <a:pPr lvl="1" algn="just">
              <a:lnSpc>
                <a:spcPct val="100000"/>
              </a:lnSpc>
              <a:spcBef>
                <a:spcPts val="0"/>
              </a:spcBef>
            </a:pPr>
            <a:r>
              <a:rPr lang="en-GB" sz="1400" dirty="0">
                <a:ea typeface="Calibri" panose="020F0502020204030204" pitchFamily="34" charset="0"/>
                <a:cs typeface="Times New Roman" panose="02020603050405020304" pitchFamily="18" charset="0"/>
              </a:rPr>
              <a:t>Also took into account the audit conducted by AGSA on draft APPs;</a:t>
            </a:r>
          </a:p>
          <a:p>
            <a:pPr lvl="1" algn="just">
              <a:lnSpc>
                <a:spcPct val="100000"/>
              </a:lnSpc>
              <a:spcBef>
                <a:spcPts val="0"/>
              </a:spcBef>
            </a:pPr>
            <a:r>
              <a:rPr lang="en-GB" sz="1400" dirty="0">
                <a:ea typeface="Calibri" panose="020F0502020204030204" pitchFamily="34" charset="0"/>
                <a:cs typeface="Times New Roman" panose="02020603050405020304" pitchFamily="18" charset="0"/>
              </a:rPr>
              <a:t>t</a:t>
            </a:r>
            <a:r>
              <a:rPr lang="en-US" sz="1400" dirty="0"/>
              <a:t>he extent to which the APPs address the Recommendations in BRRR; and</a:t>
            </a:r>
          </a:p>
          <a:p>
            <a:pPr lvl="1" algn="just">
              <a:lnSpc>
                <a:spcPct val="100000"/>
              </a:lnSpc>
              <a:spcBef>
                <a:spcPts val="0"/>
              </a:spcBef>
            </a:pPr>
            <a:r>
              <a:rPr lang="en-GB" sz="1400" dirty="0"/>
              <a:t>The alignment of the APP to the Minister’s Performance Agreement and DMs delegation of responsibilities as well as the mantra on Re-invented DSD Portfolio. </a:t>
            </a:r>
          </a:p>
          <a:p>
            <a:pPr algn="just">
              <a:lnSpc>
                <a:spcPct val="100000"/>
              </a:lnSpc>
              <a:spcBef>
                <a:spcPts val="0"/>
              </a:spcBef>
            </a:pPr>
            <a:r>
              <a:rPr lang="en-GB" sz="1400" dirty="0">
                <a:ea typeface="Calibri" panose="020F0502020204030204" pitchFamily="34" charset="0"/>
                <a:cs typeface="Times New Roman" panose="02020603050405020304" pitchFamily="18" charset="0"/>
              </a:rPr>
              <a:t>No revisions were made on strategic plans with regard to the </a:t>
            </a:r>
            <a:r>
              <a:rPr lang="en-GB" sz="1400" b="1" i="1" dirty="0">
                <a:ea typeface="Calibri" panose="020F0502020204030204" pitchFamily="34" charset="0"/>
                <a:cs typeface="Times New Roman" panose="02020603050405020304" pitchFamily="18" charset="0"/>
              </a:rPr>
              <a:t>Visions, Missions, Impact and the Outcomes.</a:t>
            </a:r>
          </a:p>
          <a:p>
            <a:pPr algn="just">
              <a:lnSpc>
                <a:spcPct val="100000"/>
              </a:lnSpc>
              <a:spcBef>
                <a:spcPts val="0"/>
              </a:spcBef>
            </a:pPr>
            <a:endParaRPr lang="en-US" sz="1600" dirty="0"/>
          </a:p>
        </p:txBody>
      </p:sp>
      <p:sp>
        <p:nvSpPr>
          <p:cNvPr id="4" name="TextBox 3">
            <a:extLst>
              <a:ext uri="{FF2B5EF4-FFF2-40B4-BE49-F238E27FC236}">
                <a16:creationId xmlns:a16="http://schemas.microsoft.com/office/drawing/2014/main" xmlns="" id="{70060D17-0658-4D9D-A0E9-7532B0E81B41}"/>
              </a:ext>
            </a:extLst>
          </p:cNvPr>
          <p:cNvSpPr txBox="1"/>
          <p:nvPr/>
        </p:nvSpPr>
        <p:spPr>
          <a:xfrm>
            <a:off x="4035287" y="6112565"/>
            <a:ext cx="1133061" cy="307777"/>
          </a:xfrm>
          <a:prstGeom prst="rect">
            <a:avLst/>
          </a:prstGeom>
          <a:noFill/>
        </p:spPr>
        <p:txBody>
          <a:bodyPr wrap="square" rtlCol="0">
            <a:spAutoFit/>
          </a:bodyPr>
          <a:lstStyle/>
          <a:p>
            <a:pPr algn="ctr"/>
            <a:r>
              <a:rPr lang="en-US" sz="1400" dirty="0">
                <a:latin typeface="Arial Black" panose="020B0A04020102020204" pitchFamily="34" charset="0"/>
              </a:rPr>
              <a:t>4</a:t>
            </a:r>
            <a:endParaRPr lang="en-ZA" sz="1400" dirty="0">
              <a:latin typeface="Arial Black" panose="020B0A04020102020204" pitchFamily="34" charset="0"/>
            </a:endParaRPr>
          </a:p>
        </p:txBody>
      </p:sp>
    </p:spTree>
    <p:extLst>
      <p:ext uri="{BB962C8B-B14F-4D97-AF65-F5344CB8AC3E}">
        <p14:creationId xmlns:p14="http://schemas.microsoft.com/office/powerpoint/2010/main" xmlns="" val="2600992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ChangeArrowheads="1"/>
          </p:cNvSpPr>
          <p:nvPr/>
        </p:nvSpPr>
        <p:spPr bwMode="auto">
          <a:xfrm>
            <a:off x="192088" y="465435"/>
            <a:ext cx="878522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latin typeface="Arial Black" panose="020B0A04020102020204" pitchFamily="34" charset="0"/>
              </a:rPr>
              <a:t>Detail of Major Transfer Payments</a:t>
            </a:r>
          </a:p>
        </p:txBody>
      </p:sp>
      <p:graphicFrame>
        <p:nvGraphicFramePr>
          <p:cNvPr id="3" name="Table 2">
            <a:extLst>
              <a:ext uri="{FF2B5EF4-FFF2-40B4-BE49-F238E27FC236}">
                <a16:creationId xmlns:a16="http://schemas.microsoft.com/office/drawing/2014/main" xmlns="" id="{77B12052-4471-4A21-B131-3E4E0A2A955B}"/>
              </a:ext>
            </a:extLst>
          </p:cNvPr>
          <p:cNvGraphicFramePr>
            <a:graphicFrameLocks noGrp="1"/>
          </p:cNvGraphicFramePr>
          <p:nvPr>
            <p:extLst>
              <p:ext uri="{D42A27DB-BD31-4B8C-83A1-F6EECF244321}">
                <p14:modId xmlns:p14="http://schemas.microsoft.com/office/powerpoint/2010/main" xmlns="" val="1150806714"/>
              </p:ext>
            </p:extLst>
          </p:nvPr>
        </p:nvGraphicFramePr>
        <p:xfrm>
          <a:off x="304802" y="1390344"/>
          <a:ext cx="8371654" cy="3833342"/>
        </p:xfrm>
        <a:graphic>
          <a:graphicData uri="http://schemas.openxmlformats.org/drawingml/2006/table">
            <a:tbl>
              <a:tblPr>
                <a:tableStyleId>{5940675A-B579-460E-94D1-54222C63F5DA}</a:tableStyleId>
              </a:tblPr>
              <a:tblGrid>
                <a:gridCol w="2466649">
                  <a:extLst>
                    <a:ext uri="{9D8B030D-6E8A-4147-A177-3AD203B41FA5}">
                      <a16:colId xmlns:a16="http://schemas.microsoft.com/office/drawing/2014/main" xmlns="" val="2083436105"/>
                    </a:ext>
                  </a:extLst>
                </a:gridCol>
                <a:gridCol w="1208408">
                  <a:extLst>
                    <a:ext uri="{9D8B030D-6E8A-4147-A177-3AD203B41FA5}">
                      <a16:colId xmlns:a16="http://schemas.microsoft.com/office/drawing/2014/main" xmlns="" val="1034012392"/>
                    </a:ext>
                  </a:extLst>
                </a:gridCol>
                <a:gridCol w="1208408">
                  <a:extLst>
                    <a:ext uri="{9D8B030D-6E8A-4147-A177-3AD203B41FA5}">
                      <a16:colId xmlns:a16="http://schemas.microsoft.com/office/drawing/2014/main" xmlns="" val="4062082747"/>
                    </a:ext>
                  </a:extLst>
                </a:gridCol>
                <a:gridCol w="1208408">
                  <a:extLst>
                    <a:ext uri="{9D8B030D-6E8A-4147-A177-3AD203B41FA5}">
                      <a16:colId xmlns:a16="http://schemas.microsoft.com/office/drawing/2014/main" xmlns="" val="1424590877"/>
                    </a:ext>
                  </a:extLst>
                </a:gridCol>
                <a:gridCol w="1208408">
                  <a:extLst>
                    <a:ext uri="{9D8B030D-6E8A-4147-A177-3AD203B41FA5}">
                      <a16:colId xmlns:a16="http://schemas.microsoft.com/office/drawing/2014/main" xmlns="" val="352696851"/>
                    </a:ext>
                  </a:extLst>
                </a:gridCol>
                <a:gridCol w="1071373">
                  <a:extLst>
                    <a:ext uri="{9D8B030D-6E8A-4147-A177-3AD203B41FA5}">
                      <a16:colId xmlns:a16="http://schemas.microsoft.com/office/drawing/2014/main" xmlns="" val="531356247"/>
                    </a:ext>
                  </a:extLst>
                </a:gridCol>
              </a:tblGrid>
              <a:tr h="401983">
                <a:tc rowSpan="2">
                  <a:txBody>
                    <a:bodyPr/>
                    <a:lstStyle/>
                    <a:p>
                      <a:pPr algn="l" rtl="0" fontAlgn="ctr"/>
                      <a:r>
                        <a:rPr lang="en-ZA" sz="1400" b="1" u="none" strike="noStrike" dirty="0">
                          <a:effectLst/>
                        </a:rPr>
                        <a:t>TRANSFER PAYMENT</a:t>
                      </a:r>
                      <a:endParaRPr lang="en-ZA" sz="1400" b="1" i="0" u="none" strike="noStrike" dirty="0">
                        <a:solidFill>
                          <a:srgbClr val="000000"/>
                        </a:solidFill>
                        <a:effectLst/>
                        <a:latin typeface="Arial Narrow" panose="020B0606020202030204" pitchFamily="34" charset="0"/>
                      </a:endParaRPr>
                    </a:p>
                  </a:txBody>
                  <a:tcPr marL="6048" marR="6048" marT="6048" marB="0" anchor="ctr">
                    <a:solidFill>
                      <a:schemeClr val="accent2"/>
                    </a:solidFill>
                  </a:tcPr>
                </a:tc>
                <a:tc>
                  <a:txBody>
                    <a:bodyPr/>
                    <a:lstStyle/>
                    <a:p>
                      <a:pPr algn="ctr" rtl="0" fontAlgn="ctr"/>
                      <a:r>
                        <a:rPr lang="en-ZA" sz="1400" b="1" u="none" strike="noStrike" dirty="0">
                          <a:effectLst/>
                        </a:rPr>
                        <a:t>2021/22</a:t>
                      </a:r>
                      <a:endParaRPr lang="en-ZA" sz="1400" b="1" i="0" u="none" strike="noStrike" dirty="0">
                        <a:solidFill>
                          <a:srgbClr val="000000"/>
                        </a:solidFill>
                        <a:effectLst/>
                        <a:latin typeface="Calibri" panose="020F0502020204030204" pitchFamily="34" charset="0"/>
                      </a:endParaRPr>
                    </a:p>
                  </a:txBody>
                  <a:tcPr marL="6048" marR="6048" marT="6048" marB="0" anchor="ctr">
                    <a:solidFill>
                      <a:schemeClr val="accent2"/>
                    </a:solidFill>
                  </a:tcPr>
                </a:tc>
                <a:tc gridSpan="2">
                  <a:txBody>
                    <a:bodyPr/>
                    <a:lstStyle/>
                    <a:p>
                      <a:pPr algn="ctr" rtl="0" fontAlgn="ctr"/>
                      <a:r>
                        <a:rPr lang="en-ZA" sz="1400" b="1" u="none" strike="noStrike" dirty="0">
                          <a:effectLst/>
                        </a:rPr>
                        <a:t>2022/23</a:t>
                      </a:r>
                      <a:endParaRPr lang="en-ZA" sz="1400" b="1" i="0" u="none" strike="noStrike" dirty="0">
                        <a:solidFill>
                          <a:srgbClr val="000000"/>
                        </a:solidFill>
                        <a:effectLst/>
                        <a:latin typeface="Calibri" panose="020F0502020204030204" pitchFamily="34" charset="0"/>
                      </a:endParaRPr>
                    </a:p>
                  </a:txBody>
                  <a:tcPr marL="6048" marR="6048" marT="6048" marB="0" anchor="ctr">
                    <a:solidFill>
                      <a:schemeClr val="accent2"/>
                    </a:solidFill>
                  </a:tcPr>
                </a:tc>
                <a:tc hMerge="1">
                  <a:txBody>
                    <a:bodyPr/>
                    <a:lstStyle/>
                    <a:p>
                      <a:endParaRPr lang="en-ZA"/>
                    </a:p>
                  </a:txBody>
                  <a:tcPr/>
                </a:tc>
                <a:tc gridSpan="2">
                  <a:txBody>
                    <a:bodyPr/>
                    <a:lstStyle/>
                    <a:p>
                      <a:pPr algn="ctr" rtl="0" fontAlgn="ctr"/>
                      <a:r>
                        <a:rPr lang="en-ZA" sz="1400" b="1" u="none" strike="noStrike" dirty="0">
                          <a:effectLst/>
                        </a:rPr>
                        <a:t>2023/24</a:t>
                      </a:r>
                      <a:endParaRPr lang="en-ZA" sz="1400" b="1" i="0" u="none" strike="noStrike" dirty="0">
                        <a:solidFill>
                          <a:srgbClr val="000000"/>
                        </a:solidFill>
                        <a:effectLst/>
                        <a:latin typeface="Calibri" panose="020F0502020204030204" pitchFamily="34" charset="0"/>
                      </a:endParaRPr>
                    </a:p>
                  </a:txBody>
                  <a:tcPr marL="6048" marR="6048" marT="6048" marB="0" anchor="ctr">
                    <a:solidFill>
                      <a:schemeClr val="accent2"/>
                    </a:solidFill>
                  </a:tcPr>
                </a:tc>
                <a:tc hMerge="1">
                  <a:txBody>
                    <a:bodyPr/>
                    <a:lstStyle/>
                    <a:p>
                      <a:endParaRPr lang="en-ZA"/>
                    </a:p>
                  </a:txBody>
                  <a:tcPr/>
                </a:tc>
                <a:extLst>
                  <a:ext uri="{0D108BD9-81ED-4DB2-BD59-A6C34878D82A}">
                    <a16:rowId xmlns:a16="http://schemas.microsoft.com/office/drawing/2014/main" xmlns="" val="2310953672"/>
                  </a:ext>
                </a:extLst>
              </a:tr>
              <a:tr h="401983">
                <a:tc vMerge="1">
                  <a:txBody>
                    <a:bodyPr/>
                    <a:lstStyle/>
                    <a:p>
                      <a:endParaRPr lang="en-ZA"/>
                    </a:p>
                  </a:txBody>
                  <a:tcPr/>
                </a:tc>
                <a:tc>
                  <a:txBody>
                    <a:bodyPr/>
                    <a:lstStyle/>
                    <a:p>
                      <a:pPr algn="ctr" rtl="0" fontAlgn="ctr"/>
                      <a:r>
                        <a:rPr lang="en-ZA" sz="1400" b="1" u="none" strike="noStrike" dirty="0">
                          <a:effectLst/>
                        </a:rPr>
                        <a:t>R’ 000</a:t>
                      </a:r>
                      <a:endParaRPr lang="en-ZA" sz="1400" b="1" i="0" u="none" strike="noStrike" dirty="0">
                        <a:solidFill>
                          <a:srgbClr val="000000"/>
                        </a:solidFill>
                        <a:effectLst/>
                        <a:latin typeface="Arial Narrow" panose="020B0606020202030204" pitchFamily="34" charset="0"/>
                      </a:endParaRPr>
                    </a:p>
                  </a:txBody>
                  <a:tcPr marL="6048" marR="6048" marT="6048" marB="0" anchor="ctr">
                    <a:solidFill>
                      <a:schemeClr val="accent2"/>
                    </a:solidFill>
                  </a:tcPr>
                </a:tc>
                <a:tc>
                  <a:txBody>
                    <a:bodyPr/>
                    <a:lstStyle/>
                    <a:p>
                      <a:pPr algn="ctr" rtl="0" fontAlgn="ctr"/>
                      <a:r>
                        <a:rPr lang="en-ZA" sz="1400" b="1" u="none" strike="noStrike" dirty="0">
                          <a:effectLst/>
                        </a:rPr>
                        <a:t>R’ 000</a:t>
                      </a:r>
                      <a:endParaRPr lang="en-ZA" sz="1400" b="1" i="0" u="none" strike="noStrike" dirty="0">
                        <a:solidFill>
                          <a:srgbClr val="000000"/>
                        </a:solidFill>
                        <a:effectLst/>
                        <a:latin typeface="Arial Narrow" panose="020B0606020202030204" pitchFamily="34" charset="0"/>
                      </a:endParaRPr>
                    </a:p>
                  </a:txBody>
                  <a:tcPr marL="6048" marR="6048" marT="6048" marB="0" anchor="ctr">
                    <a:solidFill>
                      <a:schemeClr val="accent2"/>
                    </a:solidFill>
                  </a:tcPr>
                </a:tc>
                <a:tc>
                  <a:txBody>
                    <a:bodyPr/>
                    <a:lstStyle/>
                    <a:p>
                      <a:pPr algn="ctr" rtl="0" fontAlgn="ctr"/>
                      <a:r>
                        <a:rPr lang="en-ZA" sz="1400" b="1" u="none" strike="noStrike" dirty="0">
                          <a:effectLst/>
                        </a:rPr>
                        <a:t>% increase</a:t>
                      </a:r>
                      <a:endParaRPr lang="en-ZA" sz="1400" b="1" i="0" u="none" strike="noStrike" dirty="0">
                        <a:solidFill>
                          <a:srgbClr val="000000"/>
                        </a:solidFill>
                        <a:effectLst/>
                        <a:latin typeface="Arial Narrow" panose="020B0606020202030204" pitchFamily="34" charset="0"/>
                      </a:endParaRPr>
                    </a:p>
                  </a:txBody>
                  <a:tcPr marL="6048" marR="6048" marT="6048" marB="0" anchor="ctr">
                    <a:solidFill>
                      <a:schemeClr val="accent2"/>
                    </a:solidFill>
                  </a:tcPr>
                </a:tc>
                <a:tc>
                  <a:txBody>
                    <a:bodyPr/>
                    <a:lstStyle/>
                    <a:p>
                      <a:pPr algn="ctr" rtl="0" fontAlgn="ctr"/>
                      <a:r>
                        <a:rPr lang="en-ZA" sz="1400" b="1" u="none" strike="noStrike" dirty="0">
                          <a:effectLst/>
                        </a:rPr>
                        <a:t>R’ 000</a:t>
                      </a:r>
                      <a:endParaRPr lang="en-ZA" sz="1400" b="1" i="0" u="none" strike="noStrike" dirty="0">
                        <a:solidFill>
                          <a:srgbClr val="000000"/>
                        </a:solidFill>
                        <a:effectLst/>
                        <a:latin typeface="Arial Narrow" panose="020B0606020202030204" pitchFamily="34" charset="0"/>
                      </a:endParaRPr>
                    </a:p>
                  </a:txBody>
                  <a:tcPr marL="6048" marR="6048" marT="6048" marB="0" anchor="ctr">
                    <a:solidFill>
                      <a:schemeClr val="accent2"/>
                    </a:solidFill>
                  </a:tcPr>
                </a:tc>
                <a:tc>
                  <a:txBody>
                    <a:bodyPr/>
                    <a:lstStyle/>
                    <a:p>
                      <a:pPr algn="ctr" rtl="0" fontAlgn="ctr"/>
                      <a:r>
                        <a:rPr lang="en-ZA" sz="1400" b="1" u="none" strike="noStrike" dirty="0">
                          <a:effectLst/>
                        </a:rPr>
                        <a:t>% increase</a:t>
                      </a:r>
                      <a:endParaRPr lang="en-ZA" sz="1400" b="1" i="0" u="none" strike="noStrike" dirty="0">
                        <a:solidFill>
                          <a:srgbClr val="000000"/>
                        </a:solidFill>
                        <a:effectLst/>
                        <a:latin typeface="Arial Narrow" panose="020B0606020202030204" pitchFamily="34" charset="0"/>
                      </a:endParaRPr>
                    </a:p>
                  </a:txBody>
                  <a:tcPr marL="6048" marR="6048" marT="6048" marB="0" anchor="ctr">
                    <a:solidFill>
                      <a:schemeClr val="accent2"/>
                    </a:solidFill>
                  </a:tcPr>
                </a:tc>
                <a:extLst>
                  <a:ext uri="{0D108BD9-81ED-4DB2-BD59-A6C34878D82A}">
                    <a16:rowId xmlns:a16="http://schemas.microsoft.com/office/drawing/2014/main" xmlns="" val="2733760174"/>
                  </a:ext>
                </a:extLst>
              </a:tr>
              <a:tr h="371835">
                <a:tc>
                  <a:txBody>
                    <a:bodyPr/>
                    <a:lstStyle/>
                    <a:p>
                      <a:pPr algn="l" rtl="0" fontAlgn="ctr"/>
                      <a:r>
                        <a:rPr lang="en-ZA" sz="1400" b="1" u="none" strike="noStrike">
                          <a:effectLst/>
                        </a:rPr>
                        <a:t>Social Assistance</a:t>
                      </a:r>
                      <a:endParaRPr lang="en-ZA" sz="1400" b="1" i="0" u="none" strike="noStrike">
                        <a:solidFill>
                          <a:srgbClr val="000000"/>
                        </a:solidFill>
                        <a:effectLst/>
                        <a:latin typeface="Arial Narrow" panose="020B0606020202030204" pitchFamily="34" charset="0"/>
                      </a:endParaRPr>
                    </a:p>
                  </a:txBody>
                  <a:tcPr marL="6048" marR="6048" marT="6048" marB="0" anchor="ctr">
                    <a:solidFill>
                      <a:schemeClr val="accent2"/>
                    </a:solidFill>
                  </a:tcPr>
                </a:tc>
                <a:tc>
                  <a:txBody>
                    <a:bodyPr/>
                    <a:lstStyle/>
                    <a:p>
                      <a:pPr algn="r" rtl="0" fontAlgn="ctr"/>
                      <a:r>
                        <a:rPr lang="en-ZA" sz="1400" u="none" strike="noStrike">
                          <a:effectLst/>
                        </a:rPr>
                        <a:t>      195 516 423 </a:t>
                      </a:r>
                      <a:endParaRPr lang="en-ZA" sz="1400" b="0" i="0" u="none" strike="noStrike">
                        <a:solidFill>
                          <a:srgbClr val="000000"/>
                        </a:solidFill>
                        <a:effectLst/>
                        <a:latin typeface="Arial Narrow" panose="020B0606020202030204" pitchFamily="34" charset="0"/>
                      </a:endParaRPr>
                    </a:p>
                  </a:txBody>
                  <a:tcPr marL="6048" marR="6048" marT="6048" marB="0" anchor="ctr"/>
                </a:tc>
                <a:tc>
                  <a:txBody>
                    <a:bodyPr/>
                    <a:lstStyle/>
                    <a:p>
                      <a:pPr algn="r" rtl="0" fontAlgn="ctr"/>
                      <a:r>
                        <a:rPr lang="en-ZA" sz="1400" u="none" strike="noStrike" dirty="0">
                          <a:effectLst/>
                        </a:rPr>
                        <a:t>      205 294 592 </a:t>
                      </a:r>
                      <a:endParaRPr lang="en-ZA" sz="1400" b="0" i="0" u="none" strike="noStrike" dirty="0">
                        <a:solidFill>
                          <a:srgbClr val="000000"/>
                        </a:solidFill>
                        <a:effectLst/>
                        <a:latin typeface="Arial Narrow" panose="020B0606020202030204" pitchFamily="34" charset="0"/>
                      </a:endParaRPr>
                    </a:p>
                  </a:txBody>
                  <a:tcPr marL="6048" marR="6048" marT="6048" marB="0" anchor="ctr"/>
                </a:tc>
                <a:tc>
                  <a:txBody>
                    <a:bodyPr/>
                    <a:lstStyle/>
                    <a:p>
                      <a:pPr algn="r" rtl="0" fontAlgn="ctr"/>
                      <a:r>
                        <a:rPr lang="en-ZA" sz="1400" u="none" strike="noStrike" dirty="0">
                          <a:effectLst/>
                        </a:rPr>
                        <a:t>5.00%</a:t>
                      </a:r>
                      <a:endParaRPr lang="en-ZA" sz="1400" b="0" i="0" u="none" strike="noStrike" dirty="0">
                        <a:solidFill>
                          <a:srgbClr val="000000"/>
                        </a:solidFill>
                        <a:effectLst/>
                        <a:latin typeface="Arial Narrow" panose="020B0606020202030204" pitchFamily="34" charset="0"/>
                      </a:endParaRPr>
                    </a:p>
                  </a:txBody>
                  <a:tcPr marL="6048" marR="6048" marT="6048" marB="0" anchor="ctr"/>
                </a:tc>
                <a:tc>
                  <a:txBody>
                    <a:bodyPr/>
                    <a:lstStyle/>
                    <a:p>
                      <a:pPr algn="r" rtl="0" fontAlgn="ctr"/>
                      <a:r>
                        <a:rPr lang="en-ZA" sz="1400" u="none" strike="noStrike" dirty="0">
                          <a:effectLst/>
                        </a:rPr>
                        <a:t>      206 083 314 </a:t>
                      </a:r>
                      <a:endParaRPr lang="en-ZA" sz="1400" b="0" i="0" u="none" strike="noStrike" dirty="0">
                        <a:solidFill>
                          <a:srgbClr val="000000"/>
                        </a:solidFill>
                        <a:effectLst/>
                        <a:latin typeface="Arial Narrow" panose="020B0606020202030204" pitchFamily="34" charset="0"/>
                      </a:endParaRPr>
                    </a:p>
                  </a:txBody>
                  <a:tcPr marL="6048" marR="6048" marT="6048" marB="0" anchor="ctr"/>
                </a:tc>
                <a:tc>
                  <a:txBody>
                    <a:bodyPr/>
                    <a:lstStyle/>
                    <a:p>
                      <a:pPr algn="r" rtl="0" fontAlgn="ctr"/>
                      <a:r>
                        <a:rPr lang="en-ZA" sz="1400" u="none" strike="noStrike" dirty="0">
                          <a:effectLst/>
                        </a:rPr>
                        <a:t>0.38%</a:t>
                      </a:r>
                      <a:endParaRPr lang="en-ZA" sz="1400" b="0" i="0" u="none" strike="noStrike" dirty="0">
                        <a:solidFill>
                          <a:srgbClr val="000000"/>
                        </a:solidFill>
                        <a:effectLst/>
                        <a:latin typeface="Arial Narrow" panose="020B0606020202030204" pitchFamily="34" charset="0"/>
                      </a:endParaRPr>
                    </a:p>
                  </a:txBody>
                  <a:tcPr marL="6048" marR="6048" marT="6048" marB="0" anchor="ctr"/>
                </a:tc>
                <a:extLst>
                  <a:ext uri="{0D108BD9-81ED-4DB2-BD59-A6C34878D82A}">
                    <a16:rowId xmlns:a16="http://schemas.microsoft.com/office/drawing/2014/main" xmlns="" val="175818325"/>
                  </a:ext>
                </a:extLst>
              </a:tr>
              <a:tr h="371835">
                <a:tc>
                  <a:txBody>
                    <a:bodyPr/>
                    <a:lstStyle/>
                    <a:p>
                      <a:pPr algn="l" rtl="0" fontAlgn="ctr"/>
                      <a:r>
                        <a:rPr lang="en-ZA" sz="1400" b="1" u="none" strike="noStrike">
                          <a:effectLst/>
                        </a:rPr>
                        <a:t>SASSA</a:t>
                      </a:r>
                      <a:endParaRPr lang="en-ZA" sz="1400" b="1" i="0" u="none" strike="noStrike">
                        <a:solidFill>
                          <a:srgbClr val="000000"/>
                        </a:solidFill>
                        <a:effectLst/>
                        <a:latin typeface="Arial Narrow" panose="020B0606020202030204" pitchFamily="34" charset="0"/>
                      </a:endParaRPr>
                    </a:p>
                  </a:txBody>
                  <a:tcPr marL="6048" marR="6048" marT="6048" marB="0" anchor="ctr">
                    <a:solidFill>
                      <a:schemeClr val="accent2"/>
                    </a:solidFill>
                  </a:tcPr>
                </a:tc>
                <a:tc>
                  <a:txBody>
                    <a:bodyPr/>
                    <a:lstStyle/>
                    <a:p>
                      <a:pPr algn="r" rtl="0" fontAlgn="ctr"/>
                      <a:r>
                        <a:rPr lang="en-ZA" sz="1400" u="none" strike="noStrike">
                          <a:effectLst/>
                        </a:rPr>
                        <a:t>           7 393 008 </a:t>
                      </a:r>
                      <a:endParaRPr lang="en-ZA" sz="1400" b="0" i="0" u="none" strike="noStrike">
                        <a:solidFill>
                          <a:srgbClr val="000000"/>
                        </a:solidFill>
                        <a:effectLst/>
                        <a:latin typeface="Arial Narrow" panose="020B0606020202030204" pitchFamily="34" charset="0"/>
                      </a:endParaRPr>
                    </a:p>
                  </a:txBody>
                  <a:tcPr marL="6048" marR="6048" marT="6048" marB="0" anchor="ctr"/>
                </a:tc>
                <a:tc>
                  <a:txBody>
                    <a:bodyPr/>
                    <a:lstStyle/>
                    <a:p>
                      <a:pPr algn="r" rtl="0" fontAlgn="ctr"/>
                      <a:r>
                        <a:rPr lang="en-ZA" sz="1400" u="none" strike="noStrike">
                          <a:effectLst/>
                        </a:rPr>
                        <a:t>           7 427 279 </a:t>
                      </a:r>
                      <a:endParaRPr lang="en-ZA" sz="1400" b="0" i="0" u="none" strike="noStrike">
                        <a:solidFill>
                          <a:srgbClr val="000000"/>
                        </a:solidFill>
                        <a:effectLst/>
                        <a:latin typeface="Arial Narrow" panose="020B0606020202030204" pitchFamily="34" charset="0"/>
                      </a:endParaRPr>
                    </a:p>
                  </a:txBody>
                  <a:tcPr marL="6048" marR="6048" marT="6048" marB="0" anchor="ctr"/>
                </a:tc>
                <a:tc>
                  <a:txBody>
                    <a:bodyPr/>
                    <a:lstStyle/>
                    <a:p>
                      <a:pPr algn="r" rtl="0" fontAlgn="ctr"/>
                      <a:r>
                        <a:rPr lang="en-ZA" sz="1400" u="none" strike="noStrike">
                          <a:effectLst/>
                        </a:rPr>
                        <a:t>0.46%</a:t>
                      </a:r>
                      <a:endParaRPr lang="en-ZA" sz="1400" b="0" i="0" u="none" strike="noStrike">
                        <a:solidFill>
                          <a:srgbClr val="000000"/>
                        </a:solidFill>
                        <a:effectLst/>
                        <a:latin typeface="Arial Narrow" panose="020B0606020202030204" pitchFamily="34" charset="0"/>
                      </a:endParaRPr>
                    </a:p>
                  </a:txBody>
                  <a:tcPr marL="6048" marR="6048" marT="6048" marB="0" anchor="ctr"/>
                </a:tc>
                <a:tc>
                  <a:txBody>
                    <a:bodyPr/>
                    <a:lstStyle/>
                    <a:p>
                      <a:pPr algn="r" rtl="0" fontAlgn="ctr"/>
                      <a:r>
                        <a:rPr lang="en-ZA" sz="1400" u="none" strike="noStrike">
                          <a:effectLst/>
                        </a:rPr>
                        <a:t>           7 497 975 </a:t>
                      </a:r>
                      <a:endParaRPr lang="en-ZA" sz="1400" b="0" i="0" u="none" strike="noStrike">
                        <a:solidFill>
                          <a:srgbClr val="000000"/>
                        </a:solidFill>
                        <a:effectLst/>
                        <a:latin typeface="Arial Narrow" panose="020B0606020202030204" pitchFamily="34" charset="0"/>
                      </a:endParaRPr>
                    </a:p>
                  </a:txBody>
                  <a:tcPr marL="6048" marR="6048" marT="6048" marB="0" anchor="ctr"/>
                </a:tc>
                <a:tc>
                  <a:txBody>
                    <a:bodyPr/>
                    <a:lstStyle/>
                    <a:p>
                      <a:pPr algn="r" rtl="0" fontAlgn="ctr"/>
                      <a:r>
                        <a:rPr lang="en-ZA" sz="1400" u="none" strike="noStrike" dirty="0">
                          <a:effectLst/>
                        </a:rPr>
                        <a:t>0.95%</a:t>
                      </a:r>
                      <a:endParaRPr lang="en-ZA" sz="1400" b="0" i="0" u="none" strike="noStrike" dirty="0">
                        <a:solidFill>
                          <a:srgbClr val="000000"/>
                        </a:solidFill>
                        <a:effectLst/>
                        <a:latin typeface="Arial Narrow" panose="020B0606020202030204" pitchFamily="34" charset="0"/>
                      </a:endParaRPr>
                    </a:p>
                  </a:txBody>
                  <a:tcPr marL="6048" marR="6048" marT="6048" marB="0" anchor="ctr"/>
                </a:tc>
                <a:extLst>
                  <a:ext uri="{0D108BD9-81ED-4DB2-BD59-A6C34878D82A}">
                    <a16:rowId xmlns:a16="http://schemas.microsoft.com/office/drawing/2014/main" xmlns="" val="4041191527"/>
                  </a:ext>
                </a:extLst>
              </a:tr>
              <a:tr h="371835">
                <a:tc>
                  <a:txBody>
                    <a:bodyPr/>
                    <a:lstStyle/>
                    <a:p>
                      <a:pPr algn="l" rtl="0" fontAlgn="ctr"/>
                      <a:r>
                        <a:rPr lang="en-ZA" sz="1400" b="1" u="none" strike="noStrike">
                          <a:effectLst/>
                        </a:rPr>
                        <a:t>SASSA Fraud Investigations</a:t>
                      </a:r>
                      <a:endParaRPr lang="en-ZA" sz="1400" b="1" i="0" u="none" strike="noStrike">
                        <a:solidFill>
                          <a:srgbClr val="000000"/>
                        </a:solidFill>
                        <a:effectLst/>
                        <a:latin typeface="Arial Narrow" panose="020B0606020202030204" pitchFamily="34" charset="0"/>
                      </a:endParaRPr>
                    </a:p>
                  </a:txBody>
                  <a:tcPr marL="6048" marR="6048" marT="6048" marB="0" anchor="ctr">
                    <a:solidFill>
                      <a:schemeClr val="accent2"/>
                    </a:solidFill>
                  </a:tcPr>
                </a:tc>
                <a:tc>
                  <a:txBody>
                    <a:bodyPr/>
                    <a:lstStyle/>
                    <a:p>
                      <a:pPr algn="r" rtl="0" fontAlgn="ctr"/>
                      <a:r>
                        <a:rPr lang="en-ZA" sz="1400" u="none" strike="noStrike" dirty="0">
                          <a:effectLst/>
                        </a:rPr>
                        <a:t>                 70 893 </a:t>
                      </a:r>
                      <a:endParaRPr lang="en-ZA" sz="1400" b="0" i="0" u="none" strike="noStrike" dirty="0">
                        <a:solidFill>
                          <a:srgbClr val="000000"/>
                        </a:solidFill>
                        <a:effectLst/>
                        <a:latin typeface="Arial Narrow" panose="020B0606020202030204" pitchFamily="34" charset="0"/>
                      </a:endParaRPr>
                    </a:p>
                  </a:txBody>
                  <a:tcPr marL="6048" marR="6048" marT="6048" marB="0" anchor="ctr"/>
                </a:tc>
                <a:tc>
                  <a:txBody>
                    <a:bodyPr/>
                    <a:lstStyle/>
                    <a:p>
                      <a:pPr algn="r" rtl="0" fontAlgn="ctr"/>
                      <a:r>
                        <a:rPr lang="en-ZA" sz="1400" u="none" strike="noStrike">
                          <a:effectLst/>
                        </a:rPr>
                        <a:t>                 72 008 </a:t>
                      </a:r>
                      <a:endParaRPr lang="en-ZA" sz="1400" b="0" i="0" u="none" strike="noStrike">
                        <a:solidFill>
                          <a:srgbClr val="000000"/>
                        </a:solidFill>
                        <a:effectLst/>
                        <a:latin typeface="Arial Narrow" panose="020B0606020202030204" pitchFamily="34" charset="0"/>
                      </a:endParaRPr>
                    </a:p>
                  </a:txBody>
                  <a:tcPr marL="6048" marR="6048" marT="6048" marB="0" anchor="ctr"/>
                </a:tc>
                <a:tc>
                  <a:txBody>
                    <a:bodyPr/>
                    <a:lstStyle/>
                    <a:p>
                      <a:pPr algn="r" rtl="0" fontAlgn="ctr"/>
                      <a:r>
                        <a:rPr lang="en-ZA" sz="1400" u="none" strike="noStrike" dirty="0">
                          <a:effectLst/>
                        </a:rPr>
                        <a:t>1.57%</a:t>
                      </a:r>
                      <a:endParaRPr lang="en-ZA" sz="1400" b="0" i="0" u="none" strike="noStrike" dirty="0">
                        <a:solidFill>
                          <a:srgbClr val="000000"/>
                        </a:solidFill>
                        <a:effectLst/>
                        <a:latin typeface="Arial Narrow" panose="020B0606020202030204" pitchFamily="34" charset="0"/>
                      </a:endParaRPr>
                    </a:p>
                  </a:txBody>
                  <a:tcPr marL="6048" marR="6048" marT="6048" marB="0" anchor="ctr"/>
                </a:tc>
                <a:tc>
                  <a:txBody>
                    <a:bodyPr/>
                    <a:lstStyle/>
                    <a:p>
                      <a:pPr algn="r" rtl="0" fontAlgn="ctr"/>
                      <a:r>
                        <a:rPr lang="en-ZA" sz="1400" u="none" strike="noStrike">
                          <a:effectLst/>
                        </a:rPr>
                        <a:t>                 72 286 </a:t>
                      </a:r>
                      <a:endParaRPr lang="en-ZA" sz="1400" b="0" i="0" u="none" strike="noStrike">
                        <a:solidFill>
                          <a:srgbClr val="000000"/>
                        </a:solidFill>
                        <a:effectLst/>
                        <a:latin typeface="Arial Narrow" panose="020B0606020202030204" pitchFamily="34" charset="0"/>
                      </a:endParaRPr>
                    </a:p>
                  </a:txBody>
                  <a:tcPr marL="6048" marR="6048" marT="6048" marB="0" anchor="ctr"/>
                </a:tc>
                <a:tc>
                  <a:txBody>
                    <a:bodyPr/>
                    <a:lstStyle/>
                    <a:p>
                      <a:pPr algn="r" rtl="0" fontAlgn="ctr"/>
                      <a:r>
                        <a:rPr lang="en-ZA" sz="1400" u="none" strike="noStrike" dirty="0">
                          <a:effectLst/>
                        </a:rPr>
                        <a:t>0.39%</a:t>
                      </a:r>
                      <a:endParaRPr lang="en-ZA" sz="1400" b="0" i="0" u="none" strike="noStrike" dirty="0">
                        <a:solidFill>
                          <a:srgbClr val="000000"/>
                        </a:solidFill>
                        <a:effectLst/>
                        <a:latin typeface="Arial Narrow" panose="020B0606020202030204" pitchFamily="34" charset="0"/>
                      </a:endParaRPr>
                    </a:p>
                  </a:txBody>
                  <a:tcPr marL="6048" marR="6048" marT="6048" marB="0" anchor="ctr"/>
                </a:tc>
                <a:extLst>
                  <a:ext uri="{0D108BD9-81ED-4DB2-BD59-A6C34878D82A}">
                    <a16:rowId xmlns:a16="http://schemas.microsoft.com/office/drawing/2014/main" xmlns="" val="2247745857"/>
                  </a:ext>
                </a:extLst>
              </a:tr>
              <a:tr h="371835">
                <a:tc>
                  <a:txBody>
                    <a:bodyPr/>
                    <a:lstStyle/>
                    <a:p>
                      <a:pPr algn="l" rtl="0" fontAlgn="ctr"/>
                      <a:r>
                        <a:rPr lang="en-ZA" sz="1400" b="1" u="none" strike="noStrike">
                          <a:effectLst/>
                        </a:rPr>
                        <a:t>National Councils</a:t>
                      </a:r>
                      <a:endParaRPr lang="en-ZA" sz="1400" b="1" i="0" u="none" strike="noStrike">
                        <a:solidFill>
                          <a:srgbClr val="000000"/>
                        </a:solidFill>
                        <a:effectLst/>
                        <a:latin typeface="Arial Narrow" panose="020B0606020202030204" pitchFamily="34" charset="0"/>
                      </a:endParaRPr>
                    </a:p>
                  </a:txBody>
                  <a:tcPr marL="6048" marR="6048" marT="6048" marB="0" anchor="ctr">
                    <a:solidFill>
                      <a:schemeClr val="accent2"/>
                    </a:solidFill>
                  </a:tcPr>
                </a:tc>
                <a:tc>
                  <a:txBody>
                    <a:bodyPr/>
                    <a:lstStyle/>
                    <a:p>
                      <a:pPr algn="r" rtl="0" fontAlgn="ctr"/>
                      <a:r>
                        <a:rPr lang="en-ZA" sz="1400" u="none" strike="noStrike" dirty="0">
                          <a:effectLst/>
                        </a:rPr>
                        <a:t>                 33 661 </a:t>
                      </a:r>
                      <a:endParaRPr lang="en-ZA" sz="1400" b="0" i="0" u="none" strike="noStrike" dirty="0">
                        <a:solidFill>
                          <a:srgbClr val="000000"/>
                        </a:solidFill>
                        <a:effectLst/>
                        <a:latin typeface="Arial Narrow" panose="020B0606020202030204" pitchFamily="34" charset="0"/>
                      </a:endParaRPr>
                    </a:p>
                  </a:txBody>
                  <a:tcPr marL="6048" marR="6048" marT="6048" marB="0" anchor="ctr"/>
                </a:tc>
                <a:tc>
                  <a:txBody>
                    <a:bodyPr/>
                    <a:lstStyle/>
                    <a:p>
                      <a:pPr algn="r" rtl="0" fontAlgn="ctr"/>
                      <a:r>
                        <a:rPr lang="en-ZA" sz="1400" u="none" strike="noStrike">
                          <a:effectLst/>
                        </a:rPr>
                        <a:t>                 34 554 </a:t>
                      </a:r>
                      <a:endParaRPr lang="en-ZA" sz="1400" b="0" i="0" u="none" strike="noStrike">
                        <a:solidFill>
                          <a:srgbClr val="000000"/>
                        </a:solidFill>
                        <a:effectLst/>
                        <a:latin typeface="Arial Narrow" panose="020B0606020202030204" pitchFamily="34" charset="0"/>
                      </a:endParaRPr>
                    </a:p>
                  </a:txBody>
                  <a:tcPr marL="6048" marR="6048" marT="6048" marB="0" anchor="ctr"/>
                </a:tc>
                <a:tc>
                  <a:txBody>
                    <a:bodyPr/>
                    <a:lstStyle/>
                    <a:p>
                      <a:pPr algn="r" rtl="0" fontAlgn="ctr"/>
                      <a:r>
                        <a:rPr lang="en-ZA" sz="1400" u="none" strike="noStrike">
                          <a:effectLst/>
                        </a:rPr>
                        <a:t>2.65%</a:t>
                      </a:r>
                      <a:endParaRPr lang="en-ZA" sz="1400" b="0" i="0" u="none" strike="noStrike">
                        <a:solidFill>
                          <a:srgbClr val="000000"/>
                        </a:solidFill>
                        <a:effectLst/>
                        <a:latin typeface="Arial Narrow" panose="020B0606020202030204" pitchFamily="34" charset="0"/>
                      </a:endParaRPr>
                    </a:p>
                  </a:txBody>
                  <a:tcPr marL="6048" marR="6048" marT="6048" marB="0" anchor="ctr"/>
                </a:tc>
                <a:tc>
                  <a:txBody>
                    <a:bodyPr/>
                    <a:lstStyle/>
                    <a:p>
                      <a:pPr algn="r" rtl="0" fontAlgn="ctr"/>
                      <a:r>
                        <a:rPr lang="en-ZA" sz="1400" u="none" strike="noStrike">
                          <a:effectLst/>
                        </a:rPr>
                        <a:t>                 34 686 </a:t>
                      </a:r>
                      <a:endParaRPr lang="en-ZA" sz="1400" b="0" i="0" u="none" strike="noStrike">
                        <a:solidFill>
                          <a:srgbClr val="000000"/>
                        </a:solidFill>
                        <a:effectLst/>
                        <a:latin typeface="Arial Narrow" panose="020B0606020202030204" pitchFamily="34" charset="0"/>
                      </a:endParaRPr>
                    </a:p>
                  </a:txBody>
                  <a:tcPr marL="6048" marR="6048" marT="6048" marB="0" anchor="ctr"/>
                </a:tc>
                <a:tc>
                  <a:txBody>
                    <a:bodyPr/>
                    <a:lstStyle/>
                    <a:p>
                      <a:pPr algn="r" rtl="0" fontAlgn="ctr"/>
                      <a:r>
                        <a:rPr lang="en-ZA" sz="1400" u="none" strike="noStrike" dirty="0">
                          <a:effectLst/>
                        </a:rPr>
                        <a:t>0.38%</a:t>
                      </a:r>
                      <a:endParaRPr lang="en-ZA" sz="1400" b="0" i="0" u="none" strike="noStrike" dirty="0">
                        <a:solidFill>
                          <a:srgbClr val="000000"/>
                        </a:solidFill>
                        <a:effectLst/>
                        <a:latin typeface="Arial Narrow" panose="020B0606020202030204" pitchFamily="34" charset="0"/>
                      </a:endParaRPr>
                    </a:p>
                  </a:txBody>
                  <a:tcPr marL="6048" marR="6048" marT="6048" marB="0" anchor="ctr"/>
                </a:tc>
                <a:extLst>
                  <a:ext uri="{0D108BD9-81ED-4DB2-BD59-A6C34878D82A}">
                    <a16:rowId xmlns:a16="http://schemas.microsoft.com/office/drawing/2014/main" xmlns="" val="2074917350"/>
                  </a:ext>
                </a:extLst>
              </a:tr>
              <a:tr h="371835">
                <a:tc>
                  <a:txBody>
                    <a:bodyPr/>
                    <a:lstStyle/>
                    <a:p>
                      <a:pPr algn="l" rtl="0" fontAlgn="ctr"/>
                      <a:r>
                        <a:rPr lang="en-ZA" sz="1400" b="1" u="none" strike="noStrike">
                          <a:effectLst/>
                        </a:rPr>
                        <a:t>Conditional Grant: ECD</a:t>
                      </a:r>
                      <a:endParaRPr lang="en-ZA" sz="1400" b="1" i="0" u="none" strike="noStrike">
                        <a:solidFill>
                          <a:srgbClr val="000000"/>
                        </a:solidFill>
                        <a:effectLst/>
                        <a:latin typeface="Arial Narrow" panose="020B0606020202030204" pitchFamily="34" charset="0"/>
                      </a:endParaRPr>
                    </a:p>
                  </a:txBody>
                  <a:tcPr marL="6048" marR="6048" marT="6048" marB="0" anchor="ctr">
                    <a:solidFill>
                      <a:schemeClr val="accent2"/>
                    </a:solidFill>
                  </a:tcPr>
                </a:tc>
                <a:tc>
                  <a:txBody>
                    <a:bodyPr/>
                    <a:lstStyle/>
                    <a:p>
                      <a:pPr algn="r" rtl="0" fontAlgn="ctr"/>
                      <a:r>
                        <a:rPr lang="en-ZA" sz="1400" u="none" strike="noStrike" dirty="0">
                          <a:effectLst/>
                        </a:rPr>
                        <a:t>           1 056 661 </a:t>
                      </a:r>
                      <a:endParaRPr lang="en-ZA" sz="1400" b="0" i="0" u="none" strike="noStrike" dirty="0">
                        <a:solidFill>
                          <a:srgbClr val="000000"/>
                        </a:solidFill>
                        <a:effectLst/>
                        <a:latin typeface="Arial Narrow" panose="020B0606020202030204" pitchFamily="34" charset="0"/>
                      </a:endParaRPr>
                    </a:p>
                  </a:txBody>
                  <a:tcPr marL="6048" marR="6048" marT="6048" marB="0" anchor="ctr"/>
                </a:tc>
                <a:tc>
                  <a:txBody>
                    <a:bodyPr/>
                    <a:lstStyle/>
                    <a:p>
                      <a:pPr algn="r" rtl="0" fontAlgn="ctr"/>
                      <a:r>
                        <a:rPr lang="en-ZA" sz="1400" u="none" strike="noStrike">
                          <a:effectLst/>
                        </a:rPr>
                        <a:t>           1 191 918 </a:t>
                      </a:r>
                      <a:endParaRPr lang="en-ZA" sz="1400" b="0" i="0" u="none" strike="noStrike">
                        <a:solidFill>
                          <a:srgbClr val="000000"/>
                        </a:solidFill>
                        <a:effectLst/>
                        <a:latin typeface="Arial Narrow" panose="020B0606020202030204" pitchFamily="34" charset="0"/>
                      </a:endParaRPr>
                    </a:p>
                  </a:txBody>
                  <a:tcPr marL="6048" marR="6048" marT="6048" marB="0" anchor="ctr"/>
                </a:tc>
                <a:tc>
                  <a:txBody>
                    <a:bodyPr/>
                    <a:lstStyle/>
                    <a:p>
                      <a:pPr algn="r" rtl="0" fontAlgn="ctr"/>
                      <a:r>
                        <a:rPr lang="en-ZA" sz="1400" u="none" strike="noStrike">
                          <a:effectLst/>
                        </a:rPr>
                        <a:t>12.80%</a:t>
                      </a:r>
                      <a:endParaRPr lang="en-ZA" sz="1400" b="0" i="0" u="none" strike="noStrike">
                        <a:solidFill>
                          <a:srgbClr val="000000"/>
                        </a:solidFill>
                        <a:effectLst/>
                        <a:latin typeface="Arial Narrow" panose="020B0606020202030204" pitchFamily="34" charset="0"/>
                      </a:endParaRPr>
                    </a:p>
                  </a:txBody>
                  <a:tcPr marL="6048" marR="6048" marT="6048" marB="0" anchor="ctr"/>
                </a:tc>
                <a:tc>
                  <a:txBody>
                    <a:bodyPr/>
                    <a:lstStyle/>
                    <a:p>
                      <a:pPr algn="r" rtl="0" fontAlgn="ctr"/>
                      <a:r>
                        <a:rPr lang="en-ZA" sz="1400" u="none" strike="noStrike">
                          <a:effectLst/>
                        </a:rPr>
                        <a:t>           1 242 487 </a:t>
                      </a:r>
                      <a:endParaRPr lang="en-ZA" sz="1400" b="0" i="0" u="none" strike="noStrike">
                        <a:solidFill>
                          <a:srgbClr val="000000"/>
                        </a:solidFill>
                        <a:effectLst/>
                        <a:latin typeface="Arial Narrow" panose="020B0606020202030204" pitchFamily="34" charset="0"/>
                      </a:endParaRPr>
                    </a:p>
                  </a:txBody>
                  <a:tcPr marL="6048" marR="6048" marT="6048" marB="0" anchor="ctr"/>
                </a:tc>
                <a:tc>
                  <a:txBody>
                    <a:bodyPr/>
                    <a:lstStyle/>
                    <a:p>
                      <a:pPr algn="r" rtl="0" fontAlgn="ctr"/>
                      <a:r>
                        <a:rPr lang="en-ZA" sz="1400" u="none" strike="noStrike" dirty="0">
                          <a:effectLst/>
                        </a:rPr>
                        <a:t>4.24%</a:t>
                      </a:r>
                      <a:endParaRPr lang="en-ZA" sz="1400" b="0" i="0" u="none" strike="noStrike" dirty="0">
                        <a:solidFill>
                          <a:srgbClr val="000000"/>
                        </a:solidFill>
                        <a:effectLst/>
                        <a:latin typeface="Arial Narrow" panose="020B0606020202030204" pitchFamily="34" charset="0"/>
                      </a:endParaRPr>
                    </a:p>
                  </a:txBody>
                  <a:tcPr marL="6048" marR="6048" marT="6048" marB="0" anchor="ctr"/>
                </a:tc>
                <a:extLst>
                  <a:ext uri="{0D108BD9-81ED-4DB2-BD59-A6C34878D82A}">
                    <a16:rowId xmlns:a16="http://schemas.microsoft.com/office/drawing/2014/main" xmlns="" val="914499447"/>
                  </a:ext>
                </a:extLst>
              </a:tr>
              <a:tr h="371835">
                <a:tc>
                  <a:txBody>
                    <a:bodyPr/>
                    <a:lstStyle/>
                    <a:p>
                      <a:pPr algn="l" rtl="0" fontAlgn="ctr"/>
                      <a:r>
                        <a:rPr lang="en-ZA" sz="1400" b="1" u="none" strike="noStrike">
                          <a:effectLst/>
                        </a:rPr>
                        <a:t>National Development Agency</a:t>
                      </a:r>
                      <a:endParaRPr lang="en-ZA" sz="1400" b="1" i="0" u="none" strike="noStrike">
                        <a:solidFill>
                          <a:srgbClr val="000000"/>
                        </a:solidFill>
                        <a:effectLst/>
                        <a:latin typeface="Arial Narrow" panose="020B0606020202030204" pitchFamily="34" charset="0"/>
                      </a:endParaRPr>
                    </a:p>
                  </a:txBody>
                  <a:tcPr marL="6048" marR="6048" marT="6048" marB="0" anchor="ctr">
                    <a:solidFill>
                      <a:schemeClr val="accent2"/>
                    </a:solidFill>
                  </a:tcPr>
                </a:tc>
                <a:tc>
                  <a:txBody>
                    <a:bodyPr/>
                    <a:lstStyle/>
                    <a:p>
                      <a:pPr algn="r" rtl="0" fontAlgn="ctr"/>
                      <a:r>
                        <a:rPr lang="en-ZA" sz="1400" u="none" strike="noStrike">
                          <a:effectLst/>
                        </a:rPr>
                        <a:t>              215 970 </a:t>
                      </a:r>
                      <a:endParaRPr lang="en-ZA" sz="1400" b="0" i="0" u="none" strike="noStrike">
                        <a:solidFill>
                          <a:srgbClr val="000000"/>
                        </a:solidFill>
                        <a:effectLst/>
                        <a:latin typeface="Arial Narrow" panose="020B0606020202030204" pitchFamily="34" charset="0"/>
                      </a:endParaRPr>
                    </a:p>
                  </a:txBody>
                  <a:tcPr marL="6048" marR="6048" marT="6048" marB="0" anchor="ctr"/>
                </a:tc>
                <a:tc>
                  <a:txBody>
                    <a:bodyPr/>
                    <a:lstStyle/>
                    <a:p>
                      <a:pPr algn="r" rtl="0" fontAlgn="ctr"/>
                      <a:r>
                        <a:rPr lang="en-ZA" sz="1400" u="none" strike="noStrike">
                          <a:effectLst/>
                        </a:rPr>
                        <a:t>              219 274 </a:t>
                      </a:r>
                      <a:endParaRPr lang="en-ZA" sz="1400" b="0" i="0" u="none" strike="noStrike">
                        <a:solidFill>
                          <a:srgbClr val="000000"/>
                        </a:solidFill>
                        <a:effectLst/>
                        <a:latin typeface="Arial Narrow" panose="020B0606020202030204" pitchFamily="34" charset="0"/>
                      </a:endParaRPr>
                    </a:p>
                  </a:txBody>
                  <a:tcPr marL="6048" marR="6048" marT="6048" marB="0" anchor="ctr"/>
                </a:tc>
                <a:tc>
                  <a:txBody>
                    <a:bodyPr/>
                    <a:lstStyle/>
                    <a:p>
                      <a:pPr algn="r" rtl="0" fontAlgn="ctr"/>
                      <a:r>
                        <a:rPr lang="en-ZA" sz="1400" u="none" strike="noStrike">
                          <a:effectLst/>
                        </a:rPr>
                        <a:t>1.53%</a:t>
                      </a:r>
                      <a:endParaRPr lang="en-ZA" sz="1400" b="0" i="0" u="none" strike="noStrike">
                        <a:solidFill>
                          <a:srgbClr val="000000"/>
                        </a:solidFill>
                        <a:effectLst/>
                        <a:latin typeface="Arial Narrow" panose="020B0606020202030204" pitchFamily="34" charset="0"/>
                      </a:endParaRPr>
                    </a:p>
                  </a:txBody>
                  <a:tcPr marL="6048" marR="6048" marT="6048" marB="0" anchor="ctr"/>
                </a:tc>
                <a:tc>
                  <a:txBody>
                    <a:bodyPr/>
                    <a:lstStyle/>
                    <a:p>
                      <a:pPr algn="r" rtl="0" fontAlgn="ctr"/>
                      <a:r>
                        <a:rPr lang="en-ZA" sz="1400" u="none" strike="noStrike">
                          <a:effectLst/>
                        </a:rPr>
                        <a:t>              220 116 </a:t>
                      </a:r>
                      <a:endParaRPr lang="en-ZA" sz="1400" b="0" i="0" u="none" strike="noStrike">
                        <a:solidFill>
                          <a:srgbClr val="000000"/>
                        </a:solidFill>
                        <a:effectLst/>
                        <a:latin typeface="Arial Narrow" panose="020B0606020202030204" pitchFamily="34" charset="0"/>
                      </a:endParaRPr>
                    </a:p>
                  </a:txBody>
                  <a:tcPr marL="6048" marR="6048" marT="6048" marB="0" anchor="ctr"/>
                </a:tc>
                <a:tc>
                  <a:txBody>
                    <a:bodyPr/>
                    <a:lstStyle/>
                    <a:p>
                      <a:pPr algn="r" rtl="0" fontAlgn="ctr"/>
                      <a:r>
                        <a:rPr lang="en-ZA" sz="1400" u="none" strike="noStrike" dirty="0">
                          <a:effectLst/>
                        </a:rPr>
                        <a:t>0.38%</a:t>
                      </a:r>
                      <a:endParaRPr lang="en-ZA" sz="1400" b="0" i="0" u="none" strike="noStrike" dirty="0">
                        <a:solidFill>
                          <a:srgbClr val="000000"/>
                        </a:solidFill>
                        <a:effectLst/>
                        <a:latin typeface="Arial Narrow" panose="020B0606020202030204" pitchFamily="34" charset="0"/>
                      </a:endParaRPr>
                    </a:p>
                  </a:txBody>
                  <a:tcPr marL="6048" marR="6048" marT="6048" marB="0" anchor="ctr"/>
                </a:tc>
                <a:extLst>
                  <a:ext uri="{0D108BD9-81ED-4DB2-BD59-A6C34878D82A}">
                    <a16:rowId xmlns:a16="http://schemas.microsoft.com/office/drawing/2014/main" xmlns="" val="143689365"/>
                  </a:ext>
                </a:extLst>
              </a:tr>
              <a:tr h="371835">
                <a:tc>
                  <a:txBody>
                    <a:bodyPr/>
                    <a:lstStyle/>
                    <a:p>
                      <a:pPr algn="l" rtl="0" fontAlgn="ctr"/>
                      <a:r>
                        <a:rPr lang="en-ZA" sz="1400" b="1" u="none" strike="noStrike" dirty="0">
                          <a:effectLst/>
                        </a:rPr>
                        <a:t>TOTAL</a:t>
                      </a:r>
                      <a:endParaRPr lang="en-ZA" sz="1400" b="1" i="0" u="none" strike="noStrike" dirty="0">
                        <a:solidFill>
                          <a:srgbClr val="000000"/>
                        </a:solidFill>
                        <a:effectLst/>
                        <a:latin typeface="Arial Narrow" panose="020B0606020202030204" pitchFamily="34" charset="0"/>
                      </a:endParaRPr>
                    </a:p>
                  </a:txBody>
                  <a:tcPr marL="6048" marR="6048" marT="6048" marB="0" anchor="ctr">
                    <a:solidFill>
                      <a:schemeClr val="accent2"/>
                    </a:solidFill>
                  </a:tcPr>
                </a:tc>
                <a:tc>
                  <a:txBody>
                    <a:bodyPr/>
                    <a:lstStyle/>
                    <a:p>
                      <a:pPr algn="r" rtl="0" fontAlgn="ctr"/>
                      <a:r>
                        <a:rPr lang="en-ZA" sz="1400" u="none" strike="noStrike">
                          <a:effectLst/>
                        </a:rPr>
                        <a:t>      204 286 616 </a:t>
                      </a:r>
                      <a:endParaRPr lang="en-ZA" sz="1400" b="1" i="0" u="none" strike="noStrike">
                        <a:solidFill>
                          <a:srgbClr val="000000"/>
                        </a:solidFill>
                        <a:effectLst/>
                        <a:latin typeface="Arial Narrow" panose="020B0606020202030204" pitchFamily="34" charset="0"/>
                      </a:endParaRPr>
                    </a:p>
                  </a:txBody>
                  <a:tcPr marL="6048" marR="6048" marT="6048" marB="0" anchor="ctr"/>
                </a:tc>
                <a:tc>
                  <a:txBody>
                    <a:bodyPr/>
                    <a:lstStyle/>
                    <a:p>
                      <a:pPr algn="r" rtl="0" fontAlgn="ctr"/>
                      <a:r>
                        <a:rPr lang="en-ZA" sz="1400" u="none" strike="noStrike">
                          <a:effectLst/>
                        </a:rPr>
                        <a:t>      214 239 625 </a:t>
                      </a:r>
                      <a:endParaRPr lang="en-ZA" sz="1400" b="1" i="0" u="none" strike="noStrike">
                        <a:solidFill>
                          <a:srgbClr val="000000"/>
                        </a:solidFill>
                        <a:effectLst/>
                        <a:latin typeface="Arial Narrow" panose="020B0606020202030204" pitchFamily="34" charset="0"/>
                      </a:endParaRPr>
                    </a:p>
                  </a:txBody>
                  <a:tcPr marL="6048" marR="6048" marT="6048" marB="0" anchor="ctr"/>
                </a:tc>
                <a:tc>
                  <a:txBody>
                    <a:bodyPr/>
                    <a:lstStyle/>
                    <a:p>
                      <a:pPr algn="r" rtl="0" fontAlgn="ctr"/>
                      <a:r>
                        <a:rPr lang="en-ZA" sz="1400" u="none" strike="noStrike">
                          <a:effectLst/>
                        </a:rPr>
                        <a:t>4.87%</a:t>
                      </a:r>
                      <a:endParaRPr lang="en-ZA" sz="1400" b="1" i="0" u="none" strike="noStrike">
                        <a:solidFill>
                          <a:srgbClr val="000000"/>
                        </a:solidFill>
                        <a:effectLst/>
                        <a:latin typeface="Arial Narrow" panose="020B0606020202030204" pitchFamily="34" charset="0"/>
                      </a:endParaRPr>
                    </a:p>
                  </a:txBody>
                  <a:tcPr marL="6048" marR="6048" marT="6048" marB="0" anchor="ctr"/>
                </a:tc>
                <a:tc>
                  <a:txBody>
                    <a:bodyPr/>
                    <a:lstStyle/>
                    <a:p>
                      <a:pPr algn="r" rtl="0" fontAlgn="ctr"/>
                      <a:r>
                        <a:rPr lang="en-ZA" sz="1400" u="none" strike="noStrike">
                          <a:effectLst/>
                        </a:rPr>
                        <a:t>      215 150 864 </a:t>
                      </a:r>
                      <a:endParaRPr lang="en-ZA" sz="1400" b="1" i="0" u="none" strike="noStrike">
                        <a:solidFill>
                          <a:srgbClr val="000000"/>
                        </a:solidFill>
                        <a:effectLst/>
                        <a:latin typeface="Arial Narrow" panose="020B0606020202030204" pitchFamily="34" charset="0"/>
                      </a:endParaRPr>
                    </a:p>
                  </a:txBody>
                  <a:tcPr marL="6048" marR="6048" marT="6048" marB="0" anchor="ctr"/>
                </a:tc>
                <a:tc>
                  <a:txBody>
                    <a:bodyPr/>
                    <a:lstStyle/>
                    <a:p>
                      <a:pPr algn="r" rtl="0" fontAlgn="ctr"/>
                      <a:r>
                        <a:rPr lang="en-ZA" sz="1400" u="none" strike="noStrike" dirty="0">
                          <a:effectLst/>
                        </a:rPr>
                        <a:t>0.43%</a:t>
                      </a:r>
                      <a:endParaRPr lang="en-ZA" sz="1400" b="1" i="0" u="none" strike="noStrike" dirty="0">
                        <a:solidFill>
                          <a:srgbClr val="000000"/>
                        </a:solidFill>
                        <a:effectLst/>
                        <a:latin typeface="Arial Narrow" panose="020B0606020202030204" pitchFamily="34" charset="0"/>
                      </a:endParaRPr>
                    </a:p>
                  </a:txBody>
                  <a:tcPr marL="6048" marR="6048" marT="6048" marB="0" anchor="ctr"/>
                </a:tc>
                <a:extLst>
                  <a:ext uri="{0D108BD9-81ED-4DB2-BD59-A6C34878D82A}">
                    <a16:rowId xmlns:a16="http://schemas.microsoft.com/office/drawing/2014/main" xmlns="" val="2112904495"/>
                  </a:ext>
                </a:extLst>
              </a:tr>
            </a:tbl>
          </a:graphicData>
        </a:graphic>
      </p:graphicFrame>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latin typeface="Arial Black" panose="020B0A04020102020204" pitchFamily="34" charset="0"/>
              </a:rPr>
              <a:t>40</a:t>
            </a:r>
          </a:p>
        </p:txBody>
      </p:sp>
    </p:spTree>
    <p:extLst>
      <p:ext uri="{BB962C8B-B14F-4D97-AF65-F5344CB8AC3E}">
        <p14:creationId xmlns:p14="http://schemas.microsoft.com/office/powerpoint/2010/main" xmlns="" val="72347729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05280"/>
            <a:ext cx="8985135" cy="1300479"/>
          </a:xfrm>
        </p:spPr>
        <p:txBody>
          <a:bodyPr>
            <a:noAutofit/>
          </a:bodyPr>
          <a:lstStyle/>
          <a:p>
            <a:r>
              <a:rPr lang="en-ZA" sz="3600" b="1" dirty="0">
                <a:solidFill>
                  <a:prstClr val="black"/>
                </a:solidFill>
              </a:rPr>
              <a:t>South African Social Security Agency</a:t>
            </a:r>
            <a:endParaRPr lang="en-US" sz="3600" b="1" dirty="0">
              <a:solidFill>
                <a:srgbClr val="FF0000"/>
              </a:solidFill>
              <a:cs typeface="Arial" panose="020B0604020202020204" pitchFamily="34" charset="0"/>
            </a:endParaRPr>
          </a:p>
        </p:txBody>
      </p:sp>
      <p:sp>
        <p:nvSpPr>
          <p:cNvPr id="3"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latin typeface="Arial Black" panose="020B0A04020102020204" pitchFamily="34" charset="0"/>
              </a:rPr>
              <a:t>41</a:t>
            </a:r>
          </a:p>
        </p:txBody>
      </p:sp>
    </p:spTree>
    <p:extLst>
      <p:ext uri="{BB962C8B-B14F-4D97-AF65-F5344CB8AC3E}">
        <p14:creationId xmlns:p14="http://schemas.microsoft.com/office/powerpoint/2010/main" xmlns="" val="364617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2657"/>
            <a:ext cx="8229600" cy="540235"/>
          </a:xfrm>
        </p:spPr>
        <p:txBody>
          <a:bodyPr>
            <a:normAutofit/>
          </a:bodyPr>
          <a:lstStyle/>
          <a:p>
            <a:pPr algn="ctr"/>
            <a:r>
              <a:rPr lang="en-US" dirty="0">
                <a:latin typeface="Arial Black" panose="020B0A04020102020204" pitchFamily="34" charset="0"/>
              </a:rPr>
              <a:t>SASSA Focus</a:t>
            </a:r>
            <a:endParaRPr lang="en-GB" dirty="0">
              <a:latin typeface="Arial Black" panose="020B0A04020102020204" pitchFamily="34" charset="0"/>
            </a:endParaRPr>
          </a:p>
        </p:txBody>
      </p:sp>
      <p:sp>
        <p:nvSpPr>
          <p:cNvPr id="4" name="Content Placeholder 3"/>
          <p:cNvSpPr>
            <a:spLocks noGrp="1"/>
          </p:cNvSpPr>
          <p:nvPr>
            <p:ph idx="1"/>
          </p:nvPr>
        </p:nvSpPr>
        <p:spPr>
          <a:xfrm>
            <a:off x="0" y="685800"/>
            <a:ext cx="9144000" cy="5575315"/>
          </a:xfrm>
          <a:solidFill>
            <a:schemeClr val="bg1"/>
          </a:solidFill>
        </p:spPr>
        <p:txBody>
          <a:bodyPr>
            <a:noAutofit/>
          </a:bodyPr>
          <a:lstStyle/>
          <a:p>
            <a:pPr algn="just">
              <a:spcBef>
                <a:spcPts val="300"/>
              </a:spcBef>
            </a:pPr>
            <a:r>
              <a:rPr lang="en-GB" sz="1800" dirty="0"/>
              <a:t>About </a:t>
            </a:r>
            <a:r>
              <a:rPr lang="en-GB" sz="1800" b="1" dirty="0"/>
              <a:t>31%</a:t>
            </a:r>
            <a:r>
              <a:rPr lang="en-GB" sz="1800" dirty="0"/>
              <a:t> of the South African population </a:t>
            </a:r>
            <a:r>
              <a:rPr lang="en-GB" sz="1800" b="1" i="1" dirty="0"/>
              <a:t>relies on social grants</a:t>
            </a:r>
            <a:r>
              <a:rPr lang="en-GB" sz="1800" dirty="0"/>
              <a:t>; in addition, there are approximately 6 million beneficiaries who have been depending on monthly R350  special Covid-19 SRD Grants since May 2020.</a:t>
            </a:r>
          </a:p>
          <a:p>
            <a:pPr algn="just">
              <a:spcBef>
                <a:spcPts val="300"/>
              </a:spcBef>
            </a:pPr>
            <a:r>
              <a:rPr lang="en-US" sz="1800" b="1" dirty="0">
                <a:solidFill>
                  <a:srgbClr val="000000"/>
                </a:solidFill>
              </a:rPr>
              <a:t>SASSA main focus in 2021/22 is mainly on :  </a:t>
            </a:r>
          </a:p>
          <a:p>
            <a:pPr lvl="1" algn="just">
              <a:spcBef>
                <a:spcPts val="300"/>
              </a:spcBef>
              <a:spcAft>
                <a:spcPts val="0"/>
              </a:spcAft>
            </a:pPr>
            <a:r>
              <a:rPr lang="en-GB" sz="1800" dirty="0"/>
              <a:t>Contributing to poverty reduction by continuing to providing social assistance to older persons, people with disabilities and children who are </a:t>
            </a:r>
            <a:r>
              <a:rPr lang="en-GB" sz="1800" b="1" dirty="0"/>
              <a:t>unable to support themselves</a:t>
            </a:r>
            <a:endParaRPr lang="en-ZA" sz="1800" b="1" kern="1400" dirty="0">
              <a:uFill>
                <a:solidFill>
                  <a:srgbClr val="000000"/>
                </a:solidFill>
              </a:uFill>
              <a:cs typeface="Arial" panose="020B0604020202020204" pitchFamily="34" charset="0"/>
            </a:endParaRPr>
          </a:p>
          <a:p>
            <a:pPr lvl="1" algn="just">
              <a:spcBef>
                <a:spcPts val="300"/>
              </a:spcBef>
              <a:spcAft>
                <a:spcPts val="0"/>
              </a:spcAft>
            </a:pPr>
            <a:r>
              <a:rPr lang="en-GB" sz="1800" dirty="0"/>
              <a:t>Providing temporary reprieve to </a:t>
            </a:r>
            <a:r>
              <a:rPr lang="en-US" sz="1800" dirty="0">
                <a:cs typeface="Arial" panose="020B0604020202020204" pitchFamily="34" charset="0"/>
              </a:rPr>
              <a:t>individuals and families experiencing temporary distress in order to meet their basics needs whilst they are addressing their temporary challenges.</a:t>
            </a:r>
          </a:p>
          <a:p>
            <a:pPr lvl="1" algn="just">
              <a:spcBef>
                <a:spcPts val="300"/>
              </a:spcBef>
              <a:spcAft>
                <a:spcPts val="0"/>
              </a:spcAft>
            </a:pPr>
            <a:r>
              <a:rPr lang="en-US" sz="1800" dirty="0"/>
              <a:t>Support initiatives to support employment opportunities to Covid-19 grant recipient and CSG caregivers</a:t>
            </a:r>
          </a:p>
          <a:p>
            <a:pPr lvl="1" algn="just">
              <a:spcBef>
                <a:spcPts val="300"/>
              </a:spcBef>
              <a:spcAft>
                <a:spcPts val="0"/>
              </a:spcAft>
            </a:pPr>
            <a:r>
              <a:rPr lang="en-US" sz="1800" dirty="0">
                <a:cs typeface="Arial" panose="020B0604020202020204" pitchFamily="34" charset="0"/>
              </a:rPr>
              <a:t>Invest in systems that will enable the migration from manual business process to automated systems </a:t>
            </a:r>
          </a:p>
          <a:p>
            <a:pPr lvl="1" algn="just">
              <a:spcBef>
                <a:spcPts val="300"/>
              </a:spcBef>
              <a:spcAft>
                <a:spcPts val="0"/>
              </a:spcAft>
            </a:pPr>
            <a:r>
              <a:rPr lang="en-US" sz="1800" dirty="0">
                <a:solidFill>
                  <a:srgbClr val="000000"/>
                </a:solidFill>
              </a:rPr>
              <a:t>Use lessons learned and opportunities from implementation of the Covid-19 measures to improve the capacity of the Agency.</a:t>
            </a:r>
          </a:p>
        </p:txBody>
      </p:sp>
      <p:sp>
        <p:nvSpPr>
          <p:cNvPr id="5"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latin typeface="Arial Black" panose="020B0A04020102020204" pitchFamily="34" charset="0"/>
              </a:rPr>
              <a:t>42</a:t>
            </a:r>
          </a:p>
        </p:txBody>
      </p:sp>
    </p:spTree>
    <p:extLst>
      <p:ext uri="{BB962C8B-B14F-4D97-AF65-F5344CB8AC3E}">
        <p14:creationId xmlns:p14="http://schemas.microsoft.com/office/powerpoint/2010/main" xmlns="" val="23741437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62000" y="304800"/>
            <a:ext cx="8229600"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ヒラギノ角ゴ Pro W3" charset="-128"/>
                <a:cs typeface="ヒラギノ角ゴ Pro W3" charset="0"/>
              </a:defRPr>
            </a:lvl1pPr>
            <a:lvl2pPr algn="ctr" rtl="0" eaLnBrk="0" fontAlgn="base" hangingPunct="0">
              <a:spcBef>
                <a:spcPct val="0"/>
              </a:spcBef>
              <a:spcAft>
                <a:spcPct val="0"/>
              </a:spcAft>
              <a:defRPr sz="4400">
                <a:solidFill>
                  <a:schemeClr val="tx2"/>
                </a:solidFill>
                <a:latin typeface="Times New Roman" pitchFamily="18" charset="0"/>
                <a:ea typeface="ヒラギノ角ゴ Pro W3" charset="-128"/>
                <a:cs typeface="ヒラギノ角ゴ Pro W3" charset="0"/>
              </a:defRPr>
            </a:lvl2pPr>
            <a:lvl3pPr algn="ctr" rtl="0" eaLnBrk="0" fontAlgn="base" hangingPunct="0">
              <a:spcBef>
                <a:spcPct val="0"/>
              </a:spcBef>
              <a:spcAft>
                <a:spcPct val="0"/>
              </a:spcAft>
              <a:defRPr sz="4400">
                <a:solidFill>
                  <a:schemeClr val="tx2"/>
                </a:solidFill>
                <a:latin typeface="Times New Roman" pitchFamily="18" charset="0"/>
                <a:ea typeface="ヒラギノ角ゴ Pro W3" charset="-128"/>
                <a:cs typeface="ヒラギノ角ゴ Pro W3" charset="0"/>
              </a:defRPr>
            </a:lvl3pPr>
            <a:lvl4pPr algn="ctr" rtl="0" eaLnBrk="0" fontAlgn="base" hangingPunct="0">
              <a:spcBef>
                <a:spcPct val="0"/>
              </a:spcBef>
              <a:spcAft>
                <a:spcPct val="0"/>
              </a:spcAft>
              <a:defRPr sz="4400">
                <a:solidFill>
                  <a:schemeClr val="tx2"/>
                </a:solidFill>
                <a:latin typeface="Times New Roman" pitchFamily="18" charset="0"/>
                <a:ea typeface="ヒラギノ角ゴ Pro W3" charset="-128"/>
                <a:cs typeface="ヒラギノ角ゴ Pro W3" charset="0"/>
              </a:defRPr>
            </a:lvl4pPr>
            <a:lvl5pPr algn="ctr" rtl="0" eaLnBrk="0" fontAlgn="base" hangingPunct="0">
              <a:spcBef>
                <a:spcPct val="0"/>
              </a:spcBef>
              <a:spcAft>
                <a:spcPct val="0"/>
              </a:spcAft>
              <a:defRPr sz="4400">
                <a:solidFill>
                  <a:schemeClr val="tx2"/>
                </a:solidFill>
                <a:latin typeface="Times New Roman" pitchFamily="18" charset="0"/>
                <a:ea typeface="ヒラギノ角ゴ Pro W3" charset="-128"/>
                <a:cs typeface="ヒラギノ角ゴ Pro W3"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914400">
              <a:defRPr/>
            </a:pPr>
            <a:endParaRPr lang="en-ZA" sz="2400" kern="0" dirty="0">
              <a:solidFill>
                <a:srgbClr val="000000"/>
              </a:solidFill>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349844599"/>
              </p:ext>
            </p:extLst>
          </p:nvPr>
        </p:nvGraphicFramePr>
        <p:xfrm>
          <a:off x="113510" y="1598870"/>
          <a:ext cx="8923285" cy="2885439"/>
        </p:xfrm>
        <a:graphic>
          <a:graphicData uri="http://schemas.openxmlformats.org/drawingml/2006/table">
            <a:tbl>
              <a:tblPr firstRow="1" bandRow="1">
                <a:tableStyleId>{5940675A-B579-460E-94D1-54222C63F5DA}</a:tableStyleId>
              </a:tblPr>
              <a:tblGrid>
                <a:gridCol w="2871044">
                  <a:extLst>
                    <a:ext uri="{9D8B030D-6E8A-4147-A177-3AD203B41FA5}">
                      <a16:colId xmlns:a16="http://schemas.microsoft.com/office/drawing/2014/main" xmlns="" val="20000"/>
                    </a:ext>
                  </a:extLst>
                </a:gridCol>
                <a:gridCol w="2942084">
                  <a:extLst>
                    <a:ext uri="{9D8B030D-6E8A-4147-A177-3AD203B41FA5}">
                      <a16:colId xmlns:a16="http://schemas.microsoft.com/office/drawing/2014/main" xmlns="" val="20001"/>
                    </a:ext>
                  </a:extLst>
                </a:gridCol>
                <a:gridCol w="3110157">
                  <a:extLst>
                    <a:ext uri="{9D8B030D-6E8A-4147-A177-3AD203B41FA5}">
                      <a16:colId xmlns:a16="http://schemas.microsoft.com/office/drawing/2014/main" xmlns="" val="20002"/>
                    </a:ext>
                  </a:extLst>
                </a:gridCol>
              </a:tblGrid>
              <a:tr h="1171497">
                <a:tc>
                  <a:txBody>
                    <a:bodyPr/>
                    <a:lstStyle/>
                    <a:p>
                      <a:r>
                        <a:rPr lang="en-ZA" sz="1800" b="1" dirty="0"/>
                        <a:t>Programme </a:t>
                      </a:r>
                      <a:endParaRPr lang="en-ZA" sz="1800" b="1" dirty="0">
                        <a:latin typeface="Arial" panose="020B0604020202020204" pitchFamily="34" charset="0"/>
                        <a:cs typeface="Arial" panose="020B0604020202020204" pitchFamily="34" charset="0"/>
                      </a:endParaRPr>
                    </a:p>
                  </a:txBody>
                  <a:tcPr>
                    <a:solidFill>
                      <a:schemeClr val="accent2"/>
                    </a:solidFill>
                  </a:tcPr>
                </a:tc>
                <a:tc>
                  <a:txBody>
                    <a:bodyPr/>
                    <a:lstStyle/>
                    <a:p>
                      <a:r>
                        <a:rPr lang="en-ZA" sz="1800" b="1" dirty="0"/>
                        <a:t>Number</a:t>
                      </a:r>
                      <a:r>
                        <a:rPr lang="en-ZA" sz="1800" b="1" baseline="0" dirty="0"/>
                        <a:t> of </a:t>
                      </a:r>
                      <a:r>
                        <a:rPr lang="en-ZA" sz="1800" b="1" dirty="0"/>
                        <a:t>Targets</a:t>
                      </a:r>
                      <a:endParaRPr lang="en-ZA" sz="1800" b="1" dirty="0">
                        <a:latin typeface="Arial" panose="020B0604020202020204" pitchFamily="34" charset="0"/>
                        <a:cs typeface="Arial" panose="020B0604020202020204" pitchFamily="34" charset="0"/>
                      </a:endParaRPr>
                    </a:p>
                  </a:txBody>
                  <a:tcPr>
                    <a:solidFill>
                      <a:schemeClr val="accent2"/>
                    </a:solidFill>
                  </a:tcPr>
                </a:tc>
                <a:tc>
                  <a:txBody>
                    <a:bodyPr/>
                    <a:lstStyle/>
                    <a:p>
                      <a:r>
                        <a:rPr lang="en-ZA" sz="1800" b="1" dirty="0"/>
                        <a:t>% contribution of the programme to the APP targets</a:t>
                      </a:r>
                      <a:endParaRPr lang="en-ZA" sz="1800" b="1" dirty="0">
                        <a:latin typeface="Arial" panose="020B0604020202020204" pitchFamily="34" charset="0"/>
                        <a:cs typeface="Arial" panose="020B0604020202020204" pitchFamily="34" charset="0"/>
                      </a:endParaRPr>
                    </a:p>
                  </a:txBody>
                  <a:tcPr>
                    <a:solidFill>
                      <a:schemeClr val="accent2"/>
                    </a:solidFill>
                  </a:tcPr>
                </a:tc>
                <a:extLst>
                  <a:ext uri="{0D108BD9-81ED-4DB2-BD59-A6C34878D82A}">
                    <a16:rowId xmlns:a16="http://schemas.microsoft.com/office/drawing/2014/main" xmlns="" val="10000"/>
                  </a:ext>
                </a:extLst>
              </a:tr>
              <a:tr h="571314">
                <a:tc>
                  <a:txBody>
                    <a:bodyPr/>
                    <a:lstStyle/>
                    <a:p>
                      <a:r>
                        <a:rPr lang="en-ZA" sz="1800" dirty="0"/>
                        <a:t>Programme 1</a:t>
                      </a:r>
                      <a:endParaRPr lang="en-ZA" sz="1800" b="0" dirty="0">
                        <a:latin typeface="Arial" panose="020B0604020202020204" pitchFamily="34" charset="0"/>
                        <a:cs typeface="Arial" panose="020B0604020202020204" pitchFamily="34" charset="0"/>
                      </a:endParaRPr>
                    </a:p>
                  </a:txBody>
                  <a:tcPr/>
                </a:tc>
                <a:tc>
                  <a:txBody>
                    <a:bodyPr/>
                    <a:lstStyle/>
                    <a:p>
                      <a:pPr algn="ctr">
                        <a:lnSpc>
                          <a:spcPct val="107000"/>
                        </a:lnSpc>
                        <a:spcAft>
                          <a:spcPts val="0"/>
                        </a:spcAft>
                      </a:pPr>
                      <a:r>
                        <a:rPr lang="en-ZA" sz="2000" dirty="0">
                          <a:effectLst/>
                        </a:rPr>
                        <a:t>26</a:t>
                      </a:r>
                      <a:endParaRPr lang="en-ZA"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800" dirty="0">
                          <a:effectLst/>
                        </a:rPr>
                        <a:t>65%</a:t>
                      </a:r>
                      <a:endParaRPr lang="en-ZA" sz="1800" b="0" dirty="0">
                        <a:solidFill>
                          <a:schemeClr val="tx1"/>
                        </a:solidFill>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xmlns="" val="10001"/>
                  </a:ext>
                </a:extLst>
              </a:tr>
              <a:tr h="571314">
                <a:tc>
                  <a:txBody>
                    <a:bodyPr/>
                    <a:lstStyle/>
                    <a:p>
                      <a:r>
                        <a:rPr lang="en-ZA" sz="1800" dirty="0"/>
                        <a:t>Programme 2</a:t>
                      </a:r>
                      <a:endParaRPr lang="en-ZA" sz="1800" b="0" dirty="0">
                        <a:latin typeface="Arial" panose="020B0604020202020204" pitchFamily="34" charset="0"/>
                        <a:cs typeface="Arial" panose="020B0604020202020204" pitchFamily="34" charset="0"/>
                      </a:endParaRPr>
                    </a:p>
                  </a:txBody>
                  <a:tcPr/>
                </a:tc>
                <a:tc>
                  <a:txBody>
                    <a:bodyPr/>
                    <a:lstStyle/>
                    <a:p>
                      <a:pPr algn="ctr">
                        <a:lnSpc>
                          <a:spcPct val="107000"/>
                        </a:lnSpc>
                        <a:spcAft>
                          <a:spcPts val="0"/>
                        </a:spcAft>
                      </a:pPr>
                      <a:r>
                        <a:rPr lang="en-ZA" sz="2000" dirty="0">
                          <a:effectLst/>
                        </a:rPr>
                        <a:t>14</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800" dirty="0">
                          <a:effectLst/>
                        </a:rPr>
                        <a:t>35%</a:t>
                      </a:r>
                      <a:endParaRPr lang="en-ZA" sz="1800" b="0" dirty="0">
                        <a:solidFill>
                          <a:schemeClr val="tx1"/>
                        </a:solidFill>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xmlns="" val="10002"/>
                  </a:ext>
                </a:extLst>
              </a:tr>
              <a:tr h="571314">
                <a:tc>
                  <a:txBody>
                    <a:bodyPr/>
                    <a:lstStyle/>
                    <a:p>
                      <a:r>
                        <a:rPr lang="en-ZA" sz="1800" dirty="0"/>
                        <a:t>Total Targets</a:t>
                      </a:r>
                      <a:endParaRPr lang="en-ZA" sz="1800" b="1" dirty="0">
                        <a:latin typeface="Arial" panose="020B0604020202020204" pitchFamily="34" charset="0"/>
                        <a:cs typeface="Arial" panose="020B0604020202020204" pitchFamily="34" charset="0"/>
                      </a:endParaRPr>
                    </a:p>
                  </a:txBody>
                  <a:tcPr/>
                </a:tc>
                <a:tc>
                  <a:txBody>
                    <a:bodyPr/>
                    <a:lstStyle/>
                    <a:p>
                      <a:pPr algn="ctr">
                        <a:lnSpc>
                          <a:spcPct val="107000"/>
                        </a:lnSpc>
                        <a:spcAft>
                          <a:spcPts val="0"/>
                        </a:spcAft>
                      </a:pPr>
                      <a:r>
                        <a:rPr lang="en-ZA" sz="2000" dirty="0">
                          <a:effectLst/>
                        </a:rPr>
                        <a:t>40</a:t>
                      </a:r>
                      <a:endParaRPr lang="en-ZA" sz="20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800" dirty="0">
                          <a:effectLst/>
                        </a:rPr>
                        <a:t>100%</a:t>
                      </a:r>
                      <a:endParaRPr lang="en-ZA" sz="1800" b="1"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xmlns="" val="10006"/>
                  </a:ext>
                </a:extLst>
              </a:tr>
            </a:tbl>
          </a:graphicData>
        </a:graphic>
      </p:graphicFrame>
      <p:sp>
        <p:nvSpPr>
          <p:cNvPr id="2" name="Title 1">
            <a:extLst>
              <a:ext uri="{FF2B5EF4-FFF2-40B4-BE49-F238E27FC236}">
                <a16:creationId xmlns:a16="http://schemas.microsoft.com/office/drawing/2014/main" xmlns="" id="{42C36D2D-1A10-4048-B631-BD273D96D2A7}"/>
              </a:ext>
            </a:extLst>
          </p:cNvPr>
          <p:cNvSpPr txBox="1">
            <a:spLocks/>
          </p:cNvSpPr>
          <p:nvPr/>
        </p:nvSpPr>
        <p:spPr>
          <a:xfrm>
            <a:off x="113510" y="232606"/>
            <a:ext cx="8809773" cy="62765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US" sz="2400" b="1" dirty="0">
                <a:solidFill>
                  <a:prstClr val="black"/>
                </a:solidFill>
                <a:latin typeface="Arial Black" panose="020B0A04020102020204" pitchFamily="34" charset="0"/>
              </a:rPr>
              <a:t>Outlook of the SASSA APP 2021/2022</a:t>
            </a:r>
            <a:endParaRPr lang="en-ZA" sz="2400" b="1" dirty="0">
              <a:solidFill>
                <a:prstClr val="black"/>
              </a:solidFill>
              <a:latin typeface="Arial Black" panose="020B0A04020102020204" pitchFamily="34" charset="0"/>
            </a:endParaRPr>
          </a:p>
        </p:txBody>
      </p:sp>
      <p:sp>
        <p:nvSpPr>
          <p:cNvPr id="8" name="Slide Number Placeholder 2"/>
          <p:cNvSpPr txBox="1">
            <a:spLocks/>
          </p:cNvSpPr>
          <p:nvPr/>
        </p:nvSpPr>
        <p:spPr>
          <a:xfrm>
            <a:off x="3014367" y="5819302"/>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b="1" dirty="0">
              <a:solidFill>
                <a:prstClr val="black"/>
              </a:solidFill>
            </a:endParaRPr>
          </a:p>
        </p:txBody>
      </p:sp>
      <p:sp>
        <p:nvSpPr>
          <p:cNvPr id="6"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43</a:t>
            </a:r>
          </a:p>
        </p:txBody>
      </p:sp>
    </p:spTree>
    <p:extLst>
      <p:ext uri="{BB962C8B-B14F-4D97-AF65-F5344CB8AC3E}">
        <p14:creationId xmlns:p14="http://schemas.microsoft.com/office/powerpoint/2010/main" xmlns="" val="3546418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59" y="0"/>
            <a:ext cx="7846541" cy="990600"/>
          </a:xfrm>
        </p:spPr>
        <p:txBody>
          <a:bodyPr>
            <a:normAutofit/>
          </a:bodyPr>
          <a:lstStyle/>
          <a:p>
            <a:pPr algn="ctr"/>
            <a:r>
              <a:rPr lang="en-US" dirty="0">
                <a:latin typeface="Arial Black" panose="020B0A04020102020204" pitchFamily="34" charset="0"/>
              </a:rPr>
              <a:t>Implementation of the Social Assistance Programme</a:t>
            </a:r>
            <a:endParaRPr lang="en-GB" dirty="0">
              <a:latin typeface="Arial Black" panose="020B0A040201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637092690"/>
              </p:ext>
            </p:extLst>
          </p:nvPr>
        </p:nvGraphicFramePr>
        <p:xfrm>
          <a:off x="7070" y="974271"/>
          <a:ext cx="9136930" cy="3937562"/>
        </p:xfrm>
        <a:graphic>
          <a:graphicData uri="http://schemas.openxmlformats.org/drawingml/2006/table">
            <a:tbl>
              <a:tblPr firstRow="1" bandRow="1">
                <a:tableStyleId>{5940675A-B579-460E-94D1-54222C63F5DA}</a:tableStyleId>
              </a:tblPr>
              <a:tblGrid>
                <a:gridCol w="1061876">
                  <a:extLst>
                    <a:ext uri="{9D8B030D-6E8A-4147-A177-3AD203B41FA5}">
                      <a16:colId xmlns:a16="http://schemas.microsoft.com/office/drawing/2014/main" xmlns="" val="20000"/>
                    </a:ext>
                  </a:extLst>
                </a:gridCol>
                <a:gridCol w="1674254">
                  <a:extLst>
                    <a:ext uri="{9D8B030D-6E8A-4147-A177-3AD203B41FA5}">
                      <a16:colId xmlns:a16="http://schemas.microsoft.com/office/drawing/2014/main" xmlns="" val="20001"/>
                    </a:ext>
                  </a:extLst>
                </a:gridCol>
                <a:gridCol w="6400800">
                  <a:extLst>
                    <a:ext uri="{9D8B030D-6E8A-4147-A177-3AD203B41FA5}">
                      <a16:colId xmlns:a16="http://schemas.microsoft.com/office/drawing/2014/main" xmlns="" val="20002"/>
                    </a:ext>
                  </a:extLst>
                </a:gridCol>
              </a:tblGrid>
              <a:tr h="706697">
                <a:tc gridSpan="3">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1600" b="1" u="none" dirty="0">
                          <a:solidFill>
                            <a:schemeClr val="tx1"/>
                          </a:solidFill>
                          <a:latin typeface="+mn-lt"/>
                          <a:cs typeface="Arial" panose="020B0604020202020204" pitchFamily="34" charset="0"/>
                        </a:rPr>
                        <a:t>Objective: </a:t>
                      </a:r>
                      <a:r>
                        <a:rPr lang="en-US" sz="1600" b="0" dirty="0">
                          <a:solidFill>
                            <a:schemeClr val="tx1"/>
                          </a:solidFill>
                          <a:effectLst/>
                          <a:latin typeface="+mn-lt"/>
                          <a:cs typeface="Arial" panose="020B0604020202020204" pitchFamily="34" charset="0"/>
                        </a:rPr>
                        <a:t>Provide social grants to eligible</a:t>
                      </a:r>
                      <a:r>
                        <a:rPr lang="en-US" sz="1600" b="0" baseline="0" dirty="0">
                          <a:solidFill>
                            <a:schemeClr val="tx1"/>
                          </a:solidFill>
                          <a:effectLst/>
                          <a:latin typeface="+mn-lt"/>
                          <a:cs typeface="Arial" panose="020B0604020202020204" pitchFamily="34" charset="0"/>
                        </a:rPr>
                        <a:t> people in </a:t>
                      </a:r>
                      <a:r>
                        <a:rPr lang="en-US" sz="1600" b="0" dirty="0">
                          <a:solidFill>
                            <a:schemeClr val="tx1"/>
                          </a:solidFill>
                          <a:effectLst/>
                          <a:latin typeface="+mn-lt"/>
                          <a:cs typeface="Arial" panose="020B0604020202020204" pitchFamily="34" charset="0"/>
                        </a:rPr>
                        <a:t>South African who are unable to support themselves and their dependents</a:t>
                      </a: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US" sz="1800" dirty="0">
                        <a:solidFill>
                          <a:schemeClr val="tx1"/>
                        </a:solidFill>
                        <a:effectLst/>
                        <a:latin typeface="+mn-lt"/>
                        <a:cs typeface="Arial" panose="020B0604020202020204" pitchFamily="34" charset="0"/>
                      </a:endParaRPr>
                    </a:p>
                  </a:txBody>
                  <a:tcPr marL="85874" marR="85874">
                    <a:solidFill>
                      <a:srgbClr val="FFCC66"/>
                    </a:solidFill>
                  </a:tcPr>
                </a:tc>
                <a:extLst>
                  <a:ext uri="{0D108BD9-81ED-4DB2-BD59-A6C34878D82A}">
                    <a16:rowId xmlns:a16="http://schemas.microsoft.com/office/drawing/2014/main" xmlns="" val="10000"/>
                  </a:ext>
                </a:extLst>
              </a:tr>
              <a:tr h="403827">
                <a:tc gridSpan="3">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ZA" sz="1600" b="1" u="none" dirty="0">
                          <a:latin typeface="+mn-lt"/>
                          <a:cs typeface="Arial" panose="020B0604020202020204" pitchFamily="34" charset="0"/>
                        </a:rPr>
                        <a:t>Impact:</a:t>
                      </a:r>
                      <a:r>
                        <a:rPr lang="en-ZA" sz="1600" b="1" u="none" baseline="0" dirty="0">
                          <a:latin typeface="+mn-lt"/>
                          <a:cs typeface="Arial" panose="020B0604020202020204" pitchFamily="34" charset="0"/>
                        </a:rPr>
                        <a:t> </a:t>
                      </a:r>
                      <a:r>
                        <a:rPr lang="en-ZA" sz="1600" b="0" u="none" baseline="0" dirty="0">
                          <a:latin typeface="+mn-lt"/>
                          <a:cs typeface="Arial" panose="020B0604020202020204" pitchFamily="34" charset="0"/>
                        </a:rPr>
                        <a:t>Provision of social grants contribute to reduction of poverty in the country</a:t>
                      </a:r>
                      <a:endParaRPr lang="en-US" sz="1600" b="0" u="none" dirty="0">
                        <a:solidFill>
                          <a:schemeClr val="tx1"/>
                        </a:solidFill>
                        <a:effectLst/>
                        <a:latin typeface="+mn-lt"/>
                        <a:cs typeface="Arial" panose="020B0604020202020204" pitchFamily="34" charset="0"/>
                      </a:endParaRP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b="0" u="none"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endParaRPr lang="en-US"/>
                    </a:p>
                  </a:txBody>
                  <a:tcPr/>
                </a:tc>
                <a:extLst>
                  <a:ext uri="{0D108BD9-81ED-4DB2-BD59-A6C34878D82A}">
                    <a16:rowId xmlns:a16="http://schemas.microsoft.com/office/drawing/2014/main" xmlns="" val="10001"/>
                  </a:ext>
                </a:extLst>
              </a:tr>
              <a:tr h="403827">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GB" sz="1600" b="1" dirty="0">
                          <a:solidFill>
                            <a:schemeClr val="tx1"/>
                          </a:solidFill>
                          <a:latin typeface="+mn-lt"/>
                          <a:cs typeface="Arial" panose="020B0604020202020204" pitchFamily="34" charset="0"/>
                        </a:rPr>
                        <a:t>Outcome</a:t>
                      </a:r>
                    </a:p>
                  </a:txBody>
                  <a:tcPr marL="85874" marR="85874">
                    <a:solidFill>
                      <a:schemeClr val="accent2"/>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US" sz="1600" b="1" dirty="0">
                          <a:solidFill>
                            <a:schemeClr val="tx1"/>
                          </a:solidFill>
                          <a:latin typeface="+mn-lt"/>
                          <a:cs typeface="Arial" panose="020B0604020202020204" pitchFamily="34" charset="0"/>
                        </a:rPr>
                        <a:t>Output Indicator</a:t>
                      </a:r>
                      <a:endParaRPr lang="en-GB" sz="1600" b="1" dirty="0">
                        <a:solidFill>
                          <a:schemeClr val="tx1"/>
                        </a:solidFill>
                        <a:latin typeface="+mn-lt"/>
                        <a:cs typeface="Arial" panose="020B0604020202020204" pitchFamily="34" charset="0"/>
                      </a:endParaRPr>
                    </a:p>
                  </a:txBody>
                  <a:tcPr marL="85874" marR="85874">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mn-lt"/>
                          <a:cs typeface="Arial" panose="020B0604020202020204" pitchFamily="34" charset="0"/>
                        </a:rPr>
                        <a:t>2021/22 Annual Target</a:t>
                      </a:r>
                      <a:r>
                        <a:rPr lang="en-US" sz="1600" b="1" baseline="0" dirty="0">
                          <a:latin typeface="+mn-lt"/>
                          <a:cs typeface="Arial" panose="020B0604020202020204" pitchFamily="34" charset="0"/>
                        </a:rPr>
                        <a:t> </a:t>
                      </a:r>
                      <a:endParaRPr lang="en-GB" sz="1600" b="1" dirty="0">
                        <a:solidFill>
                          <a:schemeClr val="tx1"/>
                        </a:solidFill>
                        <a:latin typeface="+mn-lt"/>
                        <a:cs typeface="Arial" panose="020B0604020202020204" pitchFamily="34" charset="0"/>
                      </a:endParaRPr>
                    </a:p>
                  </a:txBody>
                  <a:tcPr>
                    <a:lnB w="190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2"/>
                  </a:ext>
                </a:extLst>
              </a:tr>
              <a:tr h="2137128">
                <a:tc>
                  <a:txBody>
                    <a:bodyPr/>
                    <a:lstStyle/>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mn-lt"/>
                        <a:ea typeface="+mn-ea"/>
                        <a:cs typeface="Arial" panose="020B0604020202020204" pitchFamily="34" charset="0"/>
                      </a:endParaRPr>
                    </a:p>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0" kern="1200" baseline="0" dirty="0">
                          <a:solidFill>
                            <a:schemeClr val="tx1"/>
                          </a:solidFill>
                          <a:latin typeface="+mn-lt"/>
                          <a:ea typeface="+mn-ea"/>
                          <a:cs typeface="Arial" panose="020B0604020202020204" pitchFamily="34" charset="0"/>
                        </a:rPr>
                        <a:t>Reduced levels of poverty</a:t>
                      </a:r>
                    </a:p>
                  </a:txBody>
                  <a:tcPr marL="44032" marR="44032" marT="0" marB="0" vert="vert270"/>
                </a:tc>
                <a:tc>
                  <a:txBody>
                    <a:bodyPr/>
                    <a:lstStyle/>
                    <a:p>
                      <a:pPr marL="174625" marR="0" lvl="1" indent="-174625"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Number of grants in payment including Grant-in-Aid</a:t>
                      </a:r>
                      <a:endParaRPr lang="en-US" sz="1600" dirty="0">
                        <a:effectLst/>
                        <a:latin typeface="+mn-lt"/>
                      </a:endParaRPr>
                    </a:p>
                    <a:p>
                      <a:pPr marL="174625" marR="0" lvl="1" indent="-174625"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lang="en-US" sz="1600" b="0" i="1" kern="1200" baseline="0" dirty="0">
                        <a:solidFill>
                          <a:schemeClr val="tx1"/>
                        </a:solidFill>
                        <a:latin typeface="+mn-lt"/>
                        <a:ea typeface="+mn-ea"/>
                        <a:cs typeface="Arial" panose="020B0604020202020204" pitchFamily="34" charset="0"/>
                      </a:endParaRPr>
                    </a:p>
                  </a:txBody>
                  <a:tcPr marL="44032" marR="44032" marT="0" marB="0"/>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ZA" sz="1600" dirty="0">
                          <a:solidFill>
                            <a:schemeClr val="tx1"/>
                          </a:solidFill>
                          <a:effectLst/>
                          <a:latin typeface="+mn-lt"/>
                          <a:cs typeface="Arial" panose="020B0604020202020204" pitchFamily="34" charset="0"/>
                        </a:rPr>
                        <a:t>Provide consistent monthly payment of social grants to </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ZA" sz="1600" kern="1200" dirty="0">
                          <a:solidFill>
                            <a:schemeClr val="dk1"/>
                          </a:solidFill>
                          <a:effectLst/>
                          <a:latin typeface="+mn-lt"/>
                          <a:ea typeface="+mn-ea"/>
                          <a:cs typeface="+mn-cs"/>
                        </a:rPr>
                        <a:t>Increase number of social grants in payment </a:t>
                      </a:r>
                      <a:r>
                        <a:rPr lang="en-ZA" sz="1600" b="0" dirty="0">
                          <a:solidFill>
                            <a:schemeClr val="tx1"/>
                          </a:solidFill>
                          <a:effectLst/>
                          <a:latin typeface="+mn-lt"/>
                          <a:cs typeface="Arial" panose="020B0604020202020204" pitchFamily="34" charset="0"/>
                        </a:rPr>
                        <a:t>from 18.4 million in April 2021</a:t>
                      </a:r>
                      <a:r>
                        <a:rPr lang="en-ZA" sz="1600" b="0" baseline="0" dirty="0">
                          <a:solidFill>
                            <a:schemeClr val="tx1"/>
                          </a:solidFill>
                          <a:effectLst/>
                          <a:latin typeface="+mn-lt"/>
                          <a:cs typeface="Arial" panose="020B0604020202020204" pitchFamily="34" charset="0"/>
                        </a:rPr>
                        <a:t> </a:t>
                      </a:r>
                      <a:r>
                        <a:rPr lang="en-ZA" sz="1600" kern="1200" dirty="0">
                          <a:solidFill>
                            <a:schemeClr val="dk1"/>
                          </a:solidFill>
                          <a:effectLst/>
                          <a:latin typeface="+mn-lt"/>
                          <a:ea typeface="+mn-ea"/>
                          <a:cs typeface="+mn-cs"/>
                        </a:rPr>
                        <a:t>to </a:t>
                      </a:r>
                      <a:r>
                        <a:rPr lang="en-ZA" sz="1600" b="1" kern="1200" dirty="0">
                          <a:solidFill>
                            <a:schemeClr val="dk1"/>
                          </a:solidFill>
                          <a:effectLst/>
                          <a:latin typeface="+mn-lt"/>
                          <a:ea typeface="+mn-ea"/>
                          <a:cs typeface="+mn-cs"/>
                        </a:rPr>
                        <a:t>18,8 million </a:t>
                      </a:r>
                      <a:r>
                        <a:rPr lang="en-ZA" sz="1600" kern="1200" dirty="0">
                          <a:solidFill>
                            <a:schemeClr val="dk1"/>
                          </a:solidFill>
                          <a:effectLst/>
                          <a:latin typeface="+mn-lt"/>
                          <a:ea typeface="+mn-ea"/>
                          <a:cs typeface="+mn-cs"/>
                        </a:rPr>
                        <a:t>grants including Grant-in-Aid at an estimated cost of </a:t>
                      </a:r>
                      <a:r>
                        <a:rPr lang="en-ZA" sz="1600" b="1" kern="1200" dirty="0">
                          <a:solidFill>
                            <a:schemeClr val="tx1"/>
                          </a:solidFill>
                          <a:effectLst/>
                          <a:latin typeface="+mn-lt"/>
                          <a:ea typeface="+mn-ea"/>
                          <a:cs typeface="+mn-cs"/>
                        </a:rPr>
                        <a:t>R193 billion </a:t>
                      </a:r>
                      <a:r>
                        <a:rPr lang="en-ZA" sz="1600" b="0" kern="1200" dirty="0">
                          <a:solidFill>
                            <a:schemeClr val="tx1"/>
                          </a:solidFill>
                          <a:effectLst/>
                          <a:latin typeface="+mn-lt"/>
                          <a:ea typeface="+mn-ea"/>
                          <a:cs typeface="+mn-cs"/>
                        </a:rPr>
                        <a:t>focusing on</a:t>
                      </a:r>
                      <a:endParaRPr lang="en-ZA" sz="1600" b="0" dirty="0">
                        <a:effectLst/>
                        <a:latin typeface="+mn-lt"/>
                      </a:endParaRPr>
                    </a:p>
                    <a:p>
                      <a:pPr marL="6858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ZA" sz="1600" dirty="0">
                          <a:solidFill>
                            <a:schemeClr val="tx1"/>
                          </a:solidFill>
                          <a:effectLst/>
                          <a:latin typeface="+mn-lt"/>
                          <a:cs typeface="Arial" panose="020B0604020202020204" pitchFamily="34" charset="0"/>
                        </a:rPr>
                        <a:t>Existing social grants beneficiaries whose circumstances have not changed will continue to be supported;</a:t>
                      </a:r>
                      <a:r>
                        <a:rPr lang="en-ZA" sz="1600" baseline="0" dirty="0">
                          <a:solidFill>
                            <a:schemeClr val="tx1"/>
                          </a:solidFill>
                          <a:effectLst/>
                          <a:latin typeface="+mn-lt"/>
                          <a:cs typeface="Arial" panose="020B0604020202020204" pitchFamily="34" charset="0"/>
                        </a:rPr>
                        <a:t> </a:t>
                      </a:r>
                      <a:endParaRPr lang="en-ZA" sz="1600" dirty="0">
                        <a:solidFill>
                          <a:schemeClr val="tx1"/>
                        </a:solidFill>
                        <a:effectLst/>
                        <a:latin typeface="+mn-lt"/>
                        <a:cs typeface="Arial" panose="020B0604020202020204" pitchFamily="34" charset="0"/>
                      </a:endParaRPr>
                    </a:p>
                    <a:p>
                      <a:pPr marL="6858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ZA" sz="1600" dirty="0">
                          <a:solidFill>
                            <a:schemeClr val="tx1"/>
                          </a:solidFill>
                          <a:effectLst/>
                          <a:latin typeface="+mn-lt"/>
                          <a:cs typeface="Arial" panose="020B0604020202020204" pitchFamily="34" charset="0"/>
                        </a:rPr>
                        <a:t>SASSA will also facilitate uptake and payments of new entrants - </a:t>
                      </a:r>
                      <a:r>
                        <a:rPr lang="en-ZA" sz="1600" baseline="0" dirty="0">
                          <a:solidFill>
                            <a:schemeClr val="tx1"/>
                          </a:solidFill>
                          <a:effectLst/>
                          <a:latin typeface="+mn-lt"/>
                          <a:cs typeface="Arial" panose="020B0604020202020204" pitchFamily="34" charset="0"/>
                        </a:rPr>
                        <a:t>targeting</a:t>
                      </a:r>
                      <a:r>
                        <a:rPr lang="en-ZA" sz="1600" b="1" dirty="0">
                          <a:solidFill>
                            <a:schemeClr val="tx1"/>
                          </a:solidFill>
                          <a:effectLst/>
                          <a:latin typeface="+mn-lt"/>
                          <a:cs typeface="Arial" panose="020B0604020202020204" pitchFamily="34" charset="0"/>
                        </a:rPr>
                        <a:t>1,2 million</a:t>
                      </a:r>
                    </a:p>
                  </a:txBody>
                  <a:tcPr marL="58706" marR="58706" marT="34299" marB="34299">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44</a:t>
            </a:r>
          </a:p>
        </p:txBody>
      </p:sp>
    </p:spTree>
    <p:extLst>
      <p:ext uri="{BB962C8B-B14F-4D97-AF65-F5344CB8AC3E}">
        <p14:creationId xmlns:p14="http://schemas.microsoft.com/office/powerpoint/2010/main" xmlns="" val="3511938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563562"/>
          </a:xfrm>
        </p:spPr>
        <p:txBody>
          <a:bodyPr>
            <a:normAutofit/>
          </a:bodyPr>
          <a:lstStyle/>
          <a:p>
            <a:pPr algn="ctr"/>
            <a:r>
              <a:rPr lang="en-US" b="1" dirty="0"/>
              <a:t>Growth of Social Grants</a:t>
            </a:r>
            <a:endParaRPr lang="en-GB" b="1" dirty="0"/>
          </a:p>
        </p:txBody>
      </p:sp>
      <p:sp>
        <p:nvSpPr>
          <p:cNvPr id="4" name="Slide Number Placeholder 3"/>
          <p:cNvSpPr>
            <a:spLocks noGrp="1"/>
          </p:cNvSpPr>
          <p:nvPr>
            <p:ph type="sldNum" sz="quarter" idx="4294967295"/>
          </p:nvPr>
        </p:nvSpPr>
        <p:spPr>
          <a:xfrm>
            <a:off x="2438400" y="6400800"/>
            <a:ext cx="2133600" cy="365125"/>
          </a:xfrm>
          <a:prstGeom prst="rect">
            <a:avLst/>
          </a:prstGeom>
        </p:spPr>
        <p:txBody>
          <a:bodyPr/>
          <a:lstStyle/>
          <a:p>
            <a:pPr algn="ctr"/>
            <a:r>
              <a:rPr lang="en-US" sz="1400" b="1" dirty="0"/>
              <a:t>45</a:t>
            </a:r>
          </a:p>
        </p:txBody>
      </p:sp>
      <p:graphicFrame>
        <p:nvGraphicFramePr>
          <p:cNvPr id="6" name="Chart 5"/>
          <p:cNvGraphicFramePr>
            <a:graphicFrameLocks/>
          </p:cNvGraphicFramePr>
          <p:nvPr>
            <p:extLst/>
          </p:nvPr>
        </p:nvGraphicFramePr>
        <p:xfrm>
          <a:off x="228600" y="3505200"/>
          <a:ext cx="8686800" cy="29130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996092651"/>
              </p:ext>
            </p:extLst>
          </p:nvPr>
        </p:nvGraphicFramePr>
        <p:xfrm>
          <a:off x="152401" y="778194"/>
          <a:ext cx="8839197" cy="2712720"/>
        </p:xfrm>
        <a:graphic>
          <a:graphicData uri="http://schemas.openxmlformats.org/drawingml/2006/table">
            <a:tbl>
              <a:tblPr firstRow="1" firstCol="1" bandRow="1">
                <a:tableStyleId>{5940675A-B579-460E-94D1-54222C63F5DA}</a:tableStyleId>
              </a:tblPr>
              <a:tblGrid>
                <a:gridCol w="2080392">
                  <a:extLst>
                    <a:ext uri="{9D8B030D-6E8A-4147-A177-3AD203B41FA5}">
                      <a16:colId xmlns:a16="http://schemas.microsoft.com/office/drawing/2014/main" xmlns="" val="20000"/>
                    </a:ext>
                  </a:extLst>
                </a:gridCol>
                <a:gridCol w="1176158">
                  <a:extLst>
                    <a:ext uri="{9D8B030D-6E8A-4147-A177-3AD203B41FA5}">
                      <a16:colId xmlns:a16="http://schemas.microsoft.com/office/drawing/2014/main" xmlns="" val="20001"/>
                    </a:ext>
                  </a:extLst>
                </a:gridCol>
                <a:gridCol w="1395662">
                  <a:extLst>
                    <a:ext uri="{9D8B030D-6E8A-4147-A177-3AD203B41FA5}">
                      <a16:colId xmlns:a16="http://schemas.microsoft.com/office/drawing/2014/main" xmlns="" val="20002"/>
                    </a:ext>
                  </a:extLst>
                </a:gridCol>
                <a:gridCol w="1395662">
                  <a:extLst>
                    <a:ext uri="{9D8B030D-6E8A-4147-A177-3AD203B41FA5}">
                      <a16:colId xmlns:a16="http://schemas.microsoft.com/office/drawing/2014/main" xmlns="" val="20003"/>
                    </a:ext>
                  </a:extLst>
                </a:gridCol>
                <a:gridCol w="1395662">
                  <a:extLst>
                    <a:ext uri="{9D8B030D-6E8A-4147-A177-3AD203B41FA5}">
                      <a16:colId xmlns:a16="http://schemas.microsoft.com/office/drawing/2014/main" xmlns="" val="20004"/>
                    </a:ext>
                  </a:extLst>
                </a:gridCol>
                <a:gridCol w="1395661">
                  <a:extLst>
                    <a:ext uri="{9D8B030D-6E8A-4147-A177-3AD203B41FA5}">
                      <a16:colId xmlns:a16="http://schemas.microsoft.com/office/drawing/2014/main" xmlns="" val="20005"/>
                    </a:ext>
                  </a:extLst>
                </a:gridCol>
              </a:tblGrid>
              <a:tr h="299085">
                <a:tc>
                  <a:txBody>
                    <a:bodyPr/>
                    <a:lstStyle/>
                    <a:p>
                      <a:pPr algn="l" fontAlgn="ctr"/>
                      <a:r>
                        <a:rPr lang="en-US" sz="1600" b="1" u="none" strike="noStrike" dirty="0">
                          <a:effectLst/>
                          <a:latin typeface="+mn-lt"/>
                        </a:rPr>
                        <a:t>Grant type</a:t>
                      </a:r>
                      <a:endParaRPr lang="en-GB" sz="1600" b="1" i="0" u="none" strike="noStrike" dirty="0">
                        <a:solidFill>
                          <a:srgbClr val="000000"/>
                        </a:solidFill>
                        <a:effectLst/>
                        <a:latin typeface="+mn-lt"/>
                      </a:endParaRPr>
                    </a:p>
                  </a:txBody>
                  <a:tcPr marL="9525" marR="9525" marT="9525" marB="0">
                    <a:solidFill>
                      <a:schemeClr val="accent2">
                        <a:lumMod val="60000"/>
                        <a:lumOff val="40000"/>
                      </a:schemeClr>
                    </a:solidFill>
                  </a:tcPr>
                </a:tc>
                <a:tc>
                  <a:txBody>
                    <a:bodyPr/>
                    <a:lstStyle/>
                    <a:p>
                      <a:pPr algn="l" fontAlgn="ctr"/>
                      <a:r>
                        <a:rPr lang="en-US" sz="1600" b="1" u="none" strike="noStrike" dirty="0">
                          <a:effectLst/>
                          <a:latin typeface="+mn-lt"/>
                        </a:rPr>
                        <a:t>2017/18</a:t>
                      </a:r>
                      <a:endParaRPr lang="en-GB" sz="1600" b="1" i="0" u="none" strike="noStrike" dirty="0">
                        <a:solidFill>
                          <a:srgbClr val="000000"/>
                        </a:solidFill>
                        <a:effectLst/>
                        <a:latin typeface="+mn-lt"/>
                      </a:endParaRPr>
                    </a:p>
                  </a:txBody>
                  <a:tcPr marL="9525" marR="9525" marT="9525" marB="0">
                    <a:solidFill>
                      <a:schemeClr val="accent2">
                        <a:lumMod val="60000"/>
                        <a:lumOff val="40000"/>
                      </a:schemeClr>
                    </a:solidFill>
                  </a:tcPr>
                </a:tc>
                <a:tc>
                  <a:txBody>
                    <a:bodyPr/>
                    <a:lstStyle/>
                    <a:p>
                      <a:pPr algn="l" fontAlgn="ctr"/>
                      <a:r>
                        <a:rPr lang="en-US" sz="1600" b="1" u="none" strike="noStrike" dirty="0">
                          <a:effectLst/>
                          <a:latin typeface="+mn-lt"/>
                        </a:rPr>
                        <a:t>2018/19</a:t>
                      </a:r>
                      <a:endParaRPr lang="en-GB" sz="1600" b="1" i="0" u="none" strike="noStrike" dirty="0">
                        <a:solidFill>
                          <a:srgbClr val="000000"/>
                        </a:solidFill>
                        <a:effectLst/>
                        <a:latin typeface="+mn-lt"/>
                      </a:endParaRPr>
                    </a:p>
                  </a:txBody>
                  <a:tcPr marL="9525" marR="9525" marT="9525" marB="0">
                    <a:solidFill>
                      <a:schemeClr val="accent2">
                        <a:lumMod val="60000"/>
                        <a:lumOff val="40000"/>
                      </a:schemeClr>
                    </a:solidFill>
                  </a:tcPr>
                </a:tc>
                <a:tc>
                  <a:txBody>
                    <a:bodyPr/>
                    <a:lstStyle/>
                    <a:p>
                      <a:pPr algn="l" fontAlgn="ctr"/>
                      <a:r>
                        <a:rPr lang="en-US" sz="1600" b="1" u="none" strike="noStrike" dirty="0">
                          <a:effectLst/>
                          <a:latin typeface="+mn-lt"/>
                        </a:rPr>
                        <a:t>2019/20 </a:t>
                      </a:r>
                      <a:endParaRPr lang="en-GB" sz="1600" b="1" i="0" u="none" strike="noStrike" dirty="0">
                        <a:solidFill>
                          <a:srgbClr val="000000"/>
                        </a:solidFill>
                        <a:effectLst/>
                        <a:latin typeface="+mn-lt"/>
                      </a:endParaRPr>
                    </a:p>
                  </a:txBody>
                  <a:tcPr marL="9525" marR="9525" marT="9525" marB="0">
                    <a:solidFill>
                      <a:schemeClr val="accent2">
                        <a:lumMod val="60000"/>
                        <a:lumOff val="40000"/>
                      </a:schemeClr>
                    </a:solidFill>
                  </a:tcPr>
                </a:tc>
                <a:tc>
                  <a:txBody>
                    <a:bodyPr/>
                    <a:lstStyle/>
                    <a:p>
                      <a:pPr algn="l" fontAlgn="ctr"/>
                      <a:r>
                        <a:rPr lang="en-US" sz="1600" b="1" u="none" strike="noStrike" dirty="0">
                          <a:effectLst/>
                          <a:latin typeface="+mn-lt"/>
                        </a:rPr>
                        <a:t>Dec-20</a:t>
                      </a:r>
                      <a:endParaRPr lang="en-GB" sz="1600" b="1" i="0" u="none" strike="noStrike" dirty="0">
                        <a:solidFill>
                          <a:srgbClr val="000000"/>
                        </a:solidFill>
                        <a:effectLst/>
                        <a:latin typeface="+mn-lt"/>
                      </a:endParaRPr>
                    </a:p>
                  </a:txBody>
                  <a:tcPr marL="9525" marR="9525" marT="9525" marB="0">
                    <a:solidFill>
                      <a:schemeClr val="accent2">
                        <a:lumMod val="60000"/>
                        <a:lumOff val="40000"/>
                      </a:schemeClr>
                    </a:solidFill>
                  </a:tcPr>
                </a:tc>
                <a:tc>
                  <a:txBody>
                    <a:bodyPr/>
                    <a:lstStyle/>
                    <a:p>
                      <a:pPr algn="l" fontAlgn="ctr"/>
                      <a:r>
                        <a:rPr lang="en-GB" sz="1600" b="1" u="none" strike="noStrike" dirty="0">
                          <a:effectLst/>
                          <a:latin typeface="+mn-lt"/>
                        </a:rPr>
                        <a:t>Mar-22</a:t>
                      </a:r>
                      <a:endParaRPr lang="en-GB" sz="1600" b="1" i="0" u="none" strike="noStrike" dirty="0">
                        <a:solidFill>
                          <a:srgbClr val="000000"/>
                        </a:solidFill>
                        <a:effectLst/>
                        <a:latin typeface="+mn-lt"/>
                      </a:endParaRPr>
                    </a:p>
                  </a:txBody>
                  <a:tcPr marL="9525" marR="9525" marT="9525" marB="0">
                    <a:solidFill>
                      <a:schemeClr val="accent2">
                        <a:lumMod val="60000"/>
                        <a:lumOff val="40000"/>
                      </a:schemeClr>
                    </a:solidFill>
                  </a:tcPr>
                </a:tc>
                <a:extLst>
                  <a:ext uri="{0D108BD9-81ED-4DB2-BD59-A6C34878D82A}">
                    <a16:rowId xmlns:a16="http://schemas.microsoft.com/office/drawing/2014/main" xmlns="" val="10000"/>
                  </a:ext>
                </a:extLst>
              </a:tr>
              <a:tr h="200025">
                <a:tc>
                  <a:txBody>
                    <a:bodyPr/>
                    <a:lstStyle/>
                    <a:p>
                      <a:pPr algn="l" fontAlgn="ctr"/>
                      <a:r>
                        <a:rPr lang="en-US" sz="1600" b="1" u="none" strike="noStrike" dirty="0">
                          <a:effectLst/>
                          <a:latin typeface="+mn-lt"/>
                        </a:rPr>
                        <a:t>Old Age </a:t>
                      </a:r>
                      <a:endParaRPr lang="en-GB" sz="1600" b="1" i="0" u="none" strike="noStrike" dirty="0">
                        <a:solidFill>
                          <a:srgbClr val="000000"/>
                        </a:solidFill>
                        <a:effectLst/>
                        <a:latin typeface="+mn-lt"/>
                      </a:endParaRPr>
                    </a:p>
                  </a:txBody>
                  <a:tcPr marL="9525" marR="9525" marT="9525" marB="0">
                    <a:solidFill>
                      <a:schemeClr val="accent2">
                        <a:lumMod val="60000"/>
                        <a:lumOff val="40000"/>
                      </a:schemeClr>
                    </a:solidFill>
                  </a:tcPr>
                </a:tc>
                <a:tc>
                  <a:txBody>
                    <a:bodyPr/>
                    <a:lstStyle/>
                    <a:p>
                      <a:pPr algn="r" fontAlgn="ctr"/>
                      <a:r>
                        <a:rPr lang="en-US" sz="1600" u="none" strike="noStrike" dirty="0">
                          <a:effectLst/>
                          <a:latin typeface="+mn-lt"/>
                        </a:rPr>
                        <a:t>3,423,337</a:t>
                      </a:r>
                      <a:endParaRPr lang="en-GB" sz="1600" b="0" i="0" u="none" strike="noStrike" dirty="0">
                        <a:solidFill>
                          <a:srgbClr val="000000"/>
                        </a:solidFill>
                        <a:effectLst/>
                        <a:latin typeface="+mn-lt"/>
                      </a:endParaRPr>
                    </a:p>
                  </a:txBody>
                  <a:tcPr marL="9525" marR="9525" marT="9525" marB="0"/>
                </a:tc>
                <a:tc>
                  <a:txBody>
                    <a:bodyPr/>
                    <a:lstStyle/>
                    <a:p>
                      <a:pPr algn="r" fontAlgn="ctr"/>
                      <a:r>
                        <a:rPr lang="en-US" sz="1600" u="none" strike="noStrike">
                          <a:effectLst/>
                          <a:latin typeface="+mn-lt"/>
                        </a:rPr>
                        <a:t>3,553,317</a:t>
                      </a:r>
                      <a:endParaRPr lang="en-GB" sz="1600" b="0" i="0" u="none" strike="noStrike">
                        <a:solidFill>
                          <a:srgbClr val="000000"/>
                        </a:solidFill>
                        <a:effectLst/>
                        <a:latin typeface="+mn-lt"/>
                      </a:endParaRPr>
                    </a:p>
                  </a:txBody>
                  <a:tcPr marL="9525" marR="9525" marT="9525" marB="0"/>
                </a:tc>
                <a:tc>
                  <a:txBody>
                    <a:bodyPr/>
                    <a:lstStyle/>
                    <a:p>
                      <a:pPr algn="r" fontAlgn="ctr"/>
                      <a:r>
                        <a:rPr lang="en-ZA" sz="1600" u="none" strike="noStrike">
                          <a:effectLst/>
                          <a:latin typeface="+mn-lt"/>
                        </a:rPr>
                        <a:t>3,676,791</a:t>
                      </a:r>
                      <a:endParaRPr lang="en-GB" sz="1600" b="0" i="0" u="none" strike="noStrike">
                        <a:solidFill>
                          <a:srgbClr val="000000"/>
                        </a:solidFill>
                        <a:effectLst/>
                        <a:latin typeface="+mn-lt"/>
                      </a:endParaRPr>
                    </a:p>
                  </a:txBody>
                  <a:tcPr marL="9525" marR="9525" marT="9525" marB="0"/>
                </a:tc>
                <a:tc>
                  <a:txBody>
                    <a:bodyPr/>
                    <a:lstStyle/>
                    <a:p>
                      <a:pPr algn="r" fontAlgn="ctr"/>
                      <a:r>
                        <a:rPr lang="en-US" sz="1600" u="none" strike="noStrike" dirty="0">
                          <a:effectLst/>
                          <a:latin typeface="+mn-lt"/>
                        </a:rPr>
                        <a:t>3,729,103</a:t>
                      </a:r>
                      <a:endParaRPr lang="en-GB" sz="1600" b="0" i="0" u="none" strike="noStrike" dirty="0">
                        <a:solidFill>
                          <a:srgbClr val="000000"/>
                        </a:solidFill>
                        <a:effectLst/>
                        <a:latin typeface="+mn-lt"/>
                      </a:endParaRPr>
                    </a:p>
                  </a:txBody>
                  <a:tcPr marL="9525" marR="9525" marT="9525" marB="0"/>
                </a:tc>
                <a:tc>
                  <a:txBody>
                    <a:bodyPr/>
                    <a:lstStyle/>
                    <a:p>
                      <a:pPr algn="r" fontAlgn="ctr"/>
                      <a:r>
                        <a:rPr lang="en-US" sz="1600" u="none" strike="noStrike" dirty="0">
                          <a:effectLst/>
                          <a:latin typeface="+mn-lt"/>
                        </a:rPr>
                        <a:t>3,859,616</a:t>
                      </a:r>
                      <a:endParaRPr lang="en-GB" sz="1600" b="0" i="0" u="none" strike="noStrike" dirty="0">
                        <a:solidFill>
                          <a:srgbClr val="000000"/>
                        </a:solidFill>
                        <a:effectLst/>
                        <a:latin typeface="+mn-lt"/>
                      </a:endParaRPr>
                    </a:p>
                  </a:txBody>
                  <a:tcPr marL="9525" marR="9525" marT="9525" marB="0">
                    <a:solidFill>
                      <a:schemeClr val="bg1">
                        <a:lumMod val="85000"/>
                      </a:schemeClr>
                    </a:solidFill>
                  </a:tcPr>
                </a:tc>
                <a:extLst>
                  <a:ext uri="{0D108BD9-81ED-4DB2-BD59-A6C34878D82A}">
                    <a16:rowId xmlns:a16="http://schemas.microsoft.com/office/drawing/2014/main" xmlns="" val="10001"/>
                  </a:ext>
                </a:extLst>
              </a:tr>
              <a:tr h="295275">
                <a:tc>
                  <a:txBody>
                    <a:bodyPr/>
                    <a:lstStyle/>
                    <a:p>
                      <a:pPr algn="l" fontAlgn="ctr"/>
                      <a:r>
                        <a:rPr lang="en-US" sz="1600" b="1" u="none" strike="noStrike" dirty="0">
                          <a:effectLst/>
                          <a:latin typeface="+mn-lt"/>
                        </a:rPr>
                        <a:t>War Veterans</a:t>
                      </a:r>
                      <a:endParaRPr lang="en-GB" sz="1600" b="1" i="0" u="none" strike="noStrike" dirty="0">
                        <a:solidFill>
                          <a:srgbClr val="000000"/>
                        </a:solidFill>
                        <a:effectLst/>
                        <a:latin typeface="+mn-lt"/>
                      </a:endParaRPr>
                    </a:p>
                  </a:txBody>
                  <a:tcPr marL="9525" marR="9525" marT="9525" marB="0">
                    <a:solidFill>
                      <a:schemeClr val="accent2">
                        <a:lumMod val="60000"/>
                        <a:lumOff val="40000"/>
                      </a:schemeClr>
                    </a:solidFill>
                  </a:tcPr>
                </a:tc>
                <a:tc>
                  <a:txBody>
                    <a:bodyPr/>
                    <a:lstStyle/>
                    <a:p>
                      <a:pPr algn="r" fontAlgn="ctr"/>
                      <a:r>
                        <a:rPr lang="en-US" sz="1600" u="none" strike="noStrike" dirty="0">
                          <a:effectLst/>
                          <a:latin typeface="+mn-lt"/>
                        </a:rPr>
                        <a:t>134</a:t>
                      </a:r>
                      <a:endParaRPr lang="en-GB" sz="1600" b="0" i="0" u="none" strike="noStrike" dirty="0">
                        <a:solidFill>
                          <a:srgbClr val="000000"/>
                        </a:solidFill>
                        <a:effectLst/>
                        <a:latin typeface="+mn-lt"/>
                      </a:endParaRPr>
                    </a:p>
                  </a:txBody>
                  <a:tcPr marL="9525" marR="9525" marT="9525" marB="0"/>
                </a:tc>
                <a:tc>
                  <a:txBody>
                    <a:bodyPr/>
                    <a:lstStyle/>
                    <a:p>
                      <a:pPr algn="r" fontAlgn="ctr"/>
                      <a:r>
                        <a:rPr lang="en-US" sz="1600" u="none" strike="noStrike" dirty="0">
                          <a:effectLst/>
                          <a:latin typeface="+mn-lt"/>
                        </a:rPr>
                        <a:t>92</a:t>
                      </a:r>
                      <a:endParaRPr lang="en-GB" sz="1600" b="0" i="0" u="none" strike="noStrike" dirty="0">
                        <a:solidFill>
                          <a:srgbClr val="000000"/>
                        </a:solidFill>
                        <a:effectLst/>
                        <a:latin typeface="+mn-lt"/>
                      </a:endParaRPr>
                    </a:p>
                  </a:txBody>
                  <a:tcPr marL="9525" marR="9525" marT="9525" marB="0"/>
                </a:tc>
                <a:tc>
                  <a:txBody>
                    <a:bodyPr/>
                    <a:lstStyle/>
                    <a:p>
                      <a:pPr algn="r" fontAlgn="ctr"/>
                      <a:r>
                        <a:rPr lang="en-US" sz="1600" u="none" strike="noStrike">
                          <a:effectLst/>
                          <a:latin typeface="+mn-lt"/>
                        </a:rPr>
                        <a:t>62</a:t>
                      </a:r>
                      <a:endParaRPr lang="en-GB" sz="1600" b="0" i="0" u="none" strike="noStrike">
                        <a:solidFill>
                          <a:srgbClr val="000000"/>
                        </a:solidFill>
                        <a:effectLst/>
                        <a:latin typeface="+mn-lt"/>
                      </a:endParaRPr>
                    </a:p>
                  </a:txBody>
                  <a:tcPr marL="9525" marR="9525" marT="9525" marB="0"/>
                </a:tc>
                <a:tc>
                  <a:txBody>
                    <a:bodyPr/>
                    <a:lstStyle/>
                    <a:p>
                      <a:pPr algn="r" fontAlgn="ctr"/>
                      <a:r>
                        <a:rPr lang="en-US" sz="1600" u="none" strike="noStrike">
                          <a:effectLst/>
                          <a:latin typeface="+mn-lt"/>
                        </a:rPr>
                        <a:t>43</a:t>
                      </a:r>
                      <a:endParaRPr lang="en-GB" sz="1600" b="0" i="0" u="none" strike="noStrike">
                        <a:solidFill>
                          <a:srgbClr val="000000"/>
                        </a:solidFill>
                        <a:effectLst/>
                        <a:latin typeface="+mn-lt"/>
                      </a:endParaRPr>
                    </a:p>
                  </a:txBody>
                  <a:tcPr marL="9525" marR="9525" marT="9525" marB="0"/>
                </a:tc>
                <a:tc>
                  <a:txBody>
                    <a:bodyPr/>
                    <a:lstStyle/>
                    <a:p>
                      <a:pPr algn="r" fontAlgn="ctr"/>
                      <a:r>
                        <a:rPr lang="en-US" sz="1600" u="none" strike="noStrike" dirty="0">
                          <a:effectLst/>
                          <a:latin typeface="+mn-lt"/>
                        </a:rPr>
                        <a:t>25</a:t>
                      </a:r>
                      <a:endParaRPr lang="en-GB" sz="1600" b="0" i="0" u="none" strike="noStrike" dirty="0">
                        <a:solidFill>
                          <a:srgbClr val="000000"/>
                        </a:solidFill>
                        <a:effectLst/>
                        <a:latin typeface="+mn-lt"/>
                      </a:endParaRPr>
                    </a:p>
                  </a:txBody>
                  <a:tcPr marL="9525" marR="9525" marT="9525" marB="0">
                    <a:solidFill>
                      <a:schemeClr val="bg1">
                        <a:lumMod val="85000"/>
                      </a:schemeClr>
                    </a:solidFill>
                  </a:tcPr>
                </a:tc>
                <a:extLst>
                  <a:ext uri="{0D108BD9-81ED-4DB2-BD59-A6C34878D82A}">
                    <a16:rowId xmlns:a16="http://schemas.microsoft.com/office/drawing/2014/main" xmlns="" val="10002"/>
                  </a:ext>
                </a:extLst>
              </a:tr>
              <a:tr h="200025">
                <a:tc>
                  <a:txBody>
                    <a:bodyPr/>
                    <a:lstStyle/>
                    <a:p>
                      <a:pPr algn="l" fontAlgn="ctr"/>
                      <a:r>
                        <a:rPr lang="en-US" sz="1600" b="1" u="none" strike="noStrike" dirty="0">
                          <a:effectLst/>
                          <a:latin typeface="+mn-lt"/>
                        </a:rPr>
                        <a:t>Disability</a:t>
                      </a:r>
                      <a:endParaRPr lang="en-GB" sz="1600" b="1" i="0" u="none" strike="noStrike" dirty="0">
                        <a:solidFill>
                          <a:srgbClr val="000000"/>
                        </a:solidFill>
                        <a:effectLst/>
                        <a:latin typeface="+mn-lt"/>
                      </a:endParaRPr>
                    </a:p>
                  </a:txBody>
                  <a:tcPr marL="9525" marR="9525" marT="9525" marB="0">
                    <a:solidFill>
                      <a:schemeClr val="accent2">
                        <a:lumMod val="60000"/>
                        <a:lumOff val="40000"/>
                      </a:schemeClr>
                    </a:solidFill>
                  </a:tcPr>
                </a:tc>
                <a:tc>
                  <a:txBody>
                    <a:bodyPr/>
                    <a:lstStyle/>
                    <a:p>
                      <a:pPr algn="r" fontAlgn="ctr"/>
                      <a:r>
                        <a:rPr lang="en-US" sz="1600" u="none" strike="noStrike">
                          <a:effectLst/>
                          <a:latin typeface="+mn-lt"/>
                        </a:rPr>
                        <a:t>1,061,866</a:t>
                      </a:r>
                      <a:endParaRPr lang="en-GB" sz="1600" b="0" i="0" u="none" strike="noStrike">
                        <a:solidFill>
                          <a:srgbClr val="000000"/>
                        </a:solidFill>
                        <a:effectLst/>
                        <a:latin typeface="+mn-lt"/>
                      </a:endParaRPr>
                    </a:p>
                  </a:txBody>
                  <a:tcPr marL="9525" marR="9525" marT="9525" marB="0"/>
                </a:tc>
                <a:tc>
                  <a:txBody>
                    <a:bodyPr/>
                    <a:lstStyle/>
                    <a:p>
                      <a:pPr algn="r" fontAlgn="ctr"/>
                      <a:r>
                        <a:rPr lang="en-US" sz="1600" u="none" strike="noStrike" dirty="0">
                          <a:effectLst/>
                          <a:latin typeface="+mn-lt"/>
                        </a:rPr>
                        <a:t>1,048,255</a:t>
                      </a:r>
                      <a:endParaRPr lang="en-GB" sz="1600" b="0" i="0" u="none" strike="noStrike" dirty="0">
                        <a:solidFill>
                          <a:srgbClr val="000000"/>
                        </a:solidFill>
                        <a:effectLst/>
                        <a:latin typeface="+mn-lt"/>
                      </a:endParaRPr>
                    </a:p>
                  </a:txBody>
                  <a:tcPr marL="9525" marR="9525" marT="9525" marB="0"/>
                </a:tc>
                <a:tc>
                  <a:txBody>
                    <a:bodyPr/>
                    <a:lstStyle/>
                    <a:p>
                      <a:pPr algn="r" fontAlgn="ctr"/>
                      <a:r>
                        <a:rPr lang="en-ZA" sz="1600" u="none" strike="noStrike" dirty="0">
                          <a:effectLst/>
                          <a:latin typeface="+mn-lt"/>
                        </a:rPr>
                        <a:t>1,042,025</a:t>
                      </a:r>
                      <a:endParaRPr lang="en-GB" sz="1600" b="0" i="0" u="none" strike="noStrike" dirty="0">
                        <a:solidFill>
                          <a:srgbClr val="000000"/>
                        </a:solidFill>
                        <a:effectLst/>
                        <a:latin typeface="+mn-lt"/>
                      </a:endParaRPr>
                    </a:p>
                  </a:txBody>
                  <a:tcPr marL="9525" marR="9525" marT="9525" marB="0"/>
                </a:tc>
                <a:tc>
                  <a:txBody>
                    <a:bodyPr/>
                    <a:lstStyle/>
                    <a:p>
                      <a:pPr algn="r" fontAlgn="ctr"/>
                      <a:r>
                        <a:rPr lang="en-US" sz="1600" u="none" strike="noStrike">
                          <a:effectLst/>
                          <a:latin typeface="+mn-lt"/>
                        </a:rPr>
                        <a:t>888,934</a:t>
                      </a:r>
                      <a:endParaRPr lang="en-GB" sz="1600" b="0" i="0" u="none" strike="noStrike">
                        <a:solidFill>
                          <a:srgbClr val="000000"/>
                        </a:solidFill>
                        <a:effectLst/>
                        <a:latin typeface="+mn-lt"/>
                      </a:endParaRPr>
                    </a:p>
                  </a:txBody>
                  <a:tcPr marL="9525" marR="9525" marT="9525" marB="0"/>
                </a:tc>
                <a:tc>
                  <a:txBody>
                    <a:bodyPr/>
                    <a:lstStyle/>
                    <a:p>
                      <a:pPr algn="r" fontAlgn="ctr"/>
                      <a:r>
                        <a:rPr lang="en-US" sz="1600" u="none" strike="noStrike" dirty="0">
                          <a:effectLst/>
                          <a:latin typeface="+mn-lt"/>
                        </a:rPr>
                        <a:t>998,516</a:t>
                      </a:r>
                      <a:endParaRPr lang="en-GB" sz="1600" b="0" i="0" u="none" strike="noStrike" dirty="0">
                        <a:solidFill>
                          <a:srgbClr val="000000"/>
                        </a:solidFill>
                        <a:effectLst/>
                        <a:latin typeface="+mn-lt"/>
                      </a:endParaRPr>
                    </a:p>
                  </a:txBody>
                  <a:tcPr marL="9525" marR="9525" marT="9525" marB="0">
                    <a:solidFill>
                      <a:schemeClr val="bg1">
                        <a:lumMod val="85000"/>
                      </a:schemeClr>
                    </a:solidFill>
                  </a:tcPr>
                </a:tc>
                <a:extLst>
                  <a:ext uri="{0D108BD9-81ED-4DB2-BD59-A6C34878D82A}">
                    <a16:rowId xmlns:a16="http://schemas.microsoft.com/office/drawing/2014/main" xmlns="" val="10003"/>
                  </a:ext>
                </a:extLst>
              </a:tr>
              <a:tr h="200025">
                <a:tc>
                  <a:txBody>
                    <a:bodyPr/>
                    <a:lstStyle/>
                    <a:p>
                      <a:pPr algn="l" fontAlgn="ctr"/>
                      <a:r>
                        <a:rPr lang="en-US" sz="1600" b="1" u="none" strike="noStrike" dirty="0">
                          <a:effectLst/>
                          <a:latin typeface="+mn-lt"/>
                        </a:rPr>
                        <a:t>Grant in Aid</a:t>
                      </a:r>
                      <a:endParaRPr lang="en-GB" sz="1600" b="1" i="0" u="none" strike="noStrike" dirty="0">
                        <a:solidFill>
                          <a:srgbClr val="000000"/>
                        </a:solidFill>
                        <a:effectLst/>
                        <a:latin typeface="+mn-lt"/>
                      </a:endParaRPr>
                    </a:p>
                  </a:txBody>
                  <a:tcPr marL="9525" marR="9525" marT="9525" marB="0">
                    <a:solidFill>
                      <a:schemeClr val="accent2">
                        <a:lumMod val="60000"/>
                        <a:lumOff val="40000"/>
                      </a:schemeClr>
                    </a:solidFill>
                  </a:tcPr>
                </a:tc>
                <a:tc>
                  <a:txBody>
                    <a:bodyPr/>
                    <a:lstStyle/>
                    <a:p>
                      <a:pPr algn="r" fontAlgn="ctr"/>
                      <a:r>
                        <a:rPr lang="en-US" sz="1600" u="none" strike="noStrike">
                          <a:effectLst/>
                          <a:latin typeface="+mn-lt"/>
                        </a:rPr>
                        <a:t>192,091</a:t>
                      </a:r>
                      <a:endParaRPr lang="en-GB" sz="1600" b="0" i="0" u="none" strike="noStrike">
                        <a:solidFill>
                          <a:srgbClr val="000000"/>
                        </a:solidFill>
                        <a:effectLst/>
                        <a:latin typeface="+mn-lt"/>
                      </a:endParaRPr>
                    </a:p>
                  </a:txBody>
                  <a:tcPr marL="9525" marR="9525" marT="9525" marB="0"/>
                </a:tc>
                <a:tc>
                  <a:txBody>
                    <a:bodyPr/>
                    <a:lstStyle/>
                    <a:p>
                      <a:pPr algn="r" fontAlgn="ctr"/>
                      <a:r>
                        <a:rPr lang="en-US" sz="1600" u="none" strike="noStrike">
                          <a:effectLst/>
                          <a:latin typeface="+mn-lt"/>
                        </a:rPr>
                        <a:t>221,989</a:t>
                      </a:r>
                      <a:endParaRPr lang="en-GB" sz="1600" b="0" i="0" u="none" strike="noStrike">
                        <a:solidFill>
                          <a:srgbClr val="000000"/>
                        </a:solidFill>
                        <a:effectLst/>
                        <a:latin typeface="+mn-lt"/>
                      </a:endParaRPr>
                    </a:p>
                  </a:txBody>
                  <a:tcPr marL="9525" marR="9525" marT="9525" marB="0"/>
                </a:tc>
                <a:tc>
                  <a:txBody>
                    <a:bodyPr/>
                    <a:lstStyle/>
                    <a:p>
                      <a:pPr algn="r" fontAlgn="ctr"/>
                      <a:r>
                        <a:rPr lang="en-ZA" sz="1600" u="none" strike="noStrike" dirty="0">
                          <a:effectLst/>
                          <a:latin typeface="+mn-lt"/>
                        </a:rPr>
                        <a:t>273,922</a:t>
                      </a:r>
                      <a:endParaRPr lang="en-GB" sz="1600" b="0" i="0" u="none" strike="noStrike" dirty="0">
                        <a:solidFill>
                          <a:srgbClr val="000000"/>
                        </a:solidFill>
                        <a:effectLst/>
                        <a:latin typeface="+mn-lt"/>
                      </a:endParaRPr>
                    </a:p>
                  </a:txBody>
                  <a:tcPr marL="9525" marR="9525" marT="9525" marB="0"/>
                </a:tc>
                <a:tc>
                  <a:txBody>
                    <a:bodyPr/>
                    <a:lstStyle/>
                    <a:p>
                      <a:pPr algn="r" fontAlgn="ctr"/>
                      <a:r>
                        <a:rPr lang="en-US" sz="1600" u="none" strike="noStrike">
                          <a:effectLst/>
                          <a:latin typeface="+mn-lt"/>
                        </a:rPr>
                        <a:t>264,029</a:t>
                      </a:r>
                      <a:endParaRPr lang="en-GB" sz="1600" b="0" i="0" u="none" strike="noStrike">
                        <a:solidFill>
                          <a:srgbClr val="000000"/>
                        </a:solidFill>
                        <a:effectLst/>
                        <a:latin typeface="+mn-lt"/>
                      </a:endParaRPr>
                    </a:p>
                  </a:txBody>
                  <a:tcPr marL="9525" marR="9525" marT="9525" marB="0"/>
                </a:tc>
                <a:tc>
                  <a:txBody>
                    <a:bodyPr/>
                    <a:lstStyle/>
                    <a:p>
                      <a:pPr algn="r" fontAlgn="ctr"/>
                      <a:r>
                        <a:rPr lang="en-US" sz="1600" u="none" strike="noStrike" dirty="0">
                          <a:effectLst/>
                          <a:latin typeface="+mn-lt"/>
                        </a:rPr>
                        <a:t>279,173</a:t>
                      </a:r>
                      <a:endParaRPr lang="en-GB" sz="1600" b="0" i="0" u="none" strike="noStrike" dirty="0">
                        <a:solidFill>
                          <a:srgbClr val="000000"/>
                        </a:solidFill>
                        <a:effectLst/>
                        <a:latin typeface="+mn-lt"/>
                      </a:endParaRPr>
                    </a:p>
                  </a:txBody>
                  <a:tcPr marL="9525" marR="9525" marT="9525" marB="0">
                    <a:solidFill>
                      <a:schemeClr val="bg1">
                        <a:lumMod val="85000"/>
                      </a:schemeClr>
                    </a:solidFill>
                  </a:tcPr>
                </a:tc>
                <a:extLst>
                  <a:ext uri="{0D108BD9-81ED-4DB2-BD59-A6C34878D82A}">
                    <a16:rowId xmlns:a16="http://schemas.microsoft.com/office/drawing/2014/main" xmlns="" val="10004"/>
                  </a:ext>
                </a:extLst>
              </a:tr>
              <a:tr h="260985">
                <a:tc>
                  <a:txBody>
                    <a:bodyPr/>
                    <a:lstStyle/>
                    <a:p>
                      <a:pPr algn="l" fontAlgn="ctr"/>
                      <a:r>
                        <a:rPr lang="en-US" sz="1600" b="1" u="none" strike="noStrike" dirty="0">
                          <a:effectLst/>
                          <a:latin typeface="+mn-lt"/>
                        </a:rPr>
                        <a:t>Care Dependency</a:t>
                      </a:r>
                      <a:endParaRPr lang="en-GB" sz="1600" b="1" i="0" u="none" strike="noStrike" dirty="0">
                        <a:solidFill>
                          <a:srgbClr val="000000"/>
                        </a:solidFill>
                        <a:effectLst/>
                        <a:latin typeface="+mn-lt"/>
                      </a:endParaRPr>
                    </a:p>
                  </a:txBody>
                  <a:tcPr marL="9525" marR="9525" marT="9525" marB="0">
                    <a:solidFill>
                      <a:schemeClr val="accent2">
                        <a:lumMod val="60000"/>
                        <a:lumOff val="40000"/>
                      </a:schemeClr>
                    </a:solidFill>
                  </a:tcPr>
                </a:tc>
                <a:tc>
                  <a:txBody>
                    <a:bodyPr/>
                    <a:lstStyle/>
                    <a:p>
                      <a:pPr algn="r" fontAlgn="ctr"/>
                      <a:r>
                        <a:rPr lang="en-US" sz="1600" u="none" strike="noStrike">
                          <a:effectLst/>
                          <a:latin typeface="+mn-lt"/>
                        </a:rPr>
                        <a:t>147,467</a:t>
                      </a:r>
                      <a:endParaRPr lang="en-GB" sz="1600" b="0" i="0" u="none" strike="noStrike">
                        <a:solidFill>
                          <a:srgbClr val="000000"/>
                        </a:solidFill>
                        <a:effectLst/>
                        <a:latin typeface="+mn-lt"/>
                      </a:endParaRPr>
                    </a:p>
                  </a:txBody>
                  <a:tcPr marL="9525" marR="9525" marT="9525" marB="0"/>
                </a:tc>
                <a:tc>
                  <a:txBody>
                    <a:bodyPr/>
                    <a:lstStyle/>
                    <a:p>
                      <a:pPr algn="r" fontAlgn="ctr"/>
                      <a:r>
                        <a:rPr lang="en-US" sz="1600" u="none" strike="noStrike">
                          <a:effectLst/>
                          <a:latin typeface="+mn-lt"/>
                        </a:rPr>
                        <a:t>150,001</a:t>
                      </a:r>
                      <a:endParaRPr lang="en-GB" sz="1600" b="0" i="0" u="none" strike="noStrike">
                        <a:solidFill>
                          <a:srgbClr val="000000"/>
                        </a:solidFill>
                        <a:effectLst/>
                        <a:latin typeface="+mn-lt"/>
                      </a:endParaRPr>
                    </a:p>
                  </a:txBody>
                  <a:tcPr marL="9525" marR="9525" marT="9525" marB="0"/>
                </a:tc>
                <a:tc>
                  <a:txBody>
                    <a:bodyPr/>
                    <a:lstStyle/>
                    <a:p>
                      <a:pPr algn="r" fontAlgn="ctr"/>
                      <a:r>
                        <a:rPr lang="en-ZA" sz="1600" u="none" strike="noStrike" dirty="0">
                          <a:effectLst/>
                          <a:latin typeface="+mn-lt"/>
                        </a:rPr>
                        <a:t>154,735</a:t>
                      </a:r>
                      <a:endParaRPr lang="en-GB" sz="1600" b="0" i="0" u="none" strike="noStrike" dirty="0">
                        <a:solidFill>
                          <a:srgbClr val="000000"/>
                        </a:solidFill>
                        <a:effectLst/>
                        <a:latin typeface="+mn-lt"/>
                      </a:endParaRPr>
                    </a:p>
                  </a:txBody>
                  <a:tcPr marL="9525" marR="9525" marT="9525" marB="0"/>
                </a:tc>
                <a:tc>
                  <a:txBody>
                    <a:bodyPr/>
                    <a:lstStyle/>
                    <a:p>
                      <a:pPr algn="r" fontAlgn="ctr"/>
                      <a:r>
                        <a:rPr lang="en-US" sz="1600" u="none" strike="noStrike" dirty="0">
                          <a:effectLst/>
                          <a:latin typeface="+mn-lt"/>
                        </a:rPr>
                        <a:t>149,907</a:t>
                      </a:r>
                      <a:endParaRPr lang="en-GB" sz="1600" b="0" i="0" u="none" strike="noStrike" dirty="0">
                        <a:solidFill>
                          <a:srgbClr val="000000"/>
                        </a:solidFill>
                        <a:effectLst/>
                        <a:latin typeface="+mn-lt"/>
                      </a:endParaRPr>
                    </a:p>
                  </a:txBody>
                  <a:tcPr marL="9525" marR="9525" marT="9525" marB="0"/>
                </a:tc>
                <a:tc>
                  <a:txBody>
                    <a:bodyPr/>
                    <a:lstStyle/>
                    <a:p>
                      <a:pPr algn="r" fontAlgn="ctr"/>
                      <a:r>
                        <a:rPr lang="en-US" sz="1600" u="none" strike="noStrike" dirty="0">
                          <a:effectLst/>
                          <a:latin typeface="+mn-lt"/>
                        </a:rPr>
                        <a:t>156,417</a:t>
                      </a:r>
                      <a:endParaRPr lang="en-GB" sz="1600" b="0" i="0" u="none" strike="noStrike" dirty="0">
                        <a:solidFill>
                          <a:srgbClr val="000000"/>
                        </a:solidFill>
                        <a:effectLst/>
                        <a:latin typeface="+mn-lt"/>
                      </a:endParaRPr>
                    </a:p>
                  </a:txBody>
                  <a:tcPr marL="9525" marR="9525" marT="9525" marB="0">
                    <a:solidFill>
                      <a:schemeClr val="bg1">
                        <a:lumMod val="85000"/>
                      </a:schemeClr>
                    </a:solidFill>
                  </a:tcPr>
                </a:tc>
                <a:extLst>
                  <a:ext uri="{0D108BD9-81ED-4DB2-BD59-A6C34878D82A}">
                    <a16:rowId xmlns:a16="http://schemas.microsoft.com/office/drawing/2014/main" xmlns="" val="10005"/>
                  </a:ext>
                </a:extLst>
              </a:tr>
              <a:tr h="200025">
                <a:tc>
                  <a:txBody>
                    <a:bodyPr/>
                    <a:lstStyle/>
                    <a:p>
                      <a:pPr algn="l" fontAlgn="ctr"/>
                      <a:r>
                        <a:rPr lang="en-US" sz="1600" b="1" u="none" strike="noStrike" dirty="0">
                          <a:effectLst/>
                          <a:latin typeface="+mn-lt"/>
                        </a:rPr>
                        <a:t>Foster Child</a:t>
                      </a:r>
                      <a:endParaRPr lang="en-GB" sz="1600" b="1" i="0" u="none" strike="noStrike" dirty="0">
                        <a:solidFill>
                          <a:srgbClr val="000000"/>
                        </a:solidFill>
                        <a:effectLst/>
                        <a:latin typeface="+mn-lt"/>
                      </a:endParaRPr>
                    </a:p>
                  </a:txBody>
                  <a:tcPr marL="9525" marR="9525" marT="9525" marB="0">
                    <a:solidFill>
                      <a:schemeClr val="accent2">
                        <a:lumMod val="60000"/>
                        <a:lumOff val="40000"/>
                      </a:schemeClr>
                    </a:solidFill>
                  </a:tcPr>
                </a:tc>
                <a:tc>
                  <a:txBody>
                    <a:bodyPr/>
                    <a:lstStyle/>
                    <a:p>
                      <a:pPr algn="r" fontAlgn="ctr"/>
                      <a:r>
                        <a:rPr lang="en-US" sz="1600" u="none" strike="noStrike">
                          <a:effectLst/>
                          <a:latin typeface="+mn-lt"/>
                        </a:rPr>
                        <a:t>416,016</a:t>
                      </a:r>
                      <a:endParaRPr lang="en-GB" sz="1600" b="0" i="0" u="none" strike="noStrike">
                        <a:solidFill>
                          <a:srgbClr val="000000"/>
                        </a:solidFill>
                        <a:effectLst/>
                        <a:latin typeface="+mn-lt"/>
                      </a:endParaRPr>
                    </a:p>
                  </a:txBody>
                  <a:tcPr marL="9525" marR="9525" marT="9525" marB="0"/>
                </a:tc>
                <a:tc>
                  <a:txBody>
                    <a:bodyPr/>
                    <a:lstStyle/>
                    <a:p>
                      <a:pPr algn="r" fontAlgn="ctr"/>
                      <a:r>
                        <a:rPr lang="en-US" sz="1600" u="none" strike="noStrike">
                          <a:effectLst/>
                          <a:latin typeface="+mn-lt"/>
                        </a:rPr>
                        <a:t>386,019</a:t>
                      </a:r>
                      <a:endParaRPr lang="en-GB" sz="1600" b="0" i="0" u="none" strike="noStrike">
                        <a:solidFill>
                          <a:srgbClr val="000000"/>
                        </a:solidFill>
                        <a:effectLst/>
                        <a:latin typeface="+mn-lt"/>
                      </a:endParaRPr>
                    </a:p>
                  </a:txBody>
                  <a:tcPr marL="9525" marR="9525" marT="9525" marB="0"/>
                </a:tc>
                <a:tc>
                  <a:txBody>
                    <a:bodyPr/>
                    <a:lstStyle/>
                    <a:p>
                      <a:pPr algn="r" fontAlgn="ctr"/>
                      <a:r>
                        <a:rPr lang="en-ZA" sz="1600" u="none" strike="noStrike">
                          <a:effectLst/>
                          <a:latin typeface="+mn-lt"/>
                        </a:rPr>
                        <a:t>355,609</a:t>
                      </a:r>
                      <a:endParaRPr lang="en-GB" sz="1600" b="0" i="0" u="none" strike="noStrike">
                        <a:solidFill>
                          <a:srgbClr val="000000"/>
                        </a:solidFill>
                        <a:effectLst/>
                        <a:latin typeface="+mn-lt"/>
                      </a:endParaRPr>
                    </a:p>
                  </a:txBody>
                  <a:tcPr marL="9525" marR="9525" marT="9525" marB="0"/>
                </a:tc>
                <a:tc>
                  <a:txBody>
                    <a:bodyPr/>
                    <a:lstStyle/>
                    <a:p>
                      <a:pPr algn="r" fontAlgn="ctr"/>
                      <a:r>
                        <a:rPr lang="en-US" sz="1600" u="none" strike="noStrike" dirty="0">
                          <a:effectLst/>
                          <a:latin typeface="+mn-lt"/>
                        </a:rPr>
                        <a:t>288,014</a:t>
                      </a:r>
                      <a:endParaRPr lang="en-GB" sz="1600" b="0" i="0" u="none" strike="noStrike" dirty="0">
                        <a:solidFill>
                          <a:srgbClr val="000000"/>
                        </a:solidFill>
                        <a:effectLst/>
                        <a:latin typeface="+mn-lt"/>
                      </a:endParaRPr>
                    </a:p>
                  </a:txBody>
                  <a:tcPr marL="9525" marR="9525" marT="9525" marB="0"/>
                </a:tc>
                <a:tc>
                  <a:txBody>
                    <a:bodyPr/>
                    <a:lstStyle/>
                    <a:p>
                      <a:pPr algn="r" fontAlgn="ctr"/>
                      <a:r>
                        <a:rPr lang="en-US" sz="1600" u="none" strike="noStrike" dirty="0">
                          <a:effectLst/>
                          <a:latin typeface="+mn-lt"/>
                        </a:rPr>
                        <a:t>283,718</a:t>
                      </a:r>
                      <a:endParaRPr lang="en-GB" sz="1600" b="0" i="0" u="none" strike="noStrike" dirty="0">
                        <a:solidFill>
                          <a:srgbClr val="000000"/>
                        </a:solidFill>
                        <a:effectLst/>
                        <a:latin typeface="+mn-lt"/>
                      </a:endParaRPr>
                    </a:p>
                  </a:txBody>
                  <a:tcPr marL="9525" marR="9525" marT="9525" marB="0">
                    <a:solidFill>
                      <a:schemeClr val="bg1">
                        <a:lumMod val="85000"/>
                      </a:schemeClr>
                    </a:solidFill>
                  </a:tcPr>
                </a:tc>
                <a:extLst>
                  <a:ext uri="{0D108BD9-81ED-4DB2-BD59-A6C34878D82A}">
                    <a16:rowId xmlns:a16="http://schemas.microsoft.com/office/drawing/2014/main" xmlns="" val="10006"/>
                  </a:ext>
                </a:extLst>
              </a:tr>
              <a:tr h="295275">
                <a:tc>
                  <a:txBody>
                    <a:bodyPr/>
                    <a:lstStyle/>
                    <a:p>
                      <a:pPr algn="l" fontAlgn="ctr"/>
                      <a:r>
                        <a:rPr lang="en-US" sz="1600" b="1" u="none" strike="noStrike" dirty="0">
                          <a:effectLst/>
                          <a:latin typeface="+mn-lt"/>
                        </a:rPr>
                        <a:t>Child Support</a:t>
                      </a:r>
                      <a:endParaRPr lang="en-GB" sz="1600" b="1" i="0" u="none" strike="noStrike" dirty="0">
                        <a:solidFill>
                          <a:srgbClr val="000000"/>
                        </a:solidFill>
                        <a:effectLst/>
                        <a:latin typeface="+mn-lt"/>
                      </a:endParaRPr>
                    </a:p>
                  </a:txBody>
                  <a:tcPr marL="9525" marR="9525" marT="9525" marB="0">
                    <a:solidFill>
                      <a:schemeClr val="accent2">
                        <a:lumMod val="60000"/>
                        <a:lumOff val="40000"/>
                      </a:schemeClr>
                    </a:solidFill>
                  </a:tcPr>
                </a:tc>
                <a:tc>
                  <a:txBody>
                    <a:bodyPr/>
                    <a:lstStyle/>
                    <a:p>
                      <a:pPr algn="r" fontAlgn="ctr"/>
                      <a:r>
                        <a:rPr lang="en-US" sz="1600" u="none" strike="noStrike">
                          <a:effectLst/>
                          <a:latin typeface="+mn-lt"/>
                        </a:rPr>
                        <a:t>12,269,084</a:t>
                      </a:r>
                      <a:endParaRPr lang="en-GB" sz="1600" b="0" i="0" u="none" strike="noStrike">
                        <a:solidFill>
                          <a:srgbClr val="000000"/>
                        </a:solidFill>
                        <a:effectLst/>
                        <a:latin typeface="+mn-lt"/>
                      </a:endParaRPr>
                    </a:p>
                  </a:txBody>
                  <a:tcPr marL="9525" marR="9525" marT="9525" marB="0"/>
                </a:tc>
                <a:tc>
                  <a:txBody>
                    <a:bodyPr/>
                    <a:lstStyle/>
                    <a:p>
                      <a:pPr algn="r" fontAlgn="ctr"/>
                      <a:r>
                        <a:rPr lang="en-US" sz="1600" u="none" strike="noStrike">
                          <a:effectLst/>
                          <a:latin typeface="+mn-lt"/>
                        </a:rPr>
                        <a:t>12,452,072</a:t>
                      </a:r>
                      <a:endParaRPr lang="en-GB" sz="1600" b="0" i="0" u="none" strike="noStrike">
                        <a:solidFill>
                          <a:srgbClr val="000000"/>
                        </a:solidFill>
                        <a:effectLst/>
                        <a:latin typeface="+mn-lt"/>
                      </a:endParaRPr>
                    </a:p>
                  </a:txBody>
                  <a:tcPr marL="9525" marR="9525" marT="9525" marB="0"/>
                </a:tc>
                <a:tc>
                  <a:txBody>
                    <a:bodyPr/>
                    <a:lstStyle/>
                    <a:p>
                      <a:pPr algn="r" fontAlgn="ctr"/>
                      <a:r>
                        <a:rPr lang="en-ZA" sz="1600" u="none" strike="noStrike">
                          <a:effectLst/>
                          <a:latin typeface="+mn-lt"/>
                        </a:rPr>
                        <a:t>12,787,448</a:t>
                      </a:r>
                      <a:endParaRPr lang="en-GB" sz="1600" b="0" i="0" u="none" strike="noStrike">
                        <a:solidFill>
                          <a:srgbClr val="000000"/>
                        </a:solidFill>
                        <a:effectLst/>
                        <a:latin typeface="+mn-lt"/>
                      </a:endParaRPr>
                    </a:p>
                  </a:txBody>
                  <a:tcPr marL="9525" marR="9525" marT="9525" marB="0"/>
                </a:tc>
                <a:tc>
                  <a:txBody>
                    <a:bodyPr/>
                    <a:lstStyle/>
                    <a:p>
                      <a:pPr algn="r" fontAlgn="ctr"/>
                      <a:r>
                        <a:rPr lang="en-US" sz="1600" u="none" strike="noStrike" dirty="0">
                          <a:effectLst/>
                          <a:latin typeface="+mn-lt"/>
                        </a:rPr>
                        <a:t>12,945,457</a:t>
                      </a:r>
                      <a:endParaRPr lang="en-GB" sz="1600" b="0" i="0" u="none" strike="noStrike" dirty="0">
                        <a:solidFill>
                          <a:srgbClr val="000000"/>
                        </a:solidFill>
                        <a:effectLst/>
                        <a:latin typeface="+mn-lt"/>
                      </a:endParaRPr>
                    </a:p>
                  </a:txBody>
                  <a:tcPr marL="9525" marR="9525" marT="9525" marB="0"/>
                </a:tc>
                <a:tc>
                  <a:txBody>
                    <a:bodyPr/>
                    <a:lstStyle/>
                    <a:p>
                      <a:pPr algn="r" fontAlgn="ctr"/>
                      <a:r>
                        <a:rPr lang="en-US" sz="1600" u="none" strike="noStrike" dirty="0">
                          <a:effectLst/>
                          <a:latin typeface="+mn-lt"/>
                        </a:rPr>
                        <a:t>13,260,699</a:t>
                      </a:r>
                      <a:endParaRPr lang="en-GB" sz="1600" b="0" i="0" u="none" strike="noStrike" dirty="0">
                        <a:solidFill>
                          <a:srgbClr val="000000"/>
                        </a:solidFill>
                        <a:effectLst/>
                        <a:latin typeface="+mn-lt"/>
                      </a:endParaRPr>
                    </a:p>
                  </a:txBody>
                  <a:tcPr marL="9525" marR="9525" marT="9525" marB="0">
                    <a:solidFill>
                      <a:schemeClr val="bg1">
                        <a:lumMod val="85000"/>
                      </a:schemeClr>
                    </a:solidFill>
                  </a:tcPr>
                </a:tc>
                <a:extLst>
                  <a:ext uri="{0D108BD9-81ED-4DB2-BD59-A6C34878D82A}">
                    <a16:rowId xmlns:a16="http://schemas.microsoft.com/office/drawing/2014/main" xmlns="" val="10007"/>
                  </a:ext>
                </a:extLst>
              </a:tr>
              <a:tr h="200025">
                <a:tc>
                  <a:txBody>
                    <a:bodyPr/>
                    <a:lstStyle/>
                    <a:p>
                      <a:pPr algn="l" fontAlgn="ctr"/>
                      <a:r>
                        <a:rPr lang="en-US" sz="1600" b="1" u="none" strike="noStrike" dirty="0">
                          <a:effectLst/>
                          <a:latin typeface="+mn-lt"/>
                        </a:rPr>
                        <a:t>Total </a:t>
                      </a:r>
                      <a:endParaRPr lang="en-GB" sz="1600" b="1" i="0" u="none" strike="noStrike" dirty="0">
                        <a:solidFill>
                          <a:srgbClr val="000000"/>
                        </a:solidFill>
                        <a:effectLst/>
                        <a:latin typeface="+mn-lt"/>
                      </a:endParaRPr>
                    </a:p>
                  </a:txBody>
                  <a:tcPr marL="9525" marR="9525" marT="9525" marB="0">
                    <a:solidFill>
                      <a:schemeClr val="accent2">
                        <a:lumMod val="60000"/>
                        <a:lumOff val="40000"/>
                      </a:schemeClr>
                    </a:solidFill>
                  </a:tcPr>
                </a:tc>
                <a:tc>
                  <a:txBody>
                    <a:bodyPr/>
                    <a:lstStyle/>
                    <a:p>
                      <a:pPr algn="r" fontAlgn="ctr"/>
                      <a:r>
                        <a:rPr lang="en-GB" sz="1600" u="none" strike="noStrike">
                          <a:effectLst/>
                          <a:latin typeface="+mn-lt"/>
                        </a:rPr>
                        <a:t>17,509,995</a:t>
                      </a:r>
                      <a:endParaRPr lang="en-GB" sz="1600" b="1" i="0" u="none" strike="noStrike">
                        <a:solidFill>
                          <a:srgbClr val="000000"/>
                        </a:solidFill>
                        <a:effectLst/>
                        <a:latin typeface="+mn-lt"/>
                      </a:endParaRPr>
                    </a:p>
                  </a:txBody>
                  <a:tcPr marL="9525" marR="9525" marT="9525" marB="0"/>
                </a:tc>
                <a:tc>
                  <a:txBody>
                    <a:bodyPr/>
                    <a:lstStyle/>
                    <a:p>
                      <a:pPr algn="r" fontAlgn="ctr"/>
                      <a:r>
                        <a:rPr lang="en-GB" sz="1600" u="none" strike="noStrike">
                          <a:effectLst/>
                          <a:latin typeface="+mn-lt"/>
                        </a:rPr>
                        <a:t>17,811,745</a:t>
                      </a:r>
                      <a:endParaRPr lang="en-GB" sz="1600" b="1" i="0" u="none" strike="noStrike">
                        <a:solidFill>
                          <a:srgbClr val="000000"/>
                        </a:solidFill>
                        <a:effectLst/>
                        <a:latin typeface="+mn-lt"/>
                      </a:endParaRPr>
                    </a:p>
                  </a:txBody>
                  <a:tcPr marL="9525" marR="9525" marT="9525" marB="0"/>
                </a:tc>
                <a:tc>
                  <a:txBody>
                    <a:bodyPr/>
                    <a:lstStyle/>
                    <a:p>
                      <a:pPr algn="r" fontAlgn="ctr"/>
                      <a:r>
                        <a:rPr lang="en-GB" sz="1600" u="none" strike="noStrike">
                          <a:effectLst/>
                          <a:latin typeface="+mn-lt"/>
                        </a:rPr>
                        <a:t>18,290,592</a:t>
                      </a:r>
                      <a:endParaRPr lang="en-GB" sz="1600" b="1" i="0" u="none" strike="noStrike">
                        <a:solidFill>
                          <a:srgbClr val="000000"/>
                        </a:solidFill>
                        <a:effectLst/>
                        <a:latin typeface="+mn-lt"/>
                      </a:endParaRPr>
                    </a:p>
                  </a:txBody>
                  <a:tcPr marL="9525" marR="9525" marT="9525" marB="0"/>
                </a:tc>
                <a:tc>
                  <a:txBody>
                    <a:bodyPr/>
                    <a:lstStyle/>
                    <a:p>
                      <a:pPr algn="r" fontAlgn="ctr"/>
                      <a:r>
                        <a:rPr lang="en-GB" sz="1600" u="none" strike="noStrike">
                          <a:effectLst/>
                          <a:latin typeface="+mn-lt"/>
                        </a:rPr>
                        <a:t>18,265,487</a:t>
                      </a:r>
                      <a:endParaRPr lang="en-GB" sz="1600" b="1" i="0" u="none" strike="noStrike">
                        <a:solidFill>
                          <a:srgbClr val="000000"/>
                        </a:solidFill>
                        <a:effectLst/>
                        <a:latin typeface="+mn-lt"/>
                      </a:endParaRPr>
                    </a:p>
                  </a:txBody>
                  <a:tcPr marL="9525" marR="9525" marT="9525" marB="0"/>
                </a:tc>
                <a:tc>
                  <a:txBody>
                    <a:bodyPr/>
                    <a:lstStyle/>
                    <a:p>
                      <a:pPr algn="r" fontAlgn="b"/>
                      <a:r>
                        <a:rPr lang="en-GB" sz="1600" u="none" strike="noStrike" dirty="0">
                          <a:effectLst/>
                          <a:latin typeface="+mn-lt"/>
                        </a:rPr>
                        <a:t>18,838,164</a:t>
                      </a:r>
                      <a:endParaRPr lang="en-GB" sz="1600" b="0" i="0" u="none" strike="noStrike" dirty="0">
                        <a:solidFill>
                          <a:srgbClr val="000000"/>
                        </a:solidFill>
                        <a:effectLst/>
                        <a:latin typeface="+mn-lt"/>
                      </a:endParaRPr>
                    </a:p>
                  </a:txBody>
                  <a:tcPr marL="9525" marR="9525" marT="9525" marB="0">
                    <a:solidFill>
                      <a:schemeClr val="bg1">
                        <a:lumMod val="85000"/>
                      </a:schemeClr>
                    </a:solidFill>
                  </a:tcPr>
                </a:tc>
                <a:extLst>
                  <a:ext uri="{0D108BD9-81ED-4DB2-BD59-A6C34878D82A}">
                    <a16:rowId xmlns:a16="http://schemas.microsoft.com/office/drawing/2014/main" xmlns="" val="10008"/>
                  </a:ext>
                </a:extLst>
              </a:tr>
              <a:tr h="295275">
                <a:tc>
                  <a:txBody>
                    <a:bodyPr/>
                    <a:lstStyle/>
                    <a:p>
                      <a:pPr algn="l" fontAlgn="ctr"/>
                      <a:r>
                        <a:rPr lang="en-US" sz="1600" b="1" u="none" strike="noStrike" dirty="0">
                          <a:effectLst/>
                          <a:latin typeface="+mn-lt"/>
                        </a:rPr>
                        <a:t>Annual Growth</a:t>
                      </a:r>
                      <a:endParaRPr lang="en-GB" sz="1600" b="1" i="0" u="none" strike="noStrike" dirty="0">
                        <a:solidFill>
                          <a:srgbClr val="000000"/>
                        </a:solidFill>
                        <a:effectLst/>
                        <a:latin typeface="+mn-lt"/>
                      </a:endParaRPr>
                    </a:p>
                  </a:txBody>
                  <a:tcPr marL="9525" marR="9525" marT="9525" marB="0">
                    <a:solidFill>
                      <a:schemeClr val="accent2">
                        <a:lumMod val="60000"/>
                        <a:lumOff val="40000"/>
                      </a:schemeClr>
                    </a:solidFill>
                  </a:tcPr>
                </a:tc>
                <a:tc>
                  <a:txBody>
                    <a:bodyPr/>
                    <a:lstStyle/>
                    <a:p>
                      <a:pPr algn="r" fontAlgn="ctr"/>
                      <a:r>
                        <a:rPr lang="en-US" sz="1600" b="1" u="none" strike="noStrike" dirty="0">
                          <a:effectLst/>
                          <a:latin typeface="+mn-lt"/>
                        </a:rPr>
                        <a:t>1.80%</a:t>
                      </a:r>
                      <a:endParaRPr lang="en-GB" sz="1600" b="1" i="0" u="none" strike="noStrike" dirty="0">
                        <a:solidFill>
                          <a:srgbClr val="000000"/>
                        </a:solidFill>
                        <a:effectLst/>
                        <a:latin typeface="+mn-lt"/>
                      </a:endParaRPr>
                    </a:p>
                  </a:txBody>
                  <a:tcPr marL="9525" marR="9525" marT="9525" marB="0"/>
                </a:tc>
                <a:tc>
                  <a:txBody>
                    <a:bodyPr/>
                    <a:lstStyle/>
                    <a:p>
                      <a:pPr algn="r" fontAlgn="ctr"/>
                      <a:r>
                        <a:rPr lang="en-US" sz="1600" b="1" u="none" strike="noStrike">
                          <a:effectLst/>
                          <a:latin typeface="+mn-lt"/>
                        </a:rPr>
                        <a:t>1.72%</a:t>
                      </a:r>
                      <a:endParaRPr lang="en-GB" sz="1600" b="1" i="0" u="none" strike="noStrike">
                        <a:solidFill>
                          <a:srgbClr val="000000"/>
                        </a:solidFill>
                        <a:effectLst/>
                        <a:latin typeface="+mn-lt"/>
                      </a:endParaRPr>
                    </a:p>
                  </a:txBody>
                  <a:tcPr marL="9525" marR="9525" marT="9525" marB="0"/>
                </a:tc>
                <a:tc>
                  <a:txBody>
                    <a:bodyPr/>
                    <a:lstStyle/>
                    <a:p>
                      <a:pPr algn="r" fontAlgn="ctr"/>
                      <a:r>
                        <a:rPr lang="en-US" sz="1600" b="1" u="none" strike="noStrike">
                          <a:effectLst/>
                          <a:latin typeface="+mn-lt"/>
                        </a:rPr>
                        <a:t>2.68</a:t>
                      </a:r>
                      <a:endParaRPr lang="en-GB" sz="1600" b="1" i="0" u="none" strike="noStrike">
                        <a:solidFill>
                          <a:srgbClr val="000000"/>
                        </a:solidFill>
                        <a:effectLst/>
                        <a:latin typeface="+mn-lt"/>
                      </a:endParaRPr>
                    </a:p>
                  </a:txBody>
                  <a:tcPr marL="9525" marR="9525" marT="9525" marB="0"/>
                </a:tc>
                <a:tc>
                  <a:txBody>
                    <a:bodyPr/>
                    <a:lstStyle/>
                    <a:p>
                      <a:pPr algn="r" fontAlgn="ctr"/>
                      <a:r>
                        <a:rPr lang="en-US" sz="1600" b="1" u="none" strike="noStrike" dirty="0">
                          <a:effectLst/>
                          <a:latin typeface="+mn-lt"/>
                        </a:rPr>
                        <a:t>0.14</a:t>
                      </a:r>
                      <a:endParaRPr lang="en-GB" sz="1600" b="1" i="0" u="none" strike="noStrike" dirty="0">
                        <a:solidFill>
                          <a:srgbClr val="000000"/>
                        </a:solidFill>
                        <a:effectLst/>
                        <a:latin typeface="+mn-lt"/>
                      </a:endParaRPr>
                    </a:p>
                  </a:txBody>
                  <a:tcPr marL="9525" marR="9525" marT="9525" marB="0"/>
                </a:tc>
                <a:tc>
                  <a:txBody>
                    <a:bodyPr/>
                    <a:lstStyle/>
                    <a:p>
                      <a:pPr algn="r" fontAlgn="b"/>
                      <a:endParaRPr lang="en-GB" sz="1600" b="1" i="0" u="none" strike="noStrike" dirty="0">
                        <a:solidFill>
                          <a:srgbClr val="000000"/>
                        </a:solidFill>
                        <a:effectLst/>
                        <a:latin typeface="+mn-lt"/>
                      </a:endParaRPr>
                    </a:p>
                  </a:txBody>
                  <a:tcPr marL="9525" marR="9525" marT="9525" marB="0">
                    <a:solidFill>
                      <a:schemeClr val="bg1">
                        <a:lumMod val="85000"/>
                      </a:schemeClr>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1446569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934200" cy="990600"/>
          </a:xfrm>
        </p:spPr>
        <p:txBody>
          <a:bodyPr>
            <a:normAutofit/>
          </a:bodyPr>
          <a:lstStyle/>
          <a:p>
            <a:pPr algn="ctr"/>
            <a:r>
              <a:rPr lang="en-US" dirty="0">
                <a:latin typeface="Arial Black" panose="020B0A04020102020204" pitchFamily="34" charset="0"/>
              </a:rPr>
              <a:t>Implementation of the Social Assistance Programme</a:t>
            </a:r>
            <a:endParaRPr lang="en-GB" dirty="0">
              <a:latin typeface="Arial Black" panose="020B0A040201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010489564"/>
              </p:ext>
            </p:extLst>
          </p:nvPr>
        </p:nvGraphicFramePr>
        <p:xfrm>
          <a:off x="76200" y="1042886"/>
          <a:ext cx="8991600" cy="4796373"/>
        </p:xfrm>
        <a:graphic>
          <a:graphicData uri="http://schemas.openxmlformats.org/drawingml/2006/table">
            <a:tbl>
              <a:tblPr firstRow="1" bandRow="1">
                <a:tableStyleId>{5940675A-B579-460E-94D1-54222C63F5DA}</a:tableStyleId>
              </a:tblPr>
              <a:tblGrid>
                <a:gridCol w="1121535">
                  <a:extLst>
                    <a:ext uri="{9D8B030D-6E8A-4147-A177-3AD203B41FA5}">
                      <a16:colId xmlns:a16="http://schemas.microsoft.com/office/drawing/2014/main" xmlns="" val="20000"/>
                    </a:ext>
                  </a:extLst>
                </a:gridCol>
                <a:gridCol w="1648496">
                  <a:extLst>
                    <a:ext uri="{9D8B030D-6E8A-4147-A177-3AD203B41FA5}">
                      <a16:colId xmlns:a16="http://schemas.microsoft.com/office/drawing/2014/main" xmlns="" val="20001"/>
                    </a:ext>
                  </a:extLst>
                </a:gridCol>
                <a:gridCol w="6221569">
                  <a:extLst>
                    <a:ext uri="{9D8B030D-6E8A-4147-A177-3AD203B41FA5}">
                      <a16:colId xmlns:a16="http://schemas.microsoft.com/office/drawing/2014/main" xmlns="" val="20002"/>
                    </a:ext>
                  </a:extLst>
                </a:gridCol>
              </a:tblGrid>
              <a:tr h="419455">
                <a:tc gridSpan="3">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600" b="1" u="none" dirty="0">
                          <a:solidFill>
                            <a:schemeClr val="tx1"/>
                          </a:solidFill>
                          <a:latin typeface="+mn-lt"/>
                          <a:cs typeface="Arial" panose="020B0604020202020204" pitchFamily="34" charset="0"/>
                        </a:rPr>
                        <a:t>Objective: </a:t>
                      </a:r>
                      <a:r>
                        <a:rPr lang="en-US" sz="1600" b="0" dirty="0">
                          <a:latin typeface="+mn-lt"/>
                          <a:cs typeface="Arial" panose="020B0604020202020204" pitchFamily="34" charset="0"/>
                        </a:rPr>
                        <a:t>Provide</a:t>
                      </a:r>
                      <a:r>
                        <a:rPr lang="en-US" sz="1600" b="0" kern="1200" dirty="0">
                          <a:effectLst/>
                          <a:latin typeface="+mn-lt"/>
                          <a:cs typeface="Arial" panose="020B0604020202020204" pitchFamily="34" charset="0"/>
                        </a:rPr>
                        <a:t> social relief of distress to persons experiencing temporary crisis</a:t>
                      </a:r>
                      <a:endParaRPr lang="en-US" sz="1600" b="1" dirty="0">
                        <a:solidFill>
                          <a:schemeClr val="tx1"/>
                        </a:solidFill>
                        <a:effectLst/>
                        <a:latin typeface="+mn-lt"/>
                        <a:cs typeface="Arial" panose="020B0604020202020204" pitchFamily="34" charset="0"/>
                      </a:endParaRP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US" sz="1800" dirty="0">
                        <a:solidFill>
                          <a:schemeClr val="tx1"/>
                        </a:solidFill>
                        <a:effectLst/>
                        <a:latin typeface="+mn-lt"/>
                        <a:cs typeface="Arial" panose="020B0604020202020204" pitchFamily="34" charset="0"/>
                      </a:endParaRPr>
                    </a:p>
                  </a:txBody>
                  <a:tcPr marL="85874" marR="85874">
                    <a:solidFill>
                      <a:srgbClr val="FFCC66"/>
                    </a:solidFill>
                  </a:tcPr>
                </a:tc>
                <a:extLst>
                  <a:ext uri="{0D108BD9-81ED-4DB2-BD59-A6C34878D82A}">
                    <a16:rowId xmlns:a16="http://schemas.microsoft.com/office/drawing/2014/main" xmlns="" val="10000"/>
                  </a:ext>
                </a:extLst>
              </a:tr>
              <a:tr h="1036160">
                <a:tc gridSpan="3">
                  <a:txBody>
                    <a:bodyPr/>
                    <a:lstStyle/>
                    <a:p>
                      <a:pPr marL="0" marR="0" lvl="1" indent="0" algn="just"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ZA" sz="1600" b="1" u="none" dirty="0">
                          <a:latin typeface="+mn-lt"/>
                          <a:cs typeface="Arial" panose="020B0604020202020204" pitchFamily="34" charset="0"/>
                        </a:rPr>
                        <a:t>Impact:</a:t>
                      </a:r>
                      <a:r>
                        <a:rPr lang="en-ZA" sz="1600" b="1" u="none" baseline="0" dirty="0">
                          <a:latin typeface="+mn-lt"/>
                          <a:cs typeface="Arial" panose="020B0604020202020204" pitchFamily="34" charset="0"/>
                        </a:rPr>
                        <a:t> </a:t>
                      </a:r>
                    </a:p>
                    <a:p>
                      <a:pPr marL="285750" marR="0" lvl="1"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600" b="0" kern="1200" dirty="0">
                          <a:solidFill>
                            <a:schemeClr val="tx1"/>
                          </a:solidFill>
                          <a:effectLst/>
                          <a:latin typeface="+mn-lt"/>
                          <a:ea typeface="+mn-ea"/>
                          <a:cs typeface="Arial" panose="020B0604020202020204" pitchFamily="34" charset="0"/>
                        </a:rPr>
                        <a:t>The provision of SRD enables individuals and families experiencing temporary distress to access support and meet their basics needs whilst addressing their challenges.</a:t>
                      </a: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b="0" u="none"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endParaRPr lang="en-US"/>
                    </a:p>
                  </a:txBody>
                  <a:tcPr/>
                </a:tc>
                <a:extLst>
                  <a:ext uri="{0D108BD9-81ED-4DB2-BD59-A6C34878D82A}">
                    <a16:rowId xmlns:a16="http://schemas.microsoft.com/office/drawing/2014/main" xmlns="" val="10001"/>
                  </a:ext>
                </a:extLst>
              </a:tr>
              <a:tr h="564023">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GB" sz="1600" b="1" dirty="0">
                          <a:solidFill>
                            <a:schemeClr val="tx1"/>
                          </a:solidFill>
                          <a:latin typeface="+mn-lt"/>
                          <a:cs typeface="Arial" panose="020B0604020202020204" pitchFamily="34" charset="0"/>
                        </a:rPr>
                        <a:t>Outcome</a:t>
                      </a:r>
                    </a:p>
                  </a:txBody>
                  <a:tcPr marL="85874" marR="85874">
                    <a:solidFill>
                      <a:schemeClr val="accent2"/>
                    </a:solid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US" sz="1600" b="1" dirty="0">
                          <a:solidFill>
                            <a:schemeClr val="tx1"/>
                          </a:solidFill>
                          <a:latin typeface="+mn-lt"/>
                          <a:cs typeface="Arial" panose="020B0604020202020204" pitchFamily="34" charset="0"/>
                        </a:rPr>
                        <a:t>Output Indicator</a:t>
                      </a:r>
                      <a:endParaRPr lang="en-GB" sz="1600" b="1" dirty="0">
                        <a:solidFill>
                          <a:schemeClr val="tx1"/>
                        </a:solidFill>
                        <a:latin typeface="+mn-lt"/>
                        <a:cs typeface="Arial" panose="020B0604020202020204" pitchFamily="34" charset="0"/>
                      </a:endParaRPr>
                    </a:p>
                  </a:txBody>
                  <a:tcPr marL="85874" marR="85874">
                    <a:solidFill>
                      <a:schemeClr val="accent2"/>
                    </a:solid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US" sz="1600" b="1" dirty="0">
                          <a:latin typeface="+mn-lt"/>
                          <a:cs typeface="Arial" panose="020B0604020202020204" pitchFamily="34" charset="0"/>
                        </a:rPr>
                        <a:t>2021/22 Annual Target</a:t>
                      </a:r>
                      <a:r>
                        <a:rPr lang="en-US" sz="1600" b="1" baseline="0" dirty="0">
                          <a:latin typeface="+mn-lt"/>
                          <a:cs typeface="Arial" panose="020B0604020202020204" pitchFamily="34" charset="0"/>
                        </a:rPr>
                        <a:t> </a:t>
                      </a:r>
                      <a:endParaRPr lang="en-GB" sz="1600" b="1" dirty="0">
                        <a:solidFill>
                          <a:schemeClr val="tx1"/>
                        </a:solidFill>
                        <a:latin typeface="+mn-lt"/>
                        <a:cs typeface="Arial" panose="020B0604020202020204" pitchFamily="34" charset="0"/>
                      </a:endParaRPr>
                    </a:p>
                  </a:txBody>
                  <a:tcPr>
                    <a:lnB w="190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2"/>
                  </a:ext>
                </a:extLst>
              </a:tr>
              <a:tr h="1159528">
                <a:tc rowSpan="2">
                  <a:txBody>
                    <a:bodyPr/>
                    <a:lstStyle/>
                    <a:p>
                      <a:pPr marL="0" marR="0" lvl="2"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1600" b="1" i="0" kern="1200" baseline="0" dirty="0">
                          <a:solidFill>
                            <a:schemeClr val="tx1"/>
                          </a:solidFill>
                          <a:latin typeface="+mn-lt"/>
                          <a:ea typeface="+mn-ea"/>
                          <a:cs typeface="Arial" panose="020B0604020202020204" pitchFamily="34" charset="0"/>
                        </a:rPr>
                        <a:t>Reduced levels of poverty</a:t>
                      </a:r>
                    </a:p>
                  </a:txBody>
                  <a:tcPr marL="44032" marR="44032" marT="0" marB="0" vert="vert270" anchor="ctr">
                    <a:solidFill>
                      <a:schemeClr val="bg1"/>
                    </a:solidFill>
                  </a:tcPr>
                </a:tc>
                <a:tc rowSpan="2">
                  <a:txBody>
                    <a:bodyPr/>
                    <a:lstStyle/>
                    <a:p>
                      <a:pPr marL="285750" marR="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Number of Social Relief of Distress (SRD) applications awarded</a:t>
                      </a:r>
                    </a:p>
                    <a:p>
                      <a:pPr marR="0" algn="just" defTabSz="914400" rtl="0" eaLnBrk="1" fontAlgn="auto" latinLnBrk="0" hangingPunct="1">
                        <a:lnSpc>
                          <a:spcPct val="100000"/>
                        </a:lnSpc>
                        <a:spcBef>
                          <a:spcPts val="600"/>
                        </a:spcBef>
                        <a:spcAft>
                          <a:spcPts val="600"/>
                        </a:spcAft>
                        <a:buClrTx/>
                        <a:buSzTx/>
                        <a:tabLst/>
                        <a:defRPr/>
                      </a:pPr>
                      <a:r>
                        <a:rPr lang="en-US" sz="1600" kern="1200" dirty="0">
                          <a:solidFill>
                            <a:schemeClr val="tx1"/>
                          </a:solidFill>
                          <a:effectLst/>
                          <a:latin typeface="+mn-lt"/>
                          <a:ea typeface="+mn-ea"/>
                          <a:cs typeface="+mn-cs"/>
                        </a:rPr>
                        <a:t> </a:t>
                      </a:r>
                    </a:p>
                  </a:txBody>
                  <a:tcPr marL="17780" marR="17780" marT="0" marB="0">
                    <a:solidFill>
                      <a:schemeClr val="bg1"/>
                    </a:solidFill>
                  </a:tcPr>
                </a:tc>
                <a:tc>
                  <a:txBody>
                    <a:bodyPr/>
                    <a:lstStyle/>
                    <a:p>
                      <a:pPr marL="285750" marR="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R391 million has been set aside to provide</a:t>
                      </a:r>
                      <a:r>
                        <a:rPr lang="en-US" sz="1600" kern="1200" baseline="0" dirty="0">
                          <a:solidFill>
                            <a:schemeClr val="tx1"/>
                          </a:solidFill>
                          <a:effectLst/>
                          <a:latin typeface="+mn-lt"/>
                          <a:ea typeface="+mn-ea"/>
                          <a:cs typeface="+mn-cs"/>
                        </a:rPr>
                        <a:t> social relief of to distress to </a:t>
                      </a:r>
                      <a:r>
                        <a:rPr lang="en-US" sz="1600" b="0" kern="1200" dirty="0">
                          <a:solidFill>
                            <a:schemeClr val="tx1"/>
                          </a:solidFill>
                          <a:effectLst/>
                          <a:latin typeface="+mn-lt"/>
                          <a:ea typeface="+mn-ea"/>
                          <a:cs typeface="Arial" panose="020B0604020202020204" pitchFamily="34" charset="0"/>
                        </a:rPr>
                        <a:t>individuals and families experiencing temporary distress are given support to meet their basics needs whilst addressing their temporary challenges</a:t>
                      </a: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602110">
                <a:tc vMerge="1">
                  <a:txBody>
                    <a:bodyPr/>
                    <a:lstStyle/>
                    <a:p>
                      <a:pPr marL="0" marR="0" lvl="2"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txBody>
                  <a:tcPr marL="44032" marR="44032" marT="0" marB="0" vert="vert270">
                    <a:solidFill>
                      <a:schemeClr val="bg1"/>
                    </a:solidFill>
                  </a:tcPr>
                </a:tc>
                <a:tc vMerge="1">
                  <a:txBody>
                    <a:bodyPr/>
                    <a:lstStyle/>
                    <a:p>
                      <a:pPr marL="285750" marR="0" indent="-285750" algn="just" defTabSz="914400" rtl="0" eaLnBrk="1" fontAlgn="auto" latinLnBrk="0" hangingPunct="1">
                        <a:lnSpc>
                          <a:spcPct val="100000"/>
                        </a:lnSpc>
                        <a:buClrTx/>
                        <a:buSzTx/>
                        <a:buFont typeface="Arial" panose="020B0604020202020204" pitchFamily="34" charset="0"/>
                        <a:buChar char="•"/>
                        <a:tabLst/>
                        <a:defRPr/>
                      </a:pPr>
                      <a:endParaRPr lang="en-US" sz="1600" kern="1200" dirty="0">
                        <a:solidFill>
                          <a:schemeClr val="tx1"/>
                        </a:solidFill>
                        <a:effectLst/>
                        <a:latin typeface="+mn-lt"/>
                        <a:ea typeface="+mn-ea"/>
                        <a:cs typeface="+mn-cs"/>
                      </a:endParaRPr>
                    </a:p>
                  </a:txBody>
                  <a:tcPr marL="17780" marR="17780" marT="0" marB="0">
                    <a:solidFill>
                      <a:schemeClr val="bg1"/>
                    </a:solidFill>
                  </a:tcPr>
                </a:tc>
                <a:tc>
                  <a:txBody>
                    <a:bodyPr/>
                    <a:lstStyle/>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600" dirty="0">
                          <a:solidFill>
                            <a:schemeClr val="tx1"/>
                          </a:solidFill>
                          <a:latin typeface="+mn-lt"/>
                        </a:rPr>
                        <a:t>In addition, a total of R1 billion has been set aside for payment</a:t>
                      </a:r>
                      <a:r>
                        <a:rPr lang="en-US" sz="1600" baseline="0" dirty="0">
                          <a:solidFill>
                            <a:schemeClr val="tx1"/>
                          </a:solidFill>
                          <a:latin typeface="+mn-lt"/>
                        </a:rPr>
                        <a:t> of the special Covid-19 SRD grant to the individuals who lost their jobs or are unable to generate income  due to Covid-19.  The money will be paid to approximately 6 million applicants who qualified for this grant in April 2021 (end of extension period)</a:t>
                      </a: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46</a:t>
            </a:r>
          </a:p>
        </p:txBody>
      </p:sp>
    </p:spTree>
    <p:extLst>
      <p:ext uri="{BB962C8B-B14F-4D97-AF65-F5344CB8AC3E}">
        <p14:creationId xmlns:p14="http://schemas.microsoft.com/office/powerpoint/2010/main" xmlns="" val="32515525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934200" cy="990600"/>
          </a:xfrm>
        </p:spPr>
        <p:txBody>
          <a:bodyPr>
            <a:normAutofit/>
          </a:bodyPr>
          <a:lstStyle/>
          <a:p>
            <a:pPr algn="ctr"/>
            <a:r>
              <a:rPr lang="en-US" dirty="0">
                <a:latin typeface="Arial Black" panose="020B0A04020102020204" pitchFamily="34" charset="0"/>
              </a:rPr>
              <a:t>Implementation of the Social Assistance Programme</a:t>
            </a:r>
            <a:endParaRPr lang="en-GB" dirty="0">
              <a:latin typeface="Arial Black" panose="020B0A040201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268178622"/>
              </p:ext>
            </p:extLst>
          </p:nvPr>
        </p:nvGraphicFramePr>
        <p:xfrm>
          <a:off x="76200" y="983192"/>
          <a:ext cx="8991600" cy="4991532"/>
        </p:xfrm>
        <a:graphic>
          <a:graphicData uri="http://schemas.openxmlformats.org/drawingml/2006/table">
            <a:tbl>
              <a:tblPr firstRow="1" bandRow="1">
                <a:tableStyleId>{5940675A-B579-460E-94D1-54222C63F5DA}</a:tableStyleId>
              </a:tblPr>
              <a:tblGrid>
                <a:gridCol w="1198880">
                  <a:extLst>
                    <a:ext uri="{9D8B030D-6E8A-4147-A177-3AD203B41FA5}">
                      <a16:colId xmlns:a16="http://schemas.microsoft.com/office/drawing/2014/main" xmlns="" val="20000"/>
                    </a:ext>
                  </a:extLst>
                </a:gridCol>
                <a:gridCol w="1957517">
                  <a:extLst>
                    <a:ext uri="{9D8B030D-6E8A-4147-A177-3AD203B41FA5}">
                      <a16:colId xmlns:a16="http://schemas.microsoft.com/office/drawing/2014/main" xmlns="" val="20001"/>
                    </a:ext>
                  </a:extLst>
                </a:gridCol>
                <a:gridCol w="5835203">
                  <a:extLst>
                    <a:ext uri="{9D8B030D-6E8A-4147-A177-3AD203B41FA5}">
                      <a16:colId xmlns:a16="http://schemas.microsoft.com/office/drawing/2014/main" xmlns="" val="20002"/>
                    </a:ext>
                  </a:extLst>
                </a:gridCol>
              </a:tblGrid>
              <a:tr h="686688">
                <a:tc gridSpan="3">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600" b="1" u="none" dirty="0">
                          <a:solidFill>
                            <a:schemeClr val="tx1"/>
                          </a:solidFill>
                          <a:latin typeface="+mn-lt"/>
                          <a:cs typeface="Arial" panose="020B0604020202020204" pitchFamily="34" charset="0"/>
                        </a:rPr>
                        <a:t>Objective: </a:t>
                      </a:r>
                      <a:r>
                        <a:rPr lang="en-ZA" sz="1600" b="0" dirty="0">
                          <a:solidFill>
                            <a:schemeClr val="tx1"/>
                          </a:solidFill>
                          <a:latin typeface="+mn-lt"/>
                          <a:cs typeface="Arial" panose="020B0604020202020204" pitchFamily="34" charset="0"/>
                        </a:rPr>
                        <a:t>Reduction of exclusion errors </a:t>
                      </a:r>
                      <a:r>
                        <a:rPr lang="en-US" sz="1600" b="0" dirty="0">
                          <a:solidFill>
                            <a:schemeClr val="tx1"/>
                          </a:solidFill>
                          <a:latin typeface="+mn-lt"/>
                          <a:cs typeface="Arial" panose="020B0604020202020204" pitchFamily="34" charset="0"/>
                        </a:rPr>
                        <a:t>in order </a:t>
                      </a:r>
                      <a:r>
                        <a:rPr lang="pt-BR" sz="1600" b="0" baseline="0" dirty="0">
                          <a:solidFill>
                            <a:schemeClr val="tx1"/>
                          </a:solidFill>
                          <a:latin typeface="+mn-lt"/>
                        </a:rPr>
                        <a:t>ensure that </a:t>
                      </a:r>
                      <a:r>
                        <a:rPr lang="pt-BR" sz="1600" b="0" dirty="0">
                          <a:solidFill>
                            <a:schemeClr val="tx1"/>
                          </a:solidFill>
                          <a:latin typeface="+mn-lt"/>
                        </a:rPr>
                        <a:t>beneficiaries are not excluded due to administrative barriers</a:t>
                      </a:r>
                      <a:endParaRPr lang="en-GB" sz="1600" b="0" dirty="0">
                        <a:solidFill>
                          <a:schemeClr val="tx1"/>
                        </a:solidFill>
                        <a:latin typeface="+mn-lt"/>
                      </a:endParaRP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US" sz="1800" dirty="0">
                        <a:solidFill>
                          <a:schemeClr val="tx1"/>
                        </a:solidFill>
                        <a:effectLst/>
                        <a:latin typeface="+mn-lt"/>
                        <a:cs typeface="Arial" panose="020B0604020202020204" pitchFamily="34" charset="0"/>
                      </a:endParaRPr>
                    </a:p>
                  </a:txBody>
                  <a:tcPr marL="85874" marR="85874">
                    <a:solidFill>
                      <a:srgbClr val="FFCC66"/>
                    </a:solidFill>
                  </a:tcPr>
                </a:tc>
                <a:extLst>
                  <a:ext uri="{0D108BD9-81ED-4DB2-BD59-A6C34878D82A}">
                    <a16:rowId xmlns:a16="http://schemas.microsoft.com/office/drawing/2014/main" xmlns="" val="10000"/>
                  </a:ext>
                </a:extLst>
              </a:tr>
              <a:tr h="564361">
                <a:tc gridSpan="3">
                  <a:txBody>
                    <a:bodyPr/>
                    <a:lstStyle/>
                    <a:p>
                      <a:pPr marL="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1" u="none" dirty="0">
                          <a:latin typeface="+mn-lt"/>
                          <a:cs typeface="Arial" panose="020B0604020202020204" pitchFamily="34" charset="0"/>
                        </a:rPr>
                        <a:t>Impact:</a:t>
                      </a:r>
                      <a:r>
                        <a:rPr lang="en-ZA" sz="1600" b="1" u="none" baseline="0" dirty="0">
                          <a:latin typeface="+mn-lt"/>
                          <a:cs typeface="Arial" panose="020B0604020202020204" pitchFamily="34" charset="0"/>
                        </a:rPr>
                        <a:t> </a:t>
                      </a:r>
                    </a:p>
                    <a:p>
                      <a:pPr marL="2857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baseline="0" dirty="0">
                          <a:solidFill>
                            <a:schemeClr val="tx1"/>
                          </a:solidFill>
                          <a:effectLst/>
                          <a:latin typeface="+mn-lt"/>
                          <a:ea typeface="+mn-ea"/>
                          <a:cs typeface="Arial" panose="020B0604020202020204" pitchFamily="34" charset="0"/>
                        </a:rPr>
                        <a:t>The inclusion of children in the social grant programme as early as possible has shown to contribute positively to long term benefits such as cognitive development and physical growth </a:t>
                      </a:r>
                    </a:p>
                    <a:p>
                      <a:pPr marL="2857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kern="1200" baseline="0" dirty="0">
                          <a:solidFill>
                            <a:schemeClr val="tx1"/>
                          </a:solidFill>
                          <a:effectLst/>
                          <a:latin typeface="+mn-lt"/>
                          <a:ea typeface="+mn-ea"/>
                          <a:cs typeface="Arial" panose="020B0604020202020204" pitchFamily="34" charset="0"/>
                        </a:rPr>
                        <a:t>The inclusion of qualifying disability grants beneficiaries who may have been excluded due to interpretation of policies</a:t>
                      </a:r>
                      <a:endParaRPr lang="en-US" sz="1600" b="0" u="none" dirty="0">
                        <a:solidFill>
                          <a:schemeClr val="tx1"/>
                        </a:solidFill>
                        <a:effectLst/>
                        <a:latin typeface="+mn-lt"/>
                        <a:cs typeface="Arial" panose="020B0604020202020204" pitchFamily="34" charset="0"/>
                      </a:endParaRP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b="0" u="none"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endParaRPr lang="en-US"/>
                    </a:p>
                  </a:txBody>
                  <a:tcPr/>
                </a:tc>
                <a:extLst>
                  <a:ext uri="{0D108BD9-81ED-4DB2-BD59-A6C34878D82A}">
                    <a16:rowId xmlns:a16="http://schemas.microsoft.com/office/drawing/2014/main" xmlns="" val="10001"/>
                  </a:ext>
                </a:extLst>
              </a:tr>
              <a:tr h="216955">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GB" sz="1600" b="1" dirty="0">
                          <a:solidFill>
                            <a:schemeClr val="tx1"/>
                          </a:solidFill>
                          <a:latin typeface="+mn-lt"/>
                          <a:cs typeface="Arial" panose="020B0604020202020204" pitchFamily="34" charset="0"/>
                        </a:rPr>
                        <a:t>Outcome</a:t>
                      </a:r>
                    </a:p>
                  </a:txBody>
                  <a:tcPr marL="85874" marR="85874">
                    <a:solidFill>
                      <a:schemeClr val="accent2"/>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US" sz="1600" b="1" dirty="0">
                          <a:solidFill>
                            <a:schemeClr val="tx1"/>
                          </a:solidFill>
                          <a:latin typeface="+mn-lt"/>
                          <a:cs typeface="Arial" panose="020B0604020202020204" pitchFamily="34" charset="0"/>
                        </a:rPr>
                        <a:t>Output Indicator</a:t>
                      </a:r>
                      <a:endParaRPr lang="en-GB" sz="1600" b="1" dirty="0">
                        <a:solidFill>
                          <a:schemeClr val="tx1"/>
                        </a:solidFill>
                        <a:latin typeface="+mn-lt"/>
                        <a:cs typeface="Arial" panose="020B0604020202020204" pitchFamily="34" charset="0"/>
                      </a:endParaRPr>
                    </a:p>
                  </a:txBody>
                  <a:tcPr marL="85874" marR="85874">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mn-lt"/>
                          <a:cs typeface="Arial" panose="020B0604020202020204" pitchFamily="34" charset="0"/>
                        </a:rPr>
                        <a:t>2021/22 Annual Target</a:t>
                      </a:r>
                      <a:r>
                        <a:rPr lang="en-US" sz="1600" b="1" baseline="0" dirty="0">
                          <a:latin typeface="+mn-lt"/>
                          <a:cs typeface="Arial" panose="020B0604020202020204" pitchFamily="34" charset="0"/>
                        </a:rPr>
                        <a:t> </a:t>
                      </a:r>
                      <a:endParaRPr lang="en-GB" sz="1600" b="1" dirty="0">
                        <a:solidFill>
                          <a:schemeClr val="tx1"/>
                        </a:solidFill>
                        <a:latin typeface="+mn-lt"/>
                        <a:cs typeface="Arial" panose="020B0604020202020204" pitchFamily="34" charset="0"/>
                      </a:endParaRPr>
                    </a:p>
                  </a:txBody>
                  <a:tcPr>
                    <a:lnB w="190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2"/>
                  </a:ext>
                </a:extLst>
              </a:tr>
              <a:tr h="1597839">
                <a:tc rowSpan="2">
                  <a:txBody>
                    <a:bodyPr/>
                    <a:lstStyle/>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mn-lt"/>
                        <a:ea typeface="+mn-ea"/>
                        <a:cs typeface="Arial" panose="020B0604020202020204" pitchFamily="34" charset="0"/>
                      </a:endParaRPr>
                    </a:p>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0" kern="1200" baseline="0" dirty="0">
                          <a:solidFill>
                            <a:schemeClr val="tx1"/>
                          </a:solidFill>
                          <a:latin typeface="+mn-lt"/>
                          <a:ea typeface="+mn-ea"/>
                          <a:cs typeface="Arial" panose="020B0604020202020204" pitchFamily="34" charset="0"/>
                        </a:rPr>
                        <a:t>Reduced levels of poverty</a:t>
                      </a:r>
                    </a:p>
                  </a:txBody>
                  <a:tcPr marL="44032" marR="44032" marT="0" marB="0" vert="vert270"/>
                </a:tc>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ZA" sz="1600" b="0" dirty="0">
                          <a:solidFill>
                            <a:schemeClr val="tx1"/>
                          </a:solidFill>
                          <a:latin typeface="+mn-lt"/>
                          <a:cs typeface="Arial" panose="020B0604020202020204" pitchFamily="34" charset="0"/>
                        </a:rPr>
                        <a:t>Reduction of exclusion errors for children below 1</a:t>
                      </a:r>
                      <a:endParaRPr lang="en-US" sz="1600" b="0" dirty="0">
                        <a:solidFill>
                          <a:schemeClr val="tx1"/>
                        </a:solidFill>
                        <a:effectLst/>
                        <a:latin typeface="+mn-lt"/>
                        <a:cs typeface="Arial" panose="020B0604020202020204" pitchFamily="34" charset="0"/>
                      </a:endParaRPr>
                    </a:p>
                  </a:txBody>
                  <a:tcPr marL="44032" marR="44032" marT="0" marB="0"/>
                </a:tc>
                <a:tc>
                  <a:txBody>
                    <a:bodyPr/>
                    <a:lstStyle/>
                    <a:p>
                      <a:pPr marL="2857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baseline="0" dirty="0">
                          <a:solidFill>
                            <a:schemeClr val="tx1"/>
                          </a:solidFill>
                          <a:latin typeface="+mn-lt"/>
                          <a:cs typeface="Arial" panose="020B0604020202020204" pitchFamily="34" charset="0"/>
                        </a:rPr>
                        <a:t>The </a:t>
                      </a:r>
                      <a:r>
                        <a:rPr lang="en-GB" sz="1600" b="0" kern="1200" dirty="0">
                          <a:solidFill>
                            <a:schemeClr val="tx1"/>
                          </a:solidFill>
                          <a:effectLst/>
                          <a:latin typeface="+mn-lt"/>
                          <a:ea typeface="+mn-ea"/>
                          <a:cs typeface="Arial" panose="020B0604020202020204" pitchFamily="34" charset="0"/>
                        </a:rPr>
                        <a:t>target for 2021/22 is to increase the number of social grants for children below 1 from </a:t>
                      </a:r>
                      <a:r>
                        <a:rPr lang="en-GB" sz="1600" b="0" i="1" kern="1200" baseline="0" dirty="0">
                          <a:solidFill>
                            <a:schemeClr val="tx1"/>
                          </a:solidFill>
                          <a:effectLst/>
                          <a:latin typeface="+mn-lt"/>
                          <a:ea typeface="+mn-ea"/>
                          <a:cs typeface="Arial" panose="020B0604020202020204" pitchFamily="34" charset="0"/>
                        </a:rPr>
                        <a:t>563 057 of 1 166 253 in 2020 to </a:t>
                      </a:r>
                      <a:r>
                        <a:rPr lang="en-ZA" sz="1600" b="0" kern="1200" dirty="0">
                          <a:solidFill>
                            <a:schemeClr val="tx1"/>
                          </a:solidFill>
                          <a:effectLst/>
                          <a:latin typeface="+mn-lt"/>
                          <a:ea typeface="+mn-ea"/>
                          <a:cs typeface="Arial" panose="020B0604020202020204" pitchFamily="34" charset="0"/>
                        </a:rPr>
                        <a:t>580 000 children.</a:t>
                      </a:r>
                    </a:p>
                    <a:p>
                      <a:pPr marL="2857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baseline="0" dirty="0">
                          <a:solidFill>
                            <a:schemeClr val="tx1"/>
                          </a:solidFill>
                          <a:effectLst/>
                          <a:latin typeface="+mn-lt"/>
                          <a:ea typeface="+mn-ea"/>
                          <a:cs typeface="Arial" panose="020B0604020202020204" pitchFamily="34" charset="0"/>
                        </a:rPr>
                        <a:t>The focus will be on removal of the barriers that makes it difficult for parents of children below the age of 1 to apply for social grants</a:t>
                      </a:r>
                      <a:endParaRPr lang="en-US" sz="1600" kern="1200" dirty="0">
                        <a:solidFill>
                          <a:schemeClr val="tx1"/>
                        </a:solidFill>
                        <a:effectLst/>
                        <a:latin typeface="+mn-lt"/>
                        <a:ea typeface="+mn-ea"/>
                        <a:cs typeface="+mn-cs"/>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825965">
                <a:tc vMerge="1">
                  <a:txBody>
                    <a:bodyPr/>
                    <a:lstStyle/>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txBody>
                  <a:tcPr marL="44032" marR="44032" marT="0" marB="0" vert="vert270"/>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Review of the Disability model</a:t>
                      </a:r>
                    </a:p>
                  </a:txBody>
                  <a:tcPr marL="44032" marR="44032" marT="0" marB="0"/>
                </a:tc>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i="0" kern="1200" baseline="0" dirty="0">
                          <a:solidFill>
                            <a:schemeClr val="tx1"/>
                          </a:solidFill>
                          <a:latin typeface="+mn-lt"/>
                          <a:ea typeface="+mn-ea"/>
                          <a:cs typeface="Arial" panose="020B0604020202020204" pitchFamily="34" charset="0"/>
                        </a:rPr>
                        <a:t>Review of the disability management model in order to addressing identified challenges with Disability grants and thus leading to exclusion of qualifying recipient</a:t>
                      </a:r>
                    </a:p>
                    <a:p>
                      <a:pPr marL="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600" b="0" kern="1200" baseline="0" dirty="0">
                        <a:solidFill>
                          <a:schemeClr val="tx1"/>
                        </a:solidFill>
                        <a:effectLst/>
                        <a:latin typeface="+mn-lt"/>
                        <a:ea typeface="+mn-ea"/>
                        <a:cs typeface="Arial" panose="020B0604020202020204" pitchFamily="34" charset="0"/>
                      </a:endParaRPr>
                    </a:p>
                  </a:txBody>
                  <a:tcPr marL="5715" marR="5715" marT="9525"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47</a:t>
            </a:r>
          </a:p>
        </p:txBody>
      </p:sp>
    </p:spTree>
    <p:extLst>
      <p:ext uri="{BB962C8B-B14F-4D97-AF65-F5344CB8AC3E}">
        <p14:creationId xmlns:p14="http://schemas.microsoft.com/office/powerpoint/2010/main" xmlns="" val="18706812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934200" cy="990600"/>
          </a:xfrm>
        </p:spPr>
        <p:txBody>
          <a:bodyPr>
            <a:normAutofit/>
          </a:bodyPr>
          <a:lstStyle/>
          <a:p>
            <a:pPr algn="ctr"/>
            <a:r>
              <a:rPr lang="en-US" dirty="0">
                <a:latin typeface="Arial Black" panose="020B0A04020102020204" pitchFamily="34" charset="0"/>
              </a:rPr>
              <a:t>Implementation of the Social Assistance Programme</a:t>
            </a:r>
            <a:endParaRPr lang="en-GB" dirty="0">
              <a:latin typeface="Arial Black" panose="020B0A040201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931939796"/>
              </p:ext>
            </p:extLst>
          </p:nvPr>
        </p:nvGraphicFramePr>
        <p:xfrm>
          <a:off x="76200" y="833562"/>
          <a:ext cx="8991600" cy="5296782"/>
        </p:xfrm>
        <a:graphic>
          <a:graphicData uri="http://schemas.openxmlformats.org/drawingml/2006/table">
            <a:tbl>
              <a:tblPr firstRow="1" bandRow="1">
                <a:tableStyleId>{5940675A-B579-460E-94D1-54222C63F5DA}</a:tableStyleId>
              </a:tblPr>
              <a:tblGrid>
                <a:gridCol w="1391992">
                  <a:extLst>
                    <a:ext uri="{9D8B030D-6E8A-4147-A177-3AD203B41FA5}">
                      <a16:colId xmlns:a16="http://schemas.microsoft.com/office/drawing/2014/main" xmlns="" val="20000"/>
                    </a:ext>
                  </a:extLst>
                </a:gridCol>
                <a:gridCol w="1867436">
                  <a:extLst>
                    <a:ext uri="{9D8B030D-6E8A-4147-A177-3AD203B41FA5}">
                      <a16:colId xmlns:a16="http://schemas.microsoft.com/office/drawing/2014/main" xmlns="" val="20001"/>
                    </a:ext>
                  </a:extLst>
                </a:gridCol>
                <a:gridCol w="5732172">
                  <a:extLst>
                    <a:ext uri="{9D8B030D-6E8A-4147-A177-3AD203B41FA5}">
                      <a16:colId xmlns:a16="http://schemas.microsoft.com/office/drawing/2014/main" xmlns="" val="20002"/>
                    </a:ext>
                  </a:extLst>
                </a:gridCol>
              </a:tblGrid>
              <a:tr h="446885">
                <a:tc gridSpan="3">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1600" b="1" u="none" dirty="0">
                          <a:solidFill>
                            <a:schemeClr val="tx1"/>
                          </a:solidFill>
                          <a:latin typeface="Arial" panose="020B0604020202020204" pitchFamily="34" charset="0"/>
                          <a:cs typeface="Arial" panose="020B0604020202020204" pitchFamily="34" charset="0"/>
                        </a:rPr>
                        <a:t>Objective: </a:t>
                      </a:r>
                      <a:r>
                        <a:rPr lang="en-US" sz="1600" dirty="0">
                          <a:solidFill>
                            <a:schemeClr val="tx1"/>
                          </a:solidFill>
                          <a:latin typeface="+mn-lt"/>
                        </a:rPr>
                        <a:t>Support</a:t>
                      </a:r>
                      <a:r>
                        <a:rPr lang="en-US" sz="1600" baseline="0" dirty="0">
                          <a:solidFill>
                            <a:schemeClr val="tx1"/>
                          </a:solidFill>
                          <a:latin typeface="+mn-lt"/>
                        </a:rPr>
                        <a:t> initiatives that provide employment opportunities and development of designated groups (Youth, women and people with disabilities)</a:t>
                      </a:r>
                      <a:endParaRPr lang="en-US" sz="1600" b="1" dirty="0">
                        <a:solidFill>
                          <a:schemeClr val="tx1"/>
                        </a:solidFill>
                        <a:effectLst/>
                        <a:latin typeface="Arial" panose="020B0604020202020204" pitchFamily="34" charset="0"/>
                        <a:cs typeface="Arial" panose="020B0604020202020204" pitchFamily="34" charset="0"/>
                      </a:endParaRP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US" sz="1800" dirty="0">
                        <a:solidFill>
                          <a:schemeClr val="tx1"/>
                        </a:solidFill>
                        <a:effectLst/>
                        <a:latin typeface="+mn-lt"/>
                        <a:cs typeface="Arial" panose="020B0604020202020204" pitchFamily="34" charset="0"/>
                      </a:endParaRPr>
                    </a:p>
                  </a:txBody>
                  <a:tcPr marL="85874" marR="85874">
                    <a:solidFill>
                      <a:srgbClr val="FFCC66"/>
                    </a:solidFill>
                  </a:tcPr>
                </a:tc>
                <a:extLst>
                  <a:ext uri="{0D108BD9-81ED-4DB2-BD59-A6C34878D82A}">
                    <a16:rowId xmlns:a16="http://schemas.microsoft.com/office/drawing/2014/main" xmlns="" val="10000"/>
                  </a:ext>
                </a:extLst>
              </a:tr>
              <a:tr h="389030">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GB" sz="1600" b="1" dirty="0">
                          <a:solidFill>
                            <a:schemeClr val="tx1"/>
                          </a:solidFill>
                          <a:latin typeface="Arial" panose="020B0604020202020204" pitchFamily="34" charset="0"/>
                          <a:cs typeface="Arial" panose="020B0604020202020204" pitchFamily="34" charset="0"/>
                        </a:rPr>
                        <a:t>Outcome</a:t>
                      </a:r>
                    </a:p>
                  </a:txBody>
                  <a:tcPr marL="85874" marR="85874">
                    <a:solidFill>
                      <a:schemeClr val="accent2"/>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Output Indicator</a:t>
                      </a:r>
                      <a:endParaRPr lang="en-GB" sz="1600" b="1" dirty="0">
                        <a:solidFill>
                          <a:schemeClr val="tx1"/>
                        </a:solidFill>
                        <a:latin typeface="Arial" panose="020B0604020202020204" pitchFamily="34" charset="0"/>
                        <a:cs typeface="Arial" panose="020B0604020202020204" pitchFamily="34" charset="0"/>
                      </a:endParaRPr>
                    </a:p>
                  </a:txBody>
                  <a:tcPr marL="85874" marR="85874">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2021/22 Annual Target</a:t>
                      </a:r>
                      <a:r>
                        <a:rPr lang="en-US" sz="1600" b="1" baseline="0" dirty="0">
                          <a:latin typeface="Arial" panose="020B0604020202020204" pitchFamily="34" charset="0"/>
                          <a:cs typeface="Arial" panose="020B0604020202020204" pitchFamily="34" charset="0"/>
                        </a:rPr>
                        <a:t> </a:t>
                      </a:r>
                      <a:endParaRPr lang="en-GB" sz="1600" b="1" dirty="0">
                        <a:solidFill>
                          <a:schemeClr val="tx1"/>
                        </a:solidFill>
                        <a:latin typeface="Arial" panose="020B0604020202020204" pitchFamily="34" charset="0"/>
                        <a:cs typeface="Arial" panose="020B0604020202020204" pitchFamily="34" charset="0"/>
                      </a:endParaRPr>
                    </a:p>
                  </a:txBody>
                  <a:tcPr>
                    <a:lnB w="190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2"/>
                  </a:ext>
                </a:extLst>
              </a:tr>
              <a:tr h="1646392">
                <a:tc rowSpan="3">
                  <a:txBody>
                    <a:bodyPr/>
                    <a:lstStyle/>
                    <a:p>
                      <a:pPr marL="0" marR="0" lvl="2"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600" b="1" kern="1200" dirty="0">
                          <a:solidFill>
                            <a:schemeClr val="tx1"/>
                          </a:solidFill>
                          <a:effectLst/>
                          <a:latin typeface="Arial" panose="020B0604020202020204" pitchFamily="34" charset="0"/>
                          <a:ea typeface="+mn-ea"/>
                          <a:cs typeface="Arial" panose="020B0604020202020204" pitchFamily="34" charset="0"/>
                        </a:rPr>
                        <a:t>Economic transformation – Empowered individuals and sustainable communities</a:t>
                      </a:r>
                      <a:endParaRPr lang="en-US" sz="1600" b="1" i="0" kern="1200" baseline="0" dirty="0">
                        <a:solidFill>
                          <a:schemeClr val="tx1"/>
                        </a:solidFill>
                        <a:latin typeface="Arial" panose="020B0604020202020204" pitchFamily="34" charset="0"/>
                        <a:ea typeface="+mn-ea"/>
                        <a:cs typeface="Arial" panose="020B0604020202020204" pitchFamily="34" charset="0"/>
                      </a:endParaRPr>
                    </a:p>
                  </a:txBody>
                  <a:tcPr marL="44032" marR="44032" marT="0" marB="0">
                    <a:solidFill>
                      <a:schemeClr val="bg1"/>
                    </a:solidFill>
                  </a:tcPr>
                </a:tc>
                <a:tc>
                  <a:txBody>
                    <a:bodyPr/>
                    <a:lstStyle/>
                    <a:p>
                      <a:pPr marL="285750" marR="0" indent="-285750" algn="just" defTabSz="914400" rtl="0" eaLnBrk="1" fontAlgn="auto" latinLnBrk="0" hangingPunct="1">
                        <a:lnSpc>
                          <a:spcPct val="100000"/>
                        </a:lnSpc>
                        <a:buClrTx/>
                        <a:buSzTx/>
                        <a:buFont typeface="Arial" panose="020B0604020202020204" pitchFamily="34" charset="0"/>
                        <a:buChar char="•"/>
                        <a:tabLst/>
                        <a:defRPr/>
                      </a:pPr>
                      <a:r>
                        <a:rPr lang="en-US" sz="1600" kern="1200" dirty="0">
                          <a:solidFill>
                            <a:schemeClr val="tx1"/>
                          </a:solidFill>
                          <a:effectLst/>
                          <a:latin typeface="+mn-lt"/>
                          <a:ea typeface="+mn-ea"/>
                          <a:cs typeface="+mn-cs"/>
                        </a:rPr>
                        <a:t>Percentage of total SRD rand value awarded through cooperatives and SMMEs</a:t>
                      </a:r>
                    </a:p>
                  </a:txBody>
                  <a:tcPr marL="17780" marR="17780" marT="0" marB="0">
                    <a:solidFill>
                      <a:schemeClr val="bg1"/>
                    </a:solidFill>
                  </a:tcPr>
                </a:tc>
                <a:tc>
                  <a:txBody>
                    <a:bodyPr/>
                    <a:lstStyle/>
                    <a:p>
                      <a:pPr marL="2857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30% (R117 million) of total SRD rand value awarded through cooperatives and SMMEs </a:t>
                      </a:r>
                      <a:r>
                        <a:rPr lang="en-US" sz="1600" b="0" u="none" kern="1200" baseline="0" dirty="0">
                          <a:solidFill>
                            <a:schemeClr val="tx1"/>
                          </a:solidFill>
                          <a:effectLst/>
                          <a:latin typeface="Arial" panose="020B0604020202020204" pitchFamily="34" charset="0"/>
                          <a:ea typeface="+mn-ea"/>
                          <a:cs typeface="Arial" panose="020B0604020202020204" pitchFamily="34" charset="0"/>
                        </a:rPr>
                        <a:t>in the locality where the services are rendered</a:t>
                      </a:r>
                      <a:endParaRPr lang="en-US" sz="1600" b="0" u="none" dirty="0">
                        <a:solidFill>
                          <a:schemeClr val="tx1"/>
                        </a:solidFill>
                        <a:effectLst/>
                        <a:latin typeface="Arial" panose="020B0604020202020204" pitchFamily="34" charset="0"/>
                        <a:cs typeface="Arial" panose="020B0604020202020204" pitchFamily="34" charset="0"/>
                      </a:endParaRPr>
                    </a:p>
                    <a:p>
                      <a:pPr marL="285750" marR="0" indent="-285750" algn="just" defTabSz="914400" rtl="0" eaLnBrk="1" fontAlgn="auto" latinLnBrk="0" hangingPunct="1">
                        <a:lnSpc>
                          <a:spcPct val="100000"/>
                        </a:lnSpc>
                        <a:spcAft>
                          <a:spcPts val="0"/>
                        </a:spcAft>
                        <a:buClrTx/>
                        <a:buSzTx/>
                        <a:buFont typeface="Arial" panose="020B0604020202020204" pitchFamily="34" charset="0"/>
                        <a:buChar char="•"/>
                        <a:tabLst/>
                        <a:defRPr/>
                      </a:pPr>
                      <a:endParaRPr lang="en-US" sz="1600" kern="1200" dirty="0">
                        <a:solidFill>
                          <a:schemeClr val="tx1"/>
                        </a:solidFill>
                        <a:effectLst/>
                        <a:latin typeface="+mn-lt"/>
                        <a:ea typeface="+mn-ea"/>
                        <a:cs typeface="+mn-cs"/>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646392">
                <a:tc vMerge="1">
                  <a:txBody>
                    <a:bodyPr/>
                    <a:lstStyle/>
                    <a:p>
                      <a:pPr marL="0" marR="0" lvl="2"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txBody>
                  <a:tcPr marL="44032" marR="44032" marT="0" marB="0">
                    <a:solidFill>
                      <a:schemeClr val="bg1"/>
                    </a:solidFill>
                  </a:tcPr>
                </a:tc>
                <a:tc rowSpan="2">
                  <a:txBody>
                    <a:bodyPr/>
                    <a:lstStyle/>
                    <a:p>
                      <a:pPr marL="285750" marR="0" indent="-285750" algn="just" defTabSz="914400" rtl="0" eaLnBrk="1" fontAlgn="auto" latinLnBrk="0" hangingPunct="1">
                        <a:lnSpc>
                          <a:spcPct val="100000"/>
                        </a:lnSpc>
                        <a:buClrTx/>
                        <a:buSzTx/>
                        <a:buFont typeface="Arial" panose="020B0604020202020204" pitchFamily="34" charset="0"/>
                        <a:buChar char="•"/>
                        <a:tabLst/>
                        <a:defRPr/>
                      </a:pPr>
                      <a:r>
                        <a:rPr lang="en-US" sz="1600" kern="1200" dirty="0">
                          <a:solidFill>
                            <a:schemeClr val="tx1"/>
                          </a:solidFill>
                          <a:effectLst/>
                          <a:latin typeface="+mn-lt"/>
                          <a:ea typeface="+mn-ea"/>
                          <a:cs typeface="+mn-cs"/>
                        </a:rPr>
                        <a:t>Data sharing with critical stakeholders</a:t>
                      </a:r>
                    </a:p>
                  </a:txBody>
                  <a:tcPr marL="17780" marR="17780" marT="0" marB="0">
                    <a:solidFill>
                      <a:schemeClr val="bg1"/>
                    </a:solidFill>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a:solidFill>
                            <a:srgbClr val="000000"/>
                          </a:solidFill>
                          <a:effectLst/>
                          <a:latin typeface="+mn-lt"/>
                          <a:ea typeface="+mn-ea"/>
                          <a:cs typeface="+mn-cs"/>
                        </a:rPr>
                        <a:t>Develop partnerships</a:t>
                      </a:r>
                      <a:r>
                        <a:rPr lang="en-ZA" sz="1600" kern="1200" baseline="0" dirty="0">
                          <a:solidFill>
                            <a:srgbClr val="000000"/>
                          </a:solidFill>
                          <a:effectLst/>
                          <a:latin typeface="+mn-lt"/>
                          <a:ea typeface="+mn-ea"/>
                          <a:cs typeface="+mn-cs"/>
                        </a:rPr>
                        <a:t> with </a:t>
                      </a:r>
                      <a:r>
                        <a:rPr lang="en-ZA" sz="1600" kern="1200" dirty="0">
                          <a:solidFill>
                            <a:srgbClr val="000000"/>
                          </a:solidFill>
                          <a:effectLst/>
                          <a:latin typeface="+mn-lt"/>
                          <a:ea typeface="+mn-ea"/>
                          <a:cs typeface="+mn-cs"/>
                        </a:rPr>
                        <a:t>potential employers and </a:t>
                      </a:r>
                      <a:r>
                        <a:rPr lang="en-ZA" sz="1600" kern="1200" baseline="0" dirty="0">
                          <a:solidFill>
                            <a:srgbClr val="000000"/>
                          </a:solidFill>
                          <a:effectLst/>
                          <a:latin typeface="+mn-lt"/>
                          <a:ea typeface="+mn-ea"/>
                          <a:cs typeface="+mn-cs"/>
                        </a:rPr>
                        <a:t>scholarship sponsors </a:t>
                      </a:r>
                      <a:r>
                        <a:rPr lang="en-ZA" sz="1600" kern="1200" dirty="0">
                          <a:solidFill>
                            <a:srgbClr val="000000"/>
                          </a:solidFill>
                          <a:effectLst/>
                          <a:latin typeface="+mn-lt"/>
                          <a:ea typeface="+mn-ea"/>
                          <a:cs typeface="+mn-cs"/>
                        </a:rPr>
                        <a:t>in order </a:t>
                      </a:r>
                      <a:r>
                        <a:rPr lang="en-ZA" sz="1600" kern="1200" baseline="0" dirty="0">
                          <a:solidFill>
                            <a:srgbClr val="000000"/>
                          </a:solidFill>
                          <a:effectLst/>
                          <a:latin typeface="+mn-lt"/>
                          <a:ea typeface="+mn-ea"/>
                          <a:cs typeface="+mn-cs"/>
                        </a:rPr>
                        <a:t> </a:t>
                      </a:r>
                      <a:r>
                        <a:rPr lang="en-ZA" sz="1600" kern="1200" dirty="0">
                          <a:solidFill>
                            <a:srgbClr val="000000"/>
                          </a:solidFill>
                          <a:effectLst/>
                          <a:latin typeface="+mn-lt"/>
                          <a:ea typeface="+mn-ea"/>
                          <a:cs typeface="+mn-cs"/>
                        </a:rPr>
                        <a:t>to facilitate information exchange with </a:t>
                      </a:r>
                      <a:r>
                        <a:rPr lang="en-ZA" sz="1600" dirty="0"/>
                        <a:t>social grants beneficiaries and special Covid-19</a:t>
                      </a:r>
                      <a:r>
                        <a:rPr lang="en-ZA" sz="1600" baseline="0" dirty="0"/>
                        <a:t> </a:t>
                      </a:r>
                      <a:r>
                        <a:rPr lang="en-ZA" sz="1600" dirty="0"/>
                        <a:t>beneficiaries</a:t>
                      </a:r>
                      <a:r>
                        <a:rPr lang="en-US" sz="1600" dirty="0">
                          <a:effectLst/>
                          <a:latin typeface="+mn-lt"/>
                          <a:cs typeface="Arial" panose="020B0604020202020204" pitchFamily="34" charset="0"/>
                        </a:rPr>
                        <a:t> (e.g. Matriculating</a:t>
                      </a:r>
                      <a:r>
                        <a:rPr lang="en-US" sz="1600" baseline="0" dirty="0">
                          <a:effectLst/>
                          <a:latin typeface="+mn-lt"/>
                          <a:cs typeface="Arial" panose="020B0604020202020204" pitchFamily="34" charset="0"/>
                        </a:rPr>
                        <a:t> social grants beneficiaries database shared with </a:t>
                      </a:r>
                      <a:r>
                        <a:rPr lang="en-US" sz="1600" dirty="0">
                          <a:effectLst/>
                          <a:latin typeface="+mn-lt"/>
                          <a:cs typeface="Arial" panose="020B0604020202020204" pitchFamily="34" charset="0"/>
                        </a:rPr>
                        <a:t> NSFAS for</a:t>
                      </a:r>
                      <a:r>
                        <a:rPr lang="en-US" sz="1600" baseline="0" dirty="0">
                          <a:effectLst/>
                          <a:latin typeface="+mn-lt"/>
                          <a:cs typeface="Arial" panose="020B0604020202020204" pitchFamily="34" charset="0"/>
                        </a:rPr>
                        <a:t> proactive targeting</a:t>
                      </a:r>
                      <a:r>
                        <a:rPr lang="en-US" sz="1600" dirty="0">
                          <a:effectLst/>
                          <a:latin typeface="+mn-lt"/>
                          <a:cs typeface="Arial" panose="020B0604020202020204" pitchFamily="34" charset="0"/>
                        </a:rPr>
                        <a:t>)</a:t>
                      </a:r>
                    </a:p>
                    <a:p>
                      <a:pPr marL="285750" marR="0" indent="-285750" algn="just" defTabSz="914400" rtl="0" eaLnBrk="1" fontAlgn="auto" latinLnBrk="0" hangingPunct="1">
                        <a:lnSpc>
                          <a:spcPct val="100000"/>
                        </a:lnSpc>
                        <a:spcAft>
                          <a:spcPts val="0"/>
                        </a:spcAft>
                        <a:buClrTx/>
                        <a:buSzTx/>
                        <a:buFont typeface="Arial" panose="020B0604020202020204" pitchFamily="34" charset="0"/>
                        <a:buChar char="•"/>
                        <a:tabLst/>
                        <a:defRPr/>
                      </a:pPr>
                      <a:endParaRPr lang="en-US" sz="1600" kern="1200" dirty="0">
                        <a:solidFill>
                          <a:schemeClr val="tx1"/>
                        </a:solidFill>
                        <a:effectLst/>
                        <a:latin typeface="+mn-lt"/>
                        <a:ea typeface="+mn-ea"/>
                        <a:cs typeface="+mn-cs"/>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766036">
                <a:tc vMerge="1">
                  <a:txBody>
                    <a:bodyPr/>
                    <a:lstStyle/>
                    <a:p>
                      <a:pPr marL="0" marR="0" lvl="2"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txBody>
                  <a:tcPr marL="44032" marR="44032" marT="0" marB="0">
                    <a:solidFill>
                      <a:schemeClr val="bg1"/>
                    </a:solidFill>
                  </a:tcPr>
                </a:tc>
                <a:tc vMerge="1">
                  <a:txBody>
                    <a:bodyPr/>
                    <a:lstStyle/>
                    <a:p>
                      <a:pPr marL="285750" marR="0" indent="-285750" algn="just" defTabSz="914400" rtl="0" eaLnBrk="1" fontAlgn="auto" latinLnBrk="0" hangingPunct="1">
                        <a:lnSpc>
                          <a:spcPct val="100000"/>
                        </a:lnSpc>
                        <a:buClrTx/>
                        <a:buSzTx/>
                        <a:buFont typeface="Arial" panose="020B0604020202020204" pitchFamily="34" charset="0"/>
                        <a:buChar char="•"/>
                        <a:tabLst/>
                        <a:defRPr/>
                      </a:pPr>
                      <a:endParaRPr lang="en-US" sz="1600" kern="1200" dirty="0">
                        <a:solidFill>
                          <a:schemeClr val="tx1"/>
                        </a:solidFill>
                        <a:effectLst/>
                        <a:latin typeface="+mn-lt"/>
                        <a:ea typeface="+mn-ea"/>
                        <a:cs typeface="+mn-cs"/>
                      </a:endParaRPr>
                    </a:p>
                  </a:txBody>
                  <a:tcPr marL="17780" marR="17780" marT="0" marB="0">
                    <a:solidFill>
                      <a:schemeClr val="bg1"/>
                    </a:solidFill>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latin typeface="+mn-lt"/>
                        </a:rPr>
                        <a:t>Support</a:t>
                      </a:r>
                      <a:r>
                        <a:rPr lang="en-US" sz="1600" baseline="0" dirty="0">
                          <a:solidFill>
                            <a:schemeClr val="tx1"/>
                          </a:solidFill>
                          <a:latin typeface="+mn-lt"/>
                        </a:rPr>
                        <a:t> initiatives to support employment opportunities to Covid-19 grant recipient (e.g. </a:t>
                      </a:r>
                      <a:r>
                        <a:rPr lang="en-US" sz="1600" baseline="0" dirty="0" err="1">
                          <a:solidFill>
                            <a:schemeClr val="tx1"/>
                          </a:solidFill>
                          <a:latin typeface="+mn-lt"/>
                        </a:rPr>
                        <a:t>Harambi-Youth.Mobi</a:t>
                      </a:r>
                      <a:r>
                        <a:rPr lang="en-US" sz="1600" baseline="0" dirty="0">
                          <a:effectLst/>
                          <a:latin typeface="+mn-lt"/>
                          <a:cs typeface="Arial" panose="020B0604020202020204" pitchFamily="34" charset="0"/>
                        </a:rPr>
                        <a:t>) by sharing data and information</a:t>
                      </a:r>
                    </a:p>
                    <a:p>
                      <a:pPr marL="285750" marR="0" indent="-285750" algn="just" defTabSz="914400" rtl="0" eaLnBrk="1" fontAlgn="auto" latinLnBrk="0" hangingPunct="1">
                        <a:lnSpc>
                          <a:spcPct val="100000"/>
                        </a:lnSpc>
                        <a:spcAft>
                          <a:spcPts val="0"/>
                        </a:spcAft>
                        <a:buClrTx/>
                        <a:buSzTx/>
                        <a:buFont typeface="Arial" panose="020B0604020202020204" pitchFamily="34" charset="0"/>
                        <a:buChar char="•"/>
                        <a:tabLst/>
                        <a:defRPr/>
                      </a:pPr>
                      <a:endParaRPr lang="en-US" sz="1600" kern="1200" dirty="0">
                        <a:solidFill>
                          <a:schemeClr val="tx1"/>
                        </a:solidFill>
                        <a:effectLst/>
                        <a:latin typeface="+mn-lt"/>
                        <a:ea typeface="+mn-ea"/>
                        <a:cs typeface="+mn-cs"/>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48</a:t>
            </a:r>
          </a:p>
        </p:txBody>
      </p:sp>
    </p:spTree>
    <p:extLst>
      <p:ext uri="{BB962C8B-B14F-4D97-AF65-F5344CB8AC3E}">
        <p14:creationId xmlns:p14="http://schemas.microsoft.com/office/powerpoint/2010/main" xmlns="" val="31743631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500829544"/>
              </p:ext>
            </p:extLst>
          </p:nvPr>
        </p:nvGraphicFramePr>
        <p:xfrm>
          <a:off x="76200" y="1143000"/>
          <a:ext cx="8991600" cy="4322841"/>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xmlns="" val="20000"/>
                    </a:ext>
                  </a:extLst>
                </a:gridCol>
                <a:gridCol w="3657600">
                  <a:extLst>
                    <a:ext uri="{9D8B030D-6E8A-4147-A177-3AD203B41FA5}">
                      <a16:colId xmlns:a16="http://schemas.microsoft.com/office/drawing/2014/main" xmlns="" val="20001"/>
                    </a:ext>
                  </a:extLst>
                </a:gridCol>
                <a:gridCol w="3733800">
                  <a:extLst>
                    <a:ext uri="{9D8B030D-6E8A-4147-A177-3AD203B41FA5}">
                      <a16:colId xmlns:a16="http://schemas.microsoft.com/office/drawing/2014/main" xmlns="" val="20002"/>
                    </a:ext>
                  </a:extLst>
                </a:gridCol>
              </a:tblGrid>
              <a:tr h="339939">
                <a:tc gridSpan="3">
                  <a:txBody>
                    <a:bodyPr/>
                    <a:lstStyle/>
                    <a:p>
                      <a:pPr marL="0" marR="0" algn="l" defTabSz="914400" rtl="0" eaLnBrk="1" latinLnBrk="0" hangingPunct="1">
                        <a:lnSpc>
                          <a:spcPct val="115000"/>
                        </a:lnSpc>
                        <a:spcBef>
                          <a:spcPts val="300"/>
                        </a:spcBef>
                        <a:spcAft>
                          <a:spcPts val="600"/>
                        </a:spcAft>
                      </a:pPr>
                      <a:r>
                        <a:rPr lang="en-US" sz="1600" b="1" u="none" dirty="0">
                          <a:solidFill>
                            <a:schemeClr val="tx1"/>
                          </a:solidFill>
                          <a:latin typeface="Arial" panose="020B0604020202020204" pitchFamily="34" charset="0"/>
                          <a:cs typeface="Arial" panose="020B0604020202020204" pitchFamily="34" charset="0"/>
                        </a:rPr>
                        <a:t>Objective: </a:t>
                      </a:r>
                      <a:r>
                        <a:rPr lang="en-US" sz="1600" kern="1200" dirty="0">
                          <a:solidFill>
                            <a:schemeClr val="dk1"/>
                          </a:solidFill>
                          <a:effectLst/>
                          <a:latin typeface="+mn-lt"/>
                          <a:ea typeface="+mn-ea"/>
                          <a:cs typeface="+mn-cs"/>
                        </a:rPr>
                        <a:t>Resolution of customers’ enquiries and disputes within prescribed period</a:t>
                      </a: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US" sz="1800" dirty="0">
                        <a:solidFill>
                          <a:schemeClr val="tx1"/>
                        </a:solidFill>
                        <a:effectLst/>
                        <a:latin typeface="+mn-lt"/>
                        <a:cs typeface="Arial" panose="020B0604020202020204" pitchFamily="34" charset="0"/>
                      </a:endParaRPr>
                    </a:p>
                  </a:txBody>
                  <a:tcPr marL="85874" marR="85874">
                    <a:solidFill>
                      <a:srgbClr val="FFCC66"/>
                    </a:solidFill>
                  </a:tcPr>
                </a:tc>
                <a:extLst>
                  <a:ext uri="{0D108BD9-81ED-4DB2-BD59-A6C34878D82A}">
                    <a16:rowId xmlns:a16="http://schemas.microsoft.com/office/drawing/2014/main" xmlns="" val="10000"/>
                  </a:ext>
                </a:extLst>
              </a:tr>
              <a:tr h="510014">
                <a:tc gridSpan="3">
                  <a:txBody>
                    <a:bodyPr/>
                    <a:lstStyle/>
                    <a:p>
                      <a:pPr marL="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1" u="none" dirty="0">
                          <a:latin typeface="Arial" panose="020B0604020202020204" pitchFamily="34" charset="0"/>
                          <a:cs typeface="Arial" panose="020B0604020202020204" pitchFamily="34" charset="0"/>
                        </a:rPr>
                        <a:t>Impact:</a:t>
                      </a:r>
                      <a:r>
                        <a:rPr lang="en-ZA" sz="1600" b="1" u="none" baseline="0" dirty="0">
                          <a:latin typeface="Arial" panose="020B0604020202020204" pitchFamily="34" charset="0"/>
                          <a:cs typeface="Arial" panose="020B0604020202020204" pitchFamily="34" charset="0"/>
                        </a:rPr>
                        <a:t> </a:t>
                      </a:r>
                      <a:r>
                        <a:rPr lang="en-ZA" sz="1600" b="0" i="0" kern="1200" baseline="0" dirty="0">
                          <a:solidFill>
                            <a:schemeClr val="tx1"/>
                          </a:solidFill>
                          <a:latin typeface="Arial" panose="020B0604020202020204" pitchFamily="34" charset="0"/>
                          <a:ea typeface="+mn-ea"/>
                          <a:cs typeface="Arial" panose="020B0604020202020204" pitchFamily="34" charset="0"/>
                        </a:rPr>
                        <a:t>Improved customer satisfaction</a:t>
                      </a:r>
                      <a:endParaRPr lang="en-ZA" sz="1600" b="0" i="0" dirty="0">
                        <a:solidFill>
                          <a:schemeClr val="tx1"/>
                        </a:solidFill>
                        <a:effectLst/>
                        <a:latin typeface="Arial" panose="020B0604020202020204" pitchFamily="34" charset="0"/>
                        <a:cs typeface="Arial" panose="020B0604020202020204" pitchFamily="34" charset="0"/>
                      </a:endParaRP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b="0" u="none"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endParaRPr lang="en-US"/>
                    </a:p>
                  </a:txBody>
                  <a:tcPr/>
                </a:tc>
                <a:extLst>
                  <a:ext uri="{0D108BD9-81ED-4DB2-BD59-A6C34878D82A}">
                    <a16:rowId xmlns:a16="http://schemas.microsoft.com/office/drawing/2014/main" xmlns="" val="10001"/>
                  </a:ext>
                </a:extLst>
              </a:tr>
              <a:tr h="305563">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GB" sz="1600" b="1" dirty="0">
                          <a:solidFill>
                            <a:schemeClr val="tx1"/>
                          </a:solidFill>
                          <a:latin typeface="Arial" panose="020B0604020202020204" pitchFamily="34" charset="0"/>
                          <a:cs typeface="Arial" panose="020B0604020202020204" pitchFamily="34" charset="0"/>
                        </a:rPr>
                        <a:t>Outcome</a:t>
                      </a:r>
                    </a:p>
                  </a:txBody>
                  <a:tcPr marL="85874" marR="85874">
                    <a:solidFill>
                      <a:schemeClr val="accent2"/>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Output Indicator</a:t>
                      </a:r>
                      <a:endParaRPr lang="en-GB" sz="1600" b="1" dirty="0">
                        <a:solidFill>
                          <a:schemeClr val="tx1"/>
                        </a:solidFill>
                        <a:latin typeface="Arial" panose="020B0604020202020204" pitchFamily="34" charset="0"/>
                        <a:cs typeface="Arial" panose="020B0604020202020204" pitchFamily="34" charset="0"/>
                      </a:endParaRPr>
                    </a:p>
                  </a:txBody>
                  <a:tcPr marL="85874" marR="85874">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2021/22 Annual Target</a:t>
                      </a:r>
                      <a:r>
                        <a:rPr lang="en-US" sz="1600" b="1" baseline="0" dirty="0">
                          <a:latin typeface="Arial" panose="020B0604020202020204" pitchFamily="34" charset="0"/>
                          <a:cs typeface="Arial" panose="020B0604020202020204" pitchFamily="34" charset="0"/>
                        </a:rPr>
                        <a:t> </a:t>
                      </a:r>
                      <a:endParaRPr lang="en-GB" sz="1600" b="1" dirty="0">
                        <a:solidFill>
                          <a:schemeClr val="tx1"/>
                        </a:solidFill>
                        <a:latin typeface="Arial" panose="020B0604020202020204" pitchFamily="34" charset="0"/>
                        <a:cs typeface="Arial" panose="020B0604020202020204" pitchFamily="34" charset="0"/>
                      </a:endParaRPr>
                    </a:p>
                  </a:txBody>
                  <a:tcPr>
                    <a:lnB w="190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2"/>
                  </a:ext>
                </a:extLst>
              </a:tr>
              <a:tr h="1043189">
                <a:tc>
                  <a:txBody>
                    <a:bodyPr/>
                    <a:lstStyle/>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0" kern="1200" baseline="0" dirty="0">
                          <a:solidFill>
                            <a:schemeClr val="tx1"/>
                          </a:solidFill>
                          <a:latin typeface="Arial" panose="020B0604020202020204" pitchFamily="34" charset="0"/>
                          <a:ea typeface="+mn-ea"/>
                          <a:cs typeface="Arial" panose="020B0604020202020204" pitchFamily="34" charset="0"/>
                        </a:rPr>
                        <a:t>Improved organisational efficiencies </a:t>
                      </a:r>
                    </a:p>
                  </a:txBody>
                  <a:tcPr marL="44032" marR="44032" marT="0" marB="0"/>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Percentage of new grant applications processed within stipulated timeframes</a:t>
                      </a:r>
                      <a:endParaRPr lang="en-US" sz="1600" dirty="0">
                        <a:effectLst/>
                      </a:endParaRPr>
                    </a:p>
                  </a:txBody>
                  <a:tcPr marL="44032" marR="44032" marT="0" marB="0"/>
                </a:tc>
                <a:tc>
                  <a:txBody>
                    <a:bodyPr/>
                    <a:lstStyle/>
                    <a:p>
                      <a:pPr marL="285750" indent="-285750" algn="just">
                        <a:spcAft>
                          <a:spcPts val="0"/>
                        </a:spcAft>
                        <a:buFont typeface="Arial" panose="020B0604020202020204" pitchFamily="34" charset="0"/>
                        <a:buChar char="•"/>
                      </a:pPr>
                      <a:r>
                        <a:rPr lang="en-ZA" sz="1600" kern="1200" dirty="0">
                          <a:solidFill>
                            <a:schemeClr val="tx1"/>
                          </a:solidFill>
                          <a:effectLst/>
                          <a:latin typeface="+mn-lt"/>
                          <a:ea typeface="+mn-ea"/>
                          <a:cs typeface="+mn-cs"/>
                        </a:rPr>
                        <a:t>95% of new grant applications processed within 10 days</a:t>
                      </a:r>
                      <a:endParaRPr lang="en-US" sz="1600" kern="1200" dirty="0">
                        <a:solidFill>
                          <a:schemeClr val="tx1"/>
                        </a:solidFill>
                        <a:effectLst/>
                        <a:latin typeface="+mn-lt"/>
                        <a:ea typeface="+mn-ea"/>
                        <a:cs typeface="+mn-cs"/>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043189">
                <a:tc rowSpan="2">
                  <a:txBody>
                    <a:bodyPr/>
                    <a:lstStyle/>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p>
                      <a:pPr algn="ctr"/>
                      <a:r>
                        <a:rPr lang="en-ZA" sz="1600" b="1" kern="1200" dirty="0">
                          <a:solidFill>
                            <a:schemeClr val="dk1"/>
                          </a:solidFill>
                          <a:effectLst/>
                          <a:latin typeface="+mn-lt"/>
                          <a:ea typeface="+mn-ea"/>
                          <a:cs typeface="+mn-cs"/>
                        </a:rPr>
                        <a:t>Improve customer experience</a:t>
                      </a:r>
                    </a:p>
                  </a:txBody>
                  <a:tcPr marL="44032" marR="44032" marT="0" marB="0" vert="vert270"/>
                </a:tc>
                <a:tc>
                  <a:txBody>
                    <a:bodyPr/>
                    <a:lstStyle/>
                    <a:p>
                      <a:pPr marL="285750" marR="0" indent="-285750">
                        <a:spcBef>
                          <a:spcPts val="0"/>
                        </a:spcBef>
                        <a:spcAft>
                          <a:spcPts val="0"/>
                        </a:spcAft>
                        <a:buFont typeface="Arial" panose="020B0604020202020204" pitchFamily="34" charset="0"/>
                        <a:buChar char="•"/>
                        <a:tabLst>
                          <a:tab pos="147320" algn="l"/>
                          <a:tab pos="360045" algn="l"/>
                          <a:tab pos="540385" algn="l"/>
                        </a:tabLst>
                      </a:pPr>
                      <a:r>
                        <a:rPr lang="en-US" sz="1600" kern="1200" dirty="0">
                          <a:solidFill>
                            <a:schemeClr val="tx1"/>
                          </a:solidFill>
                          <a:effectLst/>
                          <a:latin typeface="+mn-lt"/>
                          <a:ea typeface="+mn-ea"/>
                          <a:cs typeface="+mn-cs"/>
                        </a:rPr>
                        <a:t>Percentage of enquiries resolved within stipulated time frame</a:t>
                      </a:r>
                    </a:p>
                  </a:txBody>
                  <a:tcPr marL="17780" marR="17780" marT="0" marB="0"/>
                </a:tc>
                <a:tc>
                  <a:txBody>
                    <a:bodyPr/>
                    <a:lstStyle/>
                    <a:p>
                      <a:pPr marL="285750" indent="-285750" algn="just">
                        <a:spcAft>
                          <a:spcPts val="0"/>
                        </a:spcAft>
                        <a:buFont typeface="Arial" panose="020B0604020202020204" pitchFamily="34" charset="0"/>
                        <a:buChar char="•"/>
                      </a:pPr>
                      <a:r>
                        <a:rPr lang="en-ZA" sz="1600" kern="1200" dirty="0">
                          <a:solidFill>
                            <a:schemeClr val="tx1"/>
                          </a:solidFill>
                          <a:effectLst/>
                          <a:latin typeface="+mn-lt"/>
                          <a:ea typeface="+mn-ea"/>
                          <a:cs typeface="+mn-cs"/>
                        </a:rPr>
                        <a:t>90% of enquiries resolved within 10 days</a:t>
                      </a:r>
                      <a:endParaRPr lang="en-US" sz="1600" kern="1200" dirty="0">
                        <a:solidFill>
                          <a:schemeClr val="tx1"/>
                        </a:solidFill>
                        <a:effectLst/>
                        <a:latin typeface="+mn-lt"/>
                        <a:ea typeface="+mn-ea"/>
                        <a:cs typeface="+mn-cs"/>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1043189">
                <a:tc vMerge="1">
                  <a:txBody>
                    <a:bodyPr/>
                    <a:lstStyle/>
                    <a:p>
                      <a:pPr algn="ctr"/>
                      <a:endParaRPr lang="en-ZA" sz="1800" b="1" kern="1200" dirty="0">
                        <a:solidFill>
                          <a:schemeClr val="dk1"/>
                        </a:solidFill>
                        <a:effectLst/>
                        <a:latin typeface="+mn-lt"/>
                        <a:ea typeface="+mn-ea"/>
                        <a:cs typeface="+mn-cs"/>
                      </a:endParaRPr>
                    </a:p>
                  </a:txBody>
                  <a:tcPr marL="44032" marR="44032" marT="0" marB="0" vert="vert270"/>
                </a:tc>
                <a:tc>
                  <a:txBody>
                    <a:bodyPr/>
                    <a:lstStyle/>
                    <a:p>
                      <a:pPr marL="285750" marR="0" indent="-285750">
                        <a:spcBef>
                          <a:spcPts val="0"/>
                        </a:spcBef>
                        <a:spcAft>
                          <a:spcPts val="0"/>
                        </a:spcAft>
                        <a:buFont typeface="Arial" panose="020B0604020202020204" pitchFamily="34" charset="0"/>
                        <a:buChar char="•"/>
                        <a:tabLst>
                          <a:tab pos="147320" algn="l"/>
                          <a:tab pos="360045" algn="l"/>
                          <a:tab pos="540385" algn="l"/>
                        </a:tabLst>
                      </a:pPr>
                      <a:r>
                        <a:rPr lang="en-US" sz="1600" kern="1200" dirty="0">
                          <a:solidFill>
                            <a:schemeClr val="tx1"/>
                          </a:solidFill>
                          <a:effectLst/>
                          <a:latin typeface="+mn-lt"/>
                          <a:ea typeface="+mn-ea"/>
                          <a:cs typeface="+mn-cs"/>
                        </a:rPr>
                        <a:t>Percentage of disputes resolved within stipulated time frame</a:t>
                      </a:r>
                    </a:p>
                  </a:txBody>
                  <a:tcPr marL="17780" marR="17780" marT="0" marB="0"/>
                </a:tc>
                <a:tc>
                  <a:txBody>
                    <a:bodyPr/>
                    <a:lstStyle/>
                    <a:p>
                      <a:pPr marL="285750" indent="-285750" algn="just">
                        <a:spcAft>
                          <a:spcPts val="0"/>
                        </a:spcAft>
                        <a:buFont typeface="Arial" panose="020B0604020202020204" pitchFamily="34" charset="0"/>
                        <a:buChar char="•"/>
                      </a:pPr>
                      <a:r>
                        <a:rPr lang="en-ZA" sz="1600" kern="1200" dirty="0">
                          <a:solidFill>
                            <a:schemeClr val="tx1"/>
                          </a:solidFill>
                          <a:effectLst/>
                          <a:latin typeface="+mn-lt"/>
                          <a:ea typeface="+mn-ea"/>
                          <a:cs typeface="+mn-cs"/>
                        </a:rPr>
                        <a:t>60% of disputes resolved within 14 day</a:t>
                      </a:r>
                      <a:endParaRPr lang="en-US" sz="1600" kern="1200" dirty="0">
                        <a:solidFill>
                          <a:schemeClr val="tx1"/>
                        </a:solidFill>
                        <a:effectLst/>
                        <a:latin typeface="+mn-lt"/>
                        <a:ea typeface="+mn-ea"/>
                        <a:cs typeface="+mn-cs"/>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6" name="Title 2"/>
          <p:cNvSpPr txBox="1">
            <a:spLocks/>
          </p:cNvSpPr>
          <p:nvPr/>
        </p:nvSpPr>
        <p:spPr>
          <a:xfrm>
            <a:off x="1143000" y="152400"/>
            <a:ext cx="7658100" cy="715962"/>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3600" b="1" kern="1200">
                <a:solidFill>
                  <a:schemeClr val="tx1"/>
                </a:solidFill>
                <a:latin typeface="+mj-lt"/>
                <a:ea typeface="+mj-ea"/>
                <a:cs typeface="+mj-cs"/>
              </a:defRPr>
            </a:lvl1pPr>
          </a:lstStyle>
          <a:p>
            <a:pPr algn="ctr"/>
            <a:r>
              <a:rPr lang="en-US" sz="3200" dirty="0">
                <a:latin typeface="Arial Black" panose="020B0A04020102020204" pitchFamily="34" charset="0"/>
                <a:cs typeface="Arial" panose="020B0604020202020204" pitchFamily="34" charset="0"/>
              </a:rPr>
              <a:t>Customer Care Improvement</a:t>
            </a:r>
            <a:endParaRPr lang="en-ZA" sz="3200" dirty="0">
              <a:latin typeface="Arial Black" panose="020B0A04020102020204" pitchFamily="34" charset="0"/>
              <a:cs typeface="Arial" panose="020B0604020202020204" pitchFamily="34" charset="0"/>
            </a:endParaRPr>
          </a:p>
        </p:txBody>
      </p:sp>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49</a:t>
            </a:r>
          </a:p>
        </p:txBody>
      </p:sp>
    </p:spTree>
    <p:extLst>
      <p:ext uri="{BB962C8B-B14F-4D97-AF65-F5344CB8AC3E}">
        <p14:creationId xmlns:p14="http://schemas.microsoft.com/office/powerpoint/2010/main" xmlns="" val="3000347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618" y="505237"/>
            <a:ext cx="9342581" cy="131091"/>
          </a:xfrm>
        </p:spPr>
        <p:txBody>
          <a:bodyPr>
            <a:normAutofit fontScale="90000"/>
          </a:bodyPr>
          <a:lstStyle/>
          <a:p>
            <a:pPr algn="ctr"/>
            <a:r>
              <a:rPr lang="en-GB" altLang="en-US" sz="2800" b="1" dirty="0">
                <a:solidFill>
                  <a:srgbClr val="000000"/>
                </a:solidFill>
                <a:latin typeface="Arial Black" panose="020B0A04020102020204" pitchFamily="34" charset="0"/>
                <a:cs typeface="Arial" panose="020B0604020202020204" pitchFamily="34" charset="0"/>
              </a:rPr>
              <a:t>Contextual Analysis…</a:t>
            </a:r>
            <a:endParaRPr lang="en-ZA" dirty="0">
              <a:latin typeface="Arial Black" panose="020B0A04020102020204" pitchFamily="34" charset="0"/>
            </a:endParaRPr>
          </a:p>
        </p:txBody>
      </p:sp>
      <p:sp>
        <p:nvSpPr>
          <p:cNvPr id="3" name="Content Placeholder 2"/>
          <p:cNvSpPr>
            <a:spLocks noGrp="1"/>
          </p:cNvSpPr>
          <p:nvPr>
            <p:ph idx="1"/>
          </p:nvPr>
        </p:nvSpPr>
        <p:spPr>
          <a:xfrm>
            <a:off x="96981" y="759374"/>
            <a:ext cx="8986982" cy="5105401"/>
          </a:xfrm>
          <a:noFill/>
        </p:spPr>
        <p:txBody>
          <a:bodyPr>
            <a:noAutofit/>
          </a:bodyPr>
          <a:lstStyle/>
          <a:p>
            <a:pPr marL="0" indent="0">
              <a:buNone/>
            </a:pPr>
            <a:r>
              <a:rPr lang="en-US" sz="1800" dirty="0">
                <a:cs typeface="Arial" panose="020B0604020202020204" pitchFamily="34" charset="0"/>
              </a:rPr>
              <a:t>APP development process</a:t>
            </a:r>
            <a:endParaRPr lang="en-ZA" sz="1800" dirty="0">
              <a:cs typeface="Arial" panose="020B0604020202020204" pitchFamily="34" charset="0"/>
            </a:endParaRPr>
          </a:p>
        </p:txBody>
      </p:sp>
      <p:grpSp>
        <p:nvGrpSpPr>
          <p:cNvPr id="5" name="Group 4">
            <a:extLst>
              <a:ext uri="{FF2B5EF4-FFF2-40B4-BE49-F238E27FC236}">
                <a16:creationId xmlns:a16="http://schemas.microsoft.com/office/drawing/2014/main" xmlns="" id="{98CE7835-589C-4186-A617-A101FD82F8E9}"/>
              </a:ext>
            </a:extLst>
          </p:cNvPr>
          <p:cNvGrpSpPr/>
          <p:nvPr/>
        </p:nvGrpSpPr>
        <p:grpSpPr>
          <a:xfrm>
            <a:off x="137066" y="1123122"/>
            <a:ext cx="8882360" cy="4332130"/>
            <a:chOff x="137066" y="1027828"/>
            <a:chExt cx="8882360" cy="3470736"/>
          </a:xfrm>
        </p:grpSpPr>
        <p:sp>
          <p:nvSpPr>
            <p:cNvPr id="6" name="Freeform: Shape 6">
              <a:extLst>
                <a:ext uri="{FF2B5EF4-FFF2-40B4-BE49-F238E27FC236}">
                  <a16:creationId xmlns:a16="http://schemas.microsoft.com/office/drawing/2014/main" xmlns="" id="{49B3580E-2683-47E7-A538-EB077FAEBC18}"/>
                </a:ext>
              </a:extLst>
            </p:cNvPr>
            <p:cNvSpPr/>
            <p:nvPr/>
          </p:nvSpPr>
          <p:spPr>
            <a:xfrm>
              <a:off x="137066" y="1054550"/>
              <a:ext cx="1337381" cy="674760"/>
            </a:xfrm>
            <a:custGeom>
              <a:avLst/>
              <a:gdLst>
                <a:gd name="connsiteX0" fmla="*/ 0 w 1337381"/>
                <a:gd name="connsiteY0" fmla="*/ 67476 h 674760"/>
                <a:gd name="connsiteX1" fmla="*/ 67476 w 1337381"/>
                <a:gd name="connsiteY1" fmla="*/ 0 h 674760"/>
                <a:gd name="connsiteX2" fmla="*/ 1269905 w 1337381"/>
                <a:gd name="connsiteY2" fmla="*/ 0 h 674760"/>
                <a:gd name="connsiteX3" fmla="*/ 1337381 w 1337381"/>
                <a:gd name="connsiteY3" fmla="*/ 67476 h 674760"/>
                <a:gd name="connsiteX4" fmla="*/ 1337381 w 1337381"/>
                <a:gd name="connsiteY4" fmla="*/ 607284 h 674760"/>
                <a:gd name="connsiteX5" fmla="*/ 1269905 w 1337381"/>
                <a:gd name="connsiteY5" fmla="*/ 674760 h 674760"/>
                <a:gd name="connsiteX6" fmla="*/ 67476 w 1337381"/>
                <a:gd name="connsiteY6" fmla="*/ 674760 h 674760"/>
                <a:gd name="connsiteX7" fmla="*/ 0 w 1337381"/>
                <a:gd name="connsiteY7" fmla="*/ 607284 h 674760"/>
                <a:gd name="connsiteX8" fmla="*/ 0 w 1337381"/>
                <a:gd name="connsiteY8" fmla="*/ 67476 h 67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381" h="674760">
                  <a:moveTo>
                    <a:pt x="0" y="67476"/>
                  </a:moveTo>
                  <a:cubicBezTo>
                    <a:pt x="0" y="30210"/>
                    <a:pt x="30210" y="0"/>
                    <a:pt x="67476" y="0"/>
                  </a:cubicBezTo>
                  <a:lnTo>
                    <a:pt x="1269905" y="0"/>
                  </a:lnTo>
                  <a:cubicBezTo>
                    <a:pt x="1307171" y="0"/>
                    <a:pt x="1337381" y="30210"/>
                    <a:pt x="1337381" y="67476"/>
                  </a:cubicBezTo>
                  <a:lnTo>
                    <a:pt x="1337381" y="607284"/>
                  </a:lnTo>
                  <a:cubicBezTo>
                    <a:pt x="1337381" y="644550"/>
                    <a:pt x="1307171" y="674760"/>
                    <a:pt x="1269905" y="674760"/>
                  </a:cubicBezTo>
                  <a:lnTo>
                    <a:pt x="67476" y="674760"/>
                  </a:lnTo>
                  <a:cubicBezTo>
                    <a:pt x="30210" y="674760"/>
                    <a:pt x="0" y="644550"/>
                    <a:pt x="0" y="607284"/>
                  </a:cubicBezTo>
                  <a:lnTo>
                    <a:pt x="0" y="6747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270640" numCol="1" spcCol="1270" anchor="t" anchorCtr="0">
              <a:noAutofit/>
            </a:bodyPr>
            <a:lstStyle/>
            <a:p>
              <a:pPr marL="0" lvl="0" indent="0" algn="ctr" defTabSz="533400">
                <a:lnSpc>
                  <a:spcPct val="90000"/>
                </a:lnSpc>
                <a:spcBef>
                  <a:spcPct val="0"/>
                </a:spcBef>
                <a:spcAft>
                  <a:spcPct val="35000"/>
                </a:spcAft>
                <a:buNone/>
              </a:pPr>
              <a:r>
                <a:rPr lang="en-GB" sz="1100" kern="1200" dirty="0"/>
                <a:t>Final Draft APPs</a:t>
              </a:r>
              <a:endParaRPr lang="en-ZA" sz="1100" kern="1200" dirty="0"/>
            </a:p>
          </p:txBody>
        </p:sp>
        <p:sp>
          <p:nvSpPr>
            <p:cNvPr id="7" name="Freeform: Shape 7">
              <a:extLst>
                <a:ext uri="{FF2B5EF4-FFF2-40B4-BE49-F238E27FC236}">
                  <a16:creationId xmlns:a16="http://schemas.microsoft.com/office/drawing/2014/main" xmlns="" id="{3B24ECAD-EAFE-4FFE-A9E2-A1701551576B}"/>
                </a:ext>
              </a:extLst>
            </p:cNvPr>
            <p:cNvSpPr/>
            <p:nvPr/>
          </p:nvSpPr>
          <p:spPr>
            <a:xfrm>
              <a:off x="190500" y="1640513"/>
              <a:ext cx="1778356" cy="2831330"/>
            </a:xfrm>
            <a:custGeom>
              <a:avLst/>
              <a:gdLst>
                <a:gd name="connsiteX0" fmla="*/ 0 w 1778356"/>
                <a:gd name="connsiteY0" fmla="*/ 177836 h 2831330"/>
                <a:gd name="connsiteX1" fmla="*/ 177836 w 1778356"/>
                <a:gd name="connsiteY1" fmla="*/ 0 h 2831330"/>
                <a:gd name="connsiteX2" fmla="*/ 1600520 w 1778356"/>
                <a:gd name="connsiteY2" fmla="*/ 0 h 2831330"/>
                <a:gd name="connsiteX3" fmla="*/ 1778356 w 1778356"/>
                <a:gd name="connsiteY3" fmla="*/ 177836 h 2831330"/>
                <a:gd name="connsiteX4" fmla="*/ 1778356 w 1778356"/>
                <a:gd name="connsiteY4" fmla="*/ 2653494 h 2831330"/>
                <a:gd name="connsiteX5" fmla="*/ 1600520 w 1778356"/>
                <a:gd name="connsiteY5" fmla="*/ 2831330 h 2831330"/>
                <a:gd name="connsiteX6" fmla="*/ 177836 w 1778356"/>
                <a:gd name="connsiteY6" fmla="*/ 2831330 h 2831330"/>
                <a:gd name="connsiteX7" fmla="*/ 0 w 1778356"/>
                <a:gd name="connsiteY7" fmla="*/ 2653494 h 2831330"/>
                <a:gd name="connsiteX8" fmla="*/ 0 w 1778356"/>
                <a:gd name="connsiteY8" fmla="*/ 177836 h 28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356" h="2831330">
                  <a:moveTo>
                    <a:pt x="0" y="177836"/>
                  </a:moveTo>
                  <a:cubicBezTo>
                    <a:pt x="0" y="79620"/>
                    <a:pt x="79620" y="0"/>
                    <a:pt x="177836" y="0"/>
                  </a:cubicBezTo>
                  <a:lnTo>
                    <a:pt x="1600520" y="0"/>
                  </a:lnTo>
                  <a:cubicBezTo>
                    <a:pt x="1698736" y="0"/>
                    <a:pt x="1778356" y="79620"/>
                    <a:pt x="1778356" y="177836"/>
                  </a:cubicBezTo>
                  <a:lnTo>
                    <a:pt x="1778356" y="2653494"/>
                  </a:lnTo>
                  <a:cubicBezTo>
                    <a:pt x="1778356" y="2751710"/>
                    <a:pt x="1698736" y="2831330"/>
                    <a:pt x="1600520" y="2831330"/>
                  </a:cubicBezTo>
                  <a:lnTo>
                    <a:pt x="177836" y="2831330"/>
                  </a:lnTo>
                  <a:cubicBezTo>
                    <a:pt x="79620" y="2831330"/>
                    <a:pt x="0" y="2751710"/>
                    <a:pt x="0" y="2653494"/>
                  </a:cubicBezTo>
                  <a:lnTo>
                    <a:pt x="0" y="17783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7430" tIns="137430" rIns="137430" bIns="137430" numCol="1" spcCol="1270" anchor="t" anchorCtr="0">
              <a:noAutofit/>
            </a:bodyPr>
            <a:lstStyle/>
            <a:p>
              <a:pPr marL="114300" lvl="1" indent="-114300" algn="ctr" defTabSz="533400">
                <a:lnSpc>
                  <a:spcPct val="90000"/>
                </a:lnSpc>
                <a:spcBef>
                  <a:spcPct val="0"/>
                </a:spcBef>
                <a:spcAft>
                  <a:spcPct val="15000"/>
                </a:spcAft>
                <a:buChar char="•"/>
              </a:pPr>
              <a:r>
                <a:rPr lang="en-GB" sz="1100" kern="1200" dirty="0"/>
                <a:t>National DSD and entities </a:t>
              </a:r>
              <a:r>
                <a:rPr lang="en-GB" sz="1100" dirty="0"/>
                <a:t>developed final drafts</a:t>
              </a:r>
            </a:p>
            <a:p>
              <a:pPr marL="114300" lvl="1" indent="-114300" algn="ctr" defTabSz="533400">
                <a:lnSpc>
                  <a:spcPct val="90000"/>
                </a:lnSpc>
                <a:spcBef>
                  <a:spcPct val="0"/>
                </a:spcBef>
                <a:spcAft>
                  <a:spcPct val="15000"/>
                </a:spcAft>
                <a:buChar char="•"/>
              </a:pPr>
              <a:r>
                <a:rPr lang="en-GB" sz="1100" kern="1200" dirty="0"/>
                <a:t>Submitted to DPME and National Treasury for inputs</a:t>
              </a:r>
            </a:p>
            <a:p>
              <a:pPr marL="0" lvl="1" algn="ctr" defTabSz="533400">
                <a:lnSpc>
                  <a:spcPct val="90000"/>
                </a:lnSpc>
                <a:spcBef>
                  <a:spcPct val="0"/>
                </a:spcBef>
                <a:spcAft>
                  <a:spcPct val="15000"/>
                </a:spcAft>
              </a:pPr>
              <a:endParaRPr lang="en-ZA" sz="1100" kern="1200" dirty="0"/>
            </a:p>
          </p:txBody>
        </p:sp>
        <p:sp>
          <p:nvSpPr>
            <p:cNvPr id="8" name="Freeform: Shape 8">
              <a:extLst>
                <a:ext uri="{FF2B5EF4-FFF2-40B4-BE49-F238E27FC236}">
                  <a16:creationId xmlns:a16="http://schemas.microsoft.com/office/drawing/2014/main" xmlns="" id="{8621EE0A-C8FE-4D75-8465-616AECA78360}"/>
                </a:ext>
              </a:extLst>
            </p:cNvPr>
            <p:cNvSpPr/>
            <p:nvPr/>
          </p:nvSpPr>
          <p:spPr>
            <a:xfrm rot="21561222">
              <a:off x="1732294" y="1099450"/>
              <a:ext cx="546706" cy="332969"/>
            </a:xfrm>
            <a:custGeom>
              <a:avLst/>
              <a:gdLst>
                <a:gd name="connsiteX0" fmla="*/ 0 w 546706"/>
                <a:gd name="connsiteY0" fmla="*/ 66594 h 332969"/>
                <a:gd name="connsiteX1" fmla="*/ 380222 w 546706"/>
                <a:gd name="connsiteY1" fmla="*/ 66594 h 332969"/>
                <a:gd name="connsiteX2" fmla="*/ 380222 w 546706"/>
                <a:gd name="connsiteY2" fmla="*/ 0 h 332969"/>
                <a:gd name="connsiteX3" fmla="*/ 546706 w 546706"/>
                <a:gd name="connsiteY3" fmla="*/ 166485 h 332969"/>
                <a:gd name="connsiteX4" fmla="*/ 380222 w 546706"/>
                <a:gd name="connsiteY4" fmla="*/ 332969 h 332969"/>
                <a:gd name="connsiteX5" fmla="*/ 380222 w 546706"/>
                <a:gd name="connsiteY5" fmla="*/ 266375 h 332969"/>
                <a:gd name="connsiteX6" fmla="*/ 0 w 546706"/>
                <a:gd name="connsiteY6" fmla="*/ 266375 h 332969"/>
                <a:gd name="connsiteX7" fmla="*/ 0 w 546706"/>
                <a:gd name="connsiteY7" fmla="*/ 66594 h 33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706" h="332969">
                  <a:moveTo>
                    <a:pt x="0" y="66594"/>
                  </a:moveTo>
                  <a:lnTo>
                    <a:pt x="380222" y="66594"/>
                  </a:lnTo>
                  <a:lnTo>
                    <a:pt x="380222" y="0"/>
                  </a:lnTo>
                  <a:lnTo>
                    <a:pt x="546706" y="166485"/>
                  </a:lnTo>
                  <a:lnTo>
                    <a:pt x="380222" y="332969"/>
                  </a:lnTo>
                  <a:lnTo>
                    <a:pt x="380222" y="266375"/>
                  </a:lnTo>
                  <a:lnTo>
                    <a:pt x="0" y="266375"/>
                  </a:lnTo>
                  <a:lnTo>
                    <a:pt x="0" y="6659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6593" rIns="99891" bIns="66594" numCol="1" spcCol="1270" anchor="ctr" anchorCtr="0">
              <a:noAutofit/>
            </a:bodyPr>
            <a:lstStyle/>
            <a:p>
              <a:pPr marL="0" lvl="0" indent="0" algn="ctr" defTabSz="533400">
                <a:lnSpc>
                  <a:spcPct val="90000"/>
                </a:lnSpc>
                <a:spcBef>
                  <a:spcPct val="0"/>
                </a:spcBef>
                <a:spcAft>
                  <a:spcPct val="35000"/>
                </a:spcAft>
                <a:buNone/>
              </a:pPr>
              <a:endParaRPr lang="en-ZA" sz="1100" kern="1200" dirty="0"/>
            </a:p>
          </p:txBody>
        </p:sp>
        <p:sp>
          <p:nvSpPr>
            <p:cNvPr id="9" name="Freeform: Shape 9">
              <a:extLst>
                <a:ext uri="{FF2B5EF4-FFF2-40B4-BE49-F238E27FC236}">
                  <a16:creationId xmlns:a16="http://schemas.microsoft.com/office/drawing/2014/main" xmlns="" id="{71456269-C0CF-4474-90D8-FE8133FDD41A}"/>
                </a:ext>
              </a:extLst>
            </p:cNvPr>
            <p:cNvSpPr/>
            <p:nvPr/>
          </p:nvSpPr>
          <p:spPr>
            <a:xfrm>
              <a:off x="2505903" y="1027828"/>
              <a:ext cx="1337381" cy="674760"/>
            </a:xfrm>
            <a:custGeom>
              <a:avLst/>
              <a:gdLst>
                <a:gd name="connsiteX0" fmla="*/ 0 w 1337381"/>
                <a:gd name="connsiteY0" fmla="*/ 67476 h 674760"/>
                <a:gd name="connsiteX1" fmla="*/ 67476 w 1337381"/>
                <a:gd name="connsiteY1" fmla="*/ 0 h 674760"/>
                <a:gd name="connsiteX2" fmla="*/ 1269905 w 1337381"/>
                <a:gd name="connsiteY2" fmla="*/ 0 h 674760"/>
                <a:gd name="connsiteX3" fmla="*/ 1337381 w 1337381"/>
                <a:gd name="connsiteY3" fmla="*/ 67476 h 674760"/>
                <a:gd name="connsiteX4" fmla="*/ 1337381 w 1337381"/>
                <a:gd name="connsiteY4" fmla="*/ 607284 h 674760"/>
                <a:gd name="connsiteX5" fmla="*/ 1269905 w 1337381"/>
                <a:gd name="connsiteY5" fmla="*/ 674760 h 674760"/>
                <a:gd name="connsiteX6" fmla="*/ 67476 w 1337381"/>
                <a:gd name="connsiteY6" fmla="*/ 674760 h 674760"/>
                <a:gd name="connsiteX7" fmla="*/ 0 w 1337381"/>
                <a:gd name="connsiteY7" fmla="*/ 607284 h 674760"/>
                <a:gd name="connsiteX8" fmla="*/ 0 w 1337381"/>
                <a:gd name="connsiteY8" fmla="*/ 67476 h 67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381" h="674760">
                  <a:moveTo>
                    <a:pt x="0" y="67476"/>
                  </a:moveTo>
                  <a:cubicBezTo>
                    <a:pt x="0" y="30210"/>
                    <a:pt x="30210" y="0"/>
                    <a:pt x="67476" y="0"/>
                  </a:cubicBezTo>
                  <a:lnTo>
                    <a:pt x="1269905" y="0"/>
                  </a:lnTo>
                  <a:cubicBezTo>
                    <a:pt x="1307171" y="0"/>
                    <a:pt x="1337381" y="30210"/>
                    <a:pt x="1337381" y="67476"/>
                  </a:cubicBezTo>
                  <a:lnTo>
                    <a:pt x="1337381" y="607284"/>
                  </a:lnTo>
                  <a:cubicBezTo>
                    <a:pt x="1337381" y="644550"/>
                    <a:pt x="1307171" y="674760"/>
                    <a:pt x="1269905" y="674760"/>
                  </a:cubicBezTo>
                  <a:lnTo>
                    <a:pt x="67476" y="674760"/>
                  </a:lnTo>
                  <a:cubicBezTo>
                    <a:pt x="30210" y="674760"/>
                    <a:pt x="0" y="644550"/>
                    <a:pt x="0" y="607284"/>
                  </a:cubicBezTo>
                  <a:lnTo>
                    <a:pt x="0" y="6747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270640" numCol="1" spcCol="1270" anchor="t" anchorCtr="0">
              <a:noAutofit/>
            </a:bodyPr>
            <a:lstStyle/>
            <a:p>
              <a:pPr marL="0" lvl="0" indent="0" algn="ctr" defTabSz="533400">
                <a:lnSpc>
                  <a:spcPct val="90000"/>
                </a:lnSpc>
                <a:spcBef>
                  <a:spcPct val="0"/>
                </a:spcBef>
                <a:spcAft>
                  <a:spcPct val="35000"/>
                </a:spcAft>
                <a:buNone/>
              </a:pPr>
              <a:r>
                <a:rPr lang="en-GB" sz="1100" kern="1200" dirty="0"/>
                <a:t>Inputs received</a:t>
              </a:r>
              <a:endParaRPr lang="en-ZA" sz="1100" kern="1200" dirty="0"/>
            </a:p>
          </p:txBody>
        </p:sp>
        <p:sp>
          <p:nvSpPr>
            <p:cNvPr id="10" name="Freeform: Shape 10">
              <a:extLst>
                <a:ext uri="{FF2B5EF4-FFF2-40B4-BE49-F238E27FC236}">
                  <a16:creationId xmlns:a16="http://schemas.microsoft.com/office/drawing/2014/main" xmlns="" id="{5276A4EA-5762-4A8D-A034-6E0331286D28}"/>
                </a:ext>
              </a:extLst>
            </p:cNvPr>
            <p:cNvSpPr/>
            <p:nvPr/>
          </p:nvSpPr>
          <p:spPr>
            <a:xfrm>
              <a:off x="2578743" y="1598041"/>
              <a:ext cx="1739545" cy="2900523"/>
            </a:xfrm>
            <a:custGeom>
              <a:avLst/>
              <a:gdLst>
                <a:gd name="connsiteX0" fmla="*/ 0 w 1739545"/>
                <a:gd name="connsiteY0" fmla="*/ 173955 h 2900523"/>
                <a:gd name="connsiteX1" fmla="*/ 173955 w 1739545"/>
                <a:gd name="connsiteY1" fmla="*/ 0 h 2900523"/>
                <a:gd name="connsiteX2" fmla="*/ 1565591 w 1739545"/>
                <a:gd name="connsiteY2" fmla="*/ 0 h 2900523"/>
                <a:gd name="connsiteX3" fmla="*/ 1739546 w 1739545"/>
                <a:gd name="connsiteY3" fmla="*/ 173955 h 2900523"/>
                <a:gd name="connsiteX4" fmla="*/ 1739545 w 1739545"/>
                <a:gd name="connsiteY4" fmla="*/ 2726569 h 2900523"/>
                <a:gd name="connsiteX5" fmla="*/ 1565590 w 1739545"/>
                <a:gd name="connsiteY5" fmla="*/ 2900524 h 2900523"/>
                <a:gd name="connsiteX6" fmla="*/ 173955 w 1739545"/>
                <a:gd name="connsiteY6" fmla="*/ 2900523 h 2900523"/>
                <a:gd name="connsiteX7" fmla="*/ 0 w 1739545"/>
                <a:gd name="connsiteY7" fmla="*/ 2726568 h 2900523"/>
                <a:gd name="connsiteX8" fmla="*/ 0 w 1739545"/>
                <a:gd name="connsiteY8" fmla="*/ 173955 h 29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545" h="2900523">
                  <a:moveTo>
                    <a:pt x="0" y="173955"/>
                  </a:moveTo>
                  <a:cubicBezTo>
                    <a:pt x="0" y="77882"/>
                    <a:pt x="77882" y="0"/>
                    <a:pt x="173955" y="0"/>
                  </a:cubicBezTo>
                  <a:lnTo>
                    <a:pt x="1565591" y="0"/>
                  </a:lnTo>
                  <a:cubicBezTo>
                    <a:pt x="1661664" y="0"/>
                    <a:pt x="1739546" y="77882"/>
                    <a:pt x="1739546" y="173955"/>
                  </a:cubicBezTo>
                  <a:cubicBezTo>
                    <a:pt x="1739546" y="1024826"/>
                    <a:pt x="1739545" y="1875698"/>
                    <a:pt x="1739545" y="2726569"/>
                  </a:cubicBezTo>
                  <a:cubicBezTo>
                    <a:pt x="1739545" y="2822642"/>
                    <a:pt x="1661663" y="2900524"/>
                    <a:pt x="1565590" y="2900524"/>
                  </a:cubicBezTo>
                  <a:lnTo>
                    <a:pt x="173955" y="2900523"/>
                  </a:lnTo>
                  <a:cubicBezTo>
                    <a:pt x="77882" y="2900523"/>
                    <a:pt x="0" y="2822641"/>
                    <a:pt x="0" y="2726568"/>
                  </a:cubicBezTo>
                  <a:lnTo>
                    <a:pt x="0" y="17395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294" tIns="136294" rIns="136294" bIns="136294" numCol="1" spcCol="1270" anchor="t" anchorCtr="0">
              <a:noAutofit/>
            </a:bodyPr>
            <a:lstStyle/>
            <a:p>
              <a:pPr marL="114300" lvl="1" indent="-114300" algn="ctr" defTabSz="533400">
                <a:lnSpc>
                  <a:spcPct val="90000"/>
                </a:lnSpc>
                <a:spcBef>
                  <a:spcPct val="0"/>
                </a:spcBef>
                <a:spcAft>
                  <a:spcPct val="15000"/>
                </a:spcAft>
                <a:buChar char="•"/>
              </a:pPr>
              <a:r>
                <a:rPr lang="en-GB" sz="1100" kern="1200" dirty="0"/>
                <a:t>Minister’s performance agreement was finalised</a:t>
              </a:r>
            </a:p>
            <a:p>
              <a:pPr marL="114300" lvl="1" indent="-114300" algn="ctr" defTabSz="533400">
                <a:lnSpc>
                  <a:spcPct val="90000"/>
                </a:lnSpc>
                <a:spcBef>
                  <a:spcPct val="0"/>
                </a:spcBef>
                <a:spcAft>
                  <a:spcPct val="15000"/>
                </a:spcAft>
                <a:buChar char="•"/>
              </a:pPr>
              <a:r>
                <a:rPr lang="en-GB" sz="1100" dirty="0"/>
                <a:t>Received inputs from DPME and National Treasury</a:t>
              </a:r>
            </a:p>
            <a:p>
              <a:pPr marL="114300" lvl="1" indent="-114300" algn="ctr" defTabSz="533400">
                <a:lnSpc>
                  <a:spcPct val="90000"/>
                </a:lnSpc>
                <a:spcBef>
                  <a:spcPct val="0"/>
                </a:spcBef>
                <a:spcAft>
                  <a:spcPct val="15000"/>
                </a:spcAft>
                <a:buChar char="•"/>
              </a:pPr>
              <a:r>
                <a:rPr lang="en-GB" sz="1100" kern="1200" dirty="0"/>
                <a:t>AGSA provided feedback through findings</a:t>
              </a:r>
            </a:p>
            <a:p>
              <a:pPr marL="114300" lvl="1" indent="-114300" algn="ctr" defTabSz="533400">
                <a:lnSpc>
                  <a:spcPct val="90000"/>
                </a:lnSpc>
                <a:spcBef>
                  <a:spcPct val="0"/>
                </a:spcBef>
                <a:spcAft>
                  <a:spcPct val="15000"/>
                </a:spcAft>
                <a:buChar char="•"/>
              </a:pPr>
              <a:r>
                <a:rPr lang="en-GB" sz="1100" dirty="0"/>
                <a:t>BRRR inputs</a:t>
              </a:r>
            </a:p>
            <a:p>
              <a:pPr marL="114300" lvl="1" indent="-114300" algn="ctr" defTabSz="533400">
                <a:lnSpc>
                  <a:spcPct val="90000"/>
                </a:lnSpc>
                <a:spcBef>
                  <a:spcPct val="0"/>
                </a:spcBef>
                <a:spcAft>
                  <a:spcPct val="15000"/>
                </a:spcAft>
                <a:buChar char="•"/>
              </a:pPr>
              <a:r>
                <a:rPr lang="en-GB" sz="1100" dirty="0"/>
                <a:t>Board inputs (NDA)</a:t>
              </a:r>
            </a:p>
            <a:p>
              <a:pPr marL="114300" lvl="1" indent="-114300" algn="ctr" defTabSz="533400">
                <a:lnSpc>
                  <a:spcPct val="90000"/>
                </a:lnSpc>
                <a:spcBef>
                  <a:spcPct val="0"/>
                </a:spcBef>
                <a:spcAft>
                  <a:spcPct val="15000"/>
                </a:spcAft>
                <a:buChar char="•"/>
              </a:pPr>
              <a:r>
                <a:rPr lang="en-GB" sz="1100" kern="1200" dirty="0"/>
                <a:t>Alignment and revisions took place</a:t>
              </a:r>
              <a:endParaRPr lang="en-ZA" sz="1100" kern="1200" dirty="0"/>
            </a:p>
          </p:txBody>
        </p:sp>
        <p:sp>
          <p:nvSpPr>
            <p:cNvPr id="11" name="Freeform: Shape 11">
              <a:extLst>
                <a:ext uri="{FF2B5EF4-FFF2-40B4-BE49-F238E27FC236}">
                  <a16:creationId xmlns:a16="http://schemas.microsoft.com/office/drawing/2014/main" xmlns="" id="{5624FD52-CB8E-4A65-896F-3CD392DA12D4}"/>
                </a:ext>
              </a:extLst>
            </p:cNvPr>
            <p:cNvSpPr/>
            <p:nvPr/>
          </p:nvSpPr>
          <p:spPr>
            <a:xfrm rot="54888">
              <a:off x="4096263" y="1105263"/>
              <a:ext cx="536455" cy="332969"/>
            </a:xfrm>
            <a:custGeom>
              <a:avLst/>
              <a:gdLst>
                <a:gd name="connsiteX0" fmla="*/ 0 w 536455"/>
                <a:gd name="connsiteY0" fmla="*/ 66594 h 332969"/>
                <a:gd name="connsiteX1" fmla="*/ 369971 w 536455"/>
                <a:gd name="connsiteY1" fmla="*/ 66594 h 332969"/>
                <a:gd name="connsiteX2" fmla="*/ 369971 w 536455"/>
                <a:gd name="connsiteY2" fmla="*/ 0 h 332969"/>
                <a:gd name="connsiteX3" fmla="*/ 536455 w 536455"/>
                <a:gd name="connsiteY3" fmla="*/ 166485 h 332969"/>
                <a:gd name="connsiteX4" fmla="*/ 369971 w 536455"/>
                <a:gd name="connsiteY4" fmla="*/ 332969 h 332969"/>
                <a:gd name="connsiteX5" fmla="*/ 369971 w 536455"/>
                <a:gd name="connsiteY5" fmla="*/ 266375 h 332969"/>
                <a:gd name="connsiteX6" fmla="*/ 0 w 536455"/>
                <a:gd name="connsiteY6" fmla="*/ 266375 h 332969"/>
                <a:gd name="connsiteX7" fmla="*/ 0 w 536455"/>
                <a:gd name="connsiteY7" fmla="*/ 66594 h 33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55" h="332969">
                  <a:moveTo>
                    <a:pt x="0" y="66594"/>
                  </a:moveTo>
                  <a:lnTo>
                    <a:pt x="369971" y="66594"/>
                  </a:lnTo>
                  <a:lnTo>
                    <a:pt x="369971" y="0"/>
                  </a:lnTo>
                  <a:lnTo>
                    <a:pt x="536455" y="166485"/>
                  </a:lnTo>
                  <a:lnTo>
                    <a:pt x="369971" y="332969"/>
                  </a:lnTo>
                  <a:lnTo>
                    <a:pt x="369971" y="266375"/>
                  </a:lnTo>
                  <a:lnTo>
                    <a:pt x="0" y="266375"/>
                  </a:lnTo>
                  <a:lnTo>
                    <a:pt x="0" y="6659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6594" rIns="99891" bIns="66593" numCol="1" spcCol="1270" anchor="ctr" anchorCtr="0">
              <a:noAutofit/>
            </a:bodyPr>
            <a:lstStyle/>
            <a:p>
              <a:pPr marL="0" lvl="0" indent="0" algn="ctr" defTabSz="533400">
                <a:lnSpc>
                  <a:spcPct val="90000"/>
                </a:lnSpc>
                <a:spcBef>
                  <a:spcPct val="0"/>
                </a:spcBef>
                <a:spcAft>
                  <a:spcPct val="35000"/>
                </a:spcAft>
                <a:buNone/>
              </a:pPr>
              <a:endParaRPr lang="en-ZA" sz="1100" kern="1200" dirty="0"/>
            </a:p>
          </p:txBody>
        </p:sp>
        <p:sp>
          <p:nvSpPr>
            <p:cNvPr id="12" name="Freeform: Shape 12">
              <a:extLst>
                <a:ext uri="{FF2B5EF4-FFF2-40B4-BE49-F238E27FC236}">
                  <a16:creationId xmlns:a16="http://schemas.microsoft.com/office/drawing/2014/main" xmlns="" id="{A35F2D17-43FA-4CA4-86DB-BF86FD97F11A}"/>
                </a:ext>
              </a:extLst>
            </p:cNvPr>
            <p:cNvSpPr/>
            <p:nvPr/>
          </p:nvSpPr>
          <p:spPr>
            <a:xfrm>
              <a:off x="4855336" y="1065343"/>
              <a:ext cx="1337381" cy="674760"/>
            </a:xfrm>
            <a:custGeom>
              <a:avLst/>
              <a:gdLst>
                <a:gd name="connsiteX0" fmla="*/ 0 w 1337381"/>
                <a:gd name="connsiteY0" fmla="*/ 67476 h 674760"/>
                <a:gd name="connsiteX1" fmla="*/ 67476 w 1337381"/>
                <a:gd name="connsiteY1" fmla="*/ 0 h 674760"/>
                <a:gd name="connsiteX2" fmla="*/ 1269905 w 1337381"/>
                <a:gd name="connsiteY2" fmla="*/ 0 h 674760"/>
                <a:gd name="connsiteX3" fmla="*/ 1337381 w 1337381"/>
                <a:gd name="connsiteY3" fmla="*/ 67476 h 674760"/>
                <a:gd name="connsiteX4" fmla="*/ 1337381 w 1337381"/>
                <a:gd name="connsiteY4" fmla="*/ 607284 h 674760"/>
                <a:gd name="connsiteX5" fmla="*/ 1269905 w 1337381"/>
                <a:gd name="connsiteY5" fmla="*/ 674760 h 674760"/>
                <a:gd name="connsiteX6" fmla="*/ 67476 w 1337381"/>
                <a:gd name="connsiteY6" fmla="*/ 674760 h 674760"/>
                <a:gd name="connsiteX7" fmla="*/ 0 w 1337381"/>
                <a:gd name="connsiteY7" fmla="*/ 607284 h 674760"/>
                <a:gd name="connsiteX8" fmla="*/ 0 w 1337381"/>
                <a:gd name="connsiteY8" fmla="*/ 67476 h 67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381" h="674760">
                  <a:moveTo>
                    <a:pt x="0" y="67476"/>
                  </a:moveTo>
                  <a:cubicBezTo>
                    <a:pt x="0" y="30210"/>
                    <a:pt x="30210" y="0"/>
                    <a:pt x="67476" y="0"/>
                  </a:cubicBezTo>
                  <a:lnTo>
                    <a:pt x="1269905" y="0"/>
                  </a:lnTo>
                  <a:cubicBezTo>
                    <a:pt x="1307171" y="0"/>
                    <a:pt x="1337381" y="30210"/>
                    <a:pt x="1337381" y="67476"/>
                  </a:cubicBezTo>
                  <a:lnTo>
                    <a:pt x="1337381" y="607284"/>
                  </a:lnTo>
                  <a:cubicBezTo>
                    <a:pt x="1337381" y="644550"/>
                    <a:pt x="1307171" y="674760"/>
                    <a:pt x="1269905" y="674760"/>
                  </a:cubicBezTo>
                  <a:lnTo>
                    <a:pt x="67476" y="674760"/>
                  </a:lnTo>
                  <a:cubicBezTo>
                    <a:pt x="30210" y="674760"/>
                    <a:pt x="0" y="644550"/>
                    <a:pt x="0" y="607284"/>
                  </a:cubicBezTo>
                  <a:lnTo>
                    <a:pt x="0" y="6747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270640" numCol="1" spcCol="1270" anchor="t" anchorCtr="0">
              <a:noAutofit/>
            </a:bodyPr>
            <a:lstStyle/>
            <a:p>
              <a:pPr marL="0" lvl="0" indent="0" algn="ctr" defTabSz="533400">
                <a:lnSpc>
                  <a:spcPct val="90000"/>
                </a:lnSpc>
                <a:spcBef>
                  <a:spcPct val="0"/>
                </a:spcBef>
                <a:spcAft>
                  <a:spcPct val="35000"/>
                </a:spcAft>
                <a:buNone/>
              </a:pPr>
              <a:r>
                <a:rPr lang="en-GB" sz="1100" kern="1200" dirty="0"/>
                <a:t>Performance review and APP refinement</a:t>
              </a:r>
              <a:endParaRPr lang="en-ZA" sz="1100" kern="1200" dirty="0"/>
            </a:p>
          </p:txBody>
        </p:sp>
        <p:sp>
          <p:nvSpPr>
            <p:cNvPr id="13" name="Freeform: Shape 13">
              <a:extLst>
                <a:ext uri="{FF2B5EF4-FFF2-40B4-BE49-F238E27FC236}">
                  <a16:creationId xmlns:a16="http://schemas.microsoft.com/office/drawing/2014/main" xmlns="" id="{794BDA8F-86A0-446D-B783-49C971A8EC2D}"/>
                </a:ext>
              </a:extLst>
            </p:cNvPr>
            <p:cNvSpPr/>
            <p:nvPr/>
          </p:nvSpPr>
          <p:spPr>
            <a:xfrm>
              <a:off x="4921361" y="1657583"/>
              <a:ext cx="1753173" cy="2803467"/>
            </a:xfrm>
            <a:custGeom>
              <a:avLst/>
              <a:gdLst>
                <a:gd name="connsiteX0" fmla="*/ 0 w 1753173"/>
                <a:gd name="connsiteY0" fmla="*/ 175317 h 2803467"/>
                <a:gd name="connsiteX1" fmla="*/ 175317 w 1753173"/>
                <a:gd name="connsiteY1" fmla="*/ 0 h 2803467"/>
                <a:gd name="connsiteX2" fmla="*/ 1577856 w 1753173"/>
                <a:gd name="connsiteY2" fmla="*/ 0 h 2803467"/>
                <a:gd name="connsiteX3" fmla="*/ 1753173 w 1753173"/>
                <a:gd name="connsiteY3" fmla="*/ 175317 h 2803467"/>
                <a:gd name="connsiteX4" fmla="*/ 1753173 w 1753173"/>
                <a:gd name="connsiteY4" fmla="*/ 2628150 h 2803467"/>
                <a:gd name="connsiteX5" fmla="*/ 1577856 w 1753173"/>
                <a:gd name="connsiteY5" fmla="*/ 2803467 h 2803467"/>
                <a:gd name="connsiteX6" fmla="*/ 175317 w 1753173"/>
                <a:gd name="connsiteY6" fmla="*/ 2803467 h 2803467"/>
                <a:gd name="connsiteX7" fmla="*/ 0 w 1753173"/>
                <a:gd name="connsiteY7" fmla="*/ 2628150 h 2803467"/>
                <a:gd name="connsiteX8" fmla="*/ 0 w 1753173"/>
                <a:gd name="connsiteY8" fmla="*/ 175317 h 280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3173" h="2803467">
                  <a:moveTo>
                    <a:pt x="0" y="175317"/>
                  </a:moveTo>
                  <a:cubicBezTo>
                    <a:pt x="0" y="78492"/>
                    <a:pt x="78492" y="0"/>
                    <a:pt x="175317" y="0"/>
                  </a:cubicBezTo>
                  <a:lnTo>
                    <a:pt x="1577856" y="0"/>
                  </a:lnTo>
                  <a:cubicBezTo>
                    <a:pt x="1674681" y="0"/>
                    <a:pt x="1753173" y="78492"/>
                    <a:pt x="1753173" y="175317"/>
                  </a:cubicBezTo>
                  <a:lnTo>
                    <a:pt x="1753173" y="2628150"/>
                  </a:lnTo>
                  <a:cubicBezTo>
                    <a:pt x="1753173" y="2724975"/>
                    <a:pt x="1674681" y="2803467"/>
                    <a:pt x="1577856" y="2803467"/>
                  </a:cubicBezTo>
                  <a:lnTo>
                    <a:pt x="175317" y="2803467"/>
                  </a:lnTo>
                  <a:cubicBezTo>
                    <a:pt x="78492" y="2803467"/>
                    <a:pt x="0" y="2724975"/>
                    <a:pt x="0" y="2628150"/>
                  </a:cubicBezTo>
                  <a:lnTo>
                    <a:pt x="0" y="17531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693" tIns="136693" rIns="136693" bIns="136693" numCol="1" spcCol="1270" anchor="t" anchorCtr="0">
              <a:noAutofit/>
            </a:bodyPr>
            <a:lstStyle/>
            <a:p>
              <a:pPr marL="114300" lvl="1" indent="-114300" algn="ctr" defTabSz="533400">
                <a:lnSpc>
                  <a:spcPct val="90000"/>
                </a:lnSpc>
                <a:spcBef>
                  <a:spcPct val="0"/>
                </a:spcBef>
                <a:spcAft>
                  <a:spcPct val="15000"/>
                </a:spcAft>
                <a:buChar char="•"/>
              </a:pPr>
              <a:r>
                <a:rPr lang="en-GB" sz="1100" kern="1200" dirty="0"/>
                <a:t>3</a:t>
              </a:r>
              <a:r>
                <a:rPr lang="en-GB" sz="1100" kern="1200" baseline="30000" dirty="0"/>
                <a:t>rd</a:t>
              </a:r>
              <a:r>
                <a:rPr lang="en-GB" sz="1100" kern="1200" dirty="0"/>
                <a:t> quarter performance reviews conducted by national</a:t>
              </a:r>
            </a:p>
            <a:p>
              <a:pPr marL="114300" lvl="1" indent="-114300" algn="ctr" defTabSz="533400">
                <a:lnSpc>
                  <a:spcPct val="90000"/>
                </a:lnSpc>
                <a:spcBef>
                  <a:spcPct val="0"/>
                </a:spcBef>
                <a:spcAft>
                  <a:spcPct val="15000"/>
                </a:spcAft>
                <a:buChar char="•"/>
              </a:pPr>
              <a:r>
                <a:rPr lang="en-GB" sz="1100" dirty="0"/>
                <a:t>APPs refined in response to key inputs</a:t>
              </a:r>
            </a:p>
            <a:p>
              <a:pPr marL="114300" lvl="1" indent="-114300" algn="ctr" defTabSz="533400">
                <a:lnSpc>
                  <a:spcPct val="90000"/>
                </a:lnSpc>
                <a:spcBef>
                  <a:spcPct val="0"/>
                </a:spcBef>
                <a:spcAft>
                  <a:spcPct val="15000"/>
                </a:spcAft>
                <a:buChar char="•"/>
              </a:pPr>
              <a:r>
                <a:rPr lang="en-GB" sz="1100" dirty="0"/>
                <a:t>DSD and entities conducted alignment session</a:t>
              </a:r>
            </a:p>
            <a:p>
              <a:pPr marL="114300" lvl="1" indent="-114300" algn="ctr" defTabSz="533400">
                <a:lnSpc>
                  <a:spcPct val="90000"/>
                </a:lnSpc>
                <a:spcBef>
                  <a:spcPct val="0"/>
                </a:spcBef>
                <a:spcAft>
                  <a:spcPct val="15000"/>
                </a:spcAft>
                <a:buChar char="•"/>
              </a:pPr>
              <a:r>
                <a:rPr lang="en-GB" sz="1100" dirty="0"/>
                <a:t>SPMEG meeting to review alignment with provinces</a:t>
              </a:r>
            </a:p>
            <a:p>
              <a:pPr marL="114300" lvl="1" indent="-114300" algn="ctr" defTabSz="533400">
                <a:lnSpc>
                  <a:spcPct val="90000"/>
                </a:lnSpc>
                <a:spcBef>
                  <a:spcPct val="0"/>
                </a:spcBef>
                <a:spcAft>
                  <a:spcPct val="15000"/>
                </a:spcAft>
                <a:buChar char="•"/>
              </a:pPr>
              <a:r>
                <a:rPr lang="en-GB" sz="1100" dirty="0"/>
                <a:t>Updated draft submitted to AGSA</a:t>
              </a:r>
            </a:p>
            <a:p>
              <a:pPr marL="114300" lvl="1" indent="-114300" algn="ctr" defTabSz="533400">
                <a:lnSpc>
                  <a:spcPct val="90000"/>
                </a:lnSpc>
                <a:spcBef>
                  <a:spcPct val="0"/>
                </a:spcBef>
                <a:spcAft>
                  <a:spcPct val="15000"/>
                </a:spcAft>
                <a:buChar char="•"/>
              </a:pPr>
              <a:r>
                <a:rPr lang="en-GB" sz="1100" dirty="0"/>
                <a:t>Feedback session with AGSA to understand inputs</a:t>
              </a:r>
            </a:p>
            <a:p>
              <a:pPr marL="114300" lvl="1" indent="-114300" algn="ctr" defTabSz="533400">
                <a:lnSpc>
                  <a:spcPct val="90000"/>
                </a:lnSpc>
                <a:spcBef>
                  <a:spcPct val="0"/>
                </a:spcBef>
                <a:spcAft>
                  <a:spcPct val="15000"/>
                </a:spcAft>
                <a:buChar char="•"/>
              </a:pPr>
              <a:r>
                <a:rPr lang="en-GB" sz="1100" dirty="0"/>
                <a:t>Board approval</a:t>
              </a:r>
            </a:p>
            <a:p>
              <a:pPr marL="114300" lvl="1" indent="-114300" algn="ctr" defTabSz="533400">
                <a:lnSpc>
                  <a:spcPct val="90000"/>
                </a:lnSpc>
                <a:spcBef>
                  <a:spcPct val="0"/>
                </a:spcBef>
                <a:spcAft>
                  <a:spcPct val="15000"/>
                </a:spcAft>
                <a:buChar char="•"/>
              </a:pPr>
              <a:r>
                <a:rPr lang="en-GB" sz="1100" dirty="0"/>
                <a:t>HSDS meeting to further drive alignment</a:t>
              </a:r>
            </a:p>
          </p:txBody>
        </p:sp>
        <p:sp>
          <p:nvSpPr>
            <p:cNvPr id="14" name="Freeform: Shape 14">
              <a:extLst>
                <a:ext uri="{FF2B5EF4-FFF2-40B4-BE49-F238E27FC236}">
                  <a16:creationId xmlns:a16="http://schemas.microsoft.com/office/drawing/2014/main" xmlns="" id="{4AB81C56-8EC2-4299-9C26-092A1BB733AE}"/>
                </a:ext>
              </a:extLst>
            </p:cNvPr>
            <p:cNvSpPr/>
            <p:nvPr/>
          </p:nvSpPr>
          <p:spPr>
            <a:xfrm>
              <a:off x="6447433" y="1123778"/>
              <a:ext cx="539998" cy="332969"/>
            </a:xfrm>
            <a:custGeom>
              <a:avLst/>
              <a:gdLst>
                <a:gd name="connsiteX0" fmla="*/ 0 w 539998"/>
                <a:gd name="connsiteY0" fmla="*/ 66594 h 332969"/>
                <a:gd name="connsiteX1" fmla="*/ 373514 w 539998"/>
                <a:gd name="connsiteY1" fmla="*/ 66594 h 332969"/>
                <a:gd name="connsiteX2" fmla="*/ 373514 w 539998"/>
                <a:gd name="connsiteY2" fmla="*/ 0 h 332969"/>
                <a:gd name="connsiteX3" fmla="*/ 539998 w 539998"/>
                <a:gd name="connsiteY3" fmla="*/ 166485 h 332969"/>
                <a:gd name="connsiteX4" fmla="*/ 373514 w 539998"/>
                <a:gd name="connsiteY4" fmla="*/ 332969 h 332969"/>
                <a:gd name="connsiteX5" fmla="*/ 373514 w 539998"/>
                <a:gd name="connsiteY5" fmla="*/ 266375 h 332969"/>
                <a:gd name="connsiteX6" fmla="*/ 0 w 539998"/>
                <a:gd name="connsiteY6" fmla="*/ 266375 h 332969"/>
                <a:gd name="connsiteX7" fmla="*/ 0 w 539998"/>
                <a:gd name="connsiteY7" fmla="*/ 66594 h 33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998" h="332969">
                  <a:moveTo>
                    <a:pt x="0" y="66594"/>
                  </a:moveTo>
                  <a:lnTo>
                    <a:pt x="373514" y="66594"/>
                  </a:lnTo>
                  <a:lnTo>
                    <a:pt x="373514" y="0"/>
                  </a:lnTo>
                  <a:lnTo>
                    <a:pt x="539998" y="166485"/>
                  </a:lnTo>
                  <a:lnTo>
                    <a:pt x="373514" y="332969"/>
                  </a:lnTo>
                  <a:lnTo>
                    <a:pt x="373514" y="266375"/>
                  </a:lnTo>
                  <a:lnTo>
                    <a:pt x="0" y="266375"/>
                  </a:lnTo>
                  <a:lnTo>
                    <a:pt x="0" y="6659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6594" rIns="99891" bIns="66594" numCol="1" spcCol="1270" anchor="ctr" anchorCtr="0">
              <a:noAutofit/>
            </a:bodyPr>
            <a:lstStyle/>
            <a:p>
              <a:pPr marL="0" lvl="0" indent="0" algn="ctr" defTabSz="533400">
                <a:lnSpc>
                  <a:spcPct val="90000"/>
                </a:lnSpc>
                <a:spcBef>
                  <a:spcPct val="0"/>
                </a:spcBef>
                <a:spcAft>
                  <a:spcPct val="35000"/>
                </a:spcAft>
                <a:buNone/>
              </a:pPr>
              <a:endParaRPr lang="en-ZA" sz="1100" kern="1200" dirty="0"/>
            </a:p>
          </p:txBody>
        </p:sp>
        <p:sp>
          <p:nvSpPr>
            <p:cNvPr id="15" name="Freeform: Shape 15">
              <a:extLst>
                <a:ext uri="{FF2B5EF4-FFF2-40B4-BE49-F238E27FC236}">
                  <a16:creationId xmlns:a16="http://schemas.microsoft.com/office/drawing/2014/main" xmlns="" id="{6314BAF5-0136-468E-9254-C09354A5B000}"/>
                </a:ext>
              </a:extLst>
            </p:cNvPr>
            <p:cNvSpPr/>
            <p:nvPr/>
          </p:nvSpPr>
          <p:spPr>
            <a:xfrm>
              <a:off x="7211582" y="1065343"/>
              <a:ext cx="1337381" cy="674760"/>
            </a:xfrm>
            <a:custGeom>
              <a:avLst/>
              <a:gdLst>
                <a:gd name="connsiteX0" fmla="*/ 0 w 1337381"/>
                <a:gd name="connsiteY0" fmla="*/ 67476 h 674760"/>
                <a:gd name="connsiteX1" fmla="*/ 67476 w 1337381"/>
                <a:gd name="connsiteY1" fmla="*/ 0 h 674760"/>
                <a:gd name="connsiteX2" fmla="*/ 1269905 w 1337381"/>
                <a:gd name="connsiteY2" fmla="*/ 0 h 674760"/>
                <a:gd name="connsiteX3" fmla="*/ 1337381 w 1337381"/>
                <a:gd name="connsiteY3" fmla="*/ 67476 h 674760"/>
                <a:gd name="connsiteX4" fmla="*/ 1337381 w 1337381"/>
                <a:gd name="connsiteY4" fmla="*/ 607284 h 674760"/>
                <a:gd name="connsiteX5" fmla="*/ 1269905 w 1337381"/>
                <a:gd name="connsiteY5" fmla="*/ 674760 h 674760"/>
                <a:gd name="connsiteX6" fmla="*/ 67476 w 1337381"/>
                <a:gd name="connsiteY6" fmla="*/ 674760 h 674760"/>
                <a:gd name="connsiteX7" fmla="*/ 0 w 1337381"/>
                <a:gd name="connsiteY7" fmla="*/ 607284 h 674760"/>
                <a:gd name="connsiteX8" fmla="*/ 0 w 1337381"/>
                <a:gd name="connsiteY8" fmla="*/ 67476 h 67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381" h="674760">
                  <a:moveTo>
                    <a:pt x="0" y="67476"/>
                  </a:moveTo>
                  <a:cubicBezTo>
                    <a:pt x="0" y="30210"/>
                    <a:pt x="30210" y="0"/>
                    <a:pt x="67476" y="0"/>
                  </a:cubicBezTo>
                  <a:lnTo>
                    <a:pt x="1269905" y="0"/>
                  </a:lnTo>
                  <a:cubicBezTo>
                    <a:pt x="1307171" y="0"/>
                    <a:pt x="1337381" y="30210"/>
                    <a:pt x="1337381" y="67476"/>
                  </a:cubicBezTo>
                  <a:lnTo>
                    <a:pt x="1337381" y="607284"/>
                  </a:lnTo>
                  <a:cubicBezTo>
                    <a:pt x="1337381" y="644550"/>
                    <a:pt x="1307171" y="674760"/>
                    <a:pt x="1269905" y="674760"/>
                  </a:cubicBezTo>
                  <a:lnTo>
                    <a:pt x="67476" y="674760"/>
                  </a:lnTo>
                  <a:cubicBezTo>
                    <a:pt x="30210" y="674760"/>
                    <a:pt x="0" y="644550"/>
                    <a:pt x="0" y="607284"/>
                  </a:cubicBezTo>
                  <a:lnTo>
                    <a:pt x="0" y="6747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85344" tIns="85344" rIns="85344" bIns="270640" numCol="1" spcCol="1270" anchor="t" anchorCtr="0">
              <a:noAutofit/>
            </a:bodyPr>
            <a:lstStyle/>
            <a:p>
              <a:pPr marL="0" lvl="0" indent="0" algn="ctr" defTabSz="533400">
                <a:lnSpc>
                  <a:spcPct val="90000"/>
                </a:lnSpc>
                <a:spcBef>
                  <a:spcPct val="0"/>
                </a:spcBef>
                <a:spcAft>
                  <a:spcPct val="35000"/>
                </a:spcAft>
                <a:buNone/>
              </a:pPr>
              <a:r>
                <a:rPr lang="en-GB" sz="1100" kern="1200" dirty="0">
                  <a:solidFill>
                    <a:schemeClr val="bg1"/>
                  </a:solidFill>
                </a:rPr>
                <a:t>Final revisions for submission</a:t>
              </a:r>
              <a:endParaRPr lang="en-ZA" sz="1100" kern="1200" dirty="0">
                <a:solidFill>
                  <a:schemeClr val="bg1"/>
                </a:solidFill>
              </a:endParaRPr>
            </a:p>
          </p:txBody>
        </p:sp>
        <p:sp>
          <p:nvSpPr>
            <p:cNvPr id="16" name="Freeform: Shape 16">
              <a:extLst>
                <a:ext uri="{FF2B5EF4-FFF2-40B4-BE49-F238E27FC236}">
                  <a16:creationId xmlns:a16="http://schemas.microsoft.com/office/drawing/2014/main" xmlns="" id="{E622F3B0-C1DE-4CEE-B5B4-05AD6487CA32}"/>
                </a:ext>
              </a:extLst>
            </p:cNvPr>
            <p:cNvSpPr/>
            <p:nvPr/>
          </p:nvSpPr>
          <p:spPr>
            <a:xfrm>
              <a:off x="7288962" y="1657583"/>
              <a:ext cx="1730464" cy="2803467"/>
            </a:xfrm>
            <a:custGeom>
              <a:avLst/>
              <a:gdLst>
                <a:gd name="connsiteX0" fmla="*/ 0 w 1730464"/>
                <a:gd name="connsiteY0" fmla="*/ 173046 h 2803467"/>
                <a:gd name="connsiteX1" fmla="*/ 173046 w 1730464"/>
                <a:gd name="connsiteY1" fmla="*/ 0 h 2803467"/>
                <a:gd name="connsiteX2" fmla="*/ 1557418 w 1730464"/>
                <a:gd name="connsiteY2" fmla="*/ 0 h 2803467"/>
                <a:gd name="connsiteX3" fmla="*/ 1730464 w 1730464"/>
                <a:gd name="connsiteY3" fmla="*/ 173046 h 2803467"/>
                <a:gd name="connsiteX4" fmla="*/ 1730464 w 1730464"/>
                <a:gd name="connsiteY4" fmla="*/ 2630421 h 2803467"/>
                <a:gd name="connsiteX5" fmla="*/ 1557418 w 1730464"/>
                <a:gd name="connsiteY5" fmla="*/ 2803467 h 2803467"/>
                <a:gd name="connsiteX6" fmla="*/ 173046 w 1730464"/>
                <a:gd name="connsiteY6" fmla="*/ 2803467 h 2803467"/>
                <a:gd name="connsiteX7" fmla="*/ 0 w 1730464"/>
                <a:gd name="connsiteY7" fmla="*/ 2630421 h 2803467"/>
                <a:gd name="connsiteX8" fmla="*/ 0 w 1730464"/>
                <a:gd name="connsiteY8" fmla="*/ 173046 h 280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464" h="2803467">
                  <a:moveTo>
                    <a:pt x="0" y="173046"/>
                  </a:moveTo>
                  <a:cubicBezTo>
                    <a:pt x="0" y="77475"/>
                    <a:pt x="77475" y="0"/>
                    <a:pt x="173046" y="0"/>
                  </a:cubicBezTo>
                  <a:lnTo>
                    <a:pt x="1557418" y="0"/>
                  </a:lnTo>
                  <a:cubicBezTo>
                    <a:pt x="1652989" y="0"/>
                    <a:pt x="1730464" y="77475"/>
                    <a:pt x="1730464" y="173046"/>
                  </a:cubicBezTo>
                  <a:lnTo>
                    <a:pt x="1730464" y="2630421"/>
                  </a:lnTo>
                  <a:cubicBezTo>
                    <a:pt x="1730464" y="2725992"/>
                    <a:pt x="1652989" y="2803467"/>
                    <a:pt x="1557418" y="2803467"/>
                  </a:cubicBezTo>
                  <a:lnTo>
                    <a:pt x="173046" y="2803467"/>
                  </a:lnTo>
                  <a:cubicBezTo>
                    <a:pt x="77475" y="2803467"/>
                    <a:pt x="0" y="2725992"/>
                    <a:pt x="0" y="2630421"/>
                  </a:cubicBezTo>
                  <a:lnTo>
                    <a:pt x="0" y="173046"/>
                  </a:lnTo>
                  <a:close/>
                </a:path>
              </a:pathLst>
            </a:custGeom>
            <a:ln>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028" tIns="136028" rIns="136028" bIns="136028" numCol="1" spcCol="1270" anchor="t" anchorCtr="0">
              <a:noAutofit/>
            </a:bodyPr>
            <a:lstStyle/>
            <a:p>
              <a:pPr marL="114300" lvl="1" indent="-114300" algn="ctr" defTabSz="533400">
                <a:lnSpc>
                  <a:spcPct val="90000"/>
                </a:lnSpc>
                <a:spcBef>
                  <a:spcPct val="0"/>
                </a:spcBef>
                <a:spcAft>
                  <a:spcPct val="15000"/>
                </a:spcAft>
                <a:buChar char="•"/>
              </a:pPr>
              <a:r>
                <a:rPr lang="en-GB" sz="1100" kern="1200" dirty="0"/>
                <a:t>Final revisions </a:t>
              </a:r>
              <a:r>
                <a:rPr lang="en-GB" sz="1100" dirty="0"/>
                <a:t>compiled</a:t>
              </a:r>
              <a:endParaRPr lang="en-GB" sz="1100" kern="1200" dirty="0"/>
            </a:p>
            <a:p>
              <a:pPr marL="114300" lvl="1" indent="-114300" algn="ctr" defTabSz="533400">
                <a:lnSpc>
                  <a:spcPct val="90000"/>
                </a:lnSpc>
                <a:spcBef>
                  <a:spcPct val="0"/>
                </a:spcBef>
                <a:spcAft>
                  <a:spcPct val="15000"/>
                </a:spcAft>
                <a:buChar char="•"/>
              </a:pPr>
              <a:r>
                <a:rPr lang="en-GB" sz="1100" dirty="0"/>
                <a:t>Tabling by national and entities on 15 March 2021</a:t>
              </a:r>
            </a:p>
            <a:p>
              <a:pPr marL="114300" lvl="1" indent="-114300" algn="ctr" defTabSz="533400">
                <a:lnSpc>
                  <a:spcPct val="90000"/>
                </a:lnSpc>
                <a:spcBef>
                  <a:spcPct val="0"/>
                </a:spcBef>
                <a:spcAft>
                  <a:spcPct val="15000"/>
                </a:spcAft>
                <a:buChar char="•"/>
              </a:pPr>
              <a:endParaRPr lang="en-ZA" sz="1100" kern="1200" dirty="0"/>
            </a:p>
          </p:txBody>
        </p:sp>
      </p:grpSp>
      <p:sp>
        <p:nvSpPr>
          <p:cNvPr id="4" name="TextBox 3">
            <a:extLst>
              <a:ext uri="{FF2B5EF4-FFF2-40B4-BE49-F238E27FC236}">
                <a16:creationId xmlns:a16="http://schemas.microsoft.com/office/drawing/2014/main" xmlns="" id="{BD026A09-0905-44E4-9DC4-8947FF1DF5D1}"/>
              </a:ext>
            </a:extLst>
          </p:cNvPr>
          <p:cNvSpPr txBox="1"/>
          <p:nvPr/>
        </p:nvSpPr>
        <p:spPr>
          <a:xfrm>
            <a:off x="4019744" y="6270291"/>
            <a:ext cx="1232452" cy="307777"/>
          </a:xfrm>
          <a:prstGeom prst="rect">
            <a:avLst/>
          </a:prstGeom>
          <a:noFill/>
        </p:spPr>
        <p:txBody>
          <a:bodyPr wrap="square" rtlCol="0">
            <a:spAutoFit/>
          </a:bodyPr>
          <a:lstStyle/>
          <a:p>
            <a:pPr algn="ctr"/>
            <a:r>
              <a:rPr lang="en-US" sz="1400" dirty="0">
                <a:latin typeface="Arial Black" panose="020B0A04020102020204" pitchFamily="34" charset="0"/>
              </a:rPr>
              <a:t>5</a:t>
            </a:r>
            <a:endParaRPr lang="en-ZA" sz="1400" dirty="0">
              <a:latin typeface="Arial Black" panose="020B0A04020102020204" pitchFamily="34" charset="0"/>
            </a:endParaRPr>
          </a:p>
        </p:txBody>
      </p:sp>
    </p:spTree>
    <p:extLst>
      <p:ext uri="{BB962C8B-B14F-4D97-AF65-F5344CB8AC3E}">
        <p14:creationId xmlns:p14="http://schemas.microsoft.com/office/powerpoint/2010/main" xmlns="" val="4108303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3185366238"/>
              </p:ext>
            </p:extLst>
          </p:nvPr>
        </p:nvGraphicFramePr>
        <p:xfrm>
          <a:off x="269384" y="868362"/>
          <a:ext cx="8991600" cy="4402769"/>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xmlns="" val="20000"/>
                    </a:ext>
                  </a:extLst>
                </a:gridCol>
                <a:gridCol w="3657600">
                  <a:extLst>
                    <a:ext uri="{9D8B030D-6E8A-4147-A177-3AD203B41FA5}">
                      <a16:colId xmlns:a16="http://schemas.microsoft.com/office/drawing/2014/main" xmlns="" val="20001"/>
                    </a:ext>
                  </a:extLst>
                </a:gridCol>
                <a:gridCol w="3733800">
                  <a:extLst>
                    <a:ext uri="{9D8B030D-6E8A-4147-A177-3AD203B41FA5}">
                      <a16:colId xmlns:a16="http://schemas.microsoft.com/office/drawing/2014/main" xmlns="" val="20002"/>
                    </a:ext>
                  </a:extLst>
                </a:gridCol>
              </a:tblGrid>
              <a:tr h="410224">
                <a:tc gridSpan="3">
                  <a:txBody>
                    <a:bodyPr/>
                    <a:lstStyle/>
                    <a:p>
                      <a:pPr marL="0" marR="0" indent="0" algn="l" defTabSz="914400" rtl="0" eaLnBrk="1" fontAlgn="auto" latinLnBrk="0" hangingPunct="1">
                        <a:lnSpc>
                          <a:spcPct val="115000"/>
                        </a:lnSpc>
                        <a:spcBef>
                          <a:spcPts val="300"/>
                        </a:spcBef>
                        <a:spcAft>
                          <a:spcPts val="600"/>
                        </a:spcAft>
                        <a:buClrTx/>
                        <a:buSzTx/>
                        <a:buFontTx/>
                        <a:buNone/>
                        <a:tabLst/>
                        <a:defRPr/>
                      </a:pPr>
                      <a:r>
                        <a:rPr lang="en-US" sz="1600" b="1" u="none" dirty="0">
                          <a:solidFill>
                            <a:schemeClr val="tx1"/>
                          </a:solidFill>
                          <a:latin typeface="Arial" panose="020B0604020202020204" pitchFamily="34" charset="0"/>
                          <a:cs typeface="Arial" panose="020B0604020202020204" pitchFamily="34" charset="0"/>
                        </a:rPr>
                        <a:t>Objective: </a:t>
                      </a:r>
                      <a:r>
                        <a:rPr lang="en-US" sz="1600" dirty="0">
                          <a:effectLst/>
                          <a:latin typeface="Arial" panose="020B0604020202020204" pitchFamily="34" charset="0"/>
                          <a:cs typeface="Arial" panose="020B0604020202020204" pitchFamily="34" charset="0"/>
                        </a:rPr>
                        <a:t>Management and administration of social grants payment services</a:t>
                      </a:r>
                      <a:endParaRPr lang="en-US" sz="1600" kern="1200" dirty="0">
                        <a:solidFill>
                          <a:schemeClr val="dk1"/>
                        </a:solidFill>
                        <a:effectLst/>
                        <a:latin typeface="+mn-lt"/>
                        <a:ea typeface="+mn-ea"/>
                        <a:cs typeface="+mn-cs"/>
                      </a:endParaRP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US" sz="1800" dirty="0">
                        <a:solidFill>
                          <a:schemeClr val="tx1"/>
                        </a:solidFill>
                        <a:effectLst/>
                        <a:latin typeface="+mn-lt"/>
                        <a:cs typeface="Arial" panose="020B0604020202020204" pitchFamily="34" charset="0"/>
                      </a:endParaRPr>
                    </a:p>
                  </a:txBody>
                  <a:tcPr marL="85874" marR="85874">
                    <a:solidFill>
                      <a:srgbClr val="FFCC66"/>
                    </a:solidFill>
                  </a:tcPr>
                </a:tc>
                <a:extLst>
                  <a:ext uri="{0D108BD9-81ED-4DB2-BD59-A6C34878D82A}">
                    <a16:rowId xmlns:a16="http://schemas.microsoft.com/office/drawing/2014/main" xmlns="" val="10000"/>
                  </a:ext>
                </a:extLst>
              </a:tr>
              <a:tr h="547763">
                <a:tc gridSpan="3">
                  <a:txBody>
                    <a:bodyPr/>
                    <a:lstStyle/>
                    <a:p>
                      <a:pPr marL="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1" u="none" dirty="0">
                          <a:latin typeface="Arial" panose="020B0604020202020204" pitchFamily="34" charset="0"/>
                          <a:cs typeface="Arial" panose="020B0604020202020204" pitchFamily="34" charset="0"/>
                        </a:rPr>
                        <a:t>Impact:</a:t>
                      </a:r>
                      <a:r>
                        <a:rPr lang="en-ZA" sz="1600" b="1" u="none" baseline="0" dirty="0">
                          <a:latin typeface="Arial" panose="020B0604020202020204" pitchFamily="34" charset="0"/>
                          <a:cs typeface="Arial" panose="020B0604020202020204" pitchFamily="34" charset="0"/>
                        </a:rPr>
                        <a:t> </a:t>
                      </a:r>
                      <a:r>
                        <a:rPr lang="en-ZA" sz="1600" b="0" i="0" kern="1200" baseline="0" dirty="0">
                          <a:solidFill>
                            <a:schemeClr val="tx1"/>
                          </a:solidFill>
                          <a:latin typeface="Arial" panose="020B0604020202020204" pitchFamily="34" charset="0"/>
                          <a:ea typeface="+mn-ea"/>
                          <a:cs typeface="Arial" panose="020B0604020202020204" pitchFamily="34" charset="0"/>
                        </a:rPr>
                        <a:t>Effective and efficient social grant payment services</a:t>
                      </a:r>
                      <a:endParaRPr lang="en-ZA" sz="1600" b="0" i="0" dirty="0">
                        <a:solidFill>
                          <a:schemeClr val="tx1"/>
                        </a:solidFill>
                        <a:effectLst/>
                        <a:latin typeface="Arial" panose="020B0604020202020204" pitchFamily="34" charset="0"/>
                        <a:cs typeface="Arial" panose="020B0604020202020204" pitchFamily="34" charset="0"/>
                      </a:endParaRP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b="0" u="none"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endParaRPr lang="en-US"/>
                    </a:p>
                  </a:txBody>
                  <a:tcPr/>
                </a:tc>
                <a:extLst>
                  <a:ext uri="{0D108BD9-81ED-4DB2-BD59-A6C34878D82A}">
                    <a16:rowId xmlns:a16="http://schemas.microsoft.com/office/drawing/2014/main" xmlns="" val="10001"/>
                  </a:ext>
                </a:extLst>
              </a:tr>
              <a:tr h="300831">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GB" sz="1600" b="1" dirty="0">
                          <a:solidFill>
                            <a:schemeClr val="tx1"/>
                          </a:solidFill>
                          <a:latin typeface="Arial" panose="020B0604020202020204" pitchFamily="34" charset="0"/>
                          <a:cs typeface="Arial" panose="020B0604020202020204" pitchFamily="34" charset="0"/>
                        </a:rPr>
                        <a:t>Outcome</a:t>
                      </a:r>
                    </a:p>
                  </a:txBody>
                  <a:tcPr marL="85874" marR="85874">
                    <a:solidFill>
                      <a:schemeClr val="accent2"/>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Output Indicator</a:t>
                      </a:r>
                      <a:endParaRPr lang="en-GB" sz="1600" b="1" dirty="0">
                        <a:solidFill>
                          <a:schemeClr val="tx1"/>
                        </a:solidFill>
                        <a:latin typeface="Arial" panose="020B0604020202020204" pitchFamily="34" charset="0"/>
                        <a:cs typeface="Arial" panose="020B0604020202020204" pitchFamily="34" charset="0"/>
                      </a:endParaRPr>
                    </a:p>
                  </a:txBody>
                  <a:tcPr marL="85874" marR="85874">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2021/22 Annual Target</a:t>
                      </a:r>
                      <a:r>
                        <a:rPr lang="en-US" sz="1600" b="1" baseline="0" dirty="0">
                          <a:latin typeface="Arial" panose="020B0604020202020204" pitchFamily="34" charset="0"/>
                          <a:cs typeface="Arial" panose="020B0604020202020204" pitchFamily="34" charset="0"/>
                        </a:rPr>
                        <a:t> </a:t>
                      </a:r>
                      <a:endParaRPr lang="en-GB" sz="1600" b="1" dirty="0">
                        <a:solidFill>
                          <a:schemeClr val="tx1"/>
                        </a:solidFill>
                        <a:latin typeface="Arial" panose="020B0604020202020204" pitchFamily="34" charset="0"/>
                        <a:cs typeface="Arial" panose="020B0604020202020204" pitchFamily="34" charset="0"/>
                      </a:endParaRPr>
                    </a:p>
                  </a:txBody>
                  <a:tcPr>
                    <a:lnB w="190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2"/>
                  </a:ext>
                </a:extLst>
              </a:tr>
              <a:tr h="824392">
                <a:tc rowSpan="2">
                  <a:txBody>
                    <a:bodyPr/>
                    <a:lstStyle/>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0" kern="1200" baseline="0" dirty="0">
                          <a:solidFill>
                            <a:schemeClr val="tx1"/>
                          </a:solidFill>
                          <a:latin typeface="Arial" panose="020B0604020202020204" pitchFamily="34" charset="0"/>
                          <a:ea typeface="+mn-ea"/>
                          <a:cs typeface="Arial" panose="020B0604020202020204" pitchFamily="34" charset="0"/>
                        </a:rPr>
                        <a:t>Reduced levels of poverty</a:t>
                      </a:r>
                    </a:p>
                  </a:txBody>
                  <a:tcPr marL="44032" marR="44032" marT="0" marB="0" vert="vert270"/>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Percentage of successful payment transfers paid into correct beneficiary accounts </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0" i="0" u="none" strike="noStrike" kern="1200" baseline="0" dirty="0">
                        <a:solidFill>
                          <a:schemeClr val="tx1"/>
                        </a:solidFill>
                        <a:latin typeface="+mn-lt"/>
                        <a:ea typeface="+mn-ea"/>
                        <a:cs typeface="+mn-cs"/>
                      </a:endParaRPr>
                    </a:p>
                  </a:txBody>
                  <a:tcPr marL="44032" marR="44032" marT="0" marB="0"/>
                </a:tc>
                <a:tc>
                  <a:txBody>
                    <a:bodyPr/>
                    <a:lstStyle/>
                    <a:p>
                      <a:pPr marL="285750" indent="-285750" algn="just">
                        <a:spcAft>
                          <a:spcPts val="0"/>
                        </a:spcAft>
                        <a:buFont typeface="Arial" panose="020B0604020202020204" pitchFamily="34" charset="0"/>
                        <a:buChar char="•"/>
                      </a:pPr>
                      <a:r>
                        <a:rPr lang="en-ZA" sz="1600" kern="1200" dirty="0">
                          <a:solidFill>
                            <a:schemeClr val="tx1"/>
                          </a:solidFill>
                          <a:effectLst/>
                          <a:latin typeface="+mn-lt"/>
                          <a:ea typeface="+mn-ea"/>
                          <a:cs typeface="+mn-cs"/>
                        </a:rPr>
                        <a:t>98% of social grant payments successfully processed.</a:t>
                      </a:r>
                      <a:endParaRPr lang="en-US" sz="1600" dirty="0">
                        <a:effectLst/>
                        <a:latin typeface="Arial" panose="020B0604020202020204" pitchFamily="34" charset="0"/>
                        <a:cs typeface="Arial" panose="020B0604020202020204" pitchFamily="34"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2134142">
                <a:tc vMerge="1">
                  <a:txBody>
                    <a:bodyPr/>
                    <a:lstStyle/>
                    <a:p>
                      <a:pPr algn="ctr"/>
                      <a:endParaRPr lang="en-ZA" sz="1800" b="1" kern="1200" dirty="0">
                        <a:solidFill>
                          <a:schemeClr val="dk1"/>
                        </a:solidFill>
                        <a:effectLst/>
                        <a:latin typeface="+mn-lt"/>
                        <a:ea typeface="+mn-ea"/>
                        <a:cs typeface="+mn-cs"/>
                      </a:endParaRPr>
                    </a:p>
                  </a:txBody>
                  <a:tcPr marL="44032" marR="44032" marT="0" marB="0" vert="vert270"/>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Social grant payments monitored on a monthly basis across all payment platforms</a:t>
                      </a:r>
                      <a:endParaRPr lang="en-US" sz="1600" dirty="0">
                        <a:effectLst/>
                      </a:endParaRP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0" i="0" u="none" strike="noStrike" kern="1200" baseline="0" dirty="0">
                        <a:solidFill>
                          <a:schemeClr val="tx1"/>
                        </a:solidFill>
                        <a:latin typeface="+mn-lt"/>
                        <a:ea typeface="+mn-ea"/>
                        <a:cs typeface="+mn-cs"/>
                      </a:endParaRPr>
                    </a:p>
                  </a:txBody>
                  <a:tcPr marL="44032" marR="44032" marT="0" marB="0"/>
                </a:tc>
                <a:tc>
                  <a:txBody>
                    <a:bodyPr/>
                    <a:lstStyle/>
                    <a:p>
                      <a:pPr marL="285750" indent="-285750" algn="just">
                        <a:spcAft>
                          <a:spcPts val="0"/>
                        </a:spcAft>
                        <a:buFont typeface="Arial" panose="020B0604020202020204" pitchFamily="34" charset="0"/>
                        <a:buChar char="•"/>
                      </a:pPr>
                      <a:r>
                        <a:rPr lang="en-US" sz="1600" dirty="0">
                          <a:effectLst/>
                          <a:latin typeface="Arial" panose="020B0604020202020204" pitchFamily="34" charset="0"/>
                          <a:cs typeface="Arial" panose="020B0604020202020204" pitchFamily="34" charset="0"/>
                        </a:rPr>
                        <a:t>Social grant payments monitored</a:t>
                      </a:r>
                      <a:r>
                        <a:rPr lang="en-US" sz="1600" baseline="0" dirty="0">
                          <a:effectLst/>
                          <a:latin typeface="Arial" panose="020B0604020202020204" pitchFamily="34" charset="0"/>
                          <a:cs typeface="Arial" panose="020B0604020202020204" pitchFamily="34" charset="0"/>
                        </a:rPr>
                        <a:t> on a monthly basis across all payment platforms</a:t>
                      </a:r>
                      <a:endParaRPr lang="en-US" sz="1600" dirty="0">
                        <a:effectLst/>
                        <a:latin typeface="Arial" panose="020B0604020202020204" pitchFamily="34" charset="0"/>
                        <a:cs typeface="Arial" panose="020B0604020202020204" pitchFamily="34"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6" name="Title 2"/>
          <p:cNvSpPr txBox="1">
            <a:spLocks/>
          </p:cNvSpPr>
          <p:nvPr/>
        </p:nvSpPr>
        <p:spPr>
          <a:xfrm>
            <a:off x="1143000" y="152400"/>
            <a:ext cx="7658100" cy="715962"/>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3600" b="1" kern="1200">
                <a:solidFill>
                  <a:schemeClr val="tx1"/>
                </a:solidFill>
                <a:latin typeface="+mj-lt"/>
                <a:ea typeface="+mj-ea"/>
                <a:cs typeface="+mj-cs"/>
              </a:defRPr>
            </a:lvl1pPr>
          </a:lstStyle>
          <a:p>
            <a:pPr algn="ctr"/>
            <a:r>
              <a:rPr lang="en-US" sz="3200" dirty="0">
                <a:latin typeface="Arial Black" panose="020B0A04020102020204" pitchFamily="34" charset="0"/>
                <a:ea typeface="Calibri" panose="020F0502020204030204" pitchFamily="34" charset="0"/>
              </a:rPr>
              <a:t>Social Assistance Payments</a:t>
            </a:r>
            <a:endParaRPr lang="en-ZA" sz="3200" dirty="0">
              <a:latin typeface="Arial Black" panose="020B0A04020102020204" pitchFamily="34" charset="0"/>
              <a:cs typeface="Arial" panose="020B0604020202020204" pitchFamily="34" charset="0"/>
            </a:endParaRPr>
          </a:p>
        </p:txBody>
      </p:sp>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50</a:t>
            </a:r>
          </a:p>
        </p:txBody>
      </p:sp>
    </p:spTree>
    <p:extLst>
      <p:ext uri="{BB962C8B-B14F-4D97-AF65-F5344CB8AC3E}">
        <p14:creationId xmlns:p14="http://schemas.microsoft.com/office/powerpoint/2010/main" xmlns="" val="18261352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76200" y="2438400"/>
            <a:ext cx="8874369" cy="1066800"/>
          </a:xfrm>
          <a:noFill/>
        </p:spPr>
        <p:txBody>
          <a:bodyPr vert="horz" lIns="91440" tIns="45720" rIns="91440" bIns="45720" rtlCol="0" anchor="t">
            <a:noAutofit/>
          </a:bodyPr>
          <a:lstStyle/>
          <a:p>
            <a:pPr algn="ctr">
              <a:lnSpc>
                <a:spcPct val="150000"/>
              </a:lnSpc>
              <a:spcBef>
                <a:spcPct val="0"/>
              </a:spcBef>
            </a:pPr>
            <a:r>
              <a:rPr lang="en-US" sz="3200" b="1" cap="all" dirty="0">
                <a:solidFill>
                  <a:schemeClr val="tx1"/>
                </a:solidFill>
                <a:latin typeface="Arial Black" panose="020B0A04020102020204" pitchFamily="34" charset="0"/>
                <a:ea typeface="+mj-ea"/>
                <a:cs typeface="Arial" panose="020B0604020202020204" pitchFamily="34" charset="0"/>
              </a:rPr>
              <a:t>ADMINISTRATION PROGRAMME</a:t>
            </a:r>
            <a:endParaRPr lang="en-GB" altLang="en-US" sz="3200" b="1" dirty="0">
              <a:solidFill>
                <a:schemeClr val="tx1"/>
              </a:solidFill>
              <a:latin typeface="Arial Black" panose="020B0A04020102020204" pitchFamily="34" charset="0"/>
            </a:endParaRPr>
          </a:p>
        </p:txBody>
      </p:sp>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51</a:t>
            </a:r>
          </a:p>
        </p:txBody>
      </p:sp>
    </p:spTree>
    <p:extLst>
      <p:ext uri="{BB962C8B-B14F-4D97-AF65-F5344CB8AC3E}">
        <p14:creationId xmlns:p14="http://schemas.microsoft.com/office/powerpoint/2010/main" xmlns="" val="13902937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421444258"/>
              </p:ext>
            </p:extLst>
          </p:nvPr>
        </p:nvGraphicFramePr>
        <p:xfrm>
          <a:off x="76200" y="986156"/>
          <a:ext cx="8991600" cy="4424043"/>
        </p:xfrm>
        <a:graphic>
          <a:graphicData uri="http://schemas.openxmlformats.org/drawingml/2006/table">
            <a:tbl>
              <a:tblPr firstRow="1" bandRow="1">
                <a:tableStyleId>{5940675A-B579-460E-94D1-54222C63F5DA}</a:tableStyleId>
              </a:tblPr>
              <a:tblGrid>
                <a:gridCol w="1295400">
                  <a:extLst>
                    <a:ext uri="{9D8B030D-6E8A-4147-A177-3AD203B41FA5}">
                      <a16:colId xmlns:a16="http://schemas.microsoft.com/office/drawing/2014/main" xmlns="" val="20000"/>
                    </a:ext>
                  </a:extLst>
                </a:gridCol>
                <a:gridCol w="4343400">
                  <a:extLst>
                    <a:ext uri="{9D8B030D-6E8A-4147-A177-3AD203B41FA5}">
                      <a16:colId xmlns:a16="http://schemas.microsoft.com/office/drawing/2014/main" xmlns="" val="20001"/>
                    </a:ext>
                  </a:extLst>
                </a:gridCol>
                <a:gridCol w="3352800">
                  <a:extLst>
                    <a:ext uri="{9D8B030D-6E8A-4147-A177-3AD203B41FA5}">
                      <a16:colId xmlns:a16="http://schemas.microsoft.com/office/drawing/2014/main" xmlns="" val="20002"/>
                    </a:ext>
                  </a:extLst>
                </a:gridCol>
              </a:tblGrid>
              <a:tr h="541021">
                <a:tc gridSpan="3">
                  <a:txBody>
                    <a:bodyPr/>
                    <a:lstStyle/>
                    <a:p>
                      <a:pPr marL="0" marR="0" lvl="1" indent="0" algn="l" defTabSz="914400" rtl="0" eaLnBrk="1" fontAlgn="auto" latinLnBrk="0" hangingPunct="1">
                        <a:lnSpc>
                          <a:spcPct val="115000"/>
                        </a:lnSpc>
                        <a:spcBef>
                          <a:spcPts val="300"/>
                        </a:spcBef>
                        <a:spcAft>
                          <a:spcPts val="600"/>
                        </a:spcAft>
                        <a:buClrTx/>
                        <a:buSzTx/>
                        <a:buFontTx/>
                        <a:buNone/>
                        <a:tabLst/>
                        <a:defRPr/>
                      </a:pPr>
                      <a:r>
                        <a:rPr lang="en-US" sz="1600" b="1" u="none" dirty="0">
                          <a:solidFill>
                            <a:schemeClr val="tx1"/>
                          </a:solidFill>
                          <a:latin typeface="+mn-lt"/>
                          <a:cs typeface="Arial" panose="020B0604020202020204" pitchFamily="34" charset="0"/>
                        </a:rPr>
                        <a:t>Objective</a:t>
                      </a:r>
                      <a:r>
                        <a:rPr lang="en-US" sz="1600" b="1" dirty="0">
                          <a:solidFill>
                            <a:schemeClr val="tx1"/>
                          </a:solidFill>
                          <a:latin typeface="+mn-lt"/>
                          <a:cs typeface="Arial" panose="020B0604020202020204" pitchFamily="34" charset="0"/>
                        </a:rPr>
                        <a:t>: </a:t>
                      </a:r>
                      <a:r>
                        <a:rPr lang="en-US" sz="1600" b="0" dirty="0">
                          <a:solidFill>
                            <a:schemeClr val="tx1"/>
                          </a:solidFill>
                          <a:latin typeface="+mn-lt"/>
                          <a:cs typeface="Arial" panose="020B0604020202020204" pitchFamily="34" charset="0"/>
                        </a:rPr>
                        <a:t>To improve</a:t>
                      </a:r>
                      <a:r>
                        <a:rPr lang="en-US" sz="1600" b="0" baseline="0" dirty="0">
                          <a:solidFill>
                            <a:schemeClr val="tx1"/>
                          </a:solidFill>
                          <a:latin typeface="+mn-lt"/>
                          <a:cs typeface="Arial" panose="020B0604020202020204" pitchFamily="34" charset="0"/>
                        </a:rPr>
                        <a:t> legislative compliance</a:t>
                      </a:r>
                      <a:r>
                        <a:rPr lang="en-US" sz="1600" b="0" kern="1200" dirty="0">
                          <a:solidFill>
                            <a:schemeClr val="tx1"/>
                          </a:solidFill>
                          <a:effectLst/>
                          <a:latin typeface="+mn-lt"/>
                          <a:ea typeface="+mn-ea"/>
                          <a:cs typeface="+mn-cs"/>
                        </a:rPr>
                        <a:t> </a:t>
                      </a: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US" sz="1800" dirty="0">
                        <a:solidFill>
                          <a:schemeClr val="tx1"/>
                        </a:solidFill>
                        <a:effectLst/>
                        <a:latin typeface="+mn-lt"/>
                        <a:cs typeface="Arial" panose="020B0604020202020204" pitchFamily="34" charset="0"/>
                      </a:endParaRPr>
                    </a:p>
                  </a:txBody>
                  <a:tcPr marL="85874" marR="85874">
                    <a:solidFill>
                      <a:srgbClr val="FFCC66"/>
                    </a:solidFill>
                  </a:tcPr>
                </a:tc>
                <a:extLst>
                  <a:ext uri="{0D108BD9-81ED-4DB2-BD59-A6C34878D82A}">
                    <a16:rowId xmlns:a16="http://schemas.microsoft.com/office/drawing/2014/main" xmlns="" val="10000"/>
                  </a:ext>
                </a:extLst>
              </a:tr>
              <a:tr h="499090">
                <a:tc gridSpan="3">
                  <a:txBody>
                    <a:bodyPr/>
                    <a:lstStyle/>
                    <a:p>
                      <a:pPr marL="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1" u="none" dirty="0">
                          <a:solidFill>
                            <a:schemeClr val="tx1"/>
                          </a:solidFill>
                          <a:latin typeface="+mn-lt"/>
                          <a:cs typeface="Arial" panose="020B0604020202020204" pitchFamily="34" charset="0"/>
                        </a:rPr>
                        <a:t>Impact: </a:t>
                      </a:r>
                      <a:r>
                        <a:rPr lang="en-ZA" sz="1600" b="0" u="none" dirty="0">
                          <a:solidFill>
                            <a:schemeClr val="tx1"/>
                          </a:solidFill>
                          <a:latin typeface="+mn-lt"/>
                          <a:cs typeface="Arial" panose="020B0604020202020204" pitchFamily="34" charset="0"/>
                        </a:rPr>
                        <a:t>Improved good</a:t>
                      </a:r>
                      <a:r>
                        <a:rPr lang="en-ZA" sz="1600" b="0" u="none" baseline="0" dirty="0">
                          <a:solidFill>
                            <a:schemeClr val="tx1"/>
                          </a:solidFill>
                          <a:latin typeface="+mn-lt"/>
                          <a:cs typeface="Arial" panose="020B0604020202020204" pitchFamily="34" charset="0"/>
                        </a:rPr>
                        <a:t> governance</a:t>
                      </a:r>
                      <a:endParaRPr lang="en-ZA" sz="1600" b="0" i="0" u="none" dirty="0">
                        <a:solidFill>
                          <a:schemeClr val="tx1"/>
                        </a:solidFill>
                        <a:effectLst/>
                        <a:latin typeface="+mn-lt"/>
                        <a:cs typeface="Arial" panose="020B0604020202020204" pitchFamily="34" charset="0"/>
                      </a:endParaRP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b="0" u="none"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endParaRPr lang="en-US"/>
                    </a:p>
                  </a:txBody>
                  <a:tcPr/>
                </a:tc>
                <a:extLst>
                  <a:ext uri="{0D108BD9-81ED-4DB2-BD59-A6C34878D82A}">
                    <a16:rowId xmlns:a16="http://schemas.microsoft.com/office/drawing/2014/main" xmlns="" val="10001"/>
                  </a:ext>
                </a:extLst>
              </a:tr>
              <a:tr h="432816">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GB" sz="1600" b="1" dirty="0">
                          <a:solidFill>
                            <a:schemeClr val="tx1"/>
                          </a:solidFill>
                          <a:latin typeface="+mn-lt"/>
                          <a:cs typeface="Arial" panose="020B0604020202020204" pitchFamily="34" charset="0"/>
                        </a:rPr>
                        <a:t>Outcome</a:t>
                      </a:r>
                    </a:p>
                  </a:txBody>
                  <a:tcPr marL="85874" marR="85874">
                    <a:solidFill>
                      <a:schemeClr val="accent2"/>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US" sz="1600" b="1" dirty="0">
                          <a:solidFill>
                            <a:schemeClr val="tx1"/>
                          </a:solidFill>
                          <a:latin typeface="+mn-lt"/>
                          <a:cs typeface="Arial" panose="020B0604020202020204" pitchFamily="34" charset="0"/>
                        </a:rPr>
                        <a:t>Output Indicator</a:t>
                      </a:r>
                      <a:endParaRPr lang="en-GB" sz="1600" b="1" dirty="0">
                        <a:solidFill>
                          <a:schemeClr val="tx1"/>
                        </a:solidFill>
                        <a:latin typeface="+mn-lt"/>
                        <a:cs typeface="Arial" panose="020B0604020202020204" pitchFamily="34" charset="0"/>
                      </a:endParaRPr>
                    </a:p>
                  </a:txBody>
                  <a:tcPr marL="85874" marR="85874">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mn-lt"/>
                          <a:cs typeface="Arial" panose="020B0604020202020204" pitchFamily="34" charset="0"/>
                        </a:rPr>
                        <a:t>2021/22 Annual Target</a:t>
                      </a:r>
                      <a:r>
                        <a:rPr lang="en-US" sz="1600" b="1" baseline="0" dirty="0">
                          <a:latin typeface="+mn-lt"/>
                          <a:cs typeface="Arial" panose="020B0604020202020204" pitchFamily="34" charset="0"/>
                        </a:rPr>
                        <a:t> </a:t>
                      </a:r>
                      <a:endParaRPr lang="en-GB" sz="1600" b="1" dirty="0">
                        <a:solidFill>
                          <a:schemeClr val="tx1"/>
                        </a:solidFill>
                        <a:latin typeface="+mn-lt"/>
                        <a:cs typeface="Arial" panose="020B0604020202020204" pitchFamily="34" charset="0"/>
                      </a:endParaRPr>
                    </a:p>
                  </a:txBody>
                  <a:tcPr>
                    <a:lnB w="190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2"/>
                  </a:ext>
                </a:extLst>
              </a:tr>
              <a:tr h="1104433">
                <a:tc rowSpan="2">
                  <a:txBody>
                    <a:bodyPr/>
                    <a:lstStyle/>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mn-lt"/>
                        <a:ea typeface="+mn-ea"/>
                        <a:cs typeface="Arial" panose="020B0604020202020204" pitchFamily="34" charset="0"/>
                      </a:endParaRPr>
                    </a:p>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mn-lt"/>
                        <a:ea typeface="+mn-ea"/>
                        <a:cs typeface="Arial" panose="020B0604020202020204" pitchFamily="34" charset="0"/>
                      </a:endParaRPr>
                    </a:p>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0" kern="1200" baseline="0" dirty="0">
                          <a:solidFill>
                            <a:schemeClr val="tx1"/>
                          </a:solidFill>
                          <a:latin typeface="+mn-lt"/>
                          <a:ea typeface="+mn-ea"/>
                          <a:cs typeface="Arial" panose="020B0604020202020204" pitchFamily="34" charset="0"/>
                        </a:rPr>
                        <a:t>Improved organisational efficiencies </a:t>
                      </a:r>
                    </a:p>
                  </a:txBody>
                  <a:tcPr marL="44032" marR="44032" marT="0" marB="0" vert="vert270"/>
                </a:tc>
                <a:tc>
                  <a:txBody>
                    <a:bodyPr/>
                    <a:lstStyle/>
                    <a:p>
                      <a:pPr marL="285750" indent="-285750">
                        <a:buFont typeface="Arial" panose="020B0604020202020204" pitchFamily="34" charset="0"/>
                        <a:buChar char="•"/>
                      </a:pPr>
                      <a:r>
                        <a:rPr lang="en-US" sz="1600" kern="1200" dirty="0">
                          <a:solidFill>
                            <a:schemeClr val="tx1"/>
                          </a:solidFill>
                          <a:effectLst/>
                          <a:latin typeface="+mn-lt"/>
                          <a:ea typeface="+mn-ea"/>
                          <a:cs typeface="+mn-cs"/>
                        </a:rPr>
                        <a:t>APP developed and tabled to Parliament</a:t>
                      </a:r>
                      <a:endParaRPr lang="en-ZA" sz="1600" dirty="0">
                        <a:solidFill>
                          <a:schemeClr val="tx1"/>
                        </a:solidFill>
                        <a:effectLst/>
                        <a:latin typeface="+mn-lt"/>
                        <a:ea typeface="Times New Roman" panose="02020603050405020304" pitchFamily="18" charset="0"/>
                      </a:endParaRPr>
                    </a:p>
                  </a:txBody>
                  <a:tcPr marL="50673" marR="50673" marT="0" marB="0"/>
                </a:tc>
                <a:tc>
                  <a:txBody>
                    <a:bodyPr/>
                    <a:lstStyle/>
                    <a:p>
                      <a:pPr marL="285750" indent="-285750">
                        <a:lnSpc>
                          <a:spcPct val="107000"/>
                        </a:lnSpc>
                        <a:spcAft>
                          <a:spcPts val="0"/>
                        </a:spcAft>
                        <a:buFont typeface="Arial" panose="020B0604020202020204" pitchFamily="34" charset="0"/>
                        <a:buChar char="•"/>
                      </a:pPr>
                      <a:r>
                        <a:rPr lang="en-US" sz="1600" dirty="0">
                          <a:effectLst/>
                          <a:latin typeface="+mn-lt"/>
                          <a:ea typeface="Calibri" panose="020F0502020204030204" pitchFamily="34" charset="0"/>
                          <a:cs typeface="Times New Roman" panose="02020603050405020304" pitchFamily="18" charset="0"/>
                        </a:rPr>
                        <a:t>2022/2023 APP developed and tabled to Parliament by March 2022</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846683">
                <a:tc vMerge="1">
                  <a:txBody>
                    <a:bodyPr/>
                    <a:lstStyle/>
                    <a:p>
                      <a:pPr algn="ctr"/>
                      <a:endParaRPr lang="en-ZA" sz="1800" b="1" kern="1200" dirty="0">
                        <a:solidFill>
                          <a:schemeClr val="dk1"/>
                        </a:solidFill>
                        <a:effectLst/>
                        <a:latin typeface="+mn-lt"/>
                        <a:ea typeface="+mn-ea"/>
                        <a:cs typeface="+mn-cs"/>
                      </a:endParaRPr>
                    </a:p>
                  </a:txBody>
                  <a:tcPr marL="44032" marR="44032" marT="0" marB="0" vert="vert270"/>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a:solidFill>
                            <a:schemeClr val="tx1"/>
                          </a:solidFill>
                          <a:effectLst/>
                          <a:latin typeface="+mn-lt"/>
                          <a:ea typeface="+mn-ea"/>
                          <a:cs typeface="+mn-cs"/>
                        </a:rPr>
                        <a:t>Annual Performance report on the implementation of the APP produced and submitted to oversight institutions</a:t>
                      </a:r>
                      <a:endParaRPr lang="en-US" sz="1600" kern="1200" dirty="0">
                        <a:solidFill>
                          <a:schemeClr val="tx1"/>
                        </a:solidFill>
                        <a:effectLst/>
                        <a:latin typeface="+mn-lt"/>
                        <a:ea typeface="+mn-ea"/>
                        <a:cs typeface="+mn-cs"/>
                      </a:endParaRPr>
                    </a:p>
                    <a:p>
                      <a:pPr>
                        <a:spcAft>
                          <a:spcPts val="0"/>
                        </a:spcAft>
                      </a:pPr>
                      <a:endParaRPr lang="en-ZA" sz="1600" dirty="0">
                        <a:solidFill>
                          <a:schemeClr val="tx1"/>
                        </a:solidFill>
                        <a:effectLst/>
                        <a:latin typeface="+mn-lt"/>
                        <a:ea typeface="Times New Roman" panose="02020603050405020304" pitchFamily="18" charset="0"/>
                      </a:endParaRPr>
                    </a:p>
                  </a:txBody>
                  <a:tcPr marL="50673" marR="50673" marT="0" marB="0"/>
                </a:tc>
                <a:tc>
                  <a:txBody>
                    <a:bodyPr/>
                    <a:lstStyle/>
                    <a:p>
                      <a:pPr marL="285750" indent="-285750">
                        <a:lnSpc>
                          <a:spcPct val="107000"/>
                        </a:lnSpc>
                        <a:spcAft>
                          <a:spcPts val="0"/>
                        </a:spcAft>
                        <a:buFont typeface="Arial" panose="020B0604020202020204" pitchFamily="34" charset="0"/>
                        <a:buChar char="•"/>
                      </a:pPr>
                      <a:r>
                        <a:rPr lang="en-US" sz="1600" dirty="0">
                          <a:effectLst/>
                          <a:latin typeface="+mn-lt"/>
                          <a:ea typeface="Calibri" panose="020F0502020204030204" pitchFamily="34" charset="0"/>
                          <a:cs typeface="Times New Roman" panose="02020603050405020304" pitchFamily="18" charset="0"/>
                        </a:rPr>
                        <a:t>Annual Performance report on the implementation of the APP produced and submitted to oversight institutions</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6" name="Title 2"/>
          <p:cNvSpPr txBox="1">
            <a:spLocks/>
          </p:cNvSpPr>
          <p:nvPr/>
        </p:nvSpPr>
        <p:spPr>
          <a:xfrm>
            <a:off x="1143000" y="152400"/>
            <a:ext cx="7658100" cy="715962"/>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3600" b="1" kern="1200">
                <a:solidFill>
                  <a:schemeClr val="tx1"/>
                </a:solidFill>
                <a:latin typeface="+mj-lt"/>
                <a:ea typeface="+mj-ea"/>
                <a:cs typeface="+mj-cs"/>
              </a:defRPr>
            </a:lvl1pPr>
          </a:lstStyle>
          <a:p>
            <a:pPr algn="ctr"/>
            <a:r>
              <a:rPr lang="en-US" dirty="0">
                <a:latin typeface="Arial Black" panose="020B0A04020102020204" pitchFamily="34" charset="0"/>
                <a:ea typeface="Calibri" panose="020F0502020204030204" pitchFamily="34" charset="0"/>
              </a:rPr>
              <a:t>Governance</a:t>
            </a:r>
            <a:r>
              <a:rPr lang="en-US" dirty="0">
                <a:ea typeface="Calibri" panose="020F0502020204030204" pitchFamily="34" charset="0"/>
              </a:rPr>
              <a:t> </a:t>
            </a:r>
            <a:endParaRPr lang="en-ZA" dirty="0">
              <a:latin typeface="Arial" panose="020B0604020202020204" pitchFamily="34" charset="0"/>
              <a:cs typeface="Arial" panose="020B0604020202020204" pitchFamily="34" charset="0"/>
            </a:endParaRPr>
          </a:p>
        </p:txBody>
      </p:sp>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52</a:t>
            </a:r>
          </a:p>
        </p:txBody>
      </p:sp>
    </p:spTree>
    <p:extLst>
      <p:ext uri="{BB962C8B-B14F-4D97-AF65-F5344CB8AC3E}">
        <p14:creationId xmlns:p14="http://schemas.microsoft.com/office/powerpoint/2010/main" xmlns="" val="34983713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3573901027"/>
              </p:ext>
            </p:extLst>
          </p:nvPr>
        </p:nvGraphicFramePr>
        <p:xfrm>
          <a:off x="76200" y="986156"/>
          <a:ext cx="8991600" cy="4164710"/>
        </p:xfrm>
        <a:graphic>
          <a:graphicData uri="http://schemas.openxmlformats.org/drawingml/2006/table">
            <a:tbl>
              <a:tblPr firstRow="1" bandRow="1">
                <a:tableStyleId>{5940675A-B579-460E-94D1-54222C63F5DA}</a:tableStyleId>
              </a:tblPr>
              <a:tblGrid>
                <a:gridCol w="1295400">
                  <a:extLst>
                    <a:ext uri="{9D8B030D-6E8A-4147-A177-3AD203B41FA5}">
                      <a16:colId xmlns:a16="http://schemas.microsoft.com/office/drawing/2014/main" xmlns="" val="20000"/>
                    </a:ext>
                  </a:extLst>
                </a:gridCol>
                <a:gridCol w="4343400">
                  <a:extLst>
                    <a:ext uri="{9D8B030D-6E8A-4147-A177-3AD203B41FA5}">
                      <a16:colId xmlns:a16="http://schemas.microsoft.com/office/drawing/2014/main" xmlns="" val="20001"/>
                    </a:ext>
                  </a:extLst>
                </a:gridCol>
                <a:gridCol w="3352800">
                  <a:extLst>
                    <a:ext uri="{9D8B030D-6E8A-4147-A177-3AD203B41FA5}">
                      <a16:colId xmlns:a16="http://schemas.microsoft.com/office/drawing/2014/main" xmlns="" val="20002"/>
                    </a:ext>
                  </a:extLst>
                </a:gridCol>
              </a:tblGrid>
              <a:tr h="457200">
                <a:tc gridSpan="3">
                  <a:txBody>
                    <a:bodyPr/>
                    <a:lstStyle/>
                    <a:p>
                      <a:pPr marL="0" marR="0" lvl="1" indent="0" algn="l" defTabSz="914400" rtl="0" eaLnBrk="1" fontAlgn="auto" latinLnBrk="0" hangingPunct="1">
                        <a:lnSpc>
                          <a:spcPct val="115000"/>
                        </a:lnSpc>
                        <a:spcBef>
                          <a:spcPts val="300"/>
                        </a:spcBef>
                        <a:spcAft>
                          <a:spcPts val="600"/>
                        </a:spcAft>
                        <a:buClrTx/>
                        <a:buSzTx/>
                        <a:buFontTx/>
                        <a:buNone/>
                        <a:tabLst/>
                        <a:defRPr/>
                      </a:pPr>
                      <a:r>
                        <a:rPr lang="en-US" sz="1600" b="1" u="none" dirty="0">
                          <a:solidFill>
                            <a:schemeClr val="tx1"/>
                          </a:solidFill>
                          <a:latin typeface="+mn-lt"/>
                          <a:cs typeface="Arial" panose="020B0604020202020204" pitchFamily="34" charset="0"/>
                        </a:rPr>
                        <a:t>Objective</a:t>
                      </a:r>
                      <a:r>
                        <a:rPr lang="en-US" sz="1600" b="1" dirty="0">
                          <a:solidFill>
                            <a:schemeClr val="tx1"/>
                          </a:solidFill>
                          <a:latin typeface="+mn-lt"/>
                          <a:cs typeface="Arial" panose="020B0604020202020204" pitchFamily="34" charset="0"/>
                        </a:rPr>
                        <a:t>: </a:t>
                      </a:r>
                      <a:r>
                        <a:rPr lang="en-US" sz="1600" b="0" dirty="0">
                          <a:solidFill>
                            <a:schemeClr val="tx1"/>
                          </a:solidFill>
                          <a:latin typeface="+mn-lt"/>
                          <a:cs typeface="Arial" panose="020B0604020202020204" pitchFamily="34" charset="0"/>
                        </a:rPr>
                        <a:t>Management of f</a:t>
                      </a:r>
                      <a:r>
                        <a:rPr lang="en-US" sz="1600" b="0" kern="1200" dirty="0">
                          <a:solidFill>
                            <a:schemeClr val="tx1"/>
                          </a:solidFill>
                          <a:effectLst/>
                          <a:latin typeface="+mn-lt"/>
                          <a:ea typeface="+mn-ea"/>
                          <a:cs typeface="Arial" panose="020B0604020202020204" pitchFamily="34" charset="0"/>
                        </a:rPr>
                        <a:t>raud and corruption</a:t>
                      </a:r>
                      <a:endParaRPr lang="en-US" sz="1600" kern="1200" dirty="0">
                        <a:solidFill>
                          <a:schemeClr val="dk1"/>
                        </a:solidFill>
                        <a:effectLst/>
                        <a:latin typeface="+mn-lt"/>
                        <a:ea typeface="+mn-ea"/>
                        <a:cs typeface="+mn-cs"/>
                      </a:endParaRP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US" sz="1800" dirty="0">
                        <a:solidFill>
                          <a:schemeClr val="tx1"/>
                        </a:solidFill>
                        <a:effectLst/>
                        <a:latin typeface="+mn-lt"/>
                        <a:cs typeface="Arial" panose="020B0604020202020204" pitchFamily="34" charset="0"/>
                      </a:endParaRPr>
                    </a:p>
                  </a:txBody>
                  <a:tcPr marL="85874" marR="85874">
                    <a:solidFill>
                      <a:srgbClr val="FFCC66"/>
                    </a:solidFill>
                  </a:tcPr>
                </a:tc>
                <a:extLst>
                  <a:ext uri="{0D108BD9-81ED-4DB2-BD59-A6C34878D82A}">
                    <a16:rowId xmlns:a16="http://schemas.microsoft.com/office/drawing/2014/main" xmlns="" val="10000"/>
                  </a:ext>
                </a:extLst>
              </a:tr>
              <a:tr h="421766">
                <a:tc gridSpan="3">
                  <a:txBody>
                    <a:bodyPr/>
                    <a:lstStyle/>
                    <a:p>
                      <a:pPr marL="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1" u="none" dirty="0">
                          <a:latin typeface="+mn-lt"/>
                          <a:cs typeface="Arial" panose="020B0604020202020204" pitchFamily="34" charset="0"/>
                        </a:rPr>
                        <a:t>Impact:</a:t>
                      </a:r>
                      <a:r>
                        <a:rPr lang="en-ZA" sz="1600" b="1" u="none" baseline="0" dirty="0">
                          <a:latin typeface="+mn-lt"/>
                          <a:cs typeface="Arial" panose="020B0604020202020204" pitchFamily="34" charset="0"/>
                        </a:rPr>
                        <a:t> </a:t>
                      </a:r>
                      <a:r>
                        <a:rPr lang="en-GB" sz="1600" b="0" u="none" kern="1200" baseline="0" dirty="0">
                          <a:solidFill>
                            <a:schemeClr val="tx1"/>
                          </a:solidFill>
                          <a:effectLst/>
                          <a:latin typeface="+mn-lt"/>
                          <a:ea typeface="+mn-ea"/>
                          <a:cs typeface="Arial" panose="020B0604020202020204" pitchFamily="34" charset="0"/>
                        </a:rPr>
                        <a:t>Reduce wastage, fraud and corruption case</a:t>
                      </a:r>
                      <a:endParaRPr lang="en-ZA" sz="1600" b="0" i="0" dirty="0">
                        <a:solidFill>
                          <a:schemeClr val="tx1"/>
                        </a:solidFill>
                        <a:effectLst/>
                        <a:latin typeface="+mn-lt"/>
                        <a:cs typeface="Arial" panose="020B0604020202020204" pitchFamily="34" charset="0"/>
                      </a:endParaRP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b="0" u="none"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endParaRPr lang="en-US"/>
                    </a:p>
                  </a:txBody>
                  <a:tcPr/>
                </a:tc>
                <a:extLst>
                  <a:ext uri="{0D108BD9-81ED-4DB2-BD59-A6C34878D82A}">
                    <a16:rowId xmlns:a16="http://schemas.microsoft.com/office/drawing/2014/main" xmlns="" val="10001"/>
                  </a:ext>
                </a:extLst>
              </a:tr>
              <a:tr h="303118">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GB" sz="1600" b="1" dirty="0">
                          <a:solidFill>
                            <a:schemeClr val="tx1"/>
                          </a:solidFill>
                          <a:latin typeface="+mn-lt"/>
                          <a:cs typeface="Arial" panose="020B0604020202020204" pitchFamily="34" charset="0"/>
                        </a:rPr>
                        <a:t>Outcome</a:t>
                      </a:r>
                    </a:p>
                  </a:txBody>
                  <a:tcPr marL="85874" marR="85874">
                    <a:solidFill>
                      <a:schemeClr val="accent2"/>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US" sz="1600" b="1" dirty="0">
                          <a:solidFill>
                            <a:schemeClr val="tx1"/>
                          </a:solidFill>
                          <a:latin typeface="+mn-lt"/>
                          <a:cs typeface="Arial" panose="020B0604020202020204" pitchFamily="34" charset="0"/>
                        </a:rPr>
                        <a:t>Output Indicator</a:t>
                      </a:r>
                      <a:endParaRPr lang="en-GB" sz="1600" b="1" dirty="0">
                        <a:solidFill>
                          <a:schemeClr val="tx1"/>
                        </a:solidFill>
                        <a:latin typeface="+mn-lt"/>
                        <a:cs typeface="Arial" panose="020B0604020202020204" pitchFamily="34" charset="0"/>
                      </a:endParaRPr>
                    </a:p>
                  </a:txBody>
                  <a:tcPr marL="85874" marR="85874">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mn-lt"/>
                          <a:cs typeface="Arial" panose="020B0604020202020204" pitchFamily="34" charset="0"/>
                        </a:rPr>
                        <a:t>2021/22 Annual Target</a:t>
                      </a:r>
                      <a:r>
                        <a:rPr lang="en-US" sz="1600" b="1" baseline="0" dirty="0">
                          <a:latin typeface="+mn-lt"/>
                          <a:cs typeface="Arial" panose="020B0604020202020204" pitchFamily="34" charset="0"/>
                        </a:rPr>
                        <a:t> </a:t>
                      </a:r>
                      <a:endParaRPr lang="en-GB" sz="1600" b="1" dirty="0">
                        <a:solidFill>
                          <a:schemeClr val="tx1"/>
                        </a:solidFill>
                        <a:latin typeface="+mn-lt"/>
                        <a:cs typeface="Arial" panose="020B0604020202020204" pitchFamily="34" charset="0"/>
                      </a:endParaRPr>
                    </a:p>
                  </a:txBody>
                  <a:tcPr>
                    <a:lnB w="190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2"/>
                  </a:ext>
                </a:extLst>
              </a:tr>
              <a:tr h="933323">
                <a:tc rowSpan="3">
                  <a:txBody>
                    <a:bodyPr/>
                    <a:lstStyle/>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mn-lt"/>
                        <a:ea typeface="+mn-ea"/>
                        <a:cs typeface="Arial" panose="020B0604020202020204" pitchFamily="34" charset="0"/>
                      </a:endParaRPr>
                    </a:p>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mn-lt"/>
                        <a:ea typeface="+mn-ea"/>
                        <a:cs typeface="Arial" panose="020B0604020202020204" pitchFamily="34" charset="0"/>
                      </a:endParaRPr>
                    </a:p>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0" kern="1200" baseline="0" dirty="0">
                          <a:solidFill>
                            <a:schemeClr val="tx1"/>
                          </a:solidFill>
                          <a:latin typeface="+mn-lt"/>
                          <a:ea typeface="+mn-ea"/>
                          <a:cs typeface="Arial" panose="020B0604020202020204" pitchFamily="34" charset="0"/>
                        </a:rPr>
                        <a:t>Improved organisational efficiencies </a:t>
                      </a:r>
                    </a:p>
                  </a:txBody>
                  <a:tcPr marL="44032" marR="44032" marT="0" marB="0" vert="vert270"/>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Percentage of reported fraud and corruption cases investigated and finalised (Investigation)</a:t>
                      </a:r>
                    </a:p>
                  </a:txBody>
                  <a:tcPr marL="44032" marR="44032" marT="0" marB="0"/>
                </a:tc>
                <a:tc>
                  <a:txBody>
                    <a:bodyPr/>
                    <a:lstStyle/>
                    <a:p>
                      <a:pPr marL="285750" indent="-285750" algn="just">
                        <a:spcAft>
                          <a:spcPts val="0"/>
                        </a:spcAft>
                        <a:buFont typeface="Arial" panose="020B0604020202020204" pitchFamily="34" charset="0"/>
                        <a:buChar char="•"/>
                      </a:pPr>
                      <a:r>
                        <a:rPr lang="en-ZA" sz="1600" dirty="0">
                          <a:effectLst/>
                          <a:latin typeface="+mn-lt"/>
                          <a:ea typeface="Times New Roman" panose="02020603050405020304" pitchFamily="18" charset="0"/>
                        </a:rPr>
                        <a:t>70% of reported fraud and corruption cases investigated and finalised</a:t>
                      </a:r>
                      <a:endParaRPr lang="en-US" sz="1600" dirty="0">
                        <a:effectLst/>
                        <a:latin typeface="+mn-lt"/>
                        <a:ea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092708">
                <a:tc vMerge="1">
                  <a:txBody>
                    <a:bodyPr/>
                    <a:lstStyle/>
                    <a:p>
                      <a:pPr algn="ctr"/>
                      <a:endParaRPr lang="en-ZA" sz="1800" b="1" kern="1200" dirty="0">
                        <a:solidFill>
                          <a:schemeClr val="dk1"/>
                        </a:solidFill>
                        <a:effectLst/>
                        <a:latin typeface="+mn-lt"/>
                        <a:ea typeface="+mn-ea"/>
                        <a:cs typeface="+mn-cs"/>
                      </a:endParaRPr>
                    </a:p>
                  </a:txBody>
                  <a:tcPr marL="44032" marR="44032" marT="0" marB="0" vert="vert270"/>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Suspected fraud detected and referred to relevant stakeholders (e.g. Grant Administration, SAPO and banks) for corrective action</a:t>
                      </a:r>
                      <a:endParaRPr lang="en-ZA" sz="1600" kern="1200" dirty="0">
                        <a:solidFill>
                          <a:schemeClr val="tx1"/>
                        </a:solidFill>
                        <a:effectLst/>
                        <a:latin typeface="+mn-lt"/>
                        <a:ea typeface="+mn-ea"/>
                        <a:cs typeface="+mn-cs"/>
                      </a:endParaRPr>
                    </a:p>
                  </a:txBody>
                  <a:tcPr marL="44032" marR="44032" marT="0" marB="0"/>
                </a:tc>
                <a:tc>
                  <a:txBody>
                    <a:bodyPr/>
                    <a:lstStyle/>
                    <a:p>
                      <a:pPr marL="285750" marR="0" indent="-285750" algn="just">
                        <a:lnSpc>
                          <a:spcPct val="107000"/>
                        </a:lnSpc>
                        <a:spcBef>
                          <a:spcPts val="0"/>
                        </a:spcBef>
                        <a:spcAft>
                          <a:spcPts val="0"/>
                        </a:spcAft>
                        <a:buFont typeface="Arial" panose="020B0604020202020204" pitchFamily="34" charset="0"/>
                        <a:buChar char="•"/>
                      </a:pPr>
                      <a:r>
                        <a:rPr lang="en-ZA" sz="1600" dirty="0">
                          <a:solidFill>
                            <a:srgbClr val="000000"/>
                          </a:solidFill>
                          <a:effectLst/>
                          <a:latin typeface="+mn-lt"/>
                          <a:ea typeface="Times New Roman" panose="02020603050405020304" pitchFamily="18" charset="0"/>
                          <a:cs typeface="Times New Roman" panose="02020603050405020304" pitchFamily="18" charset="0"/>
                        </a:rPr>
                        <a:t>Suspected fraud detected and referred to relevant stakeholders (e.g. Grant Administration, SAPO, and Banks) for corrective action</a:t>
                      </a: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467868">
                <a:tc vMerge="1">
                  <a:txBody>
                    <a:bodyPr/>
                    <a:lstStyle/>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txBody>
                  <a:tcPr marL="44032" marR="44032" marT="0" marB="0" vert="vert270"/>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Electronic fraud detection system developed and implemented</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kern="1200" dirty="0">
                        <a:solidFill>
                          <a:schemeClr val="tx1"/>
                        </a:solidFill>
                        <a:effectLst/>
                        <a:latin typeface="+mn-lt"/>
                        <a:ea typeface="+mn-ea"/>
                        <a:cs typeface="+mn-cs"/>
                      </a:endParaRPr>
                    </a:p>
                  </a:txBody>
                  <a:tcPr marL="44032" marR="44032" marT="0" marB="0"/>
                </a:tc>
                <a:tc>
                  <a:txBody>
                    <a:bodyPr/>
                    <a:lstStyle/>
                    <a:p>
                      <a:pPr marL="285750" marR="0" indent="-285750" algn="just">
                        <a:lnSpc>
                          <a:spcPct val="107000"/>
                        </a:lnSpc>
                        <a:spcBef>
                          <a:spcPts val="0"/>
                        </a:spcBef>
                        <a:spcAft>
                          <a:spcPts val="0"/>
                        </a:spcAft>
                        <a:buFont typeface="Arial" panose="020B0604020202020204" pitchFamily="34" charset="0"/>
                        <a:buChar char="•"/>
                      </a:pPr>
                      <a:r>
                        <a:rPr lang="en-ZA" sz="1600" dirty="0">
                          <a:effectLst/>
                          <a:latin typeface="+mn-lt"/>
                          <a:ea typeface="Times New Roman" panose="02020603050405020304" pitchFamily="18" charset="0"/>
                          <a:cs typeface="Times New Roman" panose="02020603050405020304" pitchFamily="18" charset="0"/>
                        </a:rPr>
                        <a:t>Electronic fraud detection system developed</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6" name="Title 2"/>
          <p:cNvSpPr txBox="1">
            <a:spLocks/>
          </p:cNvSpPr>
          <p:nvPr/>
        </p:nvSpPr>
        <p:spPr>
          <a:xfrm>
            <a:off x="1143000" y="152400"/>
            <a:ext cx="7658100" cy="715962"/>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3600" b="1" kern="1200">
                <a:solidFill>
                  <a:schemeClr val="tx1"/>
                </a:solidFill>
                <a:latin typeface="+mj-lt"/>
                <a:ea typeface="+mj-ea"/>
                <a:cs typeface="+mj-cs"/>
              </a:defRPr>
            </a:lvl1pPr>
          </a:lstStyle>
          <a:p>
            <a:pPr algn="ctr"/>
            <a:r>
              <a:rPr lang="en-US" dirty="0">
                <a:latin typeface="Arial Black" panose="020B0A04020102020204" pitchFamily="34" charset="0"/>
                <a:ea typeface="Calibri" panose="020F0502020204030204" pitchFamily="34" charset="0"/>
              </a:rPr>
              <a:t>Governance</a:t>
            </a:r>
            <a:r>
              <a:rPr lang="en-US" dirty="0">
                <a:ea typeface="Calibri" panose="020F0502020204030204" pitchFamily="34" charset="0"/>
              </a:rPr>
              <a:t> </a:t>
            </a:r>
            <a:endParaRPr lang="en-ZA" dirty="0">
              <a:latin typeface="Arial" panose="020B0604020202020204" pitchFamily="34" charset="0"/>
              <a:cs typeface="Arial" panose="020B0604020202020204" pitchFamily="34" charset="0"/>
            </a:endParaRPr>
          </a:p>
        </p:txBody>
      </p:sp>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53</a:t>
            </a:r>
          </a:p>
        </p:txBody>
      </p:sp>
    </p:spTree>
    <p:extLst>
      <p:ext uri="{BB962C8B-B14F-4D97-AF65-F5344CB8AC3E}">
        <p14:creationId xmlns:p14="http://schemas.microsoft.com/office/powerpoint/2010/main" xmlns="" val="8896418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96290804"/>
              </p:ext>
            </p:extLst>
          </p:nvPr>
        </p:nvGraphicFramePr>
        <p:xfrm>
          <a:off x="76200" y="802646"/>
          <a:ext cx="8991600" cy="4883851"/>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xmlns="" val="20000"/>
                    </a:ext>
                  </a:extLst>
                </a:gridCol>
                <a:gridCol w="4800600">
                  <a:extLst>
                    <a:ext uri="{9D8B030D-6E8A-4147-A177-3AD203B41FA5}">
                      <a16:colId xmlns:a16="http://schemas.microsoft.com/office/drawing/2014/main" xmlns="" val="20001"/>
                    </a:ext>
                  </a:extLst>
                </a:gridCol>
                <a:gridCol w="2971800">
                  <a:extLst>
                    <a:ext uri="{9D8B030D-6E8A-4147-A177-3AD203B41FA5}">
                      <a16:colId xmlns:a16="http://schemas.microsoft.com/office/drawing/2014/main" xmlns="" val="20002"/>
                    </a:ext>
                  </a:extLst>
                </a:gridCol>
              </a:tblGrid>
              <a:tr h="418118">
                <a:tc gridSpan="3">
                  <a:txBody>
                    <a:bodyPr/>
                    <a:lstStyle/>
                    <a:p>
                      <a:pPr marL="0" marR="0" lvl="1" indent="0" algn="l" defTabSz="914400" rtl="0" eaLnBrk="1" fontAlgn="auto" latinLnBrk="0" hangingPunct="1">
                        <a:lnSpc>
                          <a:spcPct val="115000"/>
                        </a:lnSpc>
                        <a:spcBef>
                          <a:spcPts val="300"/>
                        </a:spcBef>
                        <a:spcAft>
                          <a:spcPts val="600"/>
                        </a:spcAft>
                        <a:buClrTx/>
                        <a:buSzTx/>
                        <a:buFontTx/>
                        <a:buNone/>
                        <a:tabLst/>
                        <a:defRPr/>
                      </a:pPr>
                      <a:r>
                        <a:rPr lang="en-US" sz="1400" b="1" u="none" dirty="0">
                          <a:solidFill>
                            <a:schemeClr val="tx1"/>
                          </a:solidFill>
                          <a:latin typeface="+mn-lt"/>
                          <a:cs typeface="Arial" panose="020B0604020202020204" pitchFamily="34" charset="0"/>
                        </a:rPr>
                        <a:t>Objective</a:t>
                      </a:r>
                      <a:r>
                        <a:rPr lang="en-US" sz="1400" b="1" dirty="0">
                          <a:solidFill>
                            <a:schemeClr val="tx1"/>
                          </a:solidFill>
                          <a:latin typeface="+mn-lt"/>
                          <a:cs typeface="Arial" panose="020B0604020202020204" pitchFamily="34" charset="0"/>
                        </a:rPr>
                        <a:t>: </a:t>
                      </a:r>
                      <a:r>
                        <a:rPr lang="en-US" sz="1400" b="0" kern="1200" baseline="0" dirty="0">
                          <a:solidFill>
                            <a:schemeClr val="tx1"/>
                          </a:solidFill>
                          <a:effectLst/>
                          <a:latin typeface="+mn-lt"/>
                          <a:ea typeface="+mn-ea"/>
                          <a:cs typeface="Arial" panose="020B0604020202020204" pitchFamily="34" charset="0"/>
                        </a:rPr>
                        <a:t>Effective internal audit system</a:t>
                      </a:r>
                      <a:r>
                        <a:rPr lang="en-US" sz="1400" b="0" kern="1200" dirty="0">
                          <a:solidFill>
                            <a:schemeClr val="dk1"/>
                          </a:solidFill>
                          <a:effectLst/>
                          <a:latin typeface="+mn-lt"/>
                          <a:ea typeface="+mn-ea"/>
                          <a:cs typeface="+mn-cs"/>
                        </a:rPr>
                        <a:t> </a:t>
                      </a: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US" sz="1800" dirty="0">
                        <a:solidFill>
                          <a:schemeClr val="tx1"/>
                        </a:solidFill>
                        <a:effectLst/>
                        <a:latin typeface="+mn-lt"/>
                        <a:cs typeface="Arial" panose="020B0604020202020204" pitchFamily="34" charset="0"/>
                      </a:endParaRPr>
                    </a:p>
                  </a:txBody>
                  <a:tcPr marL="85874" marR="85874">
                    <a:solidFill>
                      <a:srgbClr val="FFCC66"/>
                    </a:solidFill>
                  </a:tcPr>
                </a:tc>
                <a:extLst>
                  <a:ext uri="{0D108BD9-81ED-4DB2-BD59-A6C34878D82A}">
                    <a16:rowId xmlns:a16="http://schemas.microsoft.com/office/drawing/2014/main" xmlns="" val="10000"/>
                  </a:ext>
                </a:extLst>
              </a:tr>
              <a:tr h="993826">
                <a:tc gridSpan="3">
                  <a:txBody>
                    <a:bodyPr/>
                    <a:lstStyle/>
                    <a:p>
                      <a:pPr marL="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400" b="1" u="none" dirty="0">
                          <a:latin typeface="+mn-lt"/>
                          <a:cs typeface="Arial" panose="020B0604020202020204" pitchFamily="34" charset="0"/>
                        </a:rPr>
                        <a:t>Impact:</a:t>
                      </a:r>
                      <a:r>
                        <a:rPr lang="en-ZA" sz="1400" b="1" u="none" baseline="0" dirty="0">
                          <a:latin typeface="+mn-lt"/>
                          <a:cs typeface="Arial" panose="020B0604020202020204" pitchFamily="34" charset="0"/>
                        </a:rPr>
                        <a:t> </a:t>
                      </a:r>
                      <a:endParaRPr lang="en-GB" sz="1400" b="1" u="none" baseline="0" dirty="0">
                        <a:latin typeface="+mn-lt"/>
                        <a:cs typeface="Arial" panose="020B0604020202020204" pitchFamily="34" charset="0"/>
                      </a:endParaRPr>
                    </a:p>
                    <a:p>
                      <a:pPr marL="2857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baseline="0" dirty="0">
                          <a:solidFill>
                            <a:schemeClr val="tx1"/>
                          </a:solidFill>
                          <a:latin typeface="+mn-lt"/>
                          <a:ea typeface="+mn-ea"/>
                          <a:cs typeface="Arial" panose="020B0604020202020204" pitchFamily="34" charset="0"/>
                        </a:rPr>
                        <a:t>Proactive identification of internal control deficiencies and recommends improvement plans.  </a:t>
                      </a:r>
                    </a:p>
                    <a:p>
                      <a:pPr marL="2857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baseline="0" dirty="0">
                          <a:solidFill>
                            <a:schemeClr val="tx1"/>
                          </a:solidFill>
                          <a:latin typeface="+mn-lt"/>
                          <a:ea typeface="+mn-ea"/>
                          <a:cs typeface="Arial" panose="020B0604020202020204" pitchFamily="34" charset="0"/>
                        </a:rPr>
                        <a:t>These reviews (</a:t>
                      </a:r>
                      <a:r>
                        <a:rPr lang="en-US" sz="1400" b="0" i="1" u="none" strike="noStrike" kern="1200" baseline="0" dirty="0">
                          <a:solidFill>
                            <a:schemeClr val="tx1"/>
                          </a:solidFill>
                          <a:latin typeface="+mn-lt"/>
                          <a:ea typeface="+mn-ea"/>
                          <a:cs typeface="Arial" panose="020B0604020202020204" pitchFamily="34" charset="0"/>
                        </a:rPr>
                        <a:t>particularly Annual Financial Statements and Annual Performance Information</a:t>
                      </a:r>
                      <a:r>
                        <a:rPr lang="en-US" sz="1400" b="0" i="0" u="none" strike="noStrike" kern="1200" baseline="0" dirty="0">
                          <a:solidFill>
                            <a:schemeClr val="tx1"/>
                          </a:solidFill>
                          <a:latin typeface="+mn-lt"/>
                          <a:ea typeface="+mn-ea"/>
                          <a:cs typeface="Arial" panose="020B0604020202020204" pitchFamily="34" charset="0"/>
                        </a:rPr>
                        <a:t>) contributes to SASSA and DSD receiving unqualified audit opinions from AGSA.</a:t>
                      </a:r>
                      <a:endParaRPr lang="en-ZA" sz="1400" b="0" i="0" u="none" strike="noStrike" kern="1200" baseline="0" dirty="0">
                        <a:solidFill>
                          <a:schemeClr val="tx1"/>
                        </a:solidFill>
                        <a:latin typeface="+mn-lt"/>
                        <a:ea typeface="+mn-ea"/>
                        <a:cs typeface="Arial" panose="020B0604020202020204" pitchFamily="34" charset="0"/>
                      </a:endParaRP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b="0" u="none"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endParaRPr lang="en-US"/>
                    </a:p>
                  </a:txBody>
                  <a:tcPr/>
                </a:tc>
                <a:extLst>
                  <a:ext uri="{0D108BD9-81ED-4DB2-BD59-A6C34878D82A}">
                    <a16:rowId xmlns:a16="http://schemas.microsoft.com/office/drawing/2014/main" xmlns="" val="10001"/>
                  </a:ext>
                </a:extLst>
              </a:tr>
              <a:tr h="544166">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GB" sz="1400" b="1" dirty="0">
                          <a:solidFill>
                            <a:schemeClr val="tx1"/>
                          </a:solidFill>
                          <a:latin typeface="+mn-lt"/>
                          <a:cs typeface="Arial" panose="020B0604020202020204" pitchFamily="34" charset="0"/>
                        </a:rPr>
                        <a:t>Outcome</a:t>
                      </a:r>
                    </a:p>
                  </a:txBody>
                  <a:tcPr marL="85874" marR="85874">
                    <a:solidFill>
                      <a:schemeClr val="accent2"/>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US" sz="1400" b="1" dirty="0">
                          <a:solidFill>
                            <a:schemeClr val="tx1"/>
                          </a:solidFill>
                          <a:latin typeface="+mn-lt"/>
                          <a:cs typeface="Arial" panose="020B0604020202020204" pitchFamily="34" charset="0"/>
                        </a:rPr>
                        <a:t>Output Indicator</a:t>
                      </a:r>
                      <a:endParaRPr lang="en-GB" sz="1400" b="1" dirty="0">
                        <a:solidFill>
                          <a:schemeClr val="tx1"/>
                        </a:solidFill>
                        <a:latin typeface="+mn-lt"/>
                        <a:cs typeface="Arial" panose="020B0604020202020204" pitchFamily="34" charset="0"/>
                      </a:endParaRPr>
                    </a:p>
                  </a:txBody>
                  <a:tcPr marL="85874" marR="85874">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mn-lt"/>
                          <a:cs typeface="Arial" panose="020B0604020202020204" pitchFamily="34" charset="0"/>
                        </a:rPr>
                        <a:t>2021/22 Annual Target</a:t>
                      </a:r>
                      <a:r>
                        <a:rPr lang="en-US" sz="1400" b="1" baseline="0" dirty="0">
                          <a:latin typeface="+mn-lt"/>
                          <a:cs typeface="Arial" panose="020B0604020202020204" pitchFamily="34" charset="0"/>
                        </a:rPr>
                        <a:t> </a:t>
                      </a:r>
                      <a:endParaRPr lang="en-GB" sz="1400" b="1" dirty="0">
                        <a:solidFill>
                          <a:schemeClr val="tx1"/>
                        </a:solidFill>
                        <a:latin typeface="+mn-lt"/>
                        <a:cs typeface="Arial" panose="020B0604020202020204" pitchFamily="34" charset="0"/>
                      </a:endParaRPr>
                    </a:p>
                  </a:txBody>
                  <a:tcPr>
                    <a:lnB w="190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2"/>
                  </a:ext>
                </a:extLst>
              </a:tr>
              <a:tr h="2927741">
                <a:tc>
                  <a:txBody>
                    <a:bodyPr/>
                    <a:lstStyle/>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mn-lt"/>
                        <a:ea typeface="+mn-ea"/>
                        <a:cs typeface="Arial" panose="020B0604020202020204" pitchFamily="34" charset="0"/>
                      </a:endParaRPr>
                    </a:p>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mn-lt"/>
                        <a:ea typeface="+mn-ea"/>
                        <a:cs typeface="Arial" panose="020B0604020202020204" pitchFamily="34" charset="0"/>
                      </a:endParaRPr>
                    </a:p>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0" kern="1200" baseline="0" dirty="0">
                          <a:solidFill>
                            <a:schemeClr val="tx1"/>
                          </a:solidFill>
                          <a:latin typeface="+mn-lt"/>
                          <a:ea typeface="+mn-ea"/>
                          <a:cs typeface="Arial" panose="020B0604020202020204" pitchFamily="34" charset="0"/>
                        </a:rPr>
                        <a:t>Improved organisational efficiencies </a:t>
                      </a:r>
                    </a:p>
                  </a:txBody>
                  <a:tcPr marL="44032" marR="44032" marT="0" marB="0" vert="vert270"/>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Number of internal audit reviews conducted on high risk areas</a:t>
                      </a:r>
                    </a:p>
                  </a:txBody>
                  <a:tcPr marL="44032" marR="44032" marT="0" marB="0"/>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20 internal audit reviews conducted on high risk areas</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kern="1200" dirty="0">
                        <a:solidFill>
                          <a:schemeClr val="tx1"/>
                        </a:solidFill>
                        <a:effectLst/>
                        <a:latin typeface="+mn-lt"/>
                        <a:ea typeface="+mn-ea"/>
                        <a:cs typeface="+mn-cs"/>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6" name="Title 2"/>
          <p:cNvSpPr txBox="1">
            <a:spLocks/>
          </p:cNvSpPr>
          <p:nvPr/>
        </p:nvSpPr>
        <p:spPr>
          <a:xfrm>
            <a:off x="884583" y="107774"/>
            <a:ext cx="7658100" cy="715962"/>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3600" b="1" kern="1200">
                <a:solidFill>
                  <a:schemeClr val="tx1"/>
                </a:solidFill>
                <a:latin typeface="+mj-lt"/>
                <a:ea typeface="+mj-ea"/>
                <a:cs typeface="+mj-cs"/>
              </a:defRPr>
            </a:lvl1pPr>
          </a:lstStyle>
          <a:p>
            <a:pPr algn="ctr"/>
            <a:r>
              <a:rPr lang="en-US" dirty="0">
                <a:latin typeface="Arial Black" panose="020B0A04020102020204" pitchFamily="34" charset="0"/>
                <a:ea typeface="Calibri" panose="020F0502020204030204" pitchFamily="34" charset="0"/>
              </a:rPr>
              <a:t>Governance</a:t>
            </a:r>
            <a:r>
              <a:rPr lang="en-US" dirty="0">
                <a:ea typeface="Calibri" panose="020F0502020204030204" pitchFamily="34" charset="0"/>
              </a:rPr>
              <a:t> </a:t>
            </a:r>
            <a:endParaRPr lang="en-ZA" dirty="0">
              <a:latin typeface="Arial" panose="020B0604020202020204" pitchFamily="34" charset="0"/>
              <a:cs typeface="Arial" panose="020B0604020202020204" pitchFamily="34" charset="0"/>
            </a:endParaRPr>
          </a:p>
        </p:txBody>
      </p:sp>
      <p:sp>
        <p:nvSpPr>
          <p:cNvPr id="4" name="Slide Number Placeholder 2"/>
          <p:cNvSpPr txBox="1">
            <a:spLocks/>
          </p:cNvSpPr>
          <p:nvPr/>
        </p:nvSpPr>
        <p:spPr>
          <a:xfrm>
            <a:off x="3152912" y="6156340"/>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54</a:t>
            </a:r>
          </a:p>
        </p:txBody>
      </p:sp>
    </p:spTree>
    <p:extLst>
      <p:ext uri="{BB962C8B-B14F-4D97-AF65-F5344CB8AC3E}">
        <p14:creationId xmlns:p14="http://schemas.microsoft.com/office/powerpoint/2010/main" xmlns="" val="35601501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4165645188"/>
              </p:ext>
            </p:extLst>
          </p:nvPr>
        </p:nvGraphicFramePr>
        <p:xfrm>
          <a:off x="76200" y="990600"/>
          <a:ext cx="8991600" cy="492795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xmlns="" val="20000"/>
                    </a:ext>
                  </a:extLst>
                </a:gridCol>
                <a:gridCol w="4191000">
                  <a:extLst>
                    <a:ext uri="{9D8B030D-6E8A-4147-A177-3AD203B41FA5}">
                      <a16:colId xmlns:a16="http://schemas.microsoft.com/office/drawing/2014/main" xmlns="" val="20001"/>
                    </a:ext>
                  </a:extLst>
                </a:gridCol>
                <a:gridCol w="3429000">
                  <a:extLst>
                    <a:ext uri="{9D8B030D-6E8A-4147-A177-3AD203B41FA5}">
                      <a16:colId xmlns:a16="http://schemas.microsoft.com/office/drawing/2014/main" xmlns="" val="20002"/>
                    </a:ext>
                  </a:extLst>
                </a:gridCol>
              </a:tblGrid>
              <a:tr h="475609">
                <a:tc gridSpan="3">
                  <a:txBody>
                    <a:bodyPr/>
                    <a:lstStyle/>
                    <a:p>
                      <a:pPr marL="0" marR="0" lvl="1" indent="0" algn="l" defTabSz="914400" rtl="0" eaLnBrk="1" fontAlgn="auto" latinLnBrk="0" hangingPunct="1">
                        <a:lnSpc>
                          <a:spcPct val="115000"/>
                        </a:lnSpc>
                        <a:spcBef>
                          <a:spcPts val="300"/>
                        </a:spcBef>
                        <a:spcAft>
                          <a:spcPts val="600"/>
                        </a:spcAft>
                        <a:buClrTx/>
                        <a:buSzTx/>
                        <a:buFontTx/>
                        <a:buNone/>
                        <a:tabLst/>
                        <a:defRPr/>
                      </a:pPr>
                      <a:r>
                        <a:rPr lang="en-US" sz="1600" b="1" u="none" dirty="0">
                          <a:solidFill>
                            <a:schemeClr val="tx1"/>
                          </a:solidFill>
                          <a:latin typeface="Arial" panose="020B0604020202020204" pitchFamily="34" charset="0"/>
                          <a:cs typeface="Arial" panose="020B0604020202020204" pitchFamily="34" charset="0"/>
                        </a:rPr>
                        <a:t>Objective: </a:t>
                      </a:r>
                      <a:r>
                        <a:rPr lang="en-US" sz="1600" b="0" dirty="0">
                          <a:solidFill>
                            <a:schemeClr val="tx1"/>
                          </a:solidFill>
                          <a:latin typeface="Arial" panose="020B0604020202020204" pitchFamily="34" charset="0"/>
                          <a:cs typeface="Arial" panose="020B0604020202020204" pitchFamily="34" charset="0"/>
                        </a:rPr>
                        <a:t>Implementation</a:t>
                      </a:r>
                      <a:r>
                        <a:rPr lang="en-US" sz="1600" b="0" baseline="0" dirty="0">
                          <a:solidFill>
                            <a:schemeClr val="tx1"/>
                          </a:solidFill>
                          <a:latin typeface="Arial" panose="020B0604020202020204" pitchFamily="34" charset="0"/>
                          <a:cs typeface="Arial" panose="020B0604020202020204" pitchFamily="34" charset="0"/>
                        </a:rPr>
                        <a:t> of an e</a:t>
                      </a:r>
                      <a:r>
                        <a:rPr lang="en-US" sz="1600" b="0" kern="1200" baseline="0" dirty="0">
                          <a:solidFill>
                            <a:schemeClr val="tx1"/>
                          </a:solidFill>
                          <a:effectLst/>
                          <a:latin typeface="Arial" panose="020B0604020202020204" pitchFamily="34" charset="0"/>
                          <a:ea typeface="+mn-ea"/>
                          <a:cs typeface="Arial" panose="020B0604020202020204" pitchFamily="34" charset="0"/>
                        </a:rPr>
                        <a:t>ffective Consequence Management system </a:t>
                      </a:r>
                      <a:endParaRPr lang="en-US" sz="1600" b="0" kern="1200" dirty="0">
                        <a:solidFill>
                          <a:schemeClr val="dk1"/>
                        </a:solidFill>
                        <a:effectLst/>
                        <a:latin typeface="Arial" panose="020B0604020202020204" pitchFamily="34" charset="0"/>
                        <a:ea typeface="+mn-ea"/>
                        <a:cs typeface="Arial" panose="020B0604020202020204" pitchFamily="34" charset="0"/>
                      </a:endParaRP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US" sz="1800" dirty="0">
                        <a:solidFill>
                          <a:schemeClr val="tx1"/>
                        </a:solidFill>
                        <a:effectLst/>
                        <a:latin typeface="+mn-lt"/>
                        <a:cs typeface="Arial" panose="020B0604020202020204" pitchFamily="34" charset="0"/>
                      </a:endParaRPr>
                    </a:p>
                  </a:txBody>
                  <a:tcPr marL="85874" marR="85874">
                    <a:solidFill>
                      <a:srgbClr val="FFCC66"/>
                    </a:solidFill>
                  </a:tcPr>
                </a:tc>
                <a:extLst>
                  <a:ext uri="{0D108BD9-81ED-4DB2-BD59-A6C34878D82A}">
                    <a16:rowId xmlns:a16="http://schemas.microsoft.com/office/drawing/2014/main" xmlns="" val="10000"/>
                  </a:ext>
                </a:extLst>
              </a:tr>
              <a:tr h="665853">
                <a:tc gridSpan="3">
                  <a:txBody>
                    <a:bodyPr/>
                    <a:lstStyle/>
                    <a:p>
                      <a:pPr marL="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1" u="none" dirty="0">
                          <a:latin typeface="Arial" panose="020B0604020202020204" pitchFamily="34" charset="0"/>
                          <a:cs typeface="Arial" panose="020B0604020202020204" pitchFamily="34" charset="0"/>
                        </a:rPr>
                        <a:t>Impact:</a:t>
                      </a:r>
                      <a:r>
                        <a:rPr lang="en-ZA" sz="1600" b="1" u="none" baseline="0" dirty="0">
                          <a:latin typeface="Arial" panose="020B0604020202020204" pitchFamily="34" charset="0"/>
                          <a:cs typeface="Arial" panose="020B0604020202020204" pitchFamily="34" charset="0"/>
                        </a:rPr>
                        <a:t> </a:t>
                      </a:r>
                      <a:r>
                        <a:rPr lang="en-ZA" sz="1600" b="0" u="none" baseline="0" dirty="0">
                          <a:latin typeface="Arial" panose="020B0604020202020204" pitchFamily="34" charset="0"/>
                          <a:cs typeface="Arial" panose="020B0604020202020204" pitchFamily="34" charset="0"/>
                        </a:rPr>
                        <a:t>R</a:t>
                      </a:r>
                      <a:r>
                        <a:rPr lang="en-US" sz="1600" kern="1200" baseline="0" dirty="0">
                          <a:solidFill>
                            <a:schemeClr val="tx1"/>
                          </a:solidFill>
                          <a:effectLst/>
                          <a:latin typeface="+mn-lt"/>
                          <a:ea typeface="+mn-ea"/>
                          <a:cs typeface="Arial" panose="020B0604020202020204" pitchFamily="34" charset="0"/>
                        </a:rPr>
                        <a:t>educed wastage and cases of non-compliance/irregular expenditure/financial misconduct</a:t>
                      </a:r>
                      <a:endParaRPr lang="en-ZA"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b="0" u="none"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endParaRPr lang="en-US"/>
                    </a:p>
                  </a:txBody>
                  <a:tcPr/>
                </a:tc>
                <a:extLst>
                  <a:ext uri="{0D108BD9-81ED-4DB2-BD59-A6C34878D82A}">
                    <a16:rowId xmlns:a16="http://schemas.microsoft.com/office/drawing/2014/main" xmlns="" val="10001"/>
                  </a:ext>
                </a:extLst>
              </a:tr>
              <a:tr h="380487">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GB" sz="1600" b="1" dirty="0">
                          <a:solidFill>
                            <a:schemeClr val="tx1"/>
                          </a:solidFill>
                          <a:latin typeface="Arial" panose="020B0604020202020204" pitchFamily="34" charset="0"/>
                          <a:cs typeface="Arial" panose="020B0604020202020204" pitchFamily="34" charset="0"/>
                        </a:rPr>
                        <a:t>Outcome</a:t>
                      </a:r>
                    </a:p>
                  </a:txBody>
                  <a:tcPr marL="85874" marR="85874">
                    <a:solidFill>
                      <a:schemeClr val="accent2"/>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Output Indicator</a:t>
                      </a:r>
                      <a:endParaRPr lang="en-GB" sz="1600" b="1" dirty="0">
                        <a:solidFill>
                          <a:schemeClr val="tx1"/>
                        </a:solidFill>
                        <a:latin typeface="Arial" panose="020B0604020202020204" pitchFamily="34" charset="0"/>
                        <a:cs typeface="Arial" panose="020B0604020202020204" pitchFamily="34" charset="0"/>
                      </a:endParaRPr>
                    </a:p>
                  </a:txBody>
                  <a:tcPr marL="85874" marR="85874">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2021/22 Annual Target</a:t>
                      </a:r>
                      <a:r>
                        <a:rPr lang="en-US" sz="1600" b="1" baseline="0" dirty="0">
                          <a:latin typeface="Arial" panose="020B0604020202020204" pitchFamily="34" charset="0"/>
                          <a:cs typeface="Arial" panose="020B0604020202020204" pitchFamily="34" charset="0"/>
                        </a:rPr>
                        <a:t> </a:t>
                      </a:r>
                      <a:endParaRPr lang="en-GB" sz="1600" b="1" dirty="0">
                        <a:solidFill>
                          <a:schemeClr val="tx1"/>
                        </a:solidFill>
                        <a:latin typeface="Arial" panose="020B0604020202020204" pitchFamily="34" charset="0"/>
                        <a:cs typeface="Arial" panose="020B0604020202020204" pitchFamily="34" charset="0"/>
                      </a:endParaRPr>
                    </a:p>
                  </a:txBody>
                  <a:tcPr>
                    <a:lnB w="190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2"/>
                  </a:ext>
                </a:extLst>
              </a:tr>
              <a:tr h="916451">
                <a:tc rowSpan="3">
                  <a:txBody>
                    <a:bodyPr/>
                    <a:lstStyle/>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0" kern="1200" baseline="0" dirty="0">
                          <a:solidFill>
                            <a:schemeClr val="tx1"/>
                          </a:solidFill>
                          <a:latin typeface="Arial" panose="020B0604020202020204" pitchFamily="34" charset="0"/>
                          <a:ea typeface="+mn-ea"/>
                          <a:cs typeface="Arial" panose="020B0604020202020204" pitchFamily="34" charset="0"/>
                        </a:rPr>
                        <a:t>Improved organisational efficiencies </a:t>
                      </a:r>
                    </a:p>
                  </a:txBody>
                  <a:tcPr marL="44032" marR="44032" marT="0" marB="0" vert="vert270"/>
                </a:tc>
                <a:tc>
                  <a:txBody>
                    <a:bodyPr/>
                    <a:lstStyle/>
                    <a:p>
                      <a:pPr marL="18288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rgbClr val="000000"/>
                          </a:solidFill>
                          <a:effectLst/>
                          <a:latin typeface="Arial" panose="020B0604020202020204" pitchFamily="34" charset="0"/>
                          <a:ea typeface="Times New Roman" panose="02020603050405020304" pitchFamily="18" charset="0"/>
                          <a:cs typeface="+mn-cs"/>
                        </a:rPr>
                        <a:t>Percentage of labour relations cases  finalised (misconduct and grievances)</a:t>
                      </a:r>
                    </a:p>
                  </a:txBody>
                  <a:tcPr marL="44032" marR="44032" marT="0" marB="0"/>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a:solidFill>
                            <a:schemeClr val="tx1"/>
                          </a:solidFill>
                          <a:effectLst/>
                          <a:latin typeface="Arial" panose="020B0604020202020204" pitchFamily="34" charset="0"/>
                          <a:ea typeface="+mn-ea"/>
                          <a:cs typeface="Arial" panose="020B0604020202020204" pitchFamily="34" charset="0"/>
                        </a:rPr>
                        <a:t>60% labour relations cases finalised</a:t>
                      </a:r>
                      <a:endParaRPr lang="en-US" sz="1600" dirty="0">
                        <a:effectLst/>
                        <a:latin typeface="Arial" panose="020B0604020202020204" pitchFamily="34" charset="0"/>
                        <a:cs typeface="Arial" panose="020B0604020202020204" pitchFamily="34" charset="0"/>
                      </a:endParaRPr>
                    </a:p>
                    <a:p>
                      <a:pPr marL="285750" indent="-285750" algn="just">
                        <a:spcAft>
                          <a:spcPts val="0"/>
                        </a:spcAft>
                        <a:buFont typeface="Arial" panose="020B0604020202020204" pitchFamily="34" charset="0"/>
                        <a:buChar char="•"/>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268291">
                <a:tc vMerge="1">
                  <a:txBody>
                    <a:bodyPr/>
                    <a:lstStyle/>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txBody>
                  <a:tcPr marL="44032" marR="44032" marT="0" marB="0" vert="vert270"/>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Percentage of financial misconduct cases finalised within 120 days. (current)</a:t>
                      </a:r>
                    </a:p>
                  </a:txBody>
                  <a:tcPr marL="96012" marR="96012" marT="0" marB="0"/>
                </a:tc>
                <a:tc>
                  <a:txBody>
                    <a:bodyPr/>
                    <a:lstStyle/>
                    <a:p>
                      <a:pPr marL="91440" indent="-285750" algn="just">
                        <a:spcAft>
                          <a:spcPts val="0"/>
                        </a:spcAft>
                        <a:buFont typeface="Arial" panose="020B0604020202020204" pitchFamily="34" charset="0"/>
                        <a:buChar char="•"/>
                      </a:pPr>
                      <a:r>
                        <a:rPr lang="en-ZA" sz="1600" dirty="0">
                          <a:solidFill>
                            <a:srgbClr val="000000"/>
                          </a:solidFill>
                          <a:effectLst/>
                          <a:latin typeface="Arial" panose="020B0604020202020204" pitchFamily="34" charset="0"/>
                          <a:ea typeface="Times New Roman" panose="02020603050405020304" pitchFamily="18" charset="0"/>
                        </a:rPr>
                        <a:t>75% of financial misconduct cases (</a:t>
                      </a:r>
                      <a:r>
                        <a:rPr lang="en-ZA" sz="1600" b="1" i="1" dirty="0">
                          <a:solidFill>
                            <a:srgbClr val="000000"/>
                          </a:solidFill>
                          <a:effectLst/>
                          <a:latin typeface="Arial" panose="020B0604020202020204" pitchFamily="34" charset="0"/>
                          <a:ea typeface="Times New Roman" panose="02020603050405020304" pitchFamily="18" charset="0"/>
                        </a:rPr>
                        <a:t>current</a:t>
                      </a:r>
                      <a:r>
                        <a:rPr lang="en-ZA" sz="1600" dirty="0">
                          <a:solidFill>
                            <a:srgbClr val="000000"/>
                          </a:solidFill>
                          <a:effectLst/>
                          <a:latin typeface="Arial" panose="020B0604020202020204" pitchFamily="34" charset="0"/>
                          <a:ea typeface="Times New Roman" panose="02020603050405020304" pitchFamily="18" charset="0"/>
                        </a:rPr>
                        <a:t>) consequence management finalised within 120 days</a:t>
                      </a:r>
                      <a:endParaRPr lang="en-US" sz="1600" dirty="0">
                        <a:effectLst/>
                        <a:latin typeface="Times New Roman" panose="02020603050405020304" pitchFamily="18" charset="0"/>
                        <a:ea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1221259">
                <a:tc vMerge="1">
                  <a:txBody>
                    <a:bodyPr/>
                    <a:lstStyle/>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txBody>
                  <a:tcPr marL="44032" marR="44032" marT="0" marB="0" vert="vert270"/>
                </a:tc>
                <a:tc>
                  <a:txBody>
                    <a:bodyPr/>
                    <a:lstStyle/>
                    <a:p>
                      <a:pPr marL="285750" indent="-285750">
                        <a:buFont typeface="Arial" panose="020B0604020202020204" pitchFamily="34" charset="0"/>
                        <a:buChar char="•"/>
                      </a:pPr>
                      <a:r>
                        <a:rPr lang="en-US" sz="1600" kern="1200" dirty="0">
                          <a:solidFill>
                            <a:schemeClr val="tx1"/>
                          </a:solidFill>
                          <a:effectLst/>
                          <a:latin typeface="+mn-lt"/>
                          <a:ea typeface="+mn-ea"/>
                          <a:cs typeface="+mn-cs"/>
                        </a:rPr>
                        <a:t>Percentage of financial misconduct cases finalised</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(Backlog)</a:t>
                      </a:r>
                    </a:p>
                  </a:txBody>
                  <a:tcPr marL="96012" marR="96012" marT="0" marB="0"/>
                </a:tc>
                <a:tc>
                  <a:txBody>
                    <a:bodyPr/>
                    <a:lstStyle/>
                    <a:p>
                      <a:pPr marL="91440" marR="0" indent="-285750" algn="just">
                        <a:lnSpc>
                          <a:spcPct val="100000"/>
                        </a:lnSpc>
                        <a:spcBef>
                          <a:spcPts val="0"/>
                        </a:spcBef>
                        <a:spcAft>
                          <a:spcPts val="0"/>
                        </a:spcAft>
                        <a:buFont typeface="Arial" panose="020B0604020202020204" pitchFamily="34" charset="0"/>
                        <a:buChar char="•"/>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 of financial misconduct cases</a:t>
                      </a:r>
                      <a:r>
                        <a:rPr lang="en-ZA" sz="16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consequence management (</a:t>
                      </a:r>
                      <a:r>
                        <a:rPr lang="en-ZA" sz="1600" b="0" i="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backlog</a:t>
                      </a: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finalised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6" name="Title 2"/>
          <p:cNvSpPr txBox="1">
            <a:spLocks/>
          </p:cNvSpPr>
          <p:nvPr/>
        </p:nvSpPr>
        <p:spPr>
          <a:xfrm>
            <a:off x="1143000" y="122238"/>
            <a:ext cx="7658100" cy="715962"/>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3600" b="1" kern="1200">
                <a:solidFill>
                  <a:schemeClr val="tx1"/>
                </a:solidFill>
                <a:latin typeface="+mj-lt"/>
                <a:ea typeface="+mj-ea"/>
                <a:cs typeface="+mj-cs"/>
              </a:defRPr>
            </a:lvl1pPr>
          </a:lstStyle>
          <a:p>
            <a:pPr algn="ctr"/>
            <a:r>
              <a:rPr lang="en-US" dirty="0">
                <a:latin typeface="Arial Black" panose="020B0A04020102020204" pitchFamily="34" charset="0"/>
                <a:ea typeface="Calibri" panose="020F0502020204030204" pitchFamily="34" charset="0"/>
              </a:rPr>
              <a:t>Governance</a:t>
            </a:r>
            <a:r>
              <a:rPr lang="en-US" dirty="0">
                <a:ea typeface="Calibri" panose="020F0502020204030204" pitchFamily="34" charset="0"/>
              </a:rPr>
              <a:t> </a:t>
            </a:r>
            <a:endParaRPr lang="en-ZA" dirty="0">
              <a:latin typeface="Arial" panose="020B0604020202020204" pitchFamily="34" charset="0"/>
              <a:cs typeface="Arial" panose="020B0604020202020204" pitchFamily="34" charset="0"/>
            </a:endParaRPr>
          </a:p>
        </p:txBody>
      </p:sp>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55</a:t>
            </a:r>
          </a:p>
        </p:txBody>
      </p:sp>
    </p:spTree>
    <p:extLst>
      <p:ext uri="{BB962C8B-B14F-4D97-AF65-F5344CB8AC3E}">
        <p14:creationId xmlns:p14="http://schemas.microsoft.com/office/powerpoint/2010/main" xmlns="" val="16178292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2146368226"/>
              </p:ext>
            </p:extLst>
          </p:nvPr>
        </p:nvGraphicFramePr>
        <p:xfrm>
          <a:off x="76200" y="914400"/>
          <a:ext cx="8991600" cy="4887097"/>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xmlns="" val="20000"/>
                    </a:ext>
                  </a:extLst>
                </a:gridCol>
                <a:gridCol w="3962400">
                  <a:extLst>
                    <a:ext uri="{9D8B030D-6E8A-4147-A177-3AD203B41FA5}">
                      <a16:colId xmlns:a16="http://schemas.microsoft.com/office/drawing/2014/main" xmlns="" val="20001"/>
                    </a:ext>
                  </a:extLst>
                </a:gridCol>
                <a:gridCol w="3657600">
                  <a:extLst>
                    <a:ext uri="{9D8B030D-6E8A-4147-A177-3AD203B41FA5}">
                      <a16:colId xmlns:a16="http://schemas.microsoft.com/office/drawing/2014/main" xmlns="" val="20002"/>
                    </a:ext>
                  </a:extLst>
                </a:gridCol>
              </a:tblGrid>
              <a:tr h="457200">
                <a:tc gridSpan="3">
                  <a:txBody>
                    <a:bodyPr/>
                    <a:lstStyle/>
                    <a:p>
                      <a:pPr marL="0" marR="0" lvl="1" indent="0" algn="l" defTabSz="914400" rtl="0" eaLnBrk="1" fontAlgn="auto" latinLnBrk="0" hangingPunct="1">
                        <a:lnSpc>
                          <a:spcPct val="115000"/>
                        </a:lnSpc>
                        <a:spcBef>
                          <a:spcPts val="300"/>
                        </a:spcBef>
                        <a:spcAft>
                          <a:spcPts val="600"/>
                        </a:spcAft>
                        <a:buClrTx/>
                        <a:buSzTx/>
                        <a:buFontTx/>
                        <a:buNone/>
                        <a:tabLst/>
                        <a:defRPr/>
                      </a:pPr>
                      <a:r>
                        <a:rPr lang="en-US" sz="1600" b="1" u="none" dirty="0">
                          <a:solidFill>
                            <a:schemeClr val="tx1"/>
                          </a:solidFill>
                          <a:latin typeface="Arial" panose="020B0604020202020204" pitchFamily="34" charset="0"/>
                          <a:cs typeface="Arial" panose="020B0604020202020204" pitchFamily="34" charset="0"/>
                        </a:rPr>
                        <a:t>Objective: </a:t>
                      </a:r>
                      <a:r>
                        <a:rPr lang="en-US" sz="1600" b="0" kern="1200" baseline="0" dirty="0">
                          <a:solidFill>
                            <a:schemeClr val="tx1"/>
                          </a:solidFill>
                          <a:effectLst/>
                          <a:latin typeface="Arial" panose="020B0604020202020204" pitchFamily="34" charset="0"/>
                          <a:ea typeface="+mn-ea"/>
                          <a:cs typeface="Arial" panose="020B0604020202020204" pitchFamily="34" charset="0"/>
                        </a:rPr>
                        <a:t>Effective and efficient Financial Management system </a:t>
                      </a:r>
                      <a:endParaRPr lang="en-US" sz="1600" b="0" kern="1200" dirty="0">
                        <a:solidFill>
                          <a:schemeClr val="dk1"/>
                        </a:solidFill>
                        <a:effectLst/>
                        <a:latin typeface="Arial" panose="020B0604020202020204" pitchFamily="34" charset="0"/>
                        <a:ea typeface="+mn-ea"/>
                        <a:cs typeface="Arial" panose="020B0604020202020204" pitchFamily="34" charset="0"/>
                      </a:endParaRP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US" sz="1800" dirty="0">
                        <a:solidFill>
                          <a:schemeClr val="tx1"/>
                        </a:solidFill>
                        <a:effectLst/>
                        <a:latin typeface="+mn-lt"/>
                        <a:cs typeface="Arial" panose="020B0604020202020204" pitchFamily="34" charset="0"/>
                      </a:endParaRPr>
                    </a:p>
                  </a:txBody>
                  <a:tcPr marL="85874" marR="85874">
                    <a:solidFill>
                      <a:srgbClr val="FFCC66"/>
                    </a:solidFill>
                  </a:tcPr>
                </a:tc>
                <a:extLst>
                  <a:ext uri="{0D108BD9-81ED-4DB2-BD59-A6C34878D82A}">
                    <a16:rowId xmlns:a16="http://schemas.microsoft.com/office/drawing/2014/main" xmlns="" val="10000"/>
                  </a:ext>
                </a:extLst>
              </a:tr>
              <a:tr h="533400">
                <a:tc gridSpan="3">
                  <a:txBody>
                    <a:bodyPr/>
                    <a:lstStyle/>
                    <a:p>
                      <a:pPr marL="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1" u="none" dirty="0">
                          <a:latin typeface="Arial" panose="020B0604020202020204" pitchFamily="34" charset="0"/>
                          <a:cs typeface="Arial" panose="020B0604020202020204" pitchFamily="34" charset="0"/>
                        </a:rPr>
                        <a:t>Impact:</a:t>
                      </a:r>
                      <a:r>
                        <a:rPr lang="en-ZA" sz="1600" b="1" u="none" baseline="0" dirty="0">
                          <a:latin typeface="Arial" panose="020B0604020202020204" pitchFamily="34" charset="0"/>
                          <a:cs typeface="Arial" panose="020B0604020202020204" pitchFamily="34" charset="0"/>
                        </a:rPr>
                        <a:t> </a:t>
                      </a:r>
                      <a:r>
                        <a:rPr lang="en-US" sz="1600" b="0" kern="1200" baseline="0" dirty="0">
                          <a:solidFill>
                            <a:schemeClr val="tx1"/>
                          </a:solidFill>
                          <a:effectLst/>
                          <a:latin typeface="Arial" panose="020B0604020202020204" pitchFamily="34" charset="0"/>
                          <a:ea typeface="+mn-ea"/>
                          <a:cs typeface="Arial" panose="020B0604020202020204" pitchFamily="34" charset="0"/>
                        </a:rPr>
                        <a:t>Improved Financial Management leading to positive </a:t>
                      </a:r>
                      <a:r>
                        <a:rPr lang="en-US" sz="1600" b="0" u="none" baseline="0" dirty="0">
                          <a:latin typeface="Arial" panose="020B0604020202020204" pitchFamily="34" charset="0"/>
                          <a:cs typeface="Arial" panose="020B0604020202020204" pitchFamily="34" charset="0"/>
                        </a:rPr>
                        <a:t>audit reports from AGSA</a:t>
                      </a:r>
                      <a:endParaRPr lang="en-ZA"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b="0" u="none"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endParaRPr lang="en-US"/>
                    </a:p>
                  </a:txBody>
                  <a:tcPr/>
                </a:tc>
                <a:extLst>
                  <a:ext uri="{0D108BD9-81ED-4DB2-BD59-A6C34878D82A}">
                    <a16:rowId xmlns:a16="http://schemas.microsoft.com/office/drawing/2014/main" xmlns="" val="10001"/>
                  </a:ext>
                </a:extLst>
              </a:tr>
              <a:tr h="303118">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GB" sz="1600" b="1" dirty="0">
                          <a:solidFill>
                            <a:schemeClr val="tx1"/>
                          </a:solidFill>
                          <a:latin typeface="Arial" panose="020B0604020202020204" pitchFamily="34" charset="0"/>
                          <a:cs typeface="Arial" panose="020B0604020202020204" pitchFamily="34" charset="0"/>
                        </a:rPr>
                        <a:t>Outcome</a:t>
                      </a:r>
                    </a:p>
                  </a:txBody>
                  <a:tcPr marL="85874" marR="85874">
                    <a:solidFill>
                      <a:schemeClr val="accent2"/>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Output Indicator</a:t>
                      </a:r>
                      <a:endParaRPr lang="en-GB" sz="1600" b="1" dirty="0">
                        <a:solidFill>
                          <a:schemeClr val="tx1"/>
                        </a:solidFill>
                        <a:latin typeface="Arial" panose="020B0604020202020204" pitchFamily="34" charset="0"/>
                        <a:cs typeface="Arial" panose="020B0604020202020204" pitchFamily="34" charset="0"/>
                      </a:endParaRPr>
                    </a:p>
                  </a:txBody>
                  <a:tcPr marL="85874" marR="85874">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2021/22 Annual Target</a:t>
                      </a:r>
                      <a:r>
                        <a:rPr lang="en-US" sz="1600" b="1" baseline="0" dirty="0">
                          <a:latin typeface="Arial" panose="020B0604020202020204" pitchFamily="34" charset="0"/>
                          <a:cs typeface="Arial" panose="020B0604020202020204" pitchFamily="34" charset="0"/>
                        </a:rPr>
                        <a:t> </a:t>
                      </a:r>
                      <a:endParaRPr lang="en-GB" sz="1600" b="1" dirty="0">
                        <a:solidFill>
                          <a:schemeClr val="tx1"/>
                        </a:solidFill>
                        <a:latin typeface="Arial" panose="020B0604020202020204" pitchFamily="34" charset="0"/>
                        <a:cs typeface="Arial" panose="020B0604020202020204" pitchFamily="34" charset="0"/>
                      </a:endParaRPr>
                    </a:p>
                  </a:txBody>
                  <a:tcPr>
                    <a:lnB w="190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2"/>
                  </a:ext>
                </a:extLst>
              </a:tr>
              <a:tr h="560585">
                <a:tc rowSpan="5">
                  <a:txBody>
                    <a:bodyPr/>
                    <a:lstStyle/>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0" kern="1200" baseline="0" dirty="0">
                          <a:solidFill>
                            <a:schemeClr val="tx1"/>
                          </a:solidFill>
                          <a:latin typeface="Arial" panose="020B0604020202020204" pitchFamily="34" charset="0"/>
                          <a:ea typeface="+mn-ea"/>
                          <a:cs typeface="Arial" panose="020B0604020202020204" pitchFamily="34" charset="0"/>
                        </a:rPr>
                        <a:t>Improved organisational efficiencies </a:t>
                      </a:r>
                    </a:p>
                  </a:txBody>
                  <a:tcPr marL="44032" marR="44032" marT="0" marB="0" vert="vert270"/>
                </a:tc>
                <a:tc rowSpan="2">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a:solidFill>
                            <a:schemeClr val="tx1"/>
                          </a:solidFill>
                          <a:effectLst/>
                          <a:latin typeface="+mn-lt"/>
                          <a:ea typeface="+mn-ea"/>
                          <a:cs typeface="+mn-cs"/>
                        </a:rPr>
                        <a:t>Unqualified audit outcome received</a:t>
                      </a:r>
                    </a:p>
                  </a:txBody>
                  <a:tcPr marL="44032" marR="44032" marT="0" marB="0"/>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kern="1200" dirty="0">
                          <a:solidFill>
                            <a:schemeClr val="tx1"/>
                          </a:solidFill>
                          <a:effectLst/>
                          <a:latin typeface="Arial" panose="020B0604020202020204" pitchFamily="34" charset="0"/>
                          <a:ea typeface="+mn-ea"/>
                          <a:cs typeface="Arial" panose="020B0604020202020204" pitchFamily="34" charset="0"/>
                        </a:rPr>
                        <a:t>Unqualified audit outcome for achieved</a:t>
                      </a:r>
                      <a:endParaRPr lang="en-GB" sz="16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103870">
                <a:tc vMerge="1">
                  <a:txBody>
                    <a:bodyPr/>
                    <a:lstStyle/>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txBody>
                  <a:tcPr marL="44032" marR="44032" marT="0" marB="0" vert="vert270"/>
                </a:tc>
                <a:tc vMerge="1">
                  <a:txBody>
                    <a:bodyPr/>
                    <a:lstStyle/>
                    <a:p>
                      <a:endParaRPr lang="en-US" dirty="0"/>
                    </a:p>
                  </a:txBody>
                  <a:tcPr marL="96012" marR="96012"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1"/>
                          </a:solidFill>
                          <a:effectLst/>
                          <a:latin typeface="+mn-lt"/>
                          <a:ea typeface="+mn-ea"/>
                          <a:cs typeface="+mn-cs"/>
                        </a:rPr>
                        <a:t>Audit Action plan interventions for 2020/21 management report developed and implemented to improve audit for 2021/22</a:t>
                      </a: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601362">
                <a:tc vMerge="1">
                  <a:txBody>
                    <a:bodyPr/>
                    <a:lstStyle/>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txBody>
                  <a:tcPr marL="44032" marR="44032" marT="0" marB="0" vert="vert270"/>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a:solidFill>
                            <a:schemeClr val="tx1"/>
                          </a:solidFill>
                          <a:effectLst/>
                          <a:latin typeface="+mn-lt"/>
                          <a:ea typeface="+mn-ea"/>
                          <a:cs typeface="+mn-cs"/>
                        </a:rPr>
                        <a:t>% of eligible suppliers paid within 30 days</a:t>
                      </a:r>
                    </a:p>
                  </a:txBody>
                  <a:tcPr marL="96012" marR="96012"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kern="1200" dirty="0">
                          <a:solidFill>
                            <a:schemeClr val="tx1"/>
                          </a:solidFill>
                          <a:effectLst/>
                          <a:latin typeface="+mn-lt"/>
                          <a:ea typeface="+mn-ea"/>
                          <a:cs typeface="+mn-cs"/>
                        </a:rPr>
                        <a:t>100% eligible suppliers paid within 30 days</a:t>
                      </a: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685800">
                <a:tc vMerge="1">
                  <a:txBody>
                    <a:bodyPr/>
                    <a:lstStyle/>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txBody>
                  <a:tcPr marL="44032" marR="44032" marT="0" marB="0" vert="vert270"/>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a:solidFill>
                            <a:schemeClr val="tx1"/>
                          </a:solidFill>
                          <a:effectLst/>
                          <a:latin typeface="+mn-lt"/>
                          <a:ea typeface="+mn-ea"/>
                          <a:cs typeface="+mn-cs"/>
                        </a:rPr>
                        <a:t>% of social assistance debts recovered and/or written off</a:t>
                      </a:r>
                    </a:p>
                  </a:txBody>
                  <a:tcPr marL="96012" marR="96012"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kern="1200" dirty="0">
                          <a:solidFill>
                            <a:schemeClr val="tx1"/>
                          </a:solidFill>
                          <a:effectLst/>
                          <a:latin typeface="+mn-lt"/>
                          <a:ea typeface="+mn-ea"/>
                          <a:cs typeface="+mn-cs"/>
                        </a:rPr>
                        <a:t>5% of social assistance debts recovered and or written off</a:t>
                      </a:r>
                      <a:endParaRPr lang="en-US" sz="1600" kern="1200" dirty="0">
                        <a:solidFill>
                          <a:schemeClr val="tx1"/>
                        </a:solidFill>
                        <a:effectLst/>
                        <a:latin typeface="+mn-lt"/>
                        <a:ea typeface="+mn-ea"/>
                        <a:cs typeface="+mn-cs"/>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609600">
                <a:tc vMerge="1">
                  <a:txBody>
                    <a:bodyPr/>
                    <a:lstStyle/>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txBody>
                  <a:tcPr marL="44032" marR="44032" marT="0" marB="0" vert="vert270"/>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a:solidFill>
                            <a:schemeClr val="tx1"/>
                          </a:solidFill>
                          <a:effectLst/>
                          <a:latin typeface="+mn-lt"/>
                          <a:ea typeface="+mn-ea"/>
                          <a:cs typeface="+mn-cs"/>
                        </a:rPr>
                        <a:t>Irregular expenditure reduced (value)</a:t>
                      </a:r>
                      <a:endParaRPr lang="en-US" sz="1600" dirty="0">
                        <a:effectLst/>
                      </a:endParaRPr>
                    </a:p>
                    <a:p>
                      <a:pPr marL="285750" indent="-285750" algn="just">
                        <a:buFont typeface="Arial" panose="020B0604020202020204" pitchFamily="34" charset="0"/>
                        <a:buChar char="•"/>
                      </a:pPr>
                      <a:endParaRPr lang="en-ZA" sz="1600" kern="1200" dirty="0">
                        <a:solidFill>
                          <a:schemeClr val="tx1"/>
                        </a:solidFill>
                        <a:effectLst/>
                        <a:latin typeface="+mn-lt"/>
                        <a:ea typeface="+mn-ea"/>
                        <a:cs typeface="+mn-cs"/>
                      </a:endParaRPr>
                    </a:p>
                  </a:txBody>
                  <a:tcPr marL="96012" marR="96012"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kern="1200" dirty="0">
                          <a:solidFill>
                            <a:schemeClr val="tx1"/>
                          </a:solidFill>
                          <a:effectLst/>
                          <a:latin typeface="+mn-lt"/>
                          <a:ea typeface="+mn-ea"/>
                          <a:cs typeface="+mn-cs"/>
                        </a:rPr>
                        <a:t>Irregular expenditure reduced by 75%</a:t>
                      </a:r>
                      <a:endParaRPr lang="en-GB" sz="1600" kern="1200" dirty="0">
                        <a:solidFill>
                          <a:schemeClr val="tx1"/>
                        </a:solidFill>
                        <a:effectLst/>
                        <a:latin typeface="+mn-lt"/>
                        <a:ea typeface="+mn-ea"/>
                        <a:cs typeface="+mn-cs"/>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6" name="Title 2"/>
          <p:cNvSpPr txBox="1">
            <a:spLocks/>
          </p:cNvSpPr>
          <p:nvPr/>
        </p:nvSpPr>
        <p:spPr>
          <a:xfrm>
            <a:off x="1143000" y="122238"/>
            <a:ext cx="7658100" cy="715962"/>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3600" b="1" kern="1200">
                <a:solidFill>
                  <a:schemeClr val="tx1"/>
                </a:solidFill>
                <a:latin typeface="+mj-lt"/>
                <a:ea typeface="+mj-ea"/>
                <a:cs typeface="+mj-cs"/>
              </a:defRPr>
            </a:lvl1pPr>
          </a:lstStyle>
          <a:p>
            <a:pPr algn="ctr"/>
            <a:r>
              <a:rPr lang="en-US" altLang="en-US" sz="3200" dirty="0">
                <a:latin typeface="Arial Black" panose="020B0A04020102020204" pitchFamily="34" charset="0"/>
                <a:cs typeface="Arial" panose="020B0604020202020204" pitchFamily="34" charset="0"/>
              </a:rPr>
              <a:t>Effective </a:t>
            </a:r>
            <a:r>
              <a:rPr lang="en-GB" altLang="en-US" sz="3200" dirty="0">
                <a:latin typeface="Arial Black" panose="020B0A04020102020204" pitchFamily="34" charset="0"/>
                <a:cs typeface="Arial" panose="020B0604020202020204" pitchFamily="34" charset="0"/>
              </a:rPr>
              <a:t>Financial Management</a:t>
            </a:r>
            <a:endParaRPr lang="en-ZA" sz="3200" dirty="0">
              <a:latin typeface="Arial Black" panose="020B0A04020102020204" pitchFamily="34" charset="0"/>
              <a:cs typeface="Arial" panose="020B0604020202020204" pitchFamily="34" charset="0"/>
            </a:endParaRPr>
          </a:p>
        </p:txBody>
      </p:sp>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56</a:t>
            </a:r>
          </a:p>
        </p:txBody>
      </p:sp>
    </p:spTree>
    <p:extLst>
      <p:ext uri="{BB962C8B-B14F-4D97-AF65-F5344CB8AC3E}">
        <p14:creationId xmlns:p14="http://schemas.microsoft.com/office/powerpoint/2010/main" xmlns="" val="5054234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88896751"/>
              </p:ext>
            </p:extLst>
          </p:nvPr>
        </p:nvGraphicFramePr>
        <p:xfrm>
          <a:off x="76200" y="914400"/>
          <a:ext cx="8991600" cy="461772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xmlns="" val="20000"/>
                    </a:ext>
                  </a:extLst>
                </a:gridCol>
                <a:gridCol w="4419600">
                  <a:extLst>
                    <a:ext uri="{9D8B030D-6E8A-4147-A177-3AD203B41FA5}">
                      <a16:colId xmlns:a16="http://schemas.microsoft.com/office/drawing/2014/main" xmlns="" val="20001"/>
                    </a:ext>
                  </a:extLst>
                </a:gridCol>
                <a:gridCol w="3200400">
                  <a:extLst>
                    <a:ext uri="{9D8B030D-6E8A-4147-A177-3AD203B41FA5}">
                      <a16:colId xmlns:a16="http://schemas.microsoft.com/office/drawing/2014/main" xmlns="" val="20002"/>
                    </a:ext>
                  </a:extLst>
                </a:gridCol>
              </a:tblGrid>
              <a:tr h="457200">
                <a:tc gridSpan="3">
                  <a:txBody>
                    <a:bodyPr/>
                    <a:lstStyle/>
                    <a:p>
                      <a:pPr marL="0" marR="0" lvl="1" indent="0" algn="l" defTabSz="914400" rtl="0" eaLnBrk="1" fontAlgn="auto" latinLnBrk="0" hangingPunct="1">
                        <a:lnSpc>
                          <a:spcPct val="115000"/>
                        </a:lnSpc>
                        <a:spcBef>
                          <a:spcPts val="300"/>
                        </a:spcBef>
                        <a:spcAft>
                          <a:spcPts val="600"/>
                        </a:spcAft>
                        <a:buClrTx/>
                        <a:buSzTx/>
                        <a:buFontTx/>
                        <a:buNone/>
                        <a:tabLst/>
                        <a:defRPr/>
                      </a:pPr>
                      <a:r>
                        <a:rPr lang="en-US" sz="1600" b="1" u="none" dirty="0">
                          <a:solidFill>
                            <a:schemeClr val="tx1"/>
                          </a:solidFill>
                          <a:latin typeface="Arial" panose="020B0604020202020204" pitchFamily="34" charset="0"/>
                          <a:cs typeface="Arial" panose="020B0604020202020204" pitchFamily="34" charset="0"/>
                        </a:rPr>
                        <a:t>Objective: </a:t>
                      </a:r>
                      <a:r>
                        <a:rPr lang="en-US" sz="1600" b="0" kern="1200" baseline="0" dirty="0">
                          <a:solidFill>
                            <a:schemeClr val="tx1"/>
                          </a:solidFill>
                          <a:effectLst/>
                          <a:latin typeface="Arial" panose="020B0604020202020204" pitchFamily="34" charset="0"/>
                          <a:ea typeface="+mn-ea"/>
                          <a:cs typeface="Arial" panose="020B0604020202020204" pitchFamily="34" charset="0"/>
                        </a:rPr>
                        <a:t>Effective and efficient Financial Management system </a:t>
                      </a:r>
                      <a:endParaRPr lang="en-US" sz="1600" b="0" kern="1200" dirty="0">
                        <a:solidFill>
                          <a:schemeClr val="dk1"/>
                        </a:solidFill>
                        <a:effectLst/>
                        <a:latin typeface="Arial" panose="020B0604020202020204" pitchFamily="34" charset="0"/>
                        <a:ea typeface="+mn-ea"/>
                        <a:cs typeface="Arial" panose="020B0604020202020204" pitchFamily="34" charset="0"/>
                      </a:endParaRP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US" sz="1800" dirty="0">
                        <a:solidFill>
                          <a:schemeClr val="tx1"/>
                        </a:solidFill>
                        <a:effectLst/>
                        <a:latin typeface="+mn-lt"/>
                        <a:cs typeface="Arial" panose="020B0604020202020204" pitchFamily="34" charset="0"/>
                      </a:endParaRPr>
                    </a:p>
                  </a:txBody>
                  <a:tcPr marL="85874" marR="85874">
                    <a:solidFill>
                      <a:srgbClr val="FFCC66"/>
                    </a:solidFill>
                  </a:tcPr>
                </a:tc>
                <a:extLst>
                  <a:ext uri="{0D108BD9-81ED-4DB2-BD59-A6C34878D82A}">
                    <a16:rowId xmlns:a16="http://schemas.microsoft.com/office/drawing/2014/main" xmlns="" val="10000"/>
                  </a:ext>
                </a:extLst>
              </a:tr>
              <a:tr h="533400">
                <a:tc gridSpan="3">
                  <a:txBody>
                    <a:bodyPr/>
                    <a:lstStyle/>
                    <a:p>
                      <a:pPr marL="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1" u="none" dirty="0">
                          <a:latin typeface="Arial" panose="020B0604020202020204" pitchFamily="34" charset="0"/>
                          <a:cs typeface="Arial" panose="020B0604020202020204" pitchFamily="34" charset="0"/>
                        </a:rPr>
                        <a:t>Impact:</a:t>
                      </a:r>
                      <a:r>
                        <a:rPr lang="en-ZA" sz="1600" b="1" u="none" baseline="0" dirty="0">
                          <a:latin typeface="Arial" panose="020B0604020202020204" pitchFamily="34" charset="0"/>
                          <a:cs typeface="Arial" panose="020B0604020202020204" pitchFamily="34" charset="0"/>
                        </a:rPr>
                        <a:t> </a:t>
                      </a:r>
                      <a:r>
                        <a:rPr lang="en-US" sz="1600" b="0" kern="1200" baseline="0" dirty="0">
                          <a:solidFill>
                            <a:schemeClr val="tx1"/>
                          </a:solidFill>
                          <a:effectLst/>
                          <a:latin typeface="Arial" panose="020B0604020202020204" pitchFamily="34" charset="0"/>
                          <a:ea typeface="+mn-ea"/>
                          <a:cs typeface="Arial" panose="020B0604020202020204" pitchFamily="34" charset="0"/>
                        </a:rPr>
                        <a:t>Improved Financial Management leading to positive </a:t>
                      </a:r>
                      <a:r>
                        <a:rPr lang="en-US" sz="1600" b="0" u="none" baseline="0" dirty="0">
                          <a:latin typeface="Arial" panose="020B0604020202020204" pitchFamily="34" charset="0"/>
                          <a:cs typeface="Arial" panose="020B0604020202020204" pitchFamily="34" charset="0"/>
                        </a:rPr>
                        <a:t>audit reports from AGSA</a:t>
                      </a:r>
                      <a:endParaRPr lang="en-ZA"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b="0" u="none"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endParaRPr lang="en-US"/>
                    </a:p>
                  </a:txBody>
                  <a:tcPr/>
                </a:tc>
                <a:extLst>
                  <a:ext uri="{0D108BD9-81ED-4DB2-BD59-A6C34878D82A}">
                    <a16:rowId xmlns:a16="http://schemas.microsoft.com/office/drawing/2014/main" xmlns="" val="10001"/>
                  </a:ext>
                </a:extLst>
              </a:tr>
              <a:tr h="303118">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GB" sz="1600" b="1" dirty="0">
                          <a:solidFill>
                            <a:schemeClr val="tx1"/>
                          </a:solidFill>
                          <a:latin typeface="Arial" panose="020B0604020202020204" pitchFamily="34" charset="0"/>
                          <a:cs typeface="Arial" panose="020B0604020202020204" pitchFamily="34" charset="0"/>
                        </a:rPr>
                        <a:t>Outcome</a:t>
                      </a:r>
                    </a:p>
                  </a:txBody>
                  <a:tcPr marL="85874" marR="85874">
                    <a:solidFill>
                      <a:schemeClr val="accent2"/>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Output Indicator</a:t>
                      </a:r>
                      <a:endParaRPr lang="en-GB" sz="1600" b="1" dirty="0">
                        <a:solidFill>
                          <a:schemeClr val="tx1"/>
                        </a:solidFill>
                        <a:latin typeface="Arial" panose="020B0604020202020204" pitchFamily="34" charset="0"/>
                        <a:cs typeface="Arial" panose="020B0604020202020204" pitchFamily="34" charset="0"/>
                      </a:endParaRPr>
                    </a:p>
                  </a:txBody>
                  <a:tcPr marL="85874" marR="85874">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2021/22 Annual Target</a:t>
                      </a:r>
                      <a:r>
                        <a:rPr lang="en-US" sz="1600" b="1" baseline="0" dirty="0">
                          <a:latin typeface="Arial" panose="020B0604020202020204" pitchFamily="34" charset="0"/>
                          <a:cs typeface="Arial" panose="020B0604020202020204" pitchFamily="34" charset="0"/>
                        </a:rPr>
                        <a:t> </a:t>
                      </a:r>
                      <a:endParaRPr lang="en-GB" sz="1600" b="1" dirty="0">
                        <a:solidFill>
                          <a:schemeClr val="tx1"/>
                        </a:solidFill>
                        <a:latin typeface="Arial" panose="020B0604020202020204" pitchFamily="34" charset="0"/>
                        <a:cs typeface="Arial" panose="020B0604020202020204" pitchFamily="34" charset="0"/>
                      </a:endParaRPr>
                    </a:p>
                  </a:txBody>
                  <a:tcPr>
                    <a:lnB w="190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2"/>
                  </a:ext>
                </a:extLst>
              </a:tr>
              <a:tr h="1463040">
                <a:tc rowSpan="2">
                  <a:txBody>
                    <a:bodyPr/>
                    <a:lstStyle/>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0" kern="1200" baseline="0" dirty="0">
                          <a:solidFill>
                            <a:schemeClr val="tx1"/>
                          </a:solidFill>
                          <a:latin typeface="Arial" panose="020B0604020202020204" pitchFamily="34" charset="0"/>
                          <a:ea typeface="+mn-ea"/>
                          <a:cs typeface="Arial" panose="020B0604020202020204" pitchFamily="34" charset="0"/>
                        </a:rPr>
                        <a:t>Improved organisational efficiencies </a:t>
                      </a:r>
                    </a:p>
                  </a:txBody>
                  <a:tcPr marL="44032" marR="44032" marT="0" marB="0" vert="vert270"/>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Average cost of administering social assistance</a:t>
                      </a:r>
                      <a:endParaRPr lang="en-GB" sz="1600" kern="1200" dirty="0">
                        <a:solidFill>
                          <a:schemeClr val="tx1"/>
                        </a:solidFill>
                        <a:effectLst/>
                        <a:latin typeface="+mn-lt"/>
                        <a:ea typeface="+mn-ea"/>
                        <a:cs typeface="+mn-cs"/>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effectLst/>
                          <a:latin typeface="Arial" panose="020B0604020202020204" pitchFamily="34" charset="0"/>
                          <a:ea typeface="+mn-ea"/>
                          <a:cs typeface="Arial" panose="020B0604020202020204" pitchFamily="34" charset="0"/>
                        </a:rPr>
                        <a:t>Average cost of administering social assistance projected at R37</a:t>
                      </a: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828800">
                <a:tc vMerge="1">
                  <a:txBody>
                    <a:bodyPr/>
                    <a:lstStyle/>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txBody>
                  <a:tcPr marL="44032" marR="44032" marT="0" marB="0" vert="vert270"/>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Administration cost as a percentage of social assistance transfers budget</a:t>
                      </a:r>
                      <a:endParaRPr lang="en-GB" sz="1600" kern="1200" dirty="0">
                        <a:solidFill>
                          <a:schemeClr val="tx1"/>
                        </a:solidFill>
                        <a:effectLst/>
                        <a:latin typeface="+mn-lt"/>
                        <a:ea typeface="+mn-ea"/>
                        <a:cs typeface="+mn-cs"/>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effectLst/>
                          <a:latin typeface="Arial" pitchFamily="34" charset="0"/>
                          <a:cs typeface="Arial" pitchFamily="34" charset="0"/>
                        </a:rPr>
                        <a:t>Administration cost as a percentage of social assistance transfers budget</a:t>
                      </a:r>
                      <a:r>
                        <a:rPr lang="en-GB" sz="1600" b="0" baseline="0" dirty="0">
                          <a:solidFill>
                            <a:schemeClr val="tx1"/>
                          </a:solidFill>
                          <a:effectLst/>
                          <a:latin typeface="Arial" pitchFamily="34" charset="0"/>
                          <a:cs typeface="Arial" pitchFamily="34" charset="0"/>
                        </a:rPr>
                        <a:t> projected at 4.2%</a:t>
                      </a:r>
                      <a:endParaRPr lang="en-GB" sz="1600" b="0" dirty="0">
                        <a:solidFill>
                          <a:schemeClr val="tx1"/>
                        </a:solidFill>
                        <a:effectLst/>
                        <a:latin typeface="Arial" pitchFamily="34" charset="0"/>
                        <a:cs typeface="Arial" pitchFamily="34"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6" name="Title 2"/>
          <p:cNvSpPr txBox="1">
            <a:spLocks/>
          </p:cNvSpPr>
          <p:nvPr/>
        </p:nvSpPr>
        <p:spPr>
          <a:xfrm>
            <a:off x="1143000" y="122238"/>
            <a:ext cx="7658100" cy="715962"/>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3600" b="1" kern="1200">
                <a:solidFill>
                  <a:schemeClr val="tx1"/>
                </a:solidFill>
                <a:latin typeface="+mj-lt"/>
                <a:ea typeface="+mj-ea"/>
                <a:cs typeface="+mj-cs"/>
              </a:defRPr>
            </a:lvl1pPr>
          </a:lstStyle>
          <a:p>
            <a:pPr algn="ctr"/>
            <a:r>
              <a:rPr lang="en-US" altLang="en-US" sz="3200" dirty="0">
                <a:latin typeface="Arial Black" panose="020B0A04020102020204" pitchFamily="34" charset="0"/>
                <a:cs typeface="Arial" panose="020B0604020202020204" pitchFamily="34" charset="0"/>
              </a:rPr>
              <a:t>Effective </a:t>
            </a:r>
            <a:r>
              <a:rPr lang="en-GB" altLang="en-US" sz="3200" dirty="0">
                <a:latin typeface="Arial Black" panose="020B0A04020102020204" pitchFamily="34" charset="0"/>
                <a:cs typeface="Arial" panose="020B0604020202020204" pitchFamily="34" charset="0"/>
              </a:rPr>
              <a:t>Financial Management</a:t>
            </a:r>
            <a:endParaRPr lang="en-ZA" sz="3200" dirty="0">
              <a:latin typeface="Arial Black" panose="020B0A04020102020204" pitchFamily="34" charset="0"/>
              <a:cs typeface="Arial" panose="020B0604020202020204" pitchFamily="34" charset="0"/>
            </a:endParaRPr>
          </a:p>
        </p:txBody>
      </p:sp>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57</a:t>
            </a:r>
          </a:p>
        </p:txBody>
      </p:sp>
    </p:spTree>
    <p:extLst>
      <p:ext uri="{BB962C8B-B14F-4D97-AF65-F5344CB8AC3E}">
        <p14:creationId xmlns:p14="http://schemas.microsoft.com/office/powerpoint/2010/main" xmlns="" val="4751157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667278158"/>
              </p:ext>
            </p:extLst>
          </p:nvPr>
        </p:nvGraphicFramePr>
        <p:xfrm>
          <a:off x="76200" y="914400"/>
          <a:ext cx="9067800" cy="5105400"/>
        </p:xfrm>
        <a:graphic>
          <a:graphicData uri="http://schemas.openxmlformats.org/drawingml/2006/table">
            <a:tbl>
              <a:tblPr firstRow="1" bandRow="1">
                <a:tableStyleId>{5940675A-B579-460E-94D1-54222C63F5DA}</a:tableStyleId>
              </a:tblPr>
              <a:tblGrid>
                <a:gridCol w="1383224">
                  <a:extLst>
                    <a:ext uri="{9D8B030D-6E8A-4147-A177-3AD203B41FA5}">
                      <a16:colId xmlns:a16="http://schemas.microsoft.com/office/drawing/2014/main" xmlns="" val="20000"/>
                    </a:ext>
                  </a:extLst>
                </a:gridCol>
                <a:gridCol w="4457054">
                  <a:extLst>
                    <a:ext uri="{9D8B030D-6E8A-4147-A177-3AD203B41FA5}">
                      <a16:colId xmlns:a16="http://schemas.microsoft.com/office/drawing/2014/main" xmlns="" val="20001"/>
                    </a:ext>
                  </a:extLst>
                </a:gridCol>
                <a:gridCol w="3227522">
                  <a:extLst>
                    <a:ext uri="{9D8B030D-6E8A-4147-A177-3AD203B41FA5}">
                      <a16:colId xmlns:a16="http://schemas.microsoft.com/office/drawing/2014/main" xmlns="" val="20002"/>
                    </a:ext>
                  </a:extLst>
                </a:gridCol>
              </a:tblGrid>
              <a:tr h="463138">
                <a:tc gridSpan="3">
                  <a:txBody>
                    <a:bodyPr/>
                    <a:lstStyle/>
                    <a:p>
                      <a:pPr marL="0" marR="0" lvl="1" indent="0" algn="l" defTabSz="914400" rtl="0" eaLnBrk="1" fontAlgn="auto" latinLnBrk="0" hangingPunct="1">
                        <a:lnSpc>
                          <a:spcPct val="115000"/>
                        </a:lnSpc>
                        <a:spcBef>
                          <a:spcPts val="300"/>
                        </a:spcBef>
                        <a:spcAft>
                          <a:spcPts val="600"/>
                        </a:spcAft>
                        <a:buClrTx/>
                        <a:buSzTx/>
                        <a:buFontTx/>
                        <a:buNone/>
                        <a:tabLst/>
                        <a:defRPr/>
                      </a:pPr>
                      <a:r>
                        <a:rPr lang="en-US" sz="1600" b="1" u="none" dirty="0">
                          <a:solidFill>
                            <a:schemeClr val="tx1"/>
                          </a:solidFill>
                          <a:latin typeface="Arial" panose="020B0604020202020204" pitchFamily="34" charset="0"/>
                          <a:cs typeface="Arial" panose="020B0604020202020204" pitchFamily="34" charset="0"/>
                        </a:rPr>
                        <a:t>Objective</a:t>
                      </a:r>
                      <a:r>
                        <a:rPr lang="en-US" sz="1600" b="0" u="none" dirty="0">
                          <a:solidFill>
                            <a:schemeClr val="tx1"/>
                          </a:solidFill>
                          <a:latin typeface="Arial" panose="020B0604020202020204" pitchFamily="34" charset="0"/>
                          <a:cs typeface="Arial" panose="020B0604020202020204" pitchFamily="34" charset="0"/>
                        </a:rPr>
                        <a:t>: </a:t>
                      </a:r>
                      <a:r>
                        <a:rPr lang="en-US" sz="1600" b="0" dirty="0">
                          <a:solidFill>
                            <a:schemeClr val="tx1"/>
                          </a:solidFill>
                          <a:latin typeface="Arial" panose="020B0604020202020204" pitchFamily="34" charset="0"/>
                          <a:cs typeface="Arial" panose="020B0604020202020204" pitchFamily="34" charset="0"/>
                        </a:rPr>
                        <a:t>Alignment of SASSA processes with</a:t>
                      </a:r>
                      <a:r>
                        <a:rPr lang="en-US" sz="1600" b="0" baseline="0" dirty="0">
                          <a:solidFill>
                            <a:schemeClr val="tx1"/>
                          </a:solidFill>
                          <a:latin typeface="Arial" panose="020B0604020202020204" pitchFamily="34" charset="0"/>
                          <a:cs typeface="Arial" panose="020B0604020202020204" pitchFamily="34" charset="0"/>
                        </a:rPr>
                        <a:t> the 2025 Strategic plan</a:t>
                      </a:r>
                      <a:endParaRPr lang="en-US" sz="1600" b="0" kern="1200" dirty="0">
                        <a:solidFill>
                          <a:schemeClr val="dk1"/>
                        </a:solidFill>
                        <a:effectLst/>
                        <a:latin typeface="Arial" panose="020B0604020202020204" pitchFamily="34" charset="0"/>
                        <a:ea typeface="+mn-ea"/>
                        <a:cs typeface="Arial" panose="020B0604020202020204" pitchFamily="34" charset="0"/>
                      </a:endParaRP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US" sz="1800" dirty="0">
                        <a:solidFill>
                          <a:schemeClr val="tx1"/>
                        </a:solidFill>
                        <a:effectLst/>
                        <a:latin typeface="+mn-lt"/>
                        <a:cs typeface="Arial" panose="020B0604020202020204" pitchFamily="34" charset="0"/>
                      </a:endParaRPr>
                    </a:p>
                  </a:txBody>
                  <a:tcPr marL="85874" marR="85874">
                    <a:solidFill>
                      <a:srgbClr val="FFCC66"/>
                    </a:solidFill>
                  </a:tcPr>
                </a:tc>
                <a:extLst>
                  <a:ext uri="{0D108BD9-81ED-4DB2-BD59-A6C34878D82A}">
                    <a16:rowId xmlns:a16="http://schemas.microsoft.com/office/drawing/2014/main" xmlns="" val="10000"/>
                  </a:ext>
                </a:extLst>
              </a:tr>
              <a:tr h="540327">
                <a:tc gridSpan="3">
                  <a:txBody>
                    <a:bodyPr/>
                    <a:lstStyle/>
                    <a:p>
                      <a:pPr marL="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1" u="none" dirty="0">
                          <a:latin typeface="Arial" panose="020B0604020202020204" pitchFamily="34" charset="0"/>
                          <a:cs typeface="Arial" panose="020B0604020202020204" pitchFamily="34" charset="0"/>
                        </a:rPr>
                        <a:t>Impact: </a:t>
                      </a:r>
                      <a:r>
                        <a:rPr lang="en-ZA" sz="1600" b="0" u="none" dirty="0">
                          <a:latin typeface="Arial" panose="020B0604020202020204" pitchFamily="34" charset="0"/>
                          <a:cs typeface="Arial" panose="020B0604020202020204" pitchFamily="34" charset="0"/>
                        </a:rPr>
                        <a:t>Capable</a:t>
                      </a:r>
                      <a:r>
                        <a:rPr lang="en-ZA" sz="1600" b="0" u="none" baseline="0" dirty="0">
                          <a:latin typeface="Arial" panose="020B0604020202020204" pitchFamily="34" charset="0"/>
                          <a:cs typeface="Arial" panose="020B0604020202020204" pitchFamily="34" charset="0"/>
                        </a:rPr>
                        <a:t> and motivated workforce</a:t>
                      </a:r>
                      <a:endParaRPr lang="en-ZA"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b="0" u="none"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endParaRPr lang="en-US"/>
                    </a:p>
                  </a:txBody>
                  <a:tcPr/>
                </a:tc>
                <a:extLst>
                  <a:ext uri="{0D108BD9-81ED-4DB2-BD59-A6C34878D82A}">
                    <a16:rowId xmlns:a16="http://schemas.microsoft.com/office/drawing/2014/main" xmlns="" val="10001"/>
                  </a:ext>
                </a:extLst>
              </a:tr>
              <a:tr h="370510">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GB" sz="1600" b="1" dirty="0">
                          <a:solidFill>
                            <a:schemeClr val="tx1"/>
                          </a:solidFill>
                          <a:latin typeface="Arial" panose="020B0604020202020204" pitchFamily="34" charset="0"/>
                          <a:cs typeface="Arial" panose="020B0604020202020204" pitchFamily="34" charset="0"/>
                        </a:rPr>
                        <a:t>Outcome</a:t>
                      </a:r>
                    </a:p>
                  </a:txBody>
                  <a:tcPr marL="85874" marR="85874">
                    <a:solidFill>
                      <a:schemeClr val="accent2"/>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Output Indicator</a:t>
                      </a:r>
                      <a:endParaRPr lang="en-GB" sz="1600" b="1" dirty="0">
                        <a:solidFill>
                          <a:schemeClr val="tx1"/>
                        </a:solidFill>
                        <a:latin typeface="Arial" panose="020B0604020202020204" pitchFamily="34" charset="0"/>
                        <a:cs typeface="Arial" panose="020B0604020202020204" pitchFamily="34" charset="0"/>
                      </a:endParaRPr>
                    </a:p>
                  </a:txBody>
                  <a:tcPr marL="85874" marR="85874">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2021/22 Annual Target</a:t>
                      </a:r>
                      <a:r>
                        <a:rPr lang="en-US" sz="1600" b="1" baseline="0" dirty="0">
                          <a:latin typeface="Arial" panose="020B0604020202020204" pitchFamily="34" charset="0"/>
                          <a:cs typeface="Arial" panose="020B0604020202020204" pitchFamily="34" charset="0"/>
                        </a:rPr>
                        <a:t> </a:t>
                      </a:r>
                      <a:endParaRPr lang="en-GB" sz="1600" b="1" dirty="0">
                        <a:solidFill>
                          <a:schemeClr val="tx1"/>
                        </a:solidFill>
                        <a:latin typeface="Arial" panose="020B0604020202020204" pitchFamily="34" charset="0"/>
                        <a:cs typeface="Arial" panose="020B0604020202020204" pitchFamily="34" charset="0"/>
                      </a:endParaRPr>
                    </a:p>
                  </a:txBody>
                  <a:tcPr>
                    <a:lnB w="190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2"/>
                  </a:ext>
                </a:extLst>
              </a:tr>
              <a:tr h="1250472">
                <a:tc rowSpan="3">
                  <a:txBody>
                    <a:bodyPr/>
                    <a:lstStyle/>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0" kern="1200" baseline="0" dirty="0">
                          <a:solidFill>
                            <a:schemeClr val="tx1"/>
                          </a:solidFill>
                          <a:latin typeface="Arial" panose="020B0604020202020204" pitchFamily="34" charset="0"/>
                          <a:ea typeface="+mn-ea"/>
                          <a:cs typeface="Arial" panose="020B0604020202020204" pitchFamily="34" charset="0"/>
                        </a:rPr>
                        <a:t>Improved organisational efficiencies </a:t>
                      </a:r>
                    </a:p>
                  </a:txBody>
                  <a:tcPr marL="44032" marR="44032" marT="0" marB="0" vert="vert270"/>
                </a:tc>
                <a:tc rowSpan="2">
                  <a:txBody>
                    <a:bodyPr/>
                    <a:lstStyle/>
                    <a:p>
                      <a:r>
                        <a:rPr lang="en-US" sz="1600" kern="1200" dirty="0">
                          <a:solidFill>
                            <a:schemeClr val="tx1"/>
                          </a:solidFill>
                          <a:effectLst/>
                          <a:latin typeface="+mn-lt"/>
                          <a:ea typeface="+mn-ea"/>
                          <a:cs typeface="+mn-cs"/>
                        </a:rPr>
                        <a:t>Organisational transformation interventions implemented:</a:t>
                      </a:r>
                    </a:p>
                    <a:p>
                      <a:endParaRPr lang="en-US" sz="16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Culture survey and Change Management </a:t>
                      </a:r>
                    </a:p>
                    <a:p>
                      <a:pPr marL="0" lvl="0" indent="0">
                        <a:buFont typeface="Arial" panose="020B0604020202020204" pitchFamily="34" charset="0"/>
                        <a:buNone/>
                      </a:pPr>
                      <a:endParaRPr lang="en-US" sz="160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600" kern="1200" dirty="0">
                          <a:solidFill>
                            <a:schemeClr val="tx1"/>
                          </a:solidFill>
                          <a:effectLst/>
                          <a:latin typeface="+mn-lt"/>
                          <a:ea typeface="+mn-ea"/>
                          <a:cs typeface="+mn-cs"/>
                        </a:rPr>
                        <a:t>Business Process Reengineering</a:t>
                      </a:r>
                      <a:endParaRPr lang="en-GB" sz="1600" kern="1200" dirty="0">
                        <a:solidFill>
                          <a:schemeClr val="tx1"/>
                        </a:solidFill>
                        <a:effectLst/>
                        <a:latin typeface="Arial" panose="020B0604020202020204" pitchFamily="34" charset="0"/>
                        <a:ea typeface="+mn-ea"/>
                        <a:cs typeface="Arial" panose="020B0604020202020204" pitchFamily="34" charset="0"/>
                      </a:endParaRPr>
                    </a:p>
                  </a:txBody>
                  <a:tcPr marL="44032" marR="44032"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effectLst/>
                          <a:latin typeface="Arial" panose="020B0604020202020204" pitchFamily="34" charset="0"/>
                          <a:ea typeface="+mn-ea"/>
                          <a:cs typeface="Arial" panose="020B0604020202020204" pitchFamily="34" charset="0"/>
                        </a:rPr>
                        <a:t>Organisational transformation interventions implemented:</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chemeClr val="tx1"/>
                          </a:solidFill>
                          <a:effectLst/>
                          <a:latin typeface="Arial" panose="020B0604020202020204" pitchFamily="34" charset="0"/>
                          <a:ea typeface="+mn-ea"/>
                          <a:cs typeface="Arial" panose="020B0604020202020204" pitchFamily="34" charset="0"/>
                        </a:rPr>
                        <a:t>Culture Survey and Change Management</a:t>
                      </a: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804553">
                <a:tc vMerge="1">
                  <a:txBody>
                    <a:bodyPr/>
                    <a:lstStyle/>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txBody>
                  <a:tcPr marL="44032" marR="44032" marT="0" marB="0" vert="vert270"/>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600" kern="1200" dirty="0">
                        <a:solidFill>
                          <a:schemeClr val="tx1"/>
                        </a:solidFill>
                        <a:effectLst/>
                        <a:latin typeface="+mn-lt"/>
                        <a:ea typeface="+mn-ea"/>
                        <a:cs typeface="+mn-cs"/>
                      </a:endParaRPr>
                    </a:p>
                  </a:txBody>
                  <a:tcPr marL="96012" marR="96012"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effectLst/>
                          <a:latin typeface="Arial" pitchFamily="34" charset="0"/>
                          <a:cs typeface="Arial" pitchFamily="34" charset="0"/>
                        </a:rPr>
                        <a:t>Business Process Re-engineering conducted</a:t>
                      </a: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1676400">
                <a:tc vMerge="1">
                  <a:txBody>
                    <a:bodyPr/>
                    <a:lstStyle/>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txBody>
                  <a:tcPr marL="44032" marR="44032" marT="0" marB="0" vert="vert27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Management and Executive Development </a:t>
                      </a:r>
                      <a:r>
                        <a:rPr lang="en-US" sz="1600" kern="1200" dirty="0" err="1">
                          <a:solidFill>
                            <a:schemeClr val="tx1"/>
                          </a:solidFill>
                          <a:effectLst/>
                          <a:latin typeface="+mn-lt"/>
                          <a:ea typeface="+mn-ea"/>
                          <a:cs typeface="+mn-cs"/>
                        </a:rPr>
                        <a:t>Programme</a:t>
                      </a:r>
                      <a:r>
                        <a:rPr lang="en-US" sz="1600" kern="1200" dirty="0">
                          <a:solidFill>
                            <a:schemeClr val="tx1"/>
                          </a:solidFill>
                          <a:effectLst/>
                          <a:latin typeface="+mn-lt"/>
                          <a:ea typeface="+mn-ea"/>
                          <a:cs typeface="+mn-cs"/>
                        </a:rPr>
                        <a:t> Implemented</a:t>
                      </a:r>
                      <a:endParaRPr lang="en-ZA" sz="1600" kern="1200" dirty="0">
                        <a:solidFill>
                          <a:schemeClr val="tx1"/>
                        </a:solidFill>
                        <a:effectLst/>
                        <a:latin typeface="+mn-lt"/>
                        <a:ea typeface="+mn-ea"/>
                        <a:cs typeface="+mn-cs"/>
                      </a:endParaRPr>
                    </a:p>
                  </a:txBody>
                  <a:tcPr marL="96012" marR="96012"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effectLst/>
                          <a:latin typeface="Arial" pitchFamily="34" charset="0"/>
                          <a:cs typeface="Arial" pitchFamily="34" charset="0"/>
                        </a:rPr>
                        <a:t>Management and Executive Development Programme implemented for EM’s and GM’s to address skill</a:t>
                      </a:r>
                      <a:r>
                        <a:rPr lang="en-GB" sz="1600" b="0" baseline="0" dirty="0">
                          <a:solidFill>
                            <a:schemeClr val="tx1"/>
                          </a:solidFill>
                          <a:effectLst/>
                          <a:latin typeface="Arial" pitchFamily="34" charset="0"/>
                          <a:cs typeface="Arial" pitchFamily="34" charset="0"/>
                        </a:rPr>
                        <a:t> gaps identified</a:t>
                      </a:r>
                      <a:endParaRPr lang="en-GB" sz="1600" b="0" dirty="0">
                        <a:solidFill>
                          <a:schemeClr val="tx1"/>
                        </a:solidFill>
                        <a:effectLst/>
                        <a:latin typeface="Arial" pitchFamily="34" charset="0"/>
                        <a:cs typeface="Arial" pitchFamily="34"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6" name="Title 2"/>
          <p:cNvSpPr txBox="1">
            <a:spLocks/>
          </p:cNvSpPr>
          <p:nvPr/>
        </p:nvSpPr>
        <p:spPr>
          <a:xfrm>
            <a:off x="1143000" y="122238"/>
            <a:ext cx="7658100" cy="715962"/>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3600" b="1" kern="1200">
                <a:solidFill>
                  <a:schemeClr val="tx1"/>
                </a:solidFill>
                <a:latin typeface="+mj-lt"/>
                <a:ea typeface="+mj-ea"/>
                <a:cs typeface="+mj-cs"/>
              </a:defRPr>
            </a:lvl1pPr>
          </a:lstStyle>
          <a:p>
            <a:pPr algn="ctr"/>
            <a:r>
              <a:rPr lang="en-ZA" altLang="en-US" sz="3200" dirty="0">
                <a:latin typeface="Arial Black" panose="020B0A04020102020204" pitchFamily="34" charset="0"/>
                <a:cs typeface="Arial" panose="020B0604020202020204" pitchFamily="34" charset="0"/>
              </a:rPr>
              <a:t>Organisational Transformation</a:t>
            </a:r>
            <a:endParaRPr lang="en-ZA" sz="3200" dirty="0">
              <a:latin typeface="Arial Black" panose="020B0A04020102020204" pitchFamily="34" charset="0"/>
              <a:cs typeface="Arial" panose="020B0604020202020204" pitchFamily="34" charset="0"/>
            </a:endParaRPr>
          </a:p>
        </p:txBody>
      </p:sp>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58</a:t>
            </a:r>
          </a:p>
        </p:txBody>
      </p:sp>
    </p:spTree>
    <p:extLst>
      <p:ext uri="{BB962C8B-B14F-4D97-AF65-F5344CB8AC3E}">
        <p14:creationId xmlns:p14="http://schemas.microsoft.com/office/powerpoint/2010/main" xmlns="" val="29734776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946196694"/>
              </p:ext>
            </p:extLst>
          </p:nvPr>
        </p:nvGraphicFramePr>
        <p:xfrm>
          <a:off x="76200" y="888444"/>
          <a:ext cx="8991600" cy="4816958"/>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xmlns="" val="20000"/>
                    </a:ext>
                  </a:extLst>
                </a:gridCol>
                <a:gridCol w="4191000">
                  <a:extLst>
                    <a:ext uri="{9D8B030D-6E8A-4147-A177-3AD203B41FA5}">
                      <a16:colId xmlns:a16="http://schemas.microsoft.com/office/drawing/2014/main" xmlns="" val="20001"/>
                    </a:ext>
                  </a:extLst>
                </a:gridCol>
                <a:gridCol w="3429000">
                  <a:extLst>
                    <a:ext uri="{9D8B030D-6E8A-4147-A177-3AD203B41FA5}">
                      <a16:colId xmlns:a16="http://schemas.microsoft.com/office/drawing/2014/main" xmlns="" val="20002"/>
                    </a:ext>
                  </a:extLst>
                </a:gridCol>
              </a:tblGrid>
              <a:tr h="356526">
                <a:tc gridSpan="3">
                  <a:txBody>
                    <a:bodyPr/>
                    <a:lstStyle/>
                    <a:p>
                      <a:pPr marL="0" marR="0" lvl="1" indent="0" algn="l" defTabSz="914400" rtl="0" eaLnBrk="1" fontAlgn="auto" latinLnBrk="0" hangingPunct="1">
                        <a:lnSpc>
                          <a:spcPct val="115000"/>
                        </a:lnSpc>
                        <a:spcBef>
                          <a:spcPts val="300"/>
                        </a:spcBef>
                        <a:spcAft>
                          <a:spcPts val="600"/>
                        </a:spcAft>
                        <a:buClrTx/>
                        <a:buSzTx/>
                        <a:buFontTx/>
                        <a:buNone/>
                        <a:tabLst/>
                        <a:defRPr/>
                      </a:pPr>
                      <a:r>
                        <a:rPr lang="en-US" sz="1600" b="1" u="none" dirty="0">
                          <a:solidFill>
                            <a:schemeClr val="tx1"/>
                          </a:solidFill>
                          <a:latin typeface="Arial" panose="020B0604020202020204" pitchFamily="34" charset="0"/>
                          <a:cs typeface="Arial" panose="020B0604020202020204" pitchFamily="34" charset="0"/>
                        </a:rPr>
                        <a:t>Objective: </a:t>
                      </a:r>
                      <a:r>
                        <a:rPr lang="en-US" sz="1600" b="0" dirty="0">
                          <a:solidFill>
                            <a:schemeClr val="tx1"/>
                          </a:solidFill>
                          <a:latin typeface="Arial" panose="020B0604020202020204" pitchFamily="34" charset="0"/>
                          <a:cs typeface="Arial" panose="020B0604020202020204" pitchFamily="34" charset="0"/>
                        </a:rPr>
                        <a:t>Automation of grants processes.</a:t>
                      </a:r>
                      <a:endParaRPr lang="en-US" sz="1600" b="0" kern="1200" dirty="0">
                        <a:solidFill>
                          <a:schemeClr val="dk1"/>
                        </a:solidFill>
                        <a:effectLst/>
                        <a:latin typeface="Arial" panose="020B0604020202020204" pitchFamily="34" charset="0"/>
                        <a:ea typeface="+mn-ea"/>
                        <a:cs typeface="Arial" panose="020B0604020202020204" pitchFamily="34" charset="0"/>
                      </a:endParaRP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US" sz="1800" dirty="0">
                        <a:solidFill>
                          <a:schemeClr val="tx1"/>
                        </a:solidFill>
                        <a:effectLst/>
                        <a:latin typeface="+mn-lt"/>
                        <a:cs typeface="Arial" panose="020B0604020202020204" pitchFamily="34" charset="0"/>
                      </a:endParaRPr>
                    </a:p>
                  </a:txBody>
                  <a:tcPr marL="85874" marR="85874">
                    <a:solidFill>
                      <a:srgbClr val="FFCC66"/>
                    </a:solidFill>
                  </a:tcPr>
                </a:tc>
                <a:extLst>
                  <a:ext uri="{0D108BD9-81ED-4DB2-BD59-A6C34878D82A}">
                    <a16:rowId xmlns:a16="http://schemas.microsoft.com/office/drawing/2014/main" xmlns="" val="10000"/>
                  </a:ext>
                </a:extLst>
              </a:tr>
              <a:tr h="560245">
                <a:tc gridSpan="3">
                  <a:txBody>
                    <a:bodyPr/>
                    <a:lstStyle/>
                    <a:p>
                      <a:pPr marL="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1" u="none" dirty="0">
                          <a:latin typeface="Arial" panose="020B0604020202020204" pitchFamily="34" charset="0"/>
                          <a:cs typeface="Arial" panose="020B0604020202020204" pitchFamily="34" charset="0"/>
                        </a:rPr>
                        <a:t>Impact:</a:t>
                      </a:r>
                      <a:r>
                        <a:rPr lang="en-ZA" sz="1600" b="1" u="none" baseline="0" dirty="0">
                          <a:latin typeface="Arial" panose="020B0604020202020204" pitchFamily="34" charset="0"/>
                          <a:cs typeface="Arial" panose="020B0604020202020204" pitchFamily="34" charset="0"/>
                        </a:rPr>
                        <a:t> </a:t>
                      </a:r>
                      <a:r>
                        <a:rPr lang="en-US" sz="1600" b="0" u="none" kern="1200" baseline="0" dirty="0">
                          <a:solidFill>
                            <a:schemeClr val="tx1"/>
                          </a:solidFill>
                          <a:effectLst/>
                          <a:latin typeface="Arial" panose="020B0604020202020204" pitchFamily="34" charset="0"/>
                          <a:ea typeface="+mn-ea"/>
                          <a:cs typeface="Arial" panose="020B0604020202020204" pitchFamily="34" charset="0"/>
                        </a:rPr>
                        <a:t>Improved turnaround time for grant applications</a:t>
                      </a: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b="0" u="none"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endParaRPr lang="en-US"/>
                    </a:p>
                  </a:txBody>
                  <a:tcPr/>
                </a:tc>
                <a:extLst>
                  <a:ext uri="{0D108BD9-81ED-4DB2-BD59-A6C34878D82A}">
                    <a16:rowId xmlns:a16="http://schemas.microsoft.com/office/drawing/2014/main" xmlns="" val="10001"/>
                  </a:ext>
                </a:extLst>
              </a:tr>
              <a:tr h="343066">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GB" sz="1600" b="1" dirty="0">
                          <a:solidFill>
                            <a:schemeClr val="tx1"/>
                          </a:solidFill>
                          <a:latin typeface="Arial" panose="020B0604020202020204" pitchFamily="34" charset="0"/>
                          <a:cs typeface="Arial" panose="020B0604020202020204" pitchFamily="34" charset="0"/>
                        </a:rPr>
                        <a:t>Outcome</a:t>
                      </a:r>
                    </a:p>
                  </a:txBody>
                  <a:tcPr marL="85874" marR="85874">
                    <a:solidFill>
                      <a:schemeClr val="accent2"/>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Output Indicator</a:t>
                      </a:r>
                      <a:endParaRPr lang="en-GB" sz="1600" b="1" dirty="0">
                        <a:solidFill>
                          <a:schemeClr val="tx1"/>
                        </a:solidFill>
                        <a:latin typeface="Arial" panose="020B0604020202020204" pitchFamily="34" charset="0"/>
                        <a:cs typeface="Arial" panose="020B0604020202020204" pitchFamily="34" charset="0"/>
                      </a:endParaRPr>
                    </a:p>
                  </a:txBody>
                  <a:tcPr marL="85874" marR="85874">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2021/22 Annual Target</a:t>
                      </a:r>
                      <a:r>
                        <a:rPr lang="en-US" sz="1600" b="1" baseline="0" dirty="0">
                          <a:latin typeface="Arial" panose="020B0604020202020204" pitchFamily="34" charset="0"/>
                          <a:cs typeface="Arial" panose="020B0604020202020204" pitchFamily="34" charset="0"/>
                        </a:rPr>
                        <a:t> </a:t>
                      </a:r>
                      <a:endParaRPr lang="en-GB" sz="1600" b="1" dirty="0">
                        <a:solidFill>
                          <a:schemeClr val="tx1"/>
                        </a:solidFill>
                        <a:latin typeface="Arial" panose="020B0604020202020204" pitchFamily="34" charset="0"/>
                        <a:cs typeface="Arial" panose="020B0604020202020204" pitchFamily="34" charset="0"/>
                      </a:endParaRPr>
                    </a:p>
                  </a:txBody>
                  <a:tcPr>
                    <a:lnB w="190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2"/>
                  </a:ext>
                </a:extLst>
              </a:tr>
              <a:tr h="2006276">
                <a:tc rowSpan="2">
                  <a:txBody>
                    <a:bodyPr/>
                    <a:lstStyle/>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0" kern="1200" baseline="0" dirty="0">
                          <a:solidFill>
                            <a:schemeClr val="tx1"/>
                          </a:solidFill>
                          <a:latin typeface="Arial" panose="020B0604020202020204" pitchFamily="34" charset="0"/>
                          <a:ea typeface="+mn-ea"/>
                          <a:cs typeface="Arial" panose="020B0604020202020204" pitchFamily="34" charset="0"/>
                        </a:rPr>
                        <a:t>Improved organisational efficiencies </a:t>
                      </a:r>
                    </a:p>
                  </a:txBody>
                  <a:tcPr marL="44032" marR="44032" marT="0" marB="0" vert="vert270"/>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Automated and digitised grants administration system  implemented: </a:t>
                      </a:r>
                      <a:r>
                        <a:rPr lang="en-US" sz="1600" i="1" kern="1200" dirty="0">
                          <a:solidFill>
                            <a:schemeClr val="tx1"/>
                          </a:solidFill>
                          <a:effectLst/>
                          <a:latin typeface="+mn-lt"/>
                          <a:ea typeface="+mn-ea"/>
                          <a:cs typeface="+mn-cs"/>
                        </a:rPr>
                        <a:t>Online grant application solution</a:t>
                      </a:r>
                      <a:endParaRPr lang="en-US" sz="1800" i="1" kern="1200" dirty="0">
                        <a:solidFill>
                          <a:schemeClr val="tx1"/>
                        </a:solidFill>
                        <a:effectLst/>
                        <a:latin typeface="+mn-lt"/>
                        <a:ea typeface="+mn-ea"/>
                        <a:cs typeface="+mn-cs"/>
                      </a:endParaRPr>
                    </a:p>
                  </a:txBody>
                  <a:tcPr marL="44032" marR="44032"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effectLst/>
                          <a:latin typeface="Arial" panose="020B0604020202020204" pitchFamily="34" charset="0"/>
                          <a:ea typeface="+mn-ea"/>
                          <a:cs typeface="Arial" panose="020B0604020202020204" pitchFamily="34" charset="0"/>
                        </a:rPr>
                        <a:t>Implementation</a:t>
                      </a:r>
                      <a:r>
                        <a:rPr lang="en-GB" sz="1600" b="0" kern="1200" baseline="0" dirty="0">
                          <a:solidFill>
                            <a:schemeClr val="tx1"/>
                          </a:solidFill>
                          <a:effectLst/>
                          <a:latin typeface="Arial" panose="020B0604020202020204" pitchFamily="34" charset="0"/>
                          <a:ea typeface="+mn-ea"/>
                          <a:cs typeface="Arial" panose="020B0604020202020204" pitchFamily="34" charset="0"/>
                        </a:rPr>
                        <a:t> of the review ICT strategy focusing on the following projects: </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baseline="0" dirty="0">
                          <a:solidFill>
                            <a:schemeClr val="tx1"/>
                          </a:solidFill>
                          <a:effectLst/>
                          <a:latin typeface="Arial" panose="020B0604020202020204" pitchFamily="34" charset="0"/>
                          <a:ea typeface="+mn-ea"/>
                          <a:cs typeface="Arial" panose="020B0604020202020204" pitchFamily="34" charset="0"/>
                        </a:rPr>
                        <a:t>Online grant applications solution implemented in Regional SASSA Virtual Offices in line with project plan for the following grant types: CSG, FCG, OAG and SRD</a:t>
                      </a: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550845">
                <a:tc vMerge="1">
                  <a:txBody>
                    <a:bodyPr/>
                    <a:lstStyle/>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txBody>
                  <a:tcPr marL="44032" marR="44032" marT="0" marB="0" vert="vert270"/>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baseline="0" dirty="0">
                          <a:solidFill>
                            <a:schemeClr val="tx1"/>
                          </a:solidFill>
                          <a:effectLst/>
                          <a:latin typeface="Arial" panose="020B0604020202020204" pitchFamily="34" charset="0"/>
                          <a:ea typeface="+mn-ea"/>
                          <a:cs typeface="Arial" panose="020B0604020202020204" pitchFamily="34" charset="0"/>
                        </a:rPr>
                        <a:t>Interfaces with various government databases established to verify income means</a:t>
                      </a:r>
                    </a:p>
                  </a:txBody>
                  <a:tcPr marL="44032" marR="44032" marT="0" marB="0"/>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baseline="0" dirty="0">
                          <a:solidFill>
                            <a:schemeClr val="tx1"/>
                          </a:solidFill>
                          <a:effectLst/>
                          <a:latin typeface="Arial" panose="020B0604020202020204" pitchFamily="34" charset="0"/>
                          <a:ea typeface="+mn-ea"/>
                          <a:cs typeface="Arial" panose="020B0604020202020204" pitchFamily="34" charset="0"/>
                        </a:rPr>
                        <a:t>Interfaces with Department of Labour (UIF), GPAA (GEPF), NFSAS and Correctional Services established to verify income means</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b="0" kern="1200" baseline="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6" name="Title 2"/>
          <p:cNvSpPr txBox="1">
            <a:spLocks/>
          </p:cNvSpPr>
          <p:nvPr/>
        </p:nvSpPr>
        <p:spPr>
          <a:xfrm>
            <a:off x="755374" y="116208"/>
            <a:ext cx="7848600" cy="715962"/>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3600" b="1" kern="1200">
                <a:solidFill>
                  <a:schemeClr val="tx1"/>
                </a:solidFill>
                <a:latin typeface="+mj-lt"/>
                <a:ea typeface="+mj-ea"/>
                <a:cs typeface="+mj-cs"/>
              </a:defRPr>
            </a:lvl1pPr>
          </a:lstStyle>
          <a:p>
            <a:pPr algn="ctr"/>
            <a:r>
              <a:rPr lang="en-US" altLang="en-US" sz="2800" dirty="0">
                <a:latin typeface="Arial Black" panose="020B0A04020102020204" pitchFamily="34" charset="0"/>
                <a:cs typeface="Arial" panose="020B0604020202020204" pitchFamily="34" charset="0"/>
              </a:rPr>
              <a:t>Information and Communication Technology </a:t>
            </a:r>
            <a:endParaRPr lang="en-ZA" sz="2800" dirty="0">
              <a:latin typeface="Arial Black" panose="020B0A04020102020204" pitchFamily="34" charset="0"/>
              <a:cs typeface="Arial" panose="020B0604020202020204" pitchFamily="34" charset="0"/>
            </a:endParaRPr>
          </a:p>
        </p:txBody>
      </p:sp>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59</a:t>
            </a:r>
          </a:p>
        </p:txBody>
      </p:sp>
    </p:spTree>
    <p:extLst>
      <p:ext uri="{BB962C8B-B14F-4D97-AF65-F5344CB8AC3E}">
        <p14:creationId xmlns:p14="http://schemas.microsoft.com/office/powerpoint/2010/main" xmlns="" val="1013166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221" y="344712"/>
            <a:ext cx="8576923" cy="470738"/>
          </a:xfrm>
        </p:spPr>
        <p:txBody>
          <a:bodyPr>
            <a:noAutofit/>
          </a:bodyPr>
          <a:lstStyle/>
          <a:p>
            <a:pPr algn="ctr"/>
            <a:r>
              <a:rPr lang="en-US" sz="2400" b="1" dirty="0">
                <a:latin typeface="Arial Black" panose="020B0A04020102020204" pitchFamily="34" charset="0"/>
              </a:rPr>
              <a:t>We have made some fundamental paradigm shifts</a:t>
            </a:r>
            <a:endParaRPr lang="en-ZA" sz="2400" b="1" dirty="0">
              <a:latin typeface="Arial Black" panose="020B0A04020102020204" pitchFamily="34" charset="0"/>
            </a:endParaRPr>
          </a:p>
        </p:txBody>
      </p:sp>
      <p:grpSp>
        <p:nvGrpSpPr>
          <p:cNvPr id="22" name="Group 21">
            <a:extLst>
              <a:ext uri="{FF2B5EF4-FFF2-40B4-BE49-F238E27FC236}">
                <a16:creationId xmlns:a16="http://schemas.microsoft.com/office/drawing/2014/main" xmlns="" id="{2F91A7F1-0799-4801-888F-132A18CC4801}"/>
              </a:ext>
            </a:extLst>
          </p:cNvPr>
          <p:cNvGrpSpPr/>
          <p:nvPr/>
        </p:nvGrpSpPr>
        <p:grpSpPr>
          <a:xfrm>
            <a:off x="937643" y="1518830"/>
            <a:ext cx="6930325" cy="681926"/>
            <a:chOff x="937643" y="1518830"/>
            <a:chExt cx="6930325" cy="681926"/>
          </a:xfrm>
        </p:grpSpPr>
        <p:sp>
          <p:nvSpPr>
            <p:cNvPr id="4" name="Rectangle: Rounded Corners 3">
              <a:extLst>
                <a:ext uri="{FF2B5EF4-FFF2-40B4-BE49-F238E27FC236}">
                  <a16:creationId xmlns:a16="http://schemas.microsoft.com/office/drawing/2014/main" xmlns="" id="{D0EFA5E5-0D46-44C1-A45A-5AC1F030D0C1}"/>
                </a:ext>
              </a:extLst>
            </p:cNvPr>
            <p:cNvSpPr/>
            <p:nvPr/>
          </p:nvSpPr>
          <p:spPr>
            <a:xfrm>
              <a:off x="937643" y="1518830"/>
              <a:ext cx="1433593" cy="681926"/>
            </a:xfrm>
            <a:prstGeom prst="roundRect">
              <a:avLst/>
            </a:prstGeom>
            <a:solidFill>
              <a:srgbClr val="009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a:ea typeface="+mn-ea"/>
                  <a:cs typeface="+mn-cs"/>
                </a:rPr>
                <a:t>BUSINESS AS USUAL</a:t>
              </a:r>
              <a:endParaRPr kumimoji="0" lang="en-ZA"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Rectangle: Rounded Corners 6">
              <a:extLst>
                <a:ext uri="{FF2B5EF4-FFF2-40B4-BE49-F238E27FC236}">
                  <a16:creationId xmlns:a16="http://schemas.microsoft.com/office/drawing/2014/main" xmlns="" id="{97FF511A-875B-4171-98E3-DF558F8C1724}"/>
                </a:ext>
              </a:extLst>
            </p:cNvPr>
            <p:cNvSpPr/>
            <p:nvPr/>
          </p:nvSpPr>
          <p:spPr>
            <a:xfrm>
              <a:off x="4910375" y="1518830"/>
              <a:ext cx="1433593" cy="681926"/>
            </a:xfrm>
            <a:prstGeom prst="roundRect">
              <a:avLst/>
            </a:prstGeom>
            <a:solidFill>
              <a:srgbClr val="0033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a:ea typeface="+mn-ea"/>
                  <a:cs typeface="+mn-cs"/>
                </a:rPr>
                <a:t>RE-IMAGINED</a:t>
              </a:r>
              <a:endParaRPr kumimoji="0" lang="en-ZA"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xmlns="" id="{ACF5A91D-EB89-46F1-BDD7-33E0DC14F12C}"/>
                </a:ext>
              </a:extLst>
            </p:cNvPr>
            <p:cNvSpPr/>
            <p:nvPr/>
          </p:nvSpPr>
          <p:spPr>
            <a:xfrm>
              <a:off x="6434375" y="1518830"/>
              <a:ext cx="1433593" cy="681926"/>
            </a:xfrm>
            <a:prstGeom prst="roundRect">
              <a:avLst/>
            </a:prstGeom>
            <a:solidFill>
              <a:srgbClr val="0000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a:ea typeface="+mn-ea"/>
                  <a:cs typeface="+mn-cs"/>
                </a:rPr>
                <a:t>RE-INVENTED</a:t>
              </a:r>
              <a:endParaRPr kumimoji="0" lang="en-ZA"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Arrow: Striped Right 4">
              <a:extLst>
                <a:ext uri="{FF2B5EF4-FFF2-40B4-BE49-F238E27FC236}">
                  <a16:creationId xmlns:a16="http://schemas.microsoft.com/office/drawing/2014/main" xmlns="" id="{08720F4E-4D00-421E-B2E1-C63605D320BD}"/>
                </a:ext>
              </a:extLst>
            </p:cNvPr>
            <p:cNvSpPr/>
            <p:nvPr/>
          </p:nvSpPr>
          <p:spPr>
            <a:xfrm>
              <a:off x="2754830" y="1588569"/>
              <a:ext cx="1862374" cy="519197"/>
            </a:xfrm>
            <a:prstGeom prst="stripedRightArrow">
              <a:avLst/>
            </a:prstGeom>
            <a:solidFill>
              <a:srgbClr val="66CC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9" name="Rectangle: Rounded Corners 8">
            <a:extLst>
              <a:ext uri="{FF2B5EF4-FFF2-40B4-BE49-F238E27FC236}">
                <a16:creationId xmlns:a16="http://schemas.microsoft.com/office/drawing/2014/main" xmlns="" id="{3460B432-122C-4B46-9056-FBD5E7523798}"/>
              </a:ext>
            </a:extLst>
          </p:cNvPr>
          <p:cNvSpPr/>
          <p:nvPr/>
        </p:nvSpPr>
        <p:spPr>
          <a:xfrm>
            <a:off x="937643" y="2655279"/>
            <a:ext cx="1433593" cy="681926"/>
          </a:xfrm>
          <a:prstGeom prst="roundRect">
            <a:avLst/>
          </a:prstGeom>
          <a:solidFill>
            <a:srgbClr val="9966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a:ea typeface="+mn-ea"/>
                <a:cs typeface="+mn-cs"/>
              </a:rPr>
              <a:t>WORKING INDIVIDUALLY</a:t>
            </a:r>
            <a:endParaRPr kumimoji="0" lang="en-ZA"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0" name="Rectangle: Rounded Corners 9">
            <a:extLst>
              <a:ext uri="{FF2B5EF4-FFF2-40B4-BE49-F238E27FC236}">
                <a16:creationId xmlns:a16="http://schemas.microsoft.com/office/drawing/2014/main" xmlns="" id="{016BA109-9C85-4168-89A4-247418614DA6}"/>
              </a:ext>
            </a:extLst>
          </p:cNvPr>
          <p:cNvSpPr/>
          <p:nvPr/>
        </p:nvSpPr>
        <p:spPr>
          <a:xfrm>
            <a:off x="5997844" y="2655278"/>
            <a:ext cx="1870124" cy="681926"/>
          </a:xfrm>
          <a:prstGeom prst="roundRect">
            <a:avLst/>
          </a:prstGeom>
          <a:solidFill>
            <a:srgbClr val="6600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a:ea typeface="+mn-ea"/>
                <a:cs typeface="+mn-cs"/>
              </a:rPr>
              <a:t>WORKING AS A SECTOR</a:t>
            </a:r>
            <a:endParaRPr kumimoji="0" lang="en-ZA"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7" name="Arrow: Striped Right 16">
            <a:extLst>
              <a:ext uri="{FF2B5EF4-FFF2-40B4-BE49-F238E27FC236}">
                <a16:creationId xmlns:a16="http://schemas.microsoft.com/office/drawing/2014/main" xmlns="" id="{DC1C2AEB-35B3-4C9E-90DE-9B46160D38DF}"/>
              </a:ext>
            </a:extLst>
          </p:cNvPr>
          <p:cNvSpPr/>
          <p:nvPr/>
        </p:nvSpPr>
        <p:spPr>
          <a:xfrm>
            <a:off x="2754830" y="2736643"/>
            <a:ext cx="3057034" cy="519197"/>
          </a:xfrm>
          <a:prstGeom prst="stripedRightArrow">
            <a:avLst/>
          </a:prstGeom>
          <a:solidFill>
            <a:srgbClr val="99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24" name="Group 23">
            <a:extLst>
              <a:ext uri="{FF2B5EF4-FFF2-40B4-BE49-F238E27FC236}">
                <a16:creationId xmlns:a16="http://schemas.microsoft.com/office/drawing/2014/main" xmlns="" id="{211E4192-BB4F-44B2-94AF-85E4D1F6FA41}"/>
              </a:ext>
            </a:extLst>
          </p:cNvPr>
          <p:cNvGrpSpPr/>
          <p:nvPr/>
        </p:nvGrpSpPr>
        <p:grpSpPr>
          <a:xfrm>
            <a:off x="937643" y="3675630"/>
            <a:ext cx="6930326" cy="681926"/>
            <a:chOff x="937642" y="3907963"/>
            <a:chExt cx="6930326" cy="681926"/>
          </a:xfrm>
        </p:grpSpPr>
        <p:sp>
          <p:nvSpPr>
            <p:cNvPr id="13" name="Rectangle: Rounded Corners 12">
              <a:extLst>
                <a:ext uri="{FF2B5EF4-FFF2-40B4-BE49-F238E27FC236}">
                  <a16:creationId xmlns:a16="http://schemas.microsoft.com/office/drawing/2014/main" xmlns="" id="{EB494B23-02F1-414B-A2B1-28F6EFC3EF9E}"/>
                </a:ext>
              </a:extLst>
            </p:cNvPr>
            <p:cNvSpPr/>
            <p:nvPr/>
          </p:nvSpPr>
          <p:spPr>
            <a:xfrm>
              <a:off x="937642" y="3907963"/>
              <a:ext cx="1433593" cy="681926"/>
            </a:xfrm>
            <a:prstGeom prst="roundRect">
              <a:avLst/>
            </a:prstGeom>
            <a:solidFill>
              <a:srgbClr val="00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a:ea typeface="+mn-ea"/>
                  <a:cs typeface="+mn-cs"/>
                </a:rPr>
                <a:t>REGIONAL DELIVERY MODEL</a:t>
              </a:r>
              <a:endParaRPr kumimoji="0" lang="en-ZA"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4" name="Rectangle: Rounded Corners 13">
              <a:extLst>
                <a:ext uri="{FF2B5EF4-FFF2-40B4-BE49-F238E27FC236}">
                  <a16:creationId xmlns:a16="http://schemas.microsoft.com/office/drawing/2014/main" xmlns="" id="{5FBBC1D6-91B1-414D-94CA-760F140F54A0}"/>
                </a:ext>
              </a:extLst>
            </p:cNvPr>
            <p:cNvSpPr/>
            <p:nvPr/>
          </p:nvSpPr>
          <p:spPr>
            <a:xfrm>
              <a:off x="5997844" y="3907963"/>
              <a:ext cx="1870124" cy="681926"/>
            </a:xfrm>
            <a:prstGeom prst="roundRect">
              <a:avLst/>
            </a:prstGeom>
            <a:solidFill>
              <a:srgbClr val="008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a:ea typeface="+mn-ea"/>
                  <a:cs typeface="+mn-cs"/>
                </a:rPr>
                <a:t>DISTRICT DEVELOPMENT MODEL</a:t>
              </a:r>
              <a:endParaRPr kumimoji="0" lang="en-ZA"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8" name="Arrow: Striped Right 17">
              <a:extLst>
                <a:ext uri="{FF2B5EF4-FFF2-40B4-BE49-F238E27FC236}">
                  <a16:creationId xmlns:a16="http://schemas.microsoft.com/office/drawing/2014/main" xmlns="" id="{53C970A0-9B38-481E-B2CA-05F9540D190A}"/>
                </a:ext>
              </a:extLst>
            </p:cNvPr>
            <p:cNvSpPr/>
            <p:nvPr/>
          </p:nvSpPr>
          <p:spPr>
            <a:xfrm>
              <a:off x="2754830" y="3989327"/>
              <a:ext cx="3057034" cy="519197"/>
            </a:xfrm>
            <a:prstGeom prst="stripedRightArrow">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grpSp>
        <p:nvGrpSpPr>
          <p:cNvPr id="25" name="Group 24">
            <a:extLst>
              <a:ext uri="{FF2B5EF4-FFF2-40B4-BE49-F238E27FC236}">
                <a16:creationId xmlns:a16="http://schemas.microsoft.com/office/drawing/2014/main" xmlns="" id="{99286EDF-7902-4B56-86B5-D6E52C657A62}"/>
              </a:ext>
            </a:extLst>
          </p:cNvPr>
          <p:cNvGrpSpPr/>
          <p:nvPr/>
        </p:nvGrpSpPr>
        <p:grpSpPr>
          <a:xfrm>
            <a:off x="937642" y="4742289"/>
            <a:ext cx="6930326" cy="681926"/>
            <a:chOff x="937642" y="4742289"/>
            <a:chExt cx="6930326" cy="681926"/>
          </a:xfrm>
        </p:grpSpPr>
        <p:sp>
          <p:nvSpPr>
            <p:cNvPr id="15" name="Rectangle: Rounded Corners 14">
              <a:extLst>
                <a:ext uri="{FF2B5EF4-FFF2-40B4-BE49-F238E27FC236}">
                  <a16:creationId xmlns:a16="http://schemas.microsoft.com/office/drawing/2014/main" xmlns="" id="{E9EF71EC-76B4-4015-A100-AAF8B67418FC}"/>
                </a:ext>
              </a:extLst>
            </p:cNvPr>
            <p:cNvSpPr/>
            <p:nvPr/>
          </p:nvSpPr>
          <p:spPr>
            <a:xfrm>
              <a:off x="937642" y="4742289"/>
              <a:ext cx="1433593" cy="681926"/>
            </a:xfrm>
            <a:prstGeom prst="roundRect">
              <a:avLst/>
            </a:prstGeom>
            <a:solidFill>
              <a:srgbClr val="FF66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a:ea typeface="+mn-ea"/>
                  <a:cs typeface="+mn-cs"/>
                </a:rPr>
                <a:t>FOCUS ON OUTPUTS</a:t>
              </a:r>
              <a:endParaRPr kumimoji="0" lang="en-ZA"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6" name="Rectangle: Rounded Corners 15">
              <a:extLst>
                <a:ext uri="{FF2B5EF4-FFF2-40B4-BE49-F238E27FC236}">
                  <a16:creationId xmlns:a16="http://schemas.microsoft.com/office/drawing/2014/main" xmlns="" id="{105ED1CB-DB05-4495-8F93-FDA5E21B7FBE}"/>
                </a:ext>
              </a:extLst>
            </p:cNvPr>
            <p:cNvSpPr/>
            <p:nvPr/>
          </p:nvSpPr>
          <p:spPr>
            <a:xfrm>
              <a:off x="5997844" y="4742289"/>
              <a:ext cx="1870124" cy="681926"/>
            </a:xfrm>
            <a:prstGeom prst="round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a:ea typeface="+mn-ea"/>
                  <a:cs typeface="+mn-cs"/>
                </a:rPr>
                <a:t>FOCUS ON IMPACT</a:t>
              </a:r>
              <a:endParaRPr kumimoji="0" lang="en-ZA"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9" name="Arrow: Striped Right 18">
              <a:extLst>
                <a:ext uri="{FF2B5EF4-FFF2-40B4-BE49-F238E27FC236}">
                  <a16:creationId xmlns:a16="http://schemas.microsoft.com/office/drawing/2014/main" xmlns="" id="{806C42F1-CE00-4B59-A995-0E1E9DA44C54}"/>
                </a:ext>
              </a:extLst>
            </p:cNvPr>
            <p:cNvSpPr/>
            <p:nvPr/>
          </p:nvSpPr>
          <p:spPr>
            <a:xfrm>
              <a:off x="2775498" y="4777347"/>
              <a:ext cx="3057034" cy="519197"/>
            </a:xfrm>
            <a:prstGeom prst="stripedRightArrow">
              <a:avLst/>
            </a:prstGeom>
            <a:solidFill>
              <a:srgbClr val="FF993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20" name="TextBox 19">
            <a:extLst>
              <a:ext uri="{FF2B5EF4-FFF2-40B4-BE49-F238E27FC236}">
                <a16:creationId xmlns:a16="http://schemas.microsoft.com/office/drawing/2014/main" xmlns="" id="{12A2955C-9CAC-4821-B42A-C202CB52396A}"/>
              </a:ext>
            </a:extLst>
          </p:cNvPr>
          <p:cNvSpPr txBox="1"/>
          <p:nvPr/>
        </p:nvSpPr>
        <p:spPr>
          <a:xfrm>
            <a:off x="1038386" y="991893"/>
            <a:ext cx="115462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latin typeface="Arial" panose="020B0604020202020204"/>
                <a:ea typeface="+mn-ea"/>
                <a:cs typeface="+mn-cs"/>
              </a:rPr>
              <a:t>THEN</a:t>
            </a:r>
            <a:endParaRPr kumimoji="0" lang="en-ZA" sz="1800" b="1"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xmlns="" id="{83A1FFC8-9FF4-4CA9-860A-78D678EAABAC}"/>
              </a:ext>
            </a:extLst>
          </p:cNvPr>
          <p:cNvSpPr txBox="1"/>
          <p:nvPr/>
        </p:nvSpPr>
        <p:spPr>
          <a:xfrm>
            <a:off x="6514454" y="995903"/>
            <a:ext cx="115462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NOW</a:t>
            </a:r>
            <a:endParaRPr kumimoji="0" lang="en-ZA"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xmlns="" id="{040112B9-4A5F-493F-92AC-429B6F1C0432}"/>
              </a:ext>
            </a:extLst>
          </p:cNvPr>
          <p:cNvSpPr txBox="1"/>
          <p:nvPr/>
        </p:nvSpPr>
        <p:spPr>
          <a:xfrm>
            <a:off x="3965713" y="6192078"/>
            <a:ext cx="1292087" cy="307777"/>
          </a:xfrm>
          <a:prstGeom prst="rect">
            <a:avLst/>
          </a:prstGeom>
          <a:noFill/>
        </p:spPr>
        <p:txBody>
          <a:bodyPr wrap="square" rtlCol="0">
            <a:spAutoFit/>
          </a:bodyPr>
          <a:lstStyle/>
          <a:p>
            <a:pPr algn="ctr"/>
            <a:r>
              <a:rPr lang="en-US" sz="1400" dirty="0">
                <a:latin typeface="Arial Black" panose="020B0A04020102020204" pitchFamily="34" charset="0"/>
              </a:rPr>
              <a:t>6</a:t>
            </a:r>
            <a:endParaRPr lang="en-ZA" sz="1400" dirty="0">
              <a:latin typeface="Arial Black" panose="020B0A04020102020204" pitchFamily="34" charset="0"/>
            </a:endParaRPr>
          </a:p>
        </p:txBody>
      </p:sp>
    </p:spTree>
    <p:extLst>
      <p:ext uri="{BB962C8B-B14F-4D97-AF65-F5344CB8AC3E}">
        <p14:creationId xmlns:p14="http://schemas.microsoft.com/office/powerpoint/2010/main" xmlns="" val="16867317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704258254"/>
              </p:ext>
            </p:extLst>
          </p:nvPr>
        </p:nvGraphicFramePr>
        <p:xfrm>
          <a:off x="76200" y="1066800"/>
          <a:ext cx="8991600" cy="490728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xmlns="" val="20000"/>
                    </a:ext>
                  </a:extLst>
                </a:gridCol>
                <a:gridCol w="4038600">
                  <a:extLst>
                    <a:ext uri="{9D8B030D-6E8A-4147-A177-3AD203B41FA5}">
                      <a16:colId xmlns:a16="http://schemas.microsoft.com/office/drawing/2014/main" xmlns="" val="20001"/>
                    </a:ext>
                  </a:extLst>
                </a:gridCol>
                <a:gridCol w="3581400">
                  <a:extLst>
                    <a:ext uri="{9D8B030D-6E8A-4147-A177-3AD203B41FA5}">
                      <a16:colId xmlns:a16="http://schemas.microsoft.com/office/drawing/2014/main" xmlns="" val="20002"/>
                    </a:ext>
                  </a:extLst>
                </a:gridCol>
              </a:tblGrid>
              <a:tr h="457200">
                <a:tc gridSpan="3">
                  <a:txBody>
                    <a:bodyPr/>
                    <a:lstStyle/>
                    <a:p>
                      <a:pPr marL="0" marR="0" lvl="1" indent="0" algn="l" defTabSz="914400" rtl="0" eaLnBrk="1" fontAlgn="auto" latinLnBrk="0" hangingPunct="1">
                        <a:lnSpc>
                          <a:spcPct val="115000"/>
                        </a:lnSpc>
                        <a:spcBef>
                          <a:spcPts val="300"/>
                        </a:spcBef>
                        <a:spcAft>
                          <a:spcPts val="600"/>
                        </a:spcAft>
                        <a:buClrTx/>
                        <a:buSzTx/>
                        <a:buFontTx/>
                        <a:buNone/>
                        <a:tabLst/>
                        <a:defRPr/>
                      </a:pPr>
                      <a:r>
                        <a:rPr lang="en-US" sz="1600" b="1" u="none" dirty="0">
                          <a:solidFill>
                            <a:schemeClr val="tx1"/>
                          </a:solidFill>
                          <a:latin typeface="Arial" panose="020B0604020202020204" pitchFamily="34" charset="0"/>
                          <a:cs typeface="Arial" panose="020B0604020202020204" pitchFamily="34" charset="0"/>
                        </a:rPr>
                        <a:t>Objective</a:t>
                      </a:r>
                      <a:r>
                        <a:rPr lang="en-US" sz="1600" b="1" dirty="0">
                          <a:solidFill>
                            <a:schemeClr val="tx1"/>
                          </a:solidFill>
                          <a:latin typeface="Arial" panose="020B0604020202020204" pitchFamily="34" charset="0"/>
                          <a:cs typeface="Arial" panose="020B0604020202020204" pitchFamily="34" charset="0"/>
                        </a:rPr>
                        <a:t>: </a:t>
                      </a:r>
                      <a:r>
                        <a:rPr lang="en-US" sz="1600" b="0" dirty="0">
                          <a:solidFill>
                            <a:schemeClr val="tx1"/>
                          </a:solidFill>
                          <a:latin typeface="Arial" panose="020B0604020202020204" pitchFamily="34" charset="0"/>
                          <a:cs typeface="Arial" panose="020B0604020202020204" pitchFamily="34" charset="0"/>
                        </a:rPr>
                        <a:t>Automation of grants processes</a:t>
                      </a:r>
                      <a:endParaRPr lang="en-US" sz="1600" b="0" kern="1200" dirty="0">
                        <a:solidFill>
                          <a:schemeClr val="dk1"/>
                        </a:solidFill>
                        <a:effectLst/>
                        <a:latin typeface="Arial" panose="020B0604020202020204" pitchFamily="34" charset="0"/>
                        <a:ea typeface="+mn-ea"/>
                        <a:cs typeface="Arial" panose="020B0604020202020204" pitchFamily="34" charset="0"/>
                      </a:endParaRP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US" sz="1800" dirty="0">
                        <a:solidFill>
                          <a:schemeClr val="tx1"/>
                        </a:solidFill>
                        <a:effectLst/>
                        <a:latin typeface="+mn-lt"/>
                        <a:cs typeface="Arial" panose="020B0604020202020204" pitchFamily="34" charset="0"/>
                      </a:endParaRPr>
                    </a:p>
                  </a:txBody>
                  <a:tcPr marL="85874" marR="85874">
                    <a:solidFill>
                      <a:srgbClr val="FFCC66"/>
                    </a:solidFill>
                  </a:tcPr>
                </a:tc>
                <a:extLst>
                  <a:ext uri="{0D108BD9-81ED-4DB2-BD59-A6C34878D82A}">
                    <a16:rowId xmlns:a16="http://schemas.microsoft.com/office/drawing/2014/main" xmlns="" val="10000"/>
                  </a:ext>
                </a:extLst>
              </a:tr>
              <a:tr h="533400">
                <a:tc gridSpan="3">
                  <a:txBody>
                    <a:bodyPr/>
                    <a:lstStyle/>
                    <a:p>
                      <a:pPr marL="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1" u="none" dirty="0">
                          <a:latin typeface="Arial" panose="020B0604020202020204" pitchFamily="34" charset="0"/>
                          <a:cs typeface="Arial" panose="020B0604020202020204" pitchFamily="34" charset="0"/>
                        </a:rPr>
                        <a:t>Impact:</a:t>
                      </a:r>
                      <a:r>
                        <a:rPr lang="en-ZA" sz="1600" b="1" u="none" baseline="0" dirty="0">
                          <a:latin typeface="Arial" panose="020B0604020202020204" pitchFamily="34" charset="0"/>
                          <a:cs typeface="Arial" panose="020B0604020202020204" pitchFamily="34" charset="0"/>
                        </a:rPr>
                        <a:t> </a:t>
                      </a:r>
                      <a:r>
                        <a:rPr lang="en-US" sz="1600" b="0" u="none" kern="1200" baseline="0" dirty="0">
                          <a:solidFill>
                            <a:schemeClr val="tx1"/>
                          </a:solidFill>
                          <a:effectLst/>
                          <a:latin typeface="Arial" panose="020B0604020202020204" pitchFamily="34" charset="0"/>
                          <a:ea typeface="+mn-ea"/>
                          <a:cs typeface="Arial" panose="020B0604020202020204" pitchFamily="34" charset="0"/>
                        </a:rPr>
                        <a:t>Improved turnaround time for grant applications</a:t>
                      </a: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b="0" u="none"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endParaRPr lang="en-US"/>
                    </a:p>
                  </a:txBody>
                  <a:tcPr/>
                </a:tc>
                <a:extLst>
                  <a:ext uri="{0D108BD9-81ED-4DB2-BD59-A6C34878D82A}">
                    <a16:rowId xmlns:a16="http://schemas.microsoft.com/office/drawing/2014/main" xmlns="" val="10001"/>
                  </a:ext>
                </a:extLst>
              </a:tr>
              <a:tr h="303118">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GB" sz="1600" b="1" dirty="0">
                          <a:solidFill>
                            <a:schemeClr val="tx1"/>
                          </a:solidFill>
                          <a:latin typeface="Arial" panose="020B0604020202020204" pitchFamily="34" charset="0"/>
                          <a:cs typeface="Arial" panose="020B0604020202020204" pitchFamily="34" charset="0"/>
                        </a:rPr>
                        <a:t>Outcome</a:t>
                      </a:r>
                    </a:p>
                  </a:txBody>
                  <a:tcPr marL="85874" marR="85874">
                    <a:solidFill>
                      <a:schemeClr val="accent2"/>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Output Indicator</a:t>
                      </a:r>
                      <a:endParaRPr lang="en-GB" sz="1600" b="1" dirty="0">
                        <a:solidFill>
                          <a:schemeClr val="tx1"/>
                        </a:solidFill>
                        <a:latin typeface="Arial" panose="020B0604020202020204" pitchFamily="34" charset="0"/>
                        <a:cs typeface="Arial" panose="020B0604020202020204" pitchFamily="34" charset="0"/>
                      </a:endParaRPr>
                    </a:p>
                  </a:txBody>
                  <a:tcPr marL="85874" marR="85874">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2021/22 Annual Target</a:t>
                      </a:r>
                      <a:r>
                        <a:rPr lang="en-US" sz="1600" b="1" baseline="0" dirty="0">
                          <a:latin typeface="Arial" panose="020B0604020202020204" pitchFamily="34" charset="0"/>
                          <a:cs typeface="Arial" panose="020B0604020202020204" pitchFamily="34" charset="0"/>
                        </a:rPr>
                        <a:t> </a:t>
                      </a:r>
                      <a:endParaRPr lang="en-GB" sz="1600" b="1" dirty="0">
                        <a:solidFill>
                          <a:schemeClr val="tx1"/>
                        </a:solidFill>
                        <a:latin typeface="Arial" panose="020B0604020202020204" pitchFamily="34" charset="0"/>
                        <a:cs typeface="Arial" panose="020B0604020202020204" pitchFamily="34" charset="0"/>
                      </a:endParaRPr>
                    </a:p>
                  </a:txBody>
                  <a:tcPr>
                    <a:lnB w="190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2"/>
                  </a:ext>
                </a:extLst>
              </a:tr>
              <a:tr h="1600200">
                <a:tc rowSpan="2">
                  <a:txBody>
                    <a:bodyPr/>
                    <a:lstStyle/>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0" kern="1200" baseline="0" dirty="0">
                          <a:solidFill>
                            <a:schemeClr val="tx1"/>
                          </a:solidFill>
                          <a:latin typeface="Arial" panose="020B0604020202020204" pitchFamily="34" charset="0"/>
                          <a:ea typeface="+mn-ea"/>
                          <a:cs typeface="Arial" panose="020B0604020202020204" pitchFamily="34" charset="0"/>
                        </a:rPr>
                        <a:t>Improved organisational efficiencies </a:t>
                      </a:r>
                    </a:p>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txBody>
                  <a:tcPr marL="44032" marR="44032" marT="0" marB="0" vert="vert270"/>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Arial" panose="020B0604020202020204" pitchFamily="34" charset="0"/>
                          <a:ea typeface="+mn-ea"/>
                          <a:cs typeface="Arial" panose="020B0604020202020204" pitchFamily="34" charset="0"/>
                        </a:rPr>
                        <a:t>Automated and digitised grants administration system  implemented: </a:t>
                      </a:r>
                      <a:r>
                        <a:rPr lang="en-US" sz="1600" b="0" i="1" kern="1200" dirty="0">
                          <a:solidFill>
                            <a:schemeClr val="tx1"/>
                          </a:solidFill>
                          <a:effectLst/>
                          <a:latin typeface="Arial" panose="020B0604020202020204" pitchFamily="34" charset="0"/>
                          <a:ea typeface="+mn-ea"/>
                          <a:cs typeface="Arial" panose="020B0604020202020204" pitchFamily="34" charset="0"/>
                        </a:rPr>
                        <a:t>Social grants system administration enhanced</a:t>
                      </a:r>
                    </a:p>
                  </a:txBody>
                  <a:tcPr marL="44032" marR="44032" marT="0" marB="0"/>
                </a:tc>
                <a:tc>
                  <a:txBody>
                    <a:bodyPr/>
                    <a:lstStyle/>
                    <a:p>
                      <a:pPr algn="just">
                        <a:spcAft>
                          <a:spcPts val="0"/>
                        </a:spcAft>
                      </a:pPr>
                      <a:r>
                        <a:rPr lang="en-ZA" sz="1600" kern="1200" dirty="0">
                          <a:solidFill>
                            <a:schemeClr val="tx1"/>
                          </a:solidFill>
                          <a:effectLst/>
                          <a:latin typeface="Arial" panose="020B0604020202020204" pitchFamily="34" charset="0"/>
                          <a:ea typeface="+mn-ea"/>
                          <a:cs typeface="Arial" panose="020B0604020202020204" pitchFamily="34" charset="0"/>
                        </a:rPr>
                        <a:t>Migration from legacy systems to ERP platform </a:t>
                      </a:r>
                    </a:p>
                    <a:p>
                      <a:pPr marL="285750" indent="-285750" algn="just">
                        <a:spcAft>
                          <a:spcPts val="0"/>
                        </a:spcAft>
                        <a:buFont typeface="Arial" panose="020B0604020202020204" pitchFamily="34" charset="0"/>
                        <a:buChar char="•"/>
                      </a:pPr>
                      <a:r>
                        <a:rPr lang="en-ZA" sz="1600" kern="1200" dirty="0">
                          <a:solidFill>
                            <a:schemeClr val="tx1"/>
                          </a:solidFill>
                          <a:effectLst/>
                          <a:latin typeface="Arial" panose="020B0604020202020204" pitchFamily="34" charset="0"/>
                          <a:ea typeface="+mn-ea"/>
                          <a:cs typeface="Arial" panose="020B0604020202020204" pitchFamily="34" charset="0"/>
                        </a:rPr>
                        <a:t>roadmap developed, and</a:t>
                      </a:r>
                    </a:p>
                    <a:p>
                      <a:pPr marL="285750" indent="-285750" algn="just">
                        <a:spcAft>
                          <a:spcPts val="0"/>
                        </a:spcAft>
                        <a:buFont typeface="Arial" panose="020B0604020202020204" pitchFamily="34" charset="0"/>
                        <a:buChar char="•"/>
                      </a:pPr>
                      <a:r>
                        <a:rPr lang="en-ZA" sz="1600" kern="1200" dirty="0">
                          <a:solidFill>
                            <a:schemeClr val="tx1"/>
                          </a:solidFill>
                          <a:effectLst/>
                          <a:latin typeface="Arial" panose="020B0604020202020204" pitchFamily="34" charset="0"/>
                          <a:ea typeface="+mn-ea"/>
                          <a:cs typeface="Arial" panose="020B0604020202020204" pitchFamily="34" charset="0"/>
                        </a:rPr>
                        <a:t>implementation plan developed and approved</a:t>
                      </a:r>
                      <a:endParaRPr lang="en-US" sz="1600" dirty="0">
                        <a:effectLst/>
                        <a:latin typeface="Arial" panose="020B0604020202020204" pitchFamily="34" charset="0"/>
                        <a:cs typeface="Arial" panose="020B0604020202020204" pitchFamily="34"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981200">
                <a:tc vMerge="1">
                  <a:txBody>
                    <a:bodyPr/>
                    <a:lstStyle/>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txBody>
                  <a:tcPr marL="44032" marR="44032" marT="0" marB="0" vert="vert270"/>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Arial" panose="020B0604020202020204" pitchFamily="34" charset="0"/>
                          <a:ea typeface="+mn-ea"/>
                          <a:cs typeface="Arial" panose="020B0604020202020204" pitchFamily="34" charset="0"/>
                        </a:rPr>
                        <a:t>Biometric solution for users and beneficiaries acquired and implemented</a:t>
                      </a:r>
                    </a:p>
                  </a:txBody>
                  <a:tcPr marL="44032" marR="44032" marT="0" marB="0"/>
                </a:tc>
                <a:tc>
                  <a:txBody>
                    <a:bodyPr/>
                    <a:lstStyle/>
                    <a:p>
                      <a:pPr marL="285750" indent="-285750" algn="just">
                        <a:spcAft>
                          <a:spcPts val="0"/>
                        </a:spcAft>
                        <a:buFont typeface="Arial" panose="020B0604020202020204" pitchFamily="34" charset="0"/>
                        <a:buChar char="•"/>
                      </a:pPr>
                      <a:r>
                        <a:rPr lang="en-US" sz="1600" dirty="0">
                          <a:effectLst/>
                          <a:latin typeface="Arial" panose="020B0604020202020204" pitchFamily="34" charset="0"/>
                          <a:cs typeface="Arial" panose="020B0604020202020204" pitchFamily="34" charset="0"/>
                        </a:rPr>
                        <a:t>Various alternative Biometric Identification Technology Solutions for beneficiaries explored</a:t>
                      </a: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6" name="Title 2"/>
          <p:cNvSpPr txBox="1">
            <a:spLocks/>
          </p:cNvSpPr>
          <p:nvPr/>
        </p:nvSpPr>
        <p:spPr>
          <a:xfrm>
            <a:off x="533400" y="122238"/>
            <a:ext cx="8077200" cy="715962"/>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3600" b="1" kern="1200">
                <a:solidFill>
                  <a:schemeClr val="tx1"/>
                </a:solidFill>
                <a:latin typeface="+mj-lt"/>
                <a:ea typeface="+mj-ea"/>
                <a:cs typeface="+mj-cs"/>
              </a:defRPr>
            </a:lvl1pPr>
          </a:lstStyle>
          <a:p>
            <a:pPr algn="ctr"/>
            <a:r>
              <a:rPr lang="en-US" altLang="en-US" sz="2800" dirty="0">
                <a:latin typeface="Arial Black" panose="020B0A04020102020204" pitchFamily="34" charset="0"/>
                <a:cs typeface="Arial" panose="020B0604020202020204" pitchFamily="34" charset="0"/>
              </a:rPr>
              <a:t>Information and Communication Technology </a:t>
            </a:r>
            <a:endParaRPr lang="en-ZA" sz="2800" dirty="0">
              <a:latin typeface="Arial Black" panose="020B0A04020102020204" pitchFamily="34" charset="0"/>
              <a:cs typeface="Arial" panose="020B0604020202020204" pitchFamily="34" charset="0"/>
            </a:endParaRPr>
          </a:p>
        </p:txBody>
      </p:sp>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60</a:t>
            </a:r>
          </a:p>
        </p:txBody>
      </p:sp>
    </p:spTree>
    <p:extLst>
      <p:ext uri="{BB962C8B-B14F-4D97-AF65-F5344CB8AC3E}">
        <p14:creationId xmlns:p14="http://schemas.microsoft.com/office/powerpoint/2010/main" xmlns="" val="2553699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672285675"/>
              </p:ext>
            </p:extLst>
          </p:nvPr>
        </p:nvGraphicFramePr>
        <p:xfrm>
          <a:off x="76200" y="939514"/>
          <a:ext cx="8991600" cy="4775343"/>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xmlns="" val="20000"/>
                    </a:ext>
                  </a:extLst>
                </a:gridCol>
                <a:gridCol w="4191000">
                  <a:extLst>
                    <a:ext uri="{9D8B030D-6E8A-4147-A177-3AD203B41FA5}">
                      <a16:colId xmlns:a16="http://schemas.microsoft.com/office/drawing/2014/main" xmlns="" val="20001"/>
                    </a:ext>
                  </a:extLst>
                </a:gridCol>
                <a:gridCol w="3429000">
                  <a:extLst>
                    <a:ext uri="{9D8B030D-6E8A-4147-A177-3AD203B41FA5}">
                      <a16:colId xmlns:a16="http://schemas.microsoft.com/office/drawing/2014/main" xmlns="" val="20002"/>
                    </a:ext>
                  </a:extLst>
                </a:gridCol>
              </a:tblGrid>
              <a:tr h="414706">
                <a:tc gridSpan="3">
                  <a:txBody>
                    <a:bodyPr/>
                    <a:lstStyle/>
                    <a:p>
                      <a:pPr marL="0" marR="0" lvl="1" indent="0" algn="l" defTabSz="914400" rtl="0" eaLnBrk="1" fontAlgn="auto" latinLnBrk="0" hangingPunct="1">
                        <a:lnSpc>
                          <a:spcPct val="115000"/>
                        </a:lnSpc>
                        <a:spcBef>
                          <a:spcPts val="300"/>
                        </a:spcBef>
                        <a:spcAft>
                          <a:spcPts val="600"/>
                        </a:spcAft>
                        <a:buClrTx/>
                        <a:buSzTx/>
                        <a:buFontTx/>
                        <a:buNone/>
                        <a:tabLst/>
                        <a:defRPr/>
                      </a:pPr>
                      <a:r>
                        <a:rPr lang="en-US" sz="1800" b="1" u="none" dirty="0">
                          <a:solidFill>
                            <a:schemeClr val="tx1"/>
                          </a:solidFill>
                          <a:latin typeface="Arial" panose="020B0604020202020204" pitchFamily="34" charset="0"/>
                          <a:cs typeface="Arial" panose="020B0604020202020204" pitchFamily="34" charset="0"/>
                        </a:rPr>
                        <a:t>Objective: </a:t>
                      </a:r>
                      <a:r>
                        <a:rPr lang="en-US" sz="1800" b="0" dirty="0">
                          <a:solidFill>
                            <a:schemeClr val="tx1"/>
                          </a:solidFill>
                          <a:latin typeface="Arial" panose="020B0604020202020204" pitchFamily="34" charset="0"/>
                          <a:cs typeface="Arial" panose="020B0604020202020204" pitchFamily="34" charset="0"/>
                        </a:rPr>
                        <a:t>Automation of grants processes.</a:t>
                      </a:r>
                      <a:endParaRPr lang="en-US" sz="1800" b="0" kern="1200" dirty="0">
                        <a:solidFill>
                          <a:schemeClr val="dk1"/>
                        </a:solidFill>
                        <a:effectLst/>
                        <a:latin typeface="Arial" panose="020B0604020202020204" pitchFamily="34" charset="0"/>
                        <a:ea typeface="+mn-ea"/>
                        <a:cs typeface="Arial" panose="020B0604020202020204" pitchFamily="34" charset="0"/>
                      </a:endParaRP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US" sz="1800" dirty="0">
                        <a:solidFill>
                          <a:schemeClr val="tx1"/>
                        </a:solidFill>
                        <a:effectLst/>
                        <a:latin typeface="+mn-lt"/>
                        <a:cs typeface="Arial" panose="020B0604020202020204" pitchFamily="34" charset="0"/>
                      </a:endParaRPr>
                    </a:p>
                  </a:txBody>
                  <a:tcPr marL="85874" marR="85874">
                    <a:solidFill>
                      <a:srgbClr val="FFCC66"/>
                    </a:solidFill>
                  </a:tcPr>
                </a:tc>
                <a:extLst>
                  <a:ext uri="{0D108BD9-81ED-4DB2-BD59-A6C34878D82A}">
                    <a16:rowId xmlns:a16="http://schemas.microsoft.com/office/drawing/2014/main" xmlns="" val="10000"/>
                  </a:ext>
                </a:extLst>
              </a:tr>
              <a:tr h="703180">
                <a:tc gridSpan="3">
                  <a:txBody>
                    <a:bodyPr/>
                    <a:lstStyle/>
                    <a:p>
                      <a:pPr marL="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800" b="0" u="sng" dirty="0">
                          <a:latin typeface="Arial" panose="020B0604020202020204" pitchFamily="34" charset="0"/>
                          <a:cs typeface="Arial" panose="020B0604020202020204" pitchFamily="34" charset="0"/>
                        </a:rPr>
                        <a:t>Impact:</a:t>
                      </a:r>
                      <a:r>
                        <a:rPr lang="en-ZA" sz="1800" b="0" u="none" baseline="0" dirty="0">
                          <a:latin typeface="Arial" panose="020B0604020202020204" pitchFamily="34" charset="0"/>
                          <a:cs typeface="Arial" panose="020B0604020202020204" pitchFamily="34" charset="0"/>
                        </a:rPr>
                        <a:t> </a:t>
                      </a:r>
                      <a:r>
                        <a:rPr lang="en-US" sz="1800" b="0" u="none" kern="1200" baseline="0" dirty="0">
                          <a:solidFill>
                            <a:schemeClr val="tx1"/>
                          </a:solidFill>
                          <a:effectLst/>
                          <a:latin typeface="Arial" panose="020B0604020202020204" pitchFamily="34" charset="0"/>
                          <a:ea typeface="+mn-ea"/>
                          <a:cs typeface="Arial" panose="020B0604020202020204" pitchFamily="34" charset="0"/>
                        </a:rPr>
                        <a:t>Improved turnaround time for grant applications</a:t>
                      </a: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b="0" u="none"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endParaRPr lang="en-US"/>
                    </a:p>
                  </a:txBody>
                  <a:tcPr/>
                </a:tc>
                <a:extLst>
                  <a:ext uri="{0D108BD9-81ED-4DB2-BD59-A6C34878D82A}">
                    <a16:rowId xmlns:a16="http://schemas.microsoft.com/office/drawing/2014/main" xmlns="" val="10001"/>
                  </a:ext>
                </a:extLst>
              </a:tr>
              <a:tr h="372769">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GB" sz="1800" b="1" dirty="0">
                          <a:solidFill>
                            <a:schemeClr val="tx1"/>
                          </a:solidFill>
                          <a:latin typeface="Arial" panose="020B0604020202020204" pitchFamily="34" charset="0"/>
                          <a:cs typeface="Arial" panose="020B0604020202020204" pitchFamily="34" charset="0"/>
                        </a:rPr>
                        <a:t>Outcome</a:t>
                      </a:r>
                    </a:p>
                  </a:txBody>
                  <a:tcPr marL="85874" marR="85874">
                    <a:solidFill>
                      <a:schemeClr val="accent2"/>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Output Indicator</a:t>
                      </a:r>
                      <a:endParaRPr lang="en-GB" sz="1800" b="1" dirty="0">
                        <a:solidFill>
                          <a:schemeClr val="tx1"/>
                        </a:solidFill>
                        <a:latin typeface="Arial" panose="020B0604020202020204" pitchFamily="34" charset="0"/>
                        <a:cs typeface="Arial" panose="020B0604020202020204" pitchFamily="34" charset="0"/>
                      </a:endParaRPr>
                    </a:p>
                  </a:txBody>
                  <a:tcPr marL="85874" marR="85874">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2021/22 Annual Target</a:t>
                      </a:r>
                      <a:r>
                        <a:rPr lang="en-US" sz="1800" b="1" baseline="0" dirty="0">
                          <a:latin typeface="Arial" panose="020B0604020202020204" pitchFamily="34" charset="0"/>
                          <a:cs typeface="Arial" panose="020B0604020202020204" pitchFamily="34" charset="0"/>
                        </a:rPr>
                        <a:t> </a:t>
                      </a:r>
                      <a:endParaRPr lang="en-GB" sz="1800" b="1" dirty="0">
                        <a:solidFill>
                          <a:schemeClr val="tx1"/>
                        </a:solidFill>
                        <a:latin typeface="Arial" panose="020B0604020202020204" pitchFamily="34" charset="0"/>
                        <a:cs typeface="Arial" panose="020B0604020202020204" pitchFamily="34" charset="0"/>
                      </a:endParaRPr>
                    </a:p>
                  </a:txBody>
                  <a:tcPr>
                    <a:lnB w="190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2"/>
                  </a:ext>
                </a:extLst>
              </a:tr>
              <a:tr h="1516737">
                <a:tc rowSpan="2">
                  <a:txBody>
                    <a:bodyPr/>
                    <a:lstStyle/>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0" kern="1200" baseline="0" dirty="0">
                          <a:solidFill>
                            <a:schemeClr val="tx1"/>
                          </a:solidFill>
                          <a:latin typeface="Arial" panose="020B0604020202020204" pitchFamily="34" charset="0"/>
                          <a:ea typeface="+mn-ea"/>
                          <a:cs typeface="Arial" panose="020B0604020202020204" pitchFamily="34" charset="0"/>
                        </a:rPr>
                        <a:t>Improved customer experience</a:t>
                      </a:r>
                    </a:p>
                  </a:txBody>
                  <a:tcPr marL="44032" marR="44032" marT="0" marB="0" vert="vert270"/>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baseline="0" dirty="0">
                          <a:solidFill>
                            <a:schemeClr val="tx1"/>
                          </a:solidFill>
                          <a:effectLst/>
                          <a:latin typeface="Arial" panose="020B0604020202020204" pitchFamily="34" charset="0"/>
                          <a:ea typeface="+mn-ea"/>
                          <a:cs typeface="Arial" panose="020B0604020202020204" pitchFamily="34" charset="0"/>
                        </a:rPr>
                        <a:t>Automated and digitised grants administration system  implemented: </a:t>
                      </a:r>
                      <a:r>
                        <a:rPr lang="en-US" sz="1600" b="0" i="1" kern="1200" baseline="0" dirty="0">
                          <a:solidFill>
                            <a:schemeClr val="tx1"/>
                          </a:solidFill>
                          <a:effectLst/>
                          <a:latin typeface="Arial" panose="020B0604020202020204" pitchFamily="34" charset="0"/>
                          <a:ea typeface="+mn-ea"/>
                          <a:cs typeface="Arial" panose="020B0604020202020204" pitchFamily="34" charset="0"/>
                        </a:rPr>
                        <a:t>Online booking system for temporary disability grant</a:t>
                      </a:r>
                    </a:p>
                    <a:p>
                      <a:pPr marL="285750" lvl="0" indent="-285750" algn="just">
                        <a:buFont typeface="Arial" panose="020B0604020202020204" pitchFamily="34" charset="0"/>
                        <a:buChar char="•"/>
                      </a:pPr>
                      <a:endParaRPr lang="en-US" sz="1600" b="0" kern="1200" dirty="0">
                        <a:solidFill>
                          <a:schemeClr val="tx1"/>
                        </a:solidFill>
                        <a:effectLst/>
                        <a:latin typeface="Arial" panose="020B0604020202020204" pitchFamily="34" charset="0"/>
                        <a:ea typeface="+mn-ea"/>
                        <a:cs typeface="Arial" panose="020B0604020202020204" pitchFamily="34" charset="0"/>
                      </a:endParaRPr>
                    </a:p>
                  </a:txBody>
                  <a:tcPr marL="44032" marR="44032" marT="0" marB="0"/>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baseline="0" dirty="0">
                          <a:solidFill>
                            <a:schemeClr val="tx1"/>
                          </a:solidFill>
                          <a:effectLst/>
                          <a:latin typeface="Arial" panose="020B0604020202020204" pitchFamily="34" charset="0"/>
                          <a:ea typeface="+mn-ea"/>
                          <a:cs typeface="Arial" panose="020B0604020202020204" pitchFamily="34" charset="0"/>
                        </a:rPr>
                        <a:t>Online booking system for medical assessment for temporary disability grant implemented</a:t>
                      </a: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767951">
                <a:tc vMerge="1">
                  <a:txBody>
                    <a:bodyPr/>
                    <a:lstStyle/>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txBody>
                  <a:tcPr marL="44032" marR="44032" marT="0" marB="0" vert="vert270"/>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Percentage of new</a:t>
                      </a:r>
                      <a:r>
                        <a:rPr lang="en-US" sz="1600"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Regulation 26A (</a:t>
                      </a:r>
                      <a:r>
                        <a:rPr lang="en-US" sz="1600" i="1" dirty="0">
                          <a:effectLst/>
                          <a:latin typeface="Arial" panose="020B0604020202020204" pitchFamily="34" charset="0"/>
                          <a:ea typeface="Times New Roman" panose="02020603050405020304" pitchFamily="18" charset="0"/>
                          <a:cs typeface="Times New Roman" panose="02020603050405020304" pitchFamily="18" charset="0"/>
                        </a:rPr>
                        <a:t>funeral deductions</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mandates implemented electronically</a:t>
                      </a:r>
                      <a:endParaRPr lang="en-US" sz="1600" dirty="0">
                        <a:effectLst/>
                        <a:latin typeface="Calibri" panose="020F0502020204030204" pitchFamily="34" charset="0"/>
                        <a:cs typeface="Times New Roman" panose="02020603050405020304" pitchFamily="18" charset="0"/>
                      </a:endParaRPr>
                    </a:p>
                    <a:p>
                      <a:pPr marL="285750" indent="-285750" algn="l">
                        <a:spcAft>
                          <a:spcPts val="0"/>
                        </a:spcAft>
                        <a:buFont typeface="Arial" panose="020B0604020202020204" pitchFamily="34" charset="0"/>
                        <a:buChar char="•"/>
                      </a:pPr>
                      <a:endParaRPr lang="en-ZA" sz="1600" i="0" dirty="0">
                        <a:solidFill>
                          <a:schemeClr val="tx1"/>
                        </a:solidFill>
                        <a:effectLst/>
                        <a:latin typeface="Times New Roman" panose="02020603050405020304" pitchFamily="18" charset="0"/>
                        <a:ea typeface="Times New Roman" panose="02020603050405020304" pitchFamily="18" charset="0"/>
                      </a:endParaRPr>
                    </a:p>
                  </a:txBody>
                  <a:tcPr marL="44032" marR="44032" marT="0" marB="0"/>
                </a:tc>
                <a:tc>
                  <a:txBody>
                    <a:bodyPr/>
                    <a:lstStyle/>
                    <a:p>
                      <a:pPr marL="285750" indent="-285750" algn="just">
                        <a:spcAft>
                          <a:spcPts val="0"/>
                        </a:spcAft>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100% of new</a:t>
                      </a:r>
                      <a:r>
                        <a:rPr lang="en-US" sz="1600"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Regulation 26A (</a:t>
                      </a:r>
                      <a:r>
                        <a:rPr lang="en-US" sz="1600" i="1" dirty="0">
                          <a:effectLst/>
                          <a:latin typeface="Arial" panose="020B0604020202020204" pitchFamily="34" charset="0"/>
                          <a:ea typeface="Times New Roman" panose="02020603050405020304" pitchFamily="18" charset="0"/>
                          <a:cs typeface="Times New Roman" panose="02020603050405020304" pitchFamily="18" charset="0"/>
                        </a:rPr>
                        <a:t>funeral deductions</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mandates implemented electronically</a:t>
                      </a:r>
                      <a:endParaRPr lang="en-US" sz="1600" dirty="0">
                        <a:effectLst/>
                        <a:latin typeface="Calibri" panose="020F0502020204030204" pitchFamily="34" charset="0"/>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6" name="Title 2"/>
          <p:cNvSpPr txBox="1">
            <a:spLocks/>
          </p:cNvSpPr>
          <p:nvPr/>
        </p:nvSpPr>
        <p:spPr>
          <a:xfrm>
            <a:off x="546652" y="122238"/>
            <a:ext cx="7848600" cy="715962"/>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3600" b="1" kern="1200">
                <a:solidFill>
                  <a:schemeClr val="tx1"/>
                </a:solidFill>
                <a:latin typeface="+mj-lt"/>
                <a:ea typeface="+mj-ea"/>
                <a:cs typeface="+mj-cs"/>
              </a:defRPr>
            </a:lvl1pPr>
          </a:lstStyle>
          <a:p>
            <a:pPr algn="ctr"/>
            <a:r>
              <a:rPr lang="en-US" altLang="en-US" sz="2800" dirty="0">
                <a:latin typeface="Arial Black" panose="020B0A04020102020204" pitchFamily="34" charset="0"/>
                <a:cs typeface="Arial" panose="020B0604020202020204" pitchFamily="34" charset="0"/>
              </a:rPr>
              <a:t>Information and Communication Technology </a:t>
            </a:r>
            <a:endParaRPr lang="en-ZA" sz="2800" dirty="0">
              <a:latin typeface="Arial Black" panose="020B0A04020102020204" pitchFamily="34" charset="0"/>
              <a:cs typeface="Arial" panose="020B0604020202020204" pitchFamily="34" charset="0"/>
            </a:endParaRPr>
          </a:p>
        </p:txBody>
      </p:sp>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61</a:t>
            </a:r>
          </a:p>
        </p:txBody>
      </p:sp>
    </p:spTree>
    <p:extLst>
      <p:ext uri="{BB962C8B-B14F-4D97-AF65-F5344CB8AC3E}">
        <p14:creationId xmlns:p14="http://schemas.microsoft.com/office/powerpoint/2010/main" xmlns="" val="5736605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270682502"/>
              </p:ext>
            </p:extLst>
          </p:nvPr>
        </p:nvGraphicFramePr>
        <p:xfrm>
          <a:off x="76200" y="1158265"/>
          <a:ext cx="8991600" cy="4404334"/>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xmlns="" val="20000"/>
                    </a:ext>
                  </a:extLst>
                </a:gridCol>
                <a:gridCol w="4038600">
                  <a:extLst>
                    <a:ext uri="{9D8B030D-6E8A-4147-A177-3AD203B41FA5}">
                      <a16:colId xmlns:a16="http://schemas.microsoft.com/office/drawing/2014/main" xmlns="" val="20001"/>
                    </a:ext>
                  </a:extLst>
                </a:gridCol>
                <a:gridCol w="3581400">
                  <a:extLst>
                    <a:ext uri="{9D8B030D-6E8A-4147-A177-3AD203B41FA5}">
                      <a16:colId xmlns:a16="http://schemas.microsoft.com/office/drawing/2014/main" xmlns="" val="20002"/>
                    </a:ext>
                  </a:extLst>
                </a:gridCol>
              </a:tblGrid>
              <a:tr h="459795">
                <a:tc gridSpan="3">
                  <a:txBody>
                    <a:bodyPr/>
                    <a:lstStyle/>
                    <a:p>
                      <a:pPr marL="0" marR="0" lvl="1" indent="0" algn="l" defTabSz="914400" rtl="0" eaLnBrk="1" fontAlgn="auto" latinLnBrk="0" hangingPunct="1">
                        <a:lnSpc>
                          <a:spcPct val="115000"/>
                        </a:lnSpc>
                        <a:spcBef>
                          <a:spcPts val="300"/>
                        </a:spcBef>
                        <a:spcAft>
                          <a:spcPts val="600"/>
                        </a:spcAft>
                        <a:buClrTx/>
                        <a:buSzTx/>
                        <a:buFontTx/>
                        <a:buNone/>
                        <a:tabLst/>
                        <a:defRPr/>
                      </a:pPr>
                      <a:r>
                        <a:rPr lang="en-US" sz="1800" b="1" u="none" dirty="0">
                          <a:solidFill>
                            <a:schemeClr val="tx1"/>
                          </a:solidFill>
                          <a:latin typeface="Arial" panose="020B0604020202020204" pitchFamily="34" charset="0"/>
                          <a:cs typeface="Arial" panose="020B0604020202020204" pitchFamily="34" charset="0"/>
                        </a:rPr>
                        <a:t>Objective: </a:t>
                      </a:r>
                      <a:r>
                        <a:rPr lang="en-US" sz="1800" b="0" dirty="0">
                          <a:solidFill>
                            <a:schemeClr val="tx1"/>
                          </a:solidFill>
                          <a:latin typeface="Arial" panose="020B0604020202020204" pitchFamily="34" charset="0"/>
                          <a:cs typeface="Arial" panose="020B0604020202020204" pitchFamily="34" charset="0"/>
                        </a:rPr>
                        <a:t>Automation of business processes</a:t>
                      </a:r>
                      <a:endParaRPr lang="en-US" sz="1800" b="0" kern="1200" dirty="0">
                        <a:solidFill>
                          <a:schemeClr val="dk1"/>
                        </a:solidFill>
                        <a:effectLst/>
                        <a:latin typeface="Arial" panose="020B0604020202020204" pitchFamily="34" charset="0"/>
                        <a:ea typeface="+mn-ea"/>
                        <a:cs typeface="Arial" panose="020B0604020202020204" pitchFamily="34" charset="0"/>
                      </a:endParaRP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US" sz="1800" dirty="0">
                        <a:solidFill>
                          <a:schemeClr val="tx1"/>
                        </a:solidFill>
                        <a:effectLst/>
                        <a:latin typeface="+mn-lt"/>
                        <a:cs typeface="Arial" panose="020B0604020202020204" pitchFamily="34" charset="0"/>
                      </a:endParaRPr>
                    </a:p>
                  </a:txBody>
                  <a:tcPr marL="85874" marR="85874">
                    <a:solidFill>
                      <a:srgbClr val="FFCC66"/>
                    </a:solidFill>
                  </a:tcPr>
                </a:tc>
                <a:extLst>
                  <a:ext uri="{0D108BD9-81ED-4DB2-BD59-A6C34878D82A}">
                    <a16:rowId xmlns:a16="http://schemas.microsoft.com/office/drawing/2014/main" xmlns="" val="10000"/>
                  </a:ext>
                </a:extLst>
              </a:tr>
              <a:tr h="780448">
                <a:tc gridSpan="3">
                  <a:txBody>
                    <a:bodyPr/>
                    <a:lstStyle/>
                    <a:p>
                      <a:pPr marL="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800" b="1" u="none" dirty="0">
                          <a:latin typeface="Arial" panose="020B0604020202020204" pitchFamily="34" charset="0"/>
                          <a:cs typeface="Arial" panose="020B0604020202020204" pitchFamily="34" charset="0"/>
                        </a:rPr>
                        <a:t>Impact:</a:t>
                      </a:r>
                      <a:r>
                        <a:rPr lang="en-ZA" sz="1800" b="1" u="none" baseline="0" dirty="0">
                          <a:latin typeface="Arial" panose="020B0604020202020204" pitchFamily="34" charset="0"/>
                          <a:cs typeface="Arial" panose="020B0604020202020204" pitchFamily="34" charset="0"/>
                        </a:rPr>
                        <a:t> </a:t>
                      </a:r>
                      <a:r>
                        <a:rPr lang="en-ZA" sz="1800" b="0" u="none" baseline="0" dirty="0">
                          <a:latin typeface="Arial" panose="020B0604020202020204" pitchFamily="34" charset="0"/>
                          <a:cs typeface="Arial" panose="020B0604020202020204" pitchFamily="34" charset="0"/>
                        </a:rPr>
                        <a:t>Improved business processes</a:t>
                      </a:r>
                      <a:endParaRPr lang="en-US" sz="1800" b="0" u="none" baseline="0" dirty="0">
                        <a:latin typeface="Arial" panose="020B0604020202020204" pitchFamily="34" charset="0"/>
                        <a:cs typeface="Arial" panose="020B0604020202020204" pitchFamily="34" charset="0"/>
                      </a:endParaRP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b="0" u="none"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endParaRPr lang="en-US"/>
                    </a:p>
                  </a:txBody>
                  <a:tcPr/>
                </a:tc>
                <a:extLst>
                  <a:ext uri="{0D108BD9-81ED-4DB2-BD59-A6C34878D82A}">
                    <a16:rowId xmlns:a16="http://schemas.microsoft.com/office/drawing/2014/main" xmlns="" val="10001"/>
                  </a:ext>
                </a:extLst>
              </a:tr>
              <a:tr h="413299">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GB" sz="1800" b="1" dirty="0">
                          <a:solidFill>
                            <a:schemeClr val="tx1"/>
                          </a:solidFill>
                          <a:latin typeface="Arial" panose="020B0604020202020204" pitchFamily="34" charset="0"/>
                          <a:cs typeface="Arial" panose="020B0604020202020204" pitchFamily="34" charset="0"/>
                        </a:rPr>
                        <a:t>Outcome</a:t>
                      </a:r>
                    </a:p>
                  </a:txBody>
                  <a:tcPr marL="85874" marR="85874">
                    <a:solidFill>
                      <a:schemeClr val="accent2"/>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Output Indicator</a:t>
                      </a:r>
                      <a:endParaRPr lang="en-GB" sz="1800" b="1" dirty="0">
                        <a:solidFill>
                          <a:schemeClr val="tx1"/>
                        </a:solidFill>
                        <a:latin typeface="Arial" panose="020B0604020202020204" pitchFamily="34" charset="0"/>
                        <a:cs typeface="Arial" panose="020B0604020202020204" pitchFamily="34" charset="0"/>
                      </a:endParaRPr>
                    </a:p>
                  </a:txBody>
                  <a:tcPr marL="85874" marR="85874">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2021/22 Annual Target</a:t>
                      </a:r>
                      <a:r>
                        <a:rPr lang="en-US" sz="1800" b="1" baseline="0" dirty="0">
                          <a:latin typeface="Arial" panose="020B0604020202020204" pitchFamily="34" charset="0"/>
                          <a:cs typeface="Arial" panose="020B0604020202020204" pitchFamily="34" charset="0"/>
                        </a:rPr>
                        <a:t> </a:t>
                      </a:r>
                      <a:endParaRPr lang="en-GB" sz="1800" b="1" dirty="0">
                        <a:solidFill>
                          <a:schemeClr val="tx1"/>
                        </a:solidFill>
                        <a:latin typeface="Arial" panose="020B0604020202020204" pitchFamily="34" charset="0"/>
                        <a:cs typeface="Arial" panose="020B0604020202020204" pitchFamily="34" charset="0"/>
                      </a:endParaRPr>
                    </a:p>
                  </a:txBody>
                  <a:tcPr>
                    <a:lnB w="190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2"/>
                  </a:ext>
                </a:extLst>
              </a:tr>
              <a:tr h="2750792">
                <a:tc>
                  <a:txBody>
                    <a:bodyPr/>
                    <a:lstStyle/>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Arial" panose="020B0604020202020204" pitchFamily="34" charset="0"/>
                        <a:ea typeface="+mn-ea"/>
                        <a:cs typeface="Arial" panose="020B0604020202020204" pitchFamily="34" charset="0"/>
                      </a:endParaRPr>
                    </a:p>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0" kern="1200" baseline="0" dirty="0">
                          <a:solidFill>
                            <a:schemeClr val="tx1"/>
                          </a:solidFill>
                          <a:latin typeface="Arial" panose="020B0604020202020204" pitchFamily="34" charset="0"/>
                          <a:ea typeface="+mn-ea"/>
                          <a:cs typeface="Arial" panose="020B0604020202020204" pitchFamily="34" charset="0"/>
                        </a:rPr>
                        <a:t>Improved organisational efficiencies </a:t>
                      </a:r>
                    </a:p>
                  </a:txBody>
                  <a:tcPr marL="44032" marR="44032" marT="0" marB="0" vert="vert27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Automated and digitised business processes implemented - </a:t>
                      </a:r>
                      <a:r>
                        <a:rPr lang="en-GB" sz="1600" i="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E-submission solution implemented </a:t>
                      </a:r>
                      <a:endParaRPr lang="en-US" sz="1600" i="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032" marR="44032" marT="0" marB="0"/>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E-submission solution implemented for Senior Management levels</a:t>
                      </a: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6" name="Title 2"/>
          <p:cNvSpPr txBox="1">
            <a:spLocks/>
          </p:cNvSpPr>
          <p:nvPr/>
        </p:nvSpPr>
        <p:spPr>
          <a:xfrm>
            <a:off x="536713" y="175160"/>
            <a:ext cx="7848600" cy="715962"/>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3600" b="1" kern="1200">
                <a:solidFill>
                  <a:schemeClr val="tx1"/>
                </a:solidFill>
                <a:latin typeface="+mj-lt"/>
                <a:ea typeface="+mj-ea"/>
                <a:cs typeface="+mj-cs"/>
              </a:defRPr>
            </a:lvl1pPr>
          </a:lstStyle>
          <a:p>
            <a:pPr algn="ctr"/>
            <a:r>
              <a:rPr lang="en-US" altLang="en-US" sz="2800" dirty="0">
                <a:latin typeface="Arial Black" panose="020B0A04020102020204" pitchFamily="34" charset="0"/>
                <a:cs typeface="Arial" panose="020B0604020202020204" pitchFamily="34" charset="0"/>
              </a:rPr>
              <a:t>Information and Communication Technology </a:t>
            </a:r>
            <a:endParaRPr lang="en-ZA" sz="2800" dirty="0">
              <a:latin typeface="Arial Black" panose="020B0A04020102020204" pitchFamily="34" charset="0"/>
              <a:cs typeface="Arial" panose="020B0604020202020204" pitchFamily="34" charset="0"/>
            </a:endParaRPr>
          </a:p>
        </p:txBody>
      </p:sp>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62</a:t>
            </a:r>
          </a:p>
        </p:txBody>
      </p:sp>
    </p:spTree>
    <p:extLst>
      <p:ext uri="{BB962C8B-B14F-4D97-AF65-F5344CB8AC3E}">
        <p14:creationId xmlns:p14="http://schemas.microsoft.com/office/powerpoint/2010/main" xmlns="" val="9300400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3549894846"/>
              </p:ext>
            </p:extLst>
          </p:nvPr>
        </p:nvGraphicFramePr>
        <p:xfrm>
          <a:off x="76200" y="914401"/>
          <a:ext cx="8991600" cy="4998719"/>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xmlns="" val="20000"/>
                    </a:ext>
                  </a:extLst>
                </a:gridCol>
                <a:gridCol w="4038600">
                  <a:extLst>
                    <a:ext uri="{9D8B030D-6E8A-4147-A177-3AD203B41FA5}">
                      <a16:colId xmlns:a16="http://schemas.microsoft.com/office/drawing/2014/main" xmlns="" val="20001"/>
                    </a:ext>
                  </a:extLst>
                </a:gridCol>
                <a:gridCol w="3581400">
                  <a:extLst>
                    <a:ext uri="{9D8B030D-6E8A-4147-A177-3AD203B41FA5}">
                      <a16:colId xmlns:a16="http://schemas.microsoft.com/office/drawing/2014/main" xmlns="" val="20002"/>
                    </a:ext>
                  </a:extLst>
                </a:gridCol>
              </a:tblGrid>
              <a:tr h="457200">
                <a:tc gridSpan="3">
                  <a:txBody>
                    <a:bodyPr/>
                    <a:lstStyle/>
                    <a:p>
                      <a:pPr marL="0" marR="0" lvl="1" indent="0" algn="l" defTabSz="914400" rtl="0" eaLnBrk="1" fontAlgn="auto" latinLnBrk="0" hangingPunct="1">
                        <a:lnSpc>
                          <a:spcPct val="115000"/>
                        </a:lnSpc>
                        <a:spcBef>
                          <a:spcPts val="300"/>
                        </a:spcBef>
                        <a:spcAft>
                          <a:spcPts val="600"/>
                        </a:spcAft>
                        <a:buClrTx/>
                        <a:buSzTx/>
                        <a:buFontTx/>
                        <a:buNone/>
                        <a:tabLst/>
                        <a:defRPr/>
                      </a:pPr>
                      <a:r>
                        <a:rPr lang="en-US" sz="1800" b="1" u="none" dirty="0">
                          <a:solidFill>
                            <a:schemeClr val="tx1"/>
                          </a:solidFill>
                          <a:latin typeface="Arial" panose="020B0604020202020204" pitchFamily="34" charset="0"/>
                          <a:cs typeface="Arial" panose="020B0604020202020204" pitchFamily="34" charset="0"/>
                        </a:rPr>
                        <a:t>Objective</a:t>
                      </a:r>
                      <a:r>
                        <a:rPr lang="en-US" sz="1800" b="1" dirty="0">
                          <a:solidFill>
                            <a:schemeClr val="tx1"/>
                          </a:solidFill>
                          <a:latin typeface="Arial" panose="020B0604020202020204" pitchFamily="34" charset="0"/>
                          <a:cs typeface="Arial" panose="020B0604020202020204" pitchFamily="34" charset="0"/>
                        </a:rPr>
                        <a:t>: </a:t>
                      </a:r>
                      <a:r>
                        <a:rPr lang="en-US" sz="1800" b="0" dirty="0">
                          <a:solidFill>
                            <a:schemeClr val="tx1"/>
                          </a:solidFill>
                          <a:latin typeface="Arial" panose="020B0604020202020204" pitchFamily="34" charset="0"/>
                          <a:cs typeface="Arial" panose="020B0604020202020204" pitchFamily="34" charset="0"/>
                        </a:rPr>
                        <a:t>linking of beneficiaries to developmental</a:t>
                      </a:r>
                      <a:r>
                        <a:rPr lang="en-US" sz="1800" b="0" baseline="0" dirty="0">
                          <a:solidFill>
                            <a:schemeClr val="tx1"/>
                          </a:solidFill>
                          <a:latin typeface="Arial" panose="020B0604020202020204" pitchFamily="34" charset="0"/>
                          <a:cs typeface="Arial" panose="020B0604020202020204" pitchFamily="34" charset="0"/>
                        </a:rPr>
                        <a:t> opportunities</a:t>
                      </a:r>
                      <a:endParaRPr lang="en-US" sz="1800" b="0" kern="1200" dirty="0">
                        <a:solidFill>
                          <a:schemeClr val="dk1"/>
                        </a:solidFill>
                        <a:effectLst/>
                        <a:latin typeface="Arial" panose="020B0604020202020204" pitchFamily="34" charset="0"/>
                        <a:ea typeface="+mn-ea"/>
                        <a:cs typeface="Arial" panose="020B0604020202020204" pitchFamily="34" charset="0"/>
                      </a:endParaRP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US" sz="1800" dirty="0">
                        <a:solidFill>
                          <a:schemeClr val="tx1"/>
                        </a:solidFill>
                        <a:effectLst/>
                        <a:latin typeface="+mn-lt"/>
                        <a:cs typeface="Arial" panose="020B0604020202020204" pitchFamily="34" charset="0"/>
                      </a:endParaRPr>
                    </a:p>
                  </a:txBody>
                  <a:tcPr marL="85874" marR="85874">
                    <a:solidFill>
                      <a:srgbClr val="FFCC66"/>
                    </a:solidFill>
                  </a:tcPr>
                </a:tc>
                <a:extLst>
                  <a:ext uri="{0D108BD9-81ED-4DB2-BD59-A6C34878D82A}">
                    <a16:rowId xmlns:a16="http://schemas.microsoft.com/office/drawing/2014/main" xmlns="" val="10000"/>
                  </a:ext>
                </a:extLst>
              </a:tr>
              <a:tr h="533400">
                <a:tc gridSpan="3">
                  <a:txBody>
                    <a:bodyPr/>
                    <a:lstStyle/>
                    <a:p>
                      <a:pPr marL="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800" b="1" u="none" dirty="0">
                          <a:latin typeface="Arial" panose="020B0604020202020204" pitchFamily="34" charset="0"/>
                          <a:cs typeface="Arial" panose="020B0604020202020204" pitchFamily="34" charset="0"/>
                        </a:rPr>
                        <a:t>Impact:</a:t>
                      </a:r>
                      <a:r>
                        <a:rPr lang="en-ZA" sz="1800" b="1" u="none" baseline="0" dirty="0">
                          <a:latin typeface="Arial" panose="020B0604020202020204" pitchFamily="34" charset="0"/>
                          <a:cs typeface="Arial" panose="020B0604020202020204" pitchFamily="34" charset="0"/>
                        </a:rPr>
                        <a:t> </a:t>
                      </a:r>
                      <a:r>
                        <a:rPr lang="en-US" sz="1800" b="0" u="none" kern="1200" baseline="0" dirty="0">
                          <a:solidFill>
                            <a:schemeClr val="tx1"/>
                          </a:solidFill>
                          <a:effectLst/>
                          <a:latin typeface="Arial" panose="020B0604020202020204" pitchFamily="34" charset="0"/>
                          <a:ea typeface="+mn-ea"/>
                          <a:cs typeface="Arial" panose="020B0604020202020204" pitchFamily="34" charset="0"/>
                        </a:rPr>
                        <a:t>Empowered individuals and sustainable communities</a:t>
                      </a:r>
                      <a:endParaRPr lang="en-US" sz="1800" b="0" kern="1200" baseline="0" dirty="0">
                        <a:solidFill>
                          <a:schemeClr val="tx1"/>
                        </a:solidFill>
                        <a:effectLst/>
                        <a:latin typeface="Arial" panose="020B0604020202020204" pitchFamily="34" charset="0"/>
                        <a:ea typeface="+mn-ea"/>
                        <a:cs typeface="Arial" panose="020B0604020202020204" pitchFamily="34" charset="0"/>
                      </a:endParaRP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b="0" u="none"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endParaRPr lang="en-US"/>
                    </a:p>
                  </a:txBody>
                  <a:tcPr/>
                </a:tc>
                <a:extLst>
                  <a:ext uri="{0D108BD9-81ED-4DB2-BD59-A6C34878D82A}">
                    <a16:rowId xmlns:a16="http://schemas.microsoft.com/office/drawing/2014/main" xmlns="" val="10001"/>
                  </a:ext>
                </a:extLst>
              </a:tr>
              <a:tr h="303118">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GB" sz="1800" b="1" dirty="0">
                          <a:solidFill>
                            <a:schemeClr val="tx1"/>
                          </a:solidFill>
                          <a:latin typeface="Arial" panose="020B0604020202020204" pitchFamily="34" charset="0"/>
                          <a:cs typeface="Arial" panose="020B0604020202020204" pitchFamily="34" charset="0"/>
                        </a:rPr>
                        <a:t>Outcome</a:t>
                      </a:r>
                    </a:p>
                  </a:txBody>
                  <a:tcPr marL="85874" marR="85874">
                    <a:solidFill>
                      <a:schemeClr val="accent2"/>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Output Indicator</a:t>
                      </a:r>
                      <a:endParaRPr lang="en-GB" sz="1800" b="1" dirty="0">
                        <a:solidFill>
                          <a:schemeClr val="tx1"/>
                        </a:solidFill>
                        <a:latin typeface="Arial" panose="020B0604020202020204" pitchFamily="34" charset="0"/>
                        <a:cs typeface="Arial" panose="020B0604020202020204" pitchFamily="34" charset="0"/>
                      </a:endParaRPr>
                    </a:p>
                  </a:txBody>
                  <a:tcPr marL="85874" marR="85874">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2021/22 Annual Target</a:t>
                      </a:r>
                      <a:r>
                        <a:rPr lang="en-US" sz="1800" b="1" baseline="0" dirty="0">
                          <a:latin typeface="Arial" panose="020B0604020202020204" pitchFamily="34" charset="0"/>
                          <a:cs typeface="Arial" panose="020B0604020202020204" pitchFamily="34" charset="0"/>
                        </a:rPr>
                        <a:t> </a:t>
                      </a:r>
                      <a:endParaRPr lang="en-GB" sz="1800" b="1" dirty="0">
                        <a:solidFill>
                          <a:schemeClr val="tx1"/>
                        </a:solidFill>
                        <a:latin typeface="Arial" panose="020B0604020202020204" pitchFamily="34" charset="0"/>
                        <a:cs typeface="Arial" panose="020B0604020202020204" pitchFamily="34" charset="0"/>
                      </a:endParaRPr>
                    </a:p>
                  </a:txBody>
                  <a:tcPr>
                    <a:lnB w="190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2"/>
                  </a:ext>
                </a:extLst>
              </a:tr>
              <a:tr h="3642359">
                <a:tc>
                  <a:txBody>
                    <a:bodyPr/>
                    <a:lstStyle/>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1" i="0" kern="1200" baseline="0" dirty="0">
                        <a:solidFill>
                          <a:schemeClr val="tx1"/>
                        </a:solidFill>
                        <a:latin typeface="+mn-lt"/>
                        <a:ea typeface="+mn-ea"/>
                        <a:cs typeface="Arial" panose="020B0604020202020204" pitchFamily="34" charset="0"/>
                      </a:endParaRPr>
                    </a:p>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600" b="1" kern="1200" dirty="0">
                          <a:solidFill>
                            <a:schemeClr val="tx1"/>
                          </a:solidFill>
                          <a:effectLst/>
                          <a:latin typeface="+mn-lt"/>
                          <a:ea typeface="+mn-ea"/>
                          <a:cs typeface="Arial" panose="020B0604020202020204" pitchFamily="34" charset="0"/>
                        </a:rPr>
                        <a:t>Economic transformation – Empowered individuals and sustainable communities</a:t>
                      </a:r>
                      <a:endParaRPr lang="en-US" sz="1600" b="1" i="0" kern="1200" baseline="0" dirty="0">
                        <a:solidFill>
                          <a:schemeClr val="tx1"/>
                        </a:solidFill>
                        <a:latin typeface="+mn-lt"/>
                        <a:ea typeface="+mn-ea"/>
                        <a:cs typeface="Arial" panose="020B0604020202020204" pitchFamily="34" charset="0"/>
                      </a:endParaRPr>
                    </a:p>
                  </a:txBody>
                  <a:tcPr marL="44032" marR="44032" marT="0" marB="0" vert="vert270"/>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mn-lt"/>
                          <a:ea typeface="Times New Roman" panose="02020603050405020304" pitchFamily="18" charset="0"/>
                          <a:cs typeface="Times New Roman" panose="02020603050405020304" pitchFamily="18" charset="0"/>
                        </a:rPr>
                        <a:t>Grant beneficiaries linked to education opportunities </a:t>
                      </a:r>
                      <a:endParaRPr lang="en-GB" sz="1600" kern="1200" dirty="0">
                        <a:solidFill>
                          <a:schemeClr val="tx1"/>
                        </a:solidFill>
                        <a:effectLst/>
                        <a:latin typeface="+mn-lt"/>
                        <a:ea typeface="Times New Roman" panose="02020603050405020304" pitchFamily="18" charset="0"/>
                        <a:cs typeface="Times New Roman" panose="02020603050405020304" pitchFamily="18" charset="0"/>
                      </a:endParaRPr>
                    </a:p>
                  </a:txBody>
                  <a:tcPr marL="44032" marR="44032" marT="0" marB="0"/>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a:solidFill>
                            <a:schemeClr val="tx1"/>
                          </a:solidFill>
                          <a:effectLst/>
                          <a:latin typeface="+mn-lt"/>
                          <a:ea typeface="Times New Roman" panose="02020603050405020304" pitchFamily="18" charset="0"/>
                          <a:cs typeface="Times New Roman" panose="02020603050405020304" pitchFamily="18" charset="0"/>
                        </a:rPr>
                        <a:t>Updated database of matriculants who are/were beneficiaries of social assistance referred to NSFAS for financial assistance</a:t>
                      </a:r>
                      <a:endParaRPr lang="en-US" sz="1600" kern="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6" name="Title 2"/>
          <p:cNvSpPr txBox="1">
            <a:spLocks/>
          </p:cNvSpPr>
          <p:nvPr/>
        </p:nvSpPr>
        <p:spPr>
          <a:xfrm>
            <a:off x="762000" y="122238"/>
            <a:ext cx="8077200" cy="715962"/>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3600" b="1" kern="1200">
                <a:solidFill>
                  <a:schemeClr val="tx1"/>
                </a:solidFill>
                <a:latin typeface="+mj-lt"/>
                <a:ea typeface="+mj-ea"/>
                <a:cs typeface="+mj-cs"/>
              </a:defRPr>
            </a:lvl1pPr>
          </a:lstStyle>
          <a:p>
            <a:pPr algn="ctr"/>
            <a:r>
              <a:rPr lang="en-US" altLang="en-US" sz="2800" dirty="0">
                <a:latin typeface="Arial Black" panose="020B0A04020102020204" pitchFamily="34" charset="0"/>
                <a:cs typeface="Arial" panose="020B0604020202020204" pitchFamily="34" charset="0"/>
              </a:rPr>
              <a:t>Economic Transformation</a:t>
            </a:r>
            <a:endParaRPr lang="en-ZA" sz="2800" dirty="0">
              <a:latin typeface="Arial Black" panose="020B0A04020102020204" pitchFamily="34" charset="0"/>
              <a:cs typeface="Arial" panose="020B0604020202020204" pitchFamily="34" charset="0"/>
            </a:endParaRPr>
          </a:p>
        </p:txBody>
      </p:sp>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63</a:t>
            </a:r>
          </a:p>
        </p:txBody>
      </p:sp>
    </p:spTree>
    <p:extLst>
      <p:ext uri="{BB962C8B-B14F-4D97-AF65-F5344CB8AC3E}">
        <p14:creationId xmlns:p14="http://schemas.microsoft.com/office/powerpoint/2010/main" xmlns="" val="14448402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2839127283"/>
              </p:ext>
            </p:extLst>
          </p:nvPr>
        </p:nvGraphicFramePr>
        <p:xfrm>
          <a:off x="76200" y="882595"/>
          <a:ext cx="8991600" cy="4289681"/>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xmlns="" val="20000"/>
                    </a:ext>
                  </a:extLst>
                </a:gridCol>
                <a:gridCol w="4038600">
                  <a:extLst>
                    <a:ext uri="{9D8B030D-6E8A-4147-A177-3AD203B41FA5}">
                      <a16:colId xmlns:a16="http://schemas.microsoft.com/office/drawing/2014/main" xmlns="" val="20001"/>
                    </a:ext>
                  </a:extLst>
                </a:gridCol>
                <a:gridCol w="3581400">
                  <a:extLst>
                    <a:ext uri="{9D8B030D-6E8A-4147-A177-3AD203B41FA5}">
                      <a16:colId xmlns:a16="http://schemas.microsoft.com/office/drawing/2014/main" xmlns="" val="20002"/>
                    </a:ext>
                  </a:extLst>
                </a:gridCol>
              </a:tblGrid>
              <a:tr h="228600">
                <a:tc gridSpan="3">
                  <a:txBody>
                    <a:bodyPr/>
                    <a:lstStyle/>
                    <a:p>
                      <a:pPr marL="0" marR="0" lvl="1" indent="0" algn="l" defTabSz="914400" rtl="0" eaLnBrk="1" fontAlgn="auto" latinLnBrk="0" hangingPunct="1">
                        <a:lnSpc>
                          <a:spcPct val="115000"/>
                        </a:lnSpc>
                        <a:spcBef>
                          <a:spcPts val="300"/>
                        </a:spcBef>
                        <a:spcAft>
                          <a:spcPts val="600"/>
                        </a:spcAft>
                        <a:buClrTx/>
                        <a:buSzTx/>
                        <a:buFontTx/>
                        <a:buNone/>
                        <a:tabLst/>
                        <a:defRPr/>
                      </a:pPr>
                      <a:r>
                        <a:rPr lang="en-US" sz="1800" b="1" u="none" dirty="0">
                          <a:solidFill>
                            <a:schemeClr val="tx1"/>
                          </a:solidFill>
                          <a:latin typeface="+mn-lt"/>
                          <a:cs typeface="Arial" panose="020B0604020202020204" pitchFamily="34" charset="0"/>
                        </a:rPr>
                        <a:t>Objective</a:t>
                      </a:r>
                      <a:r>
                        <a:rPr lang="en-US" sz="1800" b="1" dirty="0">
                          <a:solidFill>
                            <a:schemeClr val="tx1"/>
                          </a:solidFill>
                          <a:latin typeface="+mn-lt"/>
                          <a:cs typeface="Arial" panose="020B0604020202020204" pitchFamily="34" charset="0"/>
                        </a:rPr>
                        <a:t>: </a:t>
                      </a:r>
                      <a:r>
                        <a:rPr lang="en-US" sz="1800" b="0" dirty="0">
                          <a:solidFill>
                            <a:schemeClr val="tx1"/>
                          </a:solidFill>
                          <a:latin typeface="+mn-lt"/>
                          <a:cs typeface="Arial" panose="020B0604020202020204" pitchFamily="34" charset="0"/>
                        </a:rPr>
                        <a:t>Effective communication</a:t>
                      </a:r>
                      <a:endParaRPr lang="en-US" sz="1800" b="0" kern="1200" dirty="0">
                        <a:solidFill>
                          <a:schemeClr val="dk1"/>
                        </a:solidFill>
                        <a:effectLst/>
                        <a:latin typeface="+mn-lt"/>
                        <a:ea typeface="+mn-ea"/>
                        <a:cs typeface="Arial" panose="020B0604020202020204" pitchFamily="34" charset="0"/>
                      </a:endParaRP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US" sz="1800" dirty="0">
                        <a:solidFill>
                          <a:schemeClr val="tx1"/>
                        </a:solidFill>
                        <a:effectLst/>
                        <a:latin typeface="+mn-lt"/>
                        <a:cs typeface="Arial" panose="020B0604020202020204" pitchFamily="34" charset="0"/>
                      </a:endParaRPr>
                    </a:p>
                  </a:txBody>
                  <a:tcPr marL="85874" marR="85874">
                    <a:solidFill>
                      <a:srgbClr val="FFCC66"/>
                    </a:solidFill>
                  </a:tcPr>
                </a:tc>
                <a:extLst>
                  <a:ext uri="{0D108BD9-81ED-4DB2-BD59-A6C34878D82A}">
                    <a16:rowId xmlns:a16="http://schemas.microsoft.com/office/drawing/2014/main" xmlns="" val="10000"/>
                  </a:ext>
                </a:extLst>
              </a:tr>
              <a:tr h="458089">
                <a:tc gridSpan="3">
                  <a:txBody>
                    <a:bodyPr/>
                    <a:lstStyle/>
                    <a:p>
                      <a:pPr marL="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800" b="1" u="none" dirty="0">
                          <a:latin typeface="+mn-lt"/>
                          <a:cs typeface="Arial" panose="020B0604020202020204" pitchFamily="34" charset="0"/>
                        </a:rPr>
                        <a:t>Impact:</a:t>
                      </a:r>
                      <a:r>
                        <a:rPr lang="en-ZA" sz="1800" b="1" u="none" baseline="0" dirty="0">
                          <a:latin typeface="+mn-lt"/>
                          <a:cs typeface="Arial" panose="020B0604020202020204" pitchFamily="34" charset="0"/>
                        </a:rPr>
                        <a:t> </a:t>
                      </a:r>
                      <a:r>
                        <a:rPr lang="en-ZA" sz="1800" b="0" u="none" baseline="0" dirty="0">
                          <a:latin typeface="+mn-lt"/>
                          <a:cs typeface="Arial" panose="020B0604020202020204" pitchFamily="34" charset="0"/>
                        </a:rPr>
                        <a:t>Informed citizenry</a:t>
                      </a:r>
                      <a:r>
                        <a:rPr lang="en-ZA" sz="1800" b="1" u="none" baseline="0" dirty="0">
                          <a:latin typeface="+mn-lt"/>
                          <a:cs typeface="Arial" panose="020B0604020202020204" pitchFamily="34" charset="0"/>
                        </a:rPr>
                        <a:t> </a:t>
                      </a:r>
                      <a:endParaRPr lang="en-US" sz="1800" b="1" u="none" baseline="0" dirty="0">
                        <a:latin typeface="+mn-lt"/>
                        <a:cs typeface="Arial" panose="020B0604020202020204" pitchFamily="34" charset="0"/>
                      </a:endParaRPr>
                    </a:p>
                  </a:txBody>
                  <a:tcPr marL="85874" marR="85874">
                    <a:solidFill>
                      <a:schemeClr val="accent2"/>
                    </a:solidFill>
                  </a:tcPr>
                </a:tc>
                <a:tc hMerge="1">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en-US" sz="1800" b="0" u="none" dirty="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endParaRPr lang="en-US"/>
                    </a:p>
                  </a:txBody>
                  <a:tcPr/>
                </a:tc>
                <a:extLst>
                  <a:ext uri="{0D108BD9-81ED-4DB2-BD59-A6C34878D82A}">
                    <a16:rowId xmlns:a16="http://schemas.microsoft.com/office/drawing/2014/main" xmlns="" val="10001"/>
                  </a:ext>
                </a:extLst>
              </a:tr>
              <a:tr h="525401">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GB" sz="1800" b="1" dirty="0">
                          <a:solidFill>
                            <a:schemeClr val="tx1"/>
                          </a:solidFill>
                          <a:latin typeface="+mn-lt"/>
                          <a:cs typeface="Arial" panose="020B0604020202020204" pitchFamily="34" charset="0"/>
                        </a:rPr>
                        <a:t>Outcome</a:t>
                      </a:r>
                    </a:p>
                  </a:txBody>
                  <a:tcPr marL="85874" marR="85874">
                    <a:solidFill>
                      <a:schemeClr val="accent2"/>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US" sz="1800" b="1" dirty="0">
                          <a:solidFill>
                            <a:schemeClr val="tx1"/>
                          </a:solidFill>
                          <a:latin typeface="+mn-lt"/>
                          <a:cs typeface="Arial" panose="020B0604020202020204" pitchFamily="34" charset="0"/>
                        </a:rPr>
                        <a:t>Output Indicator</a:t>
                      </a:r>
                      <a:endParaRPr lang="en-GB" sz="1800" b="1" dirty="0">
                        <a:solidFill>
                          <a:schemeClr val="tx1"/>
                        </a:solidFill>
                        <a:latin typeface="+mn-lt"/>
                        <a:cs typeface="Arial" panose="020B0604020202020204" pitchFamily="34" charset="0"/>
                      </a:endParaRPr>
                    </a:p>
                  </a:txBody>
                  <a:tcPr marL="85874" marR="85874">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mn-lt"/>
                          <a:cs typeface="Arial" panose="020B0604020202020204" pitchFamily="34" charset="0"/>
                        </a:rPr>
                        <a:t>2021/22 Annual Target</a:t>
                      </a:r>
                      <a:r>
                        <a:rPr lang="en-US" sz="1800" b="1" baseline="0" dirty="0">
                          <a:latin typeface="+mn-lt"/>
                          <a:cs typeface="Arial" panose="020B0604020202020204" pitchFamily="34" charset="0"/>
                        </a:rPr>
                        <a:t> </a:t>
                      </a:r>
                      <a:endParaRPr lang="en-GB" sz="1800" b="1" dirty="0">
                        <a:solidFill>
                          <a:schemeClr val="tx1"/>
                        </a:solidFill>
                        <a:latin typeface="+mn-lt"/>
                        <a:cs typeface="Arial" panose="020B0604020202020204" pitchFamily="34" charset="0"/>
                      </a:endParaRPr>
                    </a:p>
                  </a:txBody>
                  <a:tcPr>
                    <a:lnB w="190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2"/>
                  </a:ext>
                </a:extLst>
              </a:tr>
              <a:tr h="2492119">
                <a:tc>
                  <a:txBody>
                    <a:bodyPr/>
                    <a:lstStyle/>
                    <a:p>
                      <a:pPr marL="0" marR="0" lvl="2"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0" kern="1200" baseline="0" dirty="0">
                          <a:solidFill>
                            <a:schemeClr val="tx1"/>
                          </a:solidFill>
                          <a:latin typeface="+mn-lt"/>
                          <a:ea typeface="+mn-ea"/>
                          <a:cs typeface="Arial" panose="020B0604020202020204" pitchFamily="34" charset="0"/>
                        </a:rPr>
                        <a:t>Improved customer experience</a:t>
                      </a:r>
                    </a:p>
                  </a:txBody>
                  <a:tcPr marL="44032" marR="44032" marT="0" marB="0" vert="vert270"/>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a:solidFill>
                            <a:schemeClr val="tx1"/>
                          </a:solidFill>
                          <a:effectLst/>
                          <a:latin typeface="+mn-lt"/>
                          <a:ea typeface="Times New Roman" panose="02020603050405020304" pitchFamily="18" charset="0"/>
                          <a:cs typeface="Times New Roman" panose="02020603050405020304" pitchFamily="18" charset="0"/>
                        </a:rPr>
                        <a:t>Communication programmes benefitting beneficiaries and staff implemented</a:t>
                      </a:r>
                      <a:endParaRPr lang="en-US" sz="1600" kern="1200" dirty="0">
                        <a:solidFill>
                          <a:schemeClr val="tx1"/>
                        </a:solidFill>
                        <a:effectLst/>
                        <a:latin typeface="+mn-lt"/>
                        <a:ea typeface="Times New Roman" panose="02020603050405020304" pitchFamily="18" charset="0"/>
                        <a:cs typeface="Times New Roman" panose="02020603050405020304" pitchFamily="18" charset="0"/>
                      </a:endParaRPr>
                    </a:p>
                    <a:p>
                      <a:pPr algn="just">
                        <a:spcAft>
                          <a:spcPts val="0"/>
                        </a:spcAft>
                      </a:pPr>
                      <a:endParaRPr lang="en-GB" sz="1600" dirty="0">
                        <a:solidFill>
                          <a:schemeClr val="tx1"/>
                        </a:solidFill>
                        <a:effectLst/>
                        <a:latin typeface="+mn-lt"/>
                        <a:ea typeface="Times New Roman" panose="02020603050405020304" pitchFamily="18" charset="0"/>
                        <a:cs typeface="Arial" panose="020B0604020202020204" pitchFamily="34" charset="0"/>
                      </a:endParaRPr>
                    </a:p>
                  </a:txBody>
                  <a:tcPr marL="44032" marR="44032" marT="0" marB="0"/>
                </a:tc>
                <a:tc>
                  <a:txBody>
                    <a:bodyPr/>
                    <a:lstStyle/>
                    <a:p>
                      <a:pPr algn="just">
                        <a:spcAft>
                          <a:spcPts val="0"/>
                        </a:spcAft>
                      </a:pPr>
                      <a:r>
                        <a:rPr lang="en-US" sz="1600" dirty="0">
                          <a:effectLst/>
                          <a:latin typeface="+mn-lt"/>
                          <a:cs typeface="Arial" panose="020B0604020202020204" pitchFamily="34" charset="0"/>
                        </a:rPr>
                        <a:t>Communication programmes benefitting beneficiaries implemented through virtual</a:t>
                      </a:r>
                      <a:r>
                        <a:rPr lang="en-US" sz="1600" baseline="0" dirty="0">
                          <a:effectLst/>
                          <a:latin typeface="+mn-lt"/>
                          <a:cs typeface="Arial" panose="020B0604020202020204" pitchFamily="34" charset="0"/>
                        </a:rPr>
                        <a:t> communication, electronic and print media:</a:t>
                      </a:r>
                    </a:p>
                    <a:p>
                      <a:pPr algn="just">
                        <a:spcAft>
                          <a:spcPts val="0"/>
                        </a:spcAft>
                      </a:pPr>
                      <a:endParaRPr lang="en-US" sz="1600" baseline="0" dirty="0">
                        <a:effectLst/>
                        <a:latin typeface="+mn-lt"/>
                        <a:cs typeface="Arial" panose="020B0604020202020204" pitchFamily="34" charset="0"/>
                      </a:endParaRPr>
                    </a:p>
                    <a:p>
                      <a:pPr marL="285750" indent="-285750" algn="just">
                        <a:spcAft>
                          <a:spcPts val="0"/>
                        </a:spcAft>
                        <a:buFont typeface="Arial" panose="020B0604020202020204" pitchFamily="34" charset="0"/>
                        <a:buChar char="•"/>
                      </a:pPr>
                      <a:r>
                        <a:rPr lang="en-US" sz="1600" baseline="0" dirty="0">
                          <a:effectLst/>
                          <a:latin typeface="+mn-lt"/>
                          <a:cs typeface="Arial" panose="020B0604020202020204" pitchFamily="34" charset="0"/>
                        </a:rPr>
                        <a:t>COVID-19 Pandemic relief measures</a:t>
                      </a:r>
                    </a:p>
                    <a:p>
                      <a:pPr marL="285750" indent="-285750" algn="just">
                        <a:spcAft>
                          <a:spcPts val="0"/>
                        </a:spcAft>
                        <a:buFont typeface="Arial" panose="020B0604020202020204" pitchFamily="34" charset="0"/>
                        <a:buChar char="•"/>
                      </a:pPr>
                      <a:r>
                        <a:rPr lang="en-US" sz="1600" baseline="0" dirty="0">
                          <a:effectLst/>
                          <a:latin typeface="+mn-lt"/>
                          <a:cs typeface="Arial" panose="020B0604020202020204" pitchFamily="34" charset="0"/>
                        </a:rPr>
                        <a:t>Financial literacy including the benefits of receiving social grants through electronic means,</a:t>
                      </a:r>
                    </a:p>
                    <a:p>
                      <a:pPr marL="285750" indent="-285750" algn="just">
                        <a:spcAft>
                          <a:spcPts val="0"/>
                        </a:spcAft>
                        <a:buFont typeface="Arial" panose="020B0604020202020204" pitchFamily="34" charset="0"/>
                        <a:buChar char="•"/>
                      </a:pPr>
                      <a:r>
                        <a:rPr lang="en-US" sz="1600" baseline="0" dirty="0">
                          <a:effectLst/>
                          <a:latin typeface="+mn-lt"/>
                          <a:cs typeface="Arial" panose="020B0604020202020204" pitchFamily="34" charset="0"/>
                        </a:rPr>
                        <a:t>Anti-fraud messaging and promotion of SASSA services</a:t>
                      </a:r>
                      <a:endParaRPr lang="en-US" sz="1600" dirty="0">
                        <a:effectLst/>
                        <a:latin typeface="+mn-lt"/>
                        <a:cs typeface="Arial" panose="020B0604020202020204" pitchFamily="34"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6" name="Title 2"/>
          <p:cNvSpPr txBox="1">
            <a:spLocks/>
          </p:cNvSpPr>
          <p:nvPr/>
        </p:nvSpPr>
        <p:spPr>
          <a:xfrm>
            <a:off x="762000" y="122238"/>
            <a:ext cx="8077200" cy="715962"/>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3600" b="1" kern="1200">
                <a:solidFill>
                  <a:schemeClr val="tx1"/>
                </a:solidFill>
                <a:latin typeface="+mj-lt"/>
                <a:ea typeface="+mj-ea"/>
                <a:cs typeface="+mj-cs"/>
              </a:defRPr>
            </a:lvl1pPr>
          </a:lstStyle>
          <a:p>
            <a:pPr algn="ctr"/>
            <a:r>
              <a:rPr lang="en-US" altLang="en-US" sz="2800" dirty="0">
                <a:latin typeface="Arial Black" panose="020B0A04020102020204" pitchFamily="34" charset="0"/>
                <a:cs typeface="Arial" panose="020B0604020202020204" pitchFamily="34" charset="0"/>
              </a:rPr>
              <a:t>Communication</a:t>
            </a:r>
            <a:endParaRPr lang="en-ZA" sz="2800" dirty="0">
              <a:latin typeface="Arial Black" panose="020B0A04020102020204" pitchFamily="34" charset="0"/>
              <a:cs typeface="Arial" panose="020B0604020202020204" pitchFamily="34" charset="0"/>
            </a:endParaRPr>
          </a:p>
        </p:txBody>
      </p:sp>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64</a:t>
            </a:r>
          </a:p>
        </p:txBody>
      </p:sp>
    </p:spTree>
    <p:extLst>
      <p:ext uri="{BB962C8B-B14F-4D97-AF65-F5344CB8AC3E}">
        <p14:creationId xmlns:p14="http://schemas.microsoft.com/office/powerpoint/2010/main" xmlns="" val="25492970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1810934774"/>
              </p:ext>
            </p:extLst>
          </p:nvPr>
        </p:nvGraphicFramePr>
        <p:xfrm>
          <a:off x="192021" y="1217036"/>
          <a:ext cx="8951979" cy="3824536"/>
        </p:xfrm>
        <a:graphic>
          <a:graphicData uri="http://schemas.openxmlformats.org/drawingml/2006/table">
            <a:tbl>
              <a:tblPr firstRow="1" firstCol="1" bandRow="1">
                <a:tableStyleId>{5C22544A-7EE6-4342-B048-85BDC9FD1C3A}</a:tableStyleId>
              </a:tblPr>
              <a:tblGrid>
                <a:gridCol w="1662834">
                  <a:extLst>
                    <a:ext uri="{9D8B030D-6E8A-4147-A177-3AD203B41FA5}">
                      <a16:colId xmlns:a16="http://schemas.microsoft.com/office/drawing/2014/main" xmlns="" val="20000"/>
                    </a:ext>
                  </a:extLst>
                </a:gridCol>
                <a:gridCol w="780348">
                  <a:extLst>
                    <a:ext uri="{9D8B030D-6E8A-4147-A177-3AD203B41FA5}">
                      <a16:colId xmlns:a16="http://schemas.microsoft.com/office/drawing/2014/main" xmlns="" val="20001"/>
                    </a:ext>
                  </a:extLst>
                </a:gridCol>
                <a:gridCol w="799070">
                  <a:extLst>
                    <a:ext uri="{9D8B030D-6E8A-4147-A177-3AD203B41FA5}">
                      <a16:colId xmlns:a16="http://schemas.microsoft.com/office/drawing/2014/main" xmlns="" val="20002"/>
                    </a:ext>
                  </a:extLst>
                </a:gridCol>
                <a:gridCol w="791474">
                  <a:extLst>
                    <a:ext uri="{9D8B030D-6E8A-4147-A177-3AD203B41FA5}">
                      <a16:colId xmlns:a16="http://schemas.microsoft.com/office/drawing/2014/main" xmlns="" val="20003"/>
                    </a:ext>
                  </a:extLst>
                </a:gridCol>
                <a:gridCol w="840063">
                  <a:extLst>
                    <a:ext uri="{9D8B030D-6E8A-4147-A177-3AD203B41FA5}">
                      <a16:colId xmlns:a16="http://schemas.microsoft.com/office/drawing/2014/main" xmlns="" val="20004"/>
                    </a:ext>
                  </a:extLst>
                </a:gridCol>
                <a:gridCol w="840063">
                  <a:extLst>
                    <a:ext uri="{9D8B030D-6E8A-4147-A177-3AD203B41FA5}">
                      <a16:colId xmlns:a16="http://schemas.microsoft.com/office/drawing/2014/main" xmlns="" val="20005"/>
                    </a:ext>
                  </a:extLst>
                </a:gridCol>
                <a:gridCol w="838284">
                  <a:extLst>
                    <a:ext uri="{9D8B030D-6E8A-4147-A177-3AD203B41FA5}">
                      <a16:colId xmlns:a16="http://schemas.microsoft.com/office/drawing/2014/main" xmlns="" val="20006"/>
                    </a:ext>
                  </a:extLst>
                </a:gridCol>
                <a:gridCol w="761336">
                  <a:extLst>
                    <a:ext uri="{9D8B030D-6E8A-4147-A177-3AD203B41FA5}">
                      <a16:colId xmlns:a16="http://schemas.microsoft.com/office/drawing/2014/main" xmlns="" val="20007"/>
                    </a:ext>
                  </a:extLst>
                </a:gridCol>
                <a:gridCol w="815546">
                  <a:extLst>
                    <a:ext uri="{9D8B030D-6E8A-4147-A177-3AD203B41FA5}">
                      <a16:colId xmlns:a16="http://schemas.microsoft.com/office/drawing/2014/main" xmlns="" val="20008"/>
                    </a:ext>
                  </a:extLst>
                </a:gridCol>
                <a:gridCol w="822961">
                  <a:extLst>
                    <a:ext uri="{9D8B030D-6E8A-4147-A177-3AD203B41FA5}">
                      <a16:colId xmlns:a16="http://schemas.microsoft.com/office/drawing/2014/main" xmlns="" val="20009"/>
                    </a:ext>
                  </a:extLst>
                </a:gridCol>
              </a:tblGrid>
              <a:tr h="207142">
                <a:tc rowSpan="2">
                  <a:txBody>
                    <a:bodyPr/>
                    <a:lstStyle/>
                    <a:p>
                      <a:pPr>
                        <a:lnSpc>
                          <a:spcPct val="107000"/>
                        </a:lnSpc>
                        <a:spcAft>
                          <a:spcPts val="0"/>
                        </a:spcAft>
                      </a:pPr>
                      <a:r>
                        <a:rPr lang="en-ZA" sz="1200" dirty="0">
                          <a:solidFill>
                            <a:schemeClr val="tx1"/>
                          </a:solidFill>
                          <a:effectLst/>
                        </a:rPr>
                        <a:t>National</a:t>
                      </a:r>
                    </a:p>
                    <a:p>
                      <a:pPr>
                        <a:lnSpc>
                          <a:spcPct val="107000"/>
                        </a:lnSpc>
                        <a:spcAft>
                          <a:spcPts val="0"/>
                        </a:spcAft>
                      </a:pPr>
                      <a:endParaRPr lang="en-ZA" sz="1200" dirty="0">
                        <a:solidFill>
                          <a:schemeClr val="tx1"/>
                        </a:solidFill>
                        <a:effectLst/>
                      </a:endParaRPr>
                    </a:p>
                    <a:p>
                      <a:pPr>
                        <a:lnSpc>
                          <a:spcPct val="107000"/>
                        </a:lnSpc>
                        <a:spcAft>
                          <a:spcPts val="0"/>
                        </a:spcAft>
                      </a:pPr>
                      <a:r>
                        <a:rPr lang="en-ZA" sz="1200" dirty="0">
                          <a:solidFill>
                            <a:schemeClr val="tx1"/>
                          </a:solidFill>
                          <a:effectLst/>
                        </a:rPr>
                        <a:t>Annual Target </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177" marR="3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gridSpan="9">
                  <a:txBody>
                    <a:bodyPr/>
                    <a:lstStyle/>
                    <a:p>
                      <a:pPr algn="ctr">
                        <a:lnSpc>
                          <a:spcPct val="107000"/>
                        </a:lnSpc>
                        <a:spcAft>
                          <a:spcPts val="0"/>
                        </a:spcAft>
                      </a:pPr>
                      <a:r>
                        <a:rPr lang="en-ZA" sz="1800" b="1" dirty="0">
                          <a:solidFill>
                            <a:schemeClr val="tx1"/>
                          </a:solidFill>
                          <a:effectLst/>
                        </a:rPr>
                        <a:t>Provincial Target</a:t>
                      </a:r>
                      <a:endParaRPr lang="en-Z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177" marR="301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70420">
                <a:tc vMerge="1">
                  <a:txBody>
                    <a:bodyPr/>
                    <a:lstStyle/>
                    <a:p>
                      <a:endParaRPr lang="en-ZA" dirty="0"/>
                    </a:p>
                  </a:txBody>
                  <a:tcPr/>
                </a:tc>
                <a:tc>
                  <a:txBody>
                    <a:bodyPr/>
                    <a:lstStyle/>
                    <a:p>
                      <a:pPr>
                        <a:lnSpc>
                          <a:spcPct val="107000"/>
                        </a:lnSpc>
                        <a:spcAft>
                          <a:spcPts val="0"/>
                        </a:spcAft>
                      </a:pPr>
                      <a:r>
                        <a:rPr lang="en-ZA" sz="1200" b="1" dirty="0">
                          <a:solidFill>
                            <a:schemeClr val="tx1"/>
                          </a:solidFill>
                          <a:effectLst/>
                        </a:rPr>
                        <a:t>EC</a:t>
                      </a:r>
                    </a:p>
                    <a:p>
                      <a:pPr>
                        <a:lnSpc>
                          <a:spcPct val="107000"/>
                        </a:lnSpc>
                        <a:spcAft>
                          <a:spcPts val="0"/>
                        </a:spcAft>
                      </a:pPr>
                      <a:r>
                        <a:rPr lang="en-ZA" sz="1200" b="1" dirty="0">
                          <a:solidFill>
                            <a:schemeClr val="tx1"/>
                          </a:solidFill>
                          <a:effectLst/>
                        </a:rPr>
                        <a:t> </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177" marR="3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ct val="107000"/>
                        </a:lnSpc>
                        <a:spcAft>
                          <a:spcPts val="0"/>
                        </a:spcAft>
                      </a:pPr>
                      <a:r>
                        <a:rPr lang="en-ZA" sz="1200" b="1" dirty="0">
                          <a:solidFill>
                            <a:schemeClr val="tx1"/>
                          </a:solidFill>
                          <a:effectLst/>
                        </a:rPr>
                        <a:t>FS</a:t>
                      </a:r>
                    </a:p>
                    <a:p>
                      <a:pPr>
                        <a:lnSpc>
                          <a:spcPct val="107000"/>
                        </a:lnSpc>
                        <a:spcAft>
                          <a:spcPts val="0"/>
                        </a:spcAft>
                      </a:pPr>
                      <a:r>
                        <a:rPr lang="en-ZA" sz="1200" b="1" dirty="0">
                          <a:solidFill>
                            <a:schemeClr val="tx1"/>
                          </a:solidFill>
                          <a:effectLst/>
                        </a:rPr>
                        <a:t> </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177" marR="3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ct val="107000"/>
                        </a:lnSpc>
                        <a:spcAft>
                          <a:spcPts val="0"/>
                        </a:spcAft>
                      </a:pPr>
                      <a:r>
                        <a:rPr lang="en-ZA" sz="1200" b="1" dirty="0">
                          <a:solidFill>
                            <a:schemeClr val="tx1"/>
                          </a:solidFill>
                          <a:effectLst/>
                        </a:rPr>
                        <a:t>GP</a:t>
                      </a:r>
                    </a:p>
                    <a:p>
                      <a:pPr>
                        <a:lnSpc>
                          <a:spcPct val="107000"/>
                        </a:lnSpc>
                        <a:spcAft>
                          <a:spcPts val="0"/>
                        </a:spcAft>
                      </a:pPr>
                      <a:r>
                        <a:rPr lang="en-ZA" sz="1200" b="1" dirty="0">
                          <a:solidFill>
                            <a:schemeClr val="tx1"/>
                          </a:solidFill>
                          <a:effectLst/>
                        </a:rPr>
                        <a:t> </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177" marR="3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ct val="107000"/>
                        </a:lnSpc>
                        <a:spcAft>
                          <a:spcPts val="0"/>
                        </a:spcAft>
                      </a:pPr>
                      <a:r>
                        <a:rPr lang="en-ZA" sz="1200" b="1" dirty="0">
                          <a:solidFill>
                            <a:schemeClr val="tx1"/>
                          </a:solidFill>
                          <a:effectLst/>
                        </a:rPr>
                        <a:t>KZN</a:t>
                      </a:r>
                    </a:p>
                    <a:p>
                      <a:pPr>
                        <a:lnSpc>
                          <a:spcPct val="107000"/>
                        </a:lnSpc>
                        <a:spcAft>
                          <a:spcPts val="0"/>
                        </a:spcAft>
                      </a:pPr>
                      <a:r>
                        <a:rPr lang="en-ZA" sz="1200" b="1" dirty="0">
                          <a:solidFill>
                            <a:schemeClr val="tx1"/>
                          </a:solidFill>
                          <a:effectLst/>
                        </a:rPr>
                        <a:t> </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177" marR="3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ct val="107000"/>
                        </a:lnSpc>
                        <a:spcAft>
                          <a:spcPts val="0"/>
                        </a:spcAft>
                      </a:pPr>
                      <a:r>
                        <a:rPr lang="en-ZA" sz="1200" b="1" dirty="0">
                          <a:solidFill>
                            <a:schemeClr val="tx1"/>
                          </a:solidFill>
                          <a:effectLst/>
                        </a:rPr>
                        <a:t>LP</a:t>
                      </a:r>
                    </a:p>
                    <a:p>
                      <a:pPr>
                        <a:lnSpc>
                          <a:spcPct val="107000"/>
                        </a:lnSpc>
                        <a:spcAft>
                          <a:spcPts val="0"/>
                        </a:spcAft>
                      </a:pPr>
                      <a:r>
                        <a:rPr lang="en-ZA" sz="1200" b="1" dirty="0">
                          <a:solidFill>
                            <a:schemeClr val="tx1"/>
                          </a:solidFill>
                          <a:effectLst/>
                        </a:rPr>
                        <a:t> </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177" marR="3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ct val="107000"/>
                        </a:lnSpc>
                        <a:spcAft>
                          <a:spcPts val="0"/>
                        </a:spcAft>
                      </a:pPr>
                      <a:r>
                        <a:rPr lang="en-ZA" sz="1200" b="1" dirty="0">
                          <a:solidFill>
                            <a:schemeClr val="tx1"/>
                          </a:solidFill>
                          <a:effectLst/>
                        </a:rPr>
                        <a:t>MP</a:t>
                      </a:r>
                    </a:p>
                    <a:p>
                      <a:pPr>
                        <a:lnSpc>
                          <a:spcPct val="107000"/>
                        </a:lnSpc>
                        <a:spcAft>
                          <a:spcPts val="0"/>
                        </a:spcAft>
                      </a:pPr>
                      <a:r>
                        <a:rPr lang="en-ZA" sz="1200" b="1" dirty="0">
                          <a:solidFill>
                            <a:schemeClr val="tx1"/>
                          </a:solidFill>
                          <a:effectLst/>
                        </a:rPr>
                        <a:t> </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177" marR="3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ct val="107000"/>
                        </a:lnSpc>
                        <a:spcAft>
                          <a:spcPts val="0"/>
                        </a:spcAft>
                      </a:pPr>
                      <a:r>
                        <a:rPr lang="en-ZA" sz="1200" b="1" dirty="0">
                          <a:solidFill>
                            <a:schemeClr val="tx1"/>
                          </a:solidFill>
                          <a:effectLst/>
                        </a:rPr>
                        <a:t>NC</a:t>
                      </a:r>
                    </a:p>
                    <a:p>
                      <a:pPr>
                        <a:lnSpc>
                          <a:spcPct val="107000"/>
                        </a:lnSpc>
                        <a:spcAft>
                          <a:spcPts val="0"/>
                        </a:spcAft>
                      </a:pPr>
                      <a:r>
                        <a:rPr lang="en-ZA" sz="1200" b="1" dirty="0">
                          <a:solidFill>
                            <a:schemeClr val="tx1"/>
                          </a:solidFill>
                          <a:effectLst/>
                        </a:rPr>
                        <a:t> </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177" marR="3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ct val="107000"/>
                        </a:lnSpc>
                        <a:spcAft>
                          <a:spcPts val="0"/>
                        </a:spcAft>
                      </a:pPr>
                      <a:r>
                        <a:rPr lang="en-ZA" sz="1200" b="1" dirty="0">
                          <a:solidFill>
                            <a:schemeClr val="tx1"/>
                          </a:solidFill>
                          <a:effectLst/>
                        </a:rPr>
                        <a:t>NW</a:t>
                      </a:r>
                    </a:p>
                    <a:p>
                      <a:pPr>
                        <a:lnSpc>
                          <a:spcPct val="107000"/>
                        </a:lnSpc>
                        <a:spcAft>
                          <a:spcPts val="0"/>
                        </a:spcAft>
                      </a:pPr>
                      <a:r>
                        <a:rPr lang="en-ZA" sz="1200" b="1" dirty="0">
                          <a:solidFill>
                            <a:schemeClr val="tx1"/>
                          </a:solidFill>
                          <a:effectLst/>
                        </a:rPr>
                        <a:t> </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177" marR="3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685817" rtl="0" eaLnBrk="1" latinLnBrk="0" hangingPunct="1">
                        <a:lnSpc>
                          <a:spcPct val="107000"/>
                        </a:lnSpc>
                        <a:spcAft>
                          <a:spcPts val="0"/>
                        </a:spcAft>
                      </a:pPr>
                      <a:r>
                        <a:rPr lang="en-ZA" sz="1200" b="1" kern="1200" dirty="0">
                          <a:solidFill>
                            <a:schemeClr val="tx1"/>
                          </a:solidFill>
                          <a:effectLst/>
                          <a:latin typeface="+mn-lt"/>
                          <a:ea typeface="+mn-ea"/>
                          <a:cs typeface="+mn-cs"/>
                        </a:rPr>
                        <a:t>WC</a:t>
                      </a:r>
                    </a:p>
                  </a:txBody>
                  <a:tcPr marL="30177" marR="301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1"/>
                  </a:ext>
                </a:extLst>
              </a:tr>
              <a:tr h="661772">
                <a:tc>
                  <a:txBody>
                    <a:bodyPr/>
                    <a:lstStyle/>
                    <a:p>
                      <a:pPr marL="0" marR="0" indent="0" algn="l" defTabSz="685817" rtl="0" eaLnBrk="1" fontAlgn="auto" latinLnBrk="0" hangingPunct="1">
                        <a:lnSpc>
                          <a:spcPct val="100000"/>
                        </a:lnSpc>
                        <a:spcBef>
                          <a:spcPts val="0"/>
                        </a:spcBef>
                        <a:spcAft>
                          <a:spcPts val="0"/>
                        </a:spcAft>
                        <a:buClrTx/>
                        <a:buSzTx/>
                        <a:buFontTx/>
                        <a:buNone/>
                        <a:tabLst/>
                        <a:defRPr/>
                      </a:pPr>
                      <a:r>
                        <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 </a:t>
                      </a:r>
                      <a:r>
                        <a:rPr lang="en-US" sz="1200" kern="1200" dirty="0">
                          <a:solidFill>
                            <a:schemeClr val="tx1"/>
                          </a:solidFill>
                          <a:effectLst/>
                          <a:latin typeface="+mn-lt"/>
                          <a:ea typeface="+mn-ea"/>
                          <a:cs typeface="+mn-cs"/>
                        </a:rPr>
                        <a:t>million social grants applications approved</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177" marR="301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chemeClr val="tx1"/>
                          </a:solidFill>
                          <a:effectLst/>
                          <a:latin typeface="Arial" panose="020B0604020202020204" pitchFamily="34" charset="0"/>
                          <a:cs typeface="Arial" panose="020B0604020202020204" pitchFamily="34" charset="0"/>
                        </a:rPr>
                        <a:t>                </a:t>
                      </a:r>
                    </a:p>
                    <a:p>
                      <a:pPr algn="l" fontAlgn="b"/>
                      <a:r>
                        <a:rPr lang="en-US" sz="1200" b="0" i="0" u="none" strike="noStrike" dirty="0">
                          <a:solidFill>
                            <a:schemeClr val="tx1"/>
                          </a:solidFill>
                          <a:effectLst/>
                          <a:latin typeface="Arial" panose="020B0604020202020204" pitchFamily="34" charset="0"/>
                          <a:cs typeface="Arial" panose="020B0604020202020204" pitchFamily="34" charset="0"/>
                        </a:rPr>
                        <a:t>167 431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chemeClr val="tx1"/>
                          </a:solidFill>
                          <a:effectLst/>
                          <a:latin typeface="Arial" panose="020B0604020202020204" pitchFamily="34" charset="0"/>
                          <a:cs typeface="Arial" panose="020B0604020202020204" pitchFamily="34" charset="0"/>
                        </a:rPr>
                        <a:t>               70</a:t>
                      </a:r>
                      <a:r>
                        <a:rPr lang="en-US" sz="1200" b="0" i="0" u="none" strike="noStrike" baseline="0" dirty="0">
                          <a:solidFill>
                            <a:schemeClr val="tx1"/>
                          </a:solidFill>
                          <a:effectLst/>
                          <a:latin typeface="Arial" panose="020B0604020202020204" pitchFamily="34" charset="0"/>
                          <a:cs typeface="Arial" panose="020B0604020202020204" pitchFamily="34" charset="0"/>
                        </a:rPr>
                        <a:t> </a:t>
                      </a:r>
                      <a:r>
                        <a:rPr lang="en-US" sz="1200" b="0" i="0" u="none" strike="noStrike" dirty="0">
                          <a:solidFill>
                            <a:schemeClr val="tx1"/>
                          </a:solidFill>
                          <a:effectLst/>
                          <a:latin typeface="Arial" panose="020B0604020202020204" pitchFamily="34" charset="0"/>
                          <a:cs typeface="Arial" panose="020B0604020202020204" pitchFamily="34" charset="0"/>
                        </a:rPr>
                        <a:t>594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chemeClr val="tx1"/>
                          </a:solidFill>
                          <a:effectLst/>
                          <a:latin typeface="Arial" panose="020B0604020202020204" pitchFamily="34" charset="0"/>
                          <a:cs typeface="Arial" panose="020B0604020202020204" pitchFamily="34" charset="0"/>
                        </a:rPr>
                        <a:t>             190</a:t>
                      </a:r>
                      <a:r>
                        <a:rPr lang="en-US" sz="1200" b="0" i="0" u="none" strike="noStrike" baseline="0" dirty="0">
                          <a:solidFill>
                            <a:schemeClr val="tx1"/>
                          </a:solidFill>
                          <a:effectLst/>
                          <a:latin typeface="Arial" panose="020B0604020202020204" pitchFamily="34" charset="0"/>
                          <a:cs typeface="Arial" panose="020B0604020202020204" pitchFamily="34" charset="0"/>
                        </a:rPr>
                        <a:t> </a:t>
                      </a:r>
                      <a:r>
                        <a:rPr lang="en-US" sz="1200" b="0" i="0" u="none" strike="noStrike" dirty="0">
                          <a:solidFill>
                            <a:schemeClr val="tx1"/>
                          </a:solidFill>
                          <a:effectLst/>
                          <a:latin typeface="Arial" panose="020B0604020202020204" pitchFamily="34" charset="0"/>
                          <a:cs typeface="Arial" panose="020B0604020202020204" pitchFamily="34" charset="0"/>
                        </a:rPr>
                        <a:t>859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chemeClr val="tx1"/>
                          </a:solidFill>
                          <a:effectLst/>
                          <a:latin typeface="Arial" panose="020B0604020202020204" pitchFamily="34" charset="0"/>
                          <a:cs typeface="Arial" panose="020B0604020202020204" pitchFamily="34" charset="0"/>
                        </a:rPr>
                        <a:t>             </a:t>
                      </a:r>
                    </a:p>
                    <a:p>
                      <a:pPr algn="l" fontAlgn="b"/>
                      <a:r>
                        <a:rPr lang="en-US" sz="1200" b="0" i="0" u="none" strike="noStrike" dirty="0">
                          <a:solidFill>
                            <a:schemeClr val="tx1"/>
                          </a:solidFill>
                          <a:effectLst/>
                          <a:latin typeface="Arial" panose="020B0604020202020204" pitchFamily="34" charset="0"/>
                          <a:cs typeface="Arial" panose="020B0604020202020204" pitchFamily="34" charset="0"/>
                        </a:rPr>
                        <a:t>255</a:t>
                      </a:r>
                      <a:r>
                        <a:rPr lang="en-US" sz="1200" b="0" i="0" u="none" strike="noStrike" baseline="0" dirty="0">
                          <a:solidFill>
                            <a:schemeClr val="tx1"/>
                          </a:solidFill>
                          <a:effectLst/>
                          <a:latin typeface="Arial" panose="020B0604020202020204" pitchFamily="34" charset="0"/>
                          <a:cs typeface="Arial" panose="020B0604020202020204" pitchFamily="34" charset="0"/>
                        </a:rPr>
                        <a:t> </a:t>
                      </a:r>
                      <a:r>
                        <a:rPr lang="en-US" sz="1200" b="0" i="0" u="none" strike="noStrike" dirty="0">
                          <a:solidFill>
                            <a:schemeClr val="tx1"/>
                          </a:solidFill>
                          <a:effectLst/>
                          <a:latin typeface="Arial" panose="020B0604020202020204" pitchFamily="34" charset="0"/>
                          <a:cs typeface="Arial" panose="020B0604020202020204" pitchFamily="34" charset="0"/>
                        </a:rPr>
                        <a:t>352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chemeClr val="tx1"/>
                          </a:solidFill>
                          <a:effectLst/>
                          <a:latin typeface="Arial" panose="020B0604020202020204" pitchFamily="34" charset="0"/>
                          <a:cs typeface="Arial" panose="020B0604020202020204" pitchFamily="34" charset="0"/>
                        </a:rPr>
                        <a:t>             </a:t>
                      </a:r>
                    </a:p>
                    <a:p>
                      <a:pPr algn="l" fontAlgn="b"/>
                      <a:r>
                        <a:rPr lang="en-US" sz="1200" b="0" i="0" u="none" strike="noStrike" dirty="0">
                          <a:solidFill>
                            <a:schemeClr val="tx1"/>
                          </a:solidFill>
                          <a:effectLst/>
                          <a:latin typeface="Arial" panose="020B0604020202020204" pitchFamily="34" charset="0"/>
                          <a:cs typeface="Arial" panose="020B0604020202020204" pitchFamily="34" charset="0"/>
                        </a:rPr>
                        <a:t>151</a:t>
                      </a:r>
                      <a:r>
                        <a:rPr lang="en-US" sz="1200" b="0" i="0" u="none" strike="noStrike" baseline="0" dirty="0">
                          <a:solidFill>
                            <a:schemeClr val="tx1"/>
                          </a:solidFill>
                          <a:effectLst/>
                          <a:latin typeface="Arial" panose="020B0604020202020204" pitchFamily="34" charset="0"/>
                          <a:cs typeface="Arial" panose="020B0604020202020204" pitchFamily="34" charset="0"/>
                        </a:rPr>
                        <a:t> </a:t>
                      </a:r>
                      <a:r>
                        <a:rPr lang="en-US" sz="1200" b="0" i="0" u="none" strike="noStrike" dirty="0">
                          <a:solidFill>
                            <a:schemeClr val="tx1"/>
                          </a:solidFill>
                          <a:effectLst/>
                          <a:latin typeface="Arial" panose="020B0604020202020204" pitchFamily="34" charset="0"/>
                          <a:cs typeface="Arial" panose="020B0604020202020204" pitchFamily="34" charset="0"/>
                        </a:rPr>
                        <a:t>565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chemeClr val="tx1"/>
                          </a:solidFill>
                          <a:effectLst/>
                          <a:latin typeface="Arial" panose="020B0604020202020204" pitchFamily="34" charset="0"/>
                          <a:cs typeface="Arial" panose="020B0604020202020204" pitchFamily="34" charset="0"/>
                        </a:rPr>
                        <a:t>               </a:t>
                      </a:r>
                    </a:p>
                    <a:p>
                      <a:pPr algn="l" fontAlgn="b"/>
                      <a:r>
                        <a:rPr lang="en-US" sz="1200" b="0" i="0" u="none" strike="noStrike" dirty="0">
                          <a:solidFill>
                            <a:schemeClr val="tx1"/>
                          </a:solidFill>
                          <a:effectLst/>
                          <a:latin typeface="Arial" panose="020B0604020202020204" pitchFamily="34" charset="0"/>
                          <a:cs typeface="Arial" panose="020B0604020202020204" pitchFamily="34" charset="0"/>
                        </a:rPr>
                        <a:t>98</a:t>
                      </a:r>
                      <a:r>
                        <a:rPr lang="en-US" sz="1200" b="0" i="0" u="none" strike="noStrike" baseline="0" dirty="0">
                          <a:solidFill>
                            <a:schemeClr val="tx1"/>
                          </a:solidFill>
                          <a:effectLst/>
                          <a:latin typeface="Arial" panose="020B0604020202020204" pitchFamily="34" charset="0"/>
                          <a:cs typeface="Arial" panose="020B0604020202020204" pitchFamily="34" charset="0"/>
                        </a:rPr>
                        <a:t> </a:t>
                      </a:r>
                      <a:r>
                        <a:rPr lang="en-US" sz="1200" b="0" i="0" u="none" strike="noStrike" dirty="0">
                          <a:solidFill>
                            <a:schemeClr val="tx1"/>
                          </a:solidFill>
                          <a:effectLst/>
                          <a:latin typeface="Arial" panose="020B0604020202020204" pitchFamily="34" charset="0"/>
                          <a:cs typeface="Arial" panose="020B0604020202020204" pitchFamily="34" charset="0"/>
                        </a:rPr>
                        <a:t>561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chemeClr val="tx1"/>
                          </a:solidFill>
                          <a:effectLst/>
                          <a:latin typeface="Arial" panose="020B0604020202020204" pitchFamily="34" charset="0"/>
                          <a:cs typeface="Arial" panose="020B0604020202020204" pitchFamily="34" charset="0"/>
                        </a:rPr>
                        <a:t>               85</a:t>
                      </a:r>
                      <a:r>
                        <a:rPr lang="en-US" sz="1200" b="0" i="0" u="none" strike="noStrike" baseline="0" dirty="0">
                          <a:solidFill>
                            <a:schemeClr val="tx1"/>
                          </a:solidFill>
                          <a:effectLst/>
                          <a:latin typeface="Arial" panose="020B0604020202020204" pitchFamily="34" charset="0"/>
                          <a:cs typeface="Arial" panose="020B0604020202020204" pitchFamily="34" charset="0"/>
                        </a:rPr>
                        <a:t> </a:t>
                      </a:r>
                      <a:r>
                        <a:rPr lang="en-US" sz="1200" b="0" i="0" u="none" strike="noStrike" dirty="0">
                          <a:solidFill>
                            <a:schemeClr val="tx1"/>
                          </a:solidFill>
                          <a:effectLst/>
                          <a:latin typeface="Arial" panose="020B0604020202020204" pitchFamily="34" charset="0"/>
                          <a:cs typeface="Arial" panose="020B0604020202020204" pitchFamily="34" charset="0"/>
                        </a:rPr>
                        <a:t>539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chemeClr val="tx1"/>
                          </a:solidFill>
                          <a:effectLst/>
                          <a:latin typeface="Arial" panose="020B0604020202020204" pitchFamily="34" charset="0"/>
                          <a:cs typeface="Arial" panose="020B0604020202020204" pitchFamily="34" charset="0"/>
                        </a:rPr>
                        <a:t>               </a:t>
                      </a:r>
                    </a:p>
                    <a:p>
                      <a:pPr algn="l" fontAlgn="b"/>
                      <a:r>
                        <a:rPr lang="en-US" sz="1200" b="0" i="0" u="none" strike="noStrike" dirty="0">
                          <a:solidFill>
                            <a:schemeClr val="tx1"/>
                          </a:solidFill>
                          <a:effectLst/>
                          <a:latin typeface="Arial" panose="020B0604020202020204" pitchFamily="34" charset="0"/>
                          <a:cs typeface="Arial" panose="020B0604020202020204" pitchFamily="34" charset="0"/>
                        </a:rPr>
                        <a:t>41</a:t>
                      </a:r>
                      <a:r>
                        <a:rPr lang="en-US" sz="1200" b="0" i="0" u="none" strike="noStrike" baseline="0" dirty="0">
                          <a:solidFill>
                            <a:schemeClr val="tx1"/>
                          </a:solidFill>
                          <a:effectLst/>
                          <a:latin typeface="Arial" panose="020B0604020202020204" pitchFamily="34" charset="0"/>
                          <a:cs typeface="Arial" panose="020B0604020202020204" pitchFamily="34" charset="0"/>
                        </a:rPr>
                        <a:t> </a:t>
                      </a:r>
                      <a:r>
                        <a:rPr lang="en-US" sz="1200" b="0" i="0" u="none" strike="noStrike" dirty="0">
                          <a:solidFill>
                            <a:schemeClr val="tx1"/>
                          </a:solidFill>
                          <a:effectLst/>
                          <a:latin typeface="Arial" panose="020B0604020202020204" pitchFamily="34" charset="0"/>
                          <a:cs typeface="Arial" panose="020B0604020202020204" pitchFamily="34" charset="0"/>
                        </a:rPr>
                        <a:t>025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chemeClr val="tx1"/>
                          </a:solidFill>
                          <a:effectLst/>
                          <a:latin typeface="Arial" panose="020B0604020202020204" pitchFamily="34" charset="0"/>
                          <a:cs typeface="Arial" panose="020B0604020202020204" pitchFamily="34" charset="0"/>
                        </a:rPr>
                        <a:t>             </a:t>
                      </a:r>
                    </a:p>
                    <a:p>
                      <a:pPr algn="l" fontAlgn="b"/>
                      <a:r>
                        <a:rPr lang="en-US" sz="1200" b="0" i="0" u="none" strike="noStrike" dirty="0">
                          <a:solidFill>
                            <a:schemeClr val="tx1"/>
                          </a:solidFill>
                          <a:effectLst/>
                          <a:latin typeface="Arial" panose="020B0604020202020204" pitchFamily="34" charset="0"/>
                          <a:cs typeface="Arial" panose="020B0604020202020204" pitchFamily="34" charset="0"/>
                        </a:rPr>
                        <a:t>139</a:t>
                      </a:r>
                      <a:r>
                        <a:rPr lang="en-US" sz="1200" b="0" i="0" u="none" strike="noStrike" baseline="0" dirty="0">
                          <a:solidFill>
                            <a:schemeClr val="tx1"/>
                          </a:solidFill>
                          <a:effectLst/>
                          <a:latin typeface="Arial" panose="020B0604020202020204" pitchFamily="34" charset="0"/>
                          <a:cs typeface="Arial" panose="020B0604020202020204" pitchFamily="34" charset="0"/>
                        </a:rPr>
                        <a:t> </a:t>
                      </a:r>
                      <a:r>
                        <a:rPr lang="en-US" sz="1200" b="0" i="0" u="none" strike="noStrike" dirty="0">
                          <a:solidFill>
                            <a:schemeClr val="tx1"/>
                          </a:solidFill>
                          <a:effectLst/>
                          <a:latin typeface="Arial" panose="020B0604020202020204" pitchFamily="34" charset="0"/>
                          <a:cs typeface="Arial" panose="020B0604020202020204" pitchFamily="34" charset="0"/>
                        </a:rPr>
                        <a:t>072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499242">
                <a:tc>
                  <a:txBody>
                    <a:bodyPr/>
                    <a:lstStyle/>
                    <a:p>
                      <a:pPr marL="0" marR="0" lvl="1" indent="0" algn="l" defTabSz="685817" rtl="0" eaLnBrk="1" fontAlgn="auto" latinLnBrk="0" hangingPunct="1">
                        <a:lnSpc>
                          <a:spcPct val="100000"/>
                        </a:lnSpc>
                        <a:spcBef>
                          <a:spcPts val="0"/>
                        </a:spcBef>
                        <a:spcAft>
                          <a:spcPts val="0"/>
                        </a:spcAft>
                        <a:buClrTx/>
                        <a:buSzTx/>
                        <a:buFontTx/>
                        <a:buNone/>
                        <a:tabLst/>
                        <a:defRPr/>
                      </a:pPr>
                      <a:r>
                        <a:rPr lang="en-ZA" sz="1200" kern="1200" dirty="0">
                          <a:solidFill>
                            <a:schemeClr val="dk1"/>
                          </a:solidFill>
                          <a:effectLst/>
                          <a:latin typeface="+mn-lt"/>
                          <a:ea typeface="+mn-ea"/>
                          <a:cs typeface="+mn-cs"/>
                        </a:rPr>
                        <a:t>Increase number of social grants in payment to </a:t>
                      </a:r>
                      <a:r>
                        <a:rPr lang="en-ZA" sz="1200" b="1" kern="1200" dirty="0">
                          <a:solidFill>
                            <a:schemeClr val="dk1"/>
                          </a:solidFill>
                          <a:effectLst/>
                          <a:latin typeface="+mn-lt"/>
                          <a:ea typeface="+mn-ea"/>
                          <a:cs typeface="+mn-cs"/>
                        </a:rPr>
                        <a:t>18,8 million </a:t>
                      </a:r>
                      <a:r>
                        <a:rPr lang="en-ZA" sz="1200" kern="1200" dirty="0">
                          <a:solidFill>
                            <a:schemeClr val="dk1"/>
                          </a:solidFill>
                          <a:effectLst/>
                          <a:latin typeface="+mn-lt"/>
                          <a:ea typeface="+mn-ea"/>
                          <a:cs typeface="+mn-cs"/>
                        </a:rPr>
                        <a:t>grants </a:t>
                      </a:r>
                      <a:r>
                        <a:rPr lang="en-ZA" sz="1200" b="1" kern="1200" dirty="0">
                          <a:solidFill>
                            <a:schemeClr val="dk1"/>
                          </a:solidFill>
                          <a:effectLst/>
                          <a:latin typeface="+mn-lt"/>
                          <a:ea typeface="+mn-ea"/>
                          <a:cs typeface="+mn-cs"/>
                        </a:rPr>
                        <a:t>including Grant-in-Aid at an estimated cost of R193 billion</a:t>
                      </a:r>
                    </a:p>
                  </a:txBody>
                  <a:tcPr marL="30177" marR="301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chemeClr val="tx1"/>
                          </a:solidFill>
                          <a:effectLst/>
                          <a:latin typeface="Arial" panose="020B0604020202020204" pitchFamily="34" charset="0"/>
                          <a:cs typeface="Arial" panose="020B0604020202020204" pitchFamily="34" charset="0"/>
                        </a:rPr>
                        <a:t>                      2 904</a:t>
                      </a:r>
                      <a:r>
                        <a:rPr lang="en-US" sz="1200" b="0" i="0" u="none" strike="noStrike" baseline="0" dirty="0">
                          <a:solidFill>
                            <a:schemeClr val="tx1"/>
                          </a:solidFill>
                          <a:effectLst/>
                          <a:latin typeface="Arial" panose="020B0604020202020204" pitchFamily="34" charset="0"/>
                          <a:cs typeface="Arial" panose="020B0604020202020204" pitchFamily="34" charset="0"/>
                        </a:rPr>
                        <a:t> </a:t>
                      </a:r>
                      <a:r>
                        <a:rPr lang="en-US" sz="1200" b="0" i="0" u="none" strike="noStrike" dirty="0">
                          <a:solidFill>
                            <a:schemeClr val="tx1"/>
                          </a:solidFill>
                          <a:effectLst/>
                          <a:latin typeface="Arial" panose="020B0604020202020204" pitchFamily="34" charset="0"/>
                          <a:cs typeface="Arial" panose="020B0604020202020204" pitchFamily="34" charset="0"/>
                        </a:rPr>
                        <a:t>009 </a:t>
                      </a:r>
                    </a:p>
                  </a:txBody>
                  <a:tcPr marL="85725"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chemeClr val="tx1"/>
                          </a:solidFill>
                          <a:effectLst/>
                          <a:latin typeface="Arial" panose="020B0604020202020204" pitchFamily="34" charset="0"/>
                          <a:cs typeface="Arial" panose="020B0604020202020204" pitchFamily="34" charset="0"/>
                        </a:rPr>
                        <a:t>       </a:t>
                      </a:r>
                    </a:p>
                    <a:p>
                      <a:pPr algn="l" fontAlgn="b"/>
                      <a:r>
                        <a:rPr lang="en-US" sz="1200" b="0" i="0" u="none" strike="noStrike" dirty="0">
                          <a:solidFill>
                            <a:schemeClr val="tx1"/>
                          </a:solidFill>
                          <a:effectLst/>
                          <a:latin typeface="Arial" panose="020B0604020202020204" pitchFamily="34" charset="0"/>
                          <a:cs typeface="Arial" panose="020B0604020202020204" pitchFamily="34" charset="0"/>
                        </a:rPr>
                        <a:t>1</a:t>
                      </a:r>
                      <a:r>
                        <a:rPr lang="en-US" sz="1200" b="0" i="0" u="none" strike="noStrike" baseline="0" dirty="0">
                          <a:solidFill>
                            <a:schemeClr val="tx1"/>
                          </a:solidFill>
                          <a:effectLst/>
                          <a:latin typeface="Arial" panose="020B0604020202020204" pitchFamily="34" charset="0"/>
                          <a:cs typeface="Arial" panose="020B0604020202020204" pitchFamily="34" charset="0"/>
                        </a:rPr>
                        <a:t> </a:t>
                      </a:r>
                      <a:r>
                        <a:rPr lang="en-US" sz="1200" b="0" i="0" u="none" strike="noStrike" dirty="0">
                          <a:solidFill>
                            <a:schemeClr val="tx1"/>
                          </a:solidFill>
                          <a:effectLst/>
                          <a:latin typeface="Arial" panose="020B0604020202020204" pitchFamily="34" charset="0"/>
                          <a:cs typeface="Arial" panose="020B0604020202020204" pitchFamily="34" charset="0"/>
                        </a:rPr>
                        <a:t>048</a:t>
                      </a:r>
                      <a:r>
                        <a:rPr lang="en-US" sz="1200" b="0" i="0" u="none" strike="noStrike" baseline="0" dirty="0">
                          <a:solidFill>
                            <a:schemeClr val="tx1"/>
                          </a:solidFill>
                          <a:effectLst/>
                          <a:latin typeface="Arial" panose="020B0604020202020204" pitchFamily="34" charset="0"/>
                          <a:cs typeface="Arial" panose="020B0604020202020204" pitchFamily="34" charset="0"/>
                        </a:rPr>
                        <a:t> </a:t>
                      </a:r>
                      <a:r>
                        <a:rPr lang="en-US" sz="1200" b="0" i="0" u="none" strike="noStrike" dirty="0">
                          <a:solidFill>
                            <a:schemeClr val="tx1"/>
                          </a:solidFill>
                          <a:effectLst/>
                          <a:latin typeface="Arial" panose="020B0604020202020204" pitchFamily="34" charset="0"/>
                          <a:cs typeface="Arial" panose="020B0604020202020204" pitchFamily="34" charset="0"/>
                        </a:rPr>
                        <a:t>049 </a:t>
                      </a:r>
                    </a:p>
                  </a:txBody>
                  <a:tcPr marL="85725"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chemeClr val="tx1"/>
                          </a:solidFill>
                          <a:effectLst/>
                          <a:latin typeface="Arial" panose="020B0604020202020204" pitchFamily="34" charset="0"/>
                          <a:cs typeface="Arial" panose="020B0604020202020204" pitchFamily="34" charset="0"/>
                        </a:rPr>
                        <a:t>                      2 899</a:t>
                      </a:r>
                      <a:r>
                        <a:rPr lang="en-US" sz="1200" b="0" i="0" u="none" strike="noStrike" baseline="0" dirty="0">
                          <a:solidFill>
                            <a:schemeClr val="tx1"/>
                          </a:solidFill>
                          <a:effectLst/>
                          <a:latin typeface="Arial" panose="020B0604020202020204" pitchFamily="34" charset="0"/>
                          <a:cs typeface="Arial" panose="020B0604020202020204" pitchFamily="34" charset="0"/>
                        </a:rPr>
                        <a:t> </a:t>
                      </a:r>
                      <a:r>
                        <a:rPr lang="en-US" sz="1200" b="0" i="0" u="none" strike="noStrike" dirty="0">
                          <a:solidFill>
                            <a:schemeClr val="tx1"/>
                          </a:solidFill>
                          <a:effectLst/>
                          <a:latin typeface="Arial" panose="020B0604020202020204" pitchFamily="34" charset="0"/>
                          <a:cs typeface="Arial" panose="020B0604020202020204" pitchFamily="34" charset="0"/>
                        </a:rPr>
                        <a:t>375 </a:t>
                      </a:r>
                    </a:p>
                  </a:txBody>
                  <a:tcPr marL="85725"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chemeClr val="tx1"/>
                          </a:solidFill>
                          <a:effectLst/>
                          <a:latin typeface="Arial" panose="020B0604020202020204" pitchFamily="34" charset="0"/>
                          <a:cs typeface="Arial" panose="020B0604020202020204" pitchFamily="34" charset="0"/>
                        </a:rPr>
                        <a:t>                      4 187 504 </a:t>
                      </a:r>
                    </a:p>
                  </a:txBody>
                  <a:tcPr marL="85725"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chemeClr val="tx1"/>
                          </a:solidFill>
                          <a:effectLst/>
                          <a:latin typeface="Arial" panose="020B0604020202020204" pitchFamily="34" charset="0"/>
                          <a:cs typeface="Arial" panose="020B0604020202020204" pitchFamily="34" charset="0"/>
                        </a:rPr>
                        <a:t>                      2 678 646 </a:t>
                      </a:r>
                    </a:p>
                  </a:txBody>
                  <a:tcPr marL="85725"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chemeClr val="tx1"/>
                          </a:solidFill>
                          <a:effectLst/>
                          <a:latin typeface="Arial" panose="020B0604020202020204" pitchFamily="34" charset="0"/>
                          <a:cs typeface="Arial" panose="020B0604020202020204" pitchFamily="34" charset="0"/>
                        </a:rPr>
                        <a:t>                      1 595 220 </a:t>
                      </a:r>
                    </a:p>
                  </a:txBody>
                  <a:tcPr marL="85725"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685817" rtl="0" eaLnBrk="1" fontAlgn="b" latinLnBrk="0" hangingPunct="1"/>
                      <a:endParaRPr lang="en-US"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marL="0" algn="l" defTabSz="685817" rtl="0" eaLnBrk="1" fontAlgn="b" latinLnBrk="0" hangingPunct="1"/>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509 382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      </a:t>
                      </a:r>
                    </a:p>
                    <a:p>
                      <a:pPr algn="l" fontAlgn="b"/>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1 324 537                 </a:t>
                      </a:r>
                    </a:p>
                  </a:txBody>
                  <a:tcPr marL="85725"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  </a:t>
                      </a:r>
                    </a:p>
                    <a:p>
                      <a:pPr algn="l" fontAlgn="b"/>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1 691</a:t>
                      </a: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441</a:t>
                      </a:r>
                    </a:p>
                  </a:txBody>
                  <a:tcPr marL="85725"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545105">
                <a:tc>
                  <a:txBody>
                    <a:bodyPr/>
                    <a:lstStyle/>
                    <a:p>
                      <a:pPr marL="0" marR="0" indent="0" algn="l" defTabSz="685817"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390 880 SRD applications awarded at a cost of R391 million</a:t>
                      </a:r>
                    </a:p>
                    <a:p>
                      <a:pPr>
                        <a:spcAft>
                          <a:spcPts val="0"/>
                        </a:spcAft>
                      </a:pP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177" marR="301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1200" kern="1200" dirty="0">
                          <a:solidFill>
                            <a:schemeClr val="dk1"/>
                          </a:solidFill>
                          <a:effectLst/>
                          <a:latin typeface="+mn-lt"/>
                          <a:ea typeface="+mn-ea"/>
                          <a:cs typeface="+mn-cs"/>
                        </a:rPr>
                        <a:t>62 541</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177" marR="301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1200" kern="1200" dirty="0">
                          <a:solidFill>
                            <a:schemeClr val="dk1"/>
                          </a:solidFill>
                          <a:effectLst/>
                          <a:latin typeface="+mn-lt"/>
                          <a:ea typeface="+mn-ea"/>
                          <a:cs typeface="+mn-cs"/>
                        </a:rPr>
                        <a:t>23 453</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177" marR="301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1200" kern="1200" dirty="0">
                          <a:solidFill>
                            <a:schemeClr val="dk1"/>
                          </a:solidFill>
                          <a:effectLst/>
                          <a:latin typeface="+mn-lt"/>
                          <a:ea typeface="+mn-ea"/>
                          <a:cs typeface="+mn-cs"/>
                        </a:rPr>
                        <a:t>58 632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177" marR="301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685817" rtl="0" eaLnBrk="1" latinLnBrk="0" hangingPunct="1">
                        <a:lnSpc>
                          <a:spcPct val="107000"/>
                        </a:lnSpc>
                        <a:spcAft>
                          <a:spcPts val="0"/>
                        </a:spcAft>
                      </a:pPr>
                      <a:r>
                        <a:rPr lang="en-US" sz="1200" kern="1200" dirty="0">
                          <a:solidFill>
                            <a:schemeClr val="dk1"/>
                          </a:solidFill>
                          <a:effectLst/>
                          <a:latin typeface="+mn-lt"/>
                          <a:ea typeface="+mn-ea"/>
                          <a:cs typeface="+mn-cs"/>
                        </a:rPr>
                        <a:t>85 994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1200" kern="1200" dirty="0">
                          <a:solidFill>
                            <a:schemeClr val="dk1"/>
                          </a:solidFill>
                          <a:effectLst/>
                          <a:latin typeface="+mn-lt"/>
                          <a:ea typeface="+mn-ea"/>
                          <a:cs typeface="+mn-cs"/>
                        </a:rPr>
                        <a:t>54 723</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177" marR="301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1200" kern="1200" dirty="0">
                          <a:solidFill>
                            <a:schemeClr val="dk1"/>
                          </a:solidFill>
                          <a:effectLst/>
                          <a:latin typeface="+mn-lt"/>
                          <a:ea typeface="+mn-ea"/>
                          <a:cs typeface="+mn-cs"/>
                        </a:rPr>
                        <a:t>31 270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177" marR="301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1200" kern="1200" dirty="0">
                          <a:solidFill>
                            <a:schemeClr val="dk1"/>
                          </a:solidFill>
                          <a:effectLst/>
                          <a:latin typeface="+mn-lt"/>
                          <a:ea typeface="+mn-ea"/>
                          <a:cs typeface="+mn-cs"/>
                        </a:rPr>
                        <a:t>11 726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177" marR="301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1200" kern="1200" dirty="0">
                          <a:solidFill>
                            <a:schemeClr val="dk1"/>
                          </a:solidFill>
                          <a:effectLst/>
                          <a:latin typeface="+mn-lt"/>
                          <a:ea typeface="+mn-ea"/>
                          <a:cs typeface="+mn-cs"/>
                        </a:rPr>
                        <a:t>27 362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177" marR="301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1200" kern="1200" dirty="0">
                          <a:solidFill>
                            <a:schemeClr val="dk1"/>
                          </a:solidFill>
                          <a:effectLst/>
                          <a:latin typeface="+mn-lt"/>
                          <a:ea typeface="+mn-ea"/>
                          <a:cs typeface="+mn-cs"/>
                        </a:rPr>
                        <a:t>35 179</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177" marR="301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6" name="Title 1"/>
          <p:cNvSpPr>
            <a:spLocks noGrp="1"/>
          </p:cNvSpPr>
          <p:nvPr>
            <p:ph type="ctrTitle"/>
          </p:nvPr>
        </p:nvSpPr>
        <p:spPr>
          <a:xfrm>
            <a:off x="67425" y="146304"/>
            <a:ext cx="8985135" cy="653288"/>
          </a:xfrm>
        </p:spPr>
        <p:txBody>
          <a:bodyPr>
            <a:noAutofit/>
          </a:bodyPr>
          <a:lstStyle/>
          <a:p>
            <a:r>
              <a:rPr lang="en-ZA" sz="3200" b="1" dirty="0">
                <a:solidFill>
                  <a:prstClr val="black"/>
                </a:solidFill>
                <a:latin typeface="Arial Black" panose="020B0A04020102020204" pitchFamily="34" charset="0"/>
              </a:rPr>
              <a:t>Performance</a:t>
            </a:r>
            <a:r>
              <a:rPr lang="en-ZA" sz="3200" b="1" dirty="0">
                <a:solidFill>
                  <a:prstClr val="black"/>
                </a:solidFill>
                <a:latin typeface="Arial Black" panose="020B0A04020102020204" pitchFamily="34" charset="0"/>
                <a:ea typeface="Calibri" panose="020F0502020204030204" pitchFamily="34" charset="0"/>
                <a:cs typeface="Arial" panose="020B0604020202020204" pitchFamily="34" charset="0"/>
              </a:rPr>
              <a:t> Breakdown per Province</a:t>
            </a:r>
            <a:endParaRPr lang="en-US" sz="3200" b="1" dirty="0">
              <a:solidFill>
                <a:srgbClr val="FF0000"/>
              </a:solidFill>
              <a:latin typeface="Arial Black" panose="020B0A04020102020204" pitchFamily="34" charset="0"/>
              <a:cs typeface="Arial" panose="020B0604020202020204" pitchFamily="34" charset="0"/>
            </a:endParaRPr>
          </a:p>
        </p:txBody>
      </p:sp>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65</a:t>
            </a:r>
          </a:p>
        </p:txBody>
      </p:sp>
    </p:spTree>
    <p:extLst>
      <p:ext uri="{BB962C8B-B14F-4D97-AF65-F5344CB8AC3E}">
        <p14:creationId xmlns:p14="http://schemas.microsoft.com/office/powerpoint/2010/main" xmlns="" val="605471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2036707592"/>
              </p:ext>
            </p:extLst>
          </p:nvPr>
        </p:nvGraphicFramePr>
        <p:xfrm>
          <a:off x="100582" y="914399"/>
          <a:ext cx="8951979" cy="3586354"/>
        </p:xfrm>
        <a:graphic>
          <a:graphicData uri="http://schemas.openxmlformats.org/drawingml/2006/table">
            <a:tbl>
              <a:tblPr firstRow="1" firstCol="1" bandRow="1">
                <a:tableStyleId>{5C22544A-7EE6-4342-B048-85BDC9FD1C3A}</a:tableStyleId>
              </a:tblPr>
              <a:tblGrid>
                <a:gridCol w="1299850">
                  <a:extLst>
                    <a:ext uri="{9D8B030D-6E8A-4147-A177-3AD203B41FA5}">
                      <a16:colId xmlns:a16="http://schemas.microsoft.com/office/drawing/2014/main" xmlns="" val="20000"/>
                    </a:ext>
                  </a:extLst>
                </a:gridCol>
                <a:gridCol w="885382">
                  <a:extLst>
                    <a:ext uri="{9D8B030D-6E8A-4147-A177-3AD203B41FA5}">
                      <a16:colId xmlns:a16="http://schemas.microsoft.com/office/drawing/2014/main" xmlns="" val="20001"/>
                    </a:ext>
                  </a:extLst>
                </a:gridCol>
                <a:gridCol w="924247">
                  <a:extLst>
                    <a:ext uri="{9D8B030D-6E8A-4147-A177-3AD203B41FA5}">
                      <a16:colId xmlns:a16="http://schemas.microsoft.com/office/drawing/2014/main" xmlns="" val="20002"/>
                    </a:ext>
                  </a:extLst>
                </a:gridCol>
                <a:gridCol w="924247">
                  <a:extLst>
                    <a:ext uri="{9D8B030D-6E8A-4147-A177-3AD203B41FA5}">
                      <a16:colId xmlns:a16="http://schemas.microsoft.com/office/drawing/2014/main" xmlns="" val="20003"/>
                    </a:ext>
                  </a:extLst>
                </a:gridCol>
                <a:gridCol w="840063">
                  <a:extLst>
                    <a:ext uri="{9D8B030D-6E8A-4147-A177-3AD203B41FA5}">
                      <a16:colId xmlns:a16="http://schemas.microsoft.com/office/drawing/2014/main" xmlns="" val="20004"/>
                    </a:ext>
                  </a:extLst>
                </a:gridCol>
                <a:gridCol w="840063">
                  <a:extLst>
                    <a:ext uri="{9D8B030D-6E8A-4147-A177-3AD203B41FA5}">
                      <a16:colId xmlns:a16="http://schemas.microsoft.com/office/drawing/2014/main" xmlns="" val="20005"/>
                    </a:ext>
                  </a:extLst>
                </a:gridCol>
                <a:gridCol w="838284">
                  <a:extLst>
                    <a:ext uri="{9D8B030D-6E8A-4147-A177-3AD203B41FA5}">
                      <a16:colId xmlns:a16="http://schemas.microsoft.com/office/drawing/2014/main" xmlns="" val="20006"/>
                    </a:ext>
                  </a:extLst>
                </a:gridCol>
                <a:gridCol w="838284">
                  <a:extLst>
                    <a:ext uri="{9D8B030D-6E8A-4147-A177-3AD203B41FA5}">
                      <a16:colId xmlns:a16="http://schemas.microsoft.com/office/drawing/2014/main" xmlns="" val="20007"/>
                    </a:ext>
                  </a:extLst>
                </a:gridCol>
                <a:gridCol w="784930">
                  <a:extLst>
                    <a:ext uri="{9D8B030D-6E8A-4147-A177-3AD203B41FA5}">
                      <a16:colId xmlns:a16="http://schemas.microsoft.com/office/drawing/2014/main" xmlns="" val="20008"/>
                    </a:ext>
                  </a:extLst>
                </a:gridCol>
                <a:gridCol w="776629">
                  <a:extLst>
                    <a:ext uri="{9D8B030D-6E8A-4147-A177-3AD203B41FA5}">
                      <a16:colId xmlns:a16="http://schemas.microsoft.com/office/drawing/2014/main" xmlns="" val="20009"/>
                    </a:ext>
                  </a:extLst>
                </a:gridCol>
              </a:tblGrid>
              <a:tr h="207142">
                <a:tc rowSpan="2">
                  <a:txBody>
                    <a:bodyPr/>
                    <a:lstStyle/>
                    <a:p>
                      <a:pPr>
                        <a:lnSpc>
                          <a:spcPct val="107000"/>
                        </a:lnSpc>
                        <a:spcAft>
                          <a:spcPts val="0"/>
                        </a:spcAft>
                      </a:pPr>
                      <a:r>
                        <a:rPr lang="en-ZA" sz="1200" dirty="0">
                          <a:solidFill>
                            <a:schemeClr val="tx1"/>
                          </a:solidFill>
                          <a:effectLst/>
                        </a:rPr>
                        <a:t>National </a:t>
                      </a:r>
                    </a:p>
                    <a:p>
                      <a:pPr>
                        <a:lnSpc>
                          <a:spcPct val="107000"/>
                        </a:lnSpc>
                        <a:spcAft>
                          <a:spcPts val="0"/>
                        </a:spcAft>
                      </a:pPr>
                      <a:r>
                        <a:rPr lang="en-ZA" sz="1200" dirty="0">
                          <a:solidFill>
                            <a:schemeClr val="tx1"/>
                          </a:solidFill>
                          <a:effectLst/>
                        </a:rPr>
                        <a:t> </a:t>
                      </a:r>
                    </a:p>
                    <a:p>
                      <a:pPr>
                        <a:lnSpc>
                          <a:spcPct val="107000"/>
                        </a:lnSpc>
                        <a:spcAft>
                          <a:spcPts val="0"/>
                        </a:spcAft>
                      </a:pPr>
                      <a:r>
                        <a:rPr lang="en-ZA" sz="1200" dirty="0">
                          <a:solidFill>
                            <a:schemeClr val="tx1"/>
                          </a:solidFill>
                          <a:effectLst/>
                        </a:rPr>
                        <a:t>Annual Target </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177" marR="3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gridSpan="9">
                  <a:txBody>
                    <a:bodyPr/>
                    <a:lstStyle/>
                    <a:p>
                      <a:pPr algn="ctr">
                        <a:lnSpc>
                          <a:spcPct val="107000"/>
                        </a:lnSpc>
                        <a:spcAft>
                          <a:spcPts val="0"/>
                        </a:spcAft>
                      </a:pPr>
                      <a:r>
                        <a:rPr lang="en-ZA" sz="1800" b="1" dirty="0">
                          <a:solidFill>
                            <a:schemeClr val="tx1"/>
                          </a:solidFill>
                          <a:effectLst/>
                        </a:rPr>
                        <a:t>Provincial Target</a:t>
                      </a:r>
                      <a:endParaRPr lang="en-Z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177" marR="301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33335">
                <a:tc vMerge="1">
                  <a:txBody>
                    <a:bodyPr/>
                    <a:lstStyle/>
                    <a:p>
                      <a:endParaRPr lang="en-ZA"/>
                    </a:p>
                  </a:txBody>
                  <a:tcPr/>
                </a:tc>
                <a:tc>
                  <a:txBody>
                    <a:bodyPr/>
                    <a:lstStyle/>
                    <a:p>
                      <a:pPr>
                        <a:lnSpc>
                          <a:spcPct val="107000"/>
                        </a:lnSpc>
                        <a:spcAft>
                          <a:spcPts val="0"/>
                        </a:spcAft>
                      </a:pPr>
                      <a:r>
                        <a:rPr lang="en-ZA" sz="1200" b="1" dirty="0">
                          <a:solidFill>
                            <a:schemeClr val="tx1"/>
                          </a:solidFill>
                          <a:effectLst/>
                        </a:rPr>
                        <a:t>EC</a:t>
                      </a:r>
                    </a:p>
                    <a:p>
                      <a:pPr>
                        <a:lnSpc>
                          <a:spcPct val="107000"/>
                        </a:lnSpc>
                        <a:spcAft>
                          <a:spcPts val="0"/>
                        </a:spcAft>
                      </a:pPr>
                      <a:r>
                        <a:rPr lang="en-ZA" sz="1200" b="1" dirty="0">
                          <a:solidFill>
                            <a:schemeClr val="tx1"/>
                          </a:solidFill>
                          <a:effectLst/>
                        </a:rPr>
                        <a:t> </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177" marR="3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ct val="107000"/>
                        </a:lnSpc>
                        <a:spcAft>
                          <a:spcPts val="0"/>
                        </a:spcAft>
                      </a:pPr>
                      <a:r>
                        <a:rPr lang="en-ZA" sz="1200" b="1" dirty="0">
                          <a:solidFill>
                            <a:schemeClr val="tx1"/>
                          </a:solidFill>
                          <a:effectLst/>
                        </a:rPr>
                        <a:t>FS</a:t>
                      </a:r>
                    </a:p>
                    <a:p>
                      <a:pPr>
                        <a:lnSpc>
                          <a:spcPct val="107000"/>
                        </a:lnSpc>
                        <a:spcAft>
                          <a:spcPts val="0"/>
                        </a:spcAft>
                      </a:pPr>
                      <a:r>
                        <a:rPr lang="en-ZA" sz="1200" b="1" dirty="0">
                          <a:solidFill>
                            <a:schemeClr val="tx1"/>
                          </a:solidFill>
                          <a:effectLst/>
                        </a:rPr>
                        <a:t> </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177" marR="3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ct val="107000"/>
                        </a:lnSpc>
                        <a:spcAft>
                          <a:spcPts val="0"/>
                        </a:spcAft>
                      </a:pPr>
                      <a:r>
                        <a:rPr lang="en-ZA" sz="1200" b="1" dirty="0">
                          <a:solidFill>
                            <a:schemeClr val="tx1"/>
                          </a:solidFill>
                          <a:effectLst/>
                        </a:rPr>
                        <a:t>GP</a:t>
                      </a:r>
                    </a:p>
                    <a:p>
                      <a:pPr>
                        <a:lnSpc>
                          <a:spcPct val="107000"/>
                        </a:lnSpc>
                        <a:spcAft>
                          <a:spcPts val="0"/>
                        </a:spcAft>
                      </a:pPr>
                      <a:r>
                        <a:rPr lang="en-ZA" sz="1200" b="1" dirty="0">
                          <a:solidFill>
                            <a:schemeClr val="tx1"/>
                          </a:solidFill>
                          <a:effectLst/>
                        </a:rPr>
                        <a:t> </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177" marR="3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ct val="107000"/>
                        </a:lnSpc>
                        <a:spcAft>
                          <a:spcPts val="0"/>
                        </a:spcAft>
                      </a:pPr>
                      <a:r>
                        <a:rPr lang="en-ZA" sz="1200" b="1" dirty="0">
                          <a:solidFill>
                            <a:schemeClr val="tx1"/>
                          </a:solidFill>
                          <a:effectLst/>
                        </a:rPr>
                        <a:t>KZN</a:t>
                      </a:r>
                    </a:p>
                    <a:p>
                      <a:pPr>
                        <a:lnSpc>
                          <a:spcPct val="107000"/>
                        </a:lnSpc>
                        <a:spcAft>
                          <a:spcPts val="0"/>
                        </a:spcAft>
                      </a:pPr>
                      <a:r>
                        <a:rPr lang="en-ZA" sz="1200" b="1" dirty="0">
                          <a:solidFill>
                            <a:schemeClr val="tx1"/>
                          </a:solidFill>
                          <a:effectLst/>
                        </a:rPr>
                        <a:t> </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177" marR="3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ct val="107000"/>
                        </a:lnSpc>
                        <a:spcAft>
                          <a:spcPts val="0"/>
                        </a:spcAft>
                      </a:pPr>
                      <a:r>
                        <a:rPr lang="en-ZA" sz="1200" b="1" dirty="0">
                          <a:solidFill>
                            <a:schemeClr val="tx1"/>
                          </a:solidFill>
                          <a:effectLst/>
                        </a:rPr>
                        <a:t>LP</a:t>
                      </a:r>
                    </a:p>
                    <a:p>
                      <a:pPr>
                        <a:lnSpc>
                          <a:spcPct val="107000"/>
                        </a:lnSpc>
                        <a:spcAft>
                          <a:spcPts val="0"/>
                        </a:spcAft>
                      </a:pPr>
                      <a:r>
                        <a:rPr lang="en-ZA" sz="1200" b="1" dirty="0">
                          <a:solidFill>
                            <a:schemeClr val="tx1"/>
                          </a:solidFill>
                          <a:effectLst/>
                        </a:rPr>
                        <a:t> </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177" marR="3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ct val="107000"/>
                        </a:lnSpc>
                        <a:spcAft>
                          <a:spcPts val="0"/>
                        </a:spcAft>
                      </a:pPr>
                      <a:r>
                        <a:rPr lang="en-ZA" sz="1200" b="1" dirty="0">
                          <a:solidFill>
                            <a:schemeClr val="tx1"/>
                          </a:solidFill>
                          <a:effectLst/>
                        </a:rPr>
                        <a:t>MP</a:t>
                      </a:r>
                    </a:p>
                    <a:p>
                      <a:pPr>
                        <a:lnSpc>
                          <a:spcPct val="107000"/>
                        </a:lnSpc>
                        <a:spcAft>
                          <a:spcPts val="0"/>
                        </a:spcAft>
                      </a:pPr>
                      <a:r>
                        <a:rPr lang="en-ZA" sz="1200" b="1" dirty="0">
                          <a:solidFill>
                            <a:schemeClr val="tx1"/>
                          </a:solidFill>
                          <a:effectLst/>
                        </a:rPr>
                        <a:t> </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177" marR="3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ct val="107000"/>
                        </a:lnSpc>
                        <a:spcAft>
                          <a:spcPts val="0"/>
                        </a:spcAft>
                      </a:pPr>
                      <a:r>
                        <a:rPr lang="en-ZA" sz="1200" b="1" dirty="0">
                          <a:solidFill>
                            <a:schemeClr val="tx1"/>
                          </a:solidFill>
                          <a:effectLst/>
                        </a:rPr>
                        <a:t>NC</a:t>
                      </a:r>
                    </a:p>
                    <a:p>
                      <a:pPr>
                        <a:lnSpc>
                          <a:spcPct val="107000"/>
                        </a:lnSpc>
                        <a:spcAft>
                          <a:spcPts val="0"/>
                        </a:spcAft>
                      </a:pPr>
                      <a:r>
                        <a:rPr lang="en-ZA" sz="1200" b="1" dirty="0">
                          <a:solidFill>
                            <a:schemeClr val="tx1"/>
                          </a:solidFill>
                          <a:effectLst/>
                        </a:rPr>
                        <a:t> </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177" marR="3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ct val="107000"/>
                        </a:lnSpc>
                        <a:spcAft>
                          <a:spcPts val="0"/>
                        </a:spcAft>
                      </a:pPr>
                      <a:r>
                        <a:rPr lang="en-ZA" sz="1200" b="1" dirty="0">
                          <a:solidFill>
                            <a:schemeClr val="tx1"/>
                          </a:solidFill>
                          <a:effectLst/>
                        </a:rPr>
                        <a:t>NW</a:t>
                      </a:r>
                    </a:p>
                    <a:p>
                      <a:pPr>
                        <a:lnSpc>
                          <a:spcPct val="107000"/>
                        </a:lnSpc>
                        <a:spcAft>
                          <a:spcPts val="0"/>
                        </a:spcAft>
                      </a:pPr>
                      <a:r>
                        <a:rPr lang="en-ZA" sz="1200" b="1" dirty="0">
                          <a:solidFill>
                            <a:schemeClr val="tx1"/>
                          </a:solidFill>
                          <a:effectLst/>
                        </a:rPr>
                        <a:t> </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177" marR="301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685817" rtl="0" eaLnBrk="1" latinLnBrk="0" hangingPunct="1">
                        <a:lnSpc>
                          <a:spcPct val="107000"/>
                        </a:lnSpc>
                        <a:spcAft>
                          <a:spcPts val="0"/>
                        </a:spcAft>
                      </a:pPr>
                      <a:r>
                        <a:rPr lang="en-ZA" sz="1200" b="1" kern="1200" dirty="0">
                          <a:solidFill>
                            <a:schemeClr val="tx1"/>
                          </a:solidFill>
                          <a:effectLst/>
                          <a:latin typeface="+mn-lt"/>
                          <a:ea typeface="+mn-ea"/>
                          <a:cs typeface="+mn-cs"/>
                        </a:rPr>
                        <a:t>WC</a:t>
                      </a:r>
                    </a:p>
                  </a:txBody>
                  <a:tcPr marL="30177" marR="301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1"/>
                  </a:ext>
                </a:extLst>
              </a:tr>
              <a:tr h="661772">
                <a:tc>
                  <a:txBody>
                    <a:bodyPr/>
                    <a:lstStyle/>
                    <a:p>
                      <a:pPr marL="0" marR="0" indent="0" algn="l" defTabSz="685817"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30% (R117 million) of total SRD rand value awarded through cooperatives and SMMEs. </a:t>
                      </a:r>
                    </a:p>
                  </a:txBody>
                  <a:tcPr marL="30177" marR="301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685817" rtl="0" eaLnBrk="1" fontAlgn="b" latinLnBrk="0" hangingPunct="1">
                        <a:lnSpc>
                          <a:spcPct val="107000"/>
                        </a:lnSpc>
                        <a:spcAft>
                          <a:spcPts val="0"/>
                        </a:spcAft>
                      </a:pPr>
                      <a:r>
                        <a:rPr lang="en-US" sz="1200" kern="1200" dirty="0">
                          <a:solidFill>
                            <a:schemeClr val="dk1"/>
                          </a:solidFill>
                          <a:effectLst/>
                          <a:latin typeface="+mn-lt"/>
                          <a:ea typeface="+mn-ea"/>
                          <a:cs typeface="+mn-cs"/>
                        </a:rPr>
                        <a:t>R18,762m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685817" rtl="0" eaLnBrk="1" fontAlgn="b" latinLnBrk="0" hangingPunct="1">
                        <a:lnSpc>
                          <a:spcPct val="107000"/>
                        </a:lnSpc>
                        <a:spcAft>
                          <a:spcPts val="0"/>
                        </a:spcAft>
                      </a:pPr>
                      <a:r>
                        <a:rPr lang="en-US" sz="1200" kern="1200" dirty="0">
                          <a:solidFill>
                            <a:schemeClr val="dk1"/>
                          </a:solidFill>
                          <a:effectLst/>
                          <a:latin typeface="+mn-lt"/>
                          <a:ea typeface="+mn-ea"/>
                          <a:cs typeface="+mn-cs"/>
                        </a:rPr>
                        <a:t>R7,036m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685817" rtl="0" eaLnBrk="1" fontAlgn="b" latinLnBrk="0" hangingPunct="1">
                        <a:lnSpc>
                          <a:spcPct val="107000"/>
                        </a:lnSpc>
                        <a:spcAft>
                          <a:spcPts val="0"/>
                        </a:spcAft>
                      </a:pPr>
                      <a:r>
                        <a:rPr lang="en-US" sz="1200" kern="1200" dirty="0">
                          <a:solidFill>
                            <a:schemeClr val="dk1"/>
                          </a:solidFill>
                          <a:effectLst/>
                          <a:latin typeface="+mn-lt"/>
                          <a:ea typeface="+mn-ea"/>
                          <a:cs typeface="+mn-cs"/>
                        </a:rPr>
                        <a:t>R17,590m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685817" rtl="0" eaLnBrk="1" fontAlgn="b" latinLnBrk="0" hangingPunct="1">
                        <a:lnSpc>
                          <a:spcPct val="107000"/>
                        </a:lnSpc>
                        <a:spcAft>
                          <a:spcPts val="0"/>
                        </a:spcAft>
                      </a:pPr>
                      <a:r>
                        <a:rPr lang="en-US" sz="1200" kern="1200" dirty="0">
                          <a:solidFill>
                            <a:schemeClr val="dk1"/>
                          </a:solidFill>
                          <a:effectLst/>
                          <a:latin typeface="+mn-lt"/>
                          <a:ea typeface="+mn-ea"/>
                          <a:cs typeface="+mn-cs"/>
                        </a:rPr>
                        <a:t>R25,798m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685817" rtl="0" eaLnBrk="1" fontAlgn="b" latinLnBrk="0" hangingPunct="1">
                        <a:lnSpc>
                          <a:spcPct val="107000"/>
                        </a:lnSpc>
                        <a:spcAft>
                          <a:spcPts val="0"/>
                        </a:spcAft>
                      </a:pPr>
                      <a:r>
                        <a:rPr lang="en-US" sz="1200" kern="1200" dirty="0">
                          <a:solidFill>
                            <a:schemeClr val="dk1"/>
                          </a:solidFill>
                          <a:effectLst/>
                          <a:latin typeface="+mn-lt"/>
                          <a:ea typeface="+mn-ea"/>
                          <a:cs typeface="+mn-cs"/>
                        </a:rPr>
                        <a:t>R16,417m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685817" rtl="0" eaLnBrk="1" fontAlgn="b" latinLnBrk="0" hangingPunct="1">
                        <a:lnSpc>
                          <a:spcPct val="107000"/>
                        </a:lnSpc>
                        <a:spcAft>
                          <a:spcPts val="0"/>
                        </a:spcAft>
                      </a:pPr>
                      <a:r>
                        <a:rPr lang="en-US" sz="1200" kern="1200" dirty="0">
                          <a:solidFill>
                            <a:schemeClr val="dk1"/>
                          </a:solidFill>
                          <a:effectLst/>
                          <a:latin typeface="+mn-lt"/>
                          <a:ea typeface="+mn-ea"/>
                          <a:cs typeface="+mn-cs"/>
                        </a:rPr>
                        <a:t>R9,381m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685817" rtl="0" eaLnBrk="1" fontAlgn="b" latinLnBrk="0" hangingPunct="1">
                        <a:lnSpc>
                          <a:spcPct val="107000"/>
                        </a:lnSpc>
                        <a:spcAft>
                          <a:spcPts val="0"/>
                        </a:spcAft>
                      </a:pPr>
                      <a:r>
                        <a:rPr lang="en-US" sz="1200" kern="1200" dirty="0">
                          <a:solidFill>
                            <a:schemeClr val="dk1"/>
                          </a:solidFill>
                          <a:effectLst/>
                          <a:latin typeface="+mn-lt"/>
                          <a:ea typeface="+mn-ea"/>
                          <a:cs typeface="+mn-cs"/>
                        </a:rPr>
                        <a:t>R3,518m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685817" rtl="0" eaLnBrk="1" fontAlgn="b" latinLnBrk="0" hangingPunct="1">
                        <a:lnSpc>
                          <a:spcPct val="107000"/>
                        </a:lnSpc>
                        <a:spcAft>
                          <a:spcPts val="0"/>
                        </a:spcAft>
                      </a:pPr>
                      <a:r>
                        <a:rPr lang="en-US" sz="1200" kern="1200" dirty="0">
                          <a:solidFill>
                            <a:schemeClr val="dk1"/>
                          </a:solidFill>
                          <a:effectLst/>
                          <a:latin typeface="+mn-lt"/>
                          <a:ea typeface="+mn-ea"/>
                          <a:cs typeface="+mn-cs"/>
                        </a:rPr>
                        <a:t>R8,208m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685817" rtl="0" eaLnBrk="1" fontAlgn="b" latinLnBrk="0" hangingPunct="1">
                        <a:lnSpc>
                          <a:spcPct val="107000"/>
                        </a:lnSpc>
                        <a:spcAft>
                          <a:spcPts val="0"/>
                        </a:spcAft>
                      </a:pPr>
                      <a:r>
                        <a:rPr lang="en-US" sz="1200" kern="1200" dirty="0">
                          <a:solidFill>
                            <a:schemeClr val="dk1"/>
                          </a:solidFill>
                          <a:effectLst/>
                          <a:latin typeface="+mn-lt"/>
                          <a:ea typeface="+mn-ea"/>
                          <a:cs typeface="+mn-cs"/>
                        </a:rPr>
                        <a:t>R10,554m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661772">
                <a:tc>
                  <a:txBody>
                    <a:bodyPr/>
                    <a:lstStyle/>
                    <a:p>
                      <a:pPr marL="0" marR="0" indent="0" algn="l" defTabSz="685817"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580 000 children below the age of 1 in receipt of the children’s grant</a:t>
                      </a:r>
                      <a:endParaRPr lang="en-US" sz="1200" kern="1200" dirty="0">
                        <a:solidFill>
                          <a:schemeClr val="tx1"/>
                        </a:solidFill>
                        <a:effectLst/>
                        <a:latin typeface="+mn-lt"/>
                        <a:ea typeface="+mn-ea"/>
                        <a:cs typeface="+mn-cs"/>
                      </a:endParaRPr>
                    </a:p>
                  </a:txBody>
                  <a:tcPr marL="30177" marR="301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685817" rtl="0" eaLnBrk="1" fontAlgn="b" latinLnBrk="0" hangingPunct="1"/>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86 731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685817" rtl="0" eaLnBrk="1" fontAlgn="b" latinLnBrk="0" hangingPunct="1"/>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30 851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685817" rtl="0" eaLnBrk="1" fontAlgn="b" latinLnBrk="0" hangingPunct="1"/>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85 926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685817" rtl="0" eaLnBrk="1" fontAlgn="b" latinLnBrk="0" hangingPunct="1"/>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124 756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685817" rtl="0" eaLnBrk="1" fontAlgn="b" latinLnBrk="0" hangingPunct="1"/>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102 069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685817" rtl="0" eaLnBrk="1" fontAlgn="b" latinLnBrk="0" hangingPunct="1"/>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54 103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685817" rtl="0" eaLnBrk="1" fontAlgn="b" latinLnBrk="0" hangingPunct="1"/>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14</a:t>
                      </a: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939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685817" rtl="0" eaLnBrk="1" fontAlgn="b" latinLnBrk="0" hangingPunct="1"/>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39</a:t>
                      </a: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280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685817" rtl="0" eaLnBrk="1" fontAlgn="b" latinLnBrk="0" hangingPunct="1"/>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41 345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71445772"/>
                  </a:ext>
                </a:extLst>
              </a:tr>
              <a:tr h="661772">
                <a:tc>
                  <a:txBody>
                    <a:bodyPr/>
                    <a:lstStyle/>
                    <a:p>
                      <a:pPr marL="0" marR="0" indent="0" algn="l" defTabSz="685817"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100% of COVID-19</a:t>
                      </a:r>
                      <a:r>
                        <a:rPr lang="en-ZA" sz="1200" kern="1200" baseline="0" dirty="0">
                          <a:solidFill>
                            <a:schemeClr val="tx1"/>
                          </a:solidFill>
                          <a:effectLst/>
                          <a:latin typeface="+mn-lt"/>
                          <a:ea typeface="+mn-ea"/>
                          <a:cs typeface="+mn-cs"/>
                        </a:rPr>
                        <a:t> special relief grant applications processed</a:t>
                      </a:r>
                    </a:p>
                  </a:txBody>
                  <a:tcPr marL="30177" marR="301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1 289 688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532 930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2 143 676</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2 103 208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1 271 471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832 263</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230 445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686 610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908 588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9883633"/>
                  </a:ext>
                </a:extLst>
              </a:tr>
            </a:tbl>
          </a:graphicData>
        </a:graphic>
      </p:graphicFrame>
      <p:sp>
        <p:nvSpPr>
          <p:cNvPr id="6" name="Title 1"/>
          <p:cNvSpPr>
            <a:spLocks noGrp="1"/>
          </p:cNvSpPr>
          <p:nvPr>
            <p:ph type="ctrTitle"/>
          </p:nvPr>
        </p:nvSpPr>
        <p:spPr>
          <a:xfrm>
            <a:off x="67425" y="146304"/>
            <a:ext cx="8985135" cy="653288"/>
          </a:xfrm>
        </p:spPr>
        <p:txBody>
          <a:bodyPr>
            <a:noAutofit/>
          </a:bodyPr>
          <a:lstStyle/>
          <a:p>
            <a:r>
              <a:rPr lang="en-ZA" sz="3200" b="1" dirty="0">
                <a:solidFill>
                  <a:prstClr val="black"/>
                </a:solidFill>
                <a:latin typeface="Arial Black" panose="020B0A04020102020204" pitchFamily="34" charset="0"/>
              </a:rPr>
              <a:t>Performance</a:t>
            </a:r>
            <a:r>
              <a:rPr lang="en-ZA" sz="3200" b="1" dirty="0">
                <a:solidFill>
                  <a:prstClr val="black"/>
                </a:solidFill>
                <a:latin typeface="Arial Black" panose="020B0A04020102020204" pitchFamily="34" charset="0"/>
                <a:ea typeface="Calibri" panose="020F0502020204030204" pitchFamily="34" charset="0"/>
                <a:cs typeface="Arial" panose="020B0604020202020204" pitchFamily="34" charset="0"/>
              </a:rPr>
              <a:t> Breakdown per Province</a:t>
            </a:r>
            <a:endParaRPr lang="en-US" sz="3200" b="1" dirty="0">
              <a:solidFill>
                <a:srgbClr val="FF0000"/>
              </a:solidFill>
              <a:latin typeface="Arial Black" panose="020B0A04020102020204" pitchFamily="34" charset="0"/>
              <a:cs typeface="Arial" panose="020B0604020202020204" pitchFamily="34" charset="0"/>
            </a:endParaRPr>
          </a:p>
        </p:txBody>
      </p:sp>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66</a:t>
            </a:r>
          </a:p>
        </p:txBody>
      </p:sp>
    </p:spTree>
    <p:extLst>
      <p:ext uri="{BB962C8B-B14F-4D97-AF65-F5344CB8AC3E}">
        <p14:creationId xmlns:p14="http://schemas.microsoft.com/office/powerpoint/2010/main" xmlns="" val="3690680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399"/>
            <a:ext cx="7543800" cy="515023"/>
          </a:xfrm>
        </p:spPr>
        <p:txBody>
          <a:bodyPr>
            <a:normAutofit fontScale="90000"/>
          </a:bodyPr>
          <a:lstStyle/>
          <a:p>
            <a:pPr algn="ctr"/>
            <a:r>
              <a:rPr lang="en-US" sz="3200" b="1" dirty="0">
                <a:latin typeface="Arial Black" panose="020B0A04020102020204" pitchFamily="34" charset="0"/>
              </a:rPr>
              <a:t>2021 MTEF Budget </a:t>
            </a:r>
          </a:p>
        </p:txBody>
      </p:sp>
      <p:sp>
        <p:nvSpPr>
          <p:cNvPr id="3" name="Content Placeholder 2"/>
          <p:cNvSpPr>
            <a:spLocks noGrp="1"/>
          </p:cNvSpPr>
          <p:nvPr>
            <p:ph idx="1"/>
          </p:nvPr>
        </p:nvSpPr>
        <p:spPr>
          <a:xfrm>
            <a:off x="0" y="762000"/>
            <a:ext cx="8686800" cy="5594350"/>
          </a:xfrm>
        </p:spPr>
        <p:txBody>
          <a:bodyPr>
            <a:noAutofit/>
          </a:bodyPr>
          <a:lstStyle/>
          <a:p>
            <a:pPr algn="just"/>
            <a:r>
              <a:rPr lang="en-US" sz="1800" dirty="0"/>
              <a:t>During the MTEC process the National Treasury provided the following policy guidance to be taken into consideration when preparing the budget submissions:</a:t>
            </a:r>
          </a:p>
          <a:p>
            <a:pPr lvl="1" algn="just"/>
            <a:r>
              <a:rPr lang="en-US" sz="1800" dirty="0"/>
              <a:t>The deteriorating macro-fiscal outlook means there are </a:t>
            </a:r>
            <a:r>
              <a:rPr lang="en-US" sz="1800" b="1" dirty="0"/>
              <a:t>no additional </a:t>
            </a:r>
            <a:r>
              <a:rPr lang="en-US" sz="1800" dirty="0"/>
              <a:t>resources available for the 2021 MTEF Budget. </a:t>
            </a:r>
          </a:p>
          <a:p>
            <a:pPr lvl="1" algn="just"/>
            <a:r>
              <a:rPr lang="en-US" sz="1800" dirty="0"/>
              <a:t>This means that any additional allocations to a activity/project/programme will need to be </a:t>
            </a:r>
            <a:r>
              <a:rPr lang="en-US" sz="1800" b="1" dirty="0"/>
              <a:t>funded through reductions in another activity/project/programme</a:t>
            </a:r>
            <a:r>
              <a:rPr lang="en-US" sz="1800" dirty="0"/>
              <a:t>.</a:t>
            </a:r>
          </a:p>
          <a:p>
            <a:pPr lvl="1" algn="just"/>
            <a:r>
              <a:rPr lang="en-US" sz="1800" dirty="0"/>
              <a:t>Reductions to fund additional allocations should avoid actions that would harm the provision of constitutionally mandated programmes, but </a:t>
            </a:r>
            <a:r>
              <a:rPr lang="en-US" sz="1800" b="1" dirty="0"/>
              <a:t>should pursue efficiencies and reforms in the operational modalities of those programmes.</a:t>
            </a:r>
          </a:p>
          <a:p>
            <a:pPr lvl="1" algn="just"/>
            <a:r>
              <a:rPr lang="en-US" sz="1800" dirty="0"/>
              <a:t>The aim of the </a:t>
            </a:r>
            <a:r>
              <a:rPr lang="en-US" sz="1800" b="1" dirty="0"/>
              <a:t>2021 MTEF Budget is fiscal consolidation </a:t>
            </a:r>
            <a:r>
              <a:rPr lang="en-US" sz="1800" dirty="0"/>
              <a:t>for the purpose of stabilising public debt</a:t>
            </a:r>
          </a:p>
          <a:p>
            <a:pPr lvl="1" algn="just"/>
            <a:r>
              <a:rPr lang="en-US" sz="1800" dirty="0"/>
              <a:t>The actual amount of the downward reductions in baselines informed by the outcome of spending reviews and other analysis.</a:t>
            </a:r>
          </a:p>
          <a:p>
            <a:pPr lvl="1" algn="just"/>
            <a:r>
              <a:rPr lang="en-US" sz="1800" dirty="0"/>
              <a:t>The 2021 MTEF process aims to </a:t>
            </a:r>
            <a:r>
              <a:rPr lang="en-US" sz="1800" b="1" dirty="0"/>
              <a:t>change the composition of spending towards spending that stimulates economic growth,</a:t>
            </a:r>
            <a:r>
              <a:rPr lang="en-US" sz="1800" dirty="0"/>
              <a:t> particularly in areas of infrastructure investment</a:t>
            </a:r>
          </a:p>
        </p:txBody>
      </p:sp>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67</a:t>
            </a:r>
          </a:p>
        </p:txBody>
      </p:sp>
    </p:spTree>
    <p:extLst>
      <p:ext uri="{BB962C8B-B14F-4D97-AF65-F5344CB8AC3E}">
        <p14:creationId xmlns:p14="http://schemas.microsoft.com/office/powerpoint/2010/main" xmlns="" val="19416206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620000" cy="414454"/>
          </a:xfrm>
        </p:spPr>
        <p:txBody>
          <a:bodyPr>
            <a:normAutofit fontScale="90000"/>
          </a:bodyPr>
          <a:lstStyle/>
          <a:p>
            <a:r>
              <a:rPr lang="en-US" b="1" dirty="0"/>
              <a:t>SASSA’s 2021/22 MTEF Allocations</a:t>
            </a:r>
          </a:p>
        </p:txBody>
      </p:sp>
      <p:graphicFrame>
        <p:nvGraphicFramePr>
          <p:cNvPr id="7" name="Object 6"/>
          <p:cNvGraphicFramePr>
            <a:graphicFrameLocks noChangeAspect="1"/>
          </p:cNvGraphicFramePr>
          <p:nvPr>
            <p:extLst/>
          </p:nvPr>
        </p:nvGraphicFramePr>
        <p:xfrm>
          <a:off x="0" y="730268"/>
          <a:ext cx="9144000" cy="3886200"/>
        </p:xfrm>
        <a:graphic>
          <a:graphicData uri="http://schemas.openxmlformats.org/presentationml/2006/ole">
            <p:oleObj spid="_x0000_s1201" name="Worksheet" r:id="rId3" imgW="5915141" imgH="2305226" progId="Excel.Sheet.12">
              <p:embed/>
            </p:oleObj>
          </a:graphicData>
        </a:graphic>
      </p:graphicFrame>
      <p:sp>
        <p:nvSpPr>
          <p:cNvPr id="8" name="TextBox 7"/>
          <p:cNvSpPr txBox="1"/>
          <p:nvPr/>
        </p:nvSpPr>
        <p:spPr>
          <a:xfrm>
            <a:off x="0" y="4616468"/>
            <a:ext cx="9144000" cy="1477328"/>
          </a:xfrm>
          <a:prstGeom prst="rect">
            <a:avLst/>
          </a:prstGeom>
          <a:noFill/>
        </p:spPr>
        <p:txBody>
          <a:bodyPr wrap="square" rtlCol="0">
            <a:spAutoFit/>
          </a:bodyPr>
          <a:lstStyle/>
          <a:p>
            <a:pPr algn="just"/>
            <a:r>
              <a:rPr lang="en-US" b="1" dirty="0"/>
              <a:t>Abstract from the allocation letter from NT: </a:t>
            </a:r>
            <a:r>
              <a:rPr lang="en-US" dirty="0"/>
              <a:t>“The SASSA budget is reduced by R641 million in 2021/22, R818 million in 2022/23 and R715 million in 2023/24. The reductions are largely the result of the wage bill containment strategy as announced in the 2020 Budget</a:t>
            </a:r>
            <a:r>
              <a:rPr lang="en-US" b="1" dirty="0"/>
              <a:t>. SASSA should give due consideration to achieving efficiencies in its operations and managing its wage bill</a:t>
            </a:r>
            <a:r>
              <a:rPr lang="en-US" dirty="0"/>
              <a:t>”.</a:t>
            </a:r>
          </a:p>
        </p:txBody>
      </p:sp>
      <p:sp>
        <p:nvSpPr>
          <p:cNvPr id="5"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68</a:t>
            </a:r>
          </a:p>
        </p:txBody>
      </p:sp>
    </p:spTree>
    <p:extLst>
      <p:ext uri="{BB962C8B-B14F-4D97-AF65-F5344CB8AC3E}">
        <p14:creationId xmlns:p14="http://schemas.microsoft.com/office/powerpoint/2010/main" xmlns="" val="22692942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868362"/>
          </a:xfrm>
        </p:spPr>
        <p:txBody>
          <a:bodyPr>
            <a:normAutofit/>
          </a:bodyPr>
          <a:lstStyle/>
          <a:p>
            <a:pPr algn="ctr"/>
            <a:r>
              <a:rPr lang="en-US" sz="2800" b="1" dirty="0"/>
              <a:t>SASSA’s Budget Allocation per programme</a:t>
            </a:r>
          </a:p>
        </p:txBody>
      </p:sp>
      <p:graphicFrame>
        <p:nvGraphicFramePr>
          <p:cNvPr id="5" name="Object 4"/>
          <p:cNvGraphicFramePr>
            <a:graphicFrameLocks noChangeAspect="1"/>
          </p:cNvGraphicFramePr>
          <p:nvPr>
            <p:extLst>
              <p:ext uri="{D42A27DB-BD31-4B8C-83A1-F6EECF244321}">
                <p14:modId xmlns:p14="http://schemas.microsoft.com/office/powerpoint/2010/main" xmlns="" val="3639209445"/>
              </p:ext>
            </p:extLst>
          </p:nvPr>
        </p:nvGraphicFramePr>
        <p:xfrm>
          <a:off x="164592" y="1514856"/>
          <a:ext cx="8639175" cy="2532063"/>
        </p:xfrm>
        <a:graphic>
          <a:graphicData uri="http://schemas.openxmlformats.org/presentationml/2006/ole">
            <p:oleObj spid="_x0000_s2225" name="Worksheet" r:id="rId3" imgW="5745613" imgH="1363990" progId="Excel.Sheet.12">
              <p:embed/>
            </p:oleObj>
          </a:graphicData>
        </a:graphic>
      </p:graphicFrame>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69</a:t>
            </a:r>
          </a:p>
        </p:txBody>
      </p:sp>
    </p:spTree>
    <p:extLst>
      <p:ext uri="{BB962C8B-B14F-4D97-AF65-F5344CB8AC3E}">
        <p14:creationId xmlns:p14="http://schemas.microsoft.com/office/powerpoint/2010/main" xmlns="" val="4088746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222" y="483257"/>
            <a:ext cx="8454788" cy="470738"/>
          </a:xfrm>
        </p:spPr>
        <p:txBody>
          <a:bodyPr>
            <a:noAutofit/>
          </a:bodyPr>
          <a:lstStyle/>
          <a:p>
            <a:pPr algn="ctr"/>
            <a:r>
              <a:rPr lang="en-US" sz="2400" b="1" dirty="0">
                <a:latin typeface="Arial Black" panose="020B0A04020102020204" pitchFamily="34" charset="0"/>
              </a:rPr>
              <a:t>MINMEC agreed on the following key strategic focus areas (transformation wheel)</a:t>
            </a:r>
            <a:endParaRPr lang="en-ZA" sz="2400" b="1" dirty="0">
              <a:latin typeface="Arial Black" panose="020B0A04020102020204" pitchFamily="34" charset="0"/>
            </a:endParaRPr>
          </a:p>
        </p:txBody>
      </p:sp>
      <p:graphicFrame>
        <p:nvGraphicFramePr>
          <p:cNvPr id="6" name="Diagram 5">
            <a:extLst>
              <a:ext uri="{FF2B5EF4-FFF2-40B4-BE49-F238E27FC236}">
                <a16:creationId xmlns:a16="http://schemas.microsoft.com/office/drawing/2014/main" xmlns="" id="{C50B72D4-4CCC-421D-BB86-3220B0A43D22}"/>
              </a:ext>
            </a:extLst>
          </p:cNvPr>
          <p:cNvGraphicFramePr/>
          <p:nvPr>
            <p:extLst>
              <p:ext uri="{D42A27DB-BD31-4B8C-83A1-F6EECF244321}">
                <p14:modId xmlns:p14="http://schemas.microsoft.com/office/powerpoint/2010/main" xmlns="" val="534217526"/>
              </p:ext>
            </p:extLst>
          </p:nvPr>
        </p:nvGraphicFramePr>
        <p:xfrm>
          <a:off x="137160" y="1274156"/>
          <a:ext cx="8897112" cy="448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xmlns="" id="{BB449A65-F040-462A-AA8F-6D7D41B3EC9D}"/>
              </a:ext>
            </a:extLst>
          </p:cNvPr>
          <p:cNvSpPr txBox="1"/>
          <p:nvPr/>
        </p:nvSpPr>
        <p:spPr>
          <a:xfrm>
            <a:off x="3995530" y="6301409"/>
            <a:ext cx="1341783" cy="307777"/>
          </a:xfrm>
          <a:prstGeom prst="rect">
            <a:avLst/>
          </a:prstGeom>
          <a:noFill/>
        </p:spPr>
        <p:txBody>
          <a:bodyPr wrap="square" rtlCol="0">
            <a:spAutoFit/>
          </a:bodyPr>
          <a:lstStyle/>
          <a:p>
            <a:pPr algn="ctr"/>
            <a:r>
              <a:rPr lang="en-US" sz="1400" dirty="0">
                <a:latin typeface="Arial Black" panose="020B0A04020102020204" pitchFamily="34" charset="0"/>
              </a:rPr>
              <a:t>7</a:t>
            </a:r>
            <a:endParaRPr lang="en-ZA" sz="1400" dirty="0">
              <a:latin typeface="Arial Black" panose="020B0A04020102020204" pitchFamily="34" charset="0"/>
            </a:endParaRPr>
          </a:p>
        </p:txBody>
      </p:sp>
    </p:spTree>
    <p:extLst>
      <p:ext uri="{BB962C8B-B14F-4D97-AF65-F5344CB8AC3E}">
        <p14:creationId xmlns:p14="http://schemas.microsoft.com/office/powerpoint/2010/main" xmlns="" val="39603676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184" y="152400"/>
            <a:ext cx="8510016" cy="990600"/>
          </a:xfrm>
        </p:spPr>
        <p:txBody>
          <a:bodyPr>
            <a:noAutofit/>
          </a:bodyPr>
          <a:lstStyle/>
          <a:p>
            <a:r>
              <a:rPr lang="en-ZA" sz="3600" b="1" dirty="0"/>
              <a:t>Implications of the budget reduction</a:t>
            </a:r>
            <a:endParaRPr lang="en-US" sz="2000" b="1" dirty="0"/>
          </a:p>
        </p:txBody>
      </p:sp>
      <p:sp>
        <p:nvSpPr>
          <p:cNvPr id="3" name="Content Placeholder 2"/>
          <p:cNvSpPr>
            <a:spLocks noGrp="1"/>
          </p:cNvSpPr>
          <p:nvPr>
            <p:ph idx="1"/>
          </p:nvPr>
        </p:nvSpPr>
        <p:spPr>
          <a:xfrm>
            <a:off x="0" y="1371600"/>
            <a:ext cx="8876145" cy="4984750"/>
          </a:xfrm>
        </p:spPr>
        <p:txBody>
          <a:bodyPr>
            <a:noAutofit/>
          </a:bodyPr>
          <a:lstStyle/>
          <a:p>
            <a:pPr algn="just"/>
            <a:r>
              <a:rPr lang="en-US" sz="2000" dirty="0"/>
              <a:t>SASSA must continue to operate within the current Compensation of Employees (COE) expenditure ceiling including accommodating the annual cost of living adjustments. The R641 million was supposed to have been absorbed within Compensation of Employees (COE) however this was not feasible in year one therefore it will be will be gradually effected. Very few posts can be filled going forward. Limited capacity within the Agency.</a:t>
            </a:r>
          </a:p>
          <a:p>
            <a:pPr algn="just"/>
            <a:r>
              <a:rPr lang="en-ZA" sz="2000" dirty="0"/>
              <a:t>Consumer Price Index (CPI) impact on existing contracts. </a:t>
            </a:r>
          </a:p>
          <a:p>
            <a:pPr marL="342900" lvl="1" indent="-342900" algn="just">
              <a:buFont typeface="Arial" panose="020B0604020202020204" pitchFamily="34" charset="0"/>
              <a:buChar char="•"/>
            </a:pPr>
            <a:r>
              <a:rPr lang="en-US" sz="2000" dirty="0"/>
              <a:t>The budget does not cater for any inflation increases or increases in commodity prices. Increases / escalation  in current contracts will impact on the budget. There will be a need to test the market and negotiate prices.</a:t>
            </a:r>
          </a:p>
          <a:p>
            <a:pPr algn="just"/>
            <a:r>
              <a:rPr lang="en-ZA" sz="2000" dirty="0"/>
              <a:t>Limited resources available to consider and implement more new envisaged projects and programmes</a:t>
            </a:r>
            <a:endParaRPr lang="en-US" sz="2000" dirty="0"/>
          </a:p>
          <a:p>
            <a:pPr algn="just"/>
            <a:endParaRPr lang="en-US" sz="2000" dirty="0"/>
          </a:p>
        </p:txBody>
      </p:sp>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70</a:t>
            </a:r>
          </a:p>
        </p:txBody>
      </p:sp>
    </p:spTree>
    <p:extLst>
      <p:ext uri="{BB962C8B-B14F-4D97-AF65-F5344CB8AC3E}">
        <p14:creationId xmlns:p14="http://schemas.microsoft.com/office/powerpoint/2010/main" xmlns="" val="8221720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184" y="274638"/>
            <a:ext cx="8357616" cy="868362"/>
          </a:xfrm>
        </p:spPr>
        <p:txBody>
          <a:bodyPr>
            <a:normAutofit/>
          </a:bodyPr>
          <a:lstStyle/>
          <a:p>
            <a:pPr algn="ctr"/>
            <a:r>
              <a:rPr lang="en-US" sz="2800" b="1" dirty="0"/>
              <a:t>Strategic actions towards alleviating the effects of budget reductions</a:t>
            </a:r>
            <a:endParaRPr lang="en-GB" sz="2800" b="1" dirty="0"/>
          </a:p>
        </p:txBody>
      </p:sp>
      <p:sp>
        <p:nvSpPr>
          <p:cNvPr id="3" name="Content Placeholder 2"/>
          <p:cNvSpPr>
            <a:spLocks noGrp="1"/>
          </p:cNvSpPr>
          <p:nvPr>
            <p:ph idx="1"/>
          </p:nvPr>
        </p:nvSpPr>
        <p:spPr>
          <a:xfrm>
            <a:off x="36576" y="1326198"/>
            <a:ext cx="9025128" cy="4123626"/>
          </a:xfrm>
        </p:spPr>
        <p:txBody>
          <a:bodyPr>
            <a:noAutofit/>
          </a:bodyPr>
          <a:lstStyle/>
          <a:p>
            <a:pPr marL="0" indent="0" algn="just">
              <a:spcBef>
                <a:spcPts val="300"/>
              </a:spcBef>
              <a:buNone/>
            </a:pPr>
            <a:r>
              <a:rPr lang="en-US" sz="1800" dirty="0"/>
              <a:t>In due consideration of the Agency’s budget situation and to deal with budget pressures the following will be given attention:</a:t>
            </a:r>
          </a:p>
          <a:p>
            <a:pPr lvl="1" algn="just">
              <a:spcBef>
                <a:spcPts val="300"/>
              </a:spcBef>
            </a:pPr>
            <a:r>
              <a:rPr lang="en-US" sz="1800" dirty="0"/>
              <a:t>Finalise the Business Process Re-engineering project to enhance future personnel and capacity planning.</a:t>
            </a:r>
          </a:p>
          <a:p>
            <a:pPr lvl="1" algn="just">
              <a:spcBef>
                <a:spcPts val="300"/>
              </a:spcBef>
            </a:pPr>
            <a:r>
              <a:rPr lang="en-US" sz="1800" dirty="0"/>
              <a:t>Reduce travel expenditure and encouraging the use of technology. </a:t>
            </a:r>
          </a:p>
          <a:p>
            <a:pPr lvl="1" algn="just">
              <a:spcBef>
                <a:spcPts val="300"/>
              </a:spcBef>
            </a:pPr>
            <a:r>
              <a:rPr lang="en-US" sz="1800" dirty="0"/>
              <a:t>Review of the existing contracts to assess their need in the current form. </a:t>
            </a:r>
          </a:p>
          <a:p>
            <a:pPr lvl="1" algn="just">
              <a:spcBef>
                <a:spcPts val="300"/>
              </a:spcBef>
            </a:pPr>
            <a:r>
              <a:rPr lang="en-US" sz="1800" dirty="0"/>
              <a:t>Improvement and strengthening of the controls in the management of assets e.g. fleet, telephone, etc.</a:t>
            </a:r>
          </a:p>
          <a:p>
            <a:pPr lvl="1" algn="just">
              <a:spcBef>
                <a:spcPts val="300"/>
              </a:spcBef>
            </a:pPr>
            <a:r>
              <a:rPr lang="en-US" sz="1800" dirty="0"/>
              <a:t>Implement cost containment measures on non critical areas. </a:t>
            </a:r>
          </a:p>
          <a:p>
            <a:pPr lvl="1" algn="just">
              <a:spcBef>
                <a:spcPts val="300"/>
              </a:spcBef>
            </a:pPr>
            <a:r>
              <a:rPr lang="en-US" sz="1800" dirty="0"/>
              <a:t>Risk of current </a:t>
            </a:r>
            <a:r>
              <a:rPr lang="en-US" sz="1800" dirty="0" err="1"/>
              <a:t>labour</a:t>
            </a:r>
            <a:r>
              <a:rPr lang="en-US" sz="1800" dirty="0"/>
              <a:t> matter before the </a:t>
            </a:r>
            <a:r>
              <a:rPr lang="en-US" sz="1800" dirty="0" err="1"/>
              <a:t>Labour</a:t>
            </a:r>
            <a:r>
              <a:rPr lang="en-US" sz="1800" dirty="0"/>
              <a:t> Court </a:t>
            </a:r>
            <a:r>
              <a:rPr lang="en-US" sz="1800" dirty="0" err="1"/>
              <a:t>i.r.o</a:t>
            </a:r>
            <a:r>
              <a:rPr lang="en-US" sz="1800" dirty="0"/>
              <a:t> salary upgrades (Level 9 &amp; 11 contending to be upgraded to level 10 &amp;12) by being slowing filling vacant funded posts</a:t>
            </a:r>
          </a:p>
          <a:p>
            <a:pPr lvl="1" algn="just">
              <a:spcBef>
                <a:spcPts val="300"/>
              </a:spcBef>
            </a:pPr>
            <a:r>
              <a:rPr lang="en-ZA" sz="1800" dirty="0"/>
              <a:t>Undertaking prioritisation of projects/activities to fund other key projects.</a:t>
            </a:r>
            <a:endParaRPr lang="en-US" sz="1800" dirty="0"/>
          </a:p>
        </p:txBody>
      </p:sp>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71</a:t>
            </a:r>
          </a:p>
        </p:txBody>
      </p:sp>
    </p:spTree>
    <p:extLst>
      <p:ext uri="{BB962C8B-B14F-4D97-AF65-F5344CB8AC3E}">
        <p14:creationId xmlns:p14="http://schemas.microsoft.com/office/powerpoint/2010/main" xmlns="" val="37591207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05280"/>
            <a:ext cx="8985135" cy="1300479"/>
          </a:xfrm>
        </p:spPr>
        <p:txBody>
          <a:bodyPr>
            <a:noAutofit/>
          </a:bodyPr>
          <a:lstStyle/>
          <a:p>
            <a:r>
              <a:rPr lang="en-ZA" sz="3600" b="1" dirty="0">
                <a:solidFill>
                  <a:prstClr val="black"/>
                </a:solidFill>
                <a:latin typeface="Arial Black" panose="020B0A04020102020204" pitchFamily="34" charset="0"/>
              </a:rPr>
              <a:t>National Development Agency</a:t>
            </a:r>
            <a:endParaRPr lang="en-US" sz="3600" b="1" dirty="0">
              <a:solidFill>
                <a:srgbClr val="FF0000"/>
              </a:solidFill>
              <a:latin typeface="Arial Black" panose="020B0A04020102020204" pitchFamily="34" charset="0"/>
              <a:cs typeface="Arial" panose="020B0604020202020204" pitchFamily="34" charset="0"/>
            </a:endParaRPr>
          </a:p>
        </p:txBody>
      </p:sp>
      <p:sp>
        <p:nvSpPr>
          <p:cNvPr id="3"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72</a:t>
            </a:r>
          </a:p>
        </p:txBody>
      </p:sp>
    </p:spTree>
    <p:extLst>
      <p:ext uri="{BB962C8B-B14F-4D97-AF65-F5344CB8AC3E}">
        <p14:creationId xmlns:p14="http://schemas.microsoft.com/office/powerpoint/2010/main" xmlns="" val="41361484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184" y="274638"/>
            <a:ext cx="8357616" cy="676707"/>
          </a:xfrm>
        </p:spPr>
        <p:txBody>
          <a:bodyPr>
            <a:normAutofit/>
          </a:bodyPr>
          <a:lstStyle/>
          <a:p>
            <a:r>
              <a:rPr lang="en-US" sz="2800" b="1" dirty="0">
                <a:latin typeface="+mn-lt"/>
                <a:cs typeface="Segoe UI" panose="020B0502040204020203" pitchFamily="34" charset="0"/>
              </a:rPr>
              <a:t>NDA LEGISLATIVE MANDATE</a:t>
            </a:r>
            <a:endParaRPr lang="en-GB" sz="2800" b="1" dirty="0">
              <a:latin typeface="+mn-lt"/>
            </a:endParaRPr>
          </a:p>
        </p:txBody>
      </p:sp>
      <p:sp>
        <p:nvSpPr>
          <p:cNvPr id="5" name="Content Placeholder 4">
            <a:extLst>
              <a:ext uri="{FF2B5EF4-FFF2-40B4-BE49-F238E27FC236}">
                <a16:creationId xmlns:a16="http://schemas.microsoft.com/office/drawing/2014/main" xmlns="" id="{4FC02909-9850-4299-9E57-27B868A858B6}"/>
              </a:ext>
            </a:extLst>
          </p:cNvPr>
          <p:cNvSpPr>
            <a:spLocks noGrp="1"/>
          </p:cNvSpPr>
          <p:nvPr>
            <p:ph idx="1"/>
          </p:nvPr>
        </p:nvSpPr>
        <p:spPr>
          <a:xfrm>
            <a:off x="0" y="1052945"/>
            <a:ext cx="9143999" cy="448887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a:ea typeface="+mn-ea"/>
                <a:cs typeface="+mn-cs"/>
              </a:rPr>
              <a:t>The NDA mandate is derived from the National Development Agency Act, 1988 (Act No. 108 of 1998). In terms of the Act, the primary object of the NDA is to contribute towards the eradication of poverty and its causes by granting funds to CSOs for the purposes of: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a:ea typeface="+mn-ea"/>
              <a:cs typeface="+mn-cs"/>
            </a:endParaRPr>
          </a:p>
          <a:p>
            <a:pPr marL="714375" marR="0" lvl="1" indent="-257175" algn="l" defTabSz="685800" rtl="0" eaLnBrk="1" fontAlgn="auto" latinLnBrk="0" hangingPunct="1">
              <a:lnSpc>
                <a:spcPct val="100000"/>
              </a:lnSpc>
              <a:spcBef>
                <a:spcPts val="0"/>
              </a:spcBef>
              <a:spcAft>
                <a:spcPts val="0"/>
              </a:spcAft>
              <a:buClrTx/>
              <a:buSzTx/>
              <a:buFontTx/>
              <a:buAutoNum type="alphaLcParenBoth"/>
              <a:tabLst/>
              <a:defRPr/>
            </a:pPr>
            <a:r>
              <a:rPr kumimoji="0" lang="en-US" sz="1600" b="0" i="0" u="none" strike="noStrike" kern="1200" cap="none" spc="0" normalizeH="0" baseline="0" noProof="0" dirty="0">
                <a:ln>
                  <a:noFill/>
                </a:ln>
                <a:solidFill>
                  <a:schemeClr val="tx1"/>
                </a:solidFill>
                <a:effectLst/>
                <a:uLnTx/>
                <a:uFillTx/>
                <a:latin typeface="Arial"/>
                <a:ea typeface="+mn-ea"/>
                <a:cs typeface="+mn-cs"/>
              </a:rPr>
              <a:t>carrying out projects or programmes aimed at meeting the development needs of poor communities; and </a:t>
            </a:r>
          </a:p>
          <a:p>
            <a:pPr marL="714375" marR="0" lvl="1" indent="-257175" algn="l" defTabSz="685800" rtl="0" eaLnBrk="1" fontAlgn="auto" latinLnBrk="0" hangingPunct="1">
              <a:lnSpc>
                <a:spcPct val="100000"/>
              </a:lnSpc>
              <a:spcBef>
                <a:spcPts val="0"/>
              </a:spcBef>
              <a:spcAft>
                <a:spcPts val="0"/>
              </a:spcAft>
              <a:buClrTx/>
              <a:buSzTx/>
              <a:buFontTx/>
              <a:buAutoNum type="alphaLcParenBoth"/>
              <a:tabLst/>
              <a:defRPr/>
            </a:pPr>
            <a:r>
              <a:rPr kumimoji="0" lang="en-US" sz="1600" b="0" i="0" u="none" strike="noStrike" kern="1200" cap="none" spc="0" normalizeH="0" baseline="0" noProof="0" dirty="0">
                <a:ln>
                  <a:noFill/>
                </a:ln>
                <a:solidFill>
                  <a:schemeClr val="tx1"/>
                </a:solidFill>
                <a:effectLst/>
                <a:uLnTx/>
                <a:uFillTx/>
                <a:latin typeface="Arial"/>
                <a:ea typeface="+mn-ea"/>
                <a:cs typeface="+mn-cs"/>
              </a:rPr>
              <a:t>strengthening the institutional capacity of other CSOs involved in direct service provision to poor communities.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a:ea typeface="+mn-ea"/>
                <a:cs typeface="+mn-cs"/>
              </a:rPr>
              <a:t>The secondary object of the NDA in terms of the Act are- </a:t>
            </a:r>
          </a:p>
          <a:p>
            <a:pPr marL="257175" marR="0" lvl="0" indent="-257175" algn="l" defTabSz="685800" rtl="0" eaLnBrk="1" fontAlgn="auto" latinLnBrk="0" hangingPunct="1">
              <a:lnSpc>
                <a:spcPct val="100000"/>
              </a:lnSpc>
              <a:spcBef>
                <a:spcPts val="0"/>
              </a:spcBef>
              <a:spcAft>
                <a:spcPts val="0"/>
              </a:spcAft>
              <a:buClrTx/>
              <a:buSzTx/>
              <a:buFontTx/>
              <a:buAutoNum type="alphaLcParenBoth"/>
              <a:tabLst/>
              <a:defRPr/>
            </a:pPr>
            <a:r>
              <a:rPr kumimoji="0" lang="en-US" sz="1600" b="0" i="0" u="none" strike="noStrike" kern="1200" cap="none" spc="0" normalizeH="0" baseline="0" noProof="0" dirty="0">
                <a:ln>
                  <a:noFill/>
                </a:ln>
                <a:solidFill>
                  <a:schemeClr val="tx1"/>
                </a:solidFill>
                <a:effectLst/>
                <a:uLnTx/>
                <a:uFillTx/>
                <a:latin typeface="Arial"/>
                <a:ea typeface="+mn-ea"/>
                <a:cs typeface="+mn-cs"/>
              </a:rPr>
              <a:t>to promote- </a:t>
            </a:r>
          </a:p>
          <a:p>
            <a:pPr marL="257175" marR="0" lvl="0" indent="-257175" algn="l" defTabSz="685800" rtl="0" eaLnBrk="1" fontAlgn="auto" latinLnBrk="0" hangingPunct="1">
              <a:lnSpc>
                <a:spcPct val="100000"/>
              </a:lnSpc>
              <a:spcBef>
                <a:spcPts val="0"/>
              </a:spcBef>
              <a:spcAft>
                <a:spcPts val="0"/>
              </a:spcAft>
              <a:buClrTx/>
              <a:buSzTx/>
              <a:buFontTx/>
              <a:buAutoNum type="alphaLcParenBoth"/>
              <a:tabLst/>
              <a:defRPr/>
            </a:pPr>
            <a:endParaRPr kumimoji="0" lang="en-US" sz="1600" b="0" i="0" u="none" strike="noStrike" kern="1200" cap="none" spc="0" normalizeH="0" baseline="0" noProof="0" dirty="0">
              <a:ln>
                <a:noFill/>
              </a:ln>
              <a:solidFill>
                <a:schemeClr val="tx1"/>
              </a:solidFill>
              <a:effectLst/>
              <a:uLnTx/>
              <a:uFillTx/>
              <a:latin typeface="Arial"/>
              <a:ea typeface="+mn-ea"/>
              <a:cs typeface="+mn-cs"/>
            </a:endParaRPr>
          </a:p>
          <a:p>
            <a:pPr marL="457200" marR="0" lvl="1" indent="0" algn="l"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a:ea typeface="+mn-ea"/>
                <a:cs typeface="+mn-cs"/>
              </a:rPr>
              <a:t>       (</a:t>
            </a:r>
            <a:r>
              <a:rPr kumimoji="0" lang="en-US" sz="1600" b="0" i="0" u="none" strike="noStrike" kern="1200" cap="none" spc="0" normalizeH="0" baseline="0" noProof="0" dirty="0" err="1">
                <a:ln>
                  <a:noFill/>
                </a:ln>
                <a:solidFill>
                  <a:schemeClr val="tx1"/>
                </a:solidFill>
                <a:effectLst/>
                <a:uLnTx/>
                <a:uFillTx/>
                <a:latin typeface="Arial"/>
                <a:ea typeface="+mn-ea"/>
                <a:cs typeface="+mn-cs"/>
              </a:rPr>
              <a:t>i</a:t>
            </a:r>
            <a:r>
              <a:rPr kumimoji="0" lang="en-US" sz="1600" b="0" i="0" u="none" strike="noStrike" kern="1200" cap="none" spc="0" normalizeH="0" baseline="0" noProof="0" dirty="0">
                <a:ln>
                  <a:noFill/>
                </a:ln>
                <a:solidFill>
                  <a:schemeClr val="tx1"/>
                </a:solidFill>
                <a:effectLst/>
                <a:uLnTx/>
                <a:uFillTx/>
                <a:latin typeface="Arial"/>
                <a:ea typeface="+mn-ea"/>
                <a:cs typeface="+mn-cs"/>
              </a:rPr>
              <a:t>) consultation, dialogue and sharing of development experience </a:t>
            </a:r>
          </a:p>
          <a:p>
            <a:pPr marL="457200" marR="0" lvl="1" indent="0" algn="l"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a:ea typeface="+mn-ea"/>
                <a:cs typeface="+mn-cs"/>
              </a:rPr>
              <a:t>           between CSOs and relevant organs of State; and</a:t>
            </a:r>
          </a:p>
          <a:p>
            <a:pPr marL="457200" marR="0" lvl="1"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a:ea typeface="+mn-ea"/>
              <a:cs typeface="+mn-cs"/>
            </a:endParaRPr>
          </a:p>
          <a:p>
            <a:pPr marL="457200" marR="0" lvl="1" indent="0" algn="l"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a:ea typeface="+mn-ea"/>
                <a:cs typeface="+mn-cs"/>
              </a:rPr>
              <a:t>       (ii) debate on development policy; and </a:t>
            </a:r>
          </a:p>
          <a:p>
            <a:pPr marL="457200" marR="0" lvl="1"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a:ea typeface="+mn-ea"/>
                <a:cs typeface="+mn-cs"/>
              </a:rPr>
              <a:t>(b) to undertake research and publication aimed at providing the basis for development policy.</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03333"/>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03333"/>
                </a:solidFill>
                <a:effectLst/>
                <a:uLnTx/>
                <a:uFillTx/>
                <a:latin typeface="Arial"/>
                <a:ea typeface="+mn-ea"/>
                <a:cs typeface="+mn-cs"/>
              </a:rPr>
              <a:t> </a:t>
            </a:r>
          </a:p>
        </p:txBody>
      </p:sp>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73</a:t>
            </a:r>
          </a:p>
        </p:txBody>
      </p:sp>
    </p:spTree>
    <p:extLst>
      <p:ext uri="{BB962C8B-B14F-4D97-AF65-F5344CB8AC3E}">
        <p14:creationId xmlns:p14="http://schemas.microsoft.com/office/powerpoint/2010/main" xmlns="" val="21575275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7E0C829A-DAA3-4A9A-8E32-4F035FDD6886}"/>
              </a:ext>
            </a:extLst>
          </p:cNvPr>
          <p:cNvGraphicFramePr>
            <a:graphicFrameLocks noChangeAspect="1"/>
          </p:cNvGraphicFramePr>
          <p:nvPr>
            <p:extLst/>
          </p:nvPr>
        </p:nvGraphicFramePr>
        <p:xfrm>
          <a:off x="1191" y="858441"/>
          <a:ext cx="1191" cy="1191"/>
        </p:xfrm>
        <a:graphic>
          <a:graphicData uri="http://schemas.openxmlformats.org/presentationml/2006/ole">
            <p:oleObj spid="_x0000_s11334" name="think-cell Slide" r:id="rId4" imgW="360" imgH="360" progId="">
              <p:embed/>
            </p:oleObj>
          </a:graphicData>
        </a:graphic>
      </p:graphicFrame>
      <p:sp>
        <p:nvSpPr>
          <p:cNvPr id="5" name="Rectangle 4" hidden="1">
            <a:extLst>
              <a:ext uri="{FF2B5EF4-FFF2-40B4-BE49-F238E27FC236}">
                <a16:creationId xmlns:a16="http://schemas.microsoft.com/office/drawing/2014/main" xmlns="" id="{A7FA6A74-C568-496C-837D-B7D0AFD8707F}"/>
              </a:ext>
            </a:extLst>
          </p:cNvPr>
          <p:cNvSpPr/>
          <p:nvPr>
            <p:custDataLst>
              <p:tags r:id="rId2"/>
            </p:custDataLst>
          </p:nvPr>
        </p:nvSpPr>
        <p:spPr>
          <a:xfrm>
            <a:off x="0" y="857250"/>
            <a:ext cx="119063" cy="119063"/>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4" name="Title 1">
            <a:extLst>
              <a:ext uri="{FF2B5EF4-FFF2-40B4-BE49-F238E27FC236}">
                <a16:creationId xmlns:a16="http://schemas.microsoft.com/office/drawing/2014/main" xmlns="" id="{857124C1-3259-40AA-93E7-AD61E220ACDB}"/>
              </a:ext>
            </a:extLst>
          </p:cNvPr>
          <p:cNvSpPr>
            <a:spLocks noGrp="1"/>
          </p:cNvSpPr>
          <p:nvPr>
            <p:ph type="title"/>
          </p:nvPr>
        </p:nvSpPr>
        <p:spPr>
          <a:xfrm>
            <a:off x="540496" y="260647"/>
            <a:ext cx="8603504" cy="432049"/>
          </a:xfrm>
          <a:noFill/>
        </p:spPr>
        <p:txBody>
          <a:bodyPr/>
          <a:lstStyle/>
          <a:p>
            <a:r>
              <a:rPr lang="en-US" sz="2800" b="1" dirty="0">
                <a:solidFill>
                  <a:schemeClr val="bg1"/>
                </a:solidFill>
              </a:rPr>
              <a:t>STRATEGIES - FIVE-YEAR PERIOD</a:t>
            </a:r>
            <a:endParaRPr lang="en-ZA" sz="2800" b="1" dirty="0">
              <a:solidFill>
                <a:schemeClr val="bg1"/>
              </a:solidFill>
            </a:endParaRPr>
          </a:p>
        </p:txBody>
      </p:sp>
      <p:sp>
        <p:nvSpPr>
          <p:cNvPr id="11" name="Rectangle 10">
            <a:extLst>
              <a:ext uri="{FF2B5EF4-FFF2-40B4-BE49-F238E27FC236}">
                <a16:creationId xmlns:a16="http://schemas.microsoft.com/office/drawing/2014/main" xmlns="" id="{8E115123-0754-4FBB-BB9D-A4FFAA3E9D53}"/>
              </a:ext>
            </a:extLst>
          </p:cNvPr>
          <p:cNvSpPr/>
          <p:nvPr/>
        </p:nvSpPr>
        <p:spPr bwMode="auto">
          <a:xfrm>
            <a:off x="323850" y="914354"/>
            <a:ext cx="8712200" cy="498422"/>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The NDA has prioritized the following key strategies over the next 5 years</a:t>
            </a:r>
            <a:endParaRPr kumimoji="0" lang="en-ZA"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75" name="Freeform: Shape 74">
            <a:extLst>
              <a:ext uri="{FF2B5EF4-FFF2-40B4-BE49-F238E27FC236}">
                <a16:creationId xmlns:a16="http://schemas.microsoft.com/office/drawing/2014/main" xmlns="" id="{6C54DAD9-6F83-463F-97DF-0E8530DD133D}"/>
              </a:ext>
            </a:extLst>
          </p:cNvPr>
          <p:cNvSpPr>
            <a:spLocks/>
          </p:cNvSpPr>
          <p:nvPr/>
        </p:nvSpPr>
        <p:spPr bwMode="auto">
          <a:xfrm>
            <a:off x="5393124" y="3010940"/>
            <a:ext cx="1223093" cy="1318960"/>
          </a:xfrm>
          <a:custGeom>
            <a:avLst/>
            <a:gdLst>
              <a:gd name="connsiteX0" fmla="*/ 902250 w 1630791"/>
              <a:gd name="connsiteY0" fmla="*/ 0 h 1758613"/>
              <a:gd name="connsiteX1" fmla="*/ 943452 w 1630791"/>
              <a:gd name="connsiteY1" fmla="*/ 42607 h 1758613"/>
              <a:gd name="connsiteX2" fmla="*/ 1022113 w 1630791"/>
              <a:gd name="connsiteY2" fmla="*/ 132504 h 1758613"/>
              <a:gd name="connsiteX3" fmla="*/ 1097027 w 1630791"/>
              <a:gd name="connsiteY3" fmla="*/ 225679 h 1758613"/>
              <a:gd name="connsiteX4" fmla="*/ 1167259 w 1630791"/>
              <a:gd name="connsiteY4" fmla="*/ 321663 h 1758613"/>
              <a:gd name="connsiteX5" fmla="*/ 1233277 w 1630791"/>
              <a:gd name="connsiteY5" fmla="*/ 421393 h 1758613"/>
              <a:gd name="connsiteX6" fmla="*/ 1294613 w 1630791"/>
              <a:gd name="connsiteY6" fmla="*/ 524868 h 1758613"/>
              <a:gd name="connsiteX7" fmla="*/ 1351267 w 1630791"/>
              <a:gd name="connsiteY7" fmla="*/ 630684 h 1758613"/>
              <a:gd name="connsiteX8" fmla="*/ 1403239 w 1630791"/>
              <a:gd name="connsiteY8" fmla="*/ 738842 h 1758613"/>
              <a:gd name="connsiteX9" fmla="*/ 1450529 w 1630791"/>
              <a:gd name="connsiteY9" fmla="*/ 850745 h 1758613"/>
              <a:gd name="connsiteX10" fmla="*/ 1492668 w 1630791"/>
              <a:gd name="connsiteY10" fmla="*/ 964521 h 1758613"/>
              <a:gd name="connsiteX11" fmla="*/ 1529189 w 1630791"/>
              <a:gd name="connsiteY11" fmla="*/ 1080638 h 1758613"/>
              <a:gd name="connsiteX12" fmla="*/ 1560559 w 1630791"/>
              <a:gd name="connsiteY12" fmla="*/ 1199565 h 1758613"/>
              <a:gd name="connsiteX13" fmla="*/ 1586311 w 1630791"/>
              <a:gd name="connsiteY13" fmla="*/ 1320364 h 1758613"/>
              <a:gd name="connsiteX14" fmla="*/ 1606444 w 1630791"/>
              <a:gd name="connsiteY14" fmla="*/ 1443504 h 1758613"/>
              <a:gd name="connsiteX15" fmla="*/ 1620959 w 1630791"/>
              <a:gd name="connsiteY15" fmla="*/ 1568517 h 1758613"/>
              <a:gd name="connsiteX16" fmla="*/ 1629855 w 1630791"/>
              <a:gd name="connsiteY16" fmla="*/ 1694935 h 1758613"/>
              <a:gd name="connsiteX17" fmla="*/ 1630791 w 1630791"/>
              <a:gd name="connsiteY17" fmla="*/ 1758612 h 1758613"/>
              <a:gd name="connsiteX18" fmla="*/ 573095 w 1630791"/>
              <a:gd name="connsiteY18" fmla="*/ 1758612 h 1758613"/>
              <a:gd name="connsiteX19" fmla="*/ 572215 w 1630791"/>
              <a:gd name="connsiteY19" fmla="*/ 1735446 h 1758613"/>
              <a:gd name="connsiteX20" fmla="*/ 573094 w 1630791"/>
              <a:gd name="connsiteY20" fmla="*/ 1758613 h 1758613"/>
              <a:gd name="connsiteX21" fmla="*/ 355085 w 1630791"/>
              <a:gd name="connsiteY21" fmla="*/ 1758613 h 1758613"/>
              <a:gd name="connsiteX22" fmla="*/ 352278 w 1630791"/>
              <a:gd name="connsiteY22" fmla="*/ 1696838 h 1758613"/>
              <a:gd name="connsiteX23" fmla="*/ 336839 w 1630791"/>
              <a:gd name="connsiteY23" fmla="*/ 1576562 h 1758613"/>
              <a:gd name="connsiteX24" fmla="*/ 310641 w 1630791"/>
              <a:gd name="connsiteY24" fmla="*/ 1459095 h 1758613"/>
              <a:gd name="connsiteX25" fmla="*/ 281337 w 1630791"/>
              <a:gd name="connsiteY25" fmla="*/ 1366964 h 1758613"/>
              <a:gd name="connsiteX26" fmla="*/ 109562 w 1630791"/>
              <a:gd name="connsiteY26" fmla="*/ 1346055 h 1758613"/>
              <a:gd name="connsiteX27" fmla="*/ 213033 w 1630791"/>
              <a:gd name="connsiteY27" fmla="*/ 1207997 h 1758613"/>
              <a:gd name="connsiteX28" fmla="*/ 174034 w 1630791"/>
              <a:gd name="connsiteY28" fmla="*/ 1134305 h 1758613"/>
              <a:gd name="connsiteX29" fmla="*/ 110409 w 1630791"/>
              <a:gd name="connsiteY29" fmla="*/ 1036961 h 1758613"/>
              <a:gd name="connsiteX30" fmla="*/ 39298 w 1630791"/>
              <a:gd name="connsiteY30" fmla="*/ 945234 h 1758613"/>
              <a:gd name="connsiteX31" fmla="*/ 0 w 1630791"/>
              <a:gd name="connsiteY31" fmla="*/ 902646 h 1758613"/>
              <a:gd name="connsiteX32" fmla="*/ 154853 w 1630791"/>
              <a:gd name="connsiteY32" fmla="*/ 748675 h 1758613"/>
              <a:gd name="connsiteX33" fmla="*/ 188325 w 1630791"/>
              <a:gd name="connsiteY33" fmla="*/ 785235 h 1758613"/>
              <a:gd name="connsiteX34" fmla="*/ 188383 w 1630791"/>
              <a:gd name="connsiteY34" fmla="*/ 785189 h 1758613"/>
              <a:gd name="connsiteX35" fmla="*/ 154511 w 1630791"/>
              <a:gd name="connsiteY35" fmla="*/ 748206 h 1758613"/>
              <a:gd name="connsiteX0" fmla="*/ 902250 w 1630791"/>
              <a:gd name="connsiteY0" fmla="*/ 0 h 1758613"/>
              <a:gd name="connsiteX1" fmla="*/ 943452 w 1630791"/>
              <a:gd name="connsiteY1" fmla="*/ 42607 h 1758613"/>
              <a:gd name="connsiteX2" fmla="*/ 1022113 w 1630791"/>
              <a:gd name="connsiteY2" fmla="*/ 132504 h 1758613"/>
              <a:gd name="connsiteX3" fmla="*/ 1097027 w 1630791"/>
              <a:gd name="connsiteY3" fmla="*/ 225679 h 1758613"/>
              <a:gd name="connsiteX4" fmla="*/ 1167259 w 1630791"/>
              <a:gd name="connsiteY4" fmla="*/ 321663 h 1758613"/>
              <a:gd name="connsiteX5" fmla="*/ 1233277 w 1630791"/>
              <a:gd name="connsiteY5" fmla="*/ 421393 h 1758613"/>
              <a:gd name="connsiteX6" fmla="*/ 1294613 w 1630791"/>
              <a:gd name="connsiteY6" fmla="*/ 524868 h 1758613"/>
              <a:gd name="connsiteX7" fmla="*/ 1351267 w 1630791"/>
              <a:gd name="connsiteY7" fmla="*/ 630684 h 1758613"/>
              <a:gd name="connsiteX8" fmla="*/ 1403239 w 1630791"/>
              <a:gd name="connsiteY8" fmla="*/ 738842 h 1758613"/>
              <a:gd name="connsiteX9" fmla="*/ 1450529 w 1630791"/>
              <a:gd name="connsiteY9" fmla="*/ 850745 h 1758613"/>
              <a:gd name="connsiteX10" fmla="*/ 1492668 w 1630791"/>
              <a:gd name="connsiteY10" fmla="*/ 964521 h 1758613"/>
              <a:gd name="connsiteX11" fmla="*/ 1529189 w 1630791"/>
              <a:gd name="connsiteY11" fmla="*/ 1080638 h 1758613"/>
              <a:gd name="connsiteX12" fmla="*/ 1560559 w 1630791"/>
              <a:gd name="connsiteY12" fmla="*/ 1199565 h 1758613"/>
              <a:gd name="connsiteX13" fmla="*/ 1586311 w 1630791"/>
              <a:gd name="connsiteY13" fmla="*/ 1320364 h 1758613"/>
              <a:gd name="connsiteX14" fmla="*/ 1606444 w 1630791"/>
              <a:gd name="connsiteY14" fmla="*/ 1443504 h 1758613"/>
              <a:gd name="connsiteX15" fmla="*/ 1620959 w 1630791"/>
              <a:gd name="connsiteY15" fmla="*/ 1568517 h 1758613"/>
              <a:gd name="connsiteX16" fmla="*/ 1629855 w 1630791"/>
              <a:gd name="connsiteY16" fmla="*/ 1694935 h 1758613"/>
              <a:gd name="connsiteX17" fmla="*/ 1630791 w 1630791"/>
              <a:gd name="connsiteY17" fmla="*/ 1758612 h 1758613"/>
              <a:gd name="connsiteX18" fmla="*/ 573095 w 1630791"/>
              <a:gd name="connsiteY18" fmla="*/ 1758612 h 1758613"/>
              <a:gd name="connsiteX19" fmla="*/ 572215 w 1630791"/>
              <a:gd name="connsiteY19" fmla="*/ 1735446 h 1758613"/>
              <a:gd name="connsiteX20" fmla="*/ 573094 w 1630791"/>
              <a:gd name="connsiteY20" fmla="*/ 1758613 h 1758613"/>
              <a:gd name="connsiteX21" fmla="*/ 355085 w 1630791"/>
              <a:gd name="connsiteY21" fmla="*/ 1758613 h 1758613"/>
              <a:gd name="connsiteX22" fmla="*/ 352278 w 1630791"/>
              <a:gd name="connsiteY22" fmla="*/ 1696838 h 1758613"/>
              <a:gd name="connsiteX23" fmla="*/ 336839 w 1630791"/>
              <a:gd name="connsiteY23" fmla="*/ 1576562 h 1758613"/>
              <a:gd name="connsiteX24" fmla="*/ 310641 w 1630791"/>
              <a:gd name="connsiteY24" fmla="*/ 1459095 h 1758613"/>
              <a:gd name="connsiteX25" fmla="*/ 281337 w 1630791"/>
              <a:gd name="connsiteY25" fmla="*/ 1366964 h 1758613"/>
              <a:gd name="connsiteX26" fmla="*/ 109562 w 1630791"/>
              <a:gd name="connsiteY26" fmla="*/ 1346055 h 1758613"/>
              <a:gd name="connsiteX27" fmla="*/ 213033 w 1630791"/>
              <a:gd name="connsiteY27" fmla="*/ 1207997 h 1758613"/>
              <a:gd name="connsiteX28" fmla="*/ 174034 w 1630791"/>
              <a:gd name="connsiteY28" fmla="*/ 1134305 h 1758613"/>
              <a:gd name="connsiteX29" fmla="*/ 110409 w 1630791"/>
              <a:gd name="connsiteY29" fmla="*/ 1036961 h 1758613"/>
              <a:gd name="connsiteX30" fmla="*/ 39298 w 1630791"/>
              <a:gd name="connsiteY30" fmla="*/ 945234 h 1758613"/>
              <a:gd name="connsiteX31" fmla="*/ 0 w 1630791"/>
              <a:gd name="connsiteY31" fmla="*/ 902646 h 1758613"/>
              <a:gd name="connsiteX32" fmla="*/ 154853 w 1630791"/>
              <a:gd name="connsiteY32" fmla="*/ 748675 h 1758613"/>
              <a:gd name="connsiteX33" fmla="*/ 188325 w 1630791"/>
              <a:gd name="connsiteY33" fmla="*/ 785235 h 1758613"/>
              <a:gd name="connsiteX34" fmla="*/ 154511 w 1630791"/>
              <a:gd name="connsiteY34" fmla="*/ 748206 h 1758613"/>
              <a:gd name="connsiteX35" fmla="*/ 902250 w 1630791"/>
              <a:gd name="connsiteY35" fmla="*/ 0 h 1758613"/>
              <a:gd name="connsiteX0" fmla="*/ 902250 w 1630791"/>
              <a:gd name="connsiteY0" fmla="*/ 0 h 1758613"/>
              <a:gd name="connsiteX1" fmla="*/ 943452 w 1630791"/>
              <a:gd name="connsiteY1" fmla="*/ 42607 h 1758613"/>
              <a:gd name="connsiteX2" fmla="*/ 1022113 w 1630791"/>
              <a:gd name="connsiteY2" fmla="*/ 132504 h 1758613"/>
              <a:gd name="connsiteX3" fmla="*/ 1097027 w 1630791"/>
              <a:gd name="connsiteY3" fmla="*/ 225679 h 1758613"/>
              <a:gd name="connsiteX4" fmla="*/ 1167259 w 1630791"/>
              <a:gd name="connsiteY4" fmla="*/ 321663 h 1758613"/>
              <a:gd name="connsiteX5" fmla="*/ 1233277 w 1630791"/>
              <a:gd name="connsiteY5" fmla="*/ 421393 h 1758613"/>
              <a:gd name="connsiteX6" fmla="*/ 1294613 w 1630791"/>
              <a:gd name="connsiteY6" fmla="*/ 524868 h 1758613"/>
              <a:gd name="connsiteX7" fmla="*/ 1351267 w 1630791"/>
              <a:gd name="connsiteY7" fmla="*/ 630684 h 1758613"/>
              <a:gd name="connsiteX8" fmla="*/ 1403239 w 1630791"/>
              <a:gd name="connsiteY8" fmla="*/ 738842 h 1758613"/>
              <a:gd name="connsiteX9" fmla="*/ 1450529 w 1630791"/>
              <a:gd name="connsiteY9" fmla="*/ 850745 h 1758613"/>
              <a:gd name="connsiteX10" fmla="*/ 1492668 w 1630791"/>
              <a:gd name="connsiteY10" fmla="*/ 964521 h 1758613"/>
              <a:gd name="connsiteX11" fmla="*/ 1529189 w 1630791"/>
              <a:gd name="connsiteY11" fmla="*/ 1080638 h 1758613"/>
              <a:gd name="connsiteX12" fmla="*/ 1560559 w 1630791"/>
              <a:gd name="connsiteY12" fmla="*/ 1199565 h 1758613"/>
              <a:gd name="connsiteX13" fmla="*/ 1586311 w 1630791"/>
              <a:gd name="connsiteY13" fmla="*/ 1320364 h 1758613"/>
              <a:gd name="connsiteX14" fmla="*/ 1606444 w 1630791"/>
              <a:gd name="connsiteY14" fmla="*/ 1443504 h 1758613"/>
              <a:gd name="connsiteX15" fmla="*/ 1620959 w 1630791"/>
              <a:gd name="connsiteY15" fmla="*/ 1568517 h 1758613"/>
              <a:gd name="connsiteX16" fmla="*/ 1629855 w 1630791"/>
              <a:gd name="connsiteY16" fmla="*/ 1694935 h 1758613"/>
              <a:gd name="connsiteX17" fmla="*/ 1630791 w 1630791"/>
              <a:gd name="connsiteY17" fmla="*/ 1758612 h 1758613"/>
              <a:gd name="connsiteX18" fmla="*/ 573095 w 1630791"/>
              <a:gd name="connsiteY18" fmla="*/ 1758612 h 1758613"/>
              <a:gd name="connsiteX19" fmla="*/ 572215 w 1630791"/>
              <a:gd name="connsiteY19" fmla="*/ 1735446 h 1758613"/>
              <a:gd name="connsiteX20" fmla="*/ 573094 w 1630791"/>
              <a:gd name="connsiteY20" fmla="*/ 1758613 h 1758613"/>
              <a:gd name="connsiteX21" fmla="*/ 355085 w 1630791"/>
              <a:gd name="connsiteY21" fmla="*/ 1758613 h 1758613"/>
              <a:gd name="connsiteX22" fmla="*/ 352278 w 1630791"/>
              <a:gd name="connsiteY22" fmla="*/ 1696838 h 1758613"/>
              <a:gd name="connsiteX23" fmla="*/ 336839 w 1630791"/>
              <a:gd name="connsiteY23" fmla="*/ 1576562 h 1758613"/>
              <a:gd name="connsiteX24" fmla="*/ 310641 w 1630791"/>
              <a:gd name="connsiteY24" fmla="*/ 1459095 h 1758613"/>
              <a:gd name="connsiteX25" fmla="*/ 281337 w 1630791"/>
              <a:gd name="connsiteY25" fmla="*/ 1366964 h 1758613"/>
              <a:gd name="connsiteX26" fmla="*/ 109562 w 1630791"/>
              <a:gd name="connsiteY26" fmla="*/ 1346055 h 1758613"/>
              <a:gd name="connsiteX27" fmla="*/ 213033 w 1630791"/>
              <a:gd name="connsiteY27" fmla="*/ 1207997 h 1758613"/>
              <a:gd name="connsiteX28" fmla="*/ 174034 w 1630791"/>
              <a:gd name="connsiteY28" fmla="*/ 1134305 h 1758613"/>
              <a:gd name="connsiteX29" fmla="*/ 110409 w 1630791"/>
              <a:gd name="connsiteY29" fmla="*/ 1036961 h 1758613"/>
              <a:gd name="connsiteX30" fmla="*/ 39298 w 1630791"/>
              <a:gd name="connsiteY30" fmla="*/ 945234 h 1758613"/>
              <a:gd name="connsiteX31" fmla="*/ 0 w 1630791"/>
              <a:gd name="connsiteY31" fmla="*/ 902646 h 1758613"/>
              <a:gd name="connsiteX32" fmla="*/ 154853 w 1630791"/>
              <a:gd name="connsiteY32" fmla="*/ 748675 h 1758613"/>
              <a:gd name="connsiteX33" fmla="*/ 154511 w 1630791"/>
              <a:gd name="connsiteY33" fmla="*/ 748206 h 1758613"/>
              <a:gd name="connsiteX34" fmla="*/ 902250 w 1630791"/>
              <a:gd name="connsiteY34" fmla="*/ 0 h 1758613"/>
              <a:gd name="connsiteX0" fmla="*/ 902250 w 1630791"/>
              <a:gd name="connsiteY0" fmla="*/ 0 h 1758613"/>
              <a:gd name="connsiteX1" fmla="*/ 943452 w 1630791"/>
              <a:gd name="connsiteY1" fmla="*/ 42607 h 1758613"/>
              <a:gd name="connsiteX2" fmla="*/ 1022113 w 1630791"/>
              <a:gd name="connsiteY2" fmla="*/ 132504 h 1758613"/>
              <a:gd name="connsiteX3" fmla="*/ 1097027 w 1630791"/>
              <a:gd name="connsiteY3" fmla="*/ 225679 h 1758613"/>
              <a:gd name="connsiteX4" fmla="*/ 1167259 w 1630791"/>
              <a:gd name="connsiteY4" fmla="*/ 321663 h 1758613"/>
              <a:gd name="connsiteX5" fmla="*/ 1233277 w 1630791"/>
              <a:gd name="connsiteY5" fmla="*/ 421393 h 1758613"/>
              <a:gd name="connsiteX6" fmla="*/ 1294613 w 1630791"/>
              <a:gd name="connsiteY6" fmla="*/ 524868 h 1758613"/>
              <a:gd name="connsiteX7" fmla="*/ 1351267 w 1630791"/>
              <a:gd name="connsiteY7" fmla="*/ 630684 h 1758613"/>
              <a:gd name="connsiteX8" fmla="*/ 1403239 w 1630791"/>
              <a:gd name="connsiteY8" fmla="*/ 738842 h 1758613"/>
              <a:gd name="connsiteX9" fmla="*/ 1450529 w 1630791"/>
              <a:gd name="connsiteY9" fmla="*/ 850745 h 1758613"/>
              <a:gd name="connsiteX10" fmla="*/ 1492668 w 1630791"/>
              <a:gd name="connsiteY10" fmla="*/ 964521 h 1758613"/>
              <a:gd name="connsiteX11" fmla="*/ 1529189 w 1630791"/>
              <a:gd name="connsiteY11" fmla="*/ 1080638 h 1758613"/>
              <a:gd name="connsiteX12" fmla="*/ 1560559 w 1630791"/>
              <a:gd name="connsiteY12" fmla="*/ 1199565 h 1758613"/>
              <a:gd name="connsiteX13" fmla="*/ 1586311 w 1630791"/>
              <a:gd name="connsiteY13" fmla="*/ 1320364 h 1758613"/>
              <a:gd name="connsiteX14" fmla="*/ 1606444 w 1630791"/>
              <a:gd name="connsiteY14" fmla="*/ 1443504 h 1758613"/>
              <a:gd name="connsiteX15" fmla="*/ 1620959 w 1630791"/>
              <a:gd name="connsiteY15" fmla="*/ 1568517 h 1758613"/>
              <a:gd name="connsiteX16" fmla="*/ 1629855 w 1630791"/>
              <a:gd name="connsiteY16" fmla="*/ 1694935 h 1758613"/>
              <a:gd name="connsiteX17" fmla="*/ 1630791 w 1630791"/>
              <a:gd name="connsiteY17" fmla="*/ 1758612 h 1758613"/>
              <a:gd name="connsiteX18" fmla="*/ 573095 w 1630791"/>
              <a:gd name="connsiteY18" fmla="*/ 1758612 h 1758613"/>
              <a:gd name="connsiteX19" fmla="*/ 573094 w 1630791"/>
              <a:gd name="connsiteY19" fmla="*/ 1758613 h 1758613"/>
              <a:gd name="connsiteX20" fmla="*/ 355085 w 1630791"/>
              <a:gd name="connsiteY20" fmla="*/ 1758613 h 1758613"/>
              <a:gd name="connsiteX21" fmla="*/ 352278 w 1630791"/>
              <a:gd name="connsiteY21" fmla="*/ 1696838 h 1758613"/>
              <a:gd name="connsiteX22" fmla="*/ 336839 w 1630791"/>
              <a:gd name="connsiteY22" fmla="*/ 1576562 h 1758613"/>
              <a:gd name="connsiteX23" fmla="*/ 310641 w 1630791"/>
              <a:gd name="connsiteY23" fmla="*/ 1459095 h 1758613"/>
              <a:gd name="connsiteX24" fmla="*/ 281337 w 1630791"/>
              <a:gd name="connsiteY24" fmla="*/ 1366964 h 1758613"/>
              <a:gd name="connsiteX25" fmla="*/ 109562 w 1630791"/>
              <a:gd name="connsiteY25" fmla="*/ 1346055 h 1758613"/>
              <a:gd name="connsiteX26" fmla="*/ 213033 w 1630791"/>
              <a:gd name="connsiteY26" fmla="*/ 1207997 h 1758613"/>
              <a:gd name="connsiteX27" fmla="*/ 174034 w 1630791"/>
              <a:gd name="connsiteY27" fmla="*/ 1134305 h 1758613"/>
              <a:gd name="connsiteX28" fmla="*/ 110409 w 1630791"/>
              <a:gd name="connsiteY28" fmla="*/ 1036961 h 1758613"/>
              <a:gd name="connsiteX29" fmla="*/ 39298 w 1630791"/>
              <a:gd name="connsiteY29" fmla="*/ 945234 h 1758613"/>
              <a:gd name="connsiteX30" fmla="*/ 0 w 1630791"/>
              <a:gd name="connsiteY30" fmla="*/ 902646 h 1758613"/>
              <a:gd name="connsiteX31" fmla="*/ 154853 w 1630791"/>
              <a:gd name="connsiteY31" fmla="*/ 748675 h 1758613"/>
              <a:gd name="connsiteX32" fmla="*/ 154511 w 1630791"/>
              <a:gd name="connsiteY32" fmla="*/ 748206 h 1758613"/>
              <a:gd name="connsiteX33" fmla="*/ 902250 w 1630791"/>
              <a:gd name="connsiteY33" fmla="*/ 0 h 175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30791" h="1758613">
                <a:moveTo>
                  <a:pt x="902250" y="0"/>
                </a:moveTo>
                <a:lnTo>
                  <a:pt x="943452" y="42607"/>
                </a:lnTo>
                <a:lnTo>
                  <a:pt x="1022113" y="132504"/>
                </a:lnTo>
                <a:lnTo>
                  <a:pt x="1097027" y="225679"/>
                </a:lnTo>
                <a:lnTo>
                  <a:pt x="1167259" y="321663"/>
                </a:lnTo>
                <a:lnTo>
                  <a:pt x="1233277" y="421393"/>
                </a:lnTo>
                <a:lnTo>
                  <a:pt x="1294613" y="524868"/>
                </a:lnTo>
                <a:lnTo>
                  <a:pt x="1351267" y="630684"/>
                </a:lnTo>
                <a:lnTo>
                  <a:pt x="1403239" y="738842"/>
                </a:lnTo>
                <a:lnTo>
                  <a:pt x="1450529" y="850745"/>
                </a:lnTo>
                <a:lnTo>
                  <a:pt x="1492668" y="964521"/>
                </a:lnTo>
                <a:lnTo>
                  <a:pt x="1529189" y="1080638"/>
                </a:lnTo>
                <a:lnTo>
                  <a:pt x="1560559" y="1199565"/>
                </a:lnTo>
                <a:lnTo>
                  <a:pt x="1586311" y="1320364"/>
                </a:lnTo>
                <a:lnTo>
                  <a:pt x="1606444" y="1443504"/>
                </a:lnTo>
                <a:lnTo>
                  <a:pt x="1620959" y="1568517"/>
                </a:lnTo>
                <a:lnTo>
                  <a:pt x="1629855" y="1694935"/>
                </a:lnTo>
                <a:lnTo>
                  <a:pt x="1630791" y="1758612"/>
                </a:lnTo>
                <a:lnTo>
                  <a:pt x="573095" y="1758612"/>
                </a:lnTo>
                <a:cubicBezTo>
                  <a:pt x="396812" y="1758612"/>
                  <a:pt x="609429" y="1758613"/>
                  <a:pt x="573094" y="1758613"/>
                </a:cubicBezTo>
                <a:lnTo>
                  <a:pt x="355085" y="1758613"/>
                </a:lnTo>
                <a:lnTo>
                  <a:pt x="352278" y="1696838"/>
                </a:lnTo>
                <a:lnTo>
                  <a:pt x="336839" y="1576562"/>
                </a:lnTo>
                <a:lnTo>
                  <a:pt x="310641" y="1459095"/>
                </a:lnTo>
                <a:lnTo>
                  <a:pt x="281337" y="1366964"/>
                </a:lnTo>
                <a:lnTo>
                  <a:pt x="109562" y="1346055"/>
                </a:lnTo>
                <a:lnTo>
                  <a:pt x="213033" y="1207997"/>
                </a:lnTo>
                <a:lnTo>
                  <a:pt x="174034" y="1134305"/>
                </a:lnTo>
                <a:lnTo>
                  <a:pt x="110409" y="1036961"/>
                </a:lnTo>
                <a:lnTo>
                  <a:pt x="39298" y="945234"/>
                </a:lnTo>
                <a:lnTo>
                  <a:pt x="0" y="902646"/>
                </a:lnTo>
                <a:lnTo>
                  <a:pt x="154853" y="748675"/>
                </a:lnTo>
                <a:lnTo>
                  <a:pt x="154511" y="748206"/>
                </a:lnTo>
                <a:lnTo>
                  <a:pt x="902250" y="0"/>
                </a:lnTo>
                <a:close/>
              </a:path>
            </a:pathLst>
          </a:custGeom>
          <a:solidFill>
            <a:srgbClr val="017785"/>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303333"/>
              </a:solidFill>
              <a:effectLst/>
              <a:uLnTx/>
              <a:uFillTx/>
              <a:latin typeface="Arial"/>
              <a:ea typeface="+mn-ea"/>
              <a:cs typeface="+mn-cs"/>
            </a:endParaRPr>
          </a:p>
        </p:txBody>
      </p:sp>
      <p:sp>
        <p:nvSpPr>
          <p:cNvPr id="76" name="Freeform: Shape 75">
            <a:extLst>
              <a:ext uri="{FF2B5EF4-FFF2-40B4-BE49-F238E27FC236}">
                <a16:creationId xmlns:a16="http://schemas.microsoft.com/office/drawing/2014/main" xmlns="" id="{8B1761CE-3244-490C-ADE3-E5356FDAB9CC}"/>
              </a:ext>
            </a:extLst>
          </p:cNvPr>
          <p:cNvSpPr>
            <a:spLocks/>
          </p:cNvSpPr>
          <p:nvPr/>
        </p:nvSpPr>
        <p:spPr bwMode="auto">
          <a:xfrm>
            <a:off x="4700986" y="2414670"/>
            <a:ext cx="1318959" cy="1223092"/>
          </a:xfrm>
          <a:custGeom>
            <a:avLst/>
            <a:gdLst>
              <a:gd name="connsiteX0" fmla="*/ 0 w 1758612"/>
              <a:gd name="connsiteY0" fmla="*/ 0 h 1630789"/>
              <a:gd name="connsiteX1" fmla="*/ 64129 w 1758612"/>
              <a:gd name="connsiteY1" fmla="*/ 1872 h 1630789"/>
              <a:gd name="connsiteX2" fmla="*/ 190513 w 1758612"/>
              <a:gd name="connsiteY2" fmla="*/ 10765 h 1630789"/>
              <a:gd name="connsiteX3" fmla="*/ 315493 w 1758612"/>
              <a:gd name="connsiteY3" fmla="*/ 24807 h 1630789"/>
              <a:gd name="connsiteX4" fmla="*/ 437664 w 1758612"/>
              <a:gd name="connsiteY4" fmla="*/ 44934 h 1630789"/>
              <a:gd name="connsiteX5" fmla="*/ 558899 w 1758612"/>
              <a:gd name="connsiteY5" fmla="*/ 70678 h 1630789"/>
              <a:gd name="connsiteX6" fmla="*/ 677326 w 1758612"/>
              <a:gd name="connsiteY6" fmla="*/ 101570 h 1630789"/>
              <a:gd name="connsiteX7" fmla="*/ 794348 w 1758612"/>
              <a:gd name="connsiteY7" fmla="*/ 138547 h 1630789"/>
              <a:gd name="connsiteX8" fmla="*/ 908094 w 1758612"/>
              <a:gd name="connsiteY8" fmla="*/ 180673 h 1630789"/>
              <a:gd name="connsiteX9" fmla="*/ 1019031 w 1758612"/>
              <a:gd name="connsiteY9" fmla="*/ 227480 h 1630789"/>
              <a:gd name="connsiteX10" fmla="*/ 1128096 w 1758612"/>
              <a:gd name="connsiteY10" fmla="*/ 279435 h 1630789"/>
              <a:gd name="connsiteX11" fmla="*/ 1233884 w 1758612"/>
              <a:gd name="connsiteY11" fmla="*/ 336539 h 1630789"/>
              <a:gd name="connsiteX12" fmla="*/ 1336396 w 1758612"/>
              <a:gd name="connsiteY12" fmla="*/ 397856 h 1630789"/>
              <a:gd name="connsiteX13" fmla="*/ 1436099 w 1758612"/>
              <a:gd name="connsiteY13" fmla="*/ 463853 h 1630789"/>
              <a:gd name="connsiteX14" fmla="*/ 1532993 w 1758612"/>
              <a:gd name="connsiteY14" fmla="*/ 534063 h 1630789"/>
              <a:gd name="connsiteX15" fmla="*/ 1625675 w 1758612"/>
              <a:gd name="connsiteY15" fmla="*/ 608485 h 1630789"/>
              <a:gd name="connsiteX16" fmla="*/ 1715080 w 1758612"/>
              <a:gd name="connsiteY16" fmla="*/ 687588 h 1630789"/>
              <a:gd name="connsiteX17" fmla="*/ 1758612 w 1758612"/>
              <a:gd name="connsiteY17" fmla="*/ 728310 h 1630789"/>
              <a:gd name="connsiteX18" fmla="*/ 1010605 w 1758612"/>
              <a:gd name="connsiteY18" fmla="*/ 1476279 h 1630789"/>
              <a:gd name="connsiteX19" fmla="*/ 988933 w 1758612"/>
              <a:gd name="connsiteY19" fmla="*/ 1456615 h 1630789"/>
              <a:gd name="connsiteX20" fmla="*/ 988361 w 1758612"/>
              <a:gd name="connsiteY20" fmla="*/ 1457291 h 1630789"/>
              <a:gd name="connsiteX21" fmla="*/ 1009938 w 1758612"/>
              <a:gd name="connsiteY21" fmla="*/ 1476873 h 1630789"/>
              <a:gd name="connsiteX22" fmla="*/ 856038 w 1758612"/>
              <a:gd name="connsiteY22" fmla="*/ 1630789 h 1630789"/>
              <a:gd name="connsiteX23" fmla="*/ 812535 w 1758612"/>
              <a:gd name="connsiteY23" fmla="*/ 1592427 h 1630789"/>
              <a:gd name="connsiteX24" fmla="*/ 721318 w 1758612"/>
              <a:gd name="connsiteY24" fmla="*/ 1520849 h 1630789"/>
              <a:gd name="connsiteX25" fmla="*/ 623552 w 1758612"/>
              <a:gd name="connsiteY25" fmla="*/ 1457224 h 1630789"/>
              <a:gd name="connsiteX26" fmla="*/ 521785 w 1758612"/>
              <a:gd name="connsiteY26" fmla="*/ 1403314 h 1630789"/>
              <a:gd name="connsiteX27" fmla="*/ 387214 w 1758612"/>
              <a:gd name="connsiteY27" fmla="*/ 1508586 h 1630789"/>
              <a:gd name="connsiteX28" fmla="*/ 363626 w 1758612"/>
              <a:gd name="connsiteY28" fmla="*/ 1341549 h 1630789"/>
              <a:gd name="connsiteX29" fmla="*/ 299847 w 1758612"/>
              <a:gd name="connsiteY29" fmla="*/ 1321085 h 1630789"/>
              <a:gd name="connsiteX30" fmla="*/ 182434 w 1758612"/>
              <a:gd name="connsiteY30" fmla="*/ 1295354 h 1630789"/>
              <a:gd name="connsiteX31" fmla="*/ 61747 w 1758612"/>
              <a:gd name="connsiteY31" fmla="*/ 1280383 h 1630789"/>
              <a:gd name="connsiteX32" fmla="*/ 0 w 1758612"/>
              <a:gd name="connsiteY32" fmla="*/ 1276641 h 1630789"/>
              <a:gd name="connsiteX33" fmla="*/ 0 w 1758612"/>
              <a:gd name="connsiteY33" fmla="*/ 1059099 h 1630789"/>
              <a:gd name="connsiteX34" fmla="*/ 36487 w 1758612"/>
              <a:gd name="connsiteY34" fmla="*/ 1060035 h 1630789"/>
              <a:gd name="connsiteX35" fmla="*/ 42595 w 1758612"/>
              <a:gd name="connsiteY35" fmla="*/ 1060508 h 1630789"/>
              <a:gd name="connsiteX36" fmla="*/ 42566 w 1758612"/>
              <a:gd name="connsiteY36" fmla="*/ 1059702 h 1630789"/>
              <a:gd name="connsiteX37" fmla="*/ 36511 w 1758612"/>
              <a:gd name="connsiteY37" fmla="*/ 1059233 h 1630789"/>
              <a:gd name="connsiteX38" fmla="*/ 0 w 1758612"/>
              <a:gd name="connsiteY38" fmla="*/ 1058296 h 1630789"/>
              <a:gd name="connsiteX0" fmla="*/ 0 w 1758612"/>
              <a:gd name="connsiteY0" fmla="*/ 0 h 1630789"/>
              <a:gd name="connsiteX1" fmla="*/ 64129 w 1758612"/>
              <a:gd name="connsiteY1" fmla="*/ 1872 h 1630789"/>
              <a:gd name="connsiteX2" fmla="*/ 190513 w 1758612"/>
              <a:gd name="connsiteY2" fmla="*/ 10765 h 1630789"/>
              <a:gd name="connsiteX3" fmla="*/ 315493 w 1758612"/>
              <a:gd name="connsiteY3" fmla="*/ 24807 h 1630789"/>
              <a:gd name="connsiteX4" fmla="*/ 437664 w 1758612"/>
              <a:gd name="connsiteY4" fmla="*/ 44934 h 1630789"/>
              <a:gd name="connsiteX5" fmla="*/ 558899 w 1758612"/>
              <a:gd name="connsiteY5" fmla="*/ 70678 h 1630789"/>
              <a:gd name="connsiteX6" fmla="*/ 677326 w 1758612"/>
              <a:gd name="connsiteY6" fmla="*/ 101570 h 1630789"/>
              <a:gd name="connsiteX7" fmla="*/ 794348 w 1758612"/>
              <a:gd name="connsiteY7" fmla="*/ 138547 h 1630789"/>
              <a:gd name="connsiteX8" fmla="*/ 908094 w 1758612"/>
              <a:gd name="connsiteY8" fmla="*/ 180673 h 1630789"/>
              <a:gd name="connsiteX9" fmla="*/ 1019031 w 1758612"/>
              <a:gd name="connsiteY9" fmla="*/ 227480 h 1630789"/>
              <a:gd name="connsiteX10" fmla="*/ 1128096 w 1758612"/>
              <a:gd name="connsiteY10" fmla="*/ 279435 h 1630789"/>
              <a:gd name="connsiteX11" fmla="*/ 1233884 w 1758612"/>
              <a:gd name="connsiteY11" fmla="*/ 336539 h 1630789"/>
              <a:gd name="connsiteX12" fmla="*/ 1336396 w 1758612"/>
              <a:gd name="connsiteY12" fmla="*/ 397856 h 1630789"/>
              <a:gd name="connsiteX13" fmla="*/ 1436099 w 1758612"/>
              <a:gd name="connsiteY13" fmla="*/ 463853 h 1630789"/>
              <a:gd name="connsiteX14" fmla="*/ 1532993 w 1758612"/>
              <a:gd name="connsiteY14" fmla="*/ 534063 h 1630789"/>
              <a:gd name="connsiteX15" fmla="*/ 1625675 w 1758612"/>
              <a:gd name="connsiteY15" fmla="*/ 608485 h 1630789"/>
              <a:gd name="connsiteX16" fmla="*/ 1715080 w 1758612"/>
              <a:gd name="connsiteY16" fmla="*/ 687588 h 1630789"/>
              <a:gd name="connsiteX17" fmla="*/ 1758612 w 1758612"/>
              <a:gd name="connsiteY17" fmla="*/ 728310 h 1630789"/>
              <a:gd name="connsiteX18" fmla="*/ 1010605 w 1758612"/>
              <a:gd name="connsiteY18" fmla="*/ 1476279 h 1630789"/>
              <a:gd name="connsiteX19" fmla="*/ 988933 w 1758612"/>
              <a:gd name="connsiteY19" fmla="*/ 1456615 h 1630789"/>
              <a:gd name="connsiteX20" fmla="*/ 988361 w 1758612"/>
              <a:gd name="connsiteY20" fmla="*/ 1457291 h 1630789"/>
              <a:gd name="connsiteX21" fmla="*/ 1009938 w 1758612"/>
              <a:gd name="connsiteY21" fmla="*/ 1476873 h 1630789"/>
              <a:gd name="connsiteX22" fmla="*/ 856038 w 1758612"/>
              <a:gd name="connsiteY22" fmla="*/ 1630789 h 1630789"/>
              <a:gd name="connsiteX23" fmla="*/ 812535 w 1758612"/>
              <a:gd name="connsiteY23" fmla="*/ 1592427 h 1630789"/>
              <a:gd name="connsiteX24" fmla="*/ 721318 w 1758612"/>
              <a:gd name="connsiteY24" fmla="*/ 1520849 h 1630789"/>
              <a:gd name="connsiteX25" fmla="*/ 623552 w 1758612"/>
              <a:gd name="connsiteY25" fmla="*/ 1457224 h 1630789"/>
              <a:gd name="connsiteX26" fmla="*/ 521785 w 1758612"/>
              <a:gd name="connsiteY26" fmla="*/ 1403314 h 1630789"/>
              <a:gd name="connsiteX27" fmla="*/ 387214 w 1758612"/>
              <a:gd name="connsiteY27" fmla="*/ 1508586 h 1630789"/>
              <a:gd name="connsiteX28" fmla="*/ 363626 w 1758612"/>
              <a:gd name="connsiteY28" fmla="*/ 1341549 h 1630789"/>
              <a:gd name="connsiteX29" fmla="*/ 299847 w 1758612"/>
              <a:gd name="connsiteY29" fmla="*/ 1321085 h 1630789"/>
              <a:gd name="connsiteX30" fmla="*/ 182434 w 1758612"/>
              <a:gd name="connsiteY30" fmla="*/ 1295354 h 1630789"/>
              <a:gd name="connsiteX31" fmla="*/ 61747 w 1758612"/>
              <a:gd name="connsiteY31" fmla="*/ 1280383 h 1630789"/>
              <a:gd name="connsiteX32" fmla="*/ 0 w 1758612"/>
              <a:gd name="connsiteY32" fmla="*/ 1276641 h 1630789"/>
              <a:gd name="connsiteX33" fmla="*/ 0 w 1758612"/>
              <a:gd name="connsiteY33" fmla="*/ 1059099 h 1630789"/>
              <a:gd name="connsiteX34" fmla="*/ 36487 w 1758612"/>
              <a:gd name="connsiteY34" fmla="*/ 1060035 h 1630789"/>
              <a:gd name="connsiteX35" fmla="*/ 42595 w 1758612"/>
              <a:gd name="connsiteY35" fmla="*/ 1060508 h 1630789"/>
              <a:gd name="connsiteX36" fmla="*/ 42566 w 1758612"/>
              <a:gd name="connsiteY36" fmla="*/ 1059702 h 1630789"/>
              <a:gd name="connsiteX37" fmla="*/ 0 w 1758612"/>
              <a:gd name="connsiteY37" fmla="*/ 1058296 h 1630789"/>
              <a:gd name="connsiteX38" fmla="*/ 0 w 1758612"/>
              <a:gd name="connsiteY38" fmla="*/ 0 h 1630789"/>
              <a:gd name="connsiteX0" fmla="*/ 0 w 1758612"/>
              <a:gd name="connsiteY0" fmla="*/ 0 h 1630789"/>
              <a:gd name="connsiteX1" fmla="*/ 64129 w 1758612"/>
              <a:gd name="connsiteY1" fmla="*/ 1872 h 1630789"/>
              <a:gd name="connsiteX2" fmla="*/ 190513 w 1758612"/>
              <a:gd name="connsiteY2" fmla="*/ 10765 h 1630789"/>
              <a:gd name="connsiteX3" fmla="*/ 315493 w 1758612"/>
              <a:gd name="connsiteY3" fmla="*/ 24807 h 1630789"/>
              <a:gd name="connsiteX4" fmla="*/ 437664 w 1758612"/>
              <a:gd name="connsiteY4" fmla="*/ 44934 h 1630789"/>
              <a:gd name="connsiteX5" fmla="*/ 558899 w 1758612"/>
              <a:gd name="connsiteY5" fmla="*/ 70678 h 1630789"/>
              <a:gd name="connsiteX6" fmla="*/ 677326 w 1758612"/>
              <a:gd name="connsiteY6" fmla="*/ 101570 h 1630789"/>
              <a:gd name="connsiteX7" fmla="*/ 794348 w 1758612"/>
              <a:gd name="connsiteY7" fmla="*/ 138547 h 1630789"/>
              <a:gd name="connsiteX8" fmla="*/ 908094 w 1758612"/>
              <a:gd name="connsiteY8" fmla="*/ 180673 h 1630789"/>
              <a:gd name="connsiteX9" fmla="*/ 1019031 w 1758612"/>
              <a:gd name="connsiteY9" fmla="*/ 227480 h 1630789"/>
              <a:gd name="connsiteX10" fmla="*/ 1128096 w 1758612"/>
              <a:gd name="connsiteY10" fmla="*/ 279435 h 1630789"/>
              <a:gd name="connsiteX11" fmla="*/ 1233884 w 1758612"/>
              <a:gd name="connsiteY11" fmla="*/ 336539 h 1630789"/>
              <a:gd name="connsiteX12" fmla="*/ 1336396 w 1758612"/>
              <a:gd name="connsiteY12" fmla="*/ 397856 h 1630789"/>
              <a:gd name="connsiteX13" fmla="*/ 1436099 w 1758612"/>
              <a:gd name="connsiteY13" fmla="*/ 463853 h 1630789"/>
              <a:gd name="connsiteX14" fmla="*/ 1532993 w 1758612"/>
              <a:gd name="connsiteY14" fmla="*/ 534063 h 1630789"/>
              <a:gd name="connsiteX15" fmla="*/ 1625675 w 1758612"/>
              <a:gd name="connsiteY15" fmla="*/ 608485 h 1630789"/>
              <a:gd name="connsiteX16" fmla="*/ 1715080 w 1758612"/>
              <a:gd name="connsiteY16" fmla="*/ 687588 h 1630789"/>
              <a:gd name="connsiteX17" fmla="*/ 1758612 w 1758612"/>
              <a:gd name="connsiteY17" fmla="*/ 728310 h 1630789"/>
              <a:gd name="connsiteX18" fmla="*/ 1010605 w 1758612"/>
              <a:gd name="connsiteY18" fmla="*/ 1476279 h 1630789"/>
              <a:gd name="connsiteX19" fmla="*/ 988933 w 1758612"/>
              <a:gd name="connsiteY19" fmla="*/ 1456615 h 1630789"/>
              <a:gd name="connsiteX20" fmla="*/ 988361 w 1758612"/>
              <a:gd name="connsiteY20" fmla="*/ 1457291 h 1630789"/>
              <a:gd name="connsiteX21" fmla="*/ 1009938 w 1758612"/>
              <a:gd name="connsiteY21" fmla="*/ 1476873 h 1630789"/>
              <a:gd name="connsiteX22" fmla="*/ 856038 w 1758612"/>
              <a:gd name="connsiteY22" fmla="*/ 1630789 h 1630789"/>
              <a:gd name="connsiteX23" fmla="*/ 812535 w 1758612"/>
              <a:gd name="connsiteY23" fmla="*/ 1592427 h 1630789"/>
              <a:gd name="connsiteX24" fmla="*/ 721318 w 1758612"/>
              <a:gd name="connsiteY24" fmla="*/ 1520849 h 1630789"/>
              <a:gd name="connsiteX25" fmla="*/ 623552 w 1758612"/>
              <a:gd name="connsiteY25" fmla="*/ 1457224 h 1630789"/>
              <a:gd name="connsiteX26" fmla="*/ 521785 w 1758612"/>
              <a:gd name="connsiteY26" fmla="*/ 1403314 h 1630789"/>
              <a:gd name="connsiteX27" fmla="*/ 387214 w 1758612"/>
              <a:gd name="connsiteY27" fmla="*/ 1508586 h 1630789"/>
              <a:gd name="connsiteX28" fmla="*/ 363626 w 1758612"/>
              <a:gd name="connsiteY28" fmla="*/ 1341549 h 1630789"/>
              <a:gd name="connsiteX29" fmla="*/ 299847 w 1758612"/>
              <a:gd name="connsiteY29" fmla="*/ 1321085 h 1630789"/>
              <a:gd name="connsiteX30" fmla="*/ 182434 w 1758612"/>
              <a:gd name="connsiteY30" fmla="*/ 1295354 h 1630789"/>
              <a:gd name="connsiteX31" fmla="*/ 61747 w 1758612"/>
              <a:gd name="connsiteY31" fmla="*/ 1280383 h 1630789"/>
              <a:gd name="connsiteX32" fmla="*/ 0 w 1758612"/>
              <a:gd name="connsiteY32" fmla="*/ 1276641 h 1630789"/>
              <a:gd name="connsiteX33" fmla="*/ 0 w 1758612"/>
              <a:gd name="connsiteY33" fmla="*/ 1059099 h 1630789"/>
              <a:gd name="connsiteX34" fmla="*/ 36487 w 1758612"/>
              <a:gd name="connsiteY34" fmla="*/ 1060035 h 1630789"/>
              <a:gd name="connsiteX35" fmla="*/ 42595 w 1758612"/>
              <a:gd name="connsiteY35" fmla="*/ 1060508 h 1630789"/>
              <a:gd name="connsiteX36" fmla="*/ 0 w 1758612"/>
              <a:gd name="connsiteY36" fmla="*/ 1058296 h 1630789"/>
              <a:gd name="connsiteX37" fmla="*/ 0 w 1758612"/>
              <a:gd name="connsiteY37" fmla="*/ 0 h 1630789"/>
              <a:gd name="connsiteX0" fmla="*/ 0 w 1758612"/>
              <a:gd name="connsiteY0" fmla="*/ 0 h 1630789"/>
              <a:gd name="connsiteX1" fmla="*/ 64129 w 1758612"/>
              <a:gd name="connsiteY1" fmla="*/ 1872 h 1630789"/>
              <a:gd name="connsiteX2" fmla="*/ 190513 w 1758612"/>
              <a:gd name="connsiteY2" fmla="*/ 10765 h 1630789"/>
              <a:gd name="connsiteX3" fmla="*/ 315493 w 1758612"/>
              <a:gd name="connsiteY3" fmla="*/ 24807 h 1630789"/>
              <a:gd name="connsiteX4" fmla="*/ 437664 w 1758612"/>
              <a:gd name="connsiteY4" fmla="*/ 44934 h 1630789"/>
              <a:gd name="connsiteX5" fmla="*/ 558899 w 1758612"/>
              <a:gd name="connsiteY5" fmla="*/ 70678 h 1630789"/>
              <a:gd name="connsiteX6" fmla="*/ 677326 w 1758612"/>
              <a:gd name="connsiteY6" fmla="*/ 101570 h 1630789"/>
              <a:gd name="connsiteX7" fmla="*/ 794348 w 1758612"/>
              <a:gd name="connsiteY7" fmla="*/ 138547 h 1630789"/>
              <a:gd name="connsiteX8" fmla="*/ 908094 w 1758612"/>
              <a:gd name="connsiteY8" fmla="*/ 180673 h 1630789"/>
              <a:gd name="connsiteX9" fmla="*/ 1019031 w 1758612"/>
              <a:gd name="connsiteY9" fmla="*/ 227480 h 1630789"/>
              <a:gd name="connsiteX10" fmla="*/ 1128096 w 1758612"/>
              <a:gd name="connsiteY10" fmla="*/ 279435 h 1630789"/>
              <a:gd name="connsiteX11" fmla="*/ 1233884 w 1758612"/>
              <a:gd name="connsiteY11" fmla="*/ 336539 h 1630789"/>
              <a:gd name="connsiteX12" fmla="*/ 1336396 w 1758612"/>
              <a:gd name="connsiteY12" fmla="*/ 397856 h 1630789"/>
              <a:gd name="connsiteX13" fmla="*/ 1436099 w 1758612"/>
              <a:gd name="connsiteY13" fmla="*/ 463853 h 1630789"/>
              <a:gd name="connsiteX14" fmla="*/ 1532993 w 1758612"/>
              <a:gd name="connsiteY14" fmla="*/ 534063 h 1630789"/>
              <a:gd name="connsiteX15" fmla="*/ 1625675 w 1758612"/>
              <a:gd name="connsiteY15" fmla="*/ 608485 h 1630789"/>
              <a:gd name="connsiteX16" fmla="*/ 1715080 w 1758612"/>
              <a:gd name="connsiteY16" fmla="*/ 687588 h 1630789"/>
              <a:gd name="connsiteX17" fmla="*/ 1758612 w 1758612"/>
              <a:gd name="connsiteY17" fmla="*/ 728310 h 1630789"/>
              <a:gd name="connsiteX18" fmla="*/ 1010605 w 1758612"/>
              <a:gd name="connsiteY18" fmla="*/ 1476279 h 1630789"/>
              <a:gd name="connsiteX19" fmla="*/ 988933 w 1758612"/>
              <a:gd name="connsiteY19" fmla="*/ 1456615 h 1630789"/>
              <a:gd name="connsiteX20" fmla="*/ 988361 w 1758612"/>
              <a:gd name="connsiteY20" fmla="*/ 1457291 h 1630789"/>
              <a:gd name="connsiteX21" fmla="*/ 1009938 w 1758612"/>
              <a:gd name="connsiteY21" fmla="*/ 1476873 h 1630789"/>
              <a:gd name="connsiteX22" fmla="*/ 856038 w 1758612"/>
              <a:gd name="connsiteY22" fmla="*/ 1630789 h 1630789"/>
              <a:gd name="connsiteX23" fmla="*/ 812535 w 1758612"/>
              <a:gd name="connsiteY23" fmla="*/ 1592427 h 1630789"/>
              <a:gd name="connsiteX24" fmla="*/ 721318 w 1758612"/>
              <a:gd name="connsiteY24" fmla="*/ 1520849 h 1630789"/>
              <a:gd name="connsiteX25" fmla="*/ 623552 w 1758612"/>
              <a:gd name="connsiteY25" fmla="*/ 1457224 h 1630789"/>
              <a:gd name="connsiteX26" fmla="*/ 521785 w 1758612"/>
              <a:gd name="connsiteY26" fmla="*/ 1403314 h 1630789"/>
              <a:gd name="connsiteX27" fmla="*/ 387214 w 1758612"/>
              <a:gd name="connsiteY27" fmla="*/ 1508586 h 1630789"/>
              <a:gd name="connsiteX28" fmla="*/ 363626 w 1758612"/>
              <a:gd name="connsiteY28" fmla="*/ 1341549 h 1630789"/>
              <a:gd name="connsiteX29" fmla="*/ 299847 w 1758612"/>
              <a:gd name="connsiteY29" fmla="*/ 1321085 h 1630789"/>
              <a:gd name="connsiteX30" fmla="*/ 182434 w 1758612"/>
              <a:gd name="connsiteY30" fmla="*/ 1295354 h 1630789"/>
              <a:gd name="connsiteX31" fmla="*/ 61747 w 1758612"/>
              <a:gd name="connsiteY31" fmla="*/ 1280383 h 1630789"/>
              <a:gd name="connsiteX32" fmla="*/ 0 w 1758612"/>
              <a:gd name="connsiteY32" fmla="*/ 1276641 h 1630789"/>
              <a:gd name="connsiteX33" fmla="*/ 0 w 1758612"/>
              <a:gd name="connsiteY33" fmla="*/ 1059099 h 1630789"/>
              <a:gd name="connsiteX34" fmla="*/ 36487 w 1758612"/>
              <a:gd name="connsiteY34" fmla="*/ 1060035 h 1630789"/>
              <a:gd name="connsiteX35" fmla="*/ 0 w 1758612"/>
              <a:gd name="connsiteY35" fmla="*/ 1058296 h 1630789"/>
              <a:gd name="connsiteX36" fmla="*/ 0 w 1758612"/>
              <a:gd name="connsiteY36" fmla="*/ 0 h 1630789"/>
              <a:gd name="connsiteX0" fmla="*/ 0 w 1758612"/>
              <a:gd name="connsiteY0" fmla="*/ 0 h 1630789"/>
              <a:gd name="connsiteX1" fmla="*/ 64129 w 1758612"/>
              <a:gd name="connsiteY1" fmla="*/ 1872 h 1630789"/>
              <a:gd name="connsiteX2" fmla="*/ 190513 w 1758612"/>
              <a:gd name="connsiteY2" fmla="*/ 10765 h 1630789"/>
              <a:gd name="connsiteX3" fmla="*/ 315493 w 1758612"/>
              <a:gd name="connsiteY3" fmla="*/ 24807 h 1630789"/>
              <a:gd name="connsiteX4" fmla="*/ 437664 w 1758612"/>
              <a:gd name="connsiteY4" fmla="*/ 44934 h 1630789"/>
              <a:gd name="connsiteX5" fmla="*/ 558899 w 1758612"/>
              <a:gd name="connsiteY5" fmla="*/ 70678 h 1630789"/>
              <a:gd name="connsiteX6" fmla="*/ 677326 w 1758612"/>
              <a:gd name="connsiteY6" fmla="*/ 101570 h 1630789"/>
              <a:gd name="connsiteX7" fmla="*/ 794348 w 1758612"/>
              <a:gd name="connsiteY7" fmla="*/ 138547 h 1630789"/>
              <a:gd name="connsiteX8" fmla="*/ 908094 w 1758612"/>
              <a:gd name="connsiteY8" fmla="*/ 180673 h 1630789"/>
              <a:gd name="connsiteX9" fmla="*/ 1019031 w 1758612"/>
              <a:gd name="connsiteY9" fmla="*/ 227480 h 1630789"/>
              <a:gd name="connsiteX10" fmla="*/ 1128096 w 1758612"/>
              <a:gd name="connsiteY10" fmla="*/ 279435 h 1630789"/>
              <a:gd name="connsiteX11" fmla="*/ 1233884 w 1758612"/>
              <a:gd name="connsiteY11" fmla="*/ 336539 h 1630789"/>
              <a:gd name="connsiteX12" fmla="*/ 1336396 w 1758612"/>
              <a:gd name="connsiteY12" fmla="*/ 397856 h 1630789"/>
              <a:gd name="connsiteX13" fmla="*/ 1436099 w 1758612"/>
              <a:gd name="connsiteY13" fmla="*/ 463853 h 1630789"/>
              <a:gd name="connsiteX14" fmla="*/ 1532993 w 1758612"/>
              <a:gd name="connsiteY14" fmla="*/ 534063 h 1630789"/>
              <a:gd name="connsiteX15" fmla="*/ 1625675 w 1758612"/>
              <a:gd name="connsiteY15" fmla="*/ 608485 h 1630789"/>
              <a:gd name="connsiteX16" fmla="*/ 1715080 w 1758612"/>
              <a:gd name="connsiteY16" fmla="*/ 687588 h 1630789"/>
              <a:gd name="connsiteX17" fmla="*/ 1758612 w 1758612"/>
              <a:gd name="connsiteY17" fmla="*/ 728310 h 1630789"/>
              <a:gd name="connsiteX18" fmla="*/ 1010605 w 1758612"/>
              <a:gd name="connsiteY18" fmla="*/ 1476279 h 1630789"/>
              <a:gd name="connsiteX19" fmla="*/ 988933 w 1758612"/>
              <a:gd name="connsiteY19" fmla="*/ 1456615 h 1630789"/>
              <a:gd name="connsiteX20" fmla="*/ 988361 w 1758612"/>
              <a:gd name="connsiteY20" fmla="*/ 1457291 h 1630789"/>
              <a:gd name="connsiteX21" fmla="*/ 1009938 w 1758612"/>
              <a:gd name="connsiteY21" fmla="*/ 1476873 h 1630789"/>
              <a:gd name="connsiteX22" fmla="*/ 856038 w 1758612"/>
              <a:gd name="connsiteY22" fmla="*/ 1630789 h 1630789"/>
              <a:gd name="connsiteX23" fmla="*/ 812535 w 1758612"/>
              <a:gd name="connsiteY23" fmla="*/ 1592427 h 1630789"/>
              <a:gd name="connsiteX24" fmla="*/ 721318 w 1758612"/>
              <a:gd name="connsiteY24" fmla="*/ 1520849 h 1630789"/>
              <a:gd name="connsiteX25" fmla="*/ 623552 w 1758612"/>
              <a:gd name="connsiteY25" fmla="*/ 1457224 h 1630789"/>
              <a:gd name="connsiteX26" fmla="*/ 521785 w 1758612"/>
              <a:gd name="connsiteY26" fmla="*/ 1403314 h 1630789"/>
              <a:gd name="connsiteX27" fmla="*/ 387214 w 1758612"/>
              <a:gd name="connsiteY27" fmla="*/ 1508586 h 1630789"/>
              <a:gd name="connsiteX28" fmla="*/ 363626 w 1758612"/>
              <a:gd name="connsiteY28" fmla="*/ 1341549 h 1630789"/>
              <a:gd name="connsiteX29" fmla="*/ 299847 w 1758612"/>
              <a:gd name="connsiteY29" fmla="*/ 1321085 h 1630789"/>
              <a:gd name="connsiteX30" fmla="*/ 182434 w 1758612"/>
              <a:gd name="connsiteY30" fmla="*/ 1295354 h 1630789"/>
              <a:gd name="connsiteX31" fmla="*/ 61747 w 1758612"/>
              <a:gd name="connsiteY31" fmla="*/ 1280383 h 1630789"/>
              <a:gd name="connsiteX32" fmla="*/ 0 w 1758612"/>
              <a:gd name="connsiteY32" fmla="*/ 1276641 h 1630789"/>
              <a:gd name="connsiteX33" fmla="*/ 0 w 1758612"/>
              <a:gd name="connsiteY33" fmla="*/ 1059099 h 1630789"/>
              <a:gd name="connsiteX34" fmla="*/ 0 w 1758612"/>
              <a:gd name="connsiteY34" fmla="*/ 1058296 h 1630789"/>
              <a:gd name="connsiteX35" fmla="*/ 0 w 1758612"/>
              <a:gd name="connsiteY35" fmla="*/ 0 h 1630789"/>
              <a:gd name="connsiteX0" fmla="*/ 0 w 1758612"/>
              <a:gd name="connsiteY0" fmla="*/ 0 h 1630789"/>
              <a:gd name="connsiteX1" fmla="*/ 64129 w 1758612"/>
              <a:gd name="connsiteY1" fmla="*/ 1872 h 1630789"/>
              <a:gd name="connsiteX2" fmla="*/ 190513 w 1758612"/>
              <a:gd name="connsiteY2" fmla="*/ 10765 h 1630789"/>
              <a:gd name="connsiteX3" fmla="*/ 315493 w 1758612"/>
              <a:gd name="connsiteY3" fmla="*/ 24807 h 1630789"/>
              <a:gd name="connsiteX4" fmla="*/ 437664 w 1758612"/>
              <a:gd name="connsiteY4" fmla="*/ 44934 h 1630789"/>
              <a:gd name="connsiteX5" fmla="*/ 558899 w 1758612"/>
              <a:gd name="connsiteY5" fmla="*/ 70678 h 1630789"/>
              <a:gd name="connsiteX6" fmla="*/ 677326 w 1758612"/>
              <a:gd name="connsiteY6" fmla="*/ 101570 h 1630789"/>
              <a:gd name="connsiteX7" fmla="*/ 794348 w 1758612"/>
              <a:gd name="connsiteY7" fmla="*/ 138547 h 1630789"/>
              <a:gd name="connsiteX8" fmla="*/ 908094 w 1758612"/>
              <a:gd name="connsiteY8" fmla="*/ 180673 h 1630789"/>
              <a:gd name="connsiteX9" fmla="*/ 1019031 w 1758612"/>
              <a:gd name="connsiteY9" fmla="*/ 227480 h 1630789"/>
              <a:gd name="connsiteX10" fmla="*/ 1128096 w 1758612"/>
              <a:gd name="connsiteY10" fmla="*/ 279435 h 1630789"/>
              <a:gd name="connsiteX11" fmla="*/ 1233884 w 1758612"/>
              <a:gd name="connsiteY11" fmla="*/ 336539 h 1630789"/>
              <a:gd name="connsiteX12" fmla="*/ 1336396 w 1758612"/>
              <a:gd name="connsiteY12" fmla="*/ 397856 h 1630789"/>
              <a:gd name="connsiteX13" fmla="*/ 1436099 w 1758612"/>
              <a:gd name="connsiteY13" fmla="*/ 463853 h 1630789"/>
              <a:gd name="connsiteX14" fmla="*/ 1532993 w 1758612"/>
              <a:gd name="connsiteY14" fmla="*/ 534063 h 1630789"/>
              <a:gd name="connsiteX15" fmla="*/ 1625675 w 1758612"/>
              <a:gd name="connsiteY15" fmla="*/ 608485 h 1630789"/>
              <a:gd name="connsiteX16" fmla="*/ 1715080 w 1758612"/>
              <a:gd name="connsiteY16" fmla="*/ 687588 h 1630789"/>
              <a:gd name="connsiteX17" fmla="*/ 1758612 w 1758612"/>
              <a:gd name="connsiteY17" fmla="*/ 728310 h 1630789"/>
              <a:gd name="connsiteX18" fmla="*/ 1010605 w 1758612"/>
              <a:gd name="connsiteY18" fmla="*/ 1476279 h 1630789"/>
              <a:gd name="connsiteX19" fmla="*/ 988933 w 1758612"/>
              <a:gd name="connsiteY19" fmla="*/ 1456615 h 1630789"/>
              <a:gd name="connsiteX20" fmla="*/ 1009938 w 1758612"/>
              <a:gd name="connsiteY20" fmla="*/ 1476873 h 1630789"/>
              <a:gd name="connsiteX21" fmla="*/ 856038 w 1758612"/>
              <a:gd name="connsiteY21" fmla="*/ 1630789 h 1630789"/>
              <a:gd name="connsiteX22" fmla="*/ 812535 w 1758612"/>
              <a:gd name="connsiteY22" fmla="*/ 1592427 h 1630789"/>
              <a:gd name="connsiteX23" fmla="*/ 721318 w 1758612"/>
              <a:gd name="connsiteY23" fmla="*/ 1520849 h 1630789"/>
              <a:gd name="connsiteX24" fmla="*/ 623552 w 1758612"/>
              <a:gd name="connsiteY24" fmla="*/ 1457224 h 1630789"/>
              <a:gd name="connsiteX25" fmla="*/ 521785 w 1758612"/>
              <a:gd name="connsiteY25" fmla="*/ 1403314 h 1630789"/>
              <a:gd name="connsiteX26" fmla="*/ 387214 w 1758612"/>
              <a:gd name="connsiteY26" fmla="*/ 1508586 h 1630789"/>
              <a:gd name="connsiteX27" fmla="*/ 363626 w 1758612"/>
              <a:gd name="connsiteY27" fmla="*/ 1341549 h 1630789"/>
              <a:gd name="connsiteX28" fmla="*/ 299847 w 1758612"/>
              <a:gd name="connsiteY28" fmla="*/ 1321085 h 1630789"/>
              <a:gd name="connsiteX29" fmla="*/ 182434 w 1758612"/>
              <a:gd name="connsiteY29" fmla="*/ 1295354 h 1630789"/>
              <a:gd name="connsiteX30" fmla="*/ 61747 w 1758612"/>
              <a:gd name="connsiteY30" fmla="*/ 1280383 h 1630789"/>
              <a:gd name="connsiteX31" fmla="*/ 0 w 1758612"/>
              <a:gd name="connsiteY31" fmla="*/ 1276641 h 1630789"/>
              <a:gd name="connsiteX32" fmla="*/ 0 w 1758612"/>
              <a:gd name="connsiteY32" fmla="*/ 1059099 h 1630789"/>
              <a:gd name="connsiteX33" fmla="*/ 0 w 1758612"/>
              <a:gd name="connsiteY33" fmla="*/ 1058296 h 1630789"/>
              <a:gd name="connsiteX34" fmla="*/ 0 w 1758612"/>
              <a:gd name="connsiteY34" fmla="*/ 0 h 1630789"/>
              <a:gd name="connsiteX0" fmla="*/ 0 w 1758612"/>
              <a:gd name="connsiteY0" fmla="*/ 0 h 1630789"/>
              <a:gd name="connsiteX1" fmla="*/ 64129 w 1758612"/>
              <a:gd name="connsiteY1" fmla="*/ 1872 h 1630789"/>
              <a:gd name="connsiteX2" fmla="*/ 190513 w 1758612"/>
              <a:gd name="connsiteY2" fmla="*/ 10765 h 1630789"/>
              <a:gd name="connsiteX3" fmla="*/ 315493 w 1758612"/>
              <a:gd name="connsiteY3" fmla="*/ 24807 h 1630789"/>
              <a:gd name="connsiteX4" fmla="*/ 437664 w 1758612"/>
              <a:gd name="connsiteY4" fmla="*/ 44934 h 1630789"/>
              <a:gd name="connsiteX5" fmla="*/ 558899 w 1758612"/>
              <a:gd name="connsiteY5" fmla="*/ 70678 h 1630789"/>
              <a:gd name="connsiteX6" fmla="*/ 677326 w 1758612"/>
              <a:gd name="connsiteY6" fmla="*/ 101570 h 1630789"/>
              <a:gd name="connsiteX7" fmla="*/ 794348 w 1758612"/>
              <a:gd name="connsiteY7" fmla="*/ 138547 h 1630789"/>
              <a:gd name="connsiteX8" fmla="*/ 908094 w 1758612"/>
              <a:gd name="connsiteY8" fmla="*/ 180673 h 1630789"/>
              <a:gd name="connsiteX9" fmla="*/ 1019031 w 1758612"/>
              <a:gd name="connsiteY9" fmla="*/ 227480 h 1630789"/>
              <a:gd name="connsiteX10" fmla="*/ 1128096 w 1758612"/>
              <a:gd name="connsiteY10" fmla="*/ 279435 h 1630789"/>
              <a:gd name="connsiteX11" fmla="*/ 1233884 w 1758612"/>
              <a:gd name="connsiteY11" fmla="*/ 336539 h 1630789"/>
              <a:gd name="connsiteX12" fmla="*/ 1336396 w 1758612"/>
              <a:gd name="connsiteY12" fmla="*/ 397856 h 1630789"/>
              <a:gd name="connsiteX13" fmla="*/ 1436099 w 1758612"/>
              <a:gd name="connsiteY13" fmla="*/ 463853 h 1630789"/>
              <a:gd name="connsiteX14" fmla="*/ 1532993 w 1758612"/>
              <a:gd name="connsiteY14" fmla="*/ 534063 h 1630789"/>
              <a:gd name="connsiteX15" fmla="*/ 1625675 w 1758612"/>
              <a:gd name="connsiteY15" fmla="*/ 608485 h 1630789"/>
              <a:gd name="connsiteX16" fmla="*/ 1715080 w 1758612"/>
              <a:gd name="connsiteY16" fmla="*/ 687588 h 1630789"/>
              <a:gd name="connsiteX17" fmla="*/ 1758612 w 1758612"/>
              <a:gd name="connsiteY17" fmla="*/ 728310 h 1630789"/>
              <a:gd name="connsiteX18" fmla="*/ 1010605 w 1758612"/>
              <a:gd name="connsiteY18" fmla="*/ 1476279 h 1630789"/>
              <a:gd name="connsiteX19" fmla="*/ 1009938 w 1758612"/>
              <a:gd name="connsiteY19" fmla="*/ 1476873 h 1630789"/>
              <a:gd name="connsiteX20" fmla="*/ 856038 w 1758612"/>
              <a:gd name="connsiteY20" fmla="*/ 1630789 h 1630789"/>
              <a:gd name="connsiteX21" fmla="*/ 812535 w 1758612"/>
              <a:gd name="connsiteY21" fmla="*/ 1592427 h 1630789"/>
              <a:gd name="connsiteX22" fmla="*/ 721318 w 1758612"/>
              <a:gd name="connsiteY22" fmla="*/ 1520849 h 1630789"/>
              <a:gd name="connsiteX23" fmla="*/ 623552 w 1758612"/>
              <a:gd name="connsiteY23" fmla="*/ 1457224 h 1630789"/>
              <a:gd name="connsiteX24" fmla="*/ 521785 w 1758612"/>
              <a:gd name="connsiteY24" fmla="*/ 1403314 h 1630789"/>
              <a:gd name="connsiteX25" fmla="*/ 387214 w 1758612"/>
              <a:gd name="connsiteY25" fmla="*/ 1508586 h 1630789"/>
              <a:gd name="connsiteX26" fmla="*/ 363626 w 1758612"/>
              <a:gd name="connsiteY26" fmla="*/ 1341549 h 1630789"/>
              <a:gd name="connsiteX27" fmla="*/ 299847 w 1758612"/>
              <a:gd name="connsiteY27" fmla="*/ 1321085 h 1630789"/>
              <a:gd name="connsiteX28" fmla="*/ 182434 w 1758612"/>
              <a:gd name="connsiteY28" fmla="*/ 1295354 h 1630789"/>
              <a:gd name="connsiteX29" fmla="*/ 61747 w 1758612"/>
              <a:gd name="connsiteY29" fmla="*/ 1280383 h 1630789"/>
              <a:gd name="connsiteX30" fmla="*/ 0 w 1758612"/>
              <a:gd name="connsiteY30" fmla="*/ 1276641 h 1630789"/>
              <a:gd name="connsiteX31" fmla="*/ 0 w 1758612"/>
              <a:gd name="connsiteY31" fmla="*/ 1059099 h 1630789"/>
              <a:gd name="connsiteX32" fmla="*/ 0 w 1758612"/>
              <a:gd name="connsiteY32" fmla="*/ 1058296 h 1630789"/>
              <a:gd name="connsiteX33" fmla="*/ 0 w 1758612"/>
              <a:gd name="connsiteY33" fmla="*/ 0 h 163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58612" h="1630789">
                <a:moveTo>
                  <a:pt x="0" y="0"/>
                </a:moveTo>
                <a:lnTo>
                  <a:pt x="64129" y="1872"/>
                </a:lnTo>
                <a:lnTo>
                  <a:pt x="190513" y="10765"/>
                </a:lnTo>
                <a:lnTo>
                  <a:pt x="315493" y="24807"/>
                </a:lnTo>
                <a:lnTo>
                  <a:pt x="437664" y="44934"/>
                </a:lnTo>
                <a:lnTo>
                  <a:pt x="558899" y="70678"/>
                </a:lnTo>
                <a:lnTo>
                  <a:pt x="677326" y="101570"/>
                </a:lnTo>
                <a:lnTo>
                  <a:pt x="794348" y="138547"/>
                </a:lnTo>
                <a:lnTo>
                  <a:pt x="908094" y="180673"/>
                </a:lnTo>
                <a:lnTo>
                  <a:pt x="1019031" y="227480"/>
                </a:lnTo>
                <a:lnTo>
                  <a:pt x="1128096" y="279435"/>
                </a:lnTo>
                <a:lnTo>
                  <a:pt x="1233884" y="336539"/>
                </a:lnTo>
                <a:lnTo>
                  <a:pt x="1336396" y="397856"/>
                </a:lnTo>
                <a:lnTo>
                  <a:pt x="1436099" y="463853"/>
                </a:lnTo>
                <a:lnTo>
                  <a:pt x="1532993" y="534063"/>
                </a:lnTo>
                <a:lnTo>
                  <a:pt x="1625675" y="608485"/>
                </a:lnTo>
                <a:lnTo>
                  <a:pt x="1715080" y="687588"/>
                </a:lnTo>
                <a:lnTo>
                  <a:pt x="1758612" y="728310"/>
                </a:lnTo>
                <a:lnTo>
                  <a:pt x="1010605" y="1476279"/>
                </a:lnTo>
                <a:lnTo>
                  <a:pt x="1009938" y="1476873"/>
                </a:lnTo>
                <a:lnTo>
                  <a:pt x="856038" y="1630789"/>
                </a:lnTo>
                <a:lnTo>
                  <a:pt x="812535" y="1592427"/>
                </a:lnTo>
                <a:lnTo>
                  <a:pt x="721318" y="1520849"/>
                </a:lnTo>
                <a:lnTo>
                  <a:pt x="623552" y="1457224"/>
                </a:lnTo>
                <a:lnTo>
                  <a:pt x="521785" y="1403314"/>
                </a:lnTo>
                <a:lnTo>
                  <a:pt x="387214" y="1508586"/>
                </a:lnTo>
                <a:lnTo>
                  <a:pt x="363626" y="1341549"/>
                </a:lnTo>
                <a:lnTo>
                  <a:pt x="299847" y="1321085"/>
                </a:lnTo>
                <a:lnTo>
                  <a:pt x="182434" y="1295354"/>
                </a:lnTo>
                <a:lnTo>
                  <a:pt x="61747" y="1280383"/>
                </a:lnTo>
                <a:lnTo>
                  <a:pt x="0" y="1276641"/>
                </a:lnTo>
                <a:lnTo>
                  <a:pt x="0" y="1059099"/>
                </a:lnTo>
                <a:lnTo>
                  <a:pt x="0" y="1058296"/>
                </a:lnTo>
                <a:lnTo>
                  <a:pt x="0" y="0"/>
                </a:lnTo>
                <a:close/>
              </a:path>
            </a:pathLst>
          </a:custGeom>
          <a:solidFill>
            <a:srgbClr val="1A6968"/>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303333"/>
              </a:solidFill>
              <a:effectLst/>
              <a:uLnTx/>
              <a:uFillTx/>
              <a:latin typeface="Arial"/>
              <a:ea typeface="+mn-ea"/>
              <a:cs typeface="+mn-cs"/>
            </a:endParaRPr>
          </a:p>
        </p:txBody>
      </p:sp>
      <p:sp>
        <p:nvSpPr>
          <p:cNvPr id="77" name="Freeform: Shape 76">
            <a:extLst>
              <a:ext uri="{FF2B5EF4-FFF2-40B4-BE49-F238E27FC236}">
                <a16:creationId xmlns:a16="http://schemas.microsoft.com/office/drawing/2014/main" xmlns="" id="{6014BC26-7C40-41B8-9341-E150C4C1C76A}"/>
              </a:ext>
            </a:extLst>
          </p:cNvPr>
          <p:cNvSpPr>
            <a:spLocks/>
          </p:cNvSpPr>
          <p:nvPr/>
        </p:nvSpPr>
        <p:spPr bwMode="auto">
          <a:xfrm>
            <a:off x="3310391" y="2414670"/>
            <a:ext cx="1320013" cy="1223092"/>
          </a:xfrm>
          <a:custGeom>
            <a:avLst/>
            <a:gdLst>
              <a:gd name="connsiteX0" fmla="*/ 1760017 w 1760017"/>
              <a:gd name="connsiteY0" fmla="*/ 0 h 1630789"/>
              <a:gd name="connsiteX1" fmla="*/ 1760017 w 1760017"/>
              <a:gd name="connsiteY1" fmla="*/ 1058296 h 1630789"/>
              <a:gd name="connsiteX2" fmla="*/ 1738730 w 1760017"/>
              <a:gd name="connsiteY2" fmla="*/ 1058835 h 1630789"/>
              <a:gd name="connsiteX3" fmla="*/ 1738775 w 1760017"/>
              <a:gd name="connsiteY3" fmla="*/ 1059637 h 1630789"/>
              <a:gd name="connsiteX4" fmla="*/ 1760016 w 1760017"/>
              <a:gd name="connsiteY4" fmla="*/ 1059099 h 1630789"/>
              <a:gd name="connsiteX5" fmla="*/ 1760016 w 1760017"/>
              <a:gd name="connsiteY5" fmla="*/ 1276641 h 1630789"/>
              <a:gd name="connsiteX6" fmla="*/ 1698212 w 1760017"/>
              <a:gd name="connsiteY6" fmla="*/ 1280383 h 1630789"/>
              <a:gd name="connsiteX7" fmla="*/ 1576945 w 1760017"/>
              <a:gd name="connsiteY7" fmla="*/ 1295354 h 1630789"/>
              <a:gd name="connsiteX8" fmla="*/ 1460359 w 1760017"/>
              <a:gd name="connsiteY8" fmla="*/ 1321085 h 1630789"/>
              <a:gd name="connsiteX9" fmla="*/ 1359899 w 1760017"/>
              <a:gd name="connsiteY9" fmla="*/ 1353023 h 1630789"/>
              <a:gd name="connsiteX10" fmla="*/ 1339498 w 1760017"/>
              <a:gd name="connsiteY10" fmla="*/ 1517013 h 1630789"/>
              <a:gd name="connsiteX11" fmla="*/ 1209241 w 1760017"/>
              <a:gd name="connsiteY11" fmla="*/ 1418507 h 1630789"/>
              <a:gd name="connsiteX12" fmla="*/ 1135419 w 1760017"/>
              <a:gd name="connsiteY12" fmla="*/ 1457224 h 1630789"/>
              <a:gd name="connsiteX13" fmla="*/ 1037562 w 1760017"/>
              <a:gd name="connsiteY13" fmla="*/ 1520849 h 1630789"/>
              <a:gd name="connsiteX14" fmla="*/ 946260 w 1760017"/>
              <a:gd name="connsiteY14" fmla="*/ 1592427 h 1630789"/>
              <a:gd name="connsiteX15" fmla="*/ 903653 w 1760017"/>
              <a:gd name="connsiteY15" fmla="*/ 1630789 h 1630789"/>
              <a:gd name="connsiteX16" fmla="*/ 748674 w 1760017"/>
              <a:gd name="connsiteY16" fmla="*/ 1476873 h 1630789"/>
              <a:gd name="connsiteX17" fmla="*/ 789889 w 1760017"/>
              <a:gd name="connsiteY17" fmla="*/ 1439847 h 1630789"/>
              <a:gd name="connsiteX18" fmla="*/ 789512 w 1760017"/>
              <a:gd name="connsiteY18" fmla="*/ 1439343 h 1630789"/>
              <a:gd name="connsiteX19" fmla="*/ 748405 w 1760017"/>
              <a:gd name="connsiteY19" fmla="*/ 1476279 h 1630789"/>
              <a:gd name="connsiteX20" fmla="*/ 0 w 1760017"/>
              <a:gd name="connsiteY20" fmla="*/ 728310 h 1630789"/>
              <a:gd name="connsiteX21" fmla="*/ 43555 w 1760017"/>
              <a:gd name="connsiteY21" fmla="*/ 687588 h 1630789"/>
              <a:gd name="connsiteX22" fmla="*/ 133008 w 1760017"/>
              <a:gd name="connsiteY22" fmla="*/ 608485 h 1630789"/>
              <a:gd name="connsiteX23" fmla="*/ 225739 w 1760017"/>
              <a:gd name="connsiteY23" fmla="*/ 534063 h 1630789"/>
              <a:gd name="connsiteX24" fmla="*/ 322685 w 1760017"/>
              <a:gd name="connsiteY24" fmla="*/ 463853 h 1630789"/>
              <a:gd name="connsiteX25" fmla="*/ 422441 w 1760017"/>
              <a:gd name="connsiteY25" fmla="*/ 397856 h 1630789"/>
              <a:gd name="connsiteX26" fmla="*/ 525008 w 1760017"/>
              <a:gd name="connsiteY26" fmla="*/ 336539 h 1630789"/>
              <a:gd name="connsiteX27" fmla="*/ 630852 w 1760017"/>
              <a:gd name="connsiteY27" fmla="*/ 279435 h 1630789"/>
              <a:gd name="connsiteX28" fmla="*/ 739975 w 1760017"/>
              <a:gd name="connsiteY28" fmla="*/ 227480 h 1630789"/>
              <a:gd name="connsiteX29" fmla="*/ 851440 w 1760017"/>
              <a:gd name="connsiteY29" fmla="*/ 180673 h 1630789"/>
              <a:gd name="connsiteX30" fmla="*/ 965715 w 1760017"/>
              <a:gd name="connsiteY30" fmla="*/ 138547 h 1630789"/>
              <a:gd name="connsiteX31" fmla="*/ 1081863 w 1760017"/>
              <a:gd name="connsiteY31" fmla="*/ 101570 h 1630789"/>
              <a:gd name="connsiteX32" fmla="*/ 1200821 w 1760017"/>
              <a:gd name="connsiteY32" fmla="*/ 70678 h 1630789"/>
              <a:gd name="connsiteX33" fmla="*/ 1321652 w 1760017"/>
              <a:gd name="connsiteY33" fmla="*/ 44934 h 1630789"/>
              <a:gd name="connsiteX34" fmla="*/ 1444825 w 1760017"/>
              <a:gd name="connsiteY34" fmla="*/ 24807 h 1630789"/>
              <a:gd name="connsiteX35" fmla="*/ 1569403 w 1760017"/>
              <a:gd name="connsiteY35" fmla="*/ 10765 h 1630789"/>
              <a:gd name="connsiteX36" fmla="*/ 1695386 w 1760017"/>
              <a:gd name="connsiteY36" fmla="*/ 1872 h 1630789"/>
              <a:gd name="connsiteX0" fmla="*/ 1760017 w 1760017"/>
              <a:gd name="connsiteY0" fmla="*/ 0 h 1630789"/>
              <a:gd name="connsiteX1" fmla="*/ 1760017 w 1760017"/>
              <a:gd name="connsiteY1" fmla="*/ 1058296 h 1630789"/>
              <a:gd name="connsiteX2" fmla="*/ 1738730 w 1760017"/>
              <a:gd name="connsiteY2" fmla="*/ 1058835 h 1630789"/>
              <a:gd name="connsiteX3" fmla="*/ 1760016 w 1760017"/>
              <a:gd name="connsiteY3" fmla="*/ 1059099 h 1630789"/>
              <a:gd name="connsiteX4" fmla="*/ 1760016 w 1760017"/>
              <a:gd name="connsiteY4" fmla="*/ 1276641 h 1630789"/>
              <a:gd name="connsiteX5" fmla="*/ 1698212 w 1760017"/>
              <a:gd name="connsiteY5" fmla="*/ 1280383 h 1630789"/>
              <a:gd name="connsiteX6" fmla="*/ 1576945 w 1760017"/>
              <a:gd name="connsiteY6" fmla="*/ 1295354 h 1630789"/>
              <a:gd name="connsiteX7" fmla="*/ 1460359 w 1760017"/>
              <a:gd name="connsiteY7" fmla="*/ 1321085 h 1630789"/>
              <a:gd name="connsiteX8" fmla="*/ 1359899 w 1760017"/>
              <a:gd name="connsiteY8" fmla="*/ 1353023 h 1630789"/>
              <a:gd name="connsiteX9" fmla="*/ 1339498 w 1760017"/>
              <a:gd name="connsiteY9" fmla="*/ 1517013 h 1630789"/>
              <a:gd name="connsiteX10" fmla="*/ 1209241 w 1760017"/>
              <a:gd name="connsiteY10" fmla="*/ 1418507 h 1630789"/>
              <a:gd name="connsiteX11" fmla="*/ 1135419 w 1760017"/>
              <a:gd name="connsiteY11" fmla="*/ 1457224 h 1630789"/>
              <a:gd name="connsiteX12" fmla="*/ 1037562 w 1760017"/>
              <a:gd name="connsiteY12" fmla="*/ 1520849 h 1630789"/>
              <a:gd name="connsiteX13" fmla="*/ 946260 w 1760017"/>
              <a:gd name="connsiteY13" fmla="*/ 1592427 h 1630789"/>
              <a:gd name="connsiteX14" fmla="*/ 903653 w 1760017"/>
              <a:gd name="connsiteY14" fmla="*/ 1630789 h 1630789"/>
              <a:gd name="connsiteX15" fmla="*/ 748674 w 1760017"/>
              <a:gd name="connsiteY15" fmla="*/ 1476873 h 1630789"/>
              <a:gd name="connsiteX16" fmla="*/ 789889 w 1760017"/>
              <a:gd name="connsiteY16" fmla="*/ 1439847 h 1630789"/>
              <a:gd name="connsiteX17" fmla="*/ 789512 w 1760017"/>
              <a:gd name="connsiteY17" fmla="*/ 1439343 h 1630789"/>
              <a:gd name="connsiteX18" fmla="*/ 748405 w 1760017"/>
              <a:gd name="connsiteY18" fmla="*/ 1476279 h 1630789"/>
              <a:gd name="connsiteX19" fmla="*/ 0 w 1760017"/>
              <a:gd name="connsiteY19" fmla="*/ 728310 h 1630789"/>
              <a:gd name="connsiteX20" fmla="*/ 43555 w 1760017"/>
              <a:gd name="connsiteY20" fmla="*/ 687588 h 1630789"/>
              <a:gd name="connsiteX21" fmla="*/ 133008 w 1760017"/>
              <a:gd name="connsiteY21" fmla="*/ 608485 h 1630789"/>
              <a:gd name="connsiteX22" fmla="*/ 225739 w 1760017"/>
              <a:gd name="connsiteY22" fmla="*/ 534063 h 1630789"/>
              <a:gd name="connsiteX23" fmla="*/ 322685 w 1760017"/>
              <a:gd name="connsiteY23" fmla="*/ 463853 h 1630789"/>
              <a:gd name="connsiteX24" fmla="*/ 422441 w 1760017"/>
              <a:gd name="connsiteY24" fmla="*/ 397856 h 1630789"/>
              <a:gd name="connsiteX25" fmla="*/ 525008 w 1760017"/>
              <a:gd name="connsiteY25" fmla="*/ 336539 h 1630789"/>
              <a:gd name="connsiteX26" fmla="*/ 630852 w 1760017"/>
              <a:gd name="connsiteY26" fmla="*/ 279435 h 1630789"/>
              <a:gd name="connsiteX27" fmla="*/ 739975 w 1760017"/>
              <a:gd name="connsiteY27" fmla="*/ 227480 h 1630789"/>
              <a:gd name="connsiteX28" fmla="*/ 851440 w 1760017"/>
              <a:gd name="connsiteY28" fmla="*/ 180673 h 1630789"/>
              <a:gd name="connsiteX29" fmla="*/ 965715 w 1760017"/>
              <a:gd name="connsiteY29" fmla="*/ 138547 h 1630789"/>
              <a:gd name="connsiteX30" fmla="*/ 1081863 w 1760017"/>
              <a:gd name="connsiteY30" fmla="*/ 101570 h 1630789"/>
              <a:gd name="connsiteX31" fmla="*/ 1200821 w 1760017"/>
              <a:gd name="connsiteY31" fmla="*/ 70678 h 1630789"/>
              <a:gd name="connsiteX32" fmla="*/ 1321652 w 1760017"/>
              <a:gd name="connsiteY32" fmla="*/ 44934 h 1630789"/>
              <a:gd name="connsiteX33" fmla="*/ 1444825 w 1760017"/>
              <a:gd name="connsiteY33" fmla="*/ 24807 h 1630789"/>
              <a:gd name="connsiteX34" fmla="*/ 1569403 w 1760017"/>
              <a:gd name="connsiteY34" fmla="*/ 10765 h 1630789"/>
              <a:gd name="connsiteX35" fmla="*/ 1695386 w 1760017"/>
              <a:gd name="connsiteY35" fmla="*/ 1872 h 1630789"/>
              <a:gd name="connsiteX36" fmla="*/ 1760017 w 1760017"/>
              <a:gd name="connsiteY36" fmla="*/ 0 h 1630789"/>
              <a:gd name="connsiteX0" fmla="*/ 1760017 w 1760017"/>
              <a:gd name="connsiteY0" fmla="*/ 0 h 1630789"/>
              <a:gd name="connsiteX1" fmla="*/ 1760017 w 1760017"/>
              <a:gd name="connsiteY1" fmla="*/ 1058296 h 1630789"/>
              <a:gd name="connsiteX2" fmla="*/ 1760016 w 1760017"/>
              <a:gd name="connsiteY2" fmla="*/ 1059099 h 1630789"/>
              <a:gd name="connsiteX3" fmla="*/ 1760016 w 1760017"/>
              <a:gd name="connsiteY3" fmla="*/ 1276641 h 1630789"/>
              <a:gd name="connsiteX4" fmla="*/ 1698212 w 1760017"/>
              <a:gd name="connsiteY4" fmla="*/ 1280383 h 1630789"/>
              <a:gd name="connsiteX5" fmla="*/ 1576945 w 1760017"/>
              <a:gd name="connsiteY5" fmla="*/ 1295354 h 1630789"/>
              <a:gd name="connsiteX6" fmla="*/ 1460359 w 1760017"/>
              <a:gd name="connsiteY6" fmla="*/ 1321085 h 1630789"/>
              <a:gd name="connsiteX7" fmla="*/ 1359899 w 1760017"/>
              <a:gd name="connsiteY7" fmla="*/ 1353023 h 1630789"/>
              <a:gd name="connsiteX8" fmla="*/ 1339498 w 1760017"/>
              <a:gd name="connsiteY8" fmla="*/ 1517013 h 1630789"/>
              <a:gd name="connsiteX9" fmla="*/ 1209241 w 1760017"/>
              <a:gd name="connsiteY9" fmla="*/ 1418507 h 1630789"/>
              <a:gd name="connsiteX10" fmla="*/ 1135419 w 1760017"/>
              <a:gd name="connsiteY10" fmla="*/ 1457224 h 1630789"/>
              <a:gd name="connsiteX11" fmla="*/ 1037562 w 1760017"/>
              <a:gd name="connsiteY11" fmla="*/ 1520849 h 1630789"/>
              <a:gd name="connsiteX12" fmla="*/ 946260 w 1760017"/>
              <a:gd name="connsiteY12" fmla="*/ 1592427 h 1630789"/>
              <a:gd name="connsiteX13" fmla="*/ 903653 w 1760017"/>
              <a:gd name="connsiteY13" fmla="*/ 1630789 h 1630789"/>
              <a:gd name="connsiteX14" fmla="*/ 748674 w 1760017"/>
              <a:gd name="connsiteY14" fmla="*/ 1476873 h 1630789"/>
              <a:gd name="connsiteX15" fmla="*/ 789889 w 1760017"/>
              <a:gd name="connsiteY15" fmla="*/ 1439847 h 1630789"/>
              <a:gd name="connsiteX16" fmla="*/ 789512 w 1760017"/>
              <a:gd name="connsiteY16" fmla="*/ 1439343 h 1630789"/>
              <a:gd name="connsiteX17" fmla="*/ 748405 w 1760017"/>
              <a:gd name="connsiteY17" fmla="*/ 1476279 h 1630789"/>
              <a:gd name="connsiteX18" fmla="*/ 0 w 1760017"/>
              <a:gd name="connsiteY18" fmla="*/ 728310 h 1630789"/>
              <a:gd name="connsiteX19" fmla="*/ 43555 w 1760017"/>
              <a:gd name="connsiteY19" fmla="*/ 687588 h 1630789"/>
              <a:gd name="connsiteX20" fmla="*/ 133008 w 1760017"/>
              <a:gd name="connsiteY20" fmla="*/ 608485 h 1630789"/>
              <a:gd name="connsiteX21" fmla="*/ 225739 w 1760017"/>
              <a:gd name="connsiteY21" fmla="*/ 534063 h 1630789"/>
              <a:gd name="connsiteX22" fmla="*/ 322685 w 1760017"/>
              <a:gd name="connsiteY22" fmla="*/ 463853 h 1630789"/>
              <a:gd name="connsiteX23" fmla="*/ 422441 w 1760017"/>
              <a:gd name="connsiteY23" fmla="*/ 397856 h 1630789"/>
              <a:gd name="connsiteX24" fmla="*/ 525008 w 1760017"/>
              <a:gd name="connsiteY24" fmla="*/ 336539 h 1630789"/>
              <a:gd name="connsiteX25" fmla="*/ 630852 w 1760017"/>
              <a:gd name="connsiteY25" fmla="*/ 279435 h 1630789"/>
              <a:gd name="connsiteX26" fmla="*/ 739975 w 1760017"/>
              <a:gd name="connsiteY26" fmla="*/ 227480 h 1630789"/>
              <a:gd name="connsiteX27" fmla="*/ 851440 w 1760017"/>
              <a:gd name="connsiteY27" fmla="*/ 180673 h 1630789"/>
              <a:gd name="connsiteX28" fmla="*/ 965715 w 1760017"/>
              <a:gd name="connsiteY28" fmla="*/ 138547 h 1630789"/>
              <a:gd name="connsiteX29" fmla="*/ 1081863 w 1760017"/>
              <a:gd name="connsiteY29" fmla="*/ 101570 h 1630789"/>
              <a:gd name="connsiteX30" fmla="*/ 1200821 w 1760017"/>
              <a:gd name="connsiteY30" fmla="*/ 70678 h 1630789"/>
              <a:gd name="connsiteX31" fmla="*/ 1321652 w 1760017"/>
              <a:gd name="connsiteY31" fmla="*/ 44934 h 1630789"/>
              <a:gd name="connsiteX32" fmla="*/ 1444825 w 1760017"/>
              <a:gd name="connsiteY32" fmla="*/ 24807 h 1630789"/>
              <a:gd name="connsiteX33" fmla="*/ 1569403 w 1760017"/>
              <a:gd name="connsiteY33" fmla="*/ 10765 h 1630789"/>
              <a:gd name="connsiteX34" fmla="*/ 1695386 w 1760017"/>
              <a:gd name="connsiteY34" fmla="*/ 1872 h 1630789"/>
              <a:gd name="connsiteX35" fmla="*/ 1760017 w 1760017"/>
              <a:gd name="connsiteY35" fmla="*/ 0 h 1630789"/>
              <a:gd name="connsiteX0" fmla="*/ 1760017 w 1760017"/>
              <a:gd name="connsiteY0" fmla="*/ 0 h 1630789"/>
              <a:gd name="connsiteX1" fmla="*/ 1760017 w 1760017"/>
              <a:gd name="connsiteY1" fmla="*/ 1058296 h 1630789"/>
              <a:gd name="connsiteX2" fmla="*/ 1760016 w 1760017"/>
              <a:gd name="connsiteY2" fmla="*/ 1059099 h 1630789"/>
              <a:gd name="connsiteX3" fmla="*/ 1760016 w 1760017"/>
              <a:gd name="connsiteY3" fmla="*/ 1276641 h 1630789"/>
              <a:gd name="connsiteX4" fmla="*/ 1698212 w 1760017"/>
              <a:gd name="connsiteY4" fmla="*/ 1280383 h 1630789"/>
              <a:gd name="connsiteX5" fmla="*/ 1576945 w 1760017"/>
              <a:gd name="connsiteY5" fmla="*/ 1295354 h 1630789"/>
              <a:gd name="connsiteX6" fmla="*/ 1460359 w 1760017"/>
              <a:gd name="connsiteY6" fmla="*/ 1321085 h 1630789"/>
              <a:gd name="connsiteX7" fmla="*/ 1359899 w 1760017"/>
              <a:gd name="connsiteY7" fmla="*/ 1353023 h 1630789"/>
              <a:gd name="connsiteX8" fmla="*/ 1339498 w 1760017"/>
              <a:gd name="connsiteY8" fmla="*/ 1517013 h 1630789"/>
              <a:gd name="connsiteX9" fmla="*/ 1209241 w 1760017"/>
              <a:gd name="connsiteY9" fmla="*/ 1418507 h 1630789"/>
              <a:gd name="connsiteX10" fmla="*/ 1135419 w 1760017"/>
              <a:gd name="connsiteY10" fmla="*/ 1457224 h 1630789"/>
              <a:gd name="connsiteX11" fmla="*/ 1037562 w 1760017"/>
              <a:gd name="connsiteY11" fmla="*/ 1520849 h 1630789"/>
              <a:gd name="connsiteX12" fmla="*/ 946260 w 1760017"/>
              <a:gd name="connsiteY12" fmla="*/ 1592427 h 1630789"/>
              <a:gd name="connsiteX13" fmla="*/ 903653 w 1760017"/>
              <a:gd name="connsiteY13" fmla="*/ 1630789 h 1630789"/>
              <a:gd name="connsiteX14" fmla="*/ 748674 w 1760017"/>
              <a:gd name="connsiteY14" fmla="*/ 1476873 h 1630789"/>
              <a:gd name="connsiteX15" fmla="*/ 789889 w 1760017"/>
              <a:gd name="connsiteY15" fmla="*/ 1439847 h 1630789"/>
              <a:gd name="connsiteX16" fmla="*/ 748405 w 1760017"/>
              <a:gd name="connsiteY16" fmla="*/ 1476279 h 1630789"/>
              <a:gd name="connsiteX17" fmla="*/ 0 w 1760017"/>
              <a:gd name="connsiteY17" fmla="*/ 728310 h 1630789"/>
              <a:gd name="connsiteX18" fmla="*/ 43555 w 1760017"/>
              <a:gd name="connsiteY18" fmla="*/ 687588 h 1630789"/>
              <a:gd name="connsiteX19" fmla="*/ 133008 w 1760017"/>
              <a:gd name="connsiteY19" fmla="*/ 608485 h 1630789"/>
              <a:gd name="connsiteX20" fmla="*/ 225739 w 1760017"/>
              <a:gd name="connsiteY20" fmla="*/ 534063 h 1630789"/>
              <a:gd name="connsiteX21" fmla="*/ 322685 w 1760017"/>
              <a:gd name="connsiteY21" fmla="*/ 463853 h 1630789"/>
              <a:gd name="connsiteX22" fmla="*/ 422441 w 1760017"/>
              <a:gd name="connsiteY22" fmla="*/ 397856 h 1630789"/>
              <a:gd name="connsiteX23" fmla="*/ 525008 w 1760017"/>
              <a:gd name="connsiteY23" fmla="*/ 336539 h 1630789"/>
              <a:gd name="connsiteX24" fmla="*/ 630852 w 1760017"/>
              <a:gd name="connsiteY24" fmla="*/ 279435 h 1630789"/>
              <a:gd name="connsiteX25" fmla="*/ 739975 w 1760017"/>
              <a:gd name="connsiteY25" fmla="*/ 227480 h 1630789"/>
              <a:gd name="connsiteX26" fmla="*/ 851440 w 1760017"/>
              <a:gd name="connsiteY26" fmla="*/ 180673 h 1630789"/>
              <a:gd name="connsiteX27" fmla="*/ 965715 w 1760017"/>
              <a:gd name="connsiteY27" fmla="*/ 138547 h 1630789"/>
              <a:gd name="connsiteX28" fmla="*/ 1081863 w 1760017"/>
              <a:gd name="connsiteY28" fmla="*/ 101570 h 1630789"/>
              <a:gd name="connsiteX29" fmla="*/ 1200821 w 1760017"/>
              <a:gd name="connsiteY29" fmla="*/ 70678 h 1630789"/>
              <a:gd name="connsiteX30" fmla="*/ 1321652 w 1760017"/>
              <a:gd name="connsiteY30" fmla="*/ 44934 h 1630789"/>
              <a:gd name="connsiteX31" fmla="*/ 1444825 w 1760017"/>
              <a:gd name="connsiteY31" fmla="*/ 24807 h 1630789"/>
              <a:gd name="connsiteX32" fmla="*/ 1569403 w 1760017"/>
              <a:gd name="connsiteY32" fmla="*/ 10765 h 1630789"/>
              <a:gd name="connsiteX33" fmla="*/ 1695386 w 1760017"/>
              <a:gd name="connsiteY33" fmla="*/ 1872 h 1630789"/>
              <a:gd name="connsiteX34" fmla="*/ 1760017 w 1760017"/>
              <a:gd name="connsiteY34" fmla="*/ 0 h 1630789"/>
              <a:gd name="connsiteX0" fmla="*/ 1760017 w 1760017"/>
              <a:gd name="connsiteY0" fmla="*/ 0 h 1630789"/>
              <a:gd name="connsiteX1" fmla="*/ 1760017 w 1760017"/>
              <a:gd name="connsiteY1" fmla="*/ 1058296 h 1630789"/>
              <a:gd name="connsiteX2" fmla="*/ 1760016 w 1760017"/>
              <a:gd name="connsiteY2" fmla="*/ 1059099 h 1630789"/>
              <a:gd name="connsiteX3" fmla="*/ 1760016 w 1760017"/>
              <a:gd name="connsiteY3" fmla="*/ 1276641 h 1630789"/>
              <a:gd name="connsiteX4" fmla="*/ 1698212 w 1760017"/>
              <a:gd name="connsiteY4" fmla="*/ 1280383 h 1630789"/>
              <a:gd name="connsiteX5" fmla="*/ 1576945 w 1760017"/>
              <a:gd name="connsiteY5" fmla="*/ 1295354 h 1630789"/>
              <a:gd name="connsiteX6" fmla="*/ 1460359 w 1760017"/>
              <a:gd name="connsiteY6" fmla="*/ 1321085 h 1630789"/>
              <a:gd name="connsiteX7" fmla="*/ 1359899 w 1760017"/>
              <a:gd name="connsiteY7" fmla="*/ 1353023 h 1630789"/>
              <a:gd name="connsiteX8" fmla="*/ 1339498 w 1760017"/>
              <a:gd name="connsiteY8" fmla="*/ 1517013 h 1630789"/>
              <a:gd name="connsiteX9" fmla="*/ 1209241 w 1760017"/>
              <a:gd name="connsiteY9" fmla="*/ 1418507 h 1630789"/>
              <a:gd name="connsiteX10" fmla="*/ 1135419 w 1760017"/>
              <a:gd name="connsiteY10" fmla="*/ 1457224 h 1630789"/>
              <a:gd name="connsiteX11" fmla="*/ 1037562 w 1760017"/>
              <a:gd name="connsiteY11" fmla="*/ 1520849 h 1630789"/>
              <a:gd name="connsiteX12" fmla="*/ 946260 w 1760017"/>
              <a:gd name="connsiteY12" fmla="*/ 1592427 h 1630789"/>
              <a:gd name="connsiteX13" fmla="*/ 903653 w 1760017"/>
              <a:gd name="connsiteY13" fmla="*/ 1630789 h 1630789"/>
              <a:gd name="connsiteX14" fmla="*/ 748674 w 1760017"/>
              <a:gd name="connsiteY14" fmla="*/ 1476873 h 1630789"/>
              <a:gd name="connsiteX15" fmla="*/ 748405 w 1760017"/>
              <a:gd name="connsiteY15" fmla="*/ 1476279 h 1630789"/>
              <a:gd name="connsiteX16" fmla="*/ 0 w 1760017"/>
              <a:gd name="connsiteY16" fmla="*/ 728310 h 1630789"/>
              <a:gd name="connsiteX17" fmla="*/ 43555 w 1760017"/>
              <a:gd name="connsiteY17" fmla="*/ 687588 h 1630789"/>
              <a:gd name="connsiteX18" fmla="*/ 133008 w 1760017"/>
              <a:gd name="connsiteY18" fmla="*/ 608485 h 1630789"/>
              <a:gd name="connsiteX19" fmla="*/ 225739 w 1760017"/>
              <a:gd name="connsiteY19" fmla="*/ 534063 h 1630789"/>
              <a:gd name="connsiteX20" fmla="*/ 322685 w 1760017"/>
              <a:gd name="connsiteY20" fmla="*/ 463853 h 1630789"/>
              <a:gd name="connsiteX21" fmla="*/ 422441 w 1760017"/>
              <a:gd name="connsiteY21" fmla="*/ 397856 h 1630789"/>
              <a:gd name="connsiteX22" fmla="*/ 525008 w 1760017"/>
              <a:gd name="connsiteY22" fmla="*/ 336539 h 1630789"/>
              <a:gd name="connsiteX23" fmla="*/ 630852 w 1760017"/>
              <a:gd name="connsiteY23" fmla="*/ 279435 h 1630789"/>
              <a:gd name="connsiteX24" fmla="*/ 739975 w 1760017"/>
              <a:gd name="connsiteY24" fmla="*/ 227480 h 1630789"/>
              <a:gd name="connsiteX25" fmla="*/ 851440 w 1760017"/>
              <a:gd name="connsiteY25" fmla="*/ 180673 h 1630789"/>
              <a:gd name="connsiteX26" fmla="*/ 965715 w 1760017"/>
              <a:gd name="connsiteY26" fmla="*/ 138547 h 1630789"/>
              <a:gd name="connsiteX27" fmla="*/ 1081863 w 1760017"/>
              <a:gd name="connsiteY27" fmla="*/ 101570 h 1630789"/>
              <a:gd name="connsiteX28" fmla="*/ 1200821 w 1760017"/>
              <a:gd name="connsiteY28" fmla="*/ 70678 h 1630789"/>
              <a:gd name="connsiteX29" fmla="*/ 1321652 w 1760017"/>
              <a:gd name="connsiteY29" fmla="*/ 44934 h 1630789"/>
              <a:gd name="connsiteX30" fmla="*/ 1444825 w 1760017"/>
              <a:gd name="connsiteY30" fmla="*/ 24807 h 1630789"/>
              <a:gd name="connsiteX31" fmla="*/ 1569403 w 1760017"/>
              <a:gd name="connsiteY31" fmla="*/ 10765 h 1630789"/>
              <a:gd name="connsiteX32" fmla="*/ 1695386 w 1760017"/>
              <a:gd name="connsiteY32" fmla="*/ 1872 h 1630789"/>
              <a:gd name="connsiteX33" fmla="*/ 1760017 w 1760017"/>
              <a:gd name="connsiteY33" fmla="*/ 0 h 163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60017" h="1630789">
                <a:moveTo>
                  <a:pt x="1760017" y="0"/>
                </a:moveTo>
                <a:lnTo>
                  <a:pt x="1760017" y="1058296"/>
                </a:lnTo>
                <a:cubicBezTo>
                  <a:pt x="1760017" y="1058564"/>
                  <a:pt x="1760016" y="1058831"/>
                  <a:pt x="1760016" y="1059099"/>
                </a:cubicBezTo>
                <a:lnTo>
                  <a:pt x="1760016" y="1276641"/>
                </a:lnTo>
                <a:lnTo>
                  <a:pt x="1698212" y="1280383"/>
                </a:lnTo>
                <a:lnTo>
                  <a:pt x="1576945" y="1295354"/>
                </a:lnTo>
                <a:lnTo>
                  <a:pt x="1460359" y="1321085"/>
                </a:lnTo>
                <a:lnTo>
                  <a:pt x="1359899" y="1353023"/>
                </a:lnTo>
                <a:lnTo>
                  <a:pt x="1339498" y="1517013"/>
                </a:lnTo>
                <a:lnTo>
                  <a:pt x="1209241" y="1418507"/>
                </a:lnTo>
                <a:lnTo>
                  <a:pt x="1135419" y="1457224"/>
                </a:lnTo>
                <a:lnTo>
                  <a:pt x="1037562" y="1520849"/>
                </a:lnTo>
                <a:lnTo>
                  <a:pt x="946260" y="1592427"/>
                </a:lnTo>
                <a:lnTo>
                  <a:pt x="903653" y="1630789"/>
                </a:lnTo>
                <a:lnTo>
                  <a:pt x="748674" y="1476873"/>
                </a:lnTo>
                <a:lnTo>
                  <a:pt x="748405" y="1476279"/>
                </a:lnTo>
                <a:lnTo>
                  <a:pt x="0" y="728310"/>
                </a:lnTo>
                <a:lnTo>
                  <a:pt x="43555" y="687588"/>
                </a:lnTo>
                <a:lnTo>
                  <a:pt x="133008" y="608485"/>
                </a:lnTo>
                <a:lnTo>
                  <a:pt x="225739" y="534063"/>
                </a:lnTo>
                <a:lnTo>
                  <a:pt x="322685" y="463853"/>
                </a:lnTo>
                <a:lnTo>
                  <a:pt x="422441" y="397856"/>
                </a:lnTo>
                <a:lnTo>
                  <a:pt x="525008" y="336539"/>
                </a:lnTo>
                <a:lnTo>
                  <a:pt x="630852" y="279435"/>
                </a:lnTo>
                <a:lnTo>
                  <a:pt x="739975" y="227480"/>
                </a:lnTo>
                <a:lnTo>
                  <a:pt x="851440" y="180673"/>
                </a:lnTo>
                <a:lnTo>
                  <a:pt x="965715" y="138547"/>
                </a:lnTo>
                <a:lnTo>
                  <a:pt x="1081863" y="101570"/>
                </a:lnTo>
                <a:lnTo>
                  <a:pt x="1200821" y="70678"/>
                </a:lnTo>
                <a:lnTo>
                  <a:pt x="1321652" y="44934"/>
                </a:lnTo>
                <a:lnTo>
                  <a:pt x="1444825" y="24807"/>
                </a:lnTo>
                <a:lnTo>
                  <a:pt x="1569403" y="10765"/>
                </a:lnTo>
                <a:lnTo>
                  <a:pt x="1695386" y="1872"/>
                </a:lnTo>
                <a:lnTo>
                  <a:pt x="1760017" y="0"/>
                </a:lnTo>
                <a:close/>
              </a:path>
            </a:pathLst>
          </a:custGeom>
          <a:solidFill>
            <a:srgbClr val="5F7C4C"/>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303333"/>
              </a:solidFill>
              <a:effectLst/>
              <a:uLnTx/>
              <a:uFillTx/>
              <a:latin typeface="Arial"/>
              <a:ea typeface="+mn-ea"/>
              <a:cs typeface="+mn-cs"/>
            </a:endParaRPr>
          </a:p>
        </p:txBody>
      </p:sp>
      <p:sp>
        <p:nvSpPr>
          <p:cNvPr id="97" name="Freeform: Shape 96">
            <a:extLst>
              <a:ext uri="{FF2B5EF4-FFF2-40B4-BE49-F238E27FC236}">
                <a16:creationId xmlns:a16="http://schemas.microsoft.com/office/drawing/2014/main" xmlns="" id="{E1BB6E1D-9500-4803-B786-7FCF52F01E05}"/>
              </a:ext>
            </a:extLst>
          </p:cNvPr>
          <p:cNvSpPr>
            <a:spLocks/>
          </p:cNvSpPr>
          <p:nvPr/>
        </p:nvSpPr>
        <p:spPr bwMode="auto">
          <a:xfrm>
            <a:off x="2714120" y="3010940"/>
            <a:ext cx="1224145" cy="1318960"/>
          </a:xfrm>
          <a:custGeom>
            <a:avLst/>
            <a:gdLst>
              <a:gd name="connsiteX0" fmla="*/ 729240 w 1632193"/>
              <a:gd name="connsiteY0" fmla="*/ 0 h 1758613"/>
              <a:gd name="connsiteX1" fmla="*/ 1477684 w 1632193"/>
              <a:gd name="connsiteY1" fmla="*/ 748206 h 1758613"/>
              <a:gd name="connsiteX2" fmla="*/ 1442837 w 1632193"/>
              <a:gd name="connsiteY2" fmla="*/ 795385 h 1758613"/>
              <a:gd name="connsiteX3" fmla="*/ 1443343 w 1632193"/>
              <a:gd name="connsiteY3" fmla="*/ 795795 h 1758613"/>
              <a:gd name="connsiteX4" fmla="*/ 1478151 w 1632193"/>
              <a:gd name="connsiteY4" fmla="*/ 748675 h 1758613"/>
              <a:gd name="connsiteX5" fmla="*/ 1632193 w 1632193"/>
              <a:gd name="connsiteY5" fmla="*/ 902646 h 1758613"/>
              <a:gd name="connsiteX6" fmla="*/ 1593331 w 1632193"/>
              <a:gd name="connsiteY6" fmla="*/ 945234 h 1758613"/>
              <a:gd name="connsiteX7" fmla="*/ 1521695 w 1632193"/>
              <a:gd name="connsiteY7" fmla="*/ 1036961 h 1758613"/>
              <a:gd name="connsiteX8" fmla="*/ 1458486 w 1632193"/>
              <a:gd name="connsiteY8" fmla="*/ 1134305 h 1758613"/>
              <a:gd name="connsiteX9" fmla="*/ 1403705 w 1632193"/>
              <a:gd name="connsiteY9" fmla="*/ 1237732 h 1758613"/>
              <a:gd name="connsiteX10" fmla="*/ 1402808 w 1632193"/>
              <a:gd name="connsiteY10" fmla="*/ 1239845 h 1758613"/>
              <a:gd name="connsiteX11" fmla="*/ 1501562 w 1632193"/>
              <a:gd name="connsiteY11" fmla="*/ 1366180 h 1758613"/>
              <a:gd name="connsiteX12" fmla="*/ 1344347 w 1632193"/>
              <a:gd name="connsiteY12" fmla="*/ 1388161 h 1758613"/>
              <a:gd name="connsiteX13" fmla="*/ 1321767 w 1632193"/>
              <a:gd name="connsiteY13" fmla="*/ 1459095 h 1758613"/>
              <a:gd name="connsiteX14" fmla="*/ 1296016 w 1632193"/>
              <a:gd name="connsiteY14" fmla="*/ 1576562 h 1758613"/>
              <a:gd name="connsiteX15" fmla="*/ 1280096 w 1632193"/>
              <a:gd name="connsiteY15" fmla="*/ 1696838 h 1758613"/>
              <a:gd name="connsiteX16" fmla="*/ 1276819 w 1632193"/>
              <a:gd name="connsiteY16" fmla="*/ 1758613 h 1758613"/>
              <a:gd name="connsiteX17" fmla="*/ 1059099 w 1632193"/>
              <a:gd name="connsiteY17" fmla="*/ 1758613 h 1758613"/>
              <a:gd name="connsiteX18" fmla="*/ 1060474 w 1632193"/>
              <a:gd name="connsiteY18" fmla="*/ 1722412 h 1758613"/>
              <a:gd name="connsiteX19" fmla="*/ 1059878 w 1632193"/>
              <a:gd name="connsiteY19" fmla="*/ 1722346 h 1758613"/>
              <a:gd name="connsiteX20" fmla="*/ 1058499 w 1632193"/>
              <a:gd name="connsiteY20" fmla="*/ 1758612 h 1758613"/>
              <a:gd name="connsiteX21" fmla="*/ 0 w 1632193"/>
              <a:gd name="connsiteY21" fmla="*/ 1758612 h 1758613"/>
              <a:gd name="connsiteX22" fmla="*/ 1873 w 1632193"/>
              <a:gd name="connsiteY22" fmla="*/ 1694935 h 1758613"/>
              <a:gd name="connsiteX23" fmla="*/ 9835 w 1632193"/>
              <a:gd name="connsiteY23" fmla="*/ 1568517 h 1758613"/>
              <a:gd name="connsiteX24" fmla="*/ 24355 w 1632193"/>
              <a:gd name="connsiteY24" fmla="*/ 1443504 h 1758613"/>
              <a:gd name="connsiteX25" fmla="*/ 44494 w 1632193"/>
              <a:gd name="connsiteY25" fmla="*/ 1320364 h 1758613"/>
              <a:gd name="connsiteX26" fmla="*/ 70254 w 1632193"/>
              <a:gd name="connsiteY26" fmla="*/ 1199565 h 1758613"/>
              <a:gd name="connsiteX27" fmla="*/ 101635 w 1632193"/>
              <a:gd name="connsiteY27" fmla="*/ 1080638 h 1758613"/>
              <a:gd name="connsiteX28" fmla="*/ 138167 w 1632193"/>
              <a:gd name="connsiteY28" fmla="*/ 964521 h 1758613"/>
              <a:gd name="connsiteX29" fmla="*/ 180319 w 1632193"/>
              <a:gd name="connsiteY29" fmla="*/ 850745 h 1758613"/>
              <a:gd name="connsiteX30" fmla="*/ 227624 w 1632193"/>
              <a:gd name="connsiteY30" fmla="*/ 738842 h 1758613"/>
              <a:gd name="connsiteX31" fmla="*/ 279612 w 1632193"/>
              <a:gd name="connsiteY31" fmla="*/ 630684 h 1758613"/>
              <a:gd name="connsiteX32" fmla="*/ 336284 w 1632193"/>
              <a:gd name="connsiteY32" fmla="*/ 524868 h 1758613"/>
              <a:gd name="connsiteX33" fmla="*/ 397640 w 1632193"/>
              <a:gd name="connsiteY33" fmla="*/ 421393 h 1758613"/>
              <a:gd name="connsiteX34" fmla="*/ 463679 w 1632193"/>
              <a:gd name="connsiteY34" fmla="*/ 321663 h 1758613"/>
              <a:gd name="connsiteX35" fmla="*/ 534870 w 1632193"/>
              <a:gd name="connsiteY35" fmla="*/ 225679 h 1758613"/>
              <a:gd name="connsiteX36" fmla="*/ 609340 w 1632193"/>
              <a:gd name="connsiteY36" fmla="*/ 132504 h 1758613"/>
              <a:gd name="connsiteX37" fmla="*/ 688493 w 1632193"/>
              <a:gd name="connsiteY37" fmla="*/ 42607 h 1758613"/>
              <a:gd name="connsiteX0" fmla="*/ 729240 w 1632193"/>
              <a:gd name="connsiteY0" fmla="*/ 0 h 1758613"/>
              <a:gd name="connsiteX1" fmla="*/ 1477684 w 1632193"/>
              <a:gd name="connsiteY1" fmla="*/ 748206 h 1758613"/>
              <a:gd name="connsiteX2" fmla="*/ 1442837 w 1632193"/>
              <a:gd name="connsiteY2" fmla="*/ 795385 h 1758613"/>
              <a:gd name="connsiteX3" fmla="*/ 1478151 w 1632193"/>
              <a:gd name="connsiteY3" fmla="*/ 748675 h 1758613"/>
              <a:gd name="connsiteX4" fmla="*/ 1632193 w 1632193"/>
              <a:gd name="connsiteY4" fmla="*/ 902646 h 1758613"/>
              <a:gd name="connsiteX5" fmla="*/ 1593331 w 1632193"/>
              <a:gd name="connsiteY5" fmla="*/ 945234 h 1758613"/>
              <a:gd name="connsiteX6" fmla="*/ 1521695 w 1632193"/>
              <a:gd name="connsiteY6" fmla="*/ 1036961 h 1758613"/>
              <a:gd name="connsiteX7" fmla="*/ 1458486 w 1632193"/>
              <a:gd name="connsiteY7" fmla="*/ 1134305 h 1758613"/>
              <a:gd name="connsiteX8" fmla="*/ 1403705 w 1632193"/>
              <a:gd name="connsiteY8" fmla="*/ 1237732 h 1758613"/>
              <a:gd name="connsiteX9" fmla="*/ 1402808 w 1632193"/>
              <a:gd name="connsiteY9" fmla="*/ 1239845 h 1758613"/>
              <a:gd name="connsiteX10" fmla="*/ 1501562 w 1632193"/>
              <a:gd name="connsiteY10" fmla="*/ 1366180 h 1758613"/>
              <a:gd name="connsiteX11" fmla="*/ 1344347 w 1632193"/>
              <a:gd name="connsiteY11" fmla="*/ 1388161 h 1758613"/>
              <a:gd name="connsiteX12" fmla="*/ 1321767 w 1632193"/>
              <a:gd name="connsiteY12" fmla="*/ 1459095 h 1758613"/>
              <a:gd name="connsiteX13" fmla="*/ 1296016 w 1632193"/>
              <a:gd name="connsiteY13" fmla="*/ 1576562 h 1758613"/>
              <a:gd name="connsiteX14" fmla="*/ 1280096 w 1632193"/>
              <a:gd name="connsiteY14" fmla="*/ 1696838 h 1758613"/>
              <a:gd name="connsiteX15" fmla="*/ 1276819 w 1632193"/>
              <a:gd name="connsiteY15" fmla="*/ 1758613 h 1758613"/>
              <a:gd name="connsiteX16" fmla="*/ 1059099 w 1632193"/>
              <a:gd name="connsiteY16" fmla="*/ 1758613 h 1758613"/>
              <a:gd name="connsiteX17" fmla="*/ 1060474 w 1632193"/>
              <a:gd name="connsiteY17" fmla="*/ 1722412 h 1758613"/>
              <a:gd name="connsiteX18" fmla="*/ 1059878 w 1632193"/>
              <a:gd name="connsiteY18" fmla="*/ 1722346 h 1758613"/>
              <a:gd name="connsiteX19" fmla="*/ 1058499 w 1632193"/>
              <a:gd name="connsiteY19" fmla="*/ 1758612 h 1758613"/>
              <a:gd name="connsiteX20" fmla="*/ 0 w 1632193"/>
              <a:gd name="connsiteY20" fmla="*/ 1758612 h 1758613"/>
              <a:gd name="connsiteX21" fmla="*/ 1873 w 1632193"/>
              <a:gd name="connsiteY21" fmla="*/ 1694935 h 1758613"/>
              <a:gd name="connsiteX22" fmla="*/ 9835 w 1632193"/>
              <a:gd name="connsiteY22" fmla="*/ 1568517 h 1758613"/>
              <a:gd name="connsiteX23" fmla="*/ 24355 w 1632193"/>
              <a:gd name="connsiteY23" fmla="*/ 1443504 h 1758613"/>
              <a:gd name="connsiteX24" fmla="*/ 44494 w 1632193"/>
              <a:gd name="connsiteY24" fmla="*/ 1320364 h 1758613"/>
              <a:gd name="connsiteX25" fmla="*/ 70254 w 1632193"/>
              <a:gd name="connsiteY25" fmla="*/ 1199565 h 1758613"/>
              <a:gd name="connsiteX26" fmla="*/ 101635 w 1632193"/>
              <a:gd name="connsiteY26" fmla="*/ 1080638 h 1758613"/>
              <a:gd name="connsiteX27" fmla="*/ 138167 w 1632193"/>
              <a:gd name="connsiteY27" fmla="*/ 964521 h 1758613"/>
              <a:gd name="connsiteX28" fmla="*/ 180319 w 1632193"/>
              <a:gd name="connsiteY28" fmla="*/ 850745 h 1758613"/>
              <a:gd name="connsiteX29" fmla="*/ 227624 w 1632193"/>
              <a:gd name="connsiteY29" fmla="*/ 738842 h 1758613"/>
              <a:gd name="connsiteX30" fmla="*/ 279612 w 1632193"/>
              <a:gd name="connsiteY30" fmla="*/ 630684 h 1758613"/>
              <a:gd name="connsiteX31" fmla="*/ 336284 w 1632193"/>
              <a:gd name="connsiteY31" fmla="*/ 524868 h 1758613"/>
              <a:gd name="connsiteX32" fmla="*/ 397640 w 1632193"/>
              <a:gd name="connsiteY32" fmla="*/ 421393 h 1758613"/>
              <a:gd name="connsiteX33" fmla="*/ 463679 w 1632193"/>
              <a:gd name="connsiteY33" fmla="*/ 321663 h 1758613"/>
              <a:gd name="connsiteX34" fmla="*/ 534870 w 1632193"/>
              <a:gd name="connsiteY34" fmla="*/ 225679 h 1758613"/>
              <a:gd name="connsiteX35" fmla="*/ 609340 w 1632193"/>
              <a:gd name="connsiteY35" fmla="*/ 132504 h 1758613"/>
              <a:gd name="connsiteX36" fmla="*/ 688493 w 1632193"/>
              <a:gd name="connsiteY36" fmla="*/ 42607 h 1758613"/>
              <a:gd name="connsiteX37" fmla="*/ 729240 w 1632193"/>
              <a:gd name="connsiteY37" fmla="*/ 0 h 1758613"/>
              <a:gd name="connsiteX0" fmla="*/ 729240 w 1632193"/>
              <a:gd name="connsiteY0" fmla="*/ 0 h 1758613"/>
              <a:gd name="connsiteX1" fmla="*/ 1477684 w 1632193"/>
              <a:gd name="connsiteY1" fmla="*/ 748206 h 1758613"/>
              <a:gd name="connsiteX2" fmla="*/ 1478151 w 1632193"/>
              <a:gd name="connsiteY2" fmla="*/ 748675 h 1758613"/>
              <a:gd name="connsiteX3" fmla="*/ 1632193 w 1632193"/>
              <a:gd name="connsiteY3" fmla="*/ 902646 h 1758613"/>
              <a:gd name="connsiteX4" fmla="*/ 1593331 w 1632193"/>
              <a:gd name="connsiteY4" fmla="*/ 945234 h 1758613"/>
              <a:gd name="connsiteX5" fmla="*/ 1521695 w 1632193"/>
              <a:gd name="connsiteY5" fmla="*/ 1036961 h 1758613"/>
              <a:gd name="connsiteX6" fmla="*/ 1458486 w 1632193"/>
              <a:gd name="connsiteY6" fmla="*/ 1134305 h 1758613"/>
              <a:gd name="connsiteX7" fmla="*/ 1403705 w 1632193"/>
              <a:gd name="connsiteY7" fmla="*/ 1237732 h 1758613"/>
              <a:gd name="connsiteX8" fmla="*/ 1402808 w 1632193"/>
              <a:gd name="connsiteY8" fmla="*/ 1239845 h 1758613"/>
              <a:gd name="connsiteX9" fmla="*/ 1501562 w 1632193"/>
              <a:gd name="connsiteY9" fmla="*/ 1366180 h 1758613"/>
              <a:gd name="connsiteX10" fmla="*/ 1344347 w 1632193"/>
              <a:gd name="connsiteY10" fmla="*/ 1388161 h 1758613"/>
              <a:gd name="connsiteX11" fmla="*/ 1321767 w 1632193"/>
              <a:gd name="connsiteY11" fmla="*/ 1459095 h 1758613"/>
              <a:gd name="connsiteX12" fmla="*/ 1296016 w 1632193"/>
              <a:gd name="connsiteY12" fmla="*/ 1576562 h 1758613"/>
              <a:gd name="connsiteX13" fmla="*/ 1280096 w 1632193"/>
              <a:gd name="connsiteY13" fmla="*/ 1696838 h 1758613"/>
              <a:gd name="connsiteX14" fmla="*/ 1276819 w 1632193"/>
              <a:gd name="connsiteY14" fmla="*/ 1758613 h 1758613"/>
              <a:gd name="connsiteX15" fmla="*/ 1059099 w 1632193"/>
              <a:gd name="connsiteY15" fmla="*/ 1758613 h 1758613"/>
              <a:gd name="connsiteX16" fmla="*/ 1060474 w 1632193"/>
              <a:gd name="connsiteY16" fmla="*/ 1722412 h 1758613"/>
              <a:gd name="connsiteX17" fmla="*/ 1059878 w 1632193"/>
              <a:gd name="connsiteY17" fmla="*/ 1722346 h 1758613"/>
              <a:gd name="connsiteX18" fmla="*/ 1058499 w 1632193"/>
              <a:gd name="connsiteY18" fmla="*/ 1758612 h 1758613"/>
              <a:gd name="connsiteX19" fmla="*/ 0 w 1632193"/>
              <a:gd name="connsiteY19" fmla="*/ 1758612 h 1758613"/>
              <a:gd name="connsiteX20" fmla="*/ 1873 w 1632193"/>
              <a:gd name="connsiteY20" fmla="*/ 1694935 h 1758613"/>
              <a:gd name="connsiteX21" fmla="*/ 9835 w 1632193"/>
              <a:gd name="connsiteY21" fmla="*/ 1568517 h 1758613"/>
              <a:gd name="connsiteX22" fmla="*/ 24355 w 1632193"/>
              <a:gd name="connsiteY22" fmla="*/ 1443504 h 1758613"/>
              <a:gd name="connsiteX23" fmla="*/ 44494 w 1632193"/>
              <a:gd name="connsiteY23" fmla="*/ 1320364 h 1758613"/>
              <a:gd name="connsiteX24" fmla="*/ 70254 w 1632193"/>
              <a:gd name="connsiteY24" fmla="*/ 1199565 h 1758613"/>
              <a:gd name="connsiteX25" fmla="*/ 101635 w 1632193"/>
              <a:gd name="connsiteY25" fmla="*/ 1080638 h 1758613"/>
              <a:gd name="connsiteX26" fmla="*/ 138167 w 1632193"/>
              <a:gd name="connsiteY26" fmla="*/ 964521 h 1758613"/>
              <a:gd name="connsiteX27" fmla="*/ 180319 w 1632193"/>
              <a:gd name="connsiteY27" fmla="*/ 850745 h 1758613"/>
              <a:gd name="connsiteX28" fmla="*/ 227624 w 1632193"/>
              <a:gd name="connsiteY28" fmla="*/ 738842 h 1758613"/>
              <a:gd name="connsiteX29" fmla="*/ 279612 w 1632193"/>
              <a:gd name="connsiteY29" fmla="*/ 630684 h 1758613"/>
              <a:gd name="connsiteX30" fmla="*/ 336284 w 1632193"/>
              <a:gd name="connsiteY30" fmla="*/ 524868 h 1758613"/>
              <a:gd name="connsiteX31" fmla="*/ 397640 w 1632193"/>
              <a:gd name="connsiteY31" fmla="*/ 421393 h 1758613"/>
              <a:gd name="connsiteX32" fmla="*/ 463679 w 1632193"/>
              <a:gd name="connsiteY32" fmla="*/ 321663 h 1758613"/>
              <a:gd name="connsiteX33" fmla="*/ 534870 w 1632193"/>
              <a:gd name="connsiteY33" fmla="*/ 225679 h 1758613"/>
              <a:gd name="connsiteX34" fmla="*/ 609340 w 1632193"/>
              <a:gd name="connsiteY34" fmla="*/ 132504 h 1758613"/>
              <a:gd name="connsiteX35" fmla="*/ 688493 w 1632193"/>
              <a:gd name="connsiteY35" fmla="*/ 42607 h 1758613"/>
              <a:gd name="connsiteX36" fmla="*/ 729240 w 1632193"/>
              <a:gd name="connsiteY36" fmla="*/ 0 h 1758613"/>
              <a:gd name="connsiteX0" fmla="*/ 729240 w 1632193"/>
              <a:gd name="connsiteY0" fmla="*/ 0 h 1758613"/>
              <a:gd name="connsiteX1" fmla="*/ 1477684 w 1632193"/>
              <a:gd name="connsiteY1" fmla="*/ 748206 h 1758613"/>
              <a:gd name="connsiteX2" fmla="*/ 1478151 w 1632193"/>
              <a:gd name="connsiteY2" fmla="*/ 748675 h 1758613"/>
              <a:gd name="connsiteX3" fmla="*/ 1632193 w 1632193"/>
              <a:gd name="connsiteY3" fmla="*/ 902646 h 1758613"/>
              <a:gd name="connsiteX4" fmla="*/ 1593331 w 1632193"/>
              <a:gd name="connsiteY4" fmla="*/ 945234 h 1758613"/>
              <a:gd name="connsiteX5" fmla="*/ 1521695 w 1632193"/>
              <a:gd name="connsiteY5" fmla="*/ 1036961 h 1758613"/>
              <a:gd name="connsiteX6" fmla="*/ 1458486 w 1632193"/>
              <a:gd name="connsiteY6" fmla="*/ 1134305 h 1758613"/>
              <a:gd name="connsiteX7" fmla="*/ 1403705 w 1632193"/>
              <a:gd name="connsiteY7" fmla="*/ 1237732 h 1758613"/>
              <a:gd name="connsiteX8" fmla="*/ 1402808 w 1632193"/>
              <a:gd name="connsiteY8" fmla="*/ 1239845 h 1758613"/>
              <a:gd name="connsiteX9" fmla="*/ 1501562 w 1632193"/>
              <a:gd name="connsiteY9" fmla="*/ 1366180 h 1758613"/>
              <a:gd name="connsiteX10" fmla="*/ 1344347 w 1632193"/>
              <a:gd name="connsiteY10" fmla="*/ 1388161 h 1758613"/>
              <a:gd name="connsiteX11" fmla="*/ 1321767 w 1632193"/>
              <a:gd name="connsiteY11" fmla="*/ 1459095 h 1758613"/>
              <a:gd name="connsiteX12" fmla="*/ 1296016 w 1632193"/>
              <a:gd name="connsiteY12" fmla="*/ 1576562 h 1758613"/>
              <a:gd name="connsiteX13" fmla="*/ 1280096 w 1632193"/>
              <a:gd name="connsiteY13" fmla="*/ 1696838 h 1758613"/>
              <a:gd name="connsiteX14" fmla="*/ 1276819 w 1632193"/>
              <a:gd name="connsiteY14" fmla="*/ 1758613 h 1758613"/>
              <a:gd name="connsiteX15" fmla="*/ 1059099 w 1632193"/>
              <a:gd name="connsiteY15" fmla="*/ 1758613 h 1758613"/>
              <a:gd name="connsiteX16" fmla="*/ 1060474 w 1632193"/>
              <a:gd name="connsiteY16" fmla="*/ 1722412 h 1758613"/>
              <a:gd name="connsiteX17" fmla="*/ 1058499 w 1632193"/>
              <a:gd name="connsiteY17" fmla="*/ 1758612 h 1758613"/>
              <a:gd name="connsiteX18" fmla="*/ 0 w 1632193"/>
              <a:gd name="connsiteY18" fmla="*/ 1758612 h 1758613"/>
              <a:gd name="connsiteX19" fmla="*/ 1873 w 1632193"/>
              <a:gd name="connsiteY19" fmla="*/ 1694935 h 1758613"/>
              <a:gd name="connsiteX20" fmla="*/ 9835 w 1632193"/>
              <a:gd name="connsiteY20" fmla="*/ 1568517 h 1758613"/>
              <a:gd name="connsiteX21" fmla="*/ 24355 w 1632193"/>
              <a:gd name="connsiteY21" fmla="*/ 1443504 h 1758613"/>
              <a:gd name="connsiteX22" fmla="*/ 44494 w 1632193"/>
              <a:gd name="connsiteY22" fmla="*/ 1320364 h 1758613"/>
              <a:gd name="connsiteX23" fmla="*/ 70254 w 1632193"/>
              <a:gd name="connsiteY23" fmla="*/ 1199565 h 1758613"/>
              <a:gd name="connsiteX24" fmla="*/ 101635 w 1632193"/>
              <a:gd name="connsiteY24" fmla="*/ 1080638 h 1758613"/>
              <a:gd name="connsiteX25" fmla="*/ 138167 w 1632193"/>
              <a:gd name="connsiteY25" fmla="*/ 964521 h 1758613"/>
              <a:gd name="connsiteX26" fmla="*/ 180319 w 1632193"/>
              <a:gd name="connsiteY26" fmla="*/ 850745 h 1758613"/>
              <a:gd name="connsiteX27" fmla="*/ 227624 w 1632193"/>
              <a:gd name="connsiteY27" fmla="*/ 738842 h 1758613"/>
              <a:gd name="connsiteX28" fmla="*/ 279612 w 1632193"/>
              <a:gd name="connsiteY28" fmla="*/ 630684 h 1758613"/>
              <a:gd name="connsiteX29" fmla="*/ 336284 w 1632193"/>
              <a:gd name="connsiteY29" fmla="*/ 524868 h 1758613"/>
              <a:gd name="connsiteX30" fmla="*/ 397640 w 1632193"/>
              <a:gd name="connsiteY30" fmla="*/ 421393 h 1758613"/>
              <a:gd name="connsiteX31" fmla="*/ 463679 w 1632193"/>
              <a:gd name="connsiteY31" fmla="*/ 321663 h 1758613"/>
              <a:gd name="connsiteX32" fmla="*/ 534870 w 1632193"/>
              <a:gd name="connsiteY32" fmla="*/ 225679 h 1758613"/>
              <a:gd name="connsiteX33" fmla="*/ 609340 w 1632193"/>
              <a:gd name="connsiteY33" fmla="*/ 132504 h 1758613"/>
              <a:gd name="connsiteX34" fmla="*/ 688493 w 1632193"/>
              <a:gd name="connsiteY34" fmla="*/ 42607 h 1758613"/>
              <a:gd name="connsiteX35" fmla="*/ 729240 w 1632193"/>
              <a:gd name="connsiteY35" fmla="*/ 0 h 1758613"/>
              <a:gd name="connsiteX0" fmla="*/ 729240 w 1632193"/>
              <a:gd name="connsiteY0" fmla="*/ 0 h 1758613"/>
              <a:gd name="connsiteX1" fmla="*/ 1477684 w 1632193"/>
              <a:gd name="connsiteY1" fmla="*/ 748206 h 1758613"/>
              <a:gd name="connsiteX2" fmla="*/ 1478151 w 1632193"/>
              <a:gd name="connsiteY2" fmla="*/ 748675 h 1758613"/>
              <a:gd name="connsiteX3" fmla="*/ 1632193 w 1632193"/>
              <a:gd name="connsiteY3" fmla="*/ 902646 h 1758613"/>
              <a:gd name="connsiteX4" fmla="*/ 1593331 w 1632193"/>
              <a:gd name="connsiteY4" fmla="*/ 945234 h 1758613"/>
              <a:gd name="connsiteX5" fmla="*/ 1521695 w 1632193"/>
              <a:gd name="connsiteY5" fmla="*/ 1036961 h 1758613"/>
              <a:gd name="connsiteX6" fmla="*/ 1458486 w 1632193"/>
              <a:gd name="connsiteY6" fmla="*/ 1134305 h 1758613"/>
              <a:gd name="connsiteX7" fmla="*/ 1403705 w 1632193"/>
              <a:gd name="connsiteY7" fmla="*/ 1237732 h 1758613"/>
              <a:gd name="connsiteX8" fmla="*/ 1402808 w 1632193"/>
              <a:gd name="connsiteY8" fmla="*/ 1239845 h 1758613"/>
              <a:gd name="connsiteX9" fmla="*/ 1501562 w 1632193"/>
              <a:gd name="connsiteY9" fmla="*/ 1366180 h 1758613"/>
              <a:gd name="connsiteX10" fmla="*/ 1344347 w 1632193"/>
              <a:gd name="connsiteY10" fmla="*/ 1388161 h 1758613"/>
              <a:gd name="connsiteX11" fmla="*/ 1321767 w 1632193"/>
              <a:gd name="connsiteY11" fmla="*/ 1459095 h 1758613"/>
              <a:gd name="connsiteX12" fmla="*/ 1296016 w 1632193"/>
              <a:gd name="connsiteY12" fmla="*/ 1576562 h 1758613"/>
              <a:gd name="connsiteX13" fmla="*/ 1280096 w 1632193"/>
              <a:gd name="connsiteY13" fmla="*/ 1696838 h 1758613"/>
              <a:gd name="connsiteX14" fmla="*/ 1276819 w 1632193"/>
              <a:gd name="connsiteY14" fmla="*/ 1758613 h 1758613"/>
              <a:gd name="connsiteX15" fmla="*/ 1059099 w 1632193"/>
              <a:gd name="connsiteY15" fmla="*/ 1758613 h 1758613"/>
              <a:gd name="connsiteX16" fmla="*/ 1058499 w 1632193"/>
              <a:gd name="connsiteY16" fmla="*/ 1758612 h 1758613"/>
              <a:gd name="connsiteX17" fmla="*/ 0 w 1632193"/>
              <a:gd name="connsiteY17" fmla="*/ 1758612 h 1758613"/>
              <a:gd name="connsiteX18" fmla="*/ 1873 w 1632193"/>
              <a:gd name="connsiteY18" fmla="*/ 1694935 h 1758613"/>
              <a:gd name="connsiteX19" fmla="*/ 9835 w 1632193"/>
              <a:gd name="connsiteY19" fmla="*/ 1568517 h 1758613"/>
              <a:gd name="connsiteX20" fmla="*/ 24355 w 1632193"/>
              <a:gd name="connsiteY20" fmla="*/ 1443504 h 1758613"/>
              <a:gd name="connsiteX21" fmla="*/ 44494 w 1632193"/>
              <a:gd name="connsiteY21" fmla="*/ 1320364 h 1758613"/>
              <a:gd name="connsiteX22" fmla="*/ 70254 w 1632193"/>
              <a:gd name="connsiteY22" fmla="*/ 1199565 h 1758613"/>
              <a:gd name="connsiteX23" fmla="*/ 101635 w 1632193"/>
              <a:gd name="connsiteY23" fmla="*/ 1080638 h 1758613"/>
              <a:gd name="connsiteX24" fmla="*/ 138167 w 1632193"/>
              <a:gd name="connsiteY24" fmla="*/ 964521 h 1758613"/>
              <a:gd name="connsiteX25" fmla="*/ 180319 w 1632193"/>
              <a:gd name="connsiteY25" fmla="*/ 850745 h 1758613"/>
              <a:gd name="connsiteX26" fmla="*/ 227624 w 1632193"/>
              <a:gd name="connsiteY26" fmla="*/ 738842 h 1758613"/>
              <a:gd name="connsiteX27" fmla="*/ 279612 w 1632193"/>
              <a:gd name="connsiteY27" fmla="*/ 630684 h 1758613"/>
              <a:gd name="connsiteX28" fmla="*/ 336284 w 1632193"/>
              <a:gd name="connsiteY28" fmla="*/ 524868 h 1758613"/>
              <a:gd name="connsiteX29" fmla="*/ 397640 w 1632193"/>
              <a:gd name="connsiteY29" fmla="*/ 421393 h 1758613"/>
              <a:gd name="connsiteX30" fmla="*/ 463679 w 1632193"/>
              <a:gd name="connsiteY30" fmla="*/ 321663 h 1758613"/>
              <a:gd name="connsiteX31" fmla="*/ 534870 w 1632193"/>
              <a:gd name="connsiteY31" fmla="*/ 225679 h 1758613"/>
              <a:gd name="connsiteX32" fmla="*/ 609340 w 1632193"/>
              <a:gd name="connsiteY32" fmla="*/ 132504 h 1758613"/>
              <a:gd name="connsiteX33" fmla="*/ 688493 w 1632193"/>
              <a:gd name="connsiteY33" fmla="*/ 42607 h 1758613"/>
              <a:gd name="connsiteX34" fmla="*/ 729240 w 1632193"/>
              <a:gd name="connsiteY34" fmla="*/ 0 h 175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2193" h="1758613">
                <a:moveTo>
                  <a:pt x="729240" y="0"/>
                </a:moveTo>
                <a:lnTo>
                  <a:pt x="1477684" y="748206"/>
                </a:lnTo>
                <a:lnTo>
                  <a:pt x="1478151" y="748675"/>
                </a:lnTo>
                <a:lnTo>
                  <a:pt x="1632193" y="902646"/>
                </a:lnTo>
                <a:lnTo>
                  <a:pt x="1593331" y="945234"/>
                </a:lnTo>
                <a:lnTo>
                  <a:pt x="1521695" y="1036961"/>
                </a:lnTo>
                <a:lnTo>
                  <a:pt x="1458486" y="1134305"/>
                </a:lnTo>
                <a:lnTo>
                  <a:pt x="1403705" y="1237732"/>
                </a:lnTo>
                <a:lnTo>
                  <a:pt x="1402808" y="1239845"/>
                </a:lnTo>
                <a:lnTo>
                  <a:pt x="1501562" y="1366180"/>
                </a:lnTo>
                <a:lnTo>
                  <a:pt x="1344347" y="1388161"/>
                </a:lnTo>
                <a:lnTo>
                  <a:pt x="1321767" y="1459095"/>
                </a:lnTo>
                <a:lnTo>
                  <a:pt x="1296016" y="1576562"/>
                </a:lnTo>
                <a:lnTo>
                  <a:pt x="1280096" y="1696838"/>
                </a:lnTo>
                <a:lnTo>
                  <a:pt x="1276819" y="1758613"/>
                </a:lnTo>
                <a:lnTo>
                  <a:pt x="1059099" y="1758613"/>
                </a:lnTo>
                <a:lnTo>
                  <a:pt x="1058499" y="1758612"/>
                </a:lnTo>
                <a:lnTo>
                  <a:pt x="0" y="1758612"/>
                </a:lnTo>
                <a:cubicBezTo>
                  <a:pt x="624" y="1737386"/>
                  <a:pt x="1249" y="1716161"/>
                  <a:pt x="1873" y="1694935"/>
                </a:cubicBezTo>
                <a:lnTo>
                  <a:pt x="9835" y="1568517"/>
                </a:lnTo>
                <a:lnTo>
                  <a:pt x="24355" y="1443504"/>
                </a:lnTo>
                <a:lnTo>
                  <a:pt x="44494" y="1320364"/>
                </a:lnTo>
                <a:lnTo>
                  <a:pt x="70254" y="1199565"/>
                </a:lnTo>
                <a:lnTo>
                  <a:pt x="101635" y="1080638"/>
                </a:lnTo>
                <a:lnTo>
                  <a:pt x="138167" y="964521"/>
                </a:lnTo>
                <a:lnTo>
                  <a:pt x="180319" y="850745"/>
                </a:lnTo>
                <a:lnTo>
                  <a:pt x="227624" y="738842"/>
                </a:lnTo>
                <a:lnTo>
                  <a:pt x="279612" y="630684"/>
                </a:lnTo>
                <a:lnTo>
                  <a:pt x="336284" y="524868"/>
                </a:lnTo>
                <a:lnTo>
                  <a:pt x="397640" y="421393"/>
                </a:lnTo>
                <a:lnTo>
                  <a:pt x="463679" y="321663"/>
                </a:lnTo>
                <a:lnTo>
                  <a:pt x="534870" y="225679"/>
                </a:lnTo>
                <a:lnTo>
                  <a:pt x="609340" y="132504"/>
                </a:lnTo>
                <a:lnTo>
                  <a:pt x="688493" y="42607"/>
                </a:lnTo>
                <a:lnTo>
                  <a:pt x="729240" y="0"/>
                </a:lnTo>
                <a:close/>
              </a:path>
            </a:pathLst>
          </a:custGeom>
          <a:solidFill>
            <a:srgbClr val="303333">
              <a:lumMod val="75000"/>
              <a:lumOff val="25000"/>
            </a:srgb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303333"/>
              </a:solidFill>
              <a:effectLst/>
              <a:uLnTx/>
              <a:uFillTx/>
              <a:latin typeface="Arial"/>
              <a:ea typeface="+mn-ea"/>
              <a:cs typeface="+mn-cs"/>
            </a:endParaRPr>
          </a:p>
        </p:txBody>
      </p:sp>
      <p:sp>
        <p:nvSpPr>
          <p:cNvPr id="98" name="Freeform: Shape 97">
            <a:extLst>
              <a:ext uri="{FF2B5EF4-FFF2-40B4-BE49-F238E27FC236}">
                <a16:creationId xmlns:a16="http://schemas.microsoft.com/office/drawing/2014/main" xmlns="" id="{520C5E91-92A6-4C19-AF58-EF3D4562CB2A}"/>
              </a:ext>
            </a:extLst>
          </p:cNvPr>
          <p:cNvSpPr>
            <a:spLocks/>
          </p:cNvSpPr>
          <p:nvPr/>
        </p:nvSpPr>
        <p:spPr bwMode="auto">
          <a:xfrm>
            <a:off x="2714119" y="4400482"/>
            <a:ext cx="1223092" cy="1162931"/>
          </a:xfrm>
          <a:custGeom>
            <a:avLst/>
            <a:gdLst>
              <a:gd name="connsiteX0" fmla="*/ 1057695 w 1630789"/>
              <a:gd name="connsiteY0" fmla="*/ 0 h 1760018"/>
              <a:gd name="connsiteX1" fmla="*/ 1275883 w 1630789"/>
              <a:gd name="connsiteY1" fmla="*/ 0 h 1760018"/>
              <a:gd name="connsiteX2" fmla="*/ 1279160 w 1630789"/>
              <a:gd name="connsiteY2" fmla="*/ 61804 h 1760018"/>
              <a:gd name="connsiteX3" fmla="*/ 1294143 w 1630789"/>
              <a:gd name="connsiteY3" fmla="*/ 182135 h 1760018"/>
              <a:gd name="connsiteX4" fmla="*/ 1320832 w 1630789"/>
              <a:gd name="connsiteY4" fmla="*/ 299657 h 1760018"/>
              <a:gd name="connsiteX5" fmla="*/ 1351552 w 1630789"/>
              <a:gd name="connsiteY5" fmla="*/ 396207 h 1760018"/>
              <a:gd name="connsiteX6" fmla="*/ 1509990 w 1630789"/>
              <a:gd name="connsiteY6" fmla="*/ 415650 h 1760018"/>
              <a:gd name="connsiteX7" fmla="*/ 1413686 w 1630789"/>
              <a:gd name="connsiteY7" fmla="*/ 543690 h 1760018"/>
              <a:gd name="connsiteX8" fmla="*/ 1457082 w 1630789"/>
              <a:gd name="connsiteY8" fmla="*/ 624598 h 1760018"/>
              <a:gd name="connsiteX9" fmla="*/ 1519823 w 1630789"/>
              <a:gd name="connsiteY9" fmla="*/ 722454 h 1760018"/>
              <a:gd name="connsiteX10" fmla="*/ 1591459 w 1630789"/>
              <a:gd name="connsiteY10" fmla="*/ 814224 h 1760018"/>
              <a:gd name="connsiteX11" fmla="*/ 1630789 w 1630789"/>
              <a:gd name="connsiteY11" fmla="*/ 856832 h 1760018"/>
              <a:gd name="connsiteX12" fmla="*/ 1476970 w 1630789"/>
              <a:gd name="connsiteY12" fmla="*/ 1011118 h 1760018"/>
              <a:gd name="connsiteX13" fmla="*/ 1477684 w 1630789"/>
              <a:gd name="connsiteY13" fmla="*/ 1011882 h 1760018"/>
              <a:gd name="connsiteX14" fmla="*/ 729003 w 1630789"/>
              <a:gd name="connsiteY14" fmla="*/ 1760018 h 1760018"/>
              <a:gd name="connsiteX15" fmla="*/ 687774 w 1630789"/>
              <a:gd name="connsiteY15" fmla="*/ 1717388 h 1760018"/>
              <a:gd name="connsiteX16" fmla="*/ 609064 w 1630789"/>
              <a:gd name="connsiteY16" fmla="*/ 1627443 h 1760018"/>
              <a:gd name="connsiteX17" fmla="*/ 534102 w 1630789"/>
              <a:gd name="connsiteY17" fmla="*/ 1534219 h 1760018"/>
              <a:gd name="connsiteX18" fmla="*/ 463826 w 1630789"/>
              <a:gd name="connsiteY18" fmla="*/ 1437715 h 1760018"/>
              <a:gd name="connsiteX19" fmla="*/ 397766 w 1630789"/>
              <a:gd name="connsiteY19" fmla="*/ 1337933 h 1760018"/>
              <a:gd name="connsiteX20" fmla="*/ 335922 w 1630789"/>
              <a:gd name="connsiteY20" fmla="*/ 1234871 h 1760018"/>
              <a:gd name="connsiteX21" fmla="*/ 279232 w 1630789"/>
              <a:gd name="connsiteY21" fmla="*/ 1128998 h 1760018"/>
              <a:gd name="connsiteX22" fmla="*/ 227228 w 1630789"/>
              <a:gd name="connsiteY22" fmla="*/ 1020315 h 1760018"/>
              <a:gd name="connsiteX23" fmla="*/ 179908 w 1630789"/>
              <a:gd name="connsiteY23" fmla="*/ 908820 h 1760018"/>
              <a:gd name="connsiteX24" fmla="*/ 138211 w 1630789"/>
              <a:gd name="connsiteY24" fmla="*/ 794515 h 1760018"/>
              <a:gd name="connsiteX25" fmla="*/ 101667 w 1630789"/>
              <a:gd name="connsiteY25" fmla="*/ 678336 h 1760018"/>
              <a:gd name="connsiteX26" fmla="*/ 70277 w 1630789"/>
              <a:gd name="connsiteY26" fmla="*/ 559347 h 1760018"/>
              <a:gd name="connsiteX27" fmla="*/ 44040 w 1630789"/>
              <a:gd name="connsiteY27" fmla="*/ 438015 h 1760018"/>
              <a:gd name="connsiteX28" fmla="*/ 24362 w 1630789"/>
              <a:gd name="connsiteY28" fmla="*/ 315277 h 1760018"/>
              <a:gd name="connsiteX29" fmla="*/ 9839 w 1630789"/>
              <a:gd name="connsiteY29" fmla="*/ 190197 h 1760018"/>
              <a:gd name="connsiteX30" fmla="*/ 1874 w 1630789"/>
              <a:gd name="connsiteY30" fmla="*/ 63712 h 1760018"/>
              <a:gd name="connsiteX31" fmla="*/ 0 w 1630789"/>
              <a:gd name="connsiteY31" fmla="*/ 1 h 1760018"/>
              <a:gd name="connsiteX32" fmla="*/ 1057695 w 1630789"/>
              <a:gd name="connsiteY32" fmla="*/ 1 h 176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30789" h="1760018">
                <a:moveTo>
                  <a:pt x="1057695" y="0"/>
                </a:moveTo>
                <a:lnTo>
                  <a:pt x="1275883" y="0"/>
                </a:lnTo>
                <a:lnTo>
                  <a:pt x="1279160" y="61804"/>
                </a:lnTo>
                <a:lnTo>
                  <a:pt x="1294143" y="182135"/>
                </a:lnTo>
                <a:lnTo>
                  <a:pt x="1320832" y="299657"/>
                </a:lnTo>
                <a:lnTo>
                  <a:pt x="1351552" y="396207"/>
                </a:lnTo>
                <a:lnTo>
                  <a:pt x="1509990" y="415650"/>
                </a:lnTo>
                <a:lnTo>
                  <a:pt x="1413686" y="543690"/>
                </a:lnTo>
                <a:lnTo>
                  <a:pt x="1457082" y="624598"/>
                </a:lnTo>
                <a:lnTo>
                  <a:pt x="1519823" y="722454"/>
                </a:lnTo>
                <a:lnTo>
                  <a:pt x="1591459" y="814224"/>
                </a:lnTo>
                <a:lnTo>
                  <a:pt x="1630789" y="856832"/>
                </a:lnTo>
                <a:lnTo>
                  <a:pt x="1476970" y="1011118"/>
                </a:lnTo>
                <a:lnTo>
                  <a:pt x="1477684" y="1011882"/>
                </a:lnTo>
                <a:lnTo>
                  <a:pt x="729003" y="1760018"/>
                </a:lnTo>
                <a:lnTo>
                  <a:pt x="687774" y="1717388"/>
                </a:lnTo>
                <a:lnTo>
                  <a:pt x="609064" y="1627443"/>
                </a:lnTo>
                <a:lnTo>
                  <a:pt x="534102" y="1534219"/>
                </a:lnTo>
                <a:lnTo>
                  <a:pt x="463826" y="1437715"/>
                </a:lnTo>
                <a:lnTo>
                  <a:pt x="397766" y="1337933"/>
                </a:lnTo>
                <a:lnTo>
                  <a:pt x="335922" y="1234871"/>
                </a:lnTo>
                <a:lnTo>
                  <a:pt x="279232" y="1128998"/>
                </a:lnTo>
                <a:lnTo>
                  <a:pt x="227228" y="1020315"/>
                </a:lnTo>
                <a:lnTo>
                  <a:pt x="179908" y="908820"/>
                </a:lnTo>
                <a:lnTo>
                  <a:pt x="138211" y="794515"/>
                </a:lnTo>
                <a:lnTo>
                  <a:pt x="101667" y="678336"/>
                </a:lnTo>
                <a:lnTo>
                  <a:pt x="70277" y="559347"/>
                </a:lnTo>
                <a:lnTo>
                  <a:pt x="44040" y="438015"/>
                </a:lnTo>
                <a:lnTo>
                  <a:pt x="24362" y="315277"/>
                </a:lnTo>
                <a:lnTo>
                  <a:pt x="9839" y="190197"/>
                </a:lnTo>
                <a:lnTo>
                  <a:pt x="1874" y="63712"/>
                </a:lnTo>
                <a:lnTo>
                  <a:pt x="0" y="1"/>
                </a:lnTo>
                <a:lnTo>
                  <a:pt x="1057695" y="1"/>
                </a:lnTo>
                <a:close/>
              </a:path>
            </a:pathLst>
          </a:custGeom>
          <a:solidFill>
            <a:srgbClr val="303333"/>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303333"/>
              </a:solidFill>
              <a:effectLst/>
              <a:uLnTx/>
              <a:uFillTx/>
              <a:latin typeface="Arial"/>
              <a:ea typeface="+mn-ea"/>
              <a:cs typeface="+mn-cs"/>
            </a:endParaRPr>
          </a:p>
        </p:txBody>
      </p:sp>
      <p:sp>
        <p:nvSpPr>
          <p:cNvPr id="99" name="Freeform: Shape 98">
            <a:extLst>
              <a:ext uri="{FF2B5EF4-FFF2-40B4-BE49-F238E27FC236}">
                <a16:creationId xmlns:a16="http://schemas.microsoft.com/office/drawing/2014/main" xmlns="" id="{749E8AFF-8EF9-44DE-B288-A5591CD1F768}"/>
              </a:ext>
            </a:extLst>
          </p:cNvPr>
          <p:cNvSpPr>
            <a:spLocks/>
          </p:cNvSpPr>
          <p:nvPr/>
        </p:nvSpPr>
        <p:spPr bwMode="auto">
          <a:xfrm>
            <a:off x="5393124" y="4400484"/>
            <a:ext cx="1223093" cy="1162929"/>
          </a:xfrm>
          <a:custGeom>
            <a:avLst/>
            <a:gdLst>
              <a:gd name="connsiteX0" fmla="*/ 354906 w 1630790"/>
              <a:gd name="connsiteY0" fmla="*/ 0 h 1760017"/>
              <a:gd name="connsiteX1" fmla="*/ 572758 w 1630790"/>
              <a:gd name="connsiteY1" fmla="*/ 0 h 1760017"/>
              <a:gd name="connsiteX2" fmla="*/ 573094 w 1630790"/>
              <a:gd name="connsiteY2" fmla="*/ 0 h 1760017"/>
              <a:gd name="connsiteX3" fmla="*/ 1630790 w 1630790"/>
              <a:gd name="connsiteY3" fmla="*/ 0 h 1760017"/>
              <a:gd name="connsiteX4" fmla="*/ 1629853 w 1630790"/>
              <a:gd name="connsiteY4" fmla="*/ 63711 h 1760017"/>
              <a:gd name="connsiteX5" fmla="*/ 1620954 w 1630790"/>
              <a:gd name="connsiteY5" fmla="*/ 190196 h 1760017"/>
              <a:gd name="connsiteX6" fmla="*/ 1606904 w 1630790"/>
              <a:gd name="connsiteY6" fmla="*/ 315276 h 1760017"/>
              <a:gd name="connsiteX7" fmla="*/ 1586764 w 1630790"/>
              <a:gd name="connsiteY7" fmla="*/ 438014 h 1760017"/>
              <a:gd name="connsiteX8" fmla="*/ 1561004 w 1630790"/>
              <a:gd name="connsiteY8" fmla="*/ 559346 h 1760017"/>
              <a:gd name="connsiteX9" fmla="*/ 1530092 w 1630790"/>
              <a:gd name="connsiteY9" fmla="*/ 678335 h 1760017"/>
              <a:gd name="connsiteX10" fmla="*/ 1493091 w 1630790"/>
              <a:gd name="connsiteY10" fmla="*/ 794514 h 1760017"/>
              <a:gd name="connsiteX11" fmla="*/ 1450939 w 1630790"/>
              <a:gd name="connsiteY11" fmla="*/ 908819 h 1760017"/>
              <a:gd name="connsiteX12" fmla="*/ 1404102 w 1630790"/>
              <a:gd name="connsiteY12" fmla="*/ 1020314 h 1760017"/>
              <a:gd name="connsiteX13" fmla="*/ 1352114 w 1630790"/>
              <a:gd name="connsiteY13" fmla="*/ 1128997 h 1760017"/>
              <a:gd name="connsiteX14" fmla="*/ 1294974 w 1630790"/>
              <a:gd name="connsiteY14" fmla="*/ 1234870 h 1760017"/>
              <a:gd name="connsiteX15" fmla="*/ 1233618 w 1630790"/>
              <a:gd name="connsiteY15" fmla="*/ 1337932 h 1760017"/>
              <a:gd name="connsiteX16" fmla="*/ 1167579 w 1630790"/>
              <a:gd name="connsiteY16" fmla="*/ 1437714 h 1760017"/>
              <a:gd name="connsiteX17" fmla="*/ 1097325 w 1630790"/>
              <a:gd name="connsiteY17" fmla="*/ 1534218 h 1760017"/>
              <a:gd name="connsiteX18" fmla="*/ 1022855 w 1630790"/>
              <a:gd name="connsiteY18" fmla="*/ 1627442 h 1760017"/>
              <a:gd name="connsiteX19" fmla="*/ 943702 w 1630790"/>
              <a:gd name="connsiteY19" fmla="*/ 1717387 h 1760017"/>
              <a:gd name="connsiteX20" fmla="*/ 902954 w 1630790"/>
              <a:gd name="connsiteY20" fmla="*/ 1760017 h 1760017"/>
              <a:gd name="connsiteX21" fmla="*/ 154510 w 1630790"/>
              <a:gd name="connsiteY21" fmla="*/ 1011881 h 1760017"/>
              <a:gd name="connsiteX22" fmla="*/ 183120 w 1630790"/>
              <a:gd name="connsiteY22" fmla="*/ 980638 h 1760017"/>
              <a:gd name="connsiteX23" fmla="*/ 183110 w 1630790"/>
              <a:gd name="connsiteY23" fmla="*/ 980628 h 1760017"/>
              <a:gd name="connsiteX24" fmla="*/ 154979 w 1630790"/>
              <a:gd name="connsiteY24" fmla="*/ 1011342 h 1760017"/>
              <a:gd name="connsiteX25" fmla="*/ 0 w 1630790"/>
              <a:gd name="connsiteY25" fmla="*/ 856832 h 1760017"/>
              <a:gd name="connsiteX26" fmla="*/ 39330 w 1630790"/>
              <a:gd name="connsiteY26" fmla="*/ 814224 h 1760017"/>
              <a:gd name="connsiteX27" fmla="*/ 110966 w 1630790"/>
              <a:gd name="connsiteY27" fmla="*/ 722454 h 1760017"/>
              <a:gd name="connsiteX28" fmla="*/ 173708 w 1630790"/>
              <a:gd name="connsiteY28" fmla="*/ 624598 h 1760017"/>
              <a:gd name="connsiteX29" fmla="*/ 223735 w 1630790"/>
              <a:gd name="connsiteY29" fmla="*/ 531326 h 1760017"/>
              <a:gd name="connsiteX30" fmla="*/ 117990 w 1630790"/>
              <a:gd name="connsiteY30" fmla="*/ 395242 h 1760017"/>
              <a:gd name="connsiteX31" fmla="*/ 288085 w 1630790"/>
              <a:gd name="connsiteY31" fmla="*/ 371342 h 1760017"/>
              <a:gd name="connsiteX32" fmla="*/ 310894 w 1630790"/>
              <a:gd name="connsiteY32" fmla="*/ 299657 h 1760017"/>
              <a:gd name="connsiteX33" fmla="*/ 336646 w 1630790"/>
              <a:gd name="connsiteY33" fmla="*/ 182135 h 1760017"/>
              <a:gd name="connsiteX34" fmla="*/ 352097 w 1630790"/>
              <a:gd name="connsiteY34" fmla="*/ 61804 h 1760017"/>
              <a:gd name="connsiteX0" fmla="*/ 354906 w 1630790"/>
              <a:gd name="connsiteY0" fmla="*/ 0 h 1760017"/>
              <a:gd name="connsiteX1" fmla="*/ 572758 w 1630790"/>
              <a:gd name="connsiteY1" fmla="*/ 0 h 1760017"/>
              <a:gd name="connsiteX2" fmla="*/ 573094 w 1630790"/>
              <a:gd name="connsiteY2" fmla="*/ 0 h 1760017"/>
              <a:gd name="connsiteX3" fmla="*/ 1630790 w 1630790"/>
              <a:gd name="connsiteY3" fmla="*/ 0 h 1760017"/>
              <a:gd name="connsiteX4" fmla="*/ 1629853 w 1630790"/>
              <a:gd name="connsiteY4" fmla="*/ 63711 h 1760017"/>
              <a:gd name="connsiteX5" fmla="*/ 1620954 w 1630790"/>
              <a:gd name="connsiteY5" fmla="*/ 190196 h 1760017"/>
              <a:gd name="connsiteX6" fmla="*/ 1606904 w 1630790"/>
              <a:gd name="connsiteY6" fmla="*/ 315276 h 1760017"/>
              <a:gd name="connsiteX7" fmla="*/ 1586764 w 1630790"/>
              <a:gd name="connsiteY7" fmla="*/ 438014 h 1760017"/>
              <a:gd name="connsiteX8" fmla="*/ 1561004 w 1630790"/>
              <a:gd name="connsiteY8" fmla="*/ 559346 h 1760017"/>
              <a:gd name="connsiteX9" fmla="*/ 1530092 w 1630790"/>
              <a:gd name="connsiteY9" fmla="*/ 678335 h 1760017"/>
              <a:gd name="connsiteX10" fmla="*/ 1493091 w 1630790"/>
              <a:gd name="connsiteY10" fmla="*/ 794514 h 1760017"/>
              <a:gd name="connsiteX11" fmla="*/ 1450939 w 1630790"/>
              <a:gd name="connsiteY11" fmla="*/ 908819 h 1760017"/>
              <a:gd name="connsiteX12" fmla="*/ 1404102 w 1630790"/>
              <a:gd name="connsiteY12" fmla="*/ 1020314 h 1760017"/>
              <a:gd name="connsiteX13" fmla="*/ 1352114 w 1630790"/>
              <a:gd name="connsiteY13" fmla="*/ 1128997 h 1760017"/>
              <a:gd name="connsiteX14" fmla="*/ 1294974 w 1630790"/>
              <a:gd name="connsiteY14" fmla="*/ 1234870 h 1760017"/>
              <a:gd name="connsiteX15" fmla="*/ 1233618 w 1630790"/>
              <a:gd name="connsiteY15" fmla="*/ 1337932 h 1760017"/>
              <a:gd name="connsiteX16" fmla="*/ 1167579 w 1630790"/>
              <a:gd name="connsiteY16" fmla="*/ 1437714 h 1760017"/>
              <a:gd name="connsiteX17" fmla="*/ 1097325 w 1630790"/>
              <a:gd name="connsiteY17" fmla="*/ 1534218 h 1760017"/>
              <a:gd name="connsiteX18" fmla="*/ 1022855 w 1630790"/>
              <a:gd name="connsiteY18" fmla="*/ 1627442 h 1760017"/>
              <a:gd name="connsiteX19" fmla="*/ 943702 w 1630790"/>
              <a:gd name="connsiteY19" fmla="*/ 1717387 h 1760017"/>
              <a:gd name="connsiteX20" fmla="*/ 902954 w 1630790"/>
              <a:gd name="connsiteY20" fmla="*/ 1760017 h 1760017"/>
              <a:gd name="connsiteX21" fmla="*/ 154510 w 1630790"/>
              <a:gd name="connsiteY21" fmla="*/ 1011881 h 1760017"/>
              <a:gd name="connsiteX22" fmla="*/ 183120 w 1630790"/>
              <a:gd name="connsiteY22" fmla="*/ 980638 h 1760017"/>
              <a:gd name="connsiteX23" fmla="*/ 154979 w 1630790"/>
              <a:gd name="connsiteY23" fmla="*/ 1011342 h 1760017"/>
              <a:gd name="connsiteX24" fmla="*/ 0 w 1630790"/>
              <a:gd name="connsiteY24" fmla="*/ 856832 h 1760017"/>
              <a:gd name="connsiteX25" fmla="*/ 39330 w 1630790"/>
              <a:gd name="connsiteY25" fmla="*/ 814224 h 1760017"/>
              <a:gd name="connsiteX26" fmla="*/ 110966 w 1630790"/>
              <a:gd name="connsiteY26" fmla="*/ 722454 h 1760017"/>
              <a:gd name="connsiteX27" fmla="*/ 173708 w 1630790"/>
              <a:gd name="connsiteY27" fmla="*/ 624598 h 1760017"/>
              <a:gd name="connsiteX28" fmla="*/ 223735 w 1630790"/>
              <a:gd name="connsiteY28" fmla="*/ 531326 h 1760017"/>
              <a:gd name="connsiteX29" fmla="*/ 117990 w 1630790"/>
              <a:gd name="connsiteY29" fmla="*/ 395242 h 1760017"/>
              <a:gd name="connsiteX30" fmla="*/ 288085 w 1630790"/>
              <a:gd name="connsiteY30" fmla="*/ 371342 h 1760017"/>
              <a:gd name="connsiteX31" fmla="*/ 310894 w 1630790"/>
              <a:gd name="connsiteY31" fmla="*/ 299657 h 1760017"/>
              <a:gd name="connsiteX32" fmla="*/ 336646 w 1630790"/>
              <a:gd name="connsiteY32" fmla="*/ 182135 h 1760017"/>
              <a:gd name="connsiteX33" fmla="*/ 352097 w 1630790"/>
              <a:gd name="connsiteY33" fmla="*/ 61804 h 1760017"/>
              <a:gd name="connsiteX34" fmla="*/ 354906 w 1630790"/>
              <a:gd name="connsiteY34" fmla="*/ 0 h 1760017"/>
              <a:gd name="connsiteX0" fmla="*/ 354906 w 1630790"/>
              <a:gd name="connsiteY0" fmla="*/ 0 h 1760017"/>
              <a:gd name="connsiteX1" fmla="*/ 572758 w 1630790"/>
              <a:gd name="connsiteY1" fmla="*/ 0 h 1760017"/>
              <a:gd name="connsiteX2" fmla="*/ 573094 w 1630790"/>
              <a:gd name="connsiteY2" fmla="*/ 0 h 1760017"/>
              <a:gd name="connsiteX3" fmla="*/ 1630790 w 1630790"/>
              <a:gd name="connsiteY3" fmla="*/ 0 h 1760017"/>
              <a:gd name="connsiteX4" fmla="*/ 1629853 w 1630790"/>
              <a:gd name="connsiteY4" fmla="*/ 63711 h 1760017"/>
              <a:gd name="connsiteX5" fmla="*/ 1620954 w 1630790"/>
              <a:gd name="connsiteY5" fmla="*/ 190196 h 1760017"/>
              <a:gd name="connsiteX6" fmla="*/ 1606904 w 1630790"/>
              <a:gd name="connsiteY6" fmla="*/ 315276 h 1760017"/>
              <a:gd name="connsiteX7" fmla="*/ 1586764 w 1630790"/>
              <a:gd name="connsiteY7" fmla="*/ 438014 h 1760017"/>
              <a:gd name="connsiteX8" fmla="*/ 1561004 w 1630790"/>
              <a:gd name="connsiteY8" fmla="*/ 559346 h 1760017"/>
              <a:gd name="connsiteX9" fmla="*/ 1530092 w 1630790"/>
              <a:gd name="connsiteY9" fmla="*/ 678335 h 1760017"/>
              <a:gd name="connsiteX10" fmla="*/ 1493091 w 1630790"/>
              <a:gd name="connsiteY10" fmla="*/ 794514 h 1760017"/>
              <a:gd name="connsiteX11" fmla="*/ 1450939 w 1630790"/>
              <a:gd name="connsiteY11" fmla="*/ 908819 h 1760017"/>
              <a:gd name="connsiteX12" fmla="*/ 1404102 w 1630790"/>
              <a:gd name="connsiteY12" fmla="*/ 1020314 h 1760017"/>
              <a:gd name="connsiteX13" fmla="*/ 1352114 w 1630790"/>
              <a:gd name="connsiteY13" fmla="*/ 1128997 h 1760017"/>
              <a:gd name="connsiteX14" fmla="*/ 1294974 w 1630790"/>
              <a:gd name="connsiteY14" fmla="*/ 1234870 h 1760017"/>
              <a:gd name="connsiteX15" fmla="*/ 1233618 w 1630790"/>
              <a:gd name="connsiteY15" fmla="*/ 1337932 h 1760017"/>
              <a:gd name="connsiteX16" fmla="*/ 1167579 w 1630790"/>
              <a:gd name="connsiteY16" fmla="*/ 1437714 h 1760017"/>
              <a:gd name="connsiteX17" fmla="*/ 1097325 w 1630790"/>
              <a:gd name="connsiteY17" fmla="*/ 1534218 h 1760017"/>
              <a:gd name="connsiteX18" fmla="*/ 1022855 w 1630790"/>
              <a:gd name="connsiteY18" fmla="*/ 1627442 h 1760017"/>
              <a:gd name="connsiteX19" fmla="*/ 943702 w 1630790"/>
              <a:gd name="connsiteY19" fmla="*/ 1717387 h 1760017"/>
              <a:gd name="connsiteX20" fmla="*/ 902954 w 1630790"/>
              <a:gd name="connsiteY20" fmla="*/ 1760017 h 1760017"/>
              <a:gd name="connsiteX21" fmla="*/ 154510 w 1630790"/>
              <a:gd name="connsiteY21" fmla="*/ 1011881 h 1760017"/>
              <a:gd name="connsiteX22" fmla="*/ 154979 w 1630790"/>
              <a:gd name="connsiteY22" fmla="*/ 1011342 h 1760017"/>
              <a:gd name="connsiteX23" fmla="*/ 0 w 1630790"/>
              <a:gd name="connsiteY23" fmla="*/ 856832 h 1760017"/>
              <a:gd name="connsiteX24" fmla="*/ 39330 w 1630790"/>
              <a:gd name="connsiteY24" fmla="*/ 814224 h 1760017"/>
              <a:gd name="connsiteX25" fmla="*/ 110966 w 1630790"/>
              <a:gd name="connsiteY25" fmla="*/ 722454 h 1760017"/>
              <a:gd name="connsiteX26" fmla="*/ 173708 w 1630790"/>
              <a:gd name="connsiteY26" fmla="*/ 624598 h 1760017"/>
              <a:gd name="connsiteX27" fmla="*/ 223735 w 1630790"/>
              <a:gd name="connsiteY27" fmla="*/ 531326 h 1760017"/>
              <a:gd name="connsiteX28" fmla="*/ 117990 w 1630790"/>
              <a:gd name="connsiteY28" fmla="*/ 395242 h 1760017"/>
              <a:gd name="connsiteX29" fmla="*/ 288085 w 1630790"/>
              <a:gd name="connsiteY29" fmla="*/ 371342 h 1760017"/>
              <a:gd name="connsiteX30" fmla="*/ 310894 w 1630790"/>
              <a:gd name="connsiteY30" fmla="*/ 299657 h 1760017"/>
              <a:gd name="connsiteX31" fmla="*/ 336646 w 1630790"/>
              <a:gd name="connsiteY31" fmla="*/ 182135 h 1760017"/>
              <a:gd name="connsiteX32" fmla="*/ 352097 w 1630790"/>
              <a:gd name="connsiteY32" fmla="*/ 61804 h 1760017"/>
              <a:gd name="connsiteX33" fmla="*/ 354906 w 1630790"/>
              <a:gd name="connsiteY33" fmla="*/ 0 h 176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30790" h="1760017">
                <a:moveTo>
                  <a:pt x="354906" y="0"/>
                </a:moveTo>
                <a:lnTo>
                  <a:pt x="572758" y="0"/>
                </a:lnTo>
                <a:lnTo>
                  <a:pt x="573094" y="0"/>
                </a:lnTo>
                <a:lnTo>
                  <a:pt x="1630790" y="0"/>
                </a:lnTo>
                <a:cubicBezTo>
                  <a:pt x="1630478" y="21237"/>
                  <a:pt x="1630165" y="42474"/>
                  <a:pt x="1629853" y="63711"/>
                </a:cubicBezTo>
                <a:lnTo>
                  <a:pt x="1620954" y="190196"/>
                </a:lnTo>
                <a:lnTo>
                  <a:pt x="1606904" y="315276"/>
                </a:lnTo>
                <a:lnTo>
                  <a:pt x="1586764" y="438014"/>
                </a:lnTo>
                <a:lnTo>
                  <a:pt x="1561004" y="559346"/>
                </a:lnTo>
                <a:lnTo>
                  <a:pt x="1530092" y="678335"/>
                </a:lnTo>
                <a:lnTo>
                  <a:pt x="1493091" y="794514"/>
                </a:lnTo>
                <a:lnTo>
                  <a:pt x="1450939" y="908819"/>
                </a:lnTo>
                <a:lnTo>
                  <a:pt x="1404102" y="1020314"/>
                </a:lnTo>
                <a:lnTo>
                  <a:pt x="1352114" y="1128997"/>
                </a:lnTo>
                <a:lnTo>
                  <a:pt x="1294974" y="1234870"/>
                </a:lnTo>
                <a:lnTo>
                  <a:pt x="1233618" y="1337932"/>
                </a:lnTo>
                <a:lnTo>
                  <a:pt x="1167579" y="1437714"/>
                </a:lnTo>
                <a:lnTo>
                  <a:pt x="1097325" y="1534218"/>
                </a:lnTo>
                <a:lnTo>
                  <a:pt x="1022855" y="1627442"/>
                </a:lnTo>
                <a:lnTo>
                  <a:pt x="943702" y="1717387"/>
                </a:lnTo>
                <a:lnTo>
                  <a:pt x="902954" y="1760017"/>
                </a:lnTo>
                <a:lnTo>
                  <a:pt x="154510" y="1011881"/>
                </a:lnTo>
                <a:lnTo>
                  <a:pt x="154979" y="1011342"/>
                </a:lnTo>
                <a:lnTo>
                  <a:pt x="0" y="856832"/>
                </a:lnTo>
                <a:lnTo>
                  <a:pt x="39330" y="814224"/>
                </a:lnTo>
                <a:lnTo>
                  <a:pt x="110966" y="722454"/>
                </a:lnTo>
                <a:lnTo>
                  <a:pt x="173708" y="624598"/>
                </a:lnTo>
                <a:lnTo>
                  <a:pt x="223735" y="531326"/>
                </a:lnTo>
                <a:lnTo>
                  <a:pt x="117990" y="395242"/>
                </a:lnTo>
                <a:lnTo>
                  <a:pt x="288085" y="371342"/>
                </a:lnTo>
                <a:lnTo>
                  <a:pt x="310894" y="299657"/>
                </a:lnTo>
                <a:lnTo>
                  <a:pt x="336646" y="182135"/>
                </a:lnTo>
                <a:lnTo>
                  <a:pt x="352097" y="61804"/>
                </a:lnTo>
                <a:lnTo>
                  <a:pt x="354906" y="0"/>
                </a:lnTo>
                <a:close/>
              </a:path>
            </a:pathLst>
          </a:custGeom>
          <a:solidFill>
            <a:srgbClr val="AED363"/>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303333"/>
              </a:solidFill>
              <a:effectLst/>
              <a:uLnTx/>
              <a:uFillTx/>
              <a:latin typeface="Arial"/>
              <a:ea typeface="+mn-ea"/>
              <a:cs typeface="+mn-cs"/>
            </a:endParaRPr>
          </a:p>
        </p:txBody>
      </p:sp>
      <p:sp>
        <p:nvSpPr>
          <p:cNvPr id="100" name="Freeform: Shape 99">
            <a:extLst>
              <a:ext uri="{FF2B5EF4-FFF2-40B4-BE49-F238E27FC236}">
                <a16:creationId xmlns:a16="http://schemas.microsoft.com/office/drawing/2014/main" xmlns="" id="{5B6FC92B-6877-4B3D-8E14-D633000948BA}"/>
              </a:ext>
            </a:extLst>
          </p:cNvPr>
          <p:cNvSpPr>
            <a:spLocks/>
          </p:cNvSpPr>
          <p:nvPr/>
        </p:nvSpPr>
        <p:spPr bwMode="auto">
          <a:xfrm>
            <a:off x="3507391" y="4400484"/>
            <a:ext cx="429821" cy="673458"/>
          </a:xfrm>
          <a:custGeom>
            <a:avLst/>
            <a:gdLst>
              <a:gd name="connsiteX0" fmla="*/ 0 w 573094"/>
              <a:gd name="connsiteY0" fmla="*/ 0 h 1011342"/>
              <a:gd name="connsiteX1" fmla="*/ 218188 w 573094"/>
              <a:gd name="connsiteY1" fmla="*/ 0 h 1011342"/>
              <a:gd name="connsiteX2" fmla="*/ 221465 w 573094"/>
              <a:gd name="connsiteY2" fmla="*/ 61804 h 1011342"/>
              <a:gd name="connsiteX3" fmla="*/ 236448 w 573094"/>
              <a:gd name="connsiteY3" fmla="*/ 182135 h 1011342"/>
              <a:gd name="connsiteX4" fmla="*/ 263137 w 573094"/>
              <a:gd name="connsiteY4" fmla="*/ 299657 h 1011342"/>
              <a:gd name="connsiteX5" fmla="*/ 293857 w 573094"/>
              <a:gd name="connsiteY5" fmla="*/ 396207 h 1011342"/>
              <a:gd name="connsiteX6" fmla="*/ 452295 w 573094"/>
              <a:gd name="connsiteY6" fmla="*/ 415650 h 1011342"/>
              <a:gd name="connsiteX7" fmla="*/ 355991 w 573094"/>
              <a:gd name="connsiteY7" fmla="*/ 543690 h 1011342"/>
              <a:gd name="connsiteX8" fmla="*/ 399387 w 573094"/>
              <a:gd name="connsiteY8" fmla="*/ 624598 h 1011342"/>
              <a:gd name="connsiteX9" fmla="*/ 462128 w 573094"/>
              <a:gd name="connsiteY9" fmla="*/ 722454 h 1011342"/>
              <a:gd name="connsiteX10" fmla="*/ 533764 w 573094"/>
              <a:gd name="connsiteY10" fmla="*/ 814224 h 1011342"/>
              <a:gd name="connsiteX11" fmla="*/ 573094 w 573094"/>
              <a:gd name="connsiteY11" fmla="*/ 856832 h 1011342"/>
              <a:gd name="connsiteX12" fmla="*/ 419052 w 573094"/>
              <a:gd name="connsiteY12" fmla="*/ 1011342 h 1011342"/>
              <a:gd name="connsiteX13" fmla="*/ 372230 w 573094"/>
              <a:gd name="connsiteY13" fmla="*/ 961243 h 1011342"/>
              <a:gd name="connsiteX14" fmla="*/ 287952 w 573094"/>
              <a:gd name="connsiteY14" fmla="*/ 853554 h 1011342"/>
              <a:gd name="connsiteX15" fmla="*/ 231298 w 573094"/>
              <a:gd name="connsiteY15" fmla="*/ 766935 h 1011342"/>
              <a:gd name="connsiteX16" fmla="*/ 195714 w 573094"/>
              <a:gd name="connsiteY16" fmla="*/ 707940 h 1011342"/>
              <a:gd name="connsiteX17" fmla="*/ 163406 w 573094"/>
              <a:gd name="connsiteY17" fmla="*/ 647072 h 1011342"/>
              <a:gd name="connsiteX18" fmla="*/ 133909 w 573094"/>
              <a:gd name="connsiteY18" fmla="*/ 584331 h 1011342"/>
              <a:gd name="connsiteX19" fmla="*/ 106753 w 573094"/>
              <a:gd name="connsiteY19" fmla="*/ 520654 h 1011342"/>
              <a:gd name="connsiteX20" fmla="*/ 82405 w 573094"/>
              <a:gd name="connsiteY20" fmla="*/ 455104 h 1011342"/>
              <a:gd name="connsiteX21" fmla="*/ 61804 w 573094"/>
              <a:gd name="connsiteY21" fmla="*/ 387681 h 1011342"/>
              <a:gd name="connsiteX22" fmla="*/ 43544 w 573094"/>
              <a:gd name="connsiteY22" fmla="*/ 319790 h 1011342"/>
              <a:gd name="connsiteX23" fmla="*/ 28093 w 573094"/>
              <a:gd name="connsiteY23" fmla="*/ 250962 h 1011342"/>
              <a:gd name="connsiteX24" fmla="*/ 15919 w 573094"/>
              <a:gd name="connsiteY24" fmla="*/ 180262 h 1011342"/>
              <a:gd name="connsiteX25" fmla="*/ 7023 w 573094"/>
              <a:gd name="connsiteY25" fmla="*/ 109094 h 1011342"/>
              <a:gd name="connsiteX26" fmla="*/ 1873 w 573094"/>
              <a:gd name="connsiteY26" fmla="*/ 36520 h 101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3094" h="1011342">
                <a:moveTo>
                  <a:pt x="0" y="0"/>
                </a:moveTo>
                <a:lnTo>
                  <a:pt x="218188" y="0"/>
                </a:lnTo>
                <a:lnTo>
                  <a:pt x="221465" y="61804"/>
                </a:lnTo>
                <a:lnTo>
                  <a:pt x="236448" y="182135"/>
                </a:lnTo>
                <a:lnTo>
                  <a:pt x="263137" y="299657"/>
                </a:lnTo>
                <a:lnTo>
                  <a:pt x="293857" y="396207"/>
                </a:lnTo>
                <a:lnTo>
                  <a:pt x="452295" y="415650"/>
                </a:lnTo>
                <a:lnTo>
                  <a:pt x="355991" y="543690"/>
                </a:lnTo>
                <a:lnTo>
                  <a:pt x="399387" y="624598"/>
                </a:lnTo>
                <a:lnTo>
                  <a:pt x="462128" y="722454"/>
                </a:lnTo>
                <a:lnTo>
                  <a:pt x="533764" y="814224"/>
                </a:lnTo>
                <a:lnTo>
                  <a:pt x="573094" y="856832"/>
                </a:lnTo>
                <a:lnTo>
                  <a:pt x="419052" y="1011342"/>
                </a:lnTo>
                <a:lnTo>
                  <a:pt x="372230" y="961243"/>
                </a:lnTo>
                <a:lnTo>
                  <a:pt x="287952" y="853554"/>
                </a:lnTo>
                <a:lnTo>
                  <a:pt x="231298" y="766935"/>
                </a:lnTo>
                <a:lnTo>
                  <a:pt x="195714" y="707940"/>
                </a:lnTo>
                <a:lnTo>
                  <a:pt x="163406" y="647072"/>
                </a:lnTo>
                <a:lnTo>
                  <a:pt x="133909" y="584331"/>
                </a:lnTo>
                <a:lnTo>
                  <a:pt x="106753" y="520654"/>
                </a:lnTo>
                <a:lnTo>
                  <a:pt x="82405" y="455104"/>
                </a:lnTo>
                <a:lnTo>
                  <a:pt x="61804" y="387681"/>
                </a:lnTo>
                <a:lnTo>
                  <a:pt x="43544" y="319790"/>
                </a:lnTo>
                <a:lnTo>
                  <a:pt x="28093" y="250962"/>
                </a:lnTo>
                <a:lnTo>
                  <a:pt x="15919" y="180262"/>
                </a:lnTo>
                <a:lnTo>
                  <a:pt x="7023" y="109094"/>
                </a:lnTo>
                <a:lnTo>
                  <a:pt x="1873" y="36520"/>
                </a:lnTo>
                <a:close/>
              </a:path>
            </a:pathLst>
          </a:custGeom>
          <a:solidFill>
            <a:srgbClr val="303333"/>
          </a:solidFill>
          <a:ln>
            <a:noFill/>
          </a:ln>
        </p:spPr>
        <p:txBody>
          <a:bodyPr vert="horz" wrap="square" lIns="68580" tIns="34290" rIns="68580" bIns="3429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303333"/>
              </a:solidFill>
              <a:effectLst/>
              <a:uLnTx/>
              <a:uFillTx/>
              <a:latin typeface="Arial"/>
              <a:ea typeface="+mn-ea"/>
              <a:cs typeface="+mn-cs"/>
            </a:endParaRPr>
          </a:p>
        </p:txBody>
      </p:sp>
      <p:sp>
        <p:nvSpPr>
          <p:cNvPr id="101" name="Freeform: Shape 100">
            <a:extLst>
              <a:ext uri="{FF2B5EF4-FFF2-40B4-BE49-F238E27FC236}">
                <a16:creationId xmlns:a16="http://schemas.microsoft.com/office/drawing/2014/main" xmlns="" id="{6A530367-D0A1-4F90-A68A-89BA3EEA369E}"/>
              </a:ext>
            </a:extLst>
          </p:cNvPr>
          <p:cNvSpPr>
            <a:spLocks/>
          </p:cNvSpPr>
          <p:nvPr/>
        </p:nvSpPr>
        <p:spPr bwMode="auto">
          <a:xfrm>
            <a:off x="3508444" y="3572446"/>
            <a:ext cx="429821" cy="757454"/>
          </a:xfrm>
          <a:custGeom>
            <a:avLst/>
            <a:gdLst>
              <a:gd name="connsiteX0" fmla="*/ 419052 w 573094"/>
              <a:gd name="connsiteY0" fmla="*/ 0 h 1009938"/>
              <a:gd name="connsiteX1" fmla="*/ 573094 w 573094"/>
              <a:gd name="connsiteY1" fmla="*/ 153971 h 1009938"/>
              <a:gd name="connsiteX2" fmla="*/ 534232 w 573094"/>
              <a:gd name="connsiteY2" fmla="*/ 196559 h 1009938"/>
              <a:gd name="connsiteX3" fmla="*/ 462596 w 573094"/>
              <a:gd name="connsiteY3" fmla="*/ 288286 h 1009938"/>
              <a:gd name="connsiteX4" fmla="*/ 399387 w 573094"/>
              <a:gd name="connsiteY4" fmla="*/ 385630 h 1009938"/>
              <a:gd name="connsiteX5" fmla="*/ 344606 w 573094"/>
              <a:gd name="connsiteY5" fmla="*/ 489057 h 1009938"/>
              <a:gd name="connsiteX6" fmla="*/ 343709 w 573094"/>
              <a:gd name="connsiteY6" fmla="*/ 491170 h 1009938"/>
              <a:gd name="connsiteX7" fmla="*/ 442463 w 573094"/>
              <a:gd name="connsiteY7" fmla="*/ 617505 h 1009938"/>
              <a:gd name="connsiteX8" fmla="*/ 285248 w 573094"/>
              <a:gd name="connsiteY8" fmla="*/ 639486 h 1009938"/>
              <a:gd name="connsiteX9" fmla="*/ 262668 w 573094"/>
              <a:gd name="connsiteY9" fmla="*/ 710420 h 1009938"/>
              <a:gd name="connsiteX10" fmla="*/ 236917 w 573094"/>
              <a:gd name="connsiteY10" fmla="*/ 827887 h 1009938"/>
              <a:gd name="connsiteX11" fmla="*/ 220997 w 573094"/>
              <a:gd name="connsiteY11" fmla="*/ 948163 h 1009938"/>
              <a:gd name="connsiteX12" fmla="*/ 217720 w 573094"/>
              <a:gd name="connsiteY12" fmla="*/ 1009938 h 1009938"/>
              <a:gd name="connsiteX13" fmla="*/ 0 w 573094"/>
              <a:gd name="connsiteY13" fmla="*/ 1009938 h 1009938"/>
              <a:gd name="connsiteX14" fmla="*/ 1404 w 573094"/>
              <a:gd name="connsiteY14" fmla="*/ 972966 h 1009938"/>
              <a:gd name="connsiteX15" fmla="*/ 6555 w 573094"/>
              <a:gd name="connsiteY15" fmla="*/ 900895 h 1009938"/>
              <a:gd name="connsiteX16" fmla="*/ 15451 w 573094"/>
              <a:gd name="connsiteY16" fmla="*/ 829291 h 1009938"/>
              <a:gd name="connsiteX17" fmla="*/ 27624 w 573094"/>
              <a:gd name="connsiteY17" fmla="*/ 759092 h 1009938"/>
              <a:gd name="connsiteX18" fmla="*/ 43075 w 573094"/>
              <a:gd name="connsiteY18" fmla="*/ 690296 h 1009938"/>
              <a:gd name="connsiteX19" fmla="*/ 61336 w 573094"/>
              <a:gd name="connsiteY19" fmla="*/ 622436 h 1009938"/>
              <a:gd name="connsiteX20" fmla="*/ 82405 w 573094"/>
              <a:gd name="connsiteY20" fmla="*/ 555513 h 1009938"/>
              <a:gd name="connsiteX21" fmla="*/ 106284 w 573094"/>
              <a:gd name="connsiteY21" fmla="*/ 489993 h 1009938"/>
              <a:gd name="connsiteX22" fmla="*/ 133909 w 573094"/>
              <a:gd name="connsiteY22" fmla="*/ 425878 h 1009938"/>
              <a:gd name="connsiteX23" fmla="*/ 163407 w 573094"/>
              <a:gd name="connsiteY23" fmla="*/ 363634 h 1009938"/>
              <a:gd name="connsiteX24" fmla="*/ 195714 w 573094"/>
              <a:gd name="connsiteY24" fmla="*/ 302326 h 1009938"/>
              <a:gd name="connsiteX25" fmla="*/ 231298 w 573094"/>
              <a:gd name="connsiteY25" fmla="*/ 243358 h 1009938"/>
              <a:gd name="connsiteX26" fmla="*/ 287952 w 573094"/>
              <a:gd name="connsiteY26" fmla="*/ 157715 h 1009938"/>
              <a:gd name="connsiteX27" fmla="*/ 372699 w 573094"/>
              <a:gd name="connsiteY27" fmla="*/ 50076 h 100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3094" h="1009938">
                <a:moveTo>
                  <a:pt x="419052" y="0"/>
                </a:moveTo>
                <a:lnTo>
                  <a:pt x="573094" y="153971"/>
                </a:lnTo>
                <a:lnTo>
                  <a:pt x="534232" y="196559"/>
                </a:lnTo>
                <a:lnTo>
                  <a:pt x="462596" y="288286"/>
                </a:lnTo>
                <a:lnTo>
                  <a:pt x="399387" y="385630"/>
                </a:lnTo>
                <a:lnTo>
                  <a:pt x="344606" y="489057"/>
                </a:lnTo>
                <a:lnTo>
                  <a:pt x="343709" y="491170"/>
                </a:lnTo>
                <a:lnTo>
                  <a:pt x="442463" y="617505"/>
                </a:lnTo>
                <a:lnTo>
                  <a:pt x="285248" y="639486"/>
                </a:lnTo>
                <a:lnTo>
                  <a:pt x="262668" y="710420"/>
                </a:lnTo>
                <a:lnTo>
                  <a:pt x="236917" y="827887"/>
                </a:lnTo>
                <a:lnTo>
                  <a:pt x="220997" y="948163"/>
                </a:lnTo>
                <a:lnTo>
                  <a:pt x="217720" y="1009938"/>
                </a:lnTo>
                <a:lnTo>
                  <a:pt x="0" y="1009938"/>
                </a:lnTo>
                <a:lnTo>
                  <a:pt x="1404" y="972966"/>
                </a:lnTo>
                <a:lnTo>
                  <a:pt x="6555" y="900895"/>
                </a:lnTo>
                <a:lnTo>
                  <a:pt x="15451" y="829291"/>
                </a:lnTo>
                <a:lnTo>
                  <a:pt x="27624" y="759092"/>
                </a:lnTo>
                <a:lnTo>
                  <a:pt x="43075" y="690296"/>
                </a:lnTo>
                <a:lnTo>
                  <a:pt x="61336" y="622436"/>
                </a:lnTo>
                <a:lnTo>
                  <a:pt x="82405" y="555513"/>
                </a:lnTo>
                <a:lnTo>
                  <a:pt x="106284" y="489993"/>
                </a:lnTo>
                <a:lnTo>
                  <a:pt x="133909" y="425878"/>
                </a:lnTo>
                <a:lnTo>
                  <a:pt x="163407" y="363634"/>
                </a:lnTo>
                <a:lnTo>
                  <a:pt x="195714" y="302326"/>
                </a:lnTo>
                <a:lnTo>
                  <a:pt x="231298" y="243358"/>
                </a:lnTo>
                <a:lnTo>
                  <a:pt x="287952" y="157715"/>
                </a:lnTo>
                <a:lnTo>
                  <a:pt x="372699" y="50076"/>
                </a:lnTo>
                <a:close/>
              </a:path>
            </a:pathLst>
          </a:custGeom>
          <a:solidFill>
            <a:srgbClr val="303333">
              <a:lumMod val="75000"/>
              <a:lumOff val="25000"/>
            </a:srgbClr>
          </a:solidFill>
          <a:ln>
            <a:noFill/>
          </a:ln>
        </p:spPr>
        <p:txBody>
          <a:bodyPr vert="horz" wrap="square" lIns="68580" tIns="34290" rIns="68580" bIns="3429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303333"/>
              </a:solidFill>
              <a:effectLst/>
              <a:uLnTx/>
              <a:uFillTx/>
              <a:latin typeface="Arial"/>
              <a:ea typeface="+mn-ea"/>
              <a:cs typeface="+mn-cs"/>
            </a:endParaRPr>
          </a:p>
        </p:txBody>
      </p:sp>
      <p:sp>
        <p:nvSpPr>
          <p:cNvPr id="102" name="Freeform: Shape 101">
            <a:extLst>
              <a:ext uri="{FF2B5EF4-FFF2-40B4-BE49-F238E27FC236}">
                <a16:creationId xmlns:a16="http://schemas.microsoft.com/office/drawing/2014/main" xmlns="" id="{4FCDD91E-6BEF-4901-8458-4E6A92954C0C}"/>
              </a:ext>
            </a:extLst>
          </p:cNvPr>
          <p:cNvSpPr>
            <a:spLocks/>
          </p:cNvSpPr>
          <p:nvPr/>
        </p:nvSpPr>
        <p:spPr bwMode="auto">
          <a:xfrm>
            <a:off x="3871896" y="3208994"/>
            <a:ext cx="758507" cy="428768"/>
          </a:xfrm>
          <a:custGeom>
            <a:avLst/>
            <a:gdLst>
              <a:gd name="connsiteX0" fmla="*/ 1011342 w 1011342"/>
              <a:gd name="connsiteY0" fmla="*/ 0 h 571690"/>
              <a:gd name="connsiteX1" fmla="*/ 1011342 w 1011342"/>
              <a:gd name="connsiteY1" fmla="*/ 217542 h 571690"/>
              <a:gd name="connsiteX2" fmla="*/ 949538 w 1011342"/>
              <a:gd name="connsiteY2" fmla="*/ 221284 h 571690"/>
              <a:gd name="connsiteX3" fmla="*/ 828271 w 1011342"/>
              <a:gd name="connsiteY3" fmla="*/ 236255 h 571690"/>
              <a:gd name="connsiteX4" fmla="*/ 711685 w 1011342"/>
              <a:gd name="connsiteY4" fmla="*/ 261986 h 571690"/>
              <a:gd name="connsiteX5" fmla="*/ 611225 w 1011342"/>
              <a:gd name="connsiteY5" fmla="*/ 293924 h 571690"/>
              <a:gd name="connsiteX6" fmla="*/ 590824 w 1011342"/>
              <a:gd name="connsiteY6" fmla="*/ 457914 h 571690"/>
              <a:gd name="connsiteX7" fmla="*/ 460567 w 1011342"/>
              <a:gd name="connsiteY7" fmla="*/ 359408 h 571690"/>
              <a:gd name="connsiteX8" fmla="*/ 386745 w 1011342"/>
              <a:gd name="connsiteY8" fmla="*/ 398125 h 571690"/>
              <a:gd name="connsiteX9" fmla="*/ 288888 w 1011342"/>
              <a:gd name="connsiteY9" fmla="*/ 461750 h 571690"/>
              <a:gd name="connsiteX10" fmla="*/ 197586 w 1011342"/>
              <a:gd name="connsiteY10" fmla="*/ 533328 h 571690"/>
              <a:gd name="connsiteX11" fmla="*/ 154979 w 1011342"/>
              <a:gd name="connsiteY11" fmla="*/ 571690 h 571690"/>
              <a:gd name="connsiteX12" fmla="*/ 0 w 1011342"/>
              <a:gd name="connsiteY12" fmla="*/ 417774 h 571690"/>
              <a:gd name="connsiteX13" fmla="*/ 51035 w 1011342"/>
              <a:gd name="connsiteY13" fmla="*/ 371926 h 571690"/>
              <a:gd name="connsiteX14" fmla="*/ 158256 w 1011342"/>
              <a:gd name="connsiteY14" fmla="*/ 287249 h 571690"/>
              <a:gd name="connsiteX15" fmla="*/ 243939 w 1011342"/>
              <a:gd name="connsiteY15" fmla="*/ 230173 h 571690"/>
              <a:gd name="connsiteX16" fmla="*/ 303402 w 1011342"/>
              <a:gd name="connsiteY16" fmla="*/ 195554 h 571690"/>
              <a:gd name="connsiteX17" fmla="*/ 364739 w 1011342"/>
              <a:gd name="connsiteY17" fmla="*/ 162805 h 571690"/>
              <a:gd name="connsiteX18" fmla="*/ 427011 w 1011342"/>
              <a:gd name="connsiteY18" fmla="*/ 132864 h 571690"/>
              <a:gd name="connsiteX19" fmla="*/ 490688 w 1011342"/>
              <a:gd name="connsiteY19" fmla="*/ 106198 h 571690"/>
              <a:gd name="connsiteX20" fmla="*/ 556238 w 1011342"/>
              <a:gd name="connsiteY20" fmla="*/ 82338 h 571690"/>
              <a:gd name="connsiteX21" fmla="*/ 623193 w 1011342"/>
              <a:gd name="connsiteY21" fmla="*/ 60818 h 571690"/>
              <a:gd name="connsiteX22" fmla="*/ 691084 w 1011342"/>
              <a:gd name="connsiteY22" fmla="*/ 42573 h 571690"/>
              <a:gd name="connsiteX23" fmla="*/ 760380 w 1011342"/>
              <a:gd name="connsiteY23" fmla="*/ 27134 h 571690"/>
              <a:gd name="connsiteX24" fmla="*/ 830612 w 1011342"/>
              <a:gd name="connsiteY24" fmla="*/ 15906 h 571690"/>
              <a:gd name="connsiteX25" fmla="*/ 902248 w 1011342"/>
              <a:gd name="connsiteY25" fmla="*/ 6550 h 571690"/>
              <a:gd name="connsiteX26" fmla="*/ 974353 w 1011342"/>
              <a:gd name="connsiteY26" fmla="*/ 936 h 57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11342" h="571690">
                <a:moveTo>
                  <a:pt x="1011342" y="0"/>
                </a:moveTo>
                <a:lnTo>
                  <a:pt x="1011342" y="217542"/>
                </a:lnTo>
                <a:lnTo>
                  <a:pt x="949538" y="221284"/>
                </a:lnTo>
                <a:lnTo>
                  <a:pt x="828271" y="236255"/>
                </a:lnTo>
                <a:lnTo>
                  <a:pt x="711685" y="261986"/>
                </a:lnTo>
                <a:lnTo>
                  <a:pt x="611225" y="293924"/>
                </a:lnTo>
                <a:lnTo>
                  <a:pt x="590824" y="457914"/>
                </a:lnTo>
                <a:lnTo>
                  <a:pt x="460567" y="359408"/>
                </a:lnTo>
                <a:lnTo>
                  <a:pt x="386745" y="398125"/>
                </a:lnTo>
                <a:lnTo>
                  <a:pt x="288888" y="461750"/>
                </a:lnTo>
                <a:lnTo>
                  <a:pt x="197586" y="533328"/>
                </a:lnTo>
                <a:lnTo>
                  <a:pt x="154979" y="571690"/>
                </a:lnTo>
                <a:lnTo>
                  <a:pt x="0" y="417774"/>
                </a:lnTo>
                <a:lnTo>
                  <a:pt x="51035" y="371926"/>
                </a:lnTo>
                <a:lnTo>
                  <a:pt x="158256" y="287249"/>
                </a:lnTo>
                <a:lnTo>
                  <a:pt x="243939" y="230173"/>
                </a:lnTo>
                <a:lnTo>
                  <a:pt x="303402" y="195554"/>
                </a:lnTo>
                <a:lnTo>
                  <a:pt x="364739" y="162805"/>
                </a:lnTo>
                <a:lnTo>
                  <a:pt x="427011" y="132864"/>
                </a:lnTo>
                <a:lnTo>
                  <a:pt x="490688" y="106198"/>
                </a:lnTo>
                <a:lnTo>
                  <a:pt x="556238" y="82338"/>
                </a:lnTo>
                <a:lnTo>
                  <a:pt x="623193" y="60818"/>
                </a:lnTo>
                <a:lnTo>
                  <a:pt x="691084" y="42573"/>
                </a:lnTo>
                <a:lnTo>
                  <a:pt x="760380" y="27134"/>
                </a:lnTo>
                <a:lnTo>
                  <a:pt x="830612" y="15906"/>
                </a:lnTo>
                <a:lnTo>
                  <a:pt x="902248" y="6550"/>
                </a:lnTo>
                <a:lnTo>
                  <a:pt x="974353" y="936"/>
                </a:lnTo>
                <a:close/>
              </a:path>
            </a:pathLst>
          </a:custGeom>
          <a:solidFill>
            <a:srgbClr val="303333">
              <a:alpha val="20000"/>
            </a:srgbClr>
          </a:solidFill>
          <a:ln>
            <a:noFill/>
          </a:ln>
        </p:spPr>
        <p:txBody>
          <a:bodyPr vert="horz" wrap="square" lIns="68580" tIns="34290" rIns="68580" bIns="3429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303333"/>
              </a:solidFill>
              <a:effectLst/>
              <a:uLnTx/>
              <a:uFillTx/>
              <a:latin typeface="Arial"/>
              <a:ea typeface="+mn-ea"/>
              <a:cs typeface="+mn-cs"/>
            </a:endParaRPr>
          </a:p>
        </p:txBody>
      </p:sp>
      <p:sp>
        <p:nvSpPr>
          <p:cNvPr id="103" name="Freeform: Shape 102">
            <a:extLst>
              <a:ext uri="{FF2B5EF4-FFF2-40B4-BE49-F238E27FC236}">
                <a16:creationId xmlns:a16="http://schemas.microsoft.com/office/drawing/2014/main" xmlns="" id="{09BF1BE0-C1F3-4069-950F-464E6A112234}"/>
              </a:ext>
            </a:extLst>
          </p:cNvPr>
          <p:cNvSpPr>
            <a:spLocks/>
          </p:cNvSpPr>
          <p:nvPr/>
        </p:nvSpPr>
        <p:spPr bwMode="auto">
          <a:xfrm>
            <a:off x="4700985" y="3208994"/>
            <a:ext cx="757454" cy="428768"/>
          </a:xfrm>
          <a:custGeom>
            <a:avLst/>
            <a:gdLst>
              <a:gd name="connsiteX0" fmla="*/ 0 w 1009938"/>
              <a:gd name="connsiteY0" fmla="*/ 0 h 571690"/>
              <a:gd name="connsiteX1" fmla="*/ 36487 w 1009938"/>
              <a:gd name="connsiteY1" fmla="*/ 936 h 571690"/>
              <a:gd name="connsiteX2" fmla="*/ 108993 w 1009938"/>
              <a:gd name="connsiteY2" fmla="*/ 6550 h 571690"/>
              <a:gd name="connsiteX3" fmla="*/ 180095 w 1009938"/>
              <a:gd name="connsiteY3" fmla="*/ 15906 h 571690"/>
              <a:gd name="connsiteX4" fmla="*/ 250262 w 1009938"/>
              <a:gd name="connsiteY4" fmla="*/ 27134 h 571690"/>
              <a:gd name="connsiteX5" fmla="*/ 319962 w 1009938"/>
              <a:gd name="connsiteY5" fmla="*/ 42573 h 571690"/>
              <a:gd name="connsiteX6" fmla="*/ 387790 w 1009938"/>
              <a:gd name="connsiteY6" fmla="*/ 60818 h 571690"/>
              <a:gd name="connsiteX7" fmla="*/ 454683 w 1009938"/>
              <a:gd name="connsiteY7" fmla="*/ 82338 h 571690"/>
              <a:gd name="connsiteX8" fmla="*/ 519704 w 1009938"/>
              <a:gd name="connsiteY8" fmla="*/ 106198 h 571690"/>
              <a:gd name="connsiteX9" fmla="*/ 583322 w 1009938"/>
              <a:gd name="connsiteY9" fmla="*/ 132864 h 571690"/>
              <a:gd name="connsiteX10" fmla="*/ 646473 w 1009938"/>
              <a:gd name="connsiteY10" fmla="*/ 162805 h 571690"/>
              <a:gd name="connsiteX11" fmla="*/ 706816 w 1009938"/>
              <a:gd name="connsiteY11" fmla="*/ 195554 h 571690"/>
              <a:gd name="connsiteX12" fmla="*/ 766225 w 1009938"/>
              <a:gd name="connsiteY12" fmla="*/ 230173 h 571690"/>
              <a:gd name="connsiteX13" fmla="*/ 851828 w 1009938"/>
              <a:gd name="connsiteY13" fmla="*/ 287249 h 571690"/>
              <a:gd name="connsiteX14" fmla="*/ 959418 w 1009938"/>
              <a:gd name="connsiteY14" fmla="*/ 371926 h 571690"/>
              <a:gd name="connsiteX15" fmla="*/ 1009938 w 1009938"/>
              <a:gd name="connsiteY15" fmla="*/ 417774 h 571690"/>
              <a:gd name="connsiteX16" fmla="*/ 856038 w 1009938"/>
              <a:gd name="connsiteY16" fmla="*/ 571690 h 571690"/>
              <a:gd name="connsiteX17" fmla="*/ 812535 w 1009938"/>
              <a:gd name="connsiteY17" fmla="*/ 533328 h 571690"/>
              <a:gd name="connsiteX18" fmla="*/ 721318 w 1009938"/>
              <a:gd name="connsiteY18" fmla="*/ 461750 h 571690"/>
              <a:gd name="connsiteX19" fmla="*/ 623552 w 1009938"/>
              <a:gd name="connsiteY19" fmla="*/ 398125 h 571690"/>
              <a:gd name="connsiteX20" fmla="*/ 521785 w 1009938"/>
              <a:gd name="connsiteY20" fmla="*/ 344215 h 571690"/>
              <a:gd name="connsiteX21" fmla="*/ 387214 w 1009938"/>
              <a:gd name="connsiteY21" fmla="*/ 449487 h 571690"/>
              <a:gd name="connsiteX22" fmla="*/ 363626 w 1009938"/>
              <a:gd name="connsiteY22" fmla="*/ 282450 h 571690"/>
              <a:gd name="connsiteX23" fmla="*/ 299847 w 1009938"/>
              <a:gd name="connsiteY23" fmla="*/ 261986 h 571690"/>
              <a:gd name="connsiteX24" fmla="*/ 182434 w 1009938"/>
              <a:gd name="connsiteY24" fmla="*/ 236255 h 571690"/>
              <a:gd name="connsiteX25" fmla="*/ 61747 w 1009938"/>
              <a:gd name="connsiteY25" fmla="*/ 221284 h 571690"/>
              <a:gd name="connsiteX26" fmla="*/ 0 w 1009938"/>
              <a:gd name="connsiteY26" fmla="*/ 217542 h 57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9938" h="571690">
                <a:moveTo>
                  <a:pt x="0" y="0"/>
                </a:moveTo>
                <a:lnTo>
                  <a:pt x="36487" y="936"/>
                </a:lnTo>
                <a:lnTo>
                  <a:pt x="108993" y="6550"/>
                </a:lnTo>
                <a:lnTo>
                  <a:pt x="180095" y="15906"/>
                </a:lnTo>
                <a:lnTo>
                  <a:pt x="250262" y="27134"/>
                </a:lnTo>
                <a:lnTo>
                  <a:pt x="319962" y="42573"/>
                </a:lnTo>
                <a:lnTo>
                  <a:pt x="387790" y="60818"/>
                </a:lnTo>
                <a:lnTo>
                  <a:pt x="454683" y="82338"/>
                </a:lnTo>
                <a:lnTo>
                  <a:pt x="519704" y="106198"/>
                </a:lnTo>
                <a:lnTo>
                  <a:pt x="583322" y="132864"/>
                </a:lnTo>
                <a:lnTo>
                  <a:pt x="646473" y="162805"/>
                </a:lnTo>
                <a:lnTo>
                  <a:pt x="706816" y="195554"/>
                </a:lnTo>
                <a:lnTo>
                  <a:pt x="766225" y="230173"/>
                </a:lnTo>
                <a:lnTo>
                  <a:pt x="851828" y="287249"/>
                </a:lnTo>
                <a:lnTo>
                  <a:pt x="959418" y="371926"/>
                </a:lnTo>
                <a:lnTo>
                  <a:pt x="1009938" y="417774"/>
                </a:lnTo>
                <a:lnTo>
                  <a:pt x="856038" y="571690"/>
                </a:lnTo>
                <a:lnTo>
                  <a:pt x="812535" y="533328"/>
                </a:lnTo>
                <a:lnTo>
                  <a:pt x="721318" y="461750"/>
                </a:lnTo>
                <a:lnTo>
                  <a:pt x="623552" y="398125"/>
                </a:lnTo>
                <a:lnTo>
                  <a:pt x="521785" y="344215"/>
                </a:lnTo>
                <a:lnTo>
                  <a:pt x="387214" y="449487"/>
                </a:lnTo>
                <a:lnTo>
                  <a:pt x="363626" y="282450"/>
                </a:lnTo>
                <a:lnTo>
                  <a:pt x="299847" y="261986"/>
                </a:lnTo>
                <a:lnTo>
                  <a:pt x="182434" y="236255"/>
                </a:lnTo>
                <a:lnTo>
                  <a:pt x="61747" y="221284"/>
                </a:lnTo>
                <a:lnTo>
                  <a:pt x="0" y="217542"/>
                </a:lnTo>
                <a:close/>
              </a:path>
            </a:pathLst>
          </a:custGeom>
          <a:solidFill>
            <a:srgbClr val="1A6968"/>
          </a:solidFill>
          <a:ln>
            <a:noFill/>
          </a:ln>
        </p:spPr>
        <p:txBody>
          <a:bodyPr vert="horz" wrap="square" lIns="68580" tIns="34290" rIns="68580" bIns="3429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303333"/>
              </a:solidFill>
              <a:effectLst/>
              <a:uLnTx/>
              <a:uFillTx/>
              <a:latin typeface="Arial"/>
              <a:ea typeface="+mn-ea"/>
              <a:cs typeface="+mn-cs"/>
            </a:endParaRPr>
          </a:p>
        </p:txBody>
      </p:sp>
      <p:sp>
        <p:nvSpPr>
          <p:cNvPr id="104" name="Freeform: Shape 103">
            <a:extLst>
              <a:ext uri="{FF2B5EF4-FFF2-40B4-BE49-F238E27FC236}">
                <a16:creationId xmlns:a16="http://schemas.microsoft.com/office/drawing/2014/main" xmlns="" id="{CBB6634B-3FB6-4D73-A1E7-1696B4E570AE}"/>
              </a:ext>
            </a:extLst>
          </p:cNvPr>
          <p:cNvSpPr>
            <a:spLocks/>
          </p:cNvSpPr>
          <p:nvPr/>
        </p:nvSpPr>
        <p:spPr bwMode="auto">
          <a:xfrm>
            <a:off x="5393123" y="3572446"/>
            <a:ext cx="429821" cy="757454"/>
          </a:xfrm>
          <a:custGeom>
            <a:avLst/>
            <a:gdLst>
              <a:gd name="connsiteX0" fmla="*/ 154853 w 573094"/>
              <a:gd name="connsiteY0" fmla="*/ 0 h 1009938"/>
              <a:gd name="connsiteX1" fmla="*/ 200700 w 573094"/>
              <a:gd name="connsiteY1" fmla="*/ 50076 h 1009938"/>
              <a:gd name="connsiteX2" fmla="*/ 285378 w 573094"/>
              <a:gd name="connsiteY2" fmla="*/ 157715 h 1009938"/>
              <a:gd name="connsiteX3" fmla="*/ 342453 w 573094"/>
              <a:gd name="connsiteY3" fmla="*/ 243826 h 1009938"/>
              <a:gd name="connsiteX4" fmla="*/ 377073 w 573094"/>
              <a:gd name="connsiteY4" fmla="*/ 302326 h 1009938"/>
              <a:gd name="connsiteX5" fmla="*/ 409353 w 573094"/>
              <a:gd name="connsiteY5" fmla="*/ 363634 h 1009938"/>
              <a:gd name="connsiteX6" fmla="*/ 439294 w 573094"/>
              <a:gd name="connsiteY6" fmla="*/ 425878 h 1009938"/>
              <a:gd name="connsiteX7" fmla="*/ 466429 w 573094"/>
              <a:gd name="connsiteY7" fmla="*/ 489993 h 1009938"/>
              <a:gd name="connsiteX8" fmla="*/ 490288 w 573094"/>
              <a:gd name="connsiteY8" fmla="*/ 555513 h 1009938"/>
              <a:gd name="connsiteX9" fmla="*/ 511340 w 573094"/>
              <a:gd name="connsiteY9" fmla="*/ 622436 h 1009938"/>
              <a:gd name="connsiteX10" fmla="*/ 530054 w 573094"/>
              <a:gd name="connsiteY10" fmla="*/ 690296 h 1009938"/>
              <a:gd name="connsiteX11" fmla="*/ 545024 w 573094"/>
              <a:gd name="connsiteY11" fmla="*/ 759092 h 1009938"/>
              <a:gd name="connsiteX12" fmla="*/ 557188 w 573094"/>
              <a:gd name="connsiteY12" fmla="*/ 829291 h 1009938"/>
              <a:gd name="connsiteX13" fmla="*/ 566077 w 573094"/>
              <a:gd name="connsiteY13" fmla="*/ 900895 h 1009938"/>
              <a:gd name="connsiteX14" fmla="*/ 571691 w 573094"/>
              <a:gd name="connsiteY14" fmla="*/ 972966 h 1009938"/>
              <a:gd name="connsiteX15" fmla="*/ 573094 w 573094"/>
              <a:gd name="connsiteY15" fmla="*/ 1009938 h 1009938"/>
              <a:gd name="connsiteX16" fmla="*/ 355085 w 573094"/>
              <a:gd name="connsiteY16" fmla="*/ 1009938 h 1009938"/>
              <a:gd name="connsiteX17" fmla="*/ 352278 w 573094"/>
              <a:gd name="connsiteY17" fmla="*/ 948163 h 1009938"/>
              <a:gd name="connsiteX18" fmla="*/ 336839 w 573094"/>
              <a:gd name="connsiteY18" fmla="*/ 827887 h 1009938"/>
              <a:gd name="connsiteX19" fmla="*/ 310641 w 573094"/>
              <a:gd name="connsiteY19" fmla="*/ 710420 h 1009938"/>
              <a:gd name="connsiteX20" fmla="*/ 281337 w 573094"/>
              <a:gd name="connsiteY20" fmla="*/ 618289 h 1009938"/>
              <a:gd name="connsiteX21" fmla="*/ 109562 w 573094"/>
              <a:gd name="connsiteY21" fmla="*/ 597380 h 1009938"/>
              <a:gd name="connsiteX22" fmla="*/ 213033 w 573094"/>
              <a:gd name="connsiteY22" fmla="*/ 459322 h 1009938"/>
              <a:gd name="connsiteX23" fmla="*/ 174034 w 573094"/>
              <a:gd name="connsiteY23" fmla="*/ 385630 h 1009938"/>
              <a:gd name="connsiteX24" fmla="*/ 110409 w 573094"/>
              <a:gd name="connsiteY24" fmla="*/ 288286 h 1009938"/>
              <a:gd name="connsiteX25" fmla="*/ 39298 w 573094"/>
              <a:gd name="connsiteY25" fmla="*/ 196559 h 1009938"/>
              <a:gd name="connsiteX26" fmla="*/ 0 w 573094"/>
              <a:gd name="connsiteY26" fmla="*/ 153971 h 100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3094" h="1009938">
                <a:moveTo>
                  <a:pt x="154853" y="0"/>
                </a:moveTo>
                <a:lnTo>
                  <a:pt x="200700" y="50076"/>
                </a:lnTo>
                <a:lnTo>
                  <a:pt x="285378" y="157715"/>
                </a:lnTo>
                <a:lnTo>
                  <a:pt x="342453" y="243826"/>
                </a:lnTo>
                <a:lnTo>
                  <a:pt x="377073" y="302326"/>
                </a:lnTo>
                <a:lnTo>
                  <a:pt x="409353" y="363634"/>
                </a:lnTo>
                <a:lnTo>
                  <a:pt x="439294" y="425878"/>
                </a:lnTo>
                <a:lnTo>
                  <a:pt x="466429" y="489993"/>
                </a:lnTo>
                <a:lnTo>
                  <a:pt x="490288" y="555513"/>
                </a:lnTo>
                <a:lnTo>
                  <a:pt x="511340" y="622436"/>
                </a:lnTo>
                <a:lnTo>
                  <a:pt x="530054" y="690296"/>
                </a:lnTo>
                <a:lnTo>
                  <a:pt x="545024" y="759092"/>
                </a:lnTo>
                <a:lnTo>
                  <a:pt x="557188" y="829291"/>
                </a:lnTo>
                <a:lnTo>
                  <a:pt x="566077" y="900895"/>
                </a:lnTo>
                <a:lnTo>
                  <a:pt x="571691" y="972966"/>
                </a:lnTo>
                <a:lnTo>
                  <a:pt x="573094" y="1009938"/>
                </a:lnTo>
                <a:lnTo>
                  <a:pt x="355085" y="1009938"/>
                </a:lnTo>
                <a:lnTo>
                  <a:pt x="352278" y="948163"/>
                </a:lnTo>
                <a:lnTo>
                  <a:pt x="336839" y="827887"/>
                </a:lnTo>
                <a:lnTo>
                  <a:pt x="310641" y="710420"/>
                </a:lnTo>
                <a:lnTo>
                  <a:pt x="281337" y="618289"/>
                </a:lnTo>
                <a:lnTo>
                  <a:pt x="109562" y="597380"/>
                </a:lnTo>
                <a:lnTo>
                  <a:pt x="213033" y="459322"/>
                </a:lnTo>
                <a:lnTo>
                  <a:pt x="174034" y="385630"/>
                </a:lnTo>
                <a:lnTo>
                  <a:pt x="110409" y="288286"/>
                </a:lnTo>
                <a:lnTo>
                  <a:pt x="39298" y="196559"/>
                </a:lnTo>
                <a:lnTo>
                  <a:pt x="0" y="153971"/>
                </a:lnTo>
                <a:close/>
              </a:path>
            </a:pathLst>
          </a:custGeom>
          <a:solidFill>
            <a:srgbClr val="017785">
              <a:alpha val="20000"/>
            </a:srgbClr>
          </a:solidFill>
          <a:ln>
            <a:noFill/>
          </a:ln>
        </p:spPr>
        <p:txBody>
          <a:bodyPr vert="horz" wrap="square" lIns="68580" tIns="34290" rIns="68580" bIns="3429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303333"/>
              </a:solidFill>
              <a:effectLst/>
              <a:uLnTx/>
              <a:uFillTx/>
              <a:latin typeface="Arial"/>
              <a:ea typeface="+mn-ea"/>
              <a:cs typeface="+mn-cs"/>
            </a:endParaRPr>
          </a:p>
        </p:txBody>
      </p:sp>
      <p:sp>
        <p:nvSpPr>
          <p:cNvPr id="105" name="Freeform: Shape 104">
            <a:extLst>
              <a:ext uri="{FF2B5EF4-FFF2-40B4-BE49-F238E27FC236}">
                <a16:creationId xmlns:a16="http://schemas.microsoft.com/office/drawing/2014/main" xmlns="" id="{F5BE9FB8-5DDA-4048-A19B-9E96DAD6BF48}"/>
              </a:ext>
            </a:extLst>
          </p:cNvPr>
          <p:cNvSpPr>
            <a:spLocks/>
          </p:cNvSpPr>
          <p:nvPr/>
        </p:nvSpPr>
        <p:spPr bwMode="auto">
          <a:xfrm>
            <a:off x="5441567" y="4400485"/>
            <a:ext cx="381378" cy="673456"/>
          </a:xfrm>
          <a:custGeom>
            <a:avLst/>
            <a:gdLst>
              <a:gd name="connsiteX0" fmla="*/ 354906 w 573094"/>
              <a:gd name="connsiteY0" fmla="*/ 0 h 1011342"/>
              <a:gd name="connsiteX1" fmla="*/ 573094 w 573094"/>
              <a:gd name="connsiteY1" fmla="*/ 0 h 1011342"/>
              <a:gd name="connsiteX2" fmla="*/ 572158 w 573094"/>
              <a:gd name="connsiteY2" fmla="*/ 36520 h 1011342"/>
              <a:gd name="connsiteX3" fmla="*/ 566539 w 573094"/>
              <a:gd name="connsiteY3" fmla="*/ 109094 h 1011342"/>
              <a:gd name="connsiteX4" fmla="*/ 557175 w 573094"/>
              <a:gd name="connsiteY4" fmla="*/ 180262 h 1011342"/>
              <a:gd name="connsiteX5" fmla="*/ 545001 w 573094"/>
              <a:gd name="connsiteY5" fmla="*/ 250962 h 1011342"/>
              <a:gd name="connsiteX6" fmla="*/ 530487 w 573094"/>
              <a:gd name="connsiteY6" fmla="*/ 319790 h 1011342"/>
              <a:gd name="connsiteX7" fmla="*/ 512226 w 573094"/>
              <a:gd name="connsiteY7" fmla="*/ 387681 h 1011342"/>
              <a:gd name="connsiteX8" fmla="*/ 490689 w 573094"/>
              <a:gd name="connsiteY8" fmla="*/ 455104 h 1011342"/>
              <a:gd name="connsiteX9" fmla="*/ 466810 w 573094"/>
              <a:gd name="connsiteY9" fmla="*/ 520654 h 1011342"/>
              <a:gd name="connsiteX10" fmla="*/ 440121 w 573094"/>
              <a:gd name="connsiteY10" fmla="*/ 584331 h 1011342"/>
              <a:gd name="connsiteX11" fmla="*/ 410156 w 573094"/>
              <a:gd name="connsiteY11" fmla="*/ 647072 h 1011342"/>
              <a:gd name="connsiteX12" fmla="*/ 377381 w 573094"/>
              <a:gd name="connsiteY12" fmla="*/ 707940 h 1011342"/>
              <a:gd name="connsiteX13" fmla="*/ 342733 w 573094"/>
              <a:gd name="connsiteY13" fmla="*/ 766935 h 1011342"/>
              <a:gd name="connsiteX14" fmla="*/ 285611 w 573094"/>
              <a:gd name="connsiteY14" fmla="*/ 853554 h 1011342"/>
              <a:gd name="connsiteX15" fmla="*/ 200864 w 573094"/>
              <a:gd name="connsiteY15" fmla="*/ 961243 h 1011342"/>
              <a:gd name="connsiteX16" fmla="*/ 154979 w 573094"/>
              <a:gd name="connsiteY16" fmla="*/ 1011342 h 1011342"/>
              <a:gd name="connsiteX17" fmla="*/ 0 w 573094"/>
              <a:gd name="connsiteY17" fmla="*/ 856832 h 1011342"/>
              <a:gd name="connsiteX18" fmla="*/ 39330 w 573094"/>
              <a:gd name="connsiteY18" fmla="*/ 814224 h 1011342"/>
              <a:gd name="connsiteX19" fmla="*/ 110966 w 573094"/>
              <a:gd name="connsiteY19" fmla="*/ 722454 h 1011342"/>
              <a:gd name="connsiteX20" fmla="*/ 173708 w 573094"/>
              <a:gd name="connsiteY20" fmla="*/ 624598 h 1011342"/>
              <a:gd name="connsiteX21" fmla="*/ 223735 w 573094"/>
              <a:gd name="connsiteY21" fmla="*/ 531326 h 1011342"/>
              <a:gd name="connsiteX22" fmla="*/ 117990 w 573094"/>
              <a:gd name="connsiteY22" fmla="*/ 395242 h 1011342"/>
              <a:gd name="connsiteX23" fmla="*/ 288085 w 573094"/>
              <a:gd name="connsiteY23" fmla="*/ 371342 h 1011342"/>
              <a:gd name="connsiteX24" fmla="*/ 310894 w 573094"/>
              <a:gd name="connsiteY24" fmla="*/ 299657 h 1011342"/>
              <a:gd name="connsiteX25" fmla="*/ 336646 w 573094"/>
              <a:gd name="connsiteY25" fmla="*/ 182135 h 1011342"/>
              <a:gd name="connsiteX26" fmla="*/ 352097 w 573094"/>
              <a:gd name="connsiteY26" fmla="*/ 61804 h 101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3094" h="1011342">
                <a:moveTo>
                  <a:pt x="354906" y="0"/>
                </a:moveTo>
                <a:lnTo>
                  <a:pt x="573094" y="0"/>
                </a:lnTo>
                <a:lnTo>
                  <a:pt x="572158" y="36520"/>
                </a:lnTo>
                <a:lnTo>
                  <a:pt x="566539" y="109094"/>
                </a:lnTo>
                <a:lnTo>
                  <a:pt x="557175" y="180262"/>
                </a:lnTo>
                <a:lnTo>
                  <a:pt x="545001" y="250962"/>
                </a:lnTo>
                <a:lnTo>
                  <a:pt x="530487" y="319790"/>
                </a:lnTo>
                <a:lnTo>
                  <a:pt x="512226" y="387681"/>
                </a:lnTo>
                <a:lnTo>
                  <a:pt x="490689" y="455104"/>
                </a:lnTo>
                <a:lnTo>
                  <a:pt x="466810" y="520654"/>
                </a:lnTo>
                <a:lnTo>
                  <a:pt x="440121" y="584331"/>
                </a:lnTo>
                <a:lnTo>
                  <a:pt x="410156" y="647072"/>
                </a:lnTo>
                <a:lnTo>
                  <a:pt x="377381" y="707940"/>
                </a:lnTo>
                <a:lnTo>
                  <a:pt x="342733" y="766935"/>
                </a:lnTo>
                <a:lnTo>
                  <a:pt x="285611" y="853554"/>
                </a:lnTo>
                <a:lnTo>
                  <a:pt x="200864" y="961243"/>
                </a:lnTo>
                <a:lnTo>
                  <a:pt x="154979" y="1011342"/>
                </a:lnTo>
                <a:lnTo>
                  <a:pt x="0" y="856832"/>
                </a:lnTo>
                <a:lnTo>
                  <a:pt x="39330" y="814224"/>
                </a:lnTo>
                <a:lnTo>
                  <a:pt x="110966" y="722454"/>
                </a:lnTo>
                <a:lnTo>
                  <a:pt x="173708" y="624598"/>
                </a:lnTo>
                <a:lnTo>
                  <a:pt x="223735" y="531326"/>
                </a:lnTo>
                <a:lnTo>
                  <a:pt x="117990" y="395242"/>
                </a:lnTo>
                <a:lnTo>
                  <a:pt x="288085" y="371342"/>
                </a:lnTo>
                <a:lnTo>
                  <a:pt x="310894" y="299657"/>
                </a:lnTo>
                <a:lnTo>
                  <a:pt x="336646" y="182135"/>
                </a:lnTo>
                <a:lnTo>
                  <a:pt x="352097" y="61804"/>
                </a:lnTo>
                <a:close/>
              </a:path>
            </a:pathLst>
          </a:custGeom>
          <a:solidFill>
            <a:srgbClr val="AED363"/>
          </a:solidFill>
          <a:ln>
            <a:noFill/>
          </a:ln>
        </p:spPr>
        <p:txBody>
          <a:bodyPr vert="horz" wrap="square" lIns="68580" tIns="34290" rIns="68580" bIns="3429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303333"/>
              </a:solidFill>
              <a:effectLst/>
              <a:uLnTx/>
              <a:uFillTx/>
              <a:latin typeface="Arial"/>
              <a:ea typeface="+mn-ea"/>
              <a:cs typeface="+mn-cs"/>
            </a:endParaRPr>
          </a:p>
        </p:txBody>
      </p:sp>
      <p:grpSp>
        <p:nvGrpSpPr>
          <p:cNvPr id="106" name="Group 105">
            <a:extLst>
              <a:ext uri="{FF2B5EF4-FFF2-40B4-BE49-F238E27FC236}">
                <a16:creationId xmlns:a16="http://schemas.microsoft.com/office/drawing/2014/main" xmlns="" id="{1DF52B7E-E2DF-47B1-B0C0-0E124CE1D208}"/>
              </a:ext>
            </a:extLst>
          </p:cNvPr>
          <p:cNvGrpSpPr/>
          <p:nvPr/>
        </p:nvGrpSpPr>
        <p:grpSpPr>
          <a:xfrm>
            <a:off x="4146056" y="3835816"/>
            <a:ext cx="1038225" cy="1727597"/>
            <a:chOff x="1286117" y="2706554"/>
            <a:chExt cx="1384300" cy="2303462"/>
          </a:xfrm>
        </p:grpSpPr>
        <p:sp>
          <p:nvSpPr>
            <p:cNvPr id="107" name="Freeform 21">
              <a:extLst>
                <a:ext uri="{FF2B5EF4-FFF2-40B4-BE49-F238E27FC236}">
                  <a16:creationId xmlns:a16="http://schemas.microsoft.com/office/drawing/2014/main" xmlns="" id="{3184D0AF-A7A5-4266-B9D0-D94B4EB5EE0B}"/>
                </a:ext>
              </a:extLst>
            </p:cNvPr>
            <p:cNvSpPr>
              <a:spLocks/>
            </p:cNvSpPr>
            <p:nvPr/>
          </p:nvSpPr>
          <p:spPr bwMode="auto">
            <a:xfrm>
              <a:off x="1625842" y="4659179"/>
              <a:ext cx="706438" cy="93663"/>
            </a:xfrm>
            <a:custGeom>
              <a:avLst/>
              <a:gdLst>
                <a:gd name="T0" fmla="*/ 2072 w 2225"/>
                <a:gd name="T1" fmla="*/ 298 h 298"/>
                <a:gd name="T2" fmla="*/ 152 w 2225"/>
                <a:gd name="T3" fmla="*/ 298 h 298"/>
                <a:gd name="T4" fmla="*/ 137 w 2225"/>
                <a:gd name="T5" fmla="*/ 298 h 298"/>
                <a:gd name="T6" fmla="*/ 107 w 2225"/>
                <a:gd name="T7" fmla="*/ 292 h 298"/>
                <a:gd name="T8" fmla="*/ 80 w 2225"/>
                <a:gd name="T9" fmla="*/ 281 h 298"/>
                <a:gd name="T10" fmla="*/ 55 w 2225"/>
                <a:gd name="T11" fmla="*/ 265 h 298"/>
                <a:gd name="T12" fmla="*/ 34 w 2225"/>
                <a:gd name="T13" fmla="*/ 244 h 298"/>
                <a:gd name="T14" fmla="*/ 18 w 2225"/>
                <a:gd name="T15" fmla="*/ 220 h 298"/>
                <a:gd name="T16" fmla="*/ 6 w 2225"/>
                <a:gd name="T17" fmla="*/ 193 h 298"/>
                <a:gd name="T18" fmla="*/ 1 w 2225"/>
                <a:gd name="T19" fmla="*/ 164 h 298"/>
                <a:gd name="T20" fmla="*/ 0 w 2225"/>
                <a:gd name="T21" fmla="*/ 149 h 298"/>
                <a:gd name="T22" fmla="*/ 1 w 2225"/>
                <a:gd name="T23" fmla="*/ 134 h 298"/>
                <a:gd name="T24" fmla="*/ 6 w 2225"/>
                <a:gd name="T25" fmla="*/ 105 h 298"/>
                <a:gd name="T26" fmla="*/ 18 w 2225"/>
                <a:gd name="T27" fmla="*/ 78 h 298"/>
                <a:gd name="T28" fmla="*/ 34 w 2225"/>
                <a:gd name="T29" fmla="*/ 54 h 298"/>
                <a:gd name="T30" fmla="*/ 55 w 2225"/>
                <a:gd name="T31" fmla="*/ 33 h 298"/>
                <a:gd name="T32" fmla="*/ 80 w 2225"/>
                <a:gd name="T33" fmla="*/ 17 h 298"/>
                <a:gd name="T34" fmla="*/ 107 w 2225"/>
                <a:gd name="T35" fmla="*/ 6 h 298"/>
                <a:gd name="T36" fmla="*/ 137 w 2225"/>
                <a:gd name="T37" fmla="*/ 0 h 298"/>
                <a:gd name="T38" fmla="*/ 152 w 2225"/>
                <a:gd name="T39" fmla="*/ 0 h 298"/>
                <a:gd name="T40" fmla="*/ 2072 w 2225"/>
                <a:gd name="T41" fmla="*/ 0 h 298"/>
                <a:gd name="T42" fmla="*/ 2087 w 2225"/>
                <a:gd name="T43" fmla="*/ 0 h 298"/>
                <a:gd name="T44" fmla="*/ 2118 w 2225"/>
                <a:gd name="T45" fmla="*/ 6 h 298"/>
                <a:gd name="T46" fmla="*/ 2145 w 2225"/>
                <a:gd name="T47" fmla="*/ 17 h 298"/>
                <a:gd name="T48" fmla="*/ 2170 w 2225"/>
                <a:gd name="T49" fmla="*/ 33 h 298"/>
                <a:gd name="T50" fmla="*/ 2190 w 2225"/>
                <a:gd name="T51" fmla="*/ 54 h 298"/>
                <a:gd name="T52" fmla="*/ 2206 w 2225"/>
                <a:gd name="T53" fmla="*/ 78 h 298"/>
                <a:gd name="T54" fmla="*/ 2218 w 2225"/>
                <a:gd name="T55" fmla="*/ 105 h 298"/>
                <a:gd name="T56" fmla="*/ 2224 w 2225"/>
                <a:gd name="T57" fmla="*/ 134 h 298"/>
                <a:gd name="T58" fmla="*/ 2225 w 2225"/>
                <a:gd name="T59" fmla="*/ 149 h 298"/>
                <a:gd name="T60" fmla="*/ 2224 w 2225"/>
                <a:gd name="T61" fmla="*/ 164 h 298"/>
                <a:gd name="T62" fmla="*/ 2218 w 2225"/>
                <a:gd name="T63" fmla="*/ 193 h 298"/>
                <a:gd name="T64" fmla="*/ 2206 w 2225"/>
                <a:gd name="T65" fmla="*/ 220 h 298"/>
                <a:gd name="T66" fmla="*/ 2190 w 2225"/>
                <a:gd name="T67" fmla="*/ 244 h 298"/>
                <a:gd name="T68" fmla="*/ 2170 w 2225"/>
                <a:gd name="T69" fmla="*/ 265 h 298"/>
                <a:gd name="T70" fmla="*/ 2145 w 2225"/>
                <a:gd name="T71" fmla="*/ 281 h 298"/>
                <a:gd name="T72" fmla="*/ 2118 w 2225"/>
                <a:gd name="T73" fmla="*/ 292 h 298"/>
                <a:gd name="T74" fmla="*/ 2087 w 2225"/>
                <a:gd name="T75" fmla="*/ 298 h 298"/>
                <a:gd name="T76" fmla="*/ 2072 w 2225"/>
                <a:gd name="T77" fmla="*/ 298 h 298"/>
                <a:gd name="T78" fmla="*/ 2072 w 2225"/>
                <a:gd name="T79"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25" h="298">
                  <a:moveTo>
                    <a:pt x="2072" y="298"/>
                  </a:moveTo>
                  <a:lnTo>
                    <a:pt x="152" y="298"/>
                  </a:lnTo>
                  <a:lnTo>
                    <a:pt x="137" y="298"/>
                  </a:lnTo>
                  <a:lnTo>
                    <a:pt x="107" y="292"/>
                  </a:lnTo>
                  <a:lnTo>
                    <a:pt x="80" y="281"/>
                  </a:lnTo>
                  <a:lnTo>
                    <a:pt x="55" y="265"/>
                  </a:lnTo>
                  <a:lnTo>
                    <a:pt x="34" y="244"/>
                  </a:lnTo>
                  <a:lnTo>
                    <a:pt x="18" y="220"/>
                  </a:lnTo>
                  <a:lnTo>
                    <a:pt x="6" y="193"/>
                  </a:lnTo>
                  <a:lnTo>
                    <a:pt x="1" y="164"/>
                  </a:lnTo>
                  <a:lnTo>
                    <a:pt x="0" y="149"/>
                  </a:lnTo>
                  <a:lnTo>
                    <a:pt x="1" y="134"/>
                  </a:lnTo>
                  <a:lnTo>
                    <a:pt x="6" y="105"/>
                  </a:lnTo>
                  <a:lnTo>
                    <a:pt x="18" y="78"/>
                  </a:lnTo>
                  <a:lnTo>
                    <a:pt x="34" y="54"/>
                  </a:lnTo>
                  <a:lnTo>
                    <a:pt x="55" y="33"/>
                  </a:lnTo>
                  <a:lnTo>
                    <a:pt x="80" y="17"/>
                  </a:lnTo>
                  <a:lnTo>
                    <a:pt x="107" y="6"/>
                  </a:lnTo>
                  <a:lnTo>
                    <a:pt x="137" y="0"/>
                  </a:lnTo>
                  <a:lnTo>
                    <a:pt x="152" y="0"/>
                  </a:lnTo>
                  <a:lnTo>
                    <a:pt x="2072" y="0"/>
                  </a:lnTo>
                  <a:lnTo>
                    <a:pt x="2087" y="0"/>
                  </a:lnTo>
                  <a:lnTo>
                    <a:pt x="2118" y="6"/>
                  </a:lnTo>
                  <a:lnTo>
                    <a:pt x="2145" y="17"/>
                  </a:lnTo>
                  <a:lnTo>
                    <a:pt x="2170" y="33"/>
                  </a:lnTo>
                  <a:lnTo>
                    <a:pt x="2190" y="54"/>
                  </a:lnTo>
                  <a:lnTo>
                    <a:pt x="2206" y="78"/>
                  </a:lnTo>
                  <a:lnTo>
                    <a:pt x="2218" y="105"/>
                  </a:lnTo>
                  <a:lnTo>
                    <a:pt x="2224" y="134"/>
                  </a:lnTo>
                  <a:lnTo>
                    <a:pt x="2225" y="149"/>
                  </a:lnTo>
                  <a:lnTo>
                    <a:pt x="2224" y="164"/>
                  </a:lnTo>
                  <a:lnTo>
                    <a:pt x="2218" y="193"/>
                  </a:lnTo>
                  <a:lnTo>
                    <a:pt x="2206" y="220"/>
                  </a:lnTo>
                  <a:lnTo>
                    <a:pt x="2190" y="244"/>
                  </a:lnTo>
                  <a:lnTo>
                    <a:pt x="2170" y="265"/>
                  </a:lnTo>
                  <a:lnTo>
                    <a:pt x="2145" y="281"/>
                  </a:lnTo>
                  <a:lnTo>
                    <a:pt x="2118" y="292"/>
                  </a:lnTo>
                  <a:lnTo>
                    <a:pt x="2087" y="298"/>
                  </a:lnTo>
                  <a:lnTo>
                    <a:pt x="2072" y="298"/>
                  </a:lnTo>
                  <a:lnTo>
                    <a:pt x="2072" y="298"/>
                  </a:lnTo>
                  <a:close/>
                </a:path>
              </a:pathLst>
            </a:custGeom>
            <a:solidFill>
              <a:srgbClr val="FFFFFF">
                <a:lumMod val="75000"/>
              </a:srgbClr>
            </a:solidFill>
            <a:ln>
              <a:solidFill>
                <a:srgbClr val="FFFFFF">
                  <a:lumMod val="75000"/>
                </a:srgbClr>
              </a:solid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303333"/>
                </a:solidFill>
                <a:effectLst/>
                <a:uLnTx/>
                <a:uFillTx/>
                <a:latin typeface="Arial"/>
                <a:ea typeface="+mn-ea"/>
                <a:cs typeface="+mn-cs"/>
              </a:endParaRPr>
            </a:p>
          </p:txBody>
        </p:sp>
        <p:sp>
          <p:nvSpPr>
            <p:cNvPr id="108" name="Freeform 22">
              <a:extLst>
                <a:ext uri="{FF2B5EF4-FFF2-40B4-BE49-F238E27FC236}">
                  <a16:creationId xmlns:a16="http://schemas.microsoft.com/office/drawing/2014/main" xmlns="" id="{3CF173EF-96E4-4DD7-9AB5-B8B67AF8CEAD}"/>
                </a:ext>
              </a:extLst>
            </p:cNvPr>
            <p:cNvSpPr>
              <a:spLocks/>
            </p:cNvSpPr>
            <p:nvPr/>
          </p:nvSpPr>
          <p:spPr bwMode="auto">
            <a:xfrm>
              <a:off x="1625842" y="4786179"/>
              <a:ext cx="706438" cy="95250"/>
            </a:xfrm>
            <a:custGeom>
              <a:avLst/>
              <a:gdLst>
                <a:gd name="T0" fmla="*/ 2072 w 2225"/>
                <a:gd name="T1" fmla="*/ 299 h 299"/>
                <a:gd name="T2" fmla="*/ 152 w 2225"/>
                <a:gd name="T3" fmla="*/ 299 h 299"/>
                <a:gd name="T4" fmla="*/ 137 w 2225"/>
                <a:gd name="T5" fmla="*/ 298 h 299"/>
                <a:gd name="T6" fmla="*/ 107 w 2225"/>
                <a:gd name="T7" fmla="*/ 291 h 299"/>
                <a:gd name="T8" fmla="*/ 80 w 2225"/>
                <a:gd name="T9" fmla="*/ 281 h 299"/>
                <a:gd name="T10" fmla="*/ 55 w 2225"/>
                <a:gd name="T11" fmla="*/ 264 h 299"/>
                <a:gd name="T12" fmla="*/ 34 w 2225"/>
                <a:gd name="T13" fmla="*/ 244 h 299"/>
                <a:gd name="T14" fmla="*/ 18 w 2225"/>
                <a:gd name="T15" fmla="*/ 220 h 299"/>
                <a:gd name="T16" fmla="*/ 6 w 2225"/>
                <a:gd name="T17" fmla="*/ 193 h 299"/>
                <a:gd name="T18" fmla="*/ 1 w 2225"/>
                <a:gd name="T19" fmla="*/ 164 h 299"/>
                <a:gd name="T20" fmla="*/ 0 w 2225"/>
                <a:gd name="T21" fmla="*/ 149 h 299"/>
                <a:gd name="T22" fmla="*/ 1 w 2225"/>
                <a:gd name="T23" fmla="*/ 134 h 299"/>
                <a:gd name="T24" fmla="*/ 6 w 2225"/>
                <a:gd name="T25" fmla="*/ 105 h 299"/>
                <a:gd name="T26" fmla="*/ 18 w 2225"/>
                <a:gd name="T27" fmla="*/ 78 h 299"/>
                <a:gd name="T28" fmla="*/ 34 w 2225"/>
                <a:gd name="T29" fmla="*/ 54 h 299"/>
                <a:gd name="T30" fmla="*/ 55 w 2225"/>
                <a:gd name="T31" fmla="*/ 33 h 299"/>
                <a:gd name="T32" fmla="*/ 80 w 2225"/>
                <a:gd name="T33" fmla="*/ 17 h 299"/>
                <a:gd name="T34" fmla="*/ 107 w 2225"/>
                <a:gd name="T35" fmla="*/ 6 h 299"/>
                <a:gd name="T36" fmla="*/ 137 w 2225"/>
                <a:gd name="T37" fmla="*/ 0 h 299"/>
                <a:gd name="T38" fmla="*/ 152 w 2225"/>
                <a:gd name="T39" fmla="*/ 0 h 299"/>
                <a:gd name="T40" fmla="*/ 2072 w 2225"/>
                <a:gd name="T41" fmla="*/ 0 h 299"/>
                <a:gd name="T42" fmla="*/ 2087 w 2225"/>
                <a:gd name="T43" fmla="*/ 0 h 299"/>
                <a:gd name="T44" fmla="*/ 2118 w 2225"/>
                <a:gd name="T45" fmla="*/ 6 h 299"/>
                <a:gd name="T46" fmla="*/ 2145 w 2225"/>
                <a:gd name="T47" fmla="*/ 17 h 299"/>
                <a:gd name="T48" fmla="*/ 2170 w 2225"/>
                <a:gd name="T49" fmla="*/ 33 h 299"/>
                <a:gd name="T50" fmla="*/ 2190 w 2225"/>
                <a:gd name="T51" fmla="*/ 54 h 299"/>
                <a:gd name="T52" fmla="*/ 2206 w 2225"/>
                <a:gd name="T53" fmla="*/ 78 h 299"/>
                <a:gd name="T54" fmla="*/ 2218 w 2225"/>
                <a:gd name="T55" fmla="*/ 105 h 299"/>
                <a:gd name="T56" fmla="*/ 2224 w 2225"/>
                <a:gd name="T57" fmla="*/ 134 h 299"/>
                <a:gd name="T58" fmla="*/ 2225 w 2225"/>
                <a:gd name="T59" fmla="*/ 149 h 299"/>
                <a:gd name="T60" fmla="*/ 2224 w 2225"/>
                <a:gd name="T61" fmla="*/ 164 h 299"/>
                <a:gd name="T62" fmla="*/ 2218 w 2225"/>
                <a:gd name="T63" fmla="*/ 193 h 299"/>
                <a:gd name="T64" fmla="*/ 2206 w 2225"/>
                <a:gd name="T65" fmla="*/ 220 h 299"/>
                <a:gd name="T66" fmla="*/ 2190 w 2225"/>
                <a:gd name="T67" fmla="*/ 244 h 299"/>
                <a:gd name="T68" fmla="*/ 2170 w 2225"/>
                <a:gd name="T69" fmla="*/ 264 h 299"/>
                <a:gd name="T70" fmla="*/ 2145 w 2225"/>
                <a:gd name="T71" fmla="*/ 281 h 299"/>
                <a:gd name="T72" fmla="*/ 2118 w 2225"/>
                <a:gd name="T73" fmla="*/ 291 h 299"/>
                <a:gd name="T74" fmla="*/ 2087 w 2225"/>
                <a:gd name="T75" fmla="*/ 298 h 299"/>
                <a:gd name="T76" fmla="*/ 2072 w 2225"/>
                <a:gd name="T77" fmla="*/ 299 h 299"/>
                <a:gd name="T78" fmla="*/ 2072 w 2225"/>
                <a:gd name="T79"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25" h="299">
                  <a:moveTo>
                    <a:pt x="2072" y="299"/>
                  </a:moveTo>
                  <a:lnTo>
                    <a:pt x="152" y="299"/>
                  </a:lnTo>
                  <a:lnTo>
                    <a:pt x="137" y="298"/>
                  </a:lnTo>
                  <a:lnTo>
                    <a:pt x="107" y="291"/>
                  </a:lnTo>
                  <a:lnTo>
                    <a:pt x="80" y="281"/>
                  </a:lnTo>
                  <a:lnTo>
                    <a:pt x="55" y="264"/>
                  </a:lnTo>
                  <a:lnTo>
                    <a:pt x="34" y="244"/>
                  </a:lnTo>
                  <a:lnTo>
                    <a:pt x="18" y="220"/>
                  </a:lnTo>
                  <a:lnTo>
                    <a:pt x="6" y="193"/>
                  </a:lnTo>
                  <a:lnTo>
                    <a:pt x="1" y="164"/>
                  </a:lnTo>
                  <a:lnTo>
                    <a:pt x="0" y="149"/>
                  </a:lnTo>
                  <a:lnTo>
                    <a:pt x="1" y="134"/>
                  </a:lnTo>
                  <a:lnTo>
                    <a:pt x="6" y="105"/>
                  </a:lnTo>
                  <a:lnTo>
                    <a:pt x="18" y="78"/>
                  </a:lnTo>
                  <a:lnTo>
                    <a:pt x="34" y="54"/>
                  </a:lnTo>
                  <a:lnTo>
                    <a:pt x="55" y="33"/>
                  </a:lnTo>
                  <a:lnTo>
                    <a:pt x="80" y="17"/>
                  </a:lnTo>
                  <a:lnTo>
                    <a:pt x="107" y="6"/>
                  </a:lnTo>
                  <a:lnTo>
                    <a:pt x="137" y="0"/>
                  </a:lnTo>
                  <a:lnTo>
                    <a:pt x="152" y="0"/>
                  </a:lnTo>
                  <a:lnTo>
                    <a:pt x="2072" y="0"/>
                  </a:lnTo>
                  <a:lnTo>
                    <a:pt x="2087" y="0"/>
                  </a:lnTo>
                  <a:lnTo>
                    <a:pt x="2118" y="6"/>
                  </a:lnTo>
                  <a:lnTo>
                    <a:pt x="2145" y="17"/>
                  </a:lnTo>
                  <a:lnTo>
                    <a:pt x="2170" y="33"/>
                  </a:lnTo>
                  <a:lnTo>
                    <a:pt x="2190" y="54"/>
                  </a:lnTo>
                  <a:lnTo>
                    <a:pt x="2206" y="78"/>
                  </a:lnTo>
                  <a:lnTo>
                    <a:pt x="2218" y="105"/>
                  </a:lnTo>
                  <a:lnTo>
                    <a:pt x="2224" y="134"/>
                  </a:lnTo>
                  <a:lnTo>
                    <a:pt x="2225" y="149"/>
                  </a:lnTo>
                  <a:lnTo>
                    <a:pt x="2224" y="164"/>
                  </a:lnTo>
                  <a:lnTo>
                    <a:pt x="2218" y="193"/>
                  </a:lnTo>
                  <a:lnTo>
                    <a:pt x="2206" y="220"/>
                  </a:lnTo>
                  <a:lnTo>
                    <a:pt x="2190" y="244"/>
                  </a:lnTo>
                  <a:lnTo>
                    <a:pt x="2170" y="264"/>
                  </a:lnTo>
                  <a:lnTo>
                    <a:pt x="2145" y="281"/>
                  </a:lnTo>
                  <a:lnTo>
                    <a:pt x="2118" y="291"/>
                  </a:lnTo>
                  <a:lnTo>
                    <a:pt x="2087" y="298"/>
                  </a:lnTo>
                  <a:lnTo>
                    <a:pt x="2072" y="299"/>
                  </a:lnTo>
                  <a:lnTo>
                    <a:pt x="2072" y="299"/>
                  </a:lnTo>
                  <a:close/>
                </a:path>
              </a:pathLst>
            </a:custGeom>
            <a:solidFill>
              <a:srgbClr val="FFFFFF">
                <a:lumMod val="75000"/>
              </a:srgb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303333"/>
                </a:solidFill>
                <a:effectLst/>
                <a:uLnTx/>
                <a:uFillTx/>
                <a:latin typeface="Arial"/>
                <a:ea typeface="+mn-ea"/>
                <a:cs typeface="+mn-cs"/>
              </a:endParaRPr>
            </a:p>
          </p:txBody>
        </p:sp>
        <p:sp>
          <p:nvSpPr>
            <p:cNvPr id="109" name="Freeform 23">
              <a:extLst>
                <a:ext uri="{FF2B5EF4-FFF2-40B4-BE49-F238E27FC236}">
                  <a16:creationId xmlns:a16="http://schemas.microsoft.com/office/drawing/2014/main" xmlns="" id="{B1550E84-3E86-4050-BFB0-7BD0F74F7DE8}"/>
                </a:ext>
              </a:extLst>
            </p:cNvPr>
            <p:cNvSpPr>
              <a:spLocks/>
            </p:cNvSpPr>
            <p:nvPr/>
          </p:nvSpPr>
          <p:spPr bwMode="auto">
            <a:xfrm>
              <a:off x="1756017" y="4914766"/>
              <a:ext cx="444500" cy="95250"/>
            </a:xfrm>
            <a:custGeom>
              <a:avLst/>
              <a:gdLst>
                <a:gd name="T0" fmla="*/ 1250 w 1402"/>
                <a:gd name="T1" fmla="*/ 299 h 299"/>
                <a:gd name="T2" fmla="*/ 153 w 1402"/>
                <a:gd name="T3" fmla="*/ 299 h 299"/>
                <a:gd name="T4" fmla="*/ 137 w 1402"/>
                <a:gd name="T5" fmla="*/ 298 h 299"/>
                <a:gd name="T6" fmla="*/ 107 w 1402"/>
                <a:gd name="T7" fmla="*/ 292 h 299"/>
                <a:gd name="T8" fmla="*/ 80 w 1402"/>
                <a:gd name="T9" fmla="*/ 280 h 299"/>
                <a:gd name="T10" fmla="*/ 55 w 1402"/>
                <a:gd name="T11" fmla="*/ 264 h 299"/>
                <a:gd name="T12" fmla="*/ 35 w 1402"/>
                <a:gd name="T13" fmla="*/ 245 h 299"/>
                <a:gd name="T14" fmla="*/ 19 w 1402"/>
                <a:gd name="T15" fmla="*/ 221 h 299"/>
                <a:gd name="T16" fmla="*/ 7 w 1402"/>
                <a:gd name="T17" fmla="*/ 194 h 299"/>
                <a:gd name="T18" fmla="*/ 0 w 1402"/>
                <a:gd name="T19" fmla="*/ 165 h 299"/>
                <a:gd name="T20" fmla="*/ 0 w 1402"/>
                <a:gd name="T21" fmla="*/ 149 h 299"/>
                <a:gd name="T22" fmla="*/ 0 w 1402"/>
                <a:gd name="T23" fmla="*/ 134 h 299"/>
                <a:gd name="T24" fmla="*/ 7 w 1402"/>
                <a:gd name="T25" fmla="*/ 104 h 299"/>
                <a:gd name="T26" fmla="*/ 19 w 1402"/>
                <a:gd name="T27" fmla="*/ 79 h 299"/>
                <a:gd name="T28" fmla="*/ 35 w 1402"/>
                <a:gd name="T29" fmla="*/ 54 h 299"/>
                <a:gd name="T30" fmla="*/ 55 w 1402"/>
                <a:gd name="T31" fmla="*/ 34 h 299"/>
                <a:gd name="T32" fmla="*/ 80 w 1402"/>
                <a:gd name="T33" fmla="*/ 18 h 299"/>
                <a:gd name="T34" fmla="*/ 107 w 1402"/>
                <a:gd name="T35" fmla="*/ 6 h 299"/>
                <a:gd name="T36" fmla="*/ 137 w 1402"/>
                <a:gd name="T37" fmla="*/ 1 h 299"/>
                <a:gd name="T38" fmla="*/ 153 w 1402"/>
                <a:gd name="T39" fmla="*/ 0 h 299"/>
                <a:gd name="T40" fmla="*/ 1250 w 1402"/>
                <a:gd name="T41" fmla="*/ 0 h 299"/>
                <a:gd name="T42" fmla="*/ 1265 w 1402"/>
                <a:gd name="T43" fmla="*/ 1 h 299"/>
                <a:gd name="T44" fmla="*/ 1295 w 1402"/>
                <a:gd name="T45" fmla="*/ 6 h 299"/>
                <a:gd name="T46" fmla="*/ 1322 w 1402"/>
                <a:gd name="T47" fmla="*/ 18 h 299"/>
                <a:gd name="T48" fmla="*/ 1347 w 1402"/>
                <a:gd name="T49" fmla="*/ 34 h 299"/>
                <a:gd name="T50" fmla="*/ 1368 w 1402"/>
                <a:gd name="T51" fmla="*/ 54 h 299"/>
                <a:gd name="T52" fmla="*/ 1384 w 1402"/>
                <a:gd name="T53" fmla="*/ 79 h 299"/>
                <a:gd name="T54" fmla="*/ 1396 w 1402"/>
                <a:gd name="T55" fmla="*/ 104 h 299"/>
                <a:gd name="T56" fmla="*/ 1401 w 1402"/>
                <a:gd name="T57" fmla="*/ 134 h 299"/>
                <a:gd name="T58" fmla="*/ 1402 w 1402"/>
                <a:gd name="T59" fmla="*/ 149 h 299"/>
                <a:gd name="T60" fmla="*/ 1401 w 1402"/>
                <a:gd name="T61" fmla="*/ 165 h 299"/>
                <a:gd name="T62" fmla="*/ 1396 w 1402"/>
                <a:gd name="T63" fmla="*/ 194 h 299"/>
                <a:gd name="T64" fmla="*/ 1384 w 1402"/>
                <a:gd name="T65" fmla="*/ 221 h 299"/>
                <a:gd name="T66" fmla="*/ 1368 w 1402"/>
                <a:gd name="T67" fmla="*/ 245 h 299"/>
                <a:gd name="T68" fmla="*/ 1347 w 1402"/>
                <a:gd name="T69" fmla="*/ 264 h 299"/>
                <a:gd name="T70" fmla="*/ 1322 w 1402"/>
                <a:gd name="T71" fmla="*/ 280 h 299"/>
                <a:gd name="T72" fmla="*/ 1295 w 1402"/>
                <a:gd name="T73" fmla="*/ 292 h 299"/>
                <a:gd name="T74" fmla="*/ 1265 w 1402"/>
                <a:gd name="T75" fmla="*/ 298 h 299"/>
                <a:gd name="T76" fmla="*/ 1250 w 1402"/>
                <a:gd name="T77" fmla="*/ 299 h 299"/>
                <a:gd name="T78" fmla="*/ 1250 w 1402"/>
                <a:gd name="T79"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2" h="299">
                  <a:moveTo>
                    <a:pt x="1250" y="299"/>
                  </a:moveTo>
                  <a:lnTo>
                    <a:pt x="153" y="299"/>
                  </a:lnTo>
                  <a:lnTo>
                    <a:pt x="137" y="298"/>
                  </a:lnTo>
                  <a:lnTo>
                    <a:pt x="107" y="292"/>
                  </a:lnTo>
                  <a:lnTo>
                    <a:pt x="80" y="280"/>
                  </a:lnTo>
                  <a:lnTo>
                    <a:pt x="55" y="264"/>
                  </a:lnTo>
                  <a:lnTo>
                    <a:pt x="35" y="245"/>
                  </a:lnTo>
                  <a:lnTo>
                    <a:pt x="19" y="221"/>
                  </a:lnTo>
                  <a:lnTo>
                    <a:pt x="7" y="194"/>
                  </a:lnTo>
                  <a:lnTo>
                    <a:pt x="0" y="165"/>
                  </a:lnTo>
                  <a:lnTo>
                    <a:pt x="0" y="149"/>
                  </a:lnTo>
                  <a:lnTo>
                    <a:pt x="0" y="134"/>
                  </a:lnTo>
                  <a:lnTo>
                    <a:pt x="7" y="104"/>
                  </a:lnTo>
                  <a:lnTo>
                    <a:pt x="19" y="79"/>
                  </a:lnTo>
                  <a:lnTo>
                    <a:pt x="35" y="54"/>
                  </a:lnTo>
                  <a:lnTo>
                    <a:pt x="55" y="34"/>
                  </a:lnTo>
                  <a:lnTo>
                    <a:pt x="80" y="18"/>
                  </a:lnTo>
                  <a:lnTo>
                    <a:pt x="107" y="6"/>
                  </a:lnTo>
                  <a:lnTo>
                    <a:pt x="137" y="1"/>
                  </a:lnTo>
                  <a:lnTo>
                    <a:pt x="153" y="0"/>
                  </a:lnTo>
                  <a:lnTo>
                    <a:pt x="1250" y="0"/>
                  </a:lnTo>
                  <a:lnTo>
                    <a:pt x="1265" y="1"/>
                  </a:lnTo>
                  <a:lnTo>
                    <a:pt x="1295" y="6"/>
                  </a:lnTo>
                  <a:lnTo>
                    <a:pt x="1322" y="18"/>
                  </a:lnTo>
                  <a:lnTo>
                    <a:pt x="1347" y="34"/>
                  </a:lnTo>
                  <a:lnTo>
                    <a:pt x="1368" y="54"/>
                  </a:lnTo>
                  <a:lnTo>
                    <a:pt x="1384" y="79"/>
                  </a:lnTo>
                  <a:lnTo>
                    <a:pt x="1396" y="104"/>
                  </a:lnTo>
                  <a:lnTo>
                    <a:pt x="1401" y="134"/>
                  </a:lnTo>
                  <a:lnTo>
                    <a:pt x="1402" y="149"/>
                  </a:lnTo>
                  <a:lnTo>
                    <a:pt x="1401" y="165"/>
                  </a:lnTo>
                  <a:lnTo>
                    <a:pt x="1396" y="194"/>
                  </a:lnTo>
                  <a:lnTo>
                    <a:pt x="1384" y="221"/>
                  </a:lnTo>
                  <a:lnTo>
                    <a:pt x="1368" y="245"/>
                  </a:lnTo>
                  <a:lnTo>
                    <a:pt x="1347" y="264"/>
                  </a:lnTo>
                  <a:lnTo>
                    <a:pt x="1322" y="280"/>
                  </a:lnTo>
                  <a:lnTo>
                    <a:pt x="1295" y="292"/>
                  </a:lnTo>
                  <a:lnTo>
                    <a:pt x="1265" y="298"/>
                  </a:lnTo>
                  <a:lnTo>
                    <a:pt x="1250" y="299"/>
                  </a:lnTo>
                  <a:lnTo>
                    <a:pt x="1250" y="299"/>
                  </a:lnTo>
                  <a:close/>
                </a:path>
              </a:pathLst>
            </a:custGeom>
            <a:solidFill>
              <a:srgbClr val="FFFFFF">
                <a:lumMod val="75000"/>
              </a:srgb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303333"/>
                </a:solidFill>
                <a:effectLst/>
                <a:uLnTx/>
                <a:uFillTx/>
                <a:latin typeface="Arial"/>
                <a:ea typeface="+mn-ea"/>
                <a:cs typeface="+mn-cs"/>
              </a:endParaRPr>
            </a:p>
          </p:txBody>
        </p:sp>
        <p:sp>
          <p:nvSpPr>
            <p:cNvPr id="110" name="Freeform 24">
              <a:extLst>
                <a:ext uri="{FF2B5EF4-FFF2-40B4-BE49-F238E27FC236}">
                  <a16:creationId xmlns:a16="http://schemas.microsoft.com/office/drawing/2014/main" xmlns="" id="{8F22355D-4102-4649-8A8C-DF8FC3C50B99}"/>
                </a:ext>
              </a:extLst>
            </p:cNvPr>
            <p:cNvSpPr>
              <a:spLocks/>
            </p:cNvSpPr>
            <p:nvPr/>
          </p:nvSpPr>
          <p:spPr bwMode="auto">
            <a:xfrm>
              <a:off x="1286117" y="2706554"/>
              <a:ext cx="1384300" cy="1824038"/>
            </a:xfrm>
            <a:custGeom>
              <a:avLst/>
              <a:gdLst>
                <a:gd name="T0" fmla="*/ 3572 w 4358"/>
                <a:gd name="T1" fmla="*/ 4183 h 5746"/>
                <a:gd name="T2" fmla="*/ 3284 w 4358"/>
                <a:gd name="T3" fmla="*/ 4658 h 5746"/>
                <a:gd name="T4" fmla="*/ 3124 w 4358"/>
                <a:gd name="T5" fmla="*/ 5034 h 5746"/>
                <a:gd name="T6" fmla="*/ 3055 w 4358"/>
                <a:gd name="T7" fmla="*/ 5273 h 5746"/>
                <a:gd name="T8" fmla="*/ 3009 w 4358"/>
                <a:gd name="T9" fmla="*/ 5534 h 5746"/>
                <a:gd name="T10" fmla="*/ 2990 w 4358"/>
                <a:gd name="T11" fmla="*/ 5746 h 5746"/>
                <a:gd name="T12" fmla="*/ 1364 w 4358"/>
                <a:gd name="T13" fmla="*/ 5674 h 5746"/>
                <a:gd name="T14" fmla="*/ 1329 w 4358"/>
                <a:gd name="T15" fmla="*/ 5400 h 5746"/>
                <a:gd name="T16" fmla="*/ 1271 w 4358"/>
                <a:gd name="T17" fmla="*/ 5151 h 5746"/>
                <a:gd name="T18" fmla="*/ 1172 w 4358"/>
                <a:gd name="T19" fmla="*/ 4867 h 5746"/>
                <a:gd name="T20" fmla="*/ 964 w 4358"/>
                <a:gd name="T21" fmla="*/ 4463 h 5746"/>
                <a:gd name="T22" fmla="*/ 663 w 4358"/>
                <a:gd name="T23" fmla="*/ 4004 h 5746"/>
                <a:gd name="T24" fmla="*/ 357 w 4358"/>
                <a:gd name="T25" fmla="*/ 3536 h 5746"/>
                <a:gd name="T26" fmla="*/ 181 w 4358"/>
                <a:gd name="T27" fmla="*/ 3183 h 5746"/>
                <a:gd name="T28" fmla="*/ 101 w 4358"/>
                <a:gd name="T29" fmla="*/ 2963 h 5746"/>
                <a:gd name="T30" fmla="*/ 43 w 4358"/>
                <a:gd name="T31" fmla="*/ 2724 h 5746"/>
                <a:gd name="T32" fmla="*/ 8 w 4358"/>
                <a:gd name="T33" fmla="*/ 2463 h 5746"/>
                <a:gd name="T34" fmla="*/ 0 w 4358"/>
                <a:gd name="T35" fmla="*/ 2248 h 5746"/>
                <a:gd name="T36" fmla="*/ 19 w 4358"/>
                <a:gd name="T37" fmla="*/ 1930 h 5746"/>
                <a:gd name="T38" fmla="*/ 107 w 4358"/>
                <a:gd name="T39" fmla="*/ 1518 h 5746"/>
                <a:gd name="T40" fmla="*/ 262 w 4358"/>
                <a:gd name="T41" fmla="*/ 1130 h 5746"/>
                <a:gd name="T42" fmla="*/ 486 w 4358"/>
                <a:gd name="T43" fmla="*/ 779 h 5746"/>
                <a:gd name="T44" fmla="*/ 661 w 4358"/>
                <a:gd name="T45" fmla="*/ 584 h 5746"/>
                <a:gd name="T46" fmla="*/ 818 w 4358"/>
                <a:gd name="T47" fmla="*/ 444 h 5746"/>
                <a:gd name="T48" fmla="*/ 993 w 4358"/>
                <a:gd name="T49" fmla="*/ 321 h 5746"/>
                <a:gd name="T50" fmla="*/ 1184 w 4358"/>
                <a:gd name="T51" fmla="*/ 215 h 5746"/>
                <a:gd name="T52" fmla="*/ 1392 w 4358"/>
                <a:gd name="T53" fmla="*/ 129 h 5746"/>
                <a:gd name="T54" fmla="*/ 1616 w 4358"/>
                <a:gd name="T55" fmla="*/ 63 h 5746"/>
                <a:gd name="T56" fmla="*/ 1856 w 4358"/>
                <a:gd name="T57" fmla="*/ 20 h 5746"/>
                <a:gd name="T58" fmla="*/ 2112 w 4358"/>
                <a:gd name="T59" fmla="*/ 1 h 5746"/>
                <a:gd name="T60" fmla="*/ 2246 w 4358"/>
                <a:gd name="T61" fmla="*/ 1 h 5746"/>
                <a:gd name="T62" fmla="*/ 2502 w 4358"/>
                <a:gd name="T63" fmla="*/ 20 h 5746"/>
                <a:gd name="T64" fmla="*/ 2742 w 4358"/>
                <a:gd name="T65" fmla="*/ 63 h 5746"/>
                <a:gd name="T66" fmla="*/ 2967 w 4358"/>
                <a:gd name="T67" fmla="*/ 129 h 5746"/>
                <a:gd name="T68" fmla="*/ 3174 w 4358"/>
                <a:gd name="T69" fmla="*/ 215 h 5746"/>
                <a:gd name="T70" fmla="*/ 3365 w 4358"/>
                <a:gd name="T71" fmla="*/ 321 h 5746"/>
                <a:gd name="T72" fmla="*/ 3540 w 4358"/>
                <a:gd name="T73" fmla="*/ 444 h 5746"/>
                <a:gd name="T74" fmla="*/ 3698 w 4358"/>
                <a:gd name="T75" fmla="*/ 584 h 5746"/>
                <a:gd name="T76" fmla="*/ 3873 w 4358"/>
                <a:gd name="T77" fmla="*/ 779 h 5746"/>
                <a:gd name="T78" fmla="*/ 4096 w 4358"/>
                <a:gd name="T79" fmla="*/ 1130 h 5746"/>
                <a:gd name="T80" fmla="*/ 4252 w 4358"/>
                <a:gd name="T81" fmla="*/ 1518 h 5746"/>
                <a:gd name="T82" fmla="*/ 4339 w 4358"/>
                <a:gd name="T83" fmla="*/ 1930 h 5746"/>
                <a:gd name="T84" fmla="*/ 4358 w 4358"/>
                <a:gd name="T85" fmla="*/ 2248 h 5746"/>
                <a:gd name="T86" fmla="*/ 4350 w 4358"/>
                <a:gd name="T87" fmla="*/ 2463 h 5746"/>
                <a:gd name="T88" fmla="*/ 4316 w 4358"/>
                <a:gd name="T89" fmla="*/ 2724 h 5746"/>
                <a:gd name="T90" fmla="*/ 4256 w 4358"/>
                <a:gd name="T91" fmla="*/ 2963 h 5746"/>
                <a:gd name="T92" fmla="*/ 4177 w 4358"/>
                <a:gd name="T93" fmla="*/ 3183 h 5746"/>
                <a:gd name="T94" fmla="*/ 4001 w 4358"/>
                <a:gd name="T95" fmla="*/ 3536 h 5746"/>
                <a:gd name="T96" fmla="*/ 3696 w 4358"/>
                <a:gd name="T97" fmla="*/ 4004 h 5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58" h="5746">
                  <a:moveTo>
                    <a:pt x="3696" y="4004"/>
                  </a:moveTo>
                  <a:lnTo>
                    <a:pt x="3572" y="4183"/>
                  </a:lnTo>
                  <a:lnTo>
                    <a:pt x="3394" y="4463"/>
                  </a:lnTo>
                  <a:lnTo>
                    <a:pt x="3284" y="4658"/>
                  </a:lnTo>
                  <a:lnTo>
                    <a:pt x="3187" y="4867"/>
                  </a:lnTo>
                  <a:lnTo>
                    <a:pt x="3124" y="5034"/>
                  </a:lnTo>
                  <a:lnTo>
                    <a:pt x="3088" y="5151"/>
                  </a:lnTo>
                  <a:lnTo>
                    <a:pt x="3055" y="5273"/>
                  </a:lnTo>
                  <a:lnTo>
                    <a:pt x="3029" y="5400"/>
                  </a:lnTo>
                  <a:lnTo>
                    <a:pt x="3009" y="5534"/>
                  </a:lnTo>
                  <a:lnTo>
                    <a:pt x="2995" y="5674"/>
                  </a:lnTo>
                  <a:lnTo>
                    <a:pt x="2990" y="5746"/>
                  </a:lnTo>
                  <a:lnTo>
                    <a:pt x="1368" y="5746"/>
                  </a:lnTo>
                  <a:lnTo>
                    <a:pt x="1364" y="5674"/>
                  </a:lnTo>
                  <a:lnTo>
                    <a:pt x="1350" y="5534"/>
                  </a:lnTo>
                  <a:lnTo>
                    <a:pt x="1329" y="5400"/>
                  </a:lnTo>
                  <a:lnTo>
                    <a:pt x="1303" y="5273"/>
                  </a:lnTo>
                  <a:lnTo>
                    <a:pt x="1271" y="5151"/>
                  </a:lnTo>
                  <a:lnTo>
                    <a:pt x="1234" y="5034"/>
                  </a:lnTo>
                  <a:lnTo>
                    <a:pt x="1172" y="4867"/>
                  </a:lnTo>
                  <a:lnTo>
                    <a:pt x="1073" y="4658"/>
                  </a:lnTo>
                  <a:lnTo>
                    <a:pt x="964" y="4463"/>
                  </a:lnTo>
                  <a:lnTo>
                    <a:pt x="786" y="4183"/>
                  </a:lnTo>
                  <a:lnTo>
                    <a:pt x="663" y="4004"/>
                  </a:lnTo>
                  <a:lnTo>
                    <a:pt x="535" y="3818"/>
                  </a:lnTo>
                  <a:lnTo>
                    <a:pt x="357" y="3536"/>
                  </a:lnTo>
                  <a:lnTo>
                    <a:pt x="251" y="3339"/>
                  </a:lnTo>
                  <a:lnTo>
                    <a:pt x="181" y="3183"/>
                  </a:lnTo>
                  <a:lnTo>
                    <a:pt x="139" y="3075"/>
                  </a:lnTo>
                  <a:lnTo>
                    <a:pt x="101" y="2963"/>
                  </a:lnTo>
                  <a:lnTo>
                    <a:pt x="70" y="2846"/>
                  </a:lnTo>
                  <a:lnTo>
                    <a:pt x="43" y="2724"/>
                  </a:lnTo>
                  <a:lnTo>
                    <a:pt x="22" y="2597"/>
                  </a:lnTo>
                  <a:lnTo>
                    <a:pt x="8" y="2463"/>
                  </a:lnTo>
                  <a:lnTo>
                    <a:pt x="1" y="2321"/>
                  </a:lnTo>
                  <a:lnTo>
                    <a:pt x="0" y="2248"/>
                  </a:lnTo>
                  <a:lnTo>
                    <a:pt x="2" y="2142"/>
                  </a:lnTo>
                  <a:lnTo>
                    <a:pt x="19" y="1930"/>
                  </a:lnTo>
                  <a:lnTo>
                    <a:pt x="54" y="1722"/>
                  </a:lnTo>
                  <a:lnTo>
                    <a:pt x="107" y="1518"/>
                  </a:lnTo>
                  <a:lnTo>
                    <a:pt x="176" y="1320"/>
                  </a:lnTo>
                  <a:lnTo>
                    <a:pt x="262" y="1130"/>
                  </a:lnTo>
                  <a:lnTo>
                    <a:pt x="366" y="948"/>
                  </a:lnTo>
                  <a:lnTo>
                    <a:pt x="486" y="779"/>
                  </a:lnTo>
                  <a:lnTo>
                    <a:pt x="588" y="660"/>
                  </a:lnTo>
                  <a:lnTo>
                    <a:pt x="661" y="584"/>
                  </a:lnTo>
                  <a:lnTo>
                    <a:pt x="737" y="512"/>
                  </a:lnTo>
                  <a:lnTo>
                    <a:pt x="818" y="444"/>
                  </a:lnTo>
                  <a:lnTo>
                    <a:pt x="904" y="380"/>
                  </a:lnTo>
                  <a:lnTo>
                    <a:pt x="993" y="321"/>
                  </a:lnTo>
                  <a:lnTo>
                    <a:pt x="1087" y="266"/>
                  </a:lnTo>
                  <a:lnTo>
                    <a:pt x="1184" y="215"/>
                  </a:lnTo>
                  <a:lnTo>
                    <a:pt x="1286" y="170"/>
                  </a:lnTo>
                  <a:lnTo>
                    <a:pt x="1392" y="129"/>
                  </a:lnTo>
                  <a:lnTo>
                    <a:pt x="1502" y="93"/>
                  </a:lnTo>
                  <a:lnTo>
                    <a:pt x="1616" y="63"/>
                  </a:lnTo>
                  <a:lnTo>
                    <a:pt x="1734" y="38"/>
                  </a:lnTo>
                  <a:lnTo>
                    <a:pt x="1856" y="20"/>
                  </a:lnTo>
                  <a:lnTo>
                    <a:pt x="1983" y="7"/>
                  </a:lnTo>
                  <a:lnTo>
                    <a:pt x="2112" y="1"/>
                  </a:lnTo>
                  <a:lnTo>
                    <a:pt x="2179" y="0"/>
                  </a:lnTo>
                  <a:lnTo>
                    <a:pt x="2246" y="1"/>
                  </a:lnTo>
                  <a:lnTo>
                    <a:pt x="2376" y="7"/>
                  </a:lnTo>
                  <a:lnTo>
                    <a:pt x="2502" y="20"/>
                  </a:lnTo>
                  <a:lnTo>
                    <a:pt x="2624" y="38"/>
                  </a:lnTo>
                  <a:lnTo>
                    <a:pt x="2742" y="63"/>
                  </a:lnTo>
                  <a:lnTo>
                    <a:pt x="2856" y="93"/>
                  </a:lnTo>
                  <a:lnTo>
                    <a:pt x="2967" y="129"/>
                  </a:lnTo>
                  <a:lnTo>
                    <a:pt x="3072" y="170"/>
                  </a:lnTo>
                  <a:lnTo>
                    <a:pt x="3174" y="215"/>
                  </a:lnTo>
                  <a:lnTo>
                    <a:pt x="3271" y="266"/>
                  </a:lnTo>
                  <a:lnTo>
                    <a:pt x="3365" y="321"/>
                  </a:lnTo>
                  <a:lnTo>
                    <a:pt x="3455" y="380"/>
                  </a:lnTo>
                  <a:lnTo>
                    <a:pt x="3540" y="444"/>
                  </a:lnTo>
                  <a:lnTo>
                    <a:pt x="3621" y="512"/>
                  </a:lnTo>
                  <a:lnTo>
                    <a:pt x="3698" y="584"/>
                  </a:lnTo>
                  <a:lnTo>
                    <a:pt x="3770" y="660"/>
                  </a:lnTo>
                  <a:lnTo>
                    <a:pt x="3873" y="779"/>
                  </a:lnTo>
                  <a:lnTo>
                    <a:pt x="3993" y="948"/>
                  </a:lnTo>
                  <a:lnTo>
                    <a:pt x="4096" y="1130"/>
                  </a:lnTo>
                  <a:lnTo>
                    <a:pt x="4183" y="1320"/>
                  </a:lnTo>
                  <a:lnTo>
                    <a:pt x="4252" y="1518"/>
                  </a:lnTo>
                  <a:lnTo>
                    <a:pt x="4305" y="1722"/>
                  </a:lnTo>
                  <a:lnTo>
                    <a:pt x="4339" y="1930"/>
                  </a:lnTo>
                  <a:lnTo>
                    <a:pt x="4357" y="2142"/>
                  </a:lnTo>
                  <a:lnTo>
                    <a:pt x="4358" y="2248"/>
                  </a:lnTo>
                  <a:lnTo>
                    <a:pt x="4358" y="2321"/>
                  </a:lnTo>
                  <a:lnTo>
                    <a:pt x="4350" y="2463"/>
                  </a:lnTo>
                  <a:lnTo>
                    <a:pt x="4336" y="2597"/>
                  </a:lnTo>
                  <a:lnTo>
                    <a:pt x="4316" y="2724"/>
                  </a:lnTo>
                  <a:lnTo>
                    <a:pt x="4289" y="2846"/>
                  </a:lnTo>
                  <a:lnTo>
                    <a:pt x="4256" y="2963"/>
                  </a:lnTo>
                  <a:lnTo>
                    <a:pt x="4219" y="3075"/>
                  </a:lnTo>
                  <a:lnTo>
                    <a:pt x="4177" y="3183"/>
                  </a:lnTo>
                  <a:lnTo>
                    <a:pt x="4107" y="3339"/>
                  </a:lnTo>
                  <a:lnTo>
                    <a:pt x="4001" y="3536"/>
                  </a:lnTo>
                  <a:lnTo>
                    <a:pt x="3823" y="3818"/>
                  </a:lnTo>
                  <a:lnTo>
                    <a:pt x="3696" y="4004"/>
                  </a:lnTo>
                  <a:lnTo>
                    <a:pt x="3696" y="4004"/>
                  </a:lnTo>
                  <a:close/>
                </a:path>
              </a:pathLst>
            </a:custGeom>
            <a:solidFill>
              <a:srgbClr val="FFFFFF"/>
            </a:solidFill>
            <a:ln w="127000">
              <a:solidFill>
                <a:srgbClr val="FFFFFF">
                  <a:lumMod val="75000"/>
                </a:srgbClr>
              </a:solid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303333"/>
                </a:solidFill>
                <a:effectLst/>
                <a:uLnTx/>
                <a:uFillTx/>
                <a:latin typeface="Arial"/>
                <a:ea typeface="+mn-ea"/>
                <a:cs typeface="+mn-cs"/>
              </a:endParaRPr>
            </a:p>
          </p:txBody>
        </p:sp>
      </p:grpSp>
      <p:sp>
        <p:nvSpPr>
          <p:cNvPr id="111" name="Freeform 425">
            <a:extLst>
              <a:ext uri="{FF2B5EF4-FFF2-40B4-BE49-F238E27FC236}">
                <a16:creationId xmlns:a16="http://schemas.microsoft.com/office/drawing/2014/main" xmlns="" id="{11786524-CE70-4823-9EA1-5541DA259DD0}"/>
              </a:ext>
            </a:extLst>
          </p:cNvPr>
          <p:cNvSpPr/>
          <p:nvPr/>
        </p:nvSpPr>
        <p:spPr>
          <a:xfrm>
            <a:off x="4403342" y="4085330"/>
            <a:ext cx="523650" cy="489141"/>
          </a:xfrm>
          <a:custGeom>
            <a:avLst/>
            <a:gdLst>
              <a:gd name="connsiteX0" fmla="*/ 169590 w 540885"/>
              <a:gd name="connsiteY0" fmla="*/ 270443 h 504826"/>
              <a:gd name="connsiteX1" fmla="*/ 181704 w 540885"/>
              <a:gd name="connsiteY1" fmla="*/ 276500 h 504826"/>
              <a:gd name="connsiteX2" fmla="*/ 202269 w 540885"/>
              <a:gd name="connsiteY2" fmla="*/ 290022 h 504826"/>
              <a:gd name="connsiteX3" fmla="*/ 232412 w 540885"/>
              <a:gd name="connsiteY3" fmla="*/ 303544 h 504826"/>
              <a:gd name="connsiteX4" fmla="*/ 270443 w 540885"/>
              <a:gd name="connsiteY4" fmla="*/ 309601 h 504826"/>
              <a:gd name="connsiteX5" fmla="*/ 308473 w 540885"/>
              <a:gd name="connsiteY5" fmla="*/ 303544 h 504826"/>
              <a:gd name="connsiteX6" fmla="*/ 338617 w 540885"/>
              <a:gd name="connsiteY6" fmla="*/ 290022 h 504826"/>
              <a:gd name="connsiteX7" fmla="*/ 359181 w 540885"/>
              <a:gd name="connsiteY7" fmla="*/ 276500 h 504826"/>
              <a:gd name="connsiteX8" fmla="*/ 371295 w 540885"/>
              <a:gd name="connsiteY8" fmla="*/ 270443 h 504826"/>
              <a:gd name="connsiteX9" fmla="*/ 402705 w 540885"/>
              <a:gd name="connsiteY9" fmla="*/ 276077 h 504826"/>
              <a:gd name="connsiteX10" fmla="*/ 426792 w 540885"/>
              <a:gd name="connsiteY10" fmla="*/ 291149 h 504826"/>
              <a:gd name="connsiteX11" fmla="*/ 444258 w 540885"/>
              <a:gd name="connsiteY11" fmla="*/ 313967 h 504826"/>
              <a:gd name="connsiteX12" fmla="*/ 456371 w 540885"/>
              <a:gd name="connsiteY12" fmla="*/ 341434 h 504826"/>
              <a:gd name="connsiteX13" fmla="*/ 463837 w 540885"/>
              <a:gd name="connsiteY13" fmla="*/ 372000 h 504826"/>
              <a:gd name="connsiteX14" fmla="*/ 467781 w 540885"/>
              <a:gd name="connsiteY14" fmla="*/ 402706 h 504826"/>
              <a:gd name="connsiteX15" fmla="*/ 468767 w 540885"/>
              <a:gd name="connsiteY15" fmla="*/ 431863 h 504826"/>
              <a:gd name="connsiteX16" fmla="*/ 448202 w 540885"/>
              <a:gd name="connsiteY16" fmla="*/ 485247 h 504826"/>
              <a:gd name="connsiteX17" fmla="*/ 393550 w 540885"/>
              <a:gd name="connsiteY17" fmla="*/ 504826 h 504826"/>
              <a:gd name="connsiteX18" fmla="*/ 147335 w 540885"/>
              <a:gd name="connsiteY18" fmla="*/ 504826 h 504826"/>
              <a:gd name="connsiteX19" fmla="*/ 92683 w 540885"/>
              <a:gd name="connsiteY19" fmla="*/ 485247 h 504826"/>
              <a:gd name="connsiteX20" fmla="*/ 72118 w 540885"/>
              <a:gd name="connsiteY20" fmla="*/ 431863 h 504826"/>
              <a:gd name="connsiteX21" fmla="*/ 73104 w 540885"/>
              <a:gd name="connsiteY21" fmla="*/ 402706 h 504826"/>
              <a:gd name="connsiteX22" fmla="*/ 77049 w 540885"/>
              <a:gd name="connsiteY22" fmla="*/ 372000 h 504826"/>
              <a:gd name="connsiteX23" fmla="*/ 84514 w 540885"/>
              <a:gd name="connsiteY23" fmla="*/ 341434 h 504826"/>
              <a:gd name="connsiteX24" fmla="*/ 96628 w 540885"/>
              <a:gd name="connsiteY24" fmla="*/ 313967 h 504826"/>
              <a:gd name="connsiteX25" fmla="*/ 114093 w 540885"/>
              <a:gd name="connsiteY25" fmla="*/ 291149 h 504826"/>
              <a:gd name="connsiteX26" fmla="*/ 138180 w 540885"/>
              <a:gd name="connsiteY26" fmla="*/ 276077 h 504826"/>
              <a:gd name="connsiteX27" fmla="*/ 169590 w 540885"/>
              <a:gd name="connsiteY27" fmla="*/ 270443 h 504826"/>
              <a:gd name="connsiteX28" fmla="*/ 505953 w 540885"/>
              <a:gd name="connsiteY28" fmla="*/ 144237 h 504826"/>
              <a:gd name="connsiteX29" fmla="*/ 540885 w 540885"/>
              <a:gd name="connsiteY29" fmla="*/ 243680 h 504826"/>
              <a:gd name="connsiteX30" fmla="*/ 525109 w 540885"/>
              <a:gd name="connsiteY30" fmla="*/ 277063 h 504826"/>
              <a:gd name="connsiteX31" fmla="*/ 486233 w 540885"/>
              <a:gd name="connsiteY31" fmla="*/ 288472 h 504826"/>
              <a:gd name="connsiteX32" fmla="*/ 448484 w 540885"/>
              <a:gd name="connsiteY32" fmla="*/ 288472 h 504826"/>
              <a:gd name="connsiteX33" fmla="*/ 373830 w 540885"/>
              <a:gd name="connsiteY33" fmla="*/ 252413 h 504826"/>
              <a:gd name="connsiteX34" fmla="*/ 396649 w 540885"/>
              <a:gd name="connsiteY34" fmla="*/ 180296 h 504826"/>
              <a:gd name="connsiteX35" fmla="*/ 395240 w 540885"/>
              <a:gd name="connsiteY35" fmla="*/ 161703 h 504826"/>
              <a:gd name="connsiteX36" fmla="*/ 432708 w 540885"/>
              <a:gd name="connsiteY36" fmla="*/ 168182 h 504826"/>
              <a:gd name="connsiteX37" fmla="*/ 466231 w 540885"/>
              <a:gd name="connsiteY37" fmla="*/ 162125 h 504826"/>
              <a:gd name="connsiteX38" fmla="*/ 493698 w 540885"/>
              <a:gd name="connsiteY38" fmla="*/ 150153 h 504826"/>
              <a:gd name="connsiteX39" fmla="*/ 505953 w 540885"/>
              <a:gd name="connsiteY39" fmla="*/ 144237 h 504826"/>
              <a:gd name="connsiteX40" fmla="*/ 34932 w 540885"/>
              <a:gd name="connsiteY40" fmla="*/ 144237 h 504826"/>
              <a:gd name="connsiteX41" fmla="*/ 47187 w 540885"/>
              <a:gd name="connsiteY41" fmla="*/ 150153 h 504826"/>
              <a:gd name="connsiteX42" fmla="*/ 74653 w 540885"/>
              <a:gd name="connsiteY42" fmla="*/ 162125 h 504826"/>
              <a:gd name="connsiteX43" fmla="*/ 108176 w 540885"/>
              <a:gd name="connsiteY43" fmla="*/ 168182 h 504826"/>
              <a:gd name="connsiteX44" fmla="*/ 145644 w 540885"/>
              <a:gd name="connsiteY44" fmla="*/ 161703 h 504826"/>
              <a:gd name="connsiteX45" fmla="*/ 144235 w 540885"/>
              <a:gd name="connsiteY45" fmla="*/ 180296 h 504826"/>
              <a:gd name="connsiteX46" fmla="*/ 167054 w 540885"/>
              <a:gd name="connsiteY46" fmla="*/ 252413 h 504826"/>
              <a:gd name="connsiteX47" fmla="*/ 92401 w 540885"/>
              <a:gd name="connsiteY47" fmla="*/ 288472 h 504826"/>
              <a:gd name="connsiteX48" fmla="*/ 54652 w 540885"/>
              <a:gd name="connsiteY48" fmla="*/ 288472 h 504826"/>
              <a:gd name="connsiteX49" fmla="*/ 15776 w 540885"/>
              <a:gd name="connsiteY49" fmla="*/ 277063 h 504826"/>
              <a:gd name="connsiteX50" fmla="*/ 0 w 540885"/>
              <a:gd name="connsiteY50" fmla="*/ 243680 h 504826"/>
              <a:gd name="connsiteX51" fmla="*/ 34932 w 540885"/>
              <a:gd name="connsiteY51" fmla="*/ 144237 h 504826"/>
              <a:gd name="connsiteX52" fmla="*/ 270442 w 540885"/>
              <a:gd name="connsiteY52" fmla="*/ 72119 h 504826"/>
              <a:gd name="connsiteX53" fmla="*/ 346926 w 540885"/>
              <a:gd name="connsiteY53" fmla="*/ 103811 h 504826"/>
              <a:gd name="connsiteX54" fmla="*/ 378619 w 540885"/>
              <a:gd name="connsiteY54" fmla="*/ 180296 h 504826"/>
              <a:gd name="connsiteX55" fmla="*/ 346926 w 540885"/>
              <a:gd name="connsiteY55" fmla="*/ 256780 h 504826"/>
              <a:gd name="connsiteX56" fmla="*/ 270442 w 540885"/>
              <a:gd name="connsiteY56" fmla="*/ 288472 h 504826"/>
              <a:gd name="connsiteX57" fmla="*/ 193957 w 540885"/>
              <a:gd name="connsiteY57" fmla="*/ 256780 h 504826"/>
              <a:gd name="connsiteX58" fmla="*/ 162265 w 540885"/>
              <a:gd name="connsiteY58" fmla="*/ 180296 h 504826"/>
              <a:gd name="connsiteX59" fmla="*/ 193957 w 540885"/>
              <a:gd name="connsiteY59" fmla="*/ 103811 h 504826"/>
              <a:gd name="connsiteX60" fmla="*/ 270442 w 540885"/>
              <a:gd name="connsiteY60" fmla="*/ 72119 h 504826"/>
              <a:gd name="connsiteX61" fmla="*/ 432707 w 540885"/>
              <a:gd name="connsiteY61" fmla="*/ 0 h 504826"/>
              <a:gd name="connsiteX62" fmla="*/ 483697 w 540885"/>
              <a:gd name="connsiteY62" fmla="*/ 21128 h 504826"/>
              <a:gd name="connsiteX63" fmla="*/ 504825 w 540885"/>
              <a:gd name="connsiteY63" fmla="*/ 72118 h 504826"/>
              <a:gd name="connsiteX64" fmla="*/ 483697 w 540885"/>
              <a:gd name="connsiteY64" fmla="*/ 123108 h 504826"/>
              <a:gd name="connsiteX65" fmla="*/ 432707 w 540885"/>
              <a:gd name="connsiteY65" fmla="*/ 144236 h 504826"/>
              <a:gd name="connsiteX66" fmla="*/ 381717 w 540885"/>
              <a:gd name="connsiteY66" fmla="*/ 123108 h 504826"/>
              <a:gd name="connsiteX67" fmla="*/ 360589 w 540885"/>
              <a:gd name="connsiteY67" fmla="*/ 72118 h 504826"/>
              <a:gd name="connsiteX68" fmla="*/ 381717 w 540885"/>
              <a:gd name="connsiteY68" fmla="*/ 21128 h 504826"/>
              <a:gd name="connsiteX69" fmla="*/ 432707 w 540885"/>
              <a:gd name="connsiteY69" fmla="*/ 0 h 504826"/>
              <a:gd name="connsiteX70" fmla="*/ 108176 w 540885"/>
              <a:gd name="connsiteY70" fmla="*/ 0 h 504826"/>
              <a:gd name="connsiteX71" fmla="*/ 159167 w 540885"/>
              <a:gd name="connsiteY71" fmla="*/ 21128 h 504826"/>
              <a:gd name="connsiteX72" fmla="*/ 180295 w 540885"/>
              <a:gd name="connsiteY72" fmla="*/ 72118 h 504826"/>
              <a:gd name="connsiteX73" fmla="*/ 159167 w 540885"/>
              <a:gd name="connsiteY73" fmla="*/ 123108 h 504826"/>
              <a:gd name="connsiteX74" fmla="*/ 108176 w 540885"/>
              <a:gd name="connsiteY74" fmla="*/ 144236 h 504826"/>
              <a:gd name="connsiteX75" fmla="*/ 57187 w 540885"/>
              <a:gd name="connsiteY75" fmla="*/ 123108 h 504826"/>
              <a:gd name="connsiteX76" fmla="*/ 36059 w 540885"/>
              <a:gd name="connsiteY76" fmla="*/ 72118 h 504826"/>
              <a:gd name="connsiteX77" fmla="*/ 57187 w 540885"/>
              <a:gd name="connsiteY77" fmla="*/ 21128 h 504826"/>
              <a:gd name="connsiteX78" fmla="*/ 108176 w 540885"/>
              <a:gd name="connsiteY78" fmla="*/ 0 h 50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0885" h="504826">
                <a:moveTo>
                  <a:pt x="169590" y="270443"/>
                </a:moveTo>
                <a:cubicBezTo>
                  <a:pt x="171469" y="270443"/>
                  <a:pt x="175506" y="272462"/>
                  <a:pt x="181704" y="276500"/>
                </a:cubicBezTo>
                <a:cubicBezTo>
                  <a:pt x="187902" y="280538"/>
                  <a:pt x="194757" y="285045"/>
                  <a:pt x="202269" y="290022"/>
                </a:cubicBezTo>
                <a:cubicBezTo>
                  <a:pt x="209781" y="294999"/>
                  <a:pt x="219829" y="299506"/>
                  <a:pt x="232412" y="303544"/>
                </a:cubicBezTo>
                <a:cubicBezTo>
                  <a:pt x="244995" y="307582"/>
                  <a:pt x="257673" y="309601"/>
                  <a:pt x="270443" y="309601"/>
                </a:cubicBezTo>
                <a:cubicBezTo>
                  <a:pt x="283214" y="309601"/>
                  <a:pt x="295891" y="307582"/>
                  <a:pt x="308473" y="303544"/>
                </a:cubicBezTo>
                <a:cubicBezTo>
                  <a:pt x="321057" y="299506"/>
                  <a:pt x="331105" y="294999"/>
                  <a:pt x="338617" y="290022"/>
                </a:cubicBezTo>
                <a:cubicBezTo>
                  <a:pt x="346129" y="285045"/>
                  <a:pt x="352983" y="280538"/>
                  <a:pt x="359181" y="276500"/>
                </a:cubicBezTo>
                <a:cubicBezTo>
                  <a:pt x="365379" y="272462"/>
                  <a:pt x="369418" y="270443"/>
                  <a:pt x="371295" y="270443"/>
                </a:cubicBezTo>
                <a:cubicBezTo>
                  <a:pt x="382751" y="270443"/>
                  <a:pt x="393222" y="272321"/>
                  <a:pt x="402705" y="276077"/>
                </a:cubicBezTo>
                <a:cubicBezTo>
                  <a:pt x="412191" y="279833"/>
                  <a:pt x="420218" y="284857"/>
                  <a:pt x="426792" y="291149"/>
                </a:cubicBezTo>
                <a:cubicBezTo>
                  <a:pt x="433365" y="297440"/>
                  <a:pt x="439187" y="305046"/>
                  <a:pt x="444258" y="313967"/>
                </a:cubicBezTo>
                <a:cubicBezTo>
                  <a:pt x="449329" y="322888"/>
                  <a:pt x="453367" y="332044"/>
                  <a:pt x="456371" y="341434"/>
                </a:cubicBezTo>
                <a:cubicBezTo>
                  <a:pt x="459376" y="350824"/>
                  <a:pt x="461865" y="361013"/>
                  <a:pt x="463837" y="372000"/>
                </a:cubicBezTo>
                <a:cubicBezTo>
                  <a:pt x="465809" y="382986"/>
                  <a:pt x="467124" y="393222"/>
                  <a:pt x="467781" y="402706"/>
                </a:cubicBezTo>
                <a:cubicBezTo>
                  <a:pt x="468438" y="412190"/>
                  <a:pt x="468767" y="421909"/>
                  <a:pt x="468767" y="431863"/>
                </a:cubicBezTo>
                <a:cubicBezTo>
                  <a:pt x="468767" y="454400"/>
                  <a:pt x="461912" y="472195"/>
                  <a:pt x="448202" y="485247"/>
                </a:cubicBezTo>
                <a:cubicBezTo>
                  <a:pt x="434492" y="498300"/>
                  <a:pt x="416275" y="504826"/>
                  <a:pt x="393550" y="504826"/>
                </a:cubicBezTo>
                <a:lnTo>
                  <a:pt x="147335" y="504826"/>
                </a:lnTo>
                <a:cubicBezTo>
                  <a:pt x="124611" y="504826"/>
                  <a:pt x="106393" y="498300"/>
                  <a:pt x="92683" y="485247"/>
                </a:cubicBezTo>
                <a:cubicBezTo>
                  <a:pt x="78974" y="472195"/>
                  <a:pt x="72118" y="454400"/>
                  <a:pt x="72118" y="431863"/>
                </a:cubicBezTo>
                <a:cubicBezTo>
                  <a:pt x="72118" y="421909"/>
                  <a:pt x="72447" y="412190"/>
                  <a:pt x="73104" y="402706"/>
                </a:cubicBezTo>
                <a:cubicBezTo>
                  <a:pt x="73761" y="393222"/>
                  <a:pt x="75077" y="382986"/>
                  <a:pt x="77049" y="372000"/>
                </a:cubicBezTo>
                <a:cubicBezTo>
                  <a:pt x="79021" y="361013"/>
                  <a:pt x="81510" y="350824"/>
                  <a:pt x="84514" y="341434"/>
                </a:cubicBezTo>
                <a:cubicBezTo>
                  <a:pt x="87519" y="332044"/>
                  <a:pt x="91556" y="322888"/>
                  <a:pt x="96628" y="313967"/>
                </a:cubicBezTo>
                <a:cubicBezTo>
                  <a:pt x="101698" y="305046"/>
                  <a:pt x="107521" y="297440"/>
                  <a:pt x="114093" y="291149"/>
                </a:cubicBezTo>
                <a:cubicBezTo>
                  <a:pt x="120667" y="284857"/>
                  <a:pt x="128696" y="279833"/>
                  <a:pt x="138180" y="276077"/>
                </a:cubicBezTo>
                <a:cubicBezTo>
                  <a:pt x="147664" y="272321"/>
                  <a:pt x="158135" y="270443"/>
                  <a:pt x="169590" y="270443"/>
                </a:cubicBezTo>
                <a:close/>
                <a:moveTo>
                  <a:pt x="505953" y="144237"/>
                </a:moveTo>
                <a:cubicBezTo>
                  <a:pt x="529241" y="144237"/>
                  <a:pt x="540885" y="177385"/>
                  <a:pt x="540885" y="243680"/>
                </a:cubicBezTo>
                <a:cubicBezTo>
                  <a:pt x="540885" y="258329"/>
                  <a:pt x="535626" y="269457"/>
                  <a:pt x="525109" y="277063"/>
                </a:cubicBezTo>
                <a:cubicBezTo>
                  <a:pt x="514592" y="284669"/>
                  <a:pt x="501634" y="288472"/>
                  <a:pt x="486233" y="288472"/>
                </a:cubicBezTo>
                <a:lnTo>
                  <a:pt x="448484" y="288472"/>
                </a:lnTo>
                <a:cubicBezTo>
                  <a:pt x="429140" y="265372"/>
                  <a:pt x="404256" y="253353"/>
                  <a:pt x="373830" y="252413"/>
                </a:cubicBezTo>
                <a:cubicBezTo>
                  <a:pt x="389043" y="230440"/>
                  <a:pt x="396649" y="206401"/>
                  <a:pt x="396649" y="180296"/>
                </a:cubicBezTo>
                <a:cubicBezTo>
                  <a:pt x="396649" y="174849"/>
                  <a:pt x="396179" y="168652"/>
                  <a:pt x="395240" y="161703"/>
                </a:cubicBezTo>
                <a:cubicBezTo>
                  <a:pt x="407636" y="166022"/>
                  <a:pt x="420125" y="168182"/>
                  <a:pt x="432708" y="168182"/>
                </a:cubicBezTo>
                <a:cubicBezTo>
                  <a:pt x="443789" y="168182"/>
                  <a:pt x="454964" y="166163"/>
                  <a:pt x="466231" y="162125"/>
                </a:cubicBezTo>
                <a:cubicBezTo>
                  <a:pt x="477500" y="158087"/>
                  <a:pt x="486655" y="154097"/>
                  <a:pt x="493698" y="150153"/>
                </a:cubicBezTo>
                <a:cubicBezTo>
                  <a:pt x="500742" y="146209"/>
                  <a:pt x="504826" y="144237"/>
                  <a:pt x="505953" y="144237"/>
                </a:cubicBezTo>
                <a:close/>
                <a:moveTo>
                  <a:pt x="34932" y="144237"/>
                </a:moveTo>
                <a:cubicBezTo>
                  <a:pt x="36059" y="144237"/>
                  <a:pt x="40144" y="146209"/>
                  <a:pt x="47187" y="150153"/>
                </a:cubicBezTo>
                <a:cubicBezTo>
                  <a:pt x="54229" y="154097"/>
                  <a:pt x="63384" y="158087"/>
                  <a:pt x="74653" y="162125"/>
                </a:cubicBezTo>
                <a:cubicBezTo>
                  <a:pt x="85921" y="166163"/>
                  <a:pt x="97096" y="168182"/>
                  <a:pt x="108176" y="168182"/>
                </a:cubicBezTo>
                <a:cubicBezTo>
                  <a:pt x="120760" y="168182"/>
                  <a:pt x="133249" y="166022"/>
                  <a:pt x="145644" y="161703"/>
                </a:cubicBezTo>
                <a:cubicBezTo>
                  <a:pt x="144705" y="168652"/>
                  <a:pt x="144235" y="174849"/>
                  <a:pt x="144235" y="180296"/>
                </a:cubicBezTo>
                <a:cubicBezTo>
                  <a:pt x="144235" y="206401"/>
                  <a:pt x="151841" y="230440"/>
                  <a:pt x="167054" y="252413"/>
                </a:cubicBezTo>
                <a:cubicBezTo>
                  <a:pt x="136630" y="253353"/>
                  <a:pt x="111745" y="265372"/>
                  <a:pt x="92401" y="288472"/>
                </a:cubicBezTo>
                <a:lnTo>
                  <a:pt x="54652" y="288472"/>
                </a:lnTo>
                <a:cubicBezTo>
                  <a:pt x="39251" y="288472"/>
                  <a:pt x="26293" y="284669"/>
                  <a:pt x="15776" y="277063"/>
                </a:cubicBezTo>
                <a:cubicBezTo>
                  <a:pt x="5259" y="269457"/>
                  <a:pt x="0" y="258329"/>
                  <a:pt x="0" y="243680"/>
                </a:cubicBezTo>
                <a:cubicBezTo>
                  <a:pt x="0" y="177385"/>
                  <a:pt x="11644" y="144237"/>
                  <a:pt x="34932" y="144237"/>
                </a:cubicBezTo>
                <a:close/>
                <a:moveTo>
                  <a:pt x="270442" y="72119"/>
                </a:moveTo>
                <a:cubicBezTo>
                  <a:pt x="300303" y="72119"/>
                  <a:pt x="325799" y="82683"/>
                  <a:pt x="346926" y="103811"/>
                </a:cubicBezTo>
                <a:cubicBezTo>
                  <a:pt x="368054" y="124940"/>
                  <a:pt x="378619" y="150434"/>
                  <a:pt x="378619" y="180296"/>
                </a:cubicBezTo>
                <a:cubicBezTo>
                  <a:pt x="378619" y="210157"/>
                  <a:pt x="368054" y="235652"/>
                  <a:pt x="346926" y="256780"/>
                </a:cubicBezTo>
                <a:cubicBezTo>
                  <a:pt x="325799" y="277908"/>
                  <a:pt x="300303" y="288472"/>
                  <a:pt x="270442" y="288472"/>
                </a:cubicBezTo>
                <a:cubicBezTo>
                  <a:pt x="240580" y="288472"/>
                  <a:pt x="215085" y="277908"/>
                  <a:pt x="193957" y="256780"/>
                </a:cubicBezTo>
                <a:cubicBezTo>
                  <a:pt x="172829" y="235652"/>
                  <a:pt x="162265" y="210157"/>
                  <a:pt x="162265" y="180296"/>
                </a:cubicBezTo>
                <a:cubicBezTo>
                  <a:pt x="162265" y="150434"/>
                  <a:pt x="172829" y="124940"/>
                  <a:pt x="193957" y="103811"/>
                </a:cubicBezTo>
                <a:cubicBezTo>
                  <a:pt x="215085" y="82683"/>
                  <a:pt x="240580" y="72119"/>
                  <a:pt x="270442" y="72119"/>
                </a:cubicBezTo>
                <a:close/>
                <a:moveTo>
                  <a:pt x="432707" y="0"/>
                </a:moveTo>
                <a:cubicBezTo>
                  <a:pt x="452615" y="0"/>
                  <a:pt x="469611" y="7043"/>
                  <a:pt x="483697" y="21128"/>
                </a:cubicBezTo>
                <a:cubicBezTo>
                  <a:pt x="497783" y="35214"/>
                  <a:pt x="504825" y="52210"/>
                  <a:pt x="504825" y="72118"/>
                </a:cubicBezTo>
                <a:cubicBezTo>
                  <a:pt x="504825" y="92025"/>
                  <a:pt x="497783" y="109022"/>
                  <a:pt x="483697" y="123108"/>
                </a:cubicBezTo>
                <a:cubicBezTo>
                  <a:pt x="469611" y="137193"/>
                  <a:pt x="452615" y="144236"/>
                  <a:pt x="432707" y="144236"/>
                </a:cubicBezTo>
                <a:cubicBezTo>
                  <a:pt x="412800" y="144236"/>
                  <a:pt x="395803" y="137193"/>
                  <a:pt x="381717" y="123108"/>
                </a:cubicBezTo>
                <a:cubicBezTo>
                  <a:pt x="367632" y="109022"/>
                  <a:pt x="360589" y="92025"/>
                  <a:pt x="360589" y="72118"/>
                </a:cubicBezTo>
                <a:cubicBezTo>
                  <a:pt x="360589" y="52210"/>
                  <a:pt x="367632" y="35214"/>
                  <a:pt x="381717" y="21128"/>
                </a:cubicBezTo>
                <a:cubicBezTo>
                  <a:pt x="395803" y="7043"/>
                  <a:pt x="412800" y="0"/>
                  <a:pt x="432707" y="0"/>
                </a:cubicBezTo>
                <a:close/>
                <a:moveTo>
                  <a:pt x="108176" y="0"/>
                </a:moveTo>
                <a:cubicBezTo>
                  <a:pt x="128085" y="0"/>
                  <a:pt x="145080" y="7043"/>
                  <a:pt x="159167" y="21128"/>
                </a:cubicBezTo>
                <a:cubicBezTo>
                  <a:pt x="173252" y="35214"/>
                  <a:pt x="180295" y="52210"/>
                  <a:pt x="180295" y="72118"/>
                </a:cubicBezTo>
                <a:cubicBezTo>
                  <a:pt x="180295" y="92025"/>
                  <a:pt x="173252" y="109022"/>
                  <a:pt x="159167" y="123108"/>
                </a:cubicBezTo>
                <a:cubicBezTo>
                  <a:pt x="145080" y="137193"/>
                  <a:pt x="128085" y="144236"/>
                  <a:pt x="108176" y="144236"/>
                </a:cubicBezTo>
                <a:cubicBezTo>
                  <a:pt x="88270" y="144236"/>
                  <a:pt x="71272" y="137193"/>
                  <a:pt x="57187" y="123108"/>
                </a:cubicBezTo>
                <a:cubicBezTo>
                  <a:pt x="43102" y="109022"/>
                  <a:pt x="36059" y="92025"/>
                  <a:pt x="36059" y="72118"/>
                </a:cubicBezTo>
                <a:cubicBezTo>
                  <a:pt x="36059" y="52210"/>
                  <a:pt x="43102" y="35214"/>
                  <a:pt x="57187" y="21128"/>
                </a:cubicBezTo>
                <a:cubicBezTo>
                  <a:pt x="71272" y="7043"/>
                  <a:pt x="88270" y="0"/>
                  <a:pt x="108176" y="0"/>
                </a:cubicBezTo>
                <a:close/>
              </a:path>
            </a:pathLst>
          </a:custGeom>
          <a:solidFill>
            <a:srgbClr val="FFFFFF">
              <a:lumMod val="50000"/>
            </a:srgbClr>
          </a:solidFill>
          <a:ln w="25400"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FFFFFF"/>
              </a:solidFill>
              <a:effectLst/>
              <a:uLnTx/>
              <a:uFillTx/>
              <a:latin typeface="Arial"/>
              <a:ea typeface="+mn-ea"/>
              <a:cs typeface="+mn-cs"/>
            </a:endParaRPr>
          </a:p>
        </p:txBody>
      </p:sp>
      <p:sp>
        <p:nvSpPr>
          <p:cNvPr id="112" name="TextBox 111">
            <a:extLst>
              <a:ext uri="{FF2B5EF4-FFF2-40B4-BE49-F238E27FC236}">
                <a16:creationId xmlns:a16="http://schemas.microsoft.com/office/drawing/2014/main" xmlns="" id="{C7202895-6A7C-41C4-8A04-E3C436D8E0DF}"/>
              </a:ext>
            </a:extLst>
          </p:cNvPr>
          <p:cNvSpPr txBox="1"/>
          <p:nvPr/>
        </p:nvSpPr>
        <p:spPr>
          <a:xfrm>
            <a:off x="3003567" y="4734621"/>
            <a:ext cx="441147" cy="36933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a:ea typeface="+mn-ea"/>
                <a:cs typeface="+mn-cs"/>
              </a:rPr>
              <a:t>01</a:t>
            </a:r>
          </a:p>
        </p:txBody>
      </p:sp>
      <p:sp>
        <p:nvSpPr>
          <p:cNvPr id="113" name="TextBox 112">
            <a:extLst>
              <a:ext uri="{FF2B5EF4-FFF2-40B4-BE49-F238E27FC236}">
                <a16:creationId xmlns:a16="http://schemas.microsoft.com/office/drawing/2014/main" xmlns="" id="{89070F09-36F5-44B4-8468-6EA39A23528A}"/>
              </a:ext>
            </a:extLst>
          </p:cNvPr>
          <p:cNvSpPr txBox="1"/>
          <p:nvPr/>
        </p:nvSpPr>
        <p:spPr>
          <a:xfrm>
            <a:off x="3003567" y="3658360"/>
            <a:ext cx="441147" cy="36933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a:ea typeface="+mn-ea"/>
                <a:cs typeface="+mn-cs"/>
              </a:rPr>
              <a:t>02</a:t>
            </a:r>
          </a:p>
        </p:txBody>
      </p:sp>
      <p:sp>
        <p:nvSpPr>
          <p:cNvPr id="114" name="TextBox 113">
            <a:extLst>
              <a:ext uri="{FF2B5EF4-FFF2-40B4-BE49-F238E27FC236}">
                <a16:creationId xmlns:a16="http://schemas.microsoft.com/office/drawing/2014/main" xmlns="" id="{61E854AB-84F3-4C03-AB61-F2DF6B48E066}"/>
              </a:ext>
            </a:extLst>
          </p:cNvPr>
          <p:cNvSpPr txBox="1"/>
          <p:nvPr/>
        </p:nvSpPr>
        <p:spPr>
          <a:xfrm>
            <a:off x="3851093" y="2735787"/>
            <a:ext cx="441147" cy="36933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03</a:t>
            </a:r>
          </a:p>
        </p:txBody>
      </p:sp>
      <p:sp>
        <p:nvSpPr>
          <p:cNvPr id="115" name="TextBox 114">
            <a:extLst>
              <a:ext uri="{FF2B5EF4-FFF2-40B4-BE49-F238E27FC236}">
                <a16:creationId xmlns:a16="http://schemas.microsoft.com/office/drawing/2014/main" xmlns="" id="{D45E1949-5C3D-41A9-AD55-8F9AB4443FDE}"/>
              </a:ext>
            </a:extLst>
          </p:cNvPr>
          <p:cNvSpPr txBox="1"/>
          <p:nvPr/>
        </p:nvSpPr>
        <p:spPr>
          <a:xfrm>
            <a:off x="4963707" y="2735787"/>
            <a:ext cx="441147" cy="36933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a:ea typeface="+mn-ea"/>
                <a:cs typeface="+mn-cs"/>
              </a:rPr>
              <a:t>04</a:t>
            </a:r>
          </a:p>
        </p:txBody>
      </p:sp>
      <p:sp>
        <p:nvSpPr>
          <p:cNvPr id="116" name="TextBox 115">
            <a:extLst>
              <a:ext uri="{FF2B5EF4-FFF2-40B4-BE49-F238E27FC236}">
                <a16:creationId xmlns:a16="http://schemas.microsoft.com/office/drawing/2014/main" xmlns="" id="{DD360891-BB88-433E-965E-6B56BA89529B}"/>
              </a:ext>
            </a:extLst>
          </p:cNvPr>
          <p:cNvSpPr txBox="1"/>
          <p:nvPr/>
        </p:nvSpPr>
        <p:spPr>
          <a:xfrm>
            <a:off x="5864688" y="3658360"/>
            <a:ext cx="441147" cy="36933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05</a:t>
            </a:r>
          </a:p>
        </p:txBody>
      </p:sp>
      <p:sp>
        <p:nvSpPr>
          <p:cNvPr id="117" name="TextBox 116">
            <a:extLst>
              <a:ext uri="{FF2B5EF4-FFF2-40B4-BE49-F238E27FC236}">
                <a16:creationId xmlns:a16="http://schemas.microsoft.com/office/drawing/2014/main" xmlns="" id="{528EFA2D-5BAF-4B91-90CF-F603194EB38A}"/>
              </a:ext>
            </a:extLst>
          </p:cNvPr>
          <p:cNvSpPr txBox="1"/>
          <p:nvPr/>
        </p:nvSpPr>
        <p:spPr>
          <a:xfrm>
            <a:off x="5900323" y="4734621"/>
            <a:ext cx="441147" cy="36933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a:ea typeface="+mn-ea"/>
                <a:cs typeface="+mn-cs"/>
              </a:rPr>
              <a:t>06</a:t>
            </a:r>
          </a:p>
        </p:txBody>
      </p:sp>
      <p:sp>
        <p:nvSpPr>
          <p:cNvPr id="118" name="TextBox 117">
            <a:extLst>
              <a:ext uri="{FF2B5EF4-FFF2-40B4-BE49-F238E27FC236}">
                <a16:creationId xmlns:a16="http://schemas.microsoft.com/office/drawing/2014/main" xmlns="" id="{29BD9ABD-6317-4FE3-9D59-87402379560F}"/>
              </a:ext>
            </a:extLst>
          </p:cNvPr>
          <p:cNvSpPr txBox="1"/>
          <p:nvPr/>
        </p:nvSpPr>
        <p:spPr>
          <a:xfrm>
            <a:off x="1475656" y="3429000"/>
            <a:ext cx="1800200" cy="461665"/>
          </a:xfrm>
          <a:prstGeom prst="rect">
            <a:avLst/>
          </a:prstGeom>
          <a:noFill/>
        </p:spPr>
        <p:txBody>
          <a:bodyPr wrap="square" lIns="0" r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03333"/>
                </a:solidFill>
                <a:effectLst/>
                <a:uLnTx/>
                <a:uFillTx/>
                <a:latin typeface="Arial"/>
                <a:ea typeface="+mn-ea"/>
                <a:cs typeface="+mn-cs"/>
              </a:rPr>
              <a:t>NDA Turnaround Strategy </a:t>
            </a:r>
          </a:p>
        </p:txBody>
      </p:sp>
      <p:sp>
        <p:nvSpPr>
          <p:cNvPr id="120" name="TextBox 119">
            <a:extLst>
              <a:ext uri="{FF2B5EF4-FFF2-40B4-BE49-F238E27FC236}">
                <a16:creationId xmlns:a16="http://schemas.microsoft.com/office/drawing/2014/main" xmlns="" id="{BD06B453-3664-420E-AED6-B892DFD96252}"/>
              </a:ext>
            </a:extLst>
          </p:cNvPr>
          <p:cNvSpPr txBox="1"/>
          <p:nvPr/>
        </p:nvSpPr>
        <p:spPr>
          <a:xfrm>
            <a:off x="6516216" y="3264659"/>
            <a:ext cx="1584176" cy="461665"/>
          </a:xfrm>
          <a:prstGeom prst="rect">
            <a:avLst/>
          </a:prstGeom>
          <a:noFill/>
        </p:spPr>
        <p:txBody>
          <a:bodyPr wrap="square" lIns="0" r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03333"/>
                </a:solidFill>
                <a:effectLst/>
                <a:uLnTx/>
                <a:uFillTx/>
                <a:latin typeface="Arial"/>
                <a:ea typeface="+mn-ea"/>
                <a:cs typeface="+mn-cs"/>
              </a:rPr>
              <a:t>Review of the business model</a:t>
            </a:r>
          </a:p>
        </p:txBody>
      </p:sp>
      <p:sp>
        <p:nvSpPr>
          <p:cNvPr id="122" name="TextBox 121">
            <a:extLst>
              <a:ext uri="{FF2B5EF4-FFF2-40B4-BE49-F238E27FC236}">
                <a16:creationId xmlns:a16="http://schemas.microsoft.com/office/drawing/2014/main" xmlns="" id="{8A888563-32C7-40F1-9291-A7200CE76582}"/>
              </a:ext>
            </a:extLst>
          </p:cNvPr>
          <p:cNvSpPr txBox="1"/>
          <p:nvPr/>
        </p:nvSpPr>
        <p:spPr>
          <a:xfrm>
            <a:off x="1259632" y="4797152"/>
            <a:ext cx="1584176" cy="461665"/>
          </a:xfrm>
          <a:prstGeom prst="rect">
            <a:avLst/>
          </a:prstGeom>
          <a:noFill/>
        </p:spPr>
        <p:txBody>
          <a:bodyPr wrap="square" lIns="0" r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03333"/>
                </a:solidFill>
                <a:effectLst/>
                <a:uLnTx/>
                <a:uFillTx/>
                <a:latin typeface="Arial"/>
                <a:ea typeface="+mn-ea"/>
                <a:cs typeface="+mn-cs"/>
              </a:rPr>
              <a:t>Amendment of the NDA Act</a:t>
            </a:r>
          </a:p>
        </p:txBody>
      </p:sp>
      <p:sp>
        <p:nvSpPr>
          <p:cNvPr id="124" name="TextBox 123">
            <a:extLst>
              <a:ext uri="{FF2B5EF4-FFF2-40B4-BE49-F238E27FC236}">
                <a16:creationId xmlns:a16="http://schemas.microsoft.com/office/drawing/2014/main" xmlns="" id="{D0B63805-7615-4B3F-AAA2-2F3D762878B8}"/>
              </a:ext>
            </a:extLst>
          </p:cNvPr>
          <p:cNvSpPr txBox="1"/>
          <p:nvPr/>
        </p:nvSpPr>
        <p:spPr>
          <a:xfrm>
            <a:off x="6588224" y="4653136"/>
            <a:ext cx="2202816" cy="461665"/>
          </a:xfrm>
          <a:prstGeom prst="rect">
            <a:avLst/>
          </a:prstGeom>
          <a:noFill/>
        </p:spPr>
        <p:txBody>
          <a:bodyPr wrap="square" lIns="0" r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03333"/>
                </a:solidFill>
                <a:effectLst/>
                <a:uLnTx/>
                <a:uFillTx/>
                <a:latin typeface="Arial"/>
                <a:ea typeface="+mn-ea"/>
                <a:cs typeface="+mn-cs"/>
              </a:rPr>
              <a:t>Strengthening NDA institutional capacity</a:t>
            </a:r>
          </a:p>
        </p:txBody>
      </p:sp>
      <p:sp>
        <p:nvSpPr>
          <p:cNvPr id="126" name="TextBox 125">
            <a:extLst>
              <a:ext uri="{FF2B5EF4-FFF2-40B4-BE49-F238E27FC236}">
                <a16:creationId xmlns:a16="http://schemas.microsoft.com/office/drawing/2014/main" xmlns="" id="{E8058396-EFC9-40ED-B6DE-C3810A3F3D52}"/>
              </a:ext>
            </a:extLst>
          </p:cNvPr>
          <p:cNvSpPr txBox="1"/>
          <p:nvPr/>
        </p:nvSpPr>
        <p:spPr>
          <a:xfrm>
            <a:off x="2483768" y="2204864"/>
            <a:ext cx="1770768" cy="461665"/>
          </a:xfrm>
          <a:prstGeom prst="rect">
            <a:avLst/>
          </a:prstGeom>
          <a:noFill/>
        </p:spPr>
        <p:txBody>
          <a:bodyPr wrap="square" lIns="0" r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03333"/>
                </a:solidFill>
                <a:effectLst/>
                <a:uLnTx/>
                <a:uFillTx/>
                <a:latin typeface="Arial"/>
                <a:ea typeface="+mn-ea"/>
                <a:cs typeface="+mn-cs"/>
              </a:rPr>
              <a:t>Review of service delivery model </a:t>
            </a:r>
          </a:p>
        </p:txBody>
      </p:sp>
      <p:sp>
        <p:nvSpPr>
          <p:cNvPr id="128" name="TextBox 127">
            <a:extLst>
              <a:ext uri="{FF2B5EF4-FFF2-40B4-BE49-F238E27FC236}">
                <a16:creationId xmlns:a16="http://schemas.microsoft.com/office/drawing/2014/main" xmlns="" id="{A5D50AB3-3854-4CCB-B3FF-7BD5F50D71C7}"/>
              </a:ext>
            </a:extLst>
          </p:cNvPr>
          <p:cNvSpPr txBox="1"/>
          <p:nvPr/>
        </p:nvSpPr>
        <p:spPr>
          <a:xfrm>
            <a:off x="5508104" y="2132856"/>
            <a:ext cx="2160240" cy="461665"/>
          </a:xfrm>
          <a:prstGeom prst="rect">
            <a:avLst/>
          </a:prstGeom>
          <a:noFill/>
        </p:spPr>
        <p:txBody>
          <a:bodyPr wrap="square" lIns="0" r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03333"/>
                </a:solidFill>
                <a:effectLst/>
                <a:uLnTx/>
                <a:uFillTx/>
                <a:latin typeface="Arial"/>
                <a:ea typeface="+mn-ea"/>
                <a:cs typeface="+mn-cs"/>
              </a:rPr>
              <a:t>Strengthen CSO capacity to deliver on the NDA mandate </a:t>
            </a:r>
          </a:p>
        </p:txBody>
      </p:sp>
      <p:sp>
        <p:nvSpPr>
          <p:cNvPr id="13" name="Isosceles Triangle 12">
            <a:extLst>
              <a:ext uri="{FF2B5EF4-FFF2-40B4-BE49-F238E27FC236}">
                <a16:creationId xmlns:a16="http://schemas.microsoft.com/office/drawing/2014/main" xmlns="" id="{36E8634B-14EE-4B41-8A4D-EAA49C29D88B}"/>
              </a:ext>
            </a:extLst>
          </p:cNvPr>
          <p:cNvSpPr/>
          <p:nvPr/>
        </p:nvSpPr>
        <p:spPr bwMode="auto">
          <a:xfrm rot="10800000">
            <a:off x="1115616" y="1484784"/>
            <a:ext cx="7272808" cy="288031"/>
          </a:xfrm>
          <a:prstGeom prst="triangle">
            <a:avLst/>
          </a:prstGeom>
          <a:solidFill>
            <a:srgbClr val="01778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srgbClr val="007784"/>
              </a:solidFill>
              <a:effectLst/>
              <a:uLnTx/>
              <a:uFillTx/>
              <a:latin typeface="Times" charset="0"/>
              <a:ea typeface="+mn-ea"/>
              <a:cs typeface="+mn-cs"/>
            </a:endParaRPr>
          </a:p>
        </p:txBody>
      </p:sp>
      <p:sp>
        <p:nvSpPr>
          <p:cNvPr id="38" name="Title 1">
            <a:extLst>
              <a:ext uri="{FF2B5EF4-FFF2-40B4-BE49-F238E27FC236}">
                <a16:creationId xmlns:a16="http://schemas.microsoft.com/office/drawing/2014/main" xmlns="" id="{857124C1-3259-40AA-93E7-AD61E220ACDB}"/>
              </a:ext>
            </a:extLst>
          </p:cNvPr>
          <p:cNvSpPr txBox="1">
            <a:spLocks/>
          </p:cNvSpPr>
          <p:nvPr/>
        </p:nvSpPr>
        <p:spPr>
          <a:xfrm>
            <a:off x="692896" y="413047"/>
            <a:ext cx="8603504" cy="432049"/>
          </a:xfrm>
          <a:prstGeom prst="rect">
            <a:avLst/>
          </a:prstGeom>
          <a:noFill/>
        </p:spPr>
        <p:txBody>
          <a:bodyPr vert="horz" lIns="36000" tIns="45720" rIns="91440" bIns="45720" rtlCol="0" anchor="ctr">
            <a:noAutofit/>
          </a:bodyPr>
          <a:lstStyle>
            <a:lvl1pPr algn="l" defTabSz="685817" rtl="0" eaLnBrk="1" latinLnBrk="0" hangingPunct="1">
              <a:lnSpc>
                <a:spcPct val="90000"/>
              </a:lnSpc>
              <a:spcBef>
                <a:spcPct val="0"/>
              </a:spcBef>
              <a:buNone/>
              <a:defRPr sz="1500" kern="1200">
                <a:solidFill>
                  <a:schemeClr val="accent6">
                    <a:lumMod val="90000"/>
                    <a:lumOff val="10000"/>
                  </a:schemeClr>
                </a:solidFill>
                <a:latin typeface="+mj-lt"/>
                <a:ea typeface="+mj-ea"/>
                <a:cs typeface="+mj-cs"/>
              </a:defRPr>
            </a:lvl1pPr>
          </a:lstStyle>
          <a:p>
            <a:pPr algn="ctr"/>
            <a:r>
              <a:rPr lang="en-US" sz="2800" b="1" dirty="0">
                <a:solidFill>
                  <a:schemeClr val="tx1"/>
                </a:solidFill>
                <a:latin typeface="Arial Black" panose="020B0A04020102020204" pitchFamily="34" charset="0"/>
              </a:rPr>
              <a:t>STRATEGIES - FIVE-YEAR PERIOD</a:t>
            </a:r>
            <a:endParaRPr lang="en-ZA" sz="2800" b="1" dirty="0">
              <a:solidFill>
                <a:schemeClr val="tx1"/>
              </a:solidFill>
              <a:latin typeface="Arial Black" panose="020B0A04020102020204" pitchFamily="34" charset="0"/>
            </a:endParaRPr>
          </a:p>
        </p:txBody>
      </p:sp>
      <p:sp>
        <p:nvSpPr>
          <p:cNvPr id="39"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74</a:t>
            </a:r>
          </a:p>
        </p:txBody>
      </p:sp>
    </p:spTree>
    <p:extLst>
      <p:ext uri="{BB962C8B-B14F-4D97-AF65-F5344CB8AC3E}">
        <p14:creationId xmlns:p14="http://schemas.microsoft.com/office/powerpoint/2010/main" xmlns="" val="23965788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321320F8-6278-4687-A27D-2E4A51FC65F1}"/>
              </a:ext>
            </a:extLst>
          </p:cNvPr>
          <p:cNvGraphicFramePr>
            <a:graphicFrameLocks noChangeAspect="1"/>
          </p:cNvGraphicFramePr>
          <p:nvPr>
            <p:extLst/>
          </p:nvPr>
        </p:nvGraphicFramePr>
        <p:xfrm>
          <a:off x="1191" y="858441"/>
          <a:ext cx="1191" cy="1191"/>
        </p:xfrm>
        <a:graphic>
          <a:graphicData uri="http://schemas.openxmlformats.org/presentationml/2006/ole">
            <p:oleObj spid="_x0000_s13380" name="think-cell Slide" r:id="rId4" imgW="360" imgH="360" progId="">
              <p:embed/>
            </p:oleObj>
          </a:graphicData>
        </a:graphic>
      </p:graphicFrame>
      <p:sp>
        <p:nvSpPr>
          <p:cNvPr id="20" name="Rectangle 19" hidden="1">
            <a:extLst>
              <a:ext uri="{FF2B5EF4-FFF2-40B4-BE49-F238E27FC236}">
                <a16:creationId xmlns:a16="http://schemas.microsoft.com/office/drawing/2014/main" xmlns="" id="{6ADA4A7E-18E6-4AE3-B513-B22F43B5835D}"/>
              </a:ext>
            </a:extLst>
          </p:cNvPr>
          <p:cNvSpPr/>
          <p:nvPr>
            <p:custDataLst>
              <p:tags r:id="rId2"/>
            </p:custDataLst>
          </p:nvPr>
        </p:nvSpPr>
        <p:spPr>
          <a:xfrm>
            <a:off x="0" y="857250"/>
            <a:ext cx="119063" cy="119063"/>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800" b="1" dirty="0">
              <a:solidFill>
                <a:schemeClr val="bg1"/>
              </a:solidFill>
              <a:latin typeface="Arial" panose="020B0604020202020204" pitchFamily="34" charset="0"/>
              <a:ea typeface="+mj-ea"/>
              <a:cs typeface="+mj-cs"/>
              <a:sym typeface="Arial" panose="020B0604020202020204" pitchFamily="34" charset="0"/>
            </a:endParaRPr>
          </a:p>
        </p:txBody>
      </p:sp>
      <p:sp>
        <p:nvSpPr>
          <p:cNvPr id="6" name="Title 2">
            <a:extLst>
              <a:ext uri="{FF2B5EF4-FFF2-40B4-BE49-F238E27FC236}">
                <a16:creationId xmlns:a16="http://schemas.microsoft.com/office/drawing/2014/main" xmlns="" id="{8FDF9472-D3C7-4920-9458-F242DAEF8B45}"/>
              </a:ext>
            </a:extLst>
          </p:cNvPr>
          <p:cNvSpPr>
            <a:spLocks noGrp="1"/>
          </p:cNvSpPr>
          <p:nvPr>
            <p:ph type="title"/>
          </p:nvPr>
        </p:nvSpPr>
        <p:spPr>
          <a:xfrm>
            <a:off x="583036" y="188640"/>
            <a:ext cx="8560964" cy="657414"/>
          </a:xfrm>
          <a:noFill/>
        </p:spPr>
        <p:txBody>
          <a:bodyPr/>
          <a:lstStyle/>
          <a:p>
            <a:r>
              <a:rPr lang="en-US" sz="2800" b="1" dirty="0">
                <a:solidFill>
                  <a:schemeClr val="bg1"/>
                </a:solidFill>
              </a:rPr>
              <a:t>Poverty Reduction Targets </a:t>
            </a:r>
            <a:endParaRPr lang="en-ZA" sz="2800" b="1" dirty="0">
              <a:solidFill>
                <a:schemeClr val="bg1"/>
              </a:solidFill>
            </a:endParaRPr>
          </a:p>
        </p:txBody>
      </p:sp>
      <p:sp>
        <p:nvSpPr>
          <p:cNvPr id="35" name="Rectangle 34">
            <a:extLst>
              <a:ext uri="{FF2B5EF4-FFF2-40B4-BE49-F238E27FC236}">
                <a16:creationId xmlns:a16="http://schemas.microsoft.com/office/drawing/2014/main" xmlns="" id="{1BE64139-5B18-4383-A6F7-AE998860A9C6}"/>
              </a:ext>
            </a:extLst>
          </p:cNvPr>
          <p:cNvSpPr/>
          <p:nvPr/>
        </p:nvSpPr>
        <p:spPr>
          <a:xfrm>
            <a:off x="323529" y="1035856"/>
            <a:ext cx="8514482" cy="8951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400" b="1" dirty="0">
                <a:solidFill>
                  <a:srgbClr val="000000"/>
                </a:solidFill>
              </a:rPr>
              <a:t>The NDP aims to eliminate poverty and reduce inequality </a:t>
            </a:r>
            <a:r>
              <a:rPr lang="en-US" sz="1400" dirty="0">
                <a:solidFill>
                  <a:srgbClr val="000000"/>
                </a:solidFill>
              </a:rPr>
              <a:t>by 2030. According to the plan, South Africa can </a:t>
            </a:r>
            <a:r>
              <a:rPr lang="en-US" sz="1400" dirty="0" err="1">
                <a:solidFill>
                  <a:srgbClr val="000000"/>
                </a:solidFill>
              </a:rPr>
              <a:t>realise</a:t>
            </a:r>
            <a:r>
              <a:rPr lang="en-US" sz="1400" dirty="0">
                <a:solidFill>
                  <a:srgbClr val="000000"/>
                </a:solidFill>
              </a:rPr>
              <a:t> these goals by drawing on the energies of its people, growing an inclusive economy, building capabilities, enhancing the capacity of the state, and promoting leadership and partnerships throughout society</a:t>
            </a:r>
            <a:endParaRPr lang="en-ZA" sz="1400" dirty="0">
              <a:solidFill>
                <a:srgbClr val="000000"/>
              </a:solidFill>
            </a:endParaRPr>
          </a:p>
        </p:txBody>
      </p:sp>
      <p:grpSp>
        <p:nvGrpSpPr>
          <p:cNvPr id="36" name="Group 35">
            <a:extLst>
              <a:ext uri="{FF2B5EF4-FFF2-40B4-BE49-F238E27FC236}">
                <a16:creationId xmlns:a16="http://schemas.microsoft.com/office/drawing/2014/main" xmlns="" id="{3EAE5C00-3988-41C3-844D-9864FE413AEB}"/>
              </a:ext>
            </a:extLst>
          </p:cNvPr>
          <p:cNvGrpSpPr/>
          <p:nvPr/>
        </p:nvGrpSpPr>
        <p:grpSpPr>
          <a:xfrm>
            <a:off x="323529" y="2492896"/>
            <a:ext cx="8514482" cy="2520280"/>
            <a:chOff x="6112870" y="2136316"/>
            <a:chExt cx="4206396" cy="3587676"/>
          </a:xfrm>
        </p:grpSpPr>
        <p:sp>
          <p:nvSpPr>
            <p:cNvPr id="80" name="TextBox 79">
              <a:extLst>
                <a:ext uri="{FF2B5EF4-FFF2-40B4-BE49-F238E27FC236}">
                  <a16:creationId xmlns:a16="http://schemas.microsoft.com/office/drawing/2014/main" xmlns="" id="{883969F2-60E6-4234-A7E4-1B0B9CFDA7A2}"/>
                </a:ext>
              </a:extLst>
            </p:cNvPr>
            <p:cNvSpPr txBox="1"/>
            <p:nvPr/>
          </p:nvSpPr>
          <p:spPr>
            <a:xfrm>
              <a:off x="6464087" y="2281568"/>
              <a:ext cx="3848251" cy="784752"/>
            </a:xfrm>
            <a:prstGeom prst="rect">
              <a:avLst/>
            </a:prstGeom>
            <a:noFill/>
          </p:spPr>
          <p:txBody>
            <a:bodyPr wrap="square" rtlCol="0">
              <a:spAutoFit/>
            </a:bodyPr>
            <a:lstStyle/>
            <a:p>
              <a:r>
                <a:rPr lang="pt-BR" sz="1400" dirty="0">
                  <a:solidFill>
                    <a:srgbClr val="000000"/>
                  </a:solidFill>
                  <a:latin typeface="+mn-lt"/>
                </a:rPr>
                <a:t>Reducing the proportion of persons living below the lower-bound poverty lines from 39% (in 2009) to zero by 2030 </a:t>
              </a:r>
              <a:endParaRPr lang="en-US" sz="1400" dirty="0">
                <a:solidFill>
                  <a:srgbClr val="000000"/>
                </a:solidFill>
                <a:latin typeface="+mn-lt"/>
              </a:endParaRPr>
            </a:p>
          </p:txBody>
        </p:sp>
        <p:sp>
          <p:nvSpPr>
            <p:cNvPr id="83" name="TextBox 82">
              <a:extLst>
                <a:ext uri="{FF2B5EF4-FFF2-40B4-BE49-F238E27FC236}">
                  <a16:creationId xmlns:a16="http://schemas.microsoft.com/office/drawing/2014/main" xmlns="" id="{9D9B6F60-D11F-4BA7-B469-771052EC9E06}"/>
                </a:ext>
              </a:extLst>
            </p:cNvPr>
            <p:cNvSpPr txBox="1"/>
            <p:nvPr/>
          </p:nvSpPr>
          <p:spPr>
            <a:xfrm>
              <a:off x="6464087" y="3241057"/>
              <a:ext cx="3848251" cy="784752"/>
            </a:xfrm>
            <a:prstGeom prst="rect">
              <a:avLst/>
            </a:prstGeom>
            <a:noFill/>
          </p:spPr>
          <p:txBody>
            <a:bodyPr wrap="square" rtlCol="0">
              <a:spAutoFit/>
            </a:bodyPr>
            <a:lstStyle/>
            <a:p>
              <a:r>
                <a:rPr lang="pt-BR" sz="1400" dirty="0">
                  <a:solidFill>
                    <a:srgbClr val="000000"/>
                  </a:solidFill>
                  <a:latin typeface="+mn-lt"/>
                </a:rPr>
                <a:t>Reducing income inequality from 0,7 in 2010 to 0,6 by 2030 </a:t>
              </a:r>
              <a:endParaRPr lang="en-US" sz="1400" dirty="0">
                <a:solidFill>
                  <a:srgbClr val="000000"/>
                </a:solidFill>
                <a:latin typeface="+mn-lt"/>
              </a:endParaRPr>
            </a:p>
          </p:txBody>
        </p:sp>
        <p:sp>
          <p:nvSpPr>
            <p:cNvPr id="86" name="TextBox 85">
              <a:extLst>
                <a:ext uri="{FF2B5EF4-FFF2-40B4-BE49-F238E27FC236}">
                  <a16:creationId xmlns:a16="http://schemas.microsoft.com/office/drawing/2014/main" xmlns="" id="{6088DC17-2B33-44A7-89CB-AEEA9EDB2DEF}"/>
                </a:ext>
              </a:extLst>
            </p:cNvPr>
            <p:cNvSpPr txBox="1"/>
            <p:nvPr/>
          </p:nvSpPr>
          <p:spPr>
            <a:xfrm>
              <a:off x="6457055" y="5262372"/>
              <a:ext cx="3862211" cy="461620"/>
            </a:xfrm>
            <a:prstGeom prst="rect">
              <a:avLst/>
            </a:prstGeom>
            <a:noFill/>
          </p:spPr>
          <p:txBody>
            <a:bodyPr wrap="square" rtlCol="0">
              <a:spAutoFit/>
            </a:bodyPr>
            <a:lstStyle/>
            <a:p>
              <a:r>
                <a:rPr lang="pt-BR" sz="1400" dirty="0">
                  <a:solidFill>
                    <a:srgbClr val="000000"/>
                  </a:solidFill>
                  <a:latin typeface="+mn-lt"/>
                </a:rPr>
                <a:t>Reduce poverty induced hunger to 0% by 2030</a:t>
              </a:r>
              <a:endParaRPr lang="en-US" sz="1400" dirty="0">
                <a:solidFill>
                  <a:srgbClr val="000000"/>
                </a:solidFill>
                <a:latin typeface="+mn-lt"/>
              </a:endParaRPr>
            </a:p>
          </p:txBody>
        </p:sp>
        <p:grpSp>
          <p:nvGrpSpPr>
            <p:cNvPr id="87" name="Group 86">
              <a:extLst>
                <a:ext uri="{FF2B5EF4-FFF2-40B4-BE49-F238E27FC236}">
                  <a16:creationId xmlns:a16="http://schemas.microsoft.com/office/drawing/2014/main" xmlns="" id="{08FDB7DA-0954-40D6-92A2-D6033E8D8D8B}"/>
                </a:ext>
              </a:extLst>
            </p:cNvPr>
            <p:cNvGrpSpPr/>
            <p:nvPr/>
          </p:nvGrpSpPr>
          <p:grpSpPr>
            <a:xfrm>
              <a:off x="6112870" y="2136316"/>
              <a:ext cx="344184" cy="3564044"/>
              <a:chOff x="4588870" y="2136315"/>
              <a:chExt cx="344184" cy="3564044"/>
            </a:xfrm>
          </p:grpSpPr>
          <p:sp>
            <p:nvSpPr>
              <p:cNvPr id="89" name="Oval 88">
                <a:extLst>
                  <a:ext uri="{FF2B5EF4-FFF2-40B4-BE49-F238E27FC236}">
                    <a16:creationId xmlns:a16="http://schemas.microsoft.com/office/drawing/2014/main" xmlns="" id="{30259ACF-1A36-41CE-A37E-DCBEF190B17C}"/>
                  </a:ext>
                </a:extLst>
              </p:cNvPr>
              <p:cNvSpPr/>
              <p:nvPr/>
            </p:nvSpPr>
            <p:spPr>
              <a:xfrm>
                <a:off x="4588870" y="2136315"/>
                <a:ext cx="344184" cy="688368"/>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effectLst>
                      <a:outerShdw blurRad="38100" dist="38100" dir="2700000" algn="tl">
                        <a:srgbClr val="000000">
                          <a:alpha val="43137"/>
                        </a:srgbClr>
                      </a:outerShdw>
                    </a:effectLst>
                  </a:rPr>
                  <a:t>1</a:t>
                </a:r>
              </a:p>
            </p:txBody>
          </p:sp>
          <p:sp>
            <p:nvSpPr>
              <p:cNvPr id="90" name="Oval 89">
                <a:extLst>
                  <a:ext uri="{FF2B5EF4-FFF2-40B4-BE49-F238E27FC236}">
                    <a16:creationId xmlns:a16="http://schemas.microsoft.com/office/drawing/2014/main" xmlns="" id="{9C0CF57F-F51A-4175-B59B-917A656AA005}"/>
                  </a:ext>
                </a:extLst>
              </p:cNvPr>
              <p:cNvSpPr/>
              <p:nvPr/>
            </p:nvSpPr>
            <p:spPr>
              <a:xfrm>
                <a:off x="4588870" y="3094874"/>
                <a:ext cx="344184" cy="688368"/>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effectLst>
                      <a:outerShdw blurRad="38100" dist="38100" dir="2700000" algn="tl">
                        <a:srgbClr val="000000">
                          <a:alpha val="43137"/>
                        </a:srgbClr>
                      </a:outerShdw>
                    </a:effectLst>
                  </a:rPr>
                  <a:t>2</a:t>
                </a:r>
              </a:p>
            </p:txBody>
          </p:sp>
          <p:sp>
            <p:nvSpPr>
              <p:cNvPr id="91" name="Oval 90">
                <a:extLst>
                  <a:ext uri="{FF2B5EF4-FFF2-40B4-BE49-F238E27FC236}">
                    <a16:creationId xmlns:a16="http://schemas.microsoft.com/office/drawing/2014/main" xmlns="" id="{1C4B59E6-66F3-49C2-902A-A03089CBFD56}"/>
                  </a:ext>
                </a:extLst>
              </p:cNvPr>
              <p:cNvSpPr/>
              <p:nvPr/>
            </p:nvSpPr>
            <p:spPr>
              <a:xfrm>
                <a:off x="4588870" y="5011991"/>
                <a:ext cx="344184" cy="688368"/>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b="1" dirty="0">
                    <a:effectLst>
                      <a:outerShdw blurRad="38100" dist="38100" dir="2700000" algn="tl">
                        <a:srgbClr val="000000">
                          <a:alpha val="43137"/>
                        </a:srgbClr>
                      </a:outerShdw>
                    </a:effectLst>
                  </a:rPr>
                  <a:t>4</a:t>
                </a:r>
              </a:p>
            </p:txBody>
          </p:sp>
          <p:sp>
            <p:nvSpPr>
              <p:cNvPr id="92" name="Oval 91">
                <a:extLst>
                  <a:ext uri="{FF2B5EF4-FFF2-40B4-BE49-F238E27FC236}">
                    <a16:creationId xmlns:a16="http://schemas.microsoft.com/office/drawing/2014/main" xmlns="" id="{FF5C7429-C06A-49E5-8FE1-DDF951971F6F}"/>
                  </a:ext>
                </a:extLst>
              </p:cNvPr>
              <p:cNvSpPr/>
              <p:nvPr/>
            </p:nvSpPr>
            <p:spPr>
              <a:xfrm>
                <a:off x="4588870" y="4053434"/>
                <a:ext cx="344184" cy="688368"/>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b="1" dirty="0">
                    <a:effectLst>
                      <a:outerShdw blurRad="38100" dist="38100" dir="2700000" algn="tl">
                        <a:srgbClr val="000000">
                          <a:alpha val="43137"/>
                        </a:srgbClr>
                      </a:outerShdw>
                    </a:effectLst>
                  </a:rPr>
                  <a:t>3</a:t>
                </a:r>
              </a:p>
            </p:txBody>
          </p:sp>
        </p:grpSp>
        <p:sp>
          <p:nvSpPr>
            <p:cNvPr id="95" name="TextBox 94">
              <a:extLst>
                <a:ext uri="{FF2B5EF4-FFF2-40B4-BE49-F238E27FC236}">
                  <a16:creationId xmlns:a16="http://schemas.microsoft.com/office/drawing/2014/main" xmlns="" id="{46741095-429D-4032-B0E2-CBF1754A9988}"/>
                </a:ext>
              </a:extLst>
            </p:cNvPr>
            <p:cNvSpPr txBox="1"/>
            <p:nvPr/>
          </p:nvSpPr>
          <p:spPr>
            <a:xfrm>
              <a:off x="6457054" y="4206524"/>
              <a:ext cx="3794994" cy="784753"/>
            </a:xfrm>
            <a:prstGeom prst="rect">
              <a:avLst/>
            </a:prstGeom>
            <a:noFill/>
          </p:spPr>
          <p:txBody>
            <a:bodyPr wrap="square" rtlCol="0">
              <a:spAutoFit/>
            </a:bodyPr>
            <a:lstStyle/>
            <a:p>
              <a:r>
                <a:rPr lang="pt-BR" sz="1400" dirty="0">
                  <a:solidFill>
                    <a:srgbClr val="000000"/>
                  </a:solidFill>
                  <a:latin typeface="+mn-lt"/>
                </a:rPr>
                <a:t>The share of income going to the bottom 40% of income earners should rise from 6% to 10% by 2030 </a:t>
              </a:r>
              <a:endParaRPr lang="en-US" sz="1400" dirty="0">
                <a:solidFill>
                  <a:srgbClr val="000000"/>
                </a:solidFill>
                <a:latin typeface="+mn-lt"/>
              </a:endParaRPr>
            </a:p>
          </p:txBody>
        </p:sp>
      </p:grpSp>
      <p:sp>
        <p:nvSpPr>
          <p:cNvPr id="17" name="Title 2">
            <a:extLst>
              <a:ext uri="{FF2B5EF4-FFF2-40B4-BE49-F238E27FC236}">
                <a16:creationId xmlns:a16="http://schemas.microsoft.com/office/drawing/2014/main" xmlns="" id="{8FDF9472-D3C7-4920-9458-F242DAEF8B45}"/>
              </a:ext>
            </a:extLst>
          </p:cNvPr>
          <p:cNvSpPr txBox="1">
            <a:spLocks/>
          </p:cNvSpPr>
          <p:nvPr/>
        </p:nvSpPr>
        <p:spPr>
          <a:xfrm>
            <a:off x="735436" y="341040"/>
            <a:ext cx="8560964" cy="657414"/>
          </a:xfrm>
          <a:prstGeom prst="rect">
            <a:avLst/>
          </a:prstGeom>
          <a:noFill/>
        </p:spPr>
        <p:txBody>
          <a:bodyPr vert="horz" lIns="36000" tIns="45720" rIns="91440" bIns="45720" rtlCol="0" anchor="ctr">
            <a:noAutofit/>
          </a:bodyPr>
          <a:lstStyle>
            <a:lvl1pPr algn="l" defTabSz="685817" rtl="0" eaLnBrk="1" latinLnBrk="0" hangingPunct="1">
              <a:lnSpc>
                <a:spcPct val="90000"/>
              </a:lnSpc>
              <a:spcBef>
                <a:spcPct val="0"/>
              </a:spcBef>
              <a:buNone/>
              <a:defRPr sz="2700" kern="1200">
                <a:solidFill>
                  <a:schemeClr val="accent6">
                    <a:lumMod val="90000"/>
                    <a:lumOff val="10000"/>
                  </a:schemeClr>
                </a:solidFill>
                <a:latin typeface="+mj-lt"/>
                <a:ea typeface="+mj-ea"/>
                <a:cs typeface="+mj-cs"/>
                <a:sym typeface="Segoe UI" panose="020B0502040204020203" pitchFamily="34" charset="0"/>
              </a:defRPr>
            </a:lvl1pPr>
          </a:lstStyle>
          <a:p>
            <a:pPr algn="ctr"/>
            <a:r>
              <a:rPr lang="en-US" sz="2800" b="1">
                <a:solidFill>
                  <a:schemeClr val="tx1"/>
                </a:solidFill>
              </a:rPr>
              <a:t>Poverty Reduction Targets </a:t>
            </a:r>
            <a:endParaRPr lang="en-ZA" sz="2800" b="1" dirty="0">
              <a:solidFill>
                <a:schemeClr val="tx1"/>
              </a:solidFill>
            </a:endParaRPr>
          </a:p>
        </p:txBody>
      </p:sp>
      <p:sp>
        <p:nvSpPr>
          <p:cNvPr id="18"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75</a:t>
            </a:r>
          </a:p>
        </p:txBody>
      </p:sp>
    </p:spTree>
    <p:extLst>
      <p:ext uri="{BB962C8B-B14F-4D97-AF65-F5344CB8AC3E}">
        <p14:creationId xmlns:p14="http://schemas.microsoft.com/office/powerpoint/2010/main" xmlns="" val="42156849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62000" y="304800"/>
            <a:ext cx="8229600"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ヒラギノ角ゴ Pro W3" charset="-128"/>
                <a:cs typeface="ヒラギノ角ゴ Pro W3" charset="0"/>
              </a:defRPr>
            </a:lvl1pPr>
            <a:lvl2pPr algn="ctr" rtl="0" eaLnBrk="0" fontAlgn="base" hangingPunct="0">
              <a:spcBef>
                <a:spcPct val="0"/>
              </a:spcBef>
              <a:spcAft>
                <a:spcPct val="0"/>
              </a:spcAft>
              <a:defRPr sz="4400">
                <a:solidFill>
                  <a:schemeClr val="tx2"/>
                </a:solidFill>
                <a:latin typeface="Times New Roman" pitchFamily="18" charset="0"/>
                <a:ea typeface="ヒラギノ角ゴ Pro W3" charset="-128"/>
                <a:cs typeface="ヒラギノ角ゴ Pro W3" charset="0"/>
              </a:defRPr>
            </a:lvl2pPr>
            <a:lvl3pPr algn="ctr" rtl="0" eaLnBrk="0" fontAlgn="base" hangingPunct="0">
              <a:spcBef>
                <a:spcPct val="0"/>
              </a:spcBef>
              <a:spcAft>
                <a:spcPct val="0"/>
              </a:spcAft>
              <a:defRPr sz="4400">
                <a:solidFill>
                  <a:schemeClr val="tx2"/>
                </a:solidFill>
                <a:latin typeface="Times New Roman" pitchFamily="18" charset="0"/>
                <a:ea typeface="ヒラギノ角ゴ Pro W3" charset="-128"/>
                <a:cs typeface="ヒラギノ角ゴ Pro W3" charset="0"/>
              </a:defRPr>
            </a:lvl3pPr>
            <a:lvl4pPr algn="ctr" rtl="0" eaLnBrk="0" fontAlgn="base" hangingPunct="0">
              <a:spcBef>
                <a:spcPct val="0"/>
              </a:spcBef>
              <a:spcAft>
                <a:spcPct val="0"/>
              </a:spcAft>
              <a:defRPr sz="4400">
                <a:solidFill>
                  <a:schemeClr val="tx2"/>
                </a:solidFill>
                <a:latin typeface="Times New Roman" pitchFamily="18" charset="0"/>
                <a:ea typeface="ヒラギノ角ゴ Pro W3" charset="-128"/>
                <a:cs typeface="ヒラギノ角ゴ Pro W3" charset="0"/>
              </a:defRPr>
            </a:lvl4pPr>
            <a:lvl5pPr algn="ctr" rtl="0" eaLnBrk="0" fontAlgn="base" hangingPunct="0">
              <a:spcBef>
                <a:spcPct val="0"/>
              </a:spcBef>
              <a:spcAft>
                <a:spcPct val="0"/>
              </a:spcAft>
              <a:defRPr sz="4400">
                <a:solidFill>
                  <a:schemeClr val="tx2"/>
                </a:solidFill>
                <a:latin typeface="Times New Roman" pitchFamily="18" charset="0"/>
                <a:ea typeface="ヒラギノ角ゴ Pro W3" charset="-128"/>
                <a:cs typeface="ヒラギノ角ゴ Pro W3"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914400">
              <a:defRPr/>
            </a:pPr>
            <a:endParaRPr lang="en-ZA" sz="2400" kern="0" dirty="0">
              <a:solidFill>
                <a:srgbClr val="000000"/>
              </a:solidFill>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1968142578"/>
              </p:ext>
            </p:extLst>
          </p:nvPr>
        </p:nvGraphicFramePr>
        <p:xfrm>
          <a:off x="113510" y="908051"/>
          <a:ext cx="8923285" cy="3456753"/>
        </p:xfrm>
        <a:graphic>
          <a:graphicData uri="http://schemas.openxmlformats.org/drawingml/2006/table">
            <a:tbl>
              <a:tblPr firstRow="1" bandRow="1">
                <a:tableStyleId>{21E4AEA4-8DFA-4A89-87EB-49C32662AFE0}</a:tableStyleId>
              </a:tblPr>
              <a:tblGrid>
                <a:gridCol w="2871044">
                  <a:extLst>
                    <a:ext uri="{9D8B030D-6E8A-4147-A177-3AD203B41FA5}">
                      <a16:colId xmlns:a16="http://schemas.microsoft.com/office/drawing/2014/main" xmlns="" val="20000"/>
                    </a:ext>
                  </a:extLst>
                </a:gridCol>
                <a:gridCol w="2942084">
                  <a:extLst>
                    <a:ext uri="{9D8B030D-6E8A-4147-A177-3AD203B41FA5}">
                      <a16:colId xmlns:a16="http://schemas.microsoft.com/office/drawing/2014/main" xmlns="" val="20001"/>
                    </a:ext>
                  </a:extLst>
                </a:gridCol>
                <a:gridCol w="3110157">
                  <a:extLst>
                    <a:ext uri="{9D8B030D-6E8A-4147-A177-3AD203B41FA5}">
                      <a16:colId xmlns:a16="http://schemas.microsoft.com/office/drawing/2014/main" xmlns="" val="20002"/>
                    </a:ext>
                  </a:extLst>
                </a:gridCol>
              </a:tblGrid>
              <a:tr h="1171497">
                <a:tc>
                  <a:txBody>
                    <a:bodyPr/>
                    <a:lstStyle/>
                    <a:p>
                      <a:r>
                        <a:rPr lang="en-ZA" sz="1800" dirty="0"/>
                        <a:t>Programme </a:t>
                      </a:r>
                      <a:endParaRPr lang="en-ZA" sz="1800" b="1" dirty="0">
                        <a:latin typeface="Arial" panose="020B0604020202020204" pitchFamily="34" charset="0"/>
                        <a:cs typeface="Arial" panose="020B0604020202020204" pitchFamily="34" charset="0"/>
                      </a:endParaRPr>
                    </a:p>
                  </a:txBody>
                  <a:tcPr>
                    <a:solidFill>
                      <a:schemeClr val="accent2"/>
                    </a:solidFill>
                  </a:tcPr>
                </a:tc>
                <a:tc>
                  <a:txBody>
                    <a:bodyPr/>
                    <a:lstStyle/>
                    <a:p>
                      <a:r>
                        <a:rPr lang="en-ZA" sz="1800" dirty="0"/>
                        <a:t>Number</a:t>
                      </a:r>
                      <a:r>
                        <a:rPr lang="en-ZA" sz="1800" baseline="0" dirty="0"/>
                        <a:t> of </a:t>
                      </a:r>
                      <a:r>
                        <a:rPr lang="en-ZA" sz="1800" dirty="0"/>
                        <a:t>Targets</a:t>
                      </a:r>
                      <a:endParaRPr lang="en-ZA" sz="1800" b="1" dirty="0">
                        <a:latin typeface="Arial" panose="020B0604020202020204" pitchFamily="34" charset="0"/>
                        <a:cs typeface="Arial" panose="020B0604020202020204" pitchFamily="34" charset="0"/>
                      </a:endParaRPr>
                    </a:p>
                  </a:txBody>
                  <a:tcPr>
                    <a:solidFill>
                      <a:schemeClr val="accent2"/>
                    </a:solidFill>
                  </a:tcPr>
                </a:tc>
                <a:tc>
                  <a:txBody>
                    <a:bodyPr/>
                    <a:lstStyle/>
                    <a:p>
                      <a:r>
                        <a:rPr lang="en-ZA" sz="1800" dirty="0"/>
                        <a:t>% contribution of the programme to the APP targets</a:t>
                      </a:r>
                      <a:endParaRPr lang="en-ZA" sz="1800" b="1" dirty="0">
                        <a:latin typeface="Arial" panose="020B0604020202020204" pitchFamily="34" charset="0"/>
                        <a:cs typeface="Arial" panose="020B0604020202020204" pitchFamily="34" charset="0"/>
                      </a:endParaRPr>
                    </a:p>
                  </a:txBody>
                  <a:tcPr>
                    <a:solidFill>
                      <a:schemeClr val="accent2"/>
                    </a:solidFill>
                  </a:tcPr>
                </a:tc>
                <a:extLst>
                  <a:ext uri="{0D108BD9-81ED-4DB2-BD59-A6C34878D82A}">
                    <a16:rowId xmlns:a16="http://schemas.microsoft.com/office/drawing/2014/main" xmlns="" val="10000"/>
                  </a:ext>
                </a:extLst>
              </a:tr>
              <a:tr h="571314">
                <a:tc>
                  <a:txBody>
                    <a:bodyPr/>
                    <a:lstStyle/>
                    <a:p>
                      <a:r>
                        <a:rPr lang="en-ZA" sz="1800" dirty="0"/>
                        <a:t>Programme 1</a:t>
                      </a:r>
                      <a:endParaRPr lang="en-ZA" sz="1800" b="0"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pPr marL="0" algn="ctr" defTabSz="685800" rtl="0" eaLnBrk="1" latinLnBrk="0" hangingPunct="1">
                        <a:spcAft>
                          <a:spcPts val="0"/>
                        </a:spcAft>
                      </a:pPr>
                      <a:r>
                        <a:rPr lang="en-US" sz="1800" kern="1200" dirty="0">
                          <a:solidFill>
                            <a:schemeClr val="tx1"/>
                          </a:solidFill>
                          <a:effectLst/>
                          <a:latin typeface="+mn-lt"/>
                          <a:ea typeface="+mn-ea"/>
                          <a:cs typeface="+mn-cs"/>
                        </a:rPr>
                        <a:t>5</a:t>
                      </a:r>
                      <a:endParaRPr lang="en-ZA" sz="1800" kern="1200" dirty="0">
                        <a:solidFill>
                          <a:schemeClr val="tx1"/>
                        </a:solidFill>
                        <a:effectLst/>
                        <a:latin typeface="+mn-lt"/>
                        <a:ea typeface="+mn-ea"/>
                        <a:cs typeface="+mn-cs"/>
                      </a:endParaRPr>
                    </a:p>
                  </a:txBody>
                  <a:tcPr>
                    <a:solidFill>
                      <a:schemeClr val="accent2">
                        <a:lumMod val="20000"/>
                        <a:lumOff val="80000"/>
                      </a:schemeClr>
                    </a:solidFill>
                  </a:tcPr>
                </a:tc>
                <a:tc>
                  <a:txBody>
                    <a:bodyPr/>
                    <a:lstStyle/>
                    <a:p>
                      <a:pPr algn="ctr">
                        <a:spcAft>
                          <a:spcPts val="0"/>
                        </a:spcAft>
                      </a:pPr>
                      <a:r>
                        <a:rPr lang="en-US" sz="1800" dirty="0">
                          <a:solidFill>
                            <a:schemeClr val="tx1"/>
                          </a:solidFill>
                          <a:effectLst/>
                        </a:rPr>
                        <a:t>42%</a:t>
                      </a:r>
                      <a:endParaRPr lang="en-ZA" sz="1800" b="0" dirty="0">
                        <a:solidFill>
                          <a:schemeClr val="tx1"/>
                        </a:solidFill>
                        <a:effectLst/>
                        <a:latin typeface="Calibri" panose="020F0502020204030204" pitchFamily="34" charset="0"/>
                        <a:ea typeface="Calibri" panose="020F0502020204030204" pitchFamily="34" charset="0"/>
                      </a:endParaRPr>
                    </a:p>
                  </a:txBody>
                  <a:tcPr>
                    <a:solidFill>
                      <a:schemeClr val="accent2">
                        <a:lumMod val="20000"/>
                        <a:lumOff val="80000"/>
                      </a:schemeClr>
                    </a:solidFill>
                  </a:tcPr>
                </a:tc>
                <a:extLst>
                  <a:ext uri="{0D108BD9-81ED-4DB2-BD59-A6C34878D82A}">
                    <a16:rowId xmlns:a16="http://schemas.microsoft.com/office/drawing/2014/main" xmlns="" val="10001"/>
                  </a:ext>
                </a:extLst>
              </a:tr>
              <a:tr h="571314">
                <a:tc>
                  <a:txBody>
                    <a:bodyPr/>
                    <a:lstStyle/>
                    <a:p>
                      <a:r>
                        <a:rPr lang="en-ZA" sz="1800" dirty="0"/>
                        <a:t>Programme 2</a:t>
                      </a:r>
                      <a:endParaRPr lang="en-ZA" sz="1800" b="0"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pPr marL="0" algn="ctr" defTabSz="685800" rtl="0" eaLnBrk="1" latinLnBrk="0" hangingPunct="1">
                        <a:spcAft>
                          <a:spcPts val="0"/>
                        </a:spcAft>
                      </a:pPr>
                      <a:r>
                        <a:rPr lang="en-ZA" sz="1800" kern="1200" dirty="0">
                          <a:solidFill>
                            <a:schemeClr val="tx1"/>
                          </a:solidFill>
                          <a:effectLst/>
                          <a:latin typeface="+mn-lt"/>
                          <a:ea typeface="+mn-ea"/>
                          <a:cs typeface="+mn-cs"/>
                        </a:rPr>
                        <a:t>4</a:t>
                      </a:r>
                    </a:p>
                  </a:txBody>
                  <a:tcPr>
                    <a:solidFill>
                      <a:schemeClr val="accent2">
                        <a:lumMod val="20000"/>
                        <a:lumOff val="80000"/>
                      </a:schemeClr>
                    </a:solidFill>
                  </a:tcPr>
                </a:tc>
                <a:tc>
                  <a:txBody>
                    <a:bodyPr/>
                    <a:lstStyle/>
                    <a:p>
                      <a:pPr algn="ctr">
                        <a:spcAft>
                          <a:spcPts val="0"/>
                        </a:spcAft>
                      </a:pPr>
                      <a:r>
                        <a:rPr lang="en-US" sz="1800" dirty="0">
                          <a:solidFill>
                            <a:schemeClr val="tx1"/>
                          </a:solidFill>
                          <a:effectLst/>
                        </a:rPr>
                        <a:t>33%</a:t>
                      </a:r>
                      <a:endParaRPr lang="en-ZA" sz="1800" b="0" dirty="0">
                        <a:solidFill>
                          <a:schemeClr val="tx1"/>
                        </a:solidFill>
                        <a:effectLst/>
                        <a:latin typeface="Calibri" panose="020F0502020204030204" pitchFamily="34" charset="0"/>
                        <a:ea typeface="Calibri" panose="020F0502020204030204" pitchFamily="34" charset="0"/>
                      </a:endParaRPr>
                    </a:p>
                  </a:txBody>
                  <a:tcPr>
                    <a:solidFill>
                      <a:schemeClr val="accent2">
                        <a:lumMod val="20000"/>
                        <a:lumOff val="80000"/>
                      </a:schemeClr>
                    </a:solidFill>
                  </a:tcPr>
                </a:tc>
                <a:extLst>
                  <a:ext uri="{0D108BD9-81ED-4DB2-BD59-A6C34878D82A}">
                    <a16:rowId xmlns:a16="http://schemas.microsoft.com/office/drawing/2014/main" xmlns="" val="10002"/>
                  </a:ext>
                </a:extLst>
              </a:tr>
              <a:tr h="571314">
                <a:tc>
                  <a:txBody>
                    <a:bodyPr/>
                    <a:lstStyle/>
                    <a:p>
                      <a:r>
                        <a:rPr lang="en-ZA" sz="1800" dirty="0"/>
                        <a:t>Programme 3</a:t>
                      </a:r>
                      <a:endParaRPr lang="en-ZA" sz="1800" b="0"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pPr marL="0" algn="ctr" defTabSz="685800" rtl="0" eaLnBrk="1" latinLnBrk="0" hangingPunct="1">
                        <a:spcAft>
                          <a:spcPts val="0"/>
                        </a:spcAft>
                      </a:pPr>
                      <a:r>
                        <a:rPr lang="en-US" sz="1800" kern="1200" dirty="0">
                          <a:solidFill>
                            <a:schemeClr val="tx1"/>
                          </a:solidFill>
                          <a:effectLst/>
                          <a:latin typeface="+mn-lt"/>
                          <a:ea typeface="+mn-ea"/>
                          <a:cs typeface="+mn-cs"/>
                        </a:rPr>
                        <a:t>3</a:t>
                      </a:r>
                      <a:endParaRPr lang="en-ZA" sz="1800" kern="1200" dirty="0">
                        <a:solidFill>
                          <a:schemeClr val="tx1"/>
                        </a:solidFill>
                        <a:effectLst/>
                        <a:latin typeface="+mn-lt"/>
                        <a:ea typeface="+mn-ea"/>
                        <a:cs typeface="+mn-cs"/>
                      </a:endParaRPr>
                    </a:p>
                  </a:txBody>
                  <a:tcPr>
                    <a:solidFill>
                      <a:schemeClr val="accent2">
                        <a:lumMod val="20000"/>
                        <a:lumOff val="80000"/>
                      </a:schemeClr>
                    </a:solidFill>
                  </a:tcPr>
                </a:tc>
                <a:tc>
                  <a:txBody>
                    <a:bodyPr/>
                    <a:lstStyle/>
                    <a:p>
                      <a:pPr algn="ctr">
                        <a:spcAft>
                          <a:spcPts val="0"/>
                        </a:spcAft>
                      </a:pPr>
                      <a:r>
                        <a:rPr lang="en-US" sz="1800" dirty="0">
                          <a:solidFill>
                            <a:schemeClr val="tx1"/>
                          </a:solidFill>
                          <a:effectLst/>
                        </a:rPr>
                        <a:t>25%</a:t>
                      </a:r>
                      <a:endParaRPr lang="en-ZA" sz="1800" b="0" dirty="0">
                        <a:solidFill>
                          <a:schemeClr val="tx1"/>
                        </a:solidFill>
                        <a:effectLst/>
                        <a:latin typeface="Calibri" panose="020F0502020204030204" pitchFamily="34" charset="0"/>
                        <a:ea typeface="Calibri" panose="020F0502020204030204" pitchFamily="34" charset="0"/>
                      </a:endParaRPr>
                    </a:p>
                  </a:txBody>
                  <a:tcPr>
                    <a:solidFill>
                      <a:schemeClr val="accent2">
                        <a:lumMod val="20000"/>
                        <a:lumOff val="80000"/>
                      </a:schemeClr>
                    </a:solidFill>
                  </a:tcPr>
                </a:tc>
                <a:extLst>
                  <a:ext uri="{0D108BD9-81ED-4DB2-BD59-A6C34878D82A}">
                    <a16:rowId xmlns:a16="http://schemas.microsoft.com/office/drawing/2014/main" xmlns="" val="10003"/>
                  </a:ext>
                </a:extLst>
              </a:tr>
              <a:tr h="571314">
                <a:tc>
                  <a:txBody>
                    <a:bodyPr/>
                    <a:lstStyle/>
                    <a:p>
                      <a:r>
                        <a:rPr lang="en-ZA" sz="1800" b="1" dirty="0"/>
                        <a:t>Total Targets</a:t>
                      </a:r>
                      <a:endParaRPr lang="en-ZA" sz="1800" b="1"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pPr algn="ctr">
                        <a:spcAft>
                          <a:spcPts val="0"/>
                        </a:spcAft>
                      </a:pPr>
                      <a:r>
                        <a:rPr lang="en-US" sz="1800" b="1" dirty="0">
                          <a:effectLst/>
                        </a:rPr>
                        <a:t>12</a:t>
                      </a:r>
                      <a:endParaRPr lang="en-ZA" sz="1800" b="1" dirty="0">
                        <a:effectLst/>
                        <a:latin typeface="Calibri" panose="020F0502020204030204" pitchFamily="34" charset="0"/>
                        <a:ea typeface="Calibri" panose="020F0502020204030204" pitchFamily="34" charset="0"/>
                      </a:endParaRPr>
                    </a:p>
                  </a:txBody>
                  <a:tcPr>
                    <a:solidFill>
                      <a:schemeClr val="accent2">
                        <a:lumMod val="20000"/>
                        <a:lumOff val="80000"/>
                      </a:schemeClr>
                    </a:solidFill>
                  </a:tcPr>
                </a:tc>
                <a:tc>
                  <a:txBody>
                    <a:bodyPr/>
                    <a:lstStyle/>
                    <a:p>
                      <a:pPr algn="ctr">
                        <a:spcAft>
                          <a:spcPts val="0"/>
                        </a:spcAft>
                      </a:pPr>
                      <a:r>
                        <a:rPr lang="en-US" sz="1800" b="1" dirty="0">
                          <a:effectLst/>
                        </a:rPr>
                        <a:t>100%</a:t>
                      </a:r>
                      <a:endParaRPr lang="en-ZA" sz="1800" b="1" dirty="0">
                        <a:effectLst/>
                        <a:latin typeface="Calibri" panose="020F0502020204030204" pitchFamily="34" charset="0"/>
                        <a:ea typeface="Calibri" panose="020F0502020204030204" pitchFamily="34" charset="0"/>
                      </a:endParaRPr>
                    </a:p>
                  </a:txBody>
                  <a:tcPr>
                    <a:solidFill>
                      <a:schemeClr val="accent2">
                        <a:lumMod val="20000"/>
                        <a:lumOff val="80000"/>
                      </a:schemeClr>
                    </a:solidFill>
                  </a:tcPr>
                </a:tc>
                <a:extLst>
                  <a:ext uri="{0D108BD9-81ED-4DB2-BD59-A6C34878D82A}">
                    <a16:rowId xmlns:a16="http://schemas.microsoft.com/office/drawing/2014/main" xmlns="" val="10006"/>
                  </a:ext>
                </a:extLst>
              </a:tr>
            </a:tbl>
          </a:graphicData>
        </a:graphic>
      </p:graphicFrame>
      <p:sp>
        <p:nvSpPr>
          <p:cNvPr id="2" name="Title 1">
            <a:extLst>
              <a:ext uri="{FF2B5EF4-FFF2-40B4-BE49-F238E27FC236}">
                <a16:creationId xmlns:a16="http://schemas.microsoft.com/office/drawing/2014/main" xmlns="" id="{42C36D2D-1A10-4048-B631-BD273D96D2A7}"/>
              </a:ext>
            </a:extLst>
          </p:cNvPr>
          <p:cNvSpPr txBox="1">
            <a:spLocks/>
          </p:cNvSpPr>
          <p:nvPr/>
        </p:nvSpPr>
        <p:spPr>
          <a:xfrm>
            <a:off x="113510" y="232606"/>
            <a:ext cx="8809773" cy="62765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US" sz="2400" b="1" dirty="0">
                <a:solidFill>
                  <a:prstClr val="black"/>
                </a:solidFill>
                <a:latin typeface="Arial Black" panose="020B0A04020102020204" pitchFamily="34" charset="0"/>
              </a:rPr>
              <a:t>Outlook of the APP 2021/2022</a:t>
            </a:r>
            <a:endParaRPr lang="en-ZA" sz="2400" b="1" dirty="0">
              <a:solidFill>
                <a:prstClr val="black"/>
              </a:solidFill>
              <a:latin typeface="Arial Black" panose="020B0A04020102020204" pitchFamily="34" charset="0"/>
            </a:endParaRPr>
          </a:p>
        </p:txBody>
      </p:sp>
      <p:sp>
        <p:nvSpPr>
          <p:cNvPr id="8" name="Slide Number Placeholder 2"/>
          <p:cNvSpPr txBox="1">
            <a:spLocks/>
          </p:cNvSpPr>
          <p:nvPr/>
        </p:nvSpPr>
        <p:spPr>
          <a:xfrm>
            <a:off x="3014367" y="5819302"/>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b="1" dirty="0">
              <a:solidFill>
                <a:prstClr val="black"/>
              </a:solidFill>
            </a:endParaRPr>
          </a:p>
        </p:txBody>
      </p:sp>
      <p:sp>
        <p:nvSpPr>
          <p:cNvPr id="6"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76</a:t>
            </a:r>
          </a:p>
        </p:txBody>
      </p:sp>
    </p:spTree>
    <p:extLst>
      <p:ext uri="{BB962C8B-B14F-4D97-AF65-F5344CB8AC3E}">
        <p14:creationId xmlns:p14="http://schemas.microsoft.com/office/powerpoint/2010/main" xmlns="" val="14783160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AC4F4E7-084E-469F-BA36-12C26BB5D26A}"/>
              </a:ext>
            </a:extLst>
          </p:cNvPr>
          <p:cNvSpPr txBox="1">
            <a:spLocks/>
          </p:cNvSpPr>
          <p:nvPr/>
        </p:nvSpPr>
        <p:spPr>
          <a:xfrm>
            <a:off x="1344944" y="-864656"/>
            <a:ext cx="7036660" cy="201800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endParaRPr lang="en-GB" sz="2400" dirty="0">
              <a:latin typeface="Arial Black" panose="020B0A04020102020204" pitchFamily="34" charset="0"/>
            </a:endParaRPr>
          </a:p>
          <a:p>
            <a:endParaRPr lang="en-GB" sz="2400" dirty="0">
              <a:latin typeface="Arial Black" panose="020B0A04020102020204" pitchFamily="34" charset="0"/>
            </a:endParaRPr>
          </a:p>
          <a:p>
            <a:pPr algn="ctr"/>
            <a:r>
              <a:rPr lang="en-GB" sz="2400" dirty="0">
                <a:latin typeface="Arial Black" panose="020B0A04020102020204" pitchFamily="34" charset="0"/>
              </a:rPr>
              <a:t>Programme 1</a:t>
            </a:r>
            <a:endParaRPr lang="en-ZA" sz="2400" dirty="0">
              <a:latin typeface="Arial Black" panose="020B0A04020102020204" pitchFamily="34" charset="0"/>
            </a:endParaRPr>
          </a:p>
        </p:txBody>
      </p:sp>
      <p:graphicFrame>
        <p:nvGraphicFramePr>
          <p:cNvPr id="6" name="Content Placeholder 5">
            <a:extLst>
              <a:ext uri="{FF2B5EF4-FFF2-40B4-BE49-F238E27FC236}">
                <a16:creationId xmlns:a16="http://schemas.microsoft.com/office/drawing/2014/main" xmlns="" id="{E289AA0F-A4C8-41C1-9E30-B665AC5E35C6}"/>
              </a:ext>
            </a:extLst>
          </p:cNvPr>
          <p:cNvGraphicFramePr>
            <a:graphicFrameLocks noGrp="1"/>
          </p:cNvGraphicFramePr>
          <p:nvPr>
            <p:ph idx="1"/>
            <p:extLst>
              <p:ext uri="{D42A27DB-BD31-4B8C-83A1-F6EECF244321}">
                <p14:modId xmlns:p14="http://schemas.microsoft.com/office/powerpoint/2010/main" xmlns="" val="3592583664"/>
              </p:ext>
            </p:extLst>
          </p:nvPr>
        </p:nvGraphicFramePr>
        <p:xfrm>
          <a:off x="341906" y="996158"/>
          <a:ext cx="8404527" cy="4453296"/>
        </p:xfrm>
        <a:graphic>
          <a:graphicData uri="http://schemas.openxmlformats.org/drawingml/2006/table">
            <a:tbl>
              <a:tblPr firstRow="1" firstCol="1" bandRow="1">
                <a:tableStyleId>{5C22544A-7EE6-4342-B048-85BDC9FD1C3A}</a:tableStyleId>
              </a:tblPr>
              <a:tblGrid>
                <a:gridCol w="2019631">
                  <a:extLst>
                    <a:ext uri="{9D8B030D-6E8A-4147-A177-3AD203B41FA5}">
                      <a16:colId xmlns:a16="http://schemas.microsoft.com/office/drawing/2014/main" xmlns="" val="876803054"/>
                    </a:ext>
                  </a:extLst>
                </a:gridCol>
                <a:gridCol w="3582765">
                  <a:extLst>
                    <a:ext uri="{9D8B030D-6E8A-4147-A177-3AD203B41FA5}">
                      <a16:colId xmlns:a16="http://schemas.microsoft.com/office/drawing/2014/main" xmlns="" val="3876803077"/>
                    </a:ext>
                  </a:extLst>
                </a:gridCol>
                <a:gridCol w="2802131">
                  <a:extLst>
                    <a:ext uri="{9D8B030D-6E8A-4147-A177-3AD203B41FA5}">
                      <a16:colId xmlns:a16="http://schemas.microsoft.com/office/drawing/2014/main" xmlns="" val="2167023174"/>
                    </a:ext>
                  </a:extLst>
                </a:gridCol>
              </a:tblGrid>
              <a:tr h="1275543">
                <a:tc>
                  <a:txBody>
                    <a:bodyPr/>
                    <a:lstStyle/>
                    <a:p>
                      <a:pPr>
                        <a:lnSpc>
                          <a:spcPct val="107000"/>
                        </a:lnSpc>
                        <a:spcAft>
                          <a:spcPts val="0"/>
                        </a:spcAft>
                      </a:pPr>
                      <a:endParaRPr lang="en-ZA" sz="1600" b="1" dirty="0">
                        <a:solidFill>
                          <a:schemeClr val="tx1"/>
                        </a:solidFill>
                        <a:effectLst/>
                      </a:endParaRPr>
                    </a:p>
                    <a:p>
                      <a:pPr>
                        <a:lnSpc>
                          <a:spcPct val="107000"/>
                        </a:lnSpc>
                        <a:spcAft>
                          <a:spcPts val="0"/>
                        </a:spcAft>
                      </a:pPr>
                      <a:r>
                        <a:rPr lang="en-ZA" sz="1600" b="1" dirty="0">
                          <a:solidFill>
                            <a:schemeClr val="tx1"/>
                          </a:solidFill>
                          <a:effectLst/>
                        </a:rPr>
                        <a:t>Outcome </a:t>
                      </a: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0"/>
                        </a:spcAft>
                      </a:pPr>
                      <a:endParaRPr lang="en-ZA" sz="1600" b="1" dirty="0">
                        <a:solidFill>
                          <a:schemeClr val="tx1"/>
                        </a:solidFill>
                        <a:effectLst/>
                      </a:endParaRPr>
                    </a:p>
                    <a:p>
                      <a:pPr>
                        <a:lnSpc>
                          <a:spcPct val="107000"/>
                        </a:lnSpc>
                        <a:spcAft>
                          <a:spcPts val="0"/>
                        </a:spcAft>
                      </a:pPr>
                      <a:r>
                        <a:rPr lang="en-ZA" sz="1600" b="1" dirty="0">
                          <a:solidFill>
                            <a:schemeClr val="tx1"/>
                          </a:solidFill>
                          <a:effectLst/>
                        </a:rPr>
                        <a:t>Output Indicator</a:t>
                      </a: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0"/>
                        </a:spcAft>
                      </a:pPr>
                      <a:endParaRPr lang="en-ZA" sz="1600" b="1" dirty="0">
                        <a:solidFill>
                          <a:schemeClr val="tx1"/>
                        </a:solidFill>
                        <a:effectLst/>
                      </a:endParaRPr>
                    </a:p>
                    <a:p>
                      <a:pPr>
                        <a:lnSpc>
                          <a:spcPct val="107000"/>
                        </a:lnSpc>
                        <a:spcAft>
                          <a:spcPts val="0"/>
                        </a:spcAft>
                      </a:pPr>
                      <a:r>
                        <a:rPr lang="en-ZA" sz="1600" b="1" dirty="0">
                          <a:solidFill>
                            <a:schemeClr val="tx1"/>
                          </a:solidFill>
                          <a:effectLst/>
                        </a:rPr>
                        <a:t>21/22 Annual 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2862523868"/>
                  </a:ext>
                </a:extLst>
              </a:tr>
              <a:tr h="883926">
                <a:tc rowSpan="5">
                  <a:txBody>
                    <a:bodyPr/>
                    <a:lstStyle/>
                    <a:p>
                      <a:pPr algn="l">
                        <a:lnSpc>
                          <a:spcPct val="107000"/>
                        </a:lnSpc>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Good Governance</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720"/>
                        </a:spcBef>
                        <a:spcAft>
                          <a:spcPts val="720"/>
                        </a:spcAft>
                      </a:pPr>
                      <a:r>
                        <a:rPr lang="en-US" sz="1400" kern="1400" dirty="0">
                          <a:solidFill>
                            <a:srgbClr val="000000"/>
                          </a:solidFill>
                          <a:effectLst/>
                          <a:uFill>
                            <a:solidFill>
                              <a:srgbClr val="000000"/>
                            </a:solidFill>
                          </a:uFill>
                          <a:latin typeface="+mn-lt"/>
                          <a:ea typeface="Times New Roman" panose="02020603050405020304" pitchFamily="18" charset="0"/>
                          <a:cs typeface="Arial" panose="020B0604020202020204" pitchFamily="34" charset="0"/>
                        </a:rPr>
                        <a:t>Percentage (%) reduction of cumulative balance of IFW expenditure reported in the prior year Annual Financial Statements</a:t>
                      </a:r>
                      <a:endParaRPr lang="en-ZA" sz="1400" kern="1400" dirty="0">
                        <a:solidFill>
                          <a:srgbClr val="000000"/>
                        </a:solidFill>
                        <a:effectLst/>
                        <a:uFill>
                          <a:solidFill>
                            <a:srgbClr val="000000"/>
                          </a:solidFill>
                        </a:uFill>
                        <a:latin typeface="+mn-lt"/>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720"/>
                        </a:spcBef>
                        <a:spcAft>
                          <a:spcPts val="720"/>
                        </a:spcAft>
                      </a:pPr>
                      <a:r>
                        <a:rPr lang="en-GB" sz="1400" kern="1400" dirty="0">
                          <a:solidFill>
                            <a:srgbClr val="000000"/>
                          </a:solidFill>
                          <a:effectLst/>
                          <a:uFill>
                            <a:solidFill>
                              <a:srgbClr val="000000"/>
                            </a:solidFill>
                          </a:uFill>
                          <a:latin typeface="+mn-lt"/>
                          <a:ea typeface="Times New Roman" panose="02020603050405020304" pitchFamily="18" charset="0"/>
                          <a:cs typeface="Arial" panose="020B0604020202020204" pitchFamily="34" charset="0"/>
                        </a:rPr>
                        <a:t>80%</a:t>
                      </a:r>
                      <a:endParaRPr lang="en-ZA" sz="1400" kern="1400" dirty="0">
                        <a:solidFill>
                          <a:srgbClr val="000000"/>
                        </a:solidFill>
                        <a:effectLst/>
                        <a:uFill>
                          <a:solidFill>
                            <a:srgbClr val="000000"/>
                          </a:solidFill>
                        </a:uFill>
                        <a:latin typeface="+mn-lt"/>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41954150"/>
                  </a:ext>
                </a:extLst>
              </a:tr>
              <a:tr h="580677">
                <a:tc vMerge="1">
                  <a:txBody>
                    <a:bodyPr/>
                    <a:lstStyle/>
                    <a:p>
                      <a:endParaRPr lang="en-ZA"/>
                    </a:p>
                  </a:txBody>
                  <a:tcPr/>
                </a:tc>
                <a:tc>
                  <a:txBody>
                    <a:bodyPr/>
                    <a:lstStyle/>
                    <a:p>
                      <a:pPr algn="l">
                        <a:lnSpc>
                          <a:spcPct val="115000"/>
                        </a:lnSpc>
                        <a:spcBef>
                          <a:spcPts val="720"/>
                        </a:spcBef>
                        <a:spcAft>
                          <a:spcPts val="720"/>
                        </a:spcAft>
                      </a:pPr>
                      <a:r>
                        <a:rPr lang="en-GB" sz="1400" kern="1400" dirty="0">
                          <a:solidFill>
                            <a:srgbClr val="000000"/>
                          </a:solidFill>
                          <a:effectLst/>
                          <a:uFill>
                            <a:solidFill>
                              <a:srgbClr val="000000"/>
                            </a:solidFill>
                          </a:uFill>
                          <a:latin typeface="+mn-lt"/>
                          <a:ea typeface="Times New Roman" panose="02020603050405020304" pitchFamily="18" charset="0"/>
                          <a:cs typeface="Arial" panose="020B0604020202020204" pitchFamily="34" charset="0"/>
                        </a:rPr>
                        <a:t>Integrated Information Management system developed</a:t>
                      </a:r>
                      <a:endParaRPr lang="en-ZA" sz="1400" kern="1400" dirty="0">
                        <a:solidFill>
                          <a:srgbClr val="000000"/>
                        </a:solidFill>
                        <a:effectLst/>
                        <a:uFill>
                          <a:solidFill>
                            <a:srgbClr val="000000"/>
                          </a:solidFill>
                        </a:uFill>
                        <a:latin typeface="+mn-lt"/>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720"/>
                        </a:spcBef>
                        <a:spcAft>
                          <a:spcPts val="720"/>
                        </a:spcAft>
                      </a:pPr>
                      <a:r>
                        <a:rPr lang="en-GB" sz="1400" kern="1400" dirty="0">
                          <a:solidFill>
                            <a:srgbClr val="000000"/>
                          </a:solidFill>
                          <a:effectLst/>
                          <a:uFill>
                            <a:solidFill>
                              <a:srgbClr val="000000"/>
                            </a:solidFill>
                          </a:uFill>
                          <a:latin typeface="+mn-lt"/>
                          <a:ea typeface="Times New Roman" panose="02020603050405020304" pitchFamily="18" charset="0"/>
                          <a:cs typeface="Arial" panose="020B0604020202020204" pitchFamily="34" charset="0"/>
                        </a:rPr>
                        <a:t>Integrated Portal developed</a:t>
                      </a:r>
                      <a:endParaRPr lang="en-ZA" sz="1400" kern="1400" dirty="0">
                        <a:solidFill>
                          <a:srgbClr val="000000"/>
                        </a:solidFill>
                        <a:effectLst/>
                        <a:uFill>
                          <a:solidFill>
                            <a:srgbClr val="000000"/>
                          </a:solidFill>
                        </a:uFill>
                        <a:latin typeface="+mn-lt"/>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0497899"/>
                  </a:ext>
                </a:extLst>
              </a:tr>
              <a:tr h="580677">
                <a:tc vMerge="1">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720"/>
                        </a:spcBef>
                        <a:spcAft>
                          <a:spcPts val="720"/>
                        </a:spcAft>
                      </a:pPr>
                      <a:r>
                        <a:rPr lang="en-GB" sz="1400" kern="1400" dirty="0">
                          <a:solidFill>
                            <a:srgbClr val="000000"/>
                          </a:solidFill>
                          <a:effectLst/>
                          <a:uFill>
                            <a:solidFill>
                              <a:srgbClr val="000000"/>
                            </a:solidFill>
                          </a:uFill>
                          <a:latin typeface="+mn-lt"/>
                          <a:ea typeface="Times New Roman" panose="02020603050405020304" pitchFamily="18" charset="0"/>
                          <a:cs typeface="Arial" panose="020B0604020202020204" pitchFamily="34" charset="0"/>
                        </a:rPr>
                        <a:t>Percentage (%) of Skills Audit recommendations implemented</a:t>
                      </a:r>
                      <a:endParaRPr lang="en-ZA" sz="1400" kern="1400" dirty="0">
                        <a:solidFill>
                          <a:srgbClr val="000000"/>
                        </a:solidFill>
                        <a:effectLst/>
                        <a:uFill>
                          <a:solidFill>
                            <a:srgbClr val="000000"/>
                          </a:solidFill>
                        </a:uFill>
                        <a:latin typeface="+mn-lt"/>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720"/>
                        </a:spcBef>
                        <a:spcAft>
                          <a:spcPts val="720"/>
                        </a:spcAft>
                      </a:pPr>
                      <a:r>
                        <a:rPr lang="en-GB" sz="1400" kern="1400" dirty="0">
                          <a:solidFill>
                            <a:srgbClr val="000000"/>
                          </a:solidFill>
                          <a:effectLst/>
                          <a:uFill>
                            <a:solidFill>
                              <a:srgbClr val="000000"/>
                            </a:solidFill>
                          </a:uFill>
                          <a:latin typeface="+mn-lt"/>
                          <a:ea typeface="Times New Roman" panose="02020603050405020304" pitchFamily="18" charset="0"/>
                          <a:cs typeface="Arial" panose="020B0604020202020204" pitchFamily="34" charset="0"/>
                        </a:rPr>
                        <a:t>30%</a:t>
                      </a:r>
                      <a:endParaRPr lang="en-ZA" sz="1400" kern="1400" dirty="0">
                        <a:solidFill>
                          <a:srgbClr val="000000"/>
                        </a:solidFill>
                        <a:effectLst/>
                        <a:uFill>
                          <a:solidFill>
                            <a:srgbClr val="000000"/>
                          </a:solidFill>
                        </a:uFill>
                        <a:latin typeface="+mn-lt"/>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03632032"/>
                  </a:ext>
                </a:extLst>
              </a:tr>
              <a:tr h="551796">
                <a:tc vMerge="1">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rtl="0" eaLnBrk="1" fontAlgn="auto" latinLnBrk="0" hangingPunct="1">
                        <a:lnSpc>
                          <a:spcPct val="107000"/>
                        </a:lnSpc>
                        <a:spcBef>
                          <a:spcPts val="0"/>
                        </a:spcBef>
                        <a:spcAft>
                          <a:spcPts val="0"/>
                        </a:spcAft>
                        <a:buClrTx/>
                        <a:buSzTx/>
                        <a:buFontTx/>
                        <a:buNone/>
                        <a:tabLst/>
                        <a:defRPr/>
                      </a:pPr>
                      <a:r>
                        <a:rPr lang="en-GB" sz="1400" b="0" kern="1400" dirty="0">
                          <a:solidFill>
                            <a:srgbClr val="000000"/>
                          </a:solidFill>
                          <a:effectLst/>
                          <a:uFill>
                            <a:solidFill>
                              <a:srgbClr val="000000"/>
                            </a:solidFill>
                          </a:uFill>
                          <a:latin typeface="+mn-lt"/>
                          <a:ea typeface="Times New Roman" panose="02020603050405020304" pitchFamily="18" charset="0"/>
                          <a:cs typeface="Arial" panose="020B0604020202020204" pitchFamily="34" charset="0"/>
                        </a:rPr>
                        <a:t>Approved Turnaround Strategy</a:t>
                      </a:r>
                      <a:endParaRPr lang="en-ZA" sz="1400" b="0" kern="1400" dirty="0">
                        <a:solidFill>
                          <a:srgbClr val="000000"/>
                        </a:solidFill>
                        <a:effectLst/>
                        <a:uFill>
                          <a:solidFill>
                            <a:srgbClr val="000000"/>
                          </a:solidFill>
                        </a:uFill>
                        <a:latin typeface="+mn-lt"/>
                        <a:ea typeface="Times New Roman" panose="02020603050405020304" pitchFamily="18" charset="0"/>
                        <a:cs typeface="Arial" panose="020B0604020202020204" pitchFamily="34" charset="0"/>
                      </a:endParaRPr>
                    </a:p>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720"/>
                        </a:spcBef>
                        <a:spcAft>
                          <a:spcPts val="720"/>
                        </a:spcAft>
                      </a:pPr>
                      <a:r>
                        <a:rPr lang="en-US" sz="1400" kern="1400" dirty="0">
                          <a:solidFill>
                            <a:srgbClr val="000000"/>
                          </a:solidFill>
                          <a:effectLst/>
                          <a:uFill>
                            <a:solidFill>
                              <a:srgbClr val="000000"/>
                            </a:solidFill>
                          </a:uFill>
                          <a:latin typeface="+mn-lt"/>
                          <a:ea typeface="Times New Roman" panose="02020603050405020304" pitchFamily="18" charset="0"/>
                          <a:cs typeface="Arial" panose="020B0604020202020204" pitchFamily="34" charset="0"/>
                        </a:rPr>
                        <a:t>Revised NDA strategy approved</a:t>
                      </a:r>
                      <a:endParaRPr lang="en-ZA" sz="1400" kern="1400" dirty="0">
                        <a:solidFill>
                          <a:srgbClr val="000000"/>
                        </a:solidFill>
                        <a:effectLst/>
                        <a:uFill>
                          <a:solidFill>
                            <a:srgbClr val="000000"/>
                          </a:solidFill>
                        </a:uFill>
                        <a:latin typeface="+mn-lt"/>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4897340"/>
                  </a:ext>
                </a:extLst>
              </a:tr>
              <a:tr h="580677">
                <a:tc vMerge="1">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Bef>
                          <a:spcPts val="720"/>
                        </a:spcBef>
                        <a:spcAft>
                          <a:spcPts val="720"/>
                        </a:spcAft>
                      </a:pPr>
                      <a:r>
                        <a:rPr lang="en-US" sz="1400" kern="1200" dirty="0">
                          <a:solidFill>
                            <a:srgbClr val="000000"/>
                          </a:solidFill>
                          <a:latin typeface="+mn-lt"/>
                          <a:ea typeface="+mn-ea"/>
                          <a:cs typeface="+mn-cs"/>
                        </a:rPr>
                        <a:t>State and CSO Partnership model developed</a:t>
                      </a:r>
                      <a:endParaRPr lang="en-ZA" sz="1400" kern="1200" dirty="0">
                        <a:solidFill>
                          <a:srgbClr val="000000"/>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720"/>
                        </a:spcBef>
                        <a:spcAft>
                          <a:spcPts val="720"/>
                        </a:spcAft>
                      </a:pPr>
                      <a:r>
                        <a:rPr lang="en-GB" sz="1400" kern="1200" dirty="0">
                          <a:solidFill>
                            <a:srgbClr val="000000"/>
                          </a:solidFill>
                          <a:latin typeface="+mn-lt"/>
                          <a:ea typeface="+mn-ea"/>
                          <a:cs typeface="+mn-cs"/>
                        </a:rPr>
                        <a:t>Approved Partnership Model</a:t>
                      </a:r>
                      <a:endParaRPr lang="en-ZA" sz="1400" kern="1200" dirty="0">
                        <a:solidFill>
                          <a:srgbClr val="000000"/>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53562075"/>
                  </a:ext>
                </a:extLst>
              </a:tr>
            </a:tbl>
          </a:graphicData>
        </a:graphic>
      </p:graphicFrame>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77</a:t>
            </a:r>
          </a:p>
        </p:txBody>
      </p:sp>
    </p:spTree>
    <p:extLst>
      <p:ext uri="{BB962C8B-B14F-4D97-AF65-F5344CB8AC3E}">
        <p14:creationId xmlns:p14="http://schemas.microsoft.com/office/powerpoint/2010/main" xmlns="" val="22545583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AC4F4E7-084E-469F-BA36-12C26BB5D26A}"/>
              </a:ext>
            </a:extLst>
          </p:cNvPr>
          <p:cNvSpPr txBox="1">
            <a:spLocks/>
          </p:cNvSpPr>
          <p:nvPr/>
        </p:nvSpPr>
        <p:spPr>
          <a:xfrm>
            <a:off x="1344944" y="-864656"/>
            <a:ext cx="7036660" cy="201800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endParaRPr lang="en-GB" sz="2400" dirty="0">
              <a:latin typeface="Arial Black" panose="020B0A04020102020204" pitchFamily="34" charset="0"/>
            </a:endParaRPr>
          </a:p>
          <a:p>
            <a:endParaRPr lang="en-GB" sz="2400" dirty="0">
              <a:latin typeface="Arial Black" panose="020B0A04020102020204" pitchFamily="34" charset="0"/>
            </a:endParaRPr>
          </a:p>
          <a:p>
            <a:pPr algn="ctr"/>
            <a:r>
              <a:rPr lang="en-GB" sz="2400" dirty="0">
                <a:latin typeface="Arial Black" panose="020B0A04020102020204" pitchFamily="34" charset="0"/>
              </a:rPr>
              <a:t>Programme 2</a:t>
            </a:r>
            <a:endParaRPr lang="en-ZA" sz="2400" dirty="0">
              <a:latin typeface="Arial Black" panose="020B0A04020102020204" pitchFamily="34" charset="0"/>
            </a:endParaRPr>
          </a:p>
        </p:txBody>
      </p:sp>
      <p:graphicFrame>
        <p:nvGraphicFramePr>
          <p:cNvPr id="6" name="Content Placeholder 5">
            <a:extLst>
              <a:ext uri="{FF2B5EF4-FFF2-40B4-BE49-F238E27FC236}">
                <a16:creationId xmlns:a16="http://schemas.microsoft.com/office/drawing/2014/main" xmlns="" id="{E289AA0F-A4C8-41C1-9E30-B665AC5E35C6}"/>
              </a:ext>
            </a:extLst>
          </p:cNvPr>
          <p:cNvGraphicFramePr>
            <a:graphicFrameLocks noGrp="1"/>
          </p:cNvGraphicFramePr>
          <p:nvPr>
            <p:ph idx="1"/>
            <p:extLst>
              <p:ext uri="{D42A27DB-BD31-4B8C-83A1-F6EECF244321}">
                <p14:modId xmlns:p14="http://schemas.microsoft.com/office/powerpoint/2010/main" xmlns="" val="2160393109"/>
              </p:ext>
            </p:extLst>
          </p:nvPr>
        </p:nvGraphicFramePr>
        <p:xfrm>
          <a:off x="302149" y="970463"/>
          <a:ext cx="8404527" cy="3967792"/>
        </p:xfrm>
        <a:graphic>
          <a:graphicData uri="http://schemas.openxmlformats.org/drawingml/2006/table">
            <a:tbl>
              <a:tblPr firstRow="1" firstCol="1" bandRow="1">
                <a:tableStyleId>{5C22544A-7EE6-4342-B048-85BDC9FD1C3A}</a:tableStyleId>
              </a:tblPr>
              <a:tblGrid>
                <a:gridCol w="2019631">
                  <a:extLst>
                    <a:ext uri="{9D8B030D-6E8A-4147-A177-3AD203B41FA5}">
                      <a16:colId xmlns:a16="http://schemas.microsoft.com/office/drawing/2014/main" xmlns="" val="876803054"/>
                    </a:ext>
                  </a:extLst>
                </a:gridCol>
                <a:gridCol w="3582765">
                  <a:extLst>
                    <a:ext uri="{9D8B030D-6E8A-4147-A177-3AD203B41FA5}">
                      <a16:colId xmlns:a16="http://schemas.microsoft.com/office/drawing/2014/main" xmlns="" val="3876803077"/>
                    </a:ext>
                  </a:extLst>
                </a:gridCol>
                <a:gridCol w="2802131">
                  <a:extLst>
                    <a:ext uri="{9D8B030D-6E8A-4147-A177-3AD203B41FA5}">
                      <a16:colId xmlns:a16="http://schemas.microsoft.com/office/drawing/2014/main" xmlns="" val="2167023174"/>
                    </a:ext>
                  </a:extLst>
                </a:gridCol>
              </a:tblGrid>
              <a:tr h="399732">
                <a:tc>
                  <a:txBody>
                    <a:bodyPr/>
                    <a:lstStyle/>
                    <a:p>
                      <a:pPr>
                        <a:lnSpc>
                          <a:spcPct val="107000"/>
                        </a:lnSpc>
                        <a:spcAft>
                          <a:spcPts val="0"/>
                        </a:spcAft>
                      </a:pPr>
                      <a:endParaRPr lang="en-ZA" sz="1600" b="1" dirty="0">
                        <a:solidFill>
                          <a:schemeClr val="tx1"/>
                        </a:solidFill>
                        <a:effectLst/>
                      </a:endParaRPr>
                    </a:p>
                    <a:p>
                      <a:pPr>
                        <a:lnSpc>
                          <a:spcPct val="107000"/>
                        </a:lnSpc>
                        <a:spcAft>
                          <a:spcPts val="0"/>
                        </a:spcAft>
                      </a:pPr>
                      <a:r>
                        <a:rPr lang="en-ZA" sz="1600" b="1" dirty="0">
                          <a:solidFill>
                            <a:schemeClr val="tx1"/>
                          </a:solidFill>
                          <a:effectLst/>
                        </a:rPr>
                        <a:t>Outcome </a:t>
                      </a:r>
                    </a:p>
                    <a:p>
                      <a:pPr>
                        <a:lnSpc>
                          <a:spcPct val="107000"/>
                        </a:lnSpc>
                        <a:spcAft>
                          <a:spcPts val="0"/>
                        </a:spcAft>
                      </a:pP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endParaRPr lang="en-ZA" sz="1600" b="1" dirty="0">
                        <a:solidFill>
                          <a:schemeClr val="tx1"/>
                        </a:solidFill>
                        <a:effectLst/>
                      </a:endParaRPr>
                    </a:p>
                    <a:p>
                      <a:pPr marL="0" marR="0" lvl="0" indent="0" algn="l" defTabSz="685800" rtl="0" eaLnBrk="1" fontAlgn="auto" latinLnBrk="0" hangingPunct="1">
                        <a:lnSpc>
                          <a:spcPct val="107000"/>
                        </a:lnSpc>
                        <a:spcBef>
                          <a:spcPts val="0"/>
                        </a:spcBef>
                        <a:spcAft>
                          <a:spcPts val="0"/>
                        </a:spcAft>
                        <a:buClrTx/>
                        <a:buSzTx/>
                        <a:buFontTx/>
                        <a:buNone/>
                        <a:tabLst/>
                        <a:defRPr/>
                      </a:pPr>
                      <a:r>
                        <a:rPr lang="en-ZA" sz="1600" b="1" dirty="0">
                          <a:solidFill>
                            <a:schemeClr val="tx1"/>
                          </a:solidFill>
                          <a:effectLst/>
                        </a:rPr>
                        <a:t>Output Indicator</a:t>
                      </a: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0"/>
                        </a:spcAft>
                      </a:pPr>
                      <a:endParaRPr lang="en-ZA" sz="1600" b="1" dirty="0">
                        <a:solidFill>
                          <a:schemeClr val="tx1"/>
                        </a:solidFill>
                        <a:effectLst/>
                      </a:endParaRPr>
                    </a:p>
                    <a:p>
                      <a:pPr>
                        <a:lnSpc>
                          <a:spcPct val="107000"/>
                        </a:lnSpc>
                        <a:spcAft>
                          <a:spcPts val="0"/>
                        </a:spcAft>
                      </a:pPr>
                      <a:r>
                        <a:rPr lang="en-ZA" sz="1600" b="1" dirty="0">
                          <a:solidFill>
                            <a:schemeClr val="tx1"/>
                          </a:solidFill>
                          <a:effectLst/>
                        </a:rPr>
                        <a:t>21/22 Annual Target</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2862523868"/>
                  </a:ext>
                </a:extLst>
              </a:tr>
              <a:tr h="786001">
                <a:tc rowSpan="4">
                  <a:txBody>
                    <a:bodyPr/>
                    <a:lstStyle/>
                    <a:p>
                      <a:pPr algn="l">
                        <a:lnSpc>
                          <a:spcPct val="115000"/>
                        </a:lnSpc>
                        <a:spcAft>
                          <a:spcPts val="1200"/>
                        </a:spcAft>
                      </a:pPr>
                      <a:r>
                        <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Establish effective public private partnership modalities to effect development goals</a:t>
                      </a:r>
                    </a:p>
                    <a:p>
                      <a:pPr algn="l">
                        <a:lnSpc>
                          <a:spcPct val="115000"/>
                        </a:lnSpc>
                        <a:spcAft>
                          <a:spcPts val="1200"/>
                        </a:spcAft>
                      </a:pPr>
                      <a:endParaRPr lang="en-ZA"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Aft>
                          <a:spcPts val="1200"/>
                        </a:spcAft>
                      </a:pPr>
                      <a:r>
                        <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Self-sufficient and self-reliant communities</a:t>
                      </a:r>
                      <a:endParaRPr lang="en-ZA"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2540" marR="62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US" sz="1400" kern="1200" dirty="0">
                          <a:solidFill>
                            <a:srgbClr val="000000"/>
                          </a:solidFill>
                          <a:latin typeface="+mn-lt"/>
                          <a:ea typeface="+mn-ea"/>
                          <a:cs typeface="+mn-cs"/>
                        </a:rPr>
                        <a:t>Rand value of resources raised to fund CSOs development interventions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Bef>
                          <a:spcPts val="720"/>
                        </a:spcBef>
                        <a:spcAft>
                          <a:spcPts val="720"/>
                        </a:spcAft>
                      </a:pPr>
                      <a:r>
                        <a:rPr lang="en-GB" sz="1400" kern="1200" dirty="0">
                          <a:solidFill>
                            <a:srgbClr val="000000"/>
                          </a:solidFill>
                          <a:latin typeface="+mn-lt"/>
                          <a:ea typeface="+mn-ea"/>
                          <a:cs typeface="+mn-cs"/>
                        </a:rPr>
                        <a:t>R20m</a:t>
                      </a:r>
                      <a:endParaRPr lang="en-ZA" sz="1400" kern="1200" dirty="0">
                        <a:solidFill>
                          <a:srgbClr val="000000"/>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41954150"/>
                  </a:ext>
                </a:extLst>
              </a:tr>
              <a:tr h="789561">
                <a:tc vMerge="1">
                  <a:txBody>
                    <a:bodyPr/>
                    <a:lstStyle/>
                    <a:p>
                      <a:pPr algn="l">
                        <a:lnSpc>
                          <a:spcPct val="115000"/>
                        </a:lnSpc>
                        <a:spcAft>
                          <a:spcPts val="1200"/>
                        </a:spcAft>
                      </a:pPr>
                      <a:endParaRPr lang="en-ZA"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2540" marR="62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15000"/>
                        </a:lnSpc>
                        <a:spcBef>
                          <a:spcPts val="720"/>
                        </a:spcBef>
                        <a:spcAft>
                          <a:spcPts val="720"/>
                        </a:spcAft>
                      </a:pPr>
                      <a:r>
                        <a:rPr lang="en-US" sz="1400" kern="1200" dirty="0">
                          <a:solidFill>
                            <a:srgbClr val="000000"/>
                          </a:solidFill>
                          <a:latin typeface="+mn-lt"/>
                          <a:ea typeface="+mn-ea"/>
                          <a:cs typeface="+mn-cs"/>
                        </a:rPr>
                        <a:t>Number of Work opportunities created as a result of CSOs development interventions</a:t>
                      </a:r>
                      <a:endParaRPr lang="en-ZA" sz="1400" kern="1200" dirty="0">
                        <a:solidFill>
                          <a:srgbClr val="000000"/>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n-GB" sz="1400" kern="1200" dirty="0">
                          <a:solidFill>
                            <a:srgbClr val="000000"/>
                          </a:solidFill>
                          <a:latin typeface="+mn-lt"/>
                          <a:ea typeface="+mn-ea"/>
                          <a:cs typeface="+mn-cs"/>
                        </a:rPr>
                        <a:t>500</a:t>
                      </a:r>
                      <a:endParaRPr lang="en-ZA" sz="1400" kern="1200" dirty="0">
                        <a:solidFill>
                          <a:srgbClr val="000000"/>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0222218"/>
                  </a:ext>
                </a:extLst>
              </a:tr>
              <a:tr h="835085">
                <a:tc vMerge="1">
                  <a:txBody>
                    <a:bodyPr/>
                    <a:lstStyle/>
                    <a:p>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15000"/>
                        </a:lnSpc>
                        <a:spcBef>
                          <a:spcPts val="720"/>
                        </a:spcBef>
                        <a:spcAft>
                          <a:spcPts val="720"/>
                        </a:spcAft>
                        <a:buClrTx/>
                        <a:buSzTx/>
                        <a:buFontTx/>
                        <a:buNone/>
                        <a:tabLst/>
                        <a:defRPr/>
                      </a:pPr>
                      <a:r>
                        <a:rPr lang="en-US" sz="1400" kern="1200" dirty="0">
                          <a:solidFill>
                            <a:srgbClr val="000000"/>
                          </a:solidFill>
                          <a:latin typeface="+mn-lt"/>
                          <a:ea typeface="+mn-ea"/>
                          <a:cs typeface="+mn-cs"/>
                        </a:rPr>
                        <a:t>Number of CSOs capacitated to strengthen</a:t>
                      </a:r>
                      <a:r>
                        <a:rPr lang="en-US" sz="1400" kern="1200" baseline="0" dirty="0">
                          <a:solidFill>
                            <a:srgbClr val="000000"/>
                          </a:solidFill>
                          <a:latin typeface="+mn-lt"/>
                          <a:ea typeface="+mn-ea"/>
                          <a:cs typeface="+mn-cs"/>
                        </a:rPr>
                        <a:t> their institutional capacity</a:t>
                      </a:r>
                      <a:endParaRPr lang="en-ZA" sz="1400" kern="1200" dirty="0">
                        <a:solidFill>
                          <a:srgbClr val="000000"/>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Bef>
                          <a:spcPts val="720"/>
                        </a:spcBef>
                        <a:spcAft>
                          <a:spcPts val="720"/>
                        </a:spcAft>
                      </a:pPr>
                      <a:r>
                        <a:rPr lang="en-GB" sz="1400" kern="1200" dirty="0">
                          <a:solidFill>
                            <a:srgbClr val="000000"/>
                          </a:solidFill>
                          <a:latin typeface="+mn-lt"/>
                          <a:ea typeface="+mn-ea"/>
                          <a:cs typeface="+mn-cs"/>
                        </a:rPr>
                        <a:t>1800 </a:t>
                      </a:r>
                      <a:endParaRPr lang="en-ZA" sz="1400" kern="1200" dirty="0">
                        <a:solidFill>
                          <a:srgbClr val="000000"/>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03632032"/>
                  </a:ext>
                </a:extLst>
              </a:tr>
              <a:tr h="786001">
                <a:tc vMerge="1">
                  <a:txBody>
                    <a:bodyPr/>
                    <a:lstStyle/>
                    <a:p>
                      <a:pPr algn="l">
                        <a:lnSpc>
                          <a:spcPct val="115000"/>
                        </a:lnSpc>
                        <a:spcAft>
                          <a:spcPts val="1200"/>
                        </a:spcAft>
                      </a:pPr>
                      <a:endParaRPr lang="en-ZA"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2540" marR="625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15000"/>
                        </a:lnSpc>
                        <a:spcBef>
                          <a:spcPts val="720"/>
                        </a:spcBef>
                        <a:spcAft>
                          <a:spcPts val="720"/>
                        </a:spcAft>
                      </a:pPr>
                      <a:r>
                        <a:rPr lang="en-US" sz="1400" kern="1200" dirty="0">
                          <a:solidFill>
                            <a:srgbClr val="000000"/>
                          </a:solidFill>
                          <a:latin typeface="+mn-lt"/>
                          <a:ea typeface="+mn-ea"/>
                          <a:cs typeface="+mn-cs"/>
                        </a:rPr>
                        <a:t>Percentage disbursement of funds for grant funding</a:t>
                      </a:r>
                      <a:endParaRPr lang="en-ZA" sz="1400" kern="1200" dirty="0">
                        <a:solidFill>
                          <a:srgbClr val="000000"/>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Bef>
                          <a:spcPts val="720"/>
                        </a:spcBef>
                        <a:spcAft>
                          <a:spcPts val="720"/>
                        </a:spcAft>
                      </a:pPr>
                      <a:r>
                        <a:rPr lang="en-US" sz="1400" kern="1200" dirty="0">
                          <a:solidFill>
                            <a:srgbClr val="000000"/>
                          </a:solidFill>
                          <a:latin typeface="+mn-lt"/>
                          <a:ea typeface="+mn-ea"/>
                          <a:cs typeface="+mn-cs"/>
                        </a:rPr>
                        <a:t>95%</a:t>
                      </a:r>
                      <a:endParaRPr lang="en-ZA" sz="1400" kern="1200" dirty="0">
                        <a:solidFill>
                          <a:srgbClr val="000000"/>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4897340"/>
                  </a:ext>
                </a:extLst>
              </a:tr>
            </a:tbl>
          </a:graphicData>
        </a:graphic>
      </p:graphicFrame>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78</a:t>
            </a:r>
          </a:p>
        </p:txBody>
      </p:sp>
    </p:spTree>
    <p:extLst>
      <p:ext uri="{BB962C8B-B14F-4D97-AF65-F5344CB8AC3E}">
        <p14:creationId xmlns:p14="http://schemas.microsoft.com/office/powerpoint/2010/main" xmlns="" val="17843877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AC4F4E7-084E-469F-BA36-12C26BB5D26A}"/>
              </a:ext>
            </a:extLst>
          </p:cNvPr>
          <p:cNvSpPr txBox="1">
            <a:spLocks/>
          </p:cNvSpPr>
          <p:nvPr/>
        </p:nvSpPr>
        <p:spPr>
          <a:xfrm>
            <a:off x="1344944" y="-864656"/>
            <a:ext cx="7036660" cy="201800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endParaRPr lang="en-GB" sz="2400" dirty="0">
              <a:latin typeface="Arial Black" panose="020B0A04020102020204" pitchFamily="34" charset="0"/>
            </a:endParaRPr>
          </a:p>
          <a:p>
            <a:endParaRPr lang="en-GB" sz="2400" dirty="0">
              <a:latin typeface="Arial Black" panose="020B0A04020102020204" pitchFamily="34" charset="0"/>
            </a:endParaRPr>
          </a:p>
          <a:p>
            <a:endParaRPr lang="en-GB" sz="2400" dirty="0">
              <a:latin typeface="Arial Black" panose="020B0A04020102020204" pitchFamily="34" charset="0"/>
            </a:endParaRPr>
          </a:p>
          <a:p>
            <a:pPr algn="ctr"/>
            <a:r>
              <a:rPr lang="en-GB" sz="2400" dirty="0">
                <a:latin typeface="Arial Black" panose="020B0A04020102020204" pitchFamily="34" charset="0"/>
              </a:rPr>
              <a:t>Programme 3</a:t>
            </a:r>
          </a:p>
          <a:p>
            <a:endParaRPr lang="en-ZA" sz="2400" dirty="0">
              <a:latin typeface="Arial Black" panose="020B0A04020102020204" pitchFamily="34" charset="0"/>
            </a:endParaRPr>
          </a:p>
        </p:txBody>
      </p:sp>
      <p:graphicFrame>
        <p:nvGraphicFramePr>
          <p:cNvPr id="6" name="Content Placeholder 5">
            <a:extLst>
              <a:ext uri="{FF2B5EF4-FFF2-40B4-BE49-F238E27FC236}">
                <a16:creationId xmlns:a16="http://schemas.microsoft.com/office/drawing/2014/main" xmlns="" id="{E289AA0F-A4C8-41C1-9E30-B665AC5E35C6}"/>
              </a:ext>
            </a:extLst>
          </p:cNvPr>
          <p:cNvGraphicFramePr>
            <a:graphicFrameLocks noGrp="1"/>
          </p:cNvGraphicFramePr>
          <p:nvPr>
            <p:ph idx="1"/>
            <p:extLst>
              <p:ext uri="{D42A27DB-BD31-4B8C-83A1-F6EECF244321}">
                <p14:modId xmlns:p14="http://schemas.microsoft.com/office/powerpoint/2010/main" xmlns="" val="2026302437"/>
              </p:ext>
            </p:extLst>
          </p:nvPr>
        </p:nvGraphicFramePr>
        <p:xfrm>
          <a:off x="222636" y="1153345"/>
          <a:ext cx="8404527" cy="3186397"/>
        </p:xfrm>
        <a:graphic>
          <a:graphicData uri="http://schemas.openxmlformats.org/drawingml/2006/table">
            <a:tbl>
              <a:tblPr firstRow="1" firstCol="1" bandRow="1">
                <a:tableStyleId>{5C22544A-7EE6-4342-B048-85BDC9FD1C3A}</a:tableStyleId>
              </a:tblPr>
              <a:tblGrid>
                <a:gridCol w="2019631">
                  <a:extLst>
                    <a:ext uri="{9D8B030D-6E8A-4147-A177-3AD203B41FA5}">
                      <a16:colId xmlns:a16="http://schemas.microsoft.com/office/drawing/2014/main" xmlns="" val="876803054"/>
                    </a:ext>
                  </a:extLst>
                </a:gridCol>
                <a:gridCol w="3582765">
                  <a:extLst>
                    <a:ext uri="{9D8B030D-6E8A-4147-A177-3AD203B41FA5}">
                      <a16:colId xmlns:a16="http://schemas.microsoft.com/office/drawing/2014/main" xmlns="" val="3876803077"/>
                    </a:ext>
                  </a:extLst>
                </a:gridCol>
                <a:gridCol w="2802131">
                  <a:extLst>
                    <a:ext uri="{9D8B030D-6E8A-4147-A177-3AD203B41FA5}">
                      <a16:colId xmlns:a16="http://schemas.microsoft.com/office/drawing/2014/main" xmlns="" val="2167023174"/>
                    </a:ext>
                  </a:extLst>
                </a:gridCol>
              </a:tblGrid>
              <a:tr h="858339">
                <a:tc>
                  <a:txBody>
                    <a:bodyPr/>
                    <a:lstStyle/>
                    <a:p>
                      <a:pPr>
                        <a:lnSpc>
                          <a:spcPct val="107000"/>
                        </a:lnSpc>
                        <a:spcAft>
                          <a:spcPts val="0"/>
                        </a:spcAft>
                      </a:pPr>
                      <a:endParaRPr lang="en-ZA" sz="1600" b="1" dirty="0">
                        <a:solidFill>
                          <a:schemeClr val="tx1"/>
                        </a:solidFill>
                        <a:effectLst/>
                      </a:endParaRPr>
                    </a:p>
                    <a:p>
                      <a:pPr>
                        <a:lnSpc>
                          <a:spcPct val="107000"/>
                        </a:lnSpc>
                        <a:spcAft>
                          <a:spcPts val="0"/>
                        </a:spcAft>
                      </a:pPr>
                      <a:r>
                        <a:rPr lang="en-ZA" sz="1600" b="1" dirty="0">
                          <a:solidFill>
                            <a:schemeClr val="tx1"/>
                          </a:solidFill>
                          <a:effectLst/>
                        </a:rPr>
                        <a:t>Outcome </a:t>
                      </a: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endParaRPr lang="en-ZA" sz="1600" b="1" dirty="0">
                        <a:solidFill>
                          <a:schemeClr val="tx1"/>
                        </a:solidFill>
                        <a:effectLst/>
                      </a:endParaRPr>
                    </a:p>
                    <a:p>
                      <a:pPr marL="0" marR="0" lvl="0" indent="0" algn="l" defTabSz="685800" rtl="0" eaLnBrk="1" fontAlgn="auto" latinLnBrk="0" hangingPunct="1">
                        <a:lnSpc>
                          <a:spcPct val="107000"/>
                        </a:lnSpc>
                        <a:spcBef>
                          <a:spcPts val="0"/>
                        </a:spcBef>
                        <a:spcAft>
                          <a:spcPts val="0"/>
                        </a:spcAft>
                        <a:buClrTx/>
                        <a:buSzTx/>
                        <a:buFontTx/>
                        <a:buNone/>
                        <a:tabLst/>
                        <a:defRPr/>
                      </a:pPr>
                      <a:r>
                        <a:rPr lang="en-ZA" sz="1600" b="1" dirty="0">
                          <a:solidFill>
                            <a:schemeClr val="tx1"/>
                          </a:solidFill>
                          <a:effectLst/>
                        </a:rPr>
                        <a:t>Output Indicator</a:t>
                      </a: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nSpc>
                          <a:spcPct val="107000"/>
                        </a:lnSpc>
                        <a:spcAft>
                          <a:spcPts val="0"/>
                        </a:spcAft>
                      </a:pPr>
                      <a:endParaRPr lang="en-ZA" sz="1600" b="1" dirty="0">
                        <a:solidFill>
                          <a:schemeClr val="tx1"/>
                        </a:solidFill>
                        <a:effectLst/>
                      </a:endParaRPr>
                    </a:p>
                    <a:p>
                      <a:pPr>
                        <a:lnSpc>
                          <a:spcPct val="107000"/>
                        </a:lnSpc>
                        <a:spcAft>
                          <a:spcPts val="0"/>
                        </a:spcAft>
                      </a:pPr>
                      <a:r>
                        <a:rPr lang="en-ZA" sz="1600" b="1" dirty="0">
                          <a:solidFill>
                            <a:schemeClr val="tx1"/>
                          </a:solidFill>
                          <a:effectLst/>
                        </a:rPr>
                        <a:t>21/22 Annual 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2862523868"/>
                  </a:ext>
                </a:extLst>
              </a:tr>
              <a:tr h="690188">
                <a:tc rowSpan="3">
                  <a:txBody>
                    <a:bodyPr/>
                    <a:lstStyle/>
                    <a:p>
                      <a:pPr algn="l">
                        <a:lnSpc>
                          <a:spcPct val="115000"/>
                        </a:lnSpc>
                        <a:spcAft>
                          <a:spcPts val="1200"/>
                        </a:spcAft>
                      </a:pPr>
                      <a:r>
                        <a:rPr lang="en-ZA"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Influencing  development policy through thought leadership</a:t>
                      </a:r>
                      <a:endParaRPr lang="en-ZA"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720"/>
                        </a:spcBef>
                        <a:spcAft>
                          <a:spcPts val="720"/>
                        </a:spcAft>
                      </a:pPr>
                      <a:r>
                        <a:rPr kumimoji="0" lang="en-GB" sz="1600" b="0" i="0" u="none" strike="noStrike" kern="1200" cap="none" spc="0" normalizeH="0" baseline="0" dirty="0">
                          <a:ln>
                            <a:noFill/>
                          </a:ln>
                          <a:solidFill>
                            <a:srgbClr val="000000"/>
                          </a:solidFill>
                          <a:effectLst/>
                          <a:uLnTx/>
                          <a:uFillTx/>
                          <a:latin typeface="+mn-lt"/>
                          <a:ea typeface="+mn-ea"/>
                          <a:cs typeface="+mn-cs"/>
                        </a:rPr>
                        <a:t>Number of research publications undertaken to provide a basis for development policy</a:t>
                      </a:r>
                      <a:endParaRPr kumimoji="0" lang="en-ZA" sz="1600" b="0" i="0" u="none" strike="noStrike" kern="1200" cap="none" spc="0" normalizeH="0" baseline="0" dirty="0">
                        <a:ln>
                          <a:noFill/>
                        </a:ln>
                        <a:solidFill>
                          <a:srgbClr val="000000"/>
                        </a:solidFill>
                        <a:effectLst/>
                        <a:uLnTx/>
                        <a:uFillTx/>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US" sz="1600" dirty="0">
                          <a:effectLst/>
                          <a:latin typeface="+mn-lt"/>
                          <a:ea typeface="Calibri" panose="020F0502020204030204" pitchFamily="34" charset="0"/>
                          <a:cs typeface="Times New Roman" panose="02020603050405020304" pitchFamily="18" charset="0"/>
                        </a:rPr>
                        <a:t>3</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41954150"/>
                  </a:ext>
                </a:extLst>
              </a:tr>
              <a:tr h="693314">
                <a:tc vMerge="1">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720"/>
                        </a:spcBef>
                        <a:spcAft>
                          <a:spcPts val="720"/>
                        </a:spcAft>
                      </a:pPr>
                      <a:r>
                        <a:rPr kumimoji="0" lang="en-GB" sz="1600" b="0" i="0" u="none" strike="noStrike" kern="1200" cap="none" spc="0" normalizeH="0" baseline="0" dirty="0">
                          <a:ln>
                            <a:noFill/>
                          </a:ln>
                          <a:solidFill>
                            <a:srgbClr val="000000"/>
                          </a:solidFill>
                          <a:effectLst/>
                          <a:uLnTx/>
                          <a:uFillTx/>
                          <a:latin typeface="+mn-lt"/>
                          <a:ea typeface="+mn-ea"/>
                          <a:cs typeface="+mn-cs"/>
                        </a:rPr>
                        <a:t>Number of evaluations conducted to inform programme implementation</a:t>
                      </a:r>
                      <a:endParaRPr kumimoji="0" lang="en-ZA" sz="1600" b="0" i="0" u="none" strike="noStrike" kern="1200" cap="none" spc="0" normalizeH="0" baseline="0" dirty="0">
                        <a:ln>
                          <a:noFill/>
                        </a:ln>
                        <a:solidFill>
                          <a:srgbClr val="000000"/>
                        </a:solidFill>
                        <a:effectLst/>
                        <a:uLnTx/>
                        <a:uFillTx/>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n-US" sz="1600" dirty="0">
                          <a:effectLst/>
                          <a:latin typeface="+mn-lt"/>
                          <a:ea typeface="Calibri" panose="020F0502020204030204" pitchFamily="34" charset="0"/>
                          <a:cs typeface="Times New Roman" panose="02020603050405020304" pitchFamily="18" charset="0"/>
                        </a:rPr>
                        <a:t>3</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0222218"/>
                  </a:ext>
                </a:extLst>
              </a:tr>
              <a:tr h="733289">
                <a:tc vMerge="1">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720"/>
                        </a:spcBef>
                        <a:spcAft>
                          <a:spcPts val="720"/>
                        </a:spcAft>
                      </a:pPr>
                      <a:r>
                        <a:rPr kumimoji="0" lang="en-GB" sz="1600" b="0" i="0" u="none" strike="noStrike" kern="1200" cap="none" spc="0" normalizeH="0" baseline="0" dirty="0">
                          <a:ln>
                            <a:noFill/>
                          </a:ln>
                          <a:solidFill>
                            <a:srgbClr val="000000"/>
                          </a:solidFill>
                          <a:effectLst/>
                          <a:uLnTx/>
                          <a:uFillTx/>
                          <a:latin typeface="+mn-lt"/>
                          <a:ea typeface="+mn-ea"/>
                          <a:cs typeface="+mn-cs"/>
                        </a:rPr>
                        <a:t>Number of dialogues held with external stakeholders to inform development policy</a:t>
                      </a:r>
                      <a:endParaRPr kumimoji="0" lang="en-ZA" sz="1600" b="0" i="0" u="none" strike="noStrike" kern="1200" cap="none" spc="0" normalizeH="0" baseline="0" dirty="0">
                        <a:ln>
                          <a:noFill/>
                        </a:ln>
                        <a:solidFill>
                          <a:srgbClr val="000000"/>
                        </a:solidFill>
                        <a:effectLst/>
                        <a:uLnTx/>
                        <a:uFillTx/>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US" sz="1600" dirty="0">
                          <a:effectLst/>
                          <a:latin typeface="+mn-lt"/>
                          <a:ea typeface="Calibri" panose="020F0502020204030204" pitchFamily="34" charset="0"/>
                          <a:cs typeface="Times New Roman" panose="02020603050405020304" pitchFamily="18" charset="0"/>
                        </a:rPr>
                        <a:t>5</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03632032"/>
                  </a:ext>
                </a:extLst>
              </a:tr>
            </a:tbl>
          </a:graphicData>
        </a:graphic>
      </p:graphicFrame>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79</a:t>
            </a:r>
          </a:p>
        </p:txBody>
      </p:sp>
    </p:spTree>
    <p:extLst>
      <p:ext uri="{BB962C8B-B14F-4D97-AF65-F5344CB8AC3E}">
        <p14:creationId xmlns:p14="http://schemas.microsoft.com/office/powerpoint/2010/main" xmlns="" val="751512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58293"/>
            <a:ext cx="7886700" cy="613668"/>
          </a:xfrm>
        </p:spPr>
        <p:txBody>
          <a:bodyPr>
            <a:normAutofit/>
          </a:bodyPr>
          <a:lstStyle/>
          <a:p>
            <a:r>
              <a:rPr lang="en-GB" sz="2800" b="1" dirty="0">
                <a:latin typeface="Arial Black" panose="020B0A04020102020204" pitchFamily="34" charset="0"/>
                <a:cs typeface="Arial" panose="020B0604020202020204" pitchFamily="34" charset="0"/>
              </a:rPr>
              <a:t>DSD Portfolio Strategic Focus Remains</a:t>
            </a:r>
            <a:endParaRPr lang="en-GB"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120116373"/>
              </p:ext>
            </p:extLst>
          </p:nvPr>
        </p:nvGraphicFramePr>
        <p:xfrm>
          <a:off x="628650" y="579549"/>
          <a:ext cx="8515350" cy="5460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4572000" y="6310313"/>
            <a:ext cx="2057400" cy="365125"/>
          </a:xfrm>
          <a:prstGeom prst="rect">
            <a:avLst/>
          </a:prstGeom>
        </p:spPr>
        <p:txBody>
          <a:bodyPr/>
          <a:lstStyle/>
          <a:p>
            <a:pPr defTabSz="685800"/>
            <a:fld id="{01BA374B-96E1-4B69-AC0E-0EF63C3DFBAB}" type="slidenum">
              <a:rPr lang="en-US" smtClean="0">
                <a:solidFill>
                  <a:prstClr val="black"/>
                </a:solidFill>
              </a:rPr>
              <a:pPr defTabSz="685800"/>
              <a:t>8</a:t>
            </a:fld>
            <a:endParaRPr lang="en-US" dirty="0">
              <a:solidFill>
                <a:prstClr val="black"/>
              </a:solidFill>
            </a:endParaRPr>
          </a:p>
        </p:txBody>
      </p:sp>
      <p:grpSp>
        <p:nvGrpSpPr>
          <p:cNvPr id="8" name="Group 7">
            <a:extLst>
              <a:ext uri="{FF2B5EF4-FFF2-40B4-BE49-F238E27FC236}">
                <a16:creationId xmlns:a16="http://schemas.microsoft.com/office/drawing/2014/main" xmlns="" id="{52E6B7F6-7529-4151-9AB1-D9851330C919}"/>
              </a:ext>
            </a:extLst>
          </p:cNvPr>
          <p:cNvGrpSpPr/>
          <p:nvPr/>
        </p:nvGrpSpPr>
        <p:grpSpPr>
          <a:xfrm>
            <a:off x="93965" y="1047217"/>
            <a:ext cx="448825" cy="453904"/>
            <a:chOff x="501247" y="2169368"/>
            <a:chExt cx="756000" cy="850019"/>
          </a:xfrm>
        </p:grpSpPr>
        <p:pic>
          <p:nvPicPr>
            <p:cNvPr id="9" name="Graphic 27" descr="Open hand">
              <a:extLst>
                <a:ext uri="{FF2B5EF4-FFF2-40B4-BE49-F238E27FC236}">
                  <a16:creationId xmlns:a16="http://schemas.microsoft.com/office/drawing/2014/main" xmlns="" id="{EF9A898C-EDB3-4716-A7BF-ECA9EB57420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01247" y="2263387"/>
              <a:ext cx="756000" cy="756000"/>
            </a:xfrm>
            <a:prstGeom prst="rect">
              <a:avLst/>
            </a:prstGeom>
          </p:spPr>
        </p:pic>
        <p:pic>
          <p:nvPicPr>
            <p:cNvPr id="10" name="Graphic 28" descr="Business Growth">
              <a:extLst>
                <a:ext uri="{FF2B5EF4-FFF2-40B4-BE49-F238E27FC236}">
                  <a16:creationId xmlns:a16="http://schemas.microsoft.com/office/drawing/2014/main" xmlns="" id="{80F02FC9-311D-4ABF-B2CF-6C2621A83AAF}"/>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58813" y="2169368"/>
              <a:ext cx="432000" cy="432000"/>
            </a:xfrm>
            <a:prstGeom prst="rect">
              <a:avLst/>
            </a:prstGeom>
          </p:spPr>
        </p:pic>
      </p:grpSp>
      <p:pic>
        <p:nvPicPr>
          <p:cNvPr id="11" name="Graphic 10" descr="Bullseye">
            <a:extLst>
              <a:ext uri="{FF2B5EF4-FFF2-40B4-BE49-F238E27FC236}">
                <a16:creationId xmlns:a16="http://schemas.microsoft.com/office/drawing/2014/main" xmlns="" id="{D65E8C22-E17D-4E99-A882-406D5CC2191B}"/>
              </a:ext>
            </a:extLst>
          </p:cNvPr>
          <p:cNvPicPr>
            <a:picLocks noChangeAspect="1"/>
          </p:cNvPicPr>
          <p:nvPr/>
        </p:nvPicPr>
        <p:blipFill>
          <a:blip r:embed="rId11">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tretch>
            <a:fillRect/>
          </a:stretch>
        </p:blipFill>
        <p:spPr>
          <a:xfrm>
            <a:off x="23817" y="1755611"/>
            <a:ext cx="540000" cy="540000"/>
          </a:xfrm>
          <a:prstGeom prst="rect">
            <a:avLst/>
          </a:prstGeom>
        </p:spPr>
      </p:pic>
      <p:pic>
        <p:nvPicPr>
          <p:cNvPr id="12" name="Graphic 12" descr="Target">
            <a:extLst>
              <a:ext uri="{FF2B5EF4-FFF2-40B4-BE49-F238E27FC236}">
                <a16:creationId xmlns:a16="http://schemas.microsoft.com/office/drawing/2014/main" xmlns="" id="{49B765ED-E39B-4FF5-8979-0657DCC89C92}"/>
              </a:ext>
            </a:extLst>
          </p:cNvPr>
          <p:cNvPicPr>
            <a:picLocks noChangeAspect="1"/>
          </p:cNvPicPr>
          <p:nvPr/>
        </p:nvPicPr>
        <p:blipFill>
          <a:blip r:embed="rId13">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tretch>
            <a:fillRect/>
          </a:stretch>
        </p:blipFill>
        <p:spPr>
          <a:xfrm>
            <a:off x="45744" y="2996539"/>
            <a:ext cx="540000" cy="540000"/>
          </a:xfrm>
          <a:prstGeom prst="rect">
            <a:avLst/>
          </a:prstGeom>
        </p:spPr>
      </p:pic>
      <p:pic>
        <p:nvPicPr>
          <p:cNvPr id="13" name="Graphic 12" descr="Target">
            <a:extLst>
              <a:ext uri="{FF2B5EF4-FFF2-40B4-BE49-F238E27FC236}">
                <a16:creationId xmlns:a16="http://schemas.microsoft.com/office/drawing/2014/main" xmlns="" id="{49B765ED-E39B-4FF5-8979-0657DCC89C92}"/>
              </a:ext>
            </a:extLst>
          </p:cNvPr>
          <p:cNvPicPr>
            <a:picLocks noChangeAspect="1"/>
          </p:cNvPicPr>
          <p:nvPr/>
        </p:nvPicPr>
        <p:blipFill>
          <a:blip r:embed="rId13">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tretch>
            <a:fillRect/>
          </a:stretch>
        </p:blipFill>
        <p:spPr>
          <a:xfrm>
            <a:off x="51452" y="3839135"/>
            <a:ext cx="540000" cy="540000"/>
          </a:xfrm>
          <a:prstGeom prst="rect">
            <a:avLst/>
          </a:prstGeom>
        </p:spPr>
      </p:pic>
    </p:spTree>
    <p:extLst>
      <p:ext uri="{BB962C8B-B14F-4D97-AF65-F5344CB8AC3E}">
        <p14:creationId xmlns:p14="http://schemas.microsoft.com/office/powerpoint/2010/main" xmlns="" val="27598377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623534592"/>
              </p:ext>
            </p:extLst>
          </p:nvPr>
        </p:nvGraphicFramePr>
        <p:xfrm>
          <a:off x="157018" y="554182"/>
          <a:ext cx="8756073" cy="4886036"/>
        </p:xfrm>
        <a:graphic>
          <a:graphicData uri="http://schemas.openxmlformats.org/drawingml/2006/table">
            <a:tbl>
              <a:tblPr firstRow="1" firstCol="1" bandRow="1">
                <a:tableStyleId>{616DA210-FB5B-4158-B5E0-FEB733F419BA}</a:tableStyleId>
              </a:tblPr>
              <a:tblGrid>
                <a:gridCol w="1565772">
                  <a:extLst>
                    <a:ext uri="{9D8B030D-6E8A-4147-A177-3AD203B41FA5}">
                      <a16:colId xmlns:a16="http://schemas.microsoft.com/office/drawing/2014/main" xmlns="" val="1618303692"/>
                    </a:ext>
                  </a:extLst>
                </a:gridCol>
                <a:gridCol w="699617">
                  <a:extLst>
                    <a:ext uri="{9D8B030D-6E8A-4147-A177-3AD203B41FA5}">
                      <a16:colId xmlns:a16="http://schemas.microsoft.com/office/drawing/2014/main" xmlns="" val="2888206575"/>
                    </a:ext>
                  </a:extLst>
                </a:gridCol>
                <a:gridCol w="673657">
                  <a:extLst>
                    <a:ext uri="{9D8B030D-6E8A-4147-A177-3AD203B41FA5}">
                      <a16:colId xmlns:a16="http://schemas.microsoft.com/office/drawing/2014/main" xmlns="" val="1712593771"/>
                    </a:ext>
                  </a:extLst>
                </a:gridCol>
                <a:gridCol w="691448">
                  <a:extLst>
                    <a:ext uri="{9D8B030D-6E8A-4147-A177-3AD203B41FA5}">
                      <a16:colId xmlns:a16="http://schemas.microsoft.com/office/drawing/2014/main" xmlns="" val="2870948513"/>
                    </a:ext>
                  </a:extLst>
                </a:gridCol>
                <a:gridCol w="756086">
                  <a:extLst>
                    <a:ext uri="{9D8B030D-6E8A-4147-A177-3AD203B41FA5}">
                      <a16:colId xmlns:a16="http://schemas.microsoft.com/office/drawing/2014/main" xmlns="" val="1497445276"/>
                    </a:ext>
                  </a:extLst>
                </a:gridCol>
                <a:gridCol w="756086">
                  <a:extLst>
                    <a:ext uri="{9D8B030D-6E8A-4147-A177-3AD203B41FA5}">
                      <a16:colId xmlns:a16="http://schemas.microsoft.com/office/drawing/2014/main" xmlns="" val="4125159540"/>
                    </a:ext>
                  </a:extLst>
                </a:gridCol>
                <a:gridCol w="754482">
                  <a:extLst>
                    <a:ext uri="{9D8B030D-6E8A-4147-A177-3AD203B41FA5}">
                      <a16:colId xmlns:a16="http://schemas.microsoft.com/office/drawing/2014/main" xmlns="" val="1519798903"/>
                    </a:ext>
                  </a:extLst>
                </a:gridCol>
                <a:gridCol w="754482">
                  <a:extLst>
                    <a:ext uri="{9D8B030D-6E8A-4147-A177-3AD203B41FA5}">
                      <a16:colId xmlns:a16="http://schemas.microsoft.com/office/drawing/2014/main" xmlns="" val="196346743"/>
                    </a:ext>
                  </a:extLst>
                </a:gridCol>
                <a:gridCol w="706463">
                  <a:extLst>
                    <a:ext uri="{9D8B030D-6E8A-4147-A177-3AD203B41FA5}">
                      <a16:colId xmlns:a16="http://schemas.microsoft.com/office/drawing/2014/main" xmlns="" val="255758356"/>
                    </a:ext>
                  </a:extLst>
                </a:gridCol>
                <a:gridCol w="698990">
                  <a:extLst>
                    <a:ext uri="{9D8B030D-6E8A-4147-A177-3AD203B41FA5}">
                      <a16:colId xmlns:a16="http://schemas.microsoft.com/office/drawing/2014/main" xmlns="" val="3250503262"/>
                    </a:ext>
                  </a:extLst>
                </a:gridCol>
                <a:gridCol w="698990">
                  <a:extLst>
                    <a:ext uri="{9D8B030D-6E8A-4147-A177-3AD203B41FA5}">
                      <a16:colId xmlns:a16="http://schemas.microsoft.com/office/drawing/2014/main" xmlns="" val="2180103886"/>
                    </a:ext>
                  </a:extLst>
                </a:gridCol>
              </a:tblGrid>
              <a:tr h="579820">
                <a:tc rowSpan="2">
                  <a:txBody>
                    <a:bodyPr/>
                    <a:lstStyle/>
                    <a:p>
                      <a:pPr>
                        <a:lnSpc>
                          <a:spcPct val="107000"/>
                        </a:lnSpc>
                        <a:spcAft>
                          <a:spcPts val="0"/>
                        </a:spcAft>
                      </a:pPr>
                      <a:r>
                        <a:rPr lang="en-ZA" sz="1400" dirty="0">
                          <a:effectLst/>
                        </a:rPr>
                        <a:t>National </a:t>
                      </a:r>
                    </a:p>
                    <a:p>
                      <a:pPr>
                        <a:lnSpc>
                          <a:spcPct val="107000"/>
                        </a:lnSpc>
                        <a:spcAft>
                          <a:spcPts val="0"/>
                        </a:spcAft>
                      </a:pPr>
                      <a:r>
                        <a:rPr lang="en-ZA" sz="1400" dirty="0">
                          <a:effectLst/>
                        </a:rPr>
                        <a:t> </a:t>
                      </a:r>
                    </a:p>
                    <a:p>
                      <a:pPr>
                        <a:lnSpc>
                          <a:spcPct val="107000"/>
                        </a:lnSpc>
                        <a:spcAft>
                          <a:spcPts val="0"/>
                        </a:spcAft>
                      </a:pPr>
                      <a:r>
                        <a:rPr lang="en-ZA" sz="1400" dirty="0">
                          <a:effectLst/>
                        </a:rPr>
                        <a:t>Annual Target </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89" marR="59489" marT="0" marB="0" anchor="ctr">
                    <a:solidFill>
                      <a:schemeClr val="accent2"/>
                    </a:solidFill>
                  </a:tcPr>
                </a:tc>
                <a:tc gridSpan="10">
                  <a:txBody>
                    <a:bodyPr/>
                    <a:lstStyle/>
                    <a:p>
                      <a:pPr algn="ctr">
                        <a:lnSpc>
                          <a:spcPct val="107000"/>
                        </a:lnSpc>
                        <a:spcAft>
                          <a:spcPts val="0"/>
                        </a:spcAft>
                      </a:pPr>
                      <a:r>
                        <a:rPr lang="en-ZA" sz="1800" dirty="0">
                          <a:effectLst/>
                        </a:rPr>
                        <a:t>Provincial Target</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89" marR="59489" marT="0" marB="0">
                    <a:solidFill>
                      <a:schemeClr val="accent2"/>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a:lnSpc>
                          <a:spcPct val="107000"/>
                        </a:lnSpc>
                        <a:spcAft>
                          <a:spcPts val="0"/>
                        </a:spcAft>
                      </a:pP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89" marR="59489" marT="0" marB="0">
                    <a:solidFill>
                      <a:schemeClr val="accent2">
                        <a:lumMod val="20000"/>
                        <a:lumOff val="80000"/>
                      </a:schemeClr>
                    </a:solidFill>
                  </a:tcPr>
                </a:tc>
                <a:extLst>
                  <a:ext uri="{0D108BD9-81ED-4DB2-BD59-A6C34878D82A}">
                    <a16:rowId xmlns:a16="http://schemas.microsoft.com/office/drawing/2014/main" xmlns="" val="651801434"/>
                  </a:ext>
                </a:extLst>
              </a:tr>
              <a:tr h="846312">
                <a:tc vMerge="1">
                  <a:txBody>
                    <a:bodyPr/>
                    <a:lstStyle/>
                    <a:p>
                      <a:endParaRPr lang="en-ZA"/>
                    </a:p>
                  </a:txBody>
                  <a:tcPr/>
                </a:tc>
                <a:tc>
                  <a:txBody>
                    <a:bodyPr/>
                    <a:lstStyle/>
                    <a:p>
                      <a:pPr>
                        <a:lnSpc>
                          <a:spcPct val="107000"/>
                        </a:lnSpc>
                        <a:spcAft>
                          <a:spcPts val="0"/>
                        </a:spcAft>
                      </a:pPr>
                      <a:r>
                        <a:rPr lang="en-ZA" sz="1400" dirty="0">
                          <a:effectLst/>
                        </a:rPr>
                        <a:t>EC</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89" marR="59489" marT="0" marB="0" anchor="ctr">
                    <a:solidFill>
                      <a:schemeClr val="accent2"/>
                    </a:solidFill>
                  </a:tcPr>
                </a:tc>
                <a:tc>
                  <a:txBody>
                    <a:bodyPr/>
                    <a:lstStyle/>
                    <a:p>
                      <a:pPr>
                        <a:lnSpc>
                          <a:spcPct val="107000"/>
                        </a:lnSpc>
                        <a:spcAft>
                          <a:spcPts val="0"/>
                        </a:spcAft>
                      </a:pPr>
                      <a:r>
                        <a:rPr lang="en-ZA" sz="1400" dirty="0">
                          <a:effectLst/>
                        </a:rPr>
                        <a:t>FS</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89" marR="59489" marT="0" marB="0" anchor="ctr">
                    <a:solidFill>
                      <a:schemeClr val="accent2"/>
                    </a:solidFill>
                  </a:tcPr>
                </a:tc>
                <a:tc>
                  <a:txBody>
                    <a:bodyPr/>
                    <a:lstStyle/>
                    <a:p>
                      <a:pPr>
                        <a:lnSpc>
                          <a:spcPct val="107000"/>
                        </a:lnSpc>
                        <a:spcAft>
                          <a:spcPts val="0"/>
                        </a:spcAft>
                      </a:pPr>
                      <a:r>
                        <a:rPr lang="en-ZA" sz="1400" dirty="0">
                          <a:effectLst/>
                        </a:rPr>
                        <a:t>GP</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89" marR="59489" marT="0" marB="0" anchor="ctr">
                    <a:solidFill>
                      <a:schemeClr val="accent2"/>
                    </a:solidFill>
                  </a:tcPr>
                </a:tc>
                <a:tc>
                  <a:txBody>
                    <a:bodyPr/>
                    <a:lstStyle/>
                    <a:p>
                      <a:pPr>
                        <a:lnSpc>
                          <a:spcPct val="107000"/>
                        </a:lnSpc>
                        <a:spcAft>
                          <a:spcPts val="0"/>
                        </a:spcAft>
                      </a:pPr>
                      <a:r>
                        <a:rPr lang="en-ZA" sz="1400" dirty="0">
                          <a:effectLst/>
                        </a:rPr>
                        <a:t>KZN</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89" marR="59489" marT="0" marB="0" anchor="ctr">
                    <a:solidFill>
                      <a:schemeClr val="accent2"/>
                    </a:solidFill>
                  </a:tcPr>
                </a:tc>
                <a:tc>
                  <a:txBody>
                    <a:bodyPr/>
                    <a:lstStyle/>
                    <a:p>
                      <a:pPr>
                        <a:lnSpc>
                          <a:spcPct val="107000"/>
                        </a:lnSpc>
                        <a:spcAft>
                          <a:spcPts val="0"/>
                        </a:spcAft>
                      </a:pPr>
                      <a:r>
                        <a:rPr lang="en-ZA" sz="1400" dirty="0">
                          <a:effectLst/>
                        </a:rPr>
                        <a:t>LP</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89" marR="59489" marT="0" marB="0" anchor="ctr">
                    <a:solidFill>
                      <a:schemeClr val="accent2"/>
                    </a:solidFill>
                  </a:tcPr>
                </a:tc>
                <a:tc>
                  <a:txBody>
                    <a:bodyPr/>
                    <a:lstStyle/>
                    <a:p>
                      <a:pPr>
                        <a:lnSpc>
                          <a:spcPct val="107000"/>
                        </a:lnSpc>
                        <a:spcAft>
                          <a:spcPts val="0"/>
                        </a:spcAft>
                      </a:pPr>
                      <a:r>
                        <a:rPr lang="en-ZA" sz="1400" dirty="0">
                          <a:effectLst/>
                        </a:rPr>
                        <a:t>MP</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89" marR="59489" marT="0" marB="0" anchor="ctr">
                    <a:solidFill>
                      <a:schemeClr val="accent2"/>
                    </a:solidFill>
                  </a:tcPr>
                </a:tc>
                <a:tc>
                  <a:txBody>
                    <a:bodyPr/>
                    <a:lstStyle/>
                    <a:p>
                      <a:pPr>
                        <a:lnSpc>
                          <a:spcPct val="107000"/>
                        </a:lnSpc>
                        <a:spcAft>
                          <a:spcPts val="0"/>
                        </a:spcAft>
                      </a:pPr>
                      <a:r>
                        <a:rPr lang="en-ZA" sz="1400" dirty="0">
                          <a:effectLst/>
                        </a:rPr>
                        <a:t>NC</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89" marR="59489" marT="0" marB="0" anchor="ctr">
                    <a:solidFill>
                      <a:schemeClr val="accent2"/>
                    </a:solidFill>
                  </a:tcPr>
                </a:tc>
                <a:tc>
                  <a:txBody>
                    <a:bodyPr/>
                    <a:lstStyle/>
                    <a:p>
                      <a:pPr>
                        <a:lnSpc>
                          <a:spcPct val="107000"/>
                        </a:lnSpc>
                        <a:spcAft>
                          <a:spcPts val="0"/>
                        </a:spcAft>
                      </a:pPr>
                      <a:r>
                        <a:rPr lang="en-ZA" sz="1400" dirty="0">
                          <a:effectLst/>
                        </a:rPr>
                        <a:t>NW</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89" marR="59489" marT="0" marB="0" anchor="ctr">
                    <a:solidFill>
                      <a:schemeClr val="accent2"/>
                    </a:solidFill>
                  </a:tcPr>
                </a:tc>
                <a:tc>
                  <a:txBody>
                    <a:bodyPr/>
                    <a:lstStyle/>
                    <a:p>
                      <a:pPr>
                        <a:lnSpc>
                          <a:spcPct val="107000"/>
                        </a:lnSpc>
                        <a:spcAft>
                          <a:spcPts val="0"/>
                        </a:spcAft>
                      </a:pPr>
                      <a:r>
                        <a:rPr lang="en-ZA" sz="1400" dirty="0">
                          <a:effectLst/>
                        </a:rPr>
                        <a:t>WC</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89" marR="59489" marT="0" marB="0" anchor="ctr">
                    <a:solidFill>
                      <a:schemeClr val="accent2"/>
                    </a:solidFill>
                  </a:tcPr>
                </a:tc>
                <a:tc>
                  <a:txBody>
                    <a:bodyPr/>
                    <a:lstStyle/>
                    <a:p>
                      <a:pPr>
                        <a:lnSpc>
                          <a:spcPct val="107000"/>
                        </a:lnSpc>
                        <a:spcAft>
                          <a:spcPts val="0"/>
                        </a:spcAft>
                      </a:pPr>
                      <a:r>
                        <a:rPr lang="en-US" sz="1400" dirty="0">
                          <a:effectLst/>
                        </a:rPr>
                        <a:t>TOTAL</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89" marR="59489" marT="0" marB="0" anchor="ctr">
                    <a:solidFill>
                      <a:schemeClr val="accent2"/>
                    </a:solidFill>
                  </a:tcPr>
                </a:tc>
                <a:extLst>
                  <a:ext uri="{0D108BD9-81ED-4DB2-BD59-A6C34878D82A}">
                    <a16:rowId xmlns:a16="http://schemas.microsoft.com/office/drawing/2014/main" xmlns="" val="1825294383"/>
                  </a:ext>
                </a:extLst>
              </a:tr>
              <a:tr h="2169453">
                <a:tc>
                  <a:txBody>
                    <a:bodyPr/>
                    <a:lstStyle/>
                    <a:p>
                      <a:pPr marL="0" algn="l" defTabSz="685800" rtl="0" eaLnBrk="1" latinLnBrk="0" hangingPunct="1">
                        <a:lnSpc>
                          <a:spcPct val="115000"/>
                        </a:lnSpc>
                        <a:spcBef>
                          <a:spcPts val="720"/>
                        </a:spcBef>
                        <a:spcAft>
                          <a:spcPts val="720"/>
                        </a:spcAft>
                      </a:pPr>
                      <a:r>
                        <a:rPr kumimoji="0" lang="en-ZA" sz="1400" u="none" strike="noStrike" kern="1200" cap="none" spc="0" normalizeH="0" baseline="0" dirty="0">
                          <a:ln>
                            <a:noFill/>
                          </a:ln>
                          <a:effectLst/>
                          <a:uLnTx/>
                          <a:uFillTx/>
                        </a:rPr>
                        <a:t>Number of w</a:t>
                      </a:r>
                      <a:r>
                        <a:rPr kumimoji="0" lang="en-US" sz="1400" u="none" strike="noStrike" kern="1200" cap="none" spc="0" normalizeH="0" baseline="0" dirty="0" err="1">
                          <a:ln>
                            <a:noFill/>
                          </a:ln>
                          <a:effectLst/>
                          <a:uLnTx/>
                          <a:uFillTx/>
                        </a:rPr>
                        <a:t>ork</a:t>
                      </a:r>
                      <a:r>
                        <a:rPr kumimoji="0" lang="en-US" sz="1400" u="none" strike="noStrike" kern="1200" cap="none" spc="0" normalizeH="0" baseline="0" dirty="0">
                          <a:ln>
                            <a:noFill/>
                          </a:ln>
                          <a:effectLst/>
                          <a:uLnTx/>
                          <a:uFillTx/>
                        </a:rPr>
                        <a:t> opportunities created as a result of CSOs development interventions</a:t>
                      </a:r>
                      <a:endParaRPr kumimoji="0" lang="en-ZA" sz="1400" u="none" strike="noStrike" kern="1200" cap="none" spc="0" normalizeH="0" baseline="0" dirty="0">
                        <a:ln>
                          <a:noFill/>
                        </a:ln>
                        <a:effectLst/>
                        <a:uLnTx/>
                        <a:uFillTx/>
                      </a:endParaRPr>
                    </a:p>
                    <a:p>
                      <a:pPr marL="0" algn="l" defTabSz="685800" rtl="0" eaLnBrk="1" latinLnBrk="0" hangingPunct="1">
                        <a:lnSpc>
                          <a:spcPct val="115000"/>
                        </a:lnSpc>
                        <a:spcBef>
                          <a:spcPts val="720"/>
                        </a:spcBef>
                        <a:spcAft>
                          <a:spcPts val="720"/>
                        </a:spcAft>
                      </a:pPr>
                      <a:r>
                        <a:rPr kumimoji="0" lang="en-ZA" sz="1400" u="none" strike="noStrike" kern="1200" cap="none" spc="0" normalizeH="0" baseline="0" dirty="0">
                          <a:ln>
                            <a:noFill/>
                          </a:ln>
                          <a:effectLst/>
                          <a:uLnTx/>
                          <a:uFillTx/>
                        </a:rPr>
                        <a:t> </a:t>
                      </a:r>
                      <a:endParaRPr kumimoji="0" lang="en-ZA" sz="1400" b="0" i="0" u="none" strike="noStrike" kern="1200" cap="none" spc="0" normalizeH="0" baseline="0" dirty="0">
                        <a:ln>
                          <a:noFill/>
                        </a:ln>
                        <a:solidFill>
                          <a:srgbClr val="000000"/>
                        </a:solidFill>
                        <a:effectLst/>
                        <a:uLnTx/>
                        <a:uFillTx/>
                        <a:latin typeface="+mn-lt"/>
                        <a:ea typeface="+mn-ea"/>
                        <a:cs typeface="+mn-cs"/>
                      </a:endParaRPr>
                    </a:p>
                  </a:txBody>
                  <a:tcPr marL="59489" marR="59489" marT="0" marB="0" anchor="ctr">
                    <a:solidFill>
                      <a:schemeClr val="accent2"/>
                    </a:solidFill>
                  </a:tcPr>
                </a:tc>
                <a:tc>
                  <a:txBody>
                    <a:bodyPr/>
                    <a:lstStyle/>
                    <a:p>
                      <a:pPr>
                        <a:lnSpc>
                          <a:spcPct val="107000"/>
                        </a:lnSpc>
                        <a:spcAft>
                          <a:spcPts val="0"/>
                        </a:spcAft>
                      </a:pPr>
                      <a:r>
                        <a:rPr lang="en-ZA" sz="1400" dirty="0">
                          <a:effectLst/>
                        </a:rPr>
                        <a:t> 56</a:t>
                      </a:r>
                      <a:endParaRPr lang="en-ZA" sz="1400" dirty="0">
                        <a:effectLst/>
                        <a:latin typeface="+mn-lt"/>
                        <a:ea typeface="Calibri" panose="020F0502020204030204" pitchFamily="34" charset="0"/>
                        <a:cs typeface="Times New Roman" panose="02020603050405020304" pitchFamily="18" charset="0"/>
                      </a:endParaRPr>
                    </a:p>
                  </a:txBody>
                  <a:tcPr marL="59489" marR="59489" marT="0" marB="0" anchor="ctr">
                    <a:solidFill>
                      <a:schemeClr val="accent2">
                        <a:lumMod val="20000"/>
                        <a:lumOff val="80000"/>
                      </a:schemeClr>
                    </a:solidFill>
                  </a:tcPr>
                </a:tc>
                <a:tc>
                  <a:txBody>
                    <a:bodyPr/>
                    <a:lstStyle/>
                    <a:p>
                      <a:pPr>
                        <a:lnSpc>
                          <a:spcPct val="107000"/>
                        </a:lnSpc>
                        <a:spcAft>
                          <a:spcPts val="0"/>
                        </a:spcAft>
                      </a:pPr>
                      <a:r>
                        <a:rPr kumimoji="0" lang="en-ZA" sz="1400" u="none" strike="noStrike" kern="1200" cap="none" spc="0" normalizeH="0" baseline="0" noProof="0" dirty="0">
                          <a:ln>
                            <a:noFill/>
                          </a:ln>
                          <a:effectLst/>
                          <a:uLnTx/>
                          <a:uFillTx/>
                        </a:rPr>
                        <a:t>56</a:t>
                      </a:r>
                      <a:endParaRPr lang="en-ZA" sz="1400" dirty="0">
                        <a:effectLst/>
                        <a:latin typeface="+mn-lt"/>
                        <a:ea typeface="Calibri" panose="020F0502020204030204" pitchFamily="34" charset="0"/>
                        <a:cs typeface="Times New Roman" panose="02020603050405020304" pitchFamily="18" charset="0"/>
                      </a:endParaRPr>
                    </a:p>
                  </a:txBody>
                  <a:tcPr marL="59489" marR="59489" marT="0" marB="0" anchor="ctr">
                    <a:solidFill>
                      <a:schemeClr val="accent2">
                        <a:lumMod val="20000"/>
                        <a:lumOff val="80000"/>
                      </a:schemeClr>
                    </a:solidFill>
                  </a:tcPr>
                </a:tc>
                <a:tc>
                  <a:txBody>
                    <a:bodyPr/>
                    <a:lstStyle/>
                    <a:p>
                      <a:pPr>
                        <a:lnSpc>
                          <a:spcPct val="107000"/>
                        </a:lnSpc>
                        <a:spcAft>
                          <a:spcPts val="0"/>
                        </a:spcAft>
                      </a:pPr>
                      <a:r>
                        <a:rPr kumimoji="0" lang="en-ZA" sz="1400" u="none" strike="noStrike" kern="1200" cap="none" spc="0" normalizeH="0" baseline="0" noProof="0">
                          <a:ln>
                            <a:noFill/>
                          </a:ln>
                          <a:effectLst/>
                          <a:uLnTx/>
                          <a:uFillTx/>
                        </a:rPr>
                        <a:t>56</a:t>
                      </a:r>
                      <a:endParaRPr lang="en-ZA" sz="1400" dirty="0">
                        <a:effectLst/>
                        <a:latin typeface="+mn-lt"/>
                        <a:ea typeface="Calibri" panose="020F0502020204030204" pitchFamily="34" charset="0"/>
                        <a:cs typeface="Times New Roman" panose="02020603050405020304" pitchFamily="18" charset="0"/>
                      </a:endParaRPr>
                    </a:p>
                  </a:txBody>
                  <a:tcPr marL="59489" marR="59489" marT="0" marB="0" anchor="ctr">
                    <a:solidFill>
                      <a:schemeClr val="accent2">
                        <a:lumMod val="20000"/>
                        <a:lumOff val="80000"/>
                      </a:schemeClr>
                    </a:solidFill>
                  </a:tcPr>
                </a:tc>
                <a:tc>
                  <a:txBody>
                    <a:bodyPr/>
                    <a:lstStyle/>
                    <a:p>
                      <a:pPr>
                        <a:lnSpc>
                          <a:spcPct val="107000"/>
                        </a:lnSpc>
                        <a:spcAft>
                          <a:spcPts val="0"/>
                        </a:spcAft>
                      </a:pPr>
                      <a:r>
                        <a:rPr kumimoji="0" lang="en-ZA" sz="1400" u="none" strike="noStrike" kern="1200" cap="none" spc="0" normalizeH="0" baseline="0" noProof="0">
                          <a:ln>
                            <a:noFill/>
                          </a:ln>
                          <a:effectLst/>
                          <a:uLnTx/>
                          <a:uFillTx/>
                        </a:rPr>
                        <a:t>56</a:t>
                      </a:r>
                      <a:endParaRPr lang="en-ZA" sz="1400" dirty="0">
                        <a:effectLst/>
                        <a:latin typeface="+mn-lt"/>
                        <a:ea typeface="Calibri" panose="020F0502020204030204" pitchFamily="34" charset="0"/>
                        <a:cs typeface="Times New Roman" panose="02020603050405020304" pitchFamily="18" charset="0"/>
                      </a:endParaRPr>
                    </a:p>
                  </a:txBody>
                  <a:tcPr marL="59489" marR="59489" marT="0" marB="0" anchor="ctr">
                    <a:solidFill>
                      <a:schemeClr val="accent2">
                        <a:lumMod val="20000"/>
                        <a:lumOff val="80000"/>
                      </a:schemeClr>
                    </a:solidFill>
                  </a:tcPr>
                </a:tc>
                <a:tc>
                  <a:txBody>
                    <a:bodyPr/>
                    <a:lstStyle/>
                    <a:p>
                      <a:pPr>
                        <a:lnSpc>
                          <a:spcPct val="107000"/>
                        </a:lnSpc>
                        <a:spcAft>
                          <a:spcPts val="0"/>
                        </a:spcAft>
                      </a:pPr>
                      <a:r>
                        <a:rPr kumimoji="0" lang="en-ZA" sz="1400" u="none" strike="noStrike" kern="1200" cap="none" spc="0" normalizeH="0" baseline="0" noProof="0" dirty="0">
                          <a:ln>
                            <a:noFill/>
                          </a:ln>
                          <a:effectLst/>
                          <a:uLnTx/>
                          <a:uFillTx/>
                        </a:rPr>
                        <a:t>56</a:t>
                      </a:r>
                      <a:endParaRPr lang="en-ZA" sz="1400" dirty="0">
                        <a:effectLst/>
                        <a:latin typeface="+mn-lt"/>
                        <a:ea typeface="Calibri" panose="020F0502020204030204" pitchFamily="34" charset="0"/>
                        <a:cs typeface="Times New Roman" panose="02020603050405020304" pitchFamily="18" charset="0"/>
                      </a:endParaRPr>
                    </a:p>
                  </a:txBody>
                  <a:tcPr marL="59489" marR="59489" marT="0" marB="0" anchor="ctr">
                    <a:solidFill>
                      <a:schemeClr val="accent2">
                        <a:lumMod val="20000"/>
                        <a:lumOff val="80000"/>
                      </a:schemeClr>
                    </a:solidFill>
                  </a:tcPr>
                </a:tc>
                <a:tc>
                  <a:txBody>
                    <a:bodyPr/>
                    <a:lstStyle/>
                    <a:p>
                      <a:pPr>
                        <a:lnSpc>
                          <a:spcPct val="107000"/>
                        </a:lnSpc>
                        <a:spcAft>
                          <a:spcPts val="0"/>
                        </a:spcAft>
                      </a:pPr>
                      <a:r>
                        <a:rPr kumimoji="0" lang="en-ZA" sz="1400" u="none" strike="noStrike" kern="1200" cap="none" spc="0" normalizeH="0" baseline="0" noProof="0">
                          <a:ln>
                            <a:noFill/>
                          </a:ln>
                          <a:effectLst/>
                          <a:uLnTx/>
                          <a:uFillTx/>
                        </a:rPr>
                        <a:t>56</a:t>
                      </a:r>
                      <a:endParaRPr lang="en-ZA" sz="1400" dirty="0">
                        <a:effectLst/>
                        <a:latin typeface="+mn-lt"/>
                        <a:ea typeface="Calibri" panose="020F0502020204030204" pitchFamily="34" charset="0"/>
                        <a:cs typeface="Times New Roman" panose="02020603050405020304" pitchFamily="18" charset="0"/>
                      </a:endParaRPr>
                    </a:p>
                  </a:txBody>
                  <a:tcPr marL="59489" marR="59489" marT="0" marB="0" anchor="ctr">
                    <a:solidFill>
                      <a:schemeClr val="accent2">
                        <a:lumMod val="20000"/>
                        <a:lumOff val="80000"/>
                      </a:schemeClr>
                    </a:solidFill>
                  </a:tcPr>
                </a:tc>
                <a:tc>
                  <a:txBody>
                    <a:bodyPr/>
                    <a:lstStyle/>
                    <a:p>
                      <a:pPr>
                        <a:lnSpc>
                          <a:spcPct val="107000"/>
                        </a:lnSpc>
                        <a:spcAft>
                          <a:spcPts val="0"/>
                        </a:spcAft>
                      </a:pPr>
                      <a:r>
                        <a:rPr kumimoji="0" lang="en-ZA" sz="1400" u="none" strike="noStrike" kern="1200" cap="none" spc="0" normalizeH="0" baseline="0" noProof="0" dirty="0">
                          <a:ln>
                            <a:noFill/>
                          </a:ln>
                          <a:effectLst/>
                          <a:uLnTx/>
                          <a:uFillTx/>
                        </a:rPr>
                        <a:t>52</a:t>
                      </a:r>
                      <a:endParaRPr lang="en-ZA" sz="1400" dirty="0">
                        <a:effectLst/>
                        <a:latin typeface="+mn-lt"/>
                        <a:ea typeface="Calibri" panose="020F0502020204030204" pitchFamily="34" charset="0"/>
                        <a:cs typeface="Times New Roman" panose="02020603050405020304" pitchFamily="18" charset="0"/>
                      </a:endParaRPr>
                    </a:p>
                  </a:txBody>
                  <a:tcPr marL="59489" marR="59489" marT="0" marB="0" anchor="ctr">
                    <a:solidFill>
                      <a:schemeClr val="accent2">
                        <a:lumMod val="20000"/>
                        <a:lumOff val="80000"/>
                      </a:schemeClr>
                    </a:solidFill>
                  </a:tcPr>
                </a:tc>
                <a:tc>
                  <a:txBody>
                    <a:bodyPr/>
                    <a:lstStyle/>
                    <a:p>
                      <a:pPr>
                        <a:lnSpc>
                          <a:spcPct val="107000"/>
                        </a:lnSpc>
                        <a:spcAft>
                          <a:spcPts val="0"/>
                        </a:spcAft>
                      </a:pPr>
                      <a:r>
                        <a:rPr kumimoji="0" lang="en-ZA" sz="1400" u="none" strike="noStrike" kern="1200" cap="none" spc="0" normalizeH="0" baseline="0" noProof="0" dirty="0">
                          <a:ln>
                            <a:noFill/>
                          </a:ln>
                          <a:effectLst/>
                          <a:uLnTx/>
                          <a:uFillTx/>
                        </a:rPr>
                        <a:t>56</a:t>
                      </a:r>
                      <a:endParaRPr lang="en-ZA" sz="1400" dirty="0">
                        <a:effectLst/>
                        <a:latin typeface="+mn-lt"/>
                        <a:ea typeface="Calibri" panose="020F0502020204030204" pitchFamily="34" charset="0"/>
                        <a:cs typeface="Times New Roman" panose="02020603050405020304" pitchFamily="18" charset="0"/>
                      </a:endParaRPr>
                    </a:p>
                  </a:txBody>
                  <a:tcPr marL="59489" marR="59489" marT="0" marB="0" anchor="ctr">
                    <a:solidFill>
                      <a:schemeClr val="accent2">
                        <a:lumMod val="20000"/>
                        <a:lumOff val="80000"/>
                      </a:schemeClr>
                    </a:solidFill>
                  </a:tcPr>
                </a:tc>
                <a:tc>
                  <a:txBody>
                    <a:bodyPr/>
                    <a:lstStyle/>
                    <a:p>
                      <a:pPr>
                        <a:lnSpc>
                          <a:spcPct val="107000"/>
                        </a:lnSpc>
                        <a:spcAft>
                          <a:spcPts val="0"/>
                        </a:spcAft>
                      </a:pPr>
                      <a:r>
                        <a:rPr kumimoji="0" lang="en-ZA" sz="1400" u="none" strike="noStrike" kern="1200" cap="none" spc="0" normalizeH="0" baseline="0" noProof="0" dirty="0">
                          <a:ln>
                            <a:noFill/>
                          </a:ln>
                          <a:effectLst/>
                          <a:uLnTx/>
                          <a:uFillTx/>
                        </a:rPr>
                        <a:t>56</a:t>
                      </a:r>
                      <a:endParaRPr lang="en-ZA" sz="1400" dirty="0">
                        <a:effectLst/>
                        <a:latin typeface="+mn-lt"/>
                        <a:ea typeface="Calibri" panose="020F0502020204030204" pitchFamily="34" charset="0"/>
                        <a:cs typeface="Times New Roman" panose="02020603050405020304" pitchFamily="18" charset="0"/>
                      </a:endParaRPr>
                    </a:p>
                  </a:txBody>
                  <a:tcPr marL="59489" marR="59489" marT="0" marB="0" anchor="ctr">
                    <a:solidFill>
                      <a:schemeClr val="accent2">
                        <a:lumMod val="20000"/>
                        <a:lumOff val="80000"/>
                      </a:schemeClr>
                    </a:solidFill>
                  </a:tcPr>
                </a:tc>
                <a:tc>
                  <a:txBody>
                    <a:bodyPr/>
                    <a:lstStyle/>
                    <a:p>
                      <a:pPr>
                        <a:lnSpc>
                          <a:spcPct val="107000"/>
                        </a:lnSpc>
                        <a:spcAft>
                          <a:spcPts val="0"/>
                        </a:spcAft>
                      </a:pPr>
                      <a:r>
                        <a:rPr lang="en-US" sz="1400" dirty="0">
                          <a:effectLst/>
                        </a:rPr>
                        <a:t>500</a:t>
                      </a:r>
                      <a:endParaRPr lang="en-ZA" sz="1400" dirty="0">
                        <a:effectLst/>
                        <a:latin typeface="+mn-lt"/>
                        <a:ea typeface="Calibri" panose="020F0502020204030204" pitchFamily="34" charset="0"/>
                        <a:cs typeface="Times New Roman" panose="02020603050405020304" pitchFamily="18" charset="0"/>
                      </a:endParaRPr>
                    </a:p>
                  </a:txBody>
                  <a:tcPr marL="59489" marR="59489" marT="0" marB="0" anchor="ctr">
                    <a:solidFill>
                      <a:schemeClr val="accent2">
                        <a:lumMod val="20000"/>
                        <a:lumOff val="80000"/>
                      </a:schemeClr>
                    </a:solidFill>
                  </a:tcPr>
                </a:tc>
                <a:extLst>
                  <a:ext uri="{0D108BD9-81ED-4DB2-BD59-A6C34878D82A}">
                    <a16:rowId xmlns:a16="http://schemas.microsoft.com/office/drawing/2014/main" xmlns="" val="57327305"/>
                  </a:ext>
                </a:extLst>
              </a:tr>
              <a:tr h="1290451">
                <a:tc>
                  <a:txBody>
                    <a:bodyPr/>
                    <a:lstStyle/>
                    <a:p>
                      <a:pPr marL="0" marR="0" indent="0" algn="l" defTabSz="914400" rtl="0" eaLnBrk="1" fontAlgn="auto" latinLnBrk="0" hangingPunct="1">
                        <a:lnSpc>
                          <a:spcPct val="115000"/>
                        </a:lnSpc>
                        <a:spcBef>
                          <a:spcPts val="720"/>
                        </a:spcBef>
                        <a:spcAft>
                          <a:spcPts val="720"/>
                        </a:spcAft>
                        <a:buClrTx/>
                        <a:buSzTx/>
                        <a:buFontTx/>
                        <a:buNone/>
                        <a:tabLst/>
                        <a:defRPr/>
                      </a:pPr>
                      <a:r>
                        <a:rPr kumimoji="0" lang="en-ZA" sz="1400" u="none" strike="noStrike" kern="1200" cap="none" spc="0" normalizeH="0" baseline="0" dirty="0">
                          <a:ln>
                            <a:noFill/>
                          </a:ln>
                          <a:effectLst/>
                          <a:uLnTx/>
                          <a:uFillTx/>
                        </a:rPr>
                        <a:t>Number of CSOs Capacitated </a:t>
                      </a:r>
                      <a:r>
                        <a:rPr kumimoji="0" lang="en-US" sz="1400" u="none" strike="noStrike" kern="1200" cap="none" spc="0" normalizeH="0" baseline="0" dirty="0">
                          <a:ln>
                            <a:noFill/>
                          </a:ln>
                          <a:effectLst/>
                          <a:uLnTx/>
                          <a:uFillTx/>
                        </a:rPr>
                        <a:t>to strengthen their institutional capacity</a:t>
                      </a:r>
                      <a:endParaRPr kumimoji="0" lang="en-ZA" sz="1400" b="0" i="0" u="none" strike="noStrike" kern="1200" cap="none" spc="0" normalizeH="0" baseline="0" dirty="0">
                        <a:ln>
                          <a:noFill/>
                        </a:ln>
                        <a:solidFill>
                          <a:srgbClr val="000000"/>
                        </a:solidFill>
                        <a:effectLst/>
                        <a:uLnTx/>
                        <a:uFillTx/>
                        <a:latin typeface="+mn-lt"/>
                        <a:ea typeface="+mn-ea"/>
                        <a:cs typeface="+mn-cs"/>
                      </a:endParaRPr>
                    </a:p>
                  </a:txBody>
                  <a:tcPr marL="59489" marR="59489" marT="0" marB="0" anchor="ctr">
                    <a:solidFill>
                      <a:schemeClr val="accent2"/>
                    </a:solidFill>
                  </a:tcPr>
                </a:tc>
                <a:tc>
                  <a:txBody>
                    <a:bodyPr/>
                    <a:lstStyle/>
                    <a:p>
                      <a:pPr>
                        <a:lnSpc>
                          <a:spcPct val="107000"/>
                        </a:lnSpc>
                        <a:spcAft>
                          <a:spcPts val="0"/>
                        </a:spcAft>
                      </a:pPr>
                      <a:r>
                        <a:rPr lang="en-ZA" sz="1400" dirty="0">
                          <a:effectLst/>
                        </a:rPr>
                        <a:t> 200</a:t>
                      </a:r>
                      <a:endParaRPr lang="en-ZA" sz="1400" dirty="0">
                        <a:effectLst/>
                        <a:latin typeface="+mn-lt"/>
                        <a:ea typeface="Calibri" panose="020F0502020204030204" pitchFamily="34" charset="0"/>
                        <a:cs typeface="Times New Roman" panose="02020603050405020304" pitchFamily="18" charset="0"/>
                      </a:endParaRPr>
                    </a:p>
                  </a:txBody>
                  <a:tcPr marL="59489" marR="59489" marT="0" marB="0" anchor="ctr">
                    <a:solidFill>
                      <a:schemeClr val="accent2">
                        <a:lumMod val="20000"/>
                        <a:lumOff val="80000"/>
                      </a:schemeClr>
                    </a:solid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kumimoji="0" lang="en-ZA" sz="1400" u="none" strike="noStrike" kern="1200" cap="none" spc="0" normalizeH="0" baseline="0" noProof="0" dirty="0">
                          <a:ln>
                            <a:noFill/>
                          </a:ln>
                          <a:effectLst/>
                          <a:uLnTx/>
                          <a:uFillTx/>
                        </a:rPr>
                        <a:t> 200</a:t>
                      </a:r>
                      <a:endParaRPr kumimoji="0" lang="en-ZA"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marL="59489" marR="59489" marT="0" marB="0" anchor="ctr">
                    <a:solidFill>
                      <a:schemeClr val="accent2">
                        <a:lumMod val="20000"/>
                        <a:lumOff val="80000"/>
                      </a:schemeClr>
                    </a:solid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kumimoji="0" lang="en-ZA" sz="1400" u="none" strike="noStrike" kern="1200" cap="none" spc="0" normalizeH="0" baseline="0" noProof="0" dirty="0">
                          <a:ln>
                            <a:noFill/>
                          </a:ln>
                          <a:effectLst/>
                          <a:uLnTx/>
                          <a:uFillTx/>
                        </a:rPr>
                        <a:t> 200</a:t>
                      </a:r>
                      <a:endParaRPr kumimoji="0" lang="en-ZA"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marL="59489" marR="59489" marT="0" marB="0" anchor="ctr">
                    <a:solidFill>
                      <a:schemeClr val="accent2">
                        <a:lumMod val="20000"/>
                        <a:lumOff val="80000"/>
                      </a:schemeClr>
                    </a:solid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kumimoji="0" lang="en-ZA" sz="1400" u="none" strike="noStrike" kern="1200" cap="none" spc="0" normalizeH="0" baseline="0" noProof="0" dirty="0">
                          <a:ln>
                            <a:noFill/>
                          </a:ln>
                          <a:effectLst/>
                          <a:uLnTx/>
                          <a:uFillTx/>
                        </a:rPr>
                        <a:t> 200</a:t>
                      </a:r>
                      <a:endParaRPr kumimoji="0" lang="en-ZA"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marL="59489" marR="59489" marT="0" marB="0" anchor="ctr">
                    <a:solidFill>
                      <a:schemeClr val="accent2">
                        <a:lumMod val="20000"/>
                        <a:lumOff val="80000"/>
                      </a:schemeClr>
                    </a:solid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kumimoji="0" lang="en-ZA" sz="1400" u="none" strike="noStrike" kern="1200" cap="none" spc="0" normalizeH="0" baseline="0" noProof="0" dirty="0">
                          <a:ln>
                            <a:noFill/>
                          </a:ln>
                          <a:effectLst/>
                          <a:uLnTx/>
                          <a:uFillTx/>
                        </a:rPr>
                        <a:t> 200</a:t>
                      </a:r>
                      <a:endParaRPr kumimoji="0" lang="en-ZA"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marL="59489" marR="59489" marT="0" marB="0" anchor="ctr">
                    <a:solidFill>
                      <a:schemeClr val="accent2">
                        <a:lumMod val="20000"/>
                        <a:lumOff val="80000"/>
                      </a:schemeClr>
                    </a:solid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kumimoji="0" lang="en-ZA" sz="1400" u="none" strike="noStrike" kern="1200" cap="none" spc="0" normalizeH="0" baseline="0" noProof="0" dirty="0">
                          <a:ln>
                            <a:noFill/>
                          </a:ln>
                          <a:effectLst/>
                          <a:uLnTx/>
                          <a:uFillTx/>
                        </a:rPr>
                        <a:t> 200</a:t>
                      </a:r>
                      <a:endParaRPr kumimoji="0" lang="en-ZA"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marL="59489" marR="59489" marT="0" marB="0" anchor="ctr">
                    <a:solidFill>
                      <a:schemeClr val="accent2">
                        <a:lumMod val="20000"/>
                        <a:lumOff val="80000"/>
                      </a:schemeClr>
                    </a:solid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kumimoji="0" lang="en-ZA" sz="1400" u="none" strike="noStrike" kern="1200" cap="none" spc="0" normalizeH="0" baseline="0" noProof="0" dirty="0">
                          <a:ln>
                            <a:noFill/>
                          </a:ln>
                          <a:effectLst/>
                          <a:uLnTx/>
                          <a:uFillTx/>
                        </a:rPr>
                        <a:t> 200</a:t>
                      </a:r>
                      <a:endParaRPr kumimoji="0" lang="en-ZA"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marL="59489" marR="59489" marT="0" marB="0" anchor="ctr">
                    <a:solidFill>
                      <a:schemeClr val="accent2">
                        <a:lumMod val="20000"/>
                        <a:lumOff val="80000"/>
                      </a:schemeClr>
                    </a:solid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kumimoji="0" lang="en-ZA" sz="1400" u="none" strike="noStrike" kern="1200" cap="none" spc="0" normalizeH="0" baseline="0" noProof="0" dirty="0">
                          <a:ln>
                            <a:noFill/>
                          </a:ln>
                          <a:effectLst/>
                          <a:uLnTx/>
                          <a:uFillTx/>
                        </a:rPr>
                        <a:t> 200</a:t>
                      </a:r>
                      <a:endParaRPr kumimoji="0" lang="en-ZA"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marL="59489" marR="59489" marT="0" marB="0" anchor="ctr">
                    <a:solidFill>
                      <a:schemeClr val="accent2">
                        <a:lumMod val="20000"/>
                        <a:lumOff val="80000"/>
                      </a:schemeClr>
                    </a:solid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kumimoji="0" lang="en-ZA" sz="1400" u="none" strike="noStrike" kern="1200" cap="none" spc="0" normalizeH="0" baseline="0" noProof="0" dirty="0">
                          <a:ln>
                            <a:noFill/>
                          </a:ln>
                          <a:effectLst/>
                          <a:uLnTx/>
                          <a:uFillTx/>
                        </a:rPr>
                        <a:t> 200</a:t>
                      </a:r>
                      <a:endParaRPr kumimoji="0" lang="en-ZA"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marL="59489" marR="59489" marT="0" marB="0" anchor="ctr">
                    <a:solidFill>
                      <a:schemeClr val="accent2">
                        <a:lumMod val="20000"/>
                        <a:lumOff val="80000"/>
                      </a:schemeClr>
                    </a:solid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1800</a:t>
                      </a:r>
                      <a:endParaRPr kumimoji="0" lang="en-ZA"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marL="59489" marR="59489" marT="0" marB="0" anchor="ctr">
                    <a:solidFill>
                      <a:schemeClr val="accent2">
                        <a:lumMod val="20000"/>
                        <a:lumOff val="80000"/>
                      </a:schemeClr>
                    </a:solidFill>
                  </a:tcPr>
                </a:tc>
                <a:extLst>
                  <a:ext uri="{0D108BD9-81ED-4DB2-BD59-A6C34878D82A}">
                    <a16:rowId xmlns:a16="http://schemas.microsoft.com/office/drawing/2014/main" xmlns="" val="154520158"/>
                  </a:ext>
                </a:extLst>
              </a:tr>
            </a:tbl>
          </a:graphicData>
        </a:graphic>
      </p:graphicFrame>
      <p:sp>
        <p:nvSpPr>
          <p:cNvPr id="3"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80</a:t>
            </a:r>
          </a:p>
        </p:txBody>
      </p:sp>
    </p:spTree>
    <p:extLst>
      <p:ext uri="{BB962C8B-B14F-4D97-AF65-F5344CB8AC3E}">
        <p14:creationId xmlns:p14="http://schemas.microsoft.com/office/powerpoint/2010/main" xmlns="" val="30427120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8"/>
            <a:ext cx="7886700" cy="272182"/>
          </a:xfrm>
        </p:spPr>
        <p:txBody>
          <a:bodyPr>
            <a:normAutofit fontScale="90000"/>
          </a:bodyPr>
          <a:lstStyle/>
          <a:p>
            <a:pPr algn="ctr"/>
            <a:r>
              <a:rPr lang="en-US" sz="2800" b="1" dirty="0">
                <a:latin typeface="Arial Black" panose="020B0A04020102020204" pitchFamily="34" charset="0"/>
              </a:rPr>
              <a:t>Programme 1 MTEF Budget</a:t>
            </a:r>
            <a:endParaRPr lang="en-ZA" sz="2800" b="1" dirty="0">
              <a:latin typeface="Arial Black" panose="020B0A040201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082071934"/>
              </p:ext>
            </p:extLst>
          </p:nvPr>
        </p:nvGraphicFramePr>
        <p:xfrm>
          <a:off x="351238" y="665455"/>
          <a:ext cx="8096570" cy="4867120"/>
        </p:xfrm>
        <a:graphic>
          <a:graphicData uri="http://schemas.openxmlformats.org/drawingml/2006/table">
            <a:tbl>
              <a:tblPr firstRow="1" firstCol="1" bandRow="1">
                <a:tableStyleId>{21E4AEA4-8DFA-4A89-87EB-49C32662AFE0}</a:tableStyleId>
              </a:tblPr>
              <a:tblGrid>
                <a:gridCol w="3698963">
                  <a:extLst>
                    <a:ext uri="{9D8B030D-6E8A-4147-A177-3AD203B41FA5}">
                      <a16:colId xmlns:a16="http://schemas.microsoft.com/office/drawing/2014/main" xmlns="" val="394763486"/>
                    </a:ext>
                  </a:extLst>
                </a:gridCol>
                <a:gridCol w="1465869">
                  <a:extLst>
                    <a:ext uri="{9D8B030D-6E8A-4147-A177-3AD203B41FA5}">
                      <a16:colId xmlns:a16="http://schemas.microsoft.com/office/drawing/2014/main" xmlns="" val="175826147"/>
                    </a:ext>
                  </a:extLst>
                </a:gridCol>
                <a:gridCol w="1465869">
                  <a:extLst>
                    <a:ext uri="{9D8B030D-6E8A-4147-A177-3AD203B41FA5}">
                      <a16:colId xmlns:a16="http://schemas.microsoft.com/office/drawing/2014/main" xmlns="" val="3301182506"/>
                    </a:ext>
                  </a:extLst>
                </a:gridCol>
                <a:gridCol w="1465869">
                  <a:extLst>
                    <a:ext uri="{9D8B030D-6E8A-4147-A177-3AD203B41FA5}">
                      <a16:colId xmlns:a16="http://schemas.microsoft.com/office/drawing/2014/main" xmlns="" val="3482538260"/>
                    </a:ext>
                  </a:extLst>
                </a:gridCol>
              </a:tblGrid>
              <a:tr h="243356">
                <a:tc>
                  <a:txBody>
                    <a:bodyPr/>
                    <a:lstStyle/>
                    <a:p>
                      <a:pPr algn="ctr">
                        <a:lnSpc>
                          <a:spcPct val="115000"/>
                        </a:lnSpc>
                        <a:spcAft>
                          <a:spcPts val="1200"/>
                        </a:spcAft>
                      </a:pPr>
                      <a:r>
                        <a:rPr lang="en-GB" sz="900" dirty="0">
                          <a:effectLst/>
                        </a:rPr>
                        <a:t>Key Expenditure items</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ctr">
                        <a:lnSpc>
                          <a:spcPct val="115000"/>
                        </a:lnSpc>
                        <a:spcAft>
                          <a:spcPts val="1200"/>
                        </a:spcAft>
                      </a:pPr>
                      <a:r>
                        <a:rPr lang="en-GB" sz="900" dirty="0">
                          <a:effectLst/>
                        </a:rPr>
                        <a:t>2021/2022</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ctr">
                        <a:lnSpc>
                          <a:spcPct val="115000"/>
                        </a:lnSpc>
                        <a:spcAft>
                          <a:spcPts val="1200"/>
                        </a:spcAft>
                      </a:pPr>
                      <a:r>
                        <a:rPr lang="en-GB" sz="900" dirty="0">
                          <a:effectLst/>
                        </a:rPr>
                        <a:t>2022/2023</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ctr">
                        <a:lnSpc>
                          <a:spcPct val="115000"/>
                        </a:lnSpc>
                        <a:spcAft>
                          <a:spcPts val="1200"/>
                        </a:spcAft>
                      </a:pPr>
                      <a:r>
                        <a:rPr lang="en-GB" sz="900" dirty="0">
                          <a:effectLst/>
                        </a:rPr>
                        <a:t>2023/2024</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xmlns="" val="49130349"/>
                  </a:ext>
                </a:extLst>
              </a:tr>
              <a:tr h="243356">
                <a:tc>
                  <a:txBody>
                    <a:bodyPr/>
                    <a:lstStyle/>
                    <a:p>
                      <a:pPr algn="just">
                        <a:lnSpc>
                          <a:spcPct val="115000"/>
                        </a:lnSpc>
                        <a:spcAft>
                          <a:spcPts val="1200"/>
                        </a:spcAft>
                      </a:pPr>
                      <a:r>
                        <a:rPr lang="en-GB" sz="900" dirty="0">
                          <a:effectLst/>
                        </a:rPr>
                        <a:t>Marketing &amp; communication</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solidFill>
                  </a:tcPr>
                </a:tc>
                <a:tc>
                  <a:txBody>
                    <a:bodyPr/>
                    <a:lstStyle/>
                    <a:p>
                      <a:pPr algn="r">
                        <a:lnSpc>
                          <a:spcPct val="115000"/>
                        </a:lnSpc>
                        <a:spcAft>
                          <a:spcPts val="1200"/>
                        </a:spcAft>
                      </a:pPr>
                      <a:r>
                        <a:rPr lang="en-GB" sz="900" dirty="0">
                          <a:effectLst/>
                        </a:rPr>
                        <a:t>1,040,413</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1,086,191</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1,135,069</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xmlns="" val="281657994"/>
                  </a:ext>
                </a:extLst>
              </a:tr>
              <a:tr h="243356">
                <a:tc>
                  <a:txBody>
                    <a:bodyPr/>
                    <a:lstStyle/>
                    <a:p>
                      <a:pPr algn="just">
                        <a:lnSpc>
                          <a:spcPct val="115000"/>
                        </a:lnSpc>
                        <a:spcAft>
                          <a:spcPts val="1200"/>
                        </a:spcAft>
                      </a:pPr>
                      <a:r>
                        <a:rPr lang="en-GB" sz="900" dirty="0">
                          <a:effectLst/>
                        </a:rPr>
                        <a:t>Consulting &amp; professional fees</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solidFill>
                  </a:tcPr>
                </a:tc>
                <a:tc>
                  <a:txBody>
                    <a:bodyPr/>
                    <a:lstStyle/>
                    <a:p>
                      <a:pPr algn="r">
                        <a:lnSpc>
                          <a:spcPct val="115000"/>
                        </a:lnSpc>
                        <a:spcAft>
                          <a:spcPts val="1200"/>
                        </a:spcAft>
                      </a:pPr>
                      <a:r>
                        <a:rPr lang="en-GB" sz="900" dirty="0">
                          <a:effectLst/>
                        </a:rPr>
                        <a:t>5,304,292</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5,865,028</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3,456,968</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xmlns="" val="1997672131"/>
                  </a:ext>
                </a:extLst>
              </a:tr>
              <a:tr h="243356">
                <a:tc>
                  <a:txBody>
                    <a:bodyPr/>
                    <a:lstStyle/>
                    <a:p>
                      <a:pPr algn="just">
                        <a:lnSpc>
                          <a:spcPct val="115000"/>
                        </a:lnSpc>
                        <a:spcAft>
                          <a:spcPts val="1200"/>
                        </a:spcAft>
                      </a:pPr>
                      <a:r>
                        <a:rPr lang="en-GB" sz="900" dirty="0">
                          <a:effectLst/>
                        </a:rPr>
                        <a:t>IT costs</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solidFill>
                  </a:tcPr>
                </a:tc>
                <a:tc>
                  <a:txBody>
                    <a:bodyPr/>
                    <a:lstStyle/>
                    <a:p>
                      <a:pPr algn="r">
                        <a:lnSpc>
                          <a:spcPct val="115000"/>
                        </a:lnSpc>
                        <a:spcAft>
                          <a:spcPts val="1200"/>
                        </a:spcAft>
                      </a:pPr>
                      <a:r>
                        <a:rPr lang="en-GB" sz="900" dirty="0">
                          <a:effectLst/>
                        </a:rPr>
                        <a:t>7,123,671</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7,437,113</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7,771,783</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xmlns="" val="3142475801"/>
                  </a:ext>
                </a:extLst>
              </a:tr>
              <a:tr h="243356">
                <a:tc>
                  <a:txBody>
                    <a:bodyPr/>
                    <a:lstStyle/>
                    <a:p>
                      <a:pPr algn="just">
                        <a:lnSpc>
                          <a:spcPct val="115000"/>
                        </a:lnSpc>
                        <a:spcAft>
                          <a:spcPts val="1200"/>
                        </a:spcAft>
                      </a:pPr>
                      <a:r>
                        <a:rPr lang="en-GB" sz="900" dirty="0">
                          <a:effectLst/>
                        </a:rPr>
                        <a:t>Audit fees</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solidFill>
                  </a:tcPr>
                </a:tc>
                <a:tc>
                  <a:txBody>
                    <a:bodyPr/>
                    <a:lstStyle/>
                    <a:p>
                      <a:pPr algn="r">
                        <a:lnSpc>
                          <a:spcPct val="115000"/>
                        </a:lnSpc>
                        <a:spcAft>
                          <a:spcPts val="1200"/>
                        </a:spcAft>
                      </a:pPr>
                      <a:r>
                        <a:rPr lang="en-GB" sz="900" dirty="0">
                          <a:effectLst/>
                        </a:rPr>
                        <a:t>4,802,400</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5,013,706</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5,239,322</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xmlns="" val="679312652"/>
                  </a:ext>
                </a:extLst>
              </a:tr>
              <a:tr h="243356">
                <a:tc>
                  <a:txBody>
                    <a:bodyPr/>
                    <a:lstStyle/>
                    <a:p>
                      <a:pPr algn="just">
                        <a:lnSpc>
                          <a:spcPct val="115000"/>
                        </a:lnSpc>
                        <a:spcAft>
                          <a:spcPts val="1200"/>
                        </a:spcAft>
                      </a:pPr>
                      <a:r>
                        <a:rPr lang="en-GB" sz="900" dirty="0">
                          <a:effectLst/>
                        </a:rPr>
                        <a:t>Printing &amp; stationery</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solidFill>
                  </a:tcPr>
                </a:tc>
                <a:tc>
                  <a:txBody>
                    <a:bodyPr/>
                    <a:lstStyle/>
                    <a:p>
                      <a:pPr algn="r">
                        <a:lnSpc>
                          <a:spcPct val="115000"/>
                        </a:lnSpc>
                        <a:spcAft>
                          <a:spcPts val="1200"/>
                        </a:spcAft>
                      </a:pPr>
                      <a:r>
                        <a:rPr lang="en-GB" sz="900" dirty="0">
                          <a:effectLst/>
                        </a:rPr>
                        <a:t>885,212</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924,161</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965,749</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xmlns="" val="1915757714"/>
                  </a:ext>
                </a:extLst>
              </a:tr>
              <a:tr h="243356">
                <a:tc>
                  <a:txBody>
                    <a:bodyPr/>
                    <a:lstStyle/>
                    <a:p>
                      <a:pPr algn="just">
                        <a:lnSpc>
                          <a:spcPct val="115000"/>
                        </a:lnSpc>
                        <a:spcAft>
                          <a:spcPts val="1200"/>
                        </a:spcAft>
                      </a:pPr>
                      <a:r>
                        <a:rPr lang="en-GB" sz="900" dirty="0">
                          <a:effectLst/>
                        </a:rPr>
                        <a:t>Telephone &amp; faxes</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solidFill>
                  </a:tcPr>
                </a:tc>
                <a:tc>
                  <a:txBody>
                    <a:bodyPr/>
                    <a:lstStyle/>
                    <a:p>
                      <a:pPr algn="r">
                        <a:lnSpc>
                          <a:spcPct val="115000"/>
                        </a:lnSpc>
                        <a:spcAft>
                          <a:spcPts val="1200"/>
                        </a:spcAft>
                      </a:pPr>
                      <a:r>
                        <a:rPr lang="en-GB" sz="900">
                          <a:effectLst/>
                        </a:rPr>
                        <a:t>149,292</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155,861</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162,875</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xmlns="" val="1308463226"/>
                  </a:ext>
                </a:extLst>
              </a:tr>
              <a:tr h="243356">
                <a:tc>
                  <a:txBody>
                    <a:bodyPr/>
                    <a:lstStyle/>
                    <a:p>
                      <a:pPr algn="just">
                        <a:lnSpc>
                          <a:spcPct val="115000"/>
                        </a:lnSpc>
                        <a:spcAft>
                          <a:spcPts val="1200"/>
                        </a:spcAft>
                      </a:pPr>
                      <a:r>
                        <a:rPr lang="en-GB" sz="900" dirty="0">
                          <a:effectLst/>
                        </a:rPr>
                        <a:t>Repairs &amp; maintenance</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solidFill>
                  </a:tcPr>
                </a:tc>
                <a:tc>
                  <a:txBody>
                    <a:bodyPr/>
                    <a:lstStyle/>
                    <a:p>
                      <a:pPr algn="r">
                        <a:lnSpc>
                          <a:spcPct val="115000"/>
                        </a:lnSpc>
                        <a:spcAft>
                          <a:spcPts val="1200"/>
                        </a:spcAft>
                      </a:pPr>
                      <a:r>
                        <a:rPr lang="en-GB" sz="900" dirty="0">
                          <a:effectLst/>
                        </a:rPr>
                        <a:t>1,158,011</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1,208,963</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1,263,366</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xmlns="" val="2781894404"/>
                  </a:ext>
                </a:extLst>
              </a:tr>
              <a:tr h="243356">
                <a:tc>
                  <a:txBody>
                    <a:bodyPr/>
                    <a:lstStyle/>
                    <a:p>
                      <a:pPr algn="just">
                        <a:lnSpc>
                          <a:spcPct val="115000"/>
                        </a:lnSpc>
                        <a:spcAft>
                          <a:spcPts val="1200"/>
                        </a:spcAft>
                      </a:pPr>
                      <a:r>
                        <a:rPr lang="en-GB" sz="900" dirty="0">
                          <a:effectLst/>
                        </a:rPr>
                        <a:t>Seminars, workshops &amp; conferences</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solidFill>
                  </a:tcPr>
                </a:tc>
                <a:tc>
                  <a:txBody>
                    <a:bodyPr/>
                    <a:lstStyle/>
                    <a:p>
                      <a:pPr algn="r">
                        <a:lnSpc>
                          <a:spcPct val="115000"/>
                        </a:lnSpc>
                        <a:spcAft>
                          <a:spcPts val="1200"/>
                        </a:spcAft>
                      </a:pPr>
                      <a:r>
                        <a:rPr lang="en-GB" sz="900" dirty="0">
                          <a:effectLst/>
                        </a:rPr>
                        <a:t>151,380</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158,041</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165,153</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xmlns="" val="501984601"/>
                  </a:ext>
                </a:extLst>
              </a:tr>
              <a:tr h="243356">
                <a:tc>
                  <a:txBody>
                    <a:bodyPr/>
                    <a:lstStyle/>
                    <a:p>
                      <a:pPr algn="just">
                        <a:lnSpc>
                          <a:spcPct val="115000"/>
                        </a:lnSpc>
                        <a:spcAft>
                          <a:spcPts val="1200"/>
                        </a:spcAft>
                      </a:pPr>
                      <a:r>
                        <a:rPr lang="en-GB" sz="900" dirty="0">
                          <a:effectLst/>
                        </a:rPr>
                        <a:t>Operating leases</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solidFill>
                  </a:tcPr>
                </a:tc>
                <a:tc>
                  <a:txBody>
                    <a:bodyPr/>
                    <a:lstStyle/>
                    <a:p>
                      <a:pPr algn="r">
                        <a:lnSpc>
                          <a:spcPct val="115000"/>
                        </a:lnSpc>
                        <a:spcAft>
                          <a:spcPts val="1200"/>
                        </a:spcAft>
                      </a:pPr>
                      <a:r>
                        <a:rPr lang="en-GB" sz="900" dirty="0">
                          <a:effectLst/>
                        </a:rPr>
                        <a:t>12,650,860</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13,915,946</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15,307,541</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xmlns="" val="2546197369"/>
                  </a:ext>
                </a:extLst>
              </a:tr>
              <a:tr h="243356">
                <a:tc>
                  <a:txBody>
                    <a:bodyPr/>
                    <a:lstStyle/>
                    <a:p>
                      <a:pPr algn="just">
                        <a:lnSpc>
                          <a:spcPct val="115000"/>
                        </a:lnSpc>
                        <a:spcAft>
                          <a:spcPts val="1200"/>
                        </a:spcAft>
                      </a:pPr>
                      <a:r>
                        <a:rPr lang="en-GB" sz="900" dirty="0">
                          <a:effectLst/>
                        </a:rPr>
                        <a:t>Municipal rates &amp; taxes</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solidFill>
                  </a:tcPr>
                </a:tc>
                <a:tc>
                  <a:txBody>
                    <a:bodyPr/>
                    <a:lstStyle/>
                    <a:p>
                      <a:pPr algn="r">
                        <a:lnSpc>
                          <a:spcPct val="115000"/>
                        </a:lnSpc>
                        <a:spcAft>
                          <a:spcPts val="1200"/>
                        </a:spcAft>
                      </a:pPr>
                      <a:r>
                        <a:rPr lang="en-GB" sz="900" dirty="0">
                          <a:effectLst/>
                        </a:rPr>
                        <a:t>3,147,548</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3,286,040</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3,433,912</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xmlns="" val="550209224"/>
                  </a:ext>
                </a:extLst>
              </a:tr>
              <a:tr h="243356">
                <a:tc>
                  <a:txBody>
                    <a:bodyPr/>
                    <a:lstStyle/>
                    <a:p>
                      <a:pPr algn="just">
                        <a:lnSpc>
                          <a:spcPct val="115000"/>
                        </a:lnSpc>
                        <a:spcAft>
                          <a:spcPts val="1200"/>
                        </a:spcAft>
                      </a:pPr>
                      <a:r>
                        <a:rPr lang="en-GB" sz="900" dirty="0">
                          <a:effectLst/>
                        </a:rPr>
                        <a:t>Relocation of offices</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solidFill>
                  </a:tcPr>
                </a:tc>
                <a:tc>
                  <a:txBody>
                    <a:bodyPr/>
                    <a:lstStyle/>
                    <a:p>
                      <a:pPr algn="r">
                        <a:lnSpc>
                          <a:spcPct val="115000"/>
                        </a:lnSpc>
                        <a:spcAft>
                          <a:spcPts val="1200"/>
                        </a:spcAft>
                      </a:pPr>
                      <a:r>
                        <a:rPr lang="en-GB" sz="900" dirty="0">
                          <a:effectLst/>
                        </a:rPr>
                        <a:t>100,000</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104,400</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109,098</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xmlns="" val="2712890621"/>
                  </a:ext>
                </a:extLst>
              </a:tr>
              <a:tr h="243356">
                <a:tc>
                  <a:txBody>
                    <a:bodyPr/>
                    <a:lstStyle/>
                    <a:p>
                      <a:pPr algn="just">
                        <a:lnSpc>
                          <a:spcPct val="115000"/>
                        </a:lnSpc>
                        <a:spcAft>
                          <a:spcPts val="1200"/>
                        </a:spcAft>
                      </a:pPr>
                      <a:r>
                        <a:rPr lang="en-GB" sz="900" dirty="0">
                          <a:effectLst/>
                        </a:rPr>
                        <a:t>Travel &amp; accommodation</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solidFill>
                  </a:tcPr>
                </a:tc>
                <a:tc>
                  <a:txBody>
                    <a:bodyPr/>
                    <a:lstStyle/>
                    <a:p>
                      <a:pPr algn="r">
                        <a:lnSpc>
                          <a:spcPct val="115000"/>
                        </a:lnSpc>
                        <a:spcAft>
                          <a:spcPts val="1200"/>
                        </a:spcAft>
                      </a:pPr>
                      <a:r>
                        <a:rPr lang="en-GB" sz="900" dirty="0">
                          <a:effectLst/>
                        </a:rPr>
                        <a:t>3,130,763</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3,268,516</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3,415,599</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xmlns="" val="3442811287"/>
                  </a:ext>
                </a:extLst>
              </a:tr>
              <a:tr h="243356">
                <a:tc>
                  <a:txBody>
                    <a:bodyPr/>
                    <a:lstStyle/>
                    <a:p>
                      <a:pPr algn="just">
                        <a:lnSpc>
                          <a:spcPct val="115000"/>
                        </a:lnSpc>
                        <a:spcAft>
                          <a:spcPts val="1200"/>
                        </a:spcAft>
                      </a:pPr>
                      <a:r>
                        <a:rPr lang="en-GB" sz="900" dirty="0">
                          <a:effectLst/>
                        </a:rPr>
                        <a:t>Office set-up/ re-design costs</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solidFill>
                  </a:tcPr>
                </a:tc>
                <a:tc>
                  <a:txBody>
                    <a:bodyPr/>
                    <a:lstStyle/>
                    <a:p>
                      <a:pPr algn="r">
                        <a:lnSpc>
                          <a:spcPct val="115000"/>
                        </a:lnSpc>
                        <a:spcAft>
                          <a:spcPts val="1200"/>
                        </a:spcAft>
                      </a:pPr>
                      <a:r>
                        <a:rPr lang="en-GB" sz="900" dirty="0">
                          <a:effectLst/>
                        </a:rPr>
                        <a:t>200,000</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208,800</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218,196</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xmlns="" val="3351572365"/>
                  </a:ext>
                </a:extLst>
              </a:tr>
              <a:tr h="243356">
                <a:tc>
                  <a:txBody>
                    <a:bodyPr/>
                    <a:lstStyle/>
                    <a:p>
                      <a:pPr algn="just">
                        <a:lnSpc>
                          <a:spcPct val="115000"/>
                        </a:lnSpc>
                        <a:spcAft>
                          <a:spcPts val="1200"/>
                        </a:spcAft>
                      </a:pPr>
                      <a:r>
                        <a:rPr lang="en-GB" sz="900">
                          <a:effectLst/>
                        </a:rPr>
                        <a:t>PPE &amp; Covid-19 interventions for staff</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solidFill>
                  </a:tcPr>
                </a:tc>
                <a:tc>
                  <a:txBody>
                    <a:bodyPr/>
                    <a:lstStyle/>
                    <a:p>
                      <a:pPr algn="r">
                        <a:lnSpc>
                          <a:spcPct val="115000"/>
                        </a:lnSpc>
                        <a:spcAft>
                          <a:spcPts val="1200"/>
                        </a:spcAft>
                      </a:pPr>
                      <a:r>
                        <a:rPr lang="en-GB" sz="900" dirty="0">
                          <a:effectLst/>
                        </a:rPr>
                        <a:t>1,252,800</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0</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0</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xmlns="" val="1884343228"/>
                  </a:ext>
                </a:extLst>
              </a:tr>
              <a:tr h="243356">
                <a:tc>
                  <a:txBody>
                    <a:bodyPr/>
                    <a:lstStyle/>
                    <a:p>
                      <a:pPr algn="just">
                        <a:lnSpc>
                          <a:spcPct val="115000"/>
                        </a:lnSpc>
                        <a:spcAft>
                          <a:spcPts val="1200"/>
                        </a:spcAft>
                      </a:pPr>
                      <a:r>
                        <a:rPr lang="en-GB" sz="900" dirty="0">
                          <a:effectLst/>
                        </a:rPr>
                        <a:t>Capex</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solidFill>
                  </a:tcPr>
                </a:tc>
                <a:tc>
                  <a:txBody>
                    <a:bodyPr/>
                    <a:lstStyle/>
                    <a:p>
                      <a:pPr algn="r">
                        <a:lnSpc>
                          <a:spcPct val="115000"/>
                        </a:lnSpc>
                        <a:spcAft>
                          <a:spcPts val="1200"/>
                        </a:spcAft>
                      </a:pPr>
                      <a:r>
                        <a:rPr lang="en-GB" sz="900" dirty="0">
                          <a:effectLst/>
                        </a:rPr>
                        <a:t>800,000</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dirty="0">
                          <a:effectLst/>
                        </a:rPr>
                        <a:t>835,200</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872,784</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xmlns="" val="2764304762"/>
                  </a:ext>
                </a:extLst>
              </a:tr>
              <a:tr h="243356">
                <a:tc>
                  <a:txBody>
                    <a:bodyPr/>
                    <a:lstStyle/>
                    <a:p>
                      <a:pPr algn="just">
                        <a:lnSpc>
                          <a:spcPct val="115000"/>
                        </a:lnSpc>
                        <a:spcAft>
                          <a:spcPts val="1200"/>
                        </a:spcAft>
                      </a:pPr>
                      <a:r>
                        <a:rPr lang="en-GB" sz="900" dirty="0">
                          <a:effectLst/>
                        </a:rPr>
                        <a:t>Board remuneration</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solidFill>
                  </a:tcPr>
                </a:tc>
                <a:tc>
                  <a:txBody>
                    <a:bodyPr/>
                    <a:lstStyle/>
                    <a:p>
                      <a:pPr algn="r">
                        <a:lnSpc>
                          <a:spcPct val="115000"/>
                        </a:lnSpc>
                        <a:spcAft>
                          <a:spcPts val="1200"/>
                        </a:spcAft>
                      </a:pPr>
                      <a:r>
                        <a:rPr lang="en-GB" sz="900">
                          <a:effectLst/>
                        </a:rPr>
                        <a:t>952,161</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dirty="0">
                          <a:effectLst/>
                        </a:rPr>
                        <a:t>994,056</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1038,789</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xmlns="" val="2742221906"/>
                  </a:ext>
                </a:extLst>
              </a:tr>
              <a:tr h="243356">
                <a:tc>
                  <a:txBody>
                    <a:bodyPr/>
                    <a:lstStyle/>
                    <a:p>
                      <a:pPr algn="just">
                        <a:lnSpc>
                          <a:spcPct val="115000"/>
                        </a:lnSpc>
                        <a:spcAft>
                          <a:spcPts val="1200"/>
                        </a:spcAft>
                      </a:pPr>
                      <a:r>
                        <a:rPr lang="en-GB" sz="900" dirty="0">
                          <a:effectLst/>
                        </a:rPr>
                        <a:t>Other costs (miscellaneous)</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solidFill>
                  </a:tcPr>
                </a:tc>
                <a:tc>
                  <a:txBody>
                    <a:bodyPr/>
                    <a:lstStyle/>
                    <a:p>
                      <a:pPr algn="r">
                        <a:lnSpc>
                          <a:spcPct val="115000"/>
                        </a:lnSpc>
                        <a:spcAft>
                          <a:spcPts val="1200"/>
                        </a:spcAft>
                      </a:pPr>
                      <a:r>
                        <a:rPr lang="en-GB" sz="900">
                          <a:effectLst/>
                        </a:rPr>
                        <a:t>2,003,371</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dirty="0">
                          <a:effectLst/>
                        </a:rPr>
                        <a:t>2,091,519</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2,185,637</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xmlns="" val="2019309304"/>
                  </a:ext>
                </a:extLst>
              </a:tr>
              <a:tr h="243356">
                <a:tc>
                  <a:txBody>
                    <a:bodyPr/>
                    <a:lstStyle/>
                    <a:p>
                      <a:pPr algn="just">
                        <a:lnSpc>
                          <a:spcPct val="115000"/>
                        </a:lnSpc>
                        <a:spcAft>
                          <a:spcPts val="1200"/>
                        </a:spcAft>
                      </a:pPr>
                      <a:r>
                        <a:rPr lang="en-GB" sz="900" dirty="0">
                          <a:effectLst/>
                        </a:rPr>
                        <a:t>Employee costs</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solidFill>
                  </a:tcPr>
                </a:tc>
                <a:tc>
                  <a:txBody>
                    <a:bodyPr/>
                    <a:lstStyle/>
                    <a:p>
                      <a:pPr algn="r">
                        <a:lnSpc>
                          <a:spcPct val="115000"/>
                        </a:lnSpc>
                        <a:spcAft>
                          <a:spcPts val="1200"/>
                        </a:spcAft>
                      </a:pPr>
                      <a:r>
                        <a:rPr lang="en-GB" sz="900">
                          <a:effectLst/>
                        </a:rPr>
                        <a:t>60,404,842</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dirty="0">
                          <a:effectLst/>
                        </a:rPr>
                        <a:t>63,062,656</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dirty="0">
                          <a:effectLst/>
                        </a:rPr>
                        <a:t>63,173,861</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xmlns="" val="2593764073"/>
                  </a:ext>
                </a:extLst>
              </a:tr>
              <a:tr h="243356">
                <a:tc>
                  <a:txBody>
                    <a:bodyPr/>
                    <a:lstStyle/>
                    <a:p>
                      <a:pPr algn="just">
                        <a:lnSpc>
                          <a:spcPct val="115000"/>
                        </a:lnSpc>
                        <a:spcAft>
                          <a:spcPts val="1200"/>
                        </a:spcAft>
                      </a:pPr>
                      <a:r>
                        <a:rPr lang="en-GB" sz="900" dirty="0">
                          <a:effectLst/>
                        </a:rPr>
                        <a:t>Total Programme allocation</a:t>
                      </a:r>
                      <a:endParaRPr lang="en-ZA"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solidFill>
                  </a:tcPr>
                </a:tc>
                <a:tc>
                  <a:txBody>
                    <a:bodyPr/>
                    <a:lstStyle/>
                    <a:p>
                      <a:pPr algn="r">
                        <a:lnSpc>
                          <a:spcPct val="115000"/>
                        </a:lnSpc>
                        <a:spcAft>
                          <a:spcPts val="1200"/>
                        </a:spcAft>
                      </a:pPr>
                      <a:r>
                        <a:rPr lang="en-GB" sz="900">
                          <a:effectLst/>
                        </a:rPr>
                        <a:t>105,257,015</a:t>
                      </a:r>
                      <a:endParaRPr lang="en-ZA"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109,616,196</a:t>
                      </a:r>
                      <a:endParaRPr lang="en-ZA"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dirty="0">
                          <a:effectLst/>
                        </a:rPr>
                        <a:t>109,915,702</a:t>
                      </a:r>
                      <a:endParaRPr lang="en-ZA"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xmlns="" val="3907765396"/>
                  </a:ext>
                </a:extLst>
              </a:tr>
            </a:tbl>
          </a:graphicData>
        </a:graphic>
      </p:graphicFrame>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81</a:t>
            </a:r>
          </a:p>
        </p:txBody>
      </p:sp>
    </p:spTree>
    <p:extLst>
      <p:ext uri="{BB962C8B-B14F-4D97-AF65-F5344CB8AC3E}">
        <p14:creationId xmlns:p14="http://schemas.microsoft.com/office/powerpoint/2010/main" xmlns="" val="36975860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62000" y="0"/>
            <a:ext cx="7662863" cy="838200"/>
          </a:xfrm>
        </p:spPr>
        <p:txBody>
          <a:bodyPr/>
          <a:lstStyle/>
          <a:p>
            <a:r>
              <a:rPr lang="en-US" sz="2800" b="1" dirty="0"/>
              <a:t>Programme 2, 3 &amp; Overall MTEF Budget</a:t>
            </a:r>
            <a:endParaRPr lang="en-ZA" sz="28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258733378"/>
              </p:ext>
            </p:extLst>
          </p:nvPr>
        </p:nvGraphicFramePr>
        <p:xfrm>
          <a:off x="395535" y="622393"/>
          <a:ext cx="8024562" cy="1800200"/>
        </p:xfrm>
        <a:graphic>
          <a:graphicData uri="http://schemas.openxmlformats.org/drawingml/2006/table">
            <a:tbl>
              <a:tblPr firstRow="1" firstCol="1" bandRow="1">
                <a:tableStyleId>{21E4AEA4-8DFA-4A89-87EB-49C32662AFE0}</a:tableStyleId>
              </a:tblPr>
              <a:tblGrid>
                <a:gridCol w="432048">
                  <a:extLst>
                    <a:ext uri="{9D8B030D-6E8A-4147-A177-3AD203B41FA5}">
                      <a16:colId xmlns:a16="http://schemas.microsoft.com/office/drawing/2014/main" xmlns="" val="2854442157"/>
                    </a:ext>
                  </a:extLst>
                </a:gridCol>
                <a:gridCol w="4328804">
                  <a:extLst>
                    <a:ext uri="{9D8B030D-6E8A-4147-A177-3AD203B41FA5}">
                      <a16:colId xmlns:a16="http://schemas.microsoft.com/office/drawing/2014/main" xmlns="" val="2266720926"/>
                    </a:ext>
                  </a:extLst>
                </a:gridCol>
                <a:gridCol w="1259605">
                  <a:extLst>
                    <a:ext uri="{9D8B030D-6E8A-4147-A177-3AD203B41FA5}">
                      <a16:colId xmlns:a16="http://schemas.microsoft.com/office/drawing/2014/main" xmlns="" val="555307266"/>
                    </a:ext>
                  </a:extLst>
                </a:gridCol>
                <a:gridCol w="1002374">
                  <a:extLst>
                    <a:ext uri="{9D8B030D-6E8A-4147-A177-3AD203B41FA5}">
                      <a16:colId xmlns:a16="http://schemas.microsoft.com/office/drawing/2014/main" xmlns="" val="3157677060"/>
                    </a:ext>
                  </a:extLst>
                </a:gridCol>
                <a:gridCol w="1001731">
                  <a:extLst>
                    <a:ext uri="{9D8B030D-6E8A-4147-A177-3AD203B41FA5}">
                      <a16:colId xmlns:a16="http://schemas.microsoft.com/office/drawing/2014/main" xmlns="" val="2988535576"/>
                    </a:ext>
                  </a:extLst>
                </a:gridCol>
              </a:tblGrid>
              <a:tr h="225025">
                <a:tc rowSpan="8">
                  <a:txBody>
                    <a:bodyPr/>
                    <a:lstStyle/>
                    <a:p>
                      <a:pPr algn="ctr">
                        <a:lnSpc>
                          <a:spcPct val="115000"/>
                        </a:lnSpc>
                        <a:spcAft>
                          <a:spcPts val="1200"/>
                        </a:spcAft>
                      </a:pPr>
                      <a:r>
                        <a:rPr lang="en-US" sz="1100" dirty="0">
                          <a:effectLst/>
                        </a:rPr>
                        <a:t>Programme 2 Budget</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vert="vert270">
                    <a:solidFill>
                      <a:schemeClr val="accent2"/>
                    </a:solidFill>
                  </a:tcPr>
                </a:tc>
                <a:tc>
                  <a:txBody>
                    <a:bodyPr/>
                    <a:lstStyle/>
                    <a:p>
                      <a:pPr algn="ctr">
                        <a:lnSpc>
                          <a:spcPct val="115000"/>
                        </a:lnSpc>
                        <a:spcAft>
                          <a:spcPts val="1200"/>
                        </a:spcAft>
                      </a:pPr>
                      <a:r>
                        <a:rPr lang="en-GB" sz="900" dirty="0">
                          <a:effectLst/>
                        </a:rPr>
                        <a:t>Key Expenditure items</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en-GB" sz="900" dirty="0">
                          <a:effectLst/>
                        </a:rPr>
                        <a:t>2021/2022</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en-GB" sz="900">
                          <a:effectLst/>
                        </a:rPr>
                        <a:t>2022/2023</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en-GB" sz="900">
                          <a:effectLst/>
                        </a:rPr>
                        <a:t>2023/2024</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60445662"/>
                  </a:ext>
                </a:extLst>
              </a:tr>
              <a:tr h="225025">
                <a:tc vMerge="1">
                  <a:txBody>
                    <a:bodyPr/>
                    <a:lstStyle/>
                    <a:p>
                      <a:pPr algn="just">
                        <a:lnSpc>
                          <a:spcPct val="115000"/>
                        </a:lnSpc>
                        <a:spcAft>
                          <a:spcPts val="1200"/>
                        </a:spcAft>
                      </a:pP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200"/>
                        </a:spcAft>
                      </a:pPr>
                      <a:r>
                        <a:rPr lang="en-GB" sz="900" dirty="0">
                          <a:effectLst/>
                        </a:rPr>
                        <a:t>CSO Mobilisation &amp; formalisation</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3,135,464</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3,234,224</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3,423,188</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xmlns="" val="2863821701"/>
                  </a:ext>
                </a:extLst>
              </a:tr>
              <a:tr h="225025">
                <a:tc vMerge="1">
                  <a:txBody>
                    <a:bodyPr/>
                    <a:lstStyle/>
                    <a:p>
                      <a:pPr algn="just">
                        <a:lnSpc>
                          <a:spcPct val="115000"/>
                        </a:lnSpc>
                        <a:spcAft>
                          <a:spcPts val="1200"/>
                        </a:spcAft>
                      </a:pP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200"/>
                        </a:spcAft>
                      </a:pPr>
                      <a:r>
                        <a:rPr lang="en-GB" sz="900" dirty="0">
                          <a:effectLst/>
                        </a:rPr>
                        <a:t>CSO Capacity building</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3,814,558</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3,982,399</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4,161,607</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xmlns="" val="1539580799"/>
                  </a:ext>
                </a:extLst>
              </a:tr>
              <a:tr h="225025">
                <a:tc vMerge="1">
                  <a:txBody>
                    <a:bodyPr/>
                    <a:lstStyle/>
                    <a:p>
                      <a:pPr algn="just">
                        <a:lnSpc>
                          <a:spcPct val="115000"/>
                        </a:lnSpc>
                        <a:spcAft>
                          <a:spcPts val="1200"/>
                        </a:spcAft>
                      </a:pP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200"/>
                        </a:spcAft>
                      </a:pPr>
                      <a:r>
                        <a:rPr lang="en-GB" sz="900" dirty="0">
                          <a:effectLst/>
                        </a:rPr>
                        <a:t>Grant Funding</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13,500,000</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14,094,000</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14,094,000</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xmlns="" val="1257392701"/>
                  </a:ext>
                </a:extLst>
              </a:tr>
              <a:tr h="225025">
                <a:tc vMerge="1">
                  <a:txBody>
                    <a:bodyPr/>
                    <a:lstStyle/>
                    <a:p>
                      <a:pPr algn="just">
                        <a:lnSpc>
                          <a:spcPct val="115000"/>
                        </a:lnSpc>
                        <a:spcAft>
                          <a:spcPts val="1200"/>
                        </a:spcAft>
                      </a:pP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200"/>
                        </a:spcAft>
                      </a:pPr>
                      <a:r>
                        <a:rPr lang="en-GB" sz="900" dirty="0">
                          <a:effectLst/>
                        </a:rPr>
                        <a:t>CSO Digitisation (licencing)</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4,093,869</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0</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0</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xmlns="" val="1301580462"/>
                  </a:ext>
                </a:extLst>
              </a:tr>
              <a:tr h="225025">
                <a:tc vMerge="1">
                  <a:txBody>
                    <a:bodyPr/>
                    <a:lstStyle/>
                    <a:p>
                      <a:pPr algn="just">
                        <a:lnSpc>
                          <a:spcPct val="115000"/>
                        </a:lnSpc>
                        <a:spcAft>
                          <a:spcPts val="1200"/>
                        </a:spcAft>
                      </a:pP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200"/>
                        </a:spcAft>
                      </a:pPr>
                      <a:r>
                        <a:rPr lang="en-GB" sz="900" dirty="0">
                          <a:effectLst/>
                        </a:rPr>
                        <a:t>Project monitoring &amp; support</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3,346,444</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1,891,957</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1,977,095</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xmlns="" val="805690426"/>
                  </a:ext>
                </a:extLst>
              </a:tr>
              <a:tr h="225025">
                <a:tc vMerge="1">
                  <a:txBody>
                    <a:bodyPr/>
                    <a:lstStyle/>
                    <a:p>
                      <a:pPr algn="just">
                        <a:lnSpc>
                          <a:spcPct val="115000"/>
                        </a:lnSpc>
                        <a:spcAft>
                          <a:spcPts val="1200"/>
                        </a:spcAft>
                      </a:pP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200"/>
                        </a:spcAft>
                      </a:pPr>
                      <a:r>
                        <a:rPr lang="en-GB" sz="900" dirty="0">
                          <a:effectLst/>
                        </a:rPr>
                        <a:t>Employment costs</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dirty="0">
                          <a:effectLst/>
                        </a:rPr>
                        <a:t>74,527,164</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77,806,359</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77,806,359</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xmlns="" val="2790587883"/>
                  </a:ext>
                </a:extLst>
              </a:tr>
              <a:tr h="225025">
                <a:tc vMerge="1">
                  <a:txBody>
                    <a:bodyPr/>
                    <a:lstStyle/>
                    <a:p>
                      <a:pPr algn="just">
                        <a:lnSpc>
                          <a:spcPct val="115000"/>
                        </a:lnSpc>
                        <a:spcAft>
                          <a:spcPts val="1200"/>
                        </a:spcAft>
                      </a:pPr>
                      <a:endParaRPr lang="en-ZA"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algn="just">
                        <a:lnSpc>
                          <a:spcPct val="115000"/>
                        </a:lnSpc>
                        <a:spcAft>
                          <a:spcPts val="1200"/>
                        </a:spcAft>
                      </a:pPr>
                      <a:r>
                        <a:rPr lang="en-GB" sz="900" dirty="0">
                          <a:effectLst/>
                        </a:rPr>
                        <a:t>Total Programme allocation</a:t>
                      </a:r>
                      <a:endParaRPr lang="en-ZA"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dirty="0">
                          <a:effectLst/>
                        </a:rPr>
                        <a:t>102,417,498</a:t>
                      </a:r>
                      <a:endParaRPr lang="en-ZA"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dirty="0">
                          <a:effectLst/>
                        </a:rPr>
                        <a:t>101,008,940</a:t>
                      </a:r>
                      <a:endParaRPr lang="en-ZA"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dirty="0">
                          <a:effectLst/>
                        </a:rPr>
                        <a:t>101,462,249</a:t>
                      </a:r>
                      <a:endParaRPr lang="en-ZA"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xmlns="" val="196062012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4168177754"/>
              </p:ext>
            </p:extLst>
          </p:nvPr>
        </p:nvGraphicFramePr>
        <p:xfrm>
          <a:off x="395535" y="2493114"/>
          <a:ext cx="8024562" cy="1729680"/>
        </p:xfrm>
        <a:graphic>
          <a:graphicData uri="http://schemas.openxmlformats.org/drawingml/2006/table">
            <a:tbl>
              <a:tblPr firstRow="1" firstCol="1" bandRow="1">
                <a:tableStyleId>{21E4AEA4-8DFA-4A89-87EB-49C32662AFE0}</a:tableStyleId>
              </a:tblPr>
              <a:tblGrid>
                <a:gridCol w="432048">
                  <a:extLst>
                    <a:ext uri="{9D8B030D-6E8A-4147-A177-3AD203B41FA5}">
                      <a16:colId xmlns:a16="http://schemas.microsoft.com/office/drawing/2014/main" xmlns="" val="2796879233"/>
                    </a:ext>
                  </a:extLst>
                </a:gridCol>
                <a:gridCol w="4328804">
                  <a:extLst>
                    <a:ext uri="{9D8B030D-6E8A-4147-A177-3AD203B41FA5}">
                      <a16:colId xmlns:a16="http://schemas.microsoft.com/office/drawing/2014/main" xmlns="" val="717769156"/>
                    </a:ext>
                  </a:extLst>
                </a:gridCol>
                <a:gridCol w="1266184">
                  <a:extLst>
                    <a:ext uri="{9D8B030D-6E8A-4147-A177-3AD203B41FA5}">
                      <a16:colId xmlns:a16="http://schemas.microsoft.com/office/drawing/2014/main" xmlns="" val="2470152998"/>
                    </a:ext>
                  </a:extLst>
                </a:gridCol>
                <a:gridCol w="1012947">
                  <a:extLst>
                    <a:ext uri="{9D8B030D-6E8A-4147-A177-3AD203B41FA5}">
                      <a16:colId xmlns:a16="http://schemas.microsoft.com/office/drawing/2014/main" xmlns="" val="2728012612"/>
                    </a:ext>
                  </a:extLst>
                </a:gridCol>
                <a:gridCol w="984579">
                  <a:extLst>
                    <a:ext uri="{9D8B030D-6E8A-4147-A177-3AD203B41FA5}">
                      <a16:colId xmlns:a16="http://schemas.microsoft.com/office/drawing/2014/main" xmlns="" val="2910557176"/>
                    </a:ext>
                  </a:extLst>
                </a:gridCol>
              </a:tblGrid>
              <a:tr h="213135">
                <a:tc rowSpan="6">
                  <a:txBody>
                    <a:bodyPr/>
                    <a:lstStyle/>
                    <a:p>
                      <a:pPr marL="0" marR="0" indent="0" algn="ctr" defTabSz="914400" rtl="0" eaLnBrk="1" fontAlgn="auto" latinLnBrk="0" hangingPunct="1">
                        <a:lnSpc>
                          <a:spcPct val="115000"/>
                        </a:lnSpc>
                        <a:spcBef>
                          <a:spcPts val="0"/>
                        </a:spcBef>
                        <a:spcAft>
                          <a:spcPts val="1200"/>
                        </a:spcAft>
                        <a:buClrTx/>
                        <a:buSzTx/>
                        <a:buFontTx/>
                        <a:buNone/>
                        <a:tabLst/>
                        <a:defRPr/>
                      </a:pPr>
                      <a:r>
                        <a:rPr lang="en-US" sz="1100" dirty="0">
                          <a:effectLst/>
                        </a:rPr>
                        <a:t>Programme 3 Budget</a:t>
                      </a:r>
                      <a:endParaRPr lang="en-ZA" sz="1100" dirty="0">
                        <a:effectLst/>
                      </a:endParaRPr>
                    </a:p>
                    <a:p>
                      <a:pPr algn="ctr">
                        <a:lnSpc>
                          <a:spcPct val="115000"/>
                        </a:lnSpc>
                        <a:spcAft>
                          <a:spcPts val="1200"/>
                        </a:spcAft>
                      </a:pP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algn="ctr">
                        <a:lnSpc>
                          <a:spcPct val="115000"/>
                        </a:lnSpc>
                        <a:spcAft>
                          <a:spcPts val="1200"/>
                        </a:spcAft>
                      </a:pPr>
                      <a:r>
                        <a:rPr lang="en-GB" sz="900" dirty="0">
                          <a:effectLst/>
                        </a:rPr>
                        <a:t>Key Expenditure items</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en-GB" sz="900">
                          <a:effectLst/>
                        </a:rPr>
                        <a:t>2021/2022</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en-GB" sz="900">
                          <a:effectLst/>
                        </a:rPr>
                        <a:t>2022/2023</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en-GB" sz="900">
                          <a:effectLst/>
                        </a:rPr>
                        <a:t>2023/2024</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80712808"/>
                  </a:ext>
                </a:extLst>
              </a:tr>
              <a:tr h="303309">
                <a:tc vMerge="1">
                  <a:txBody>
                    <a:bodyPr/>
                    <a:lstStyle/>
                    <a:p>
                      <a:pPr algn="just">
                        <a:lnSpc>
                          <a:spcPct val="115000"/>
                        </a:lnSpc>
                        <a:spcAft>
                          <a:spcPts val="1200"/>
                        </a:spcAft>
                      </a:pP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200"/>
                        </a:spcAft>
                      </a:pPr>
                      <a:r>
                        <a:rPr lang="en-GB" sz="900" dirty="0">
                          <a:effectLst/>
                        </a:rPr>
                        <a:t>Research studies</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2,366,823</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2,470,963</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2,582,156</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xmlns="" val="704252196"/>
                  </a:ext>
                </a:extLst>
              </a:tr>
              <a:tr h="303309">
                <a:tc vMerge="1">
                  <a:txBody>
                    <a:bodyPr/>
                    <a:lstStyle/>
                    <a:p>
                      <a:pPr algn="just">
                        <a:lnSpc>
                          <a:spcPct val="115000"/>
                        </a:lnSpc>
                        <a:spcAft>
                          <a:spcPts val="1200"/>
                        </a:spcAft>
                      </a:pP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200"/>
                        </a:spcAft>
                      </a:pPr>
                      <a:r>
                        <a:rPr lang="en-GB" sz="900" dirty="0">
                          <a:effectLst/>
                        </a:rPr>
                        <a:t>Dissemination &amp; knowledge management</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200,229</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dirty="0">
                          <a:effectLst/>
                        </a:rPr>
                        <a:t>209,039</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218,446</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xmlns="" val="451644666"/>
                  </a:ext>
                </a:extLst>
              </a:tr>
              <a:tr h="303309">
                <a:tc vMerge="1">
                  <a:txBody>
                    <a:bodyPr/>
                    <a:lstStyle/>
                    <a:p>
                      <a:pPr algn="just">
                        <a:lnSpc>
                          <a:spcPct val="115000"/>
                        </a:lnSpc>
                        <a:spcAft>
                          <a:spcPts val="1200"/>
                        </a:spcAft>
                      </a:pP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200"/>
                        </a:spcAft>
                      </a:pPr>
                      <a:r>
                        <a:rPr lang="en-GB" sz="900" dirty="0">
                          <a:effectLst/>
                        </a:rPr>
                        <a:t>Monitoring &amp; evaluation studies</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dirty="0">
                          <a:effectLst/>
                        </a:rPr>
                        <a:t>1,496,239</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1,562,073</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1,632,367</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xmlns="" val="1373042662"/>
                  </a:ext>
                </a:extLst>
              </a:tr>
              <a:tr h="303309">
                <a:tc vMerge="1">
                  <a:txBody>
                    <a:bodyPr/>
                    <a:lstStyle/>
                    <a:p>
                      <a:pPr algn="just">
                        <a:lnSpc>
                          <a:spcPct val="115000"/>
                        </a:lnSpc>
                        <a:spcAft>
                          <a:spcPts val="1200"/>
                        </a:spcAft>
                      </a:pP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200"/>
                        </a:spcAft>
                      </a:pPr>
                      <a:r>
                        <a:rPr lang="en-GB" sz="900" dirty="0">
                          <a:effectLst/>
                        </a:rPr>
                        <a:t>Employment costs</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6,169,504</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6,440,963</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6,440,963</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xmlns="" val="3374778671"/>
                  </a:ext>
                </a:extLst>
              </a:tr>
              <a:tr h="303309">
                <a:tc vMerge="1">
                  <a:txBody>
                    <a:bodyPr/>
                    <a:lstStyle/>
                    <a:p>
                      <a:pPr algn="just">
                        <a:lnSpc>
                          <a:spcPct val="115000"/>
                        </a:lnSpc>
                        <a:spcAft>
                          <a:spcPts val="1200"/>
                        </a:spcAft>
                      </a:pPr>
                      <a:endParaRPr lang="en-ZA"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algn="just">
                        <a:lnSpc>
                          <a:spcPct val="115000"/>
                        </a:lnSpc>
                        <a:spcAft>
                          <a:spcPts val="1200"/>
                        </a:spcAft>
                      </a:pPr>
                      <a:r>
                        <a:rPr lang="en-GB" sz="900" dirty="0">
                          <a:effectLst/>
                        </a:rPr>
                        <a:t>Total Programme allocation</a:t>
                      </a:r>
                      <a:endParaRPr lang="en-ZA"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dirty="0">
                          <a:effectLst/>
                        </a:rPr>
                        <a:t>10,232,795</a:t>
                      </a:r>
                      <a:endParaRPr lang="en-ZA"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dirty="0">
                          <a:effectLst/>
                        </a:rPr>
                        <a:t>10,683,038</a:t>
                      </a:r>
                      <a:endParaRPr lang="en-ZA"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dirty="0">
                          <a:effectLst/>
                        </a:rPr>
                        <a:t>10,873,932</a:t>
                      </a:r>
                      <a:endParaRPr lang="en-ZA"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xmlns="" val="328274108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4092822850"/>
              </p:ext>
            </p:extLst>
          </p:nvPr>
        </p:nvGraphicFramePr>
        <p:xfrm>
          <a:off x="395536" y="4293317"/>
          <a:ext cx="8024562" cy="1230030"/>
        </p:xfrm>
        <a:graphic>
          <a:graphicData uri="http://schemas.openxmlformats.org/drawingml/2006/table">
            <a:tbl>
              <a:tblPr firstRow="1" firstCol="1" bandRow="1">
                <a:tableStyleId>{21E4AEA4-8DFA-4A89-87EB-49C32662AFE0}</a:tableStyleId>
              </a:tblPr>
              <a:tblGrid>
                <a:gridCol w="406012">
                  <a:extLst>
                    <a:ext uri="{9D8B030D-6E8A-4147-A177-3AD203B41FA5}">
                      <a16:colId xmlns:a16="http://schemas.microsoft.com/office/drawing/2014/main" xmlns="" val="3361726363"/>
                    </a:ext>
                  </a:extLst>
                </a:gridCol>
                <a:gridCol w="4339075">
                  <a:extLst>
                    <a:ext uri="{9D8B030D-6E8A-4147-A177-3AD203B41FA5}">
                      <a16:colId xmlns:a16="http://schemas.microsoft.com/office/drawing/2014/main" xmlns="" val="334499104"/>
                    </a:ext>
                  </a:extLst>
                </a:gridCol>
                <a:gridCol w="1272301">
                  <a:extLst>
                    <a:ext uri="{9D8B030D-6E8A-4147-A177-3AD203B41FA5}">
                      <a16:colId xmlns:a16="http://schemas.microsoft.com/office/drawing/2014/main" xmlns="" val="1173887182"/>
                    </a:ext>
                  </a:extLst>
                </a:gridCol>
                <a:gridCol w="1017840">
                  <a:extLst>
                    <a:ext uri="{9D8B030D-6E8A-4147-A177-3AD203B41FA5}">
                      <a16:colId xmlns:a16="http://schemas.microsoft.com/office/drawing/2014/main" xmlns="" val="709591136"/>
                    </a:ext>
                  </a:extLst>
                </a:gridCol>
                <a:gridCol w="989334">
                  <a:extLst>
                    <a:ext uri="{9D8B030D-6E8A-4147-A177-3AD203B41FA5}">
                      <a16:colId xmlns:a16="http://schemas.microsoft.com/office/drawing/2014/main" xmlns="" val="2746227984"/>
                    </a:ext>
                  </a:extLst>
                </a:gridCol>
              </a:tblGrid>
              <a:tr h="246006">
                <a:tc rowSpan="5">
                  <a:txBody>
                    <a:bodyPr/>
                    <a:lstStyle/>
                    <a:p>
                      <a:pPr marL="0" marR="0" indent="0" algn="ctr" defTabSz="914400" rtl="0" eaLnBrk="1" fontAlgn="auto" latinLnBrk="0" hangingPunct="1">
                        <a:lnSpc>
                          <a:spcPct val="115000"/>
                        </a:lnSpc>
                        <a:spcBef>
                          <a:spcPts val="0"/>
                        </a:spcBef>
                        <a:spcAft>
                          <a:spcPts val="1200"/>
                        </a:spcAft>
                        <a:buClrTx/>
                        <a:buSzTx/>
                        <a:buFontTx/>
                        <a:buNone/>
                        <a:tabLst/>
                        <a:defRPr/>
                      </a:pPr>
                      <a:r>
                        <a:rPr lang="en-US" sz="1100" dirty="0">
                          <a:effectLst/>
                        </a:rPr>
                        <a:t>Total</a:t>
                      </a:r>
                      <a:r>
                        <a:rPr lang="en-US" sz="1100" baseline="0" dirty="0">
                          <a:effectLst/>
                        </a:rPr>
                        <a:t> MTEF</a:t>
                      </a:r>
                      <a:r>
                        <a:rPr lang="en-US" sz="1100" dirty="0">
                          <a:effectLst/>
                        </a:rPr>
                        <a:t> Budget</a:t>
                      </a:r>
                      <a:endParaRPr lang="en-ZA" sz="1100" dirty="0">
                        <a:effectLst/>
                      </a:endParaRPr>
                    </a:p>
                    <a:p>
                      <a:pPr algn="ctr">
                        <a:lnSpc>
                          <a:spcPct val="115000"/>
                        </a:lnSpc>
                        <a:spcAft>
                          <a:spcPts val="1200"/>
                        </a:spcAft>
                      </a:pP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algn="ctr">
                        <a:lnSpc>
                          <a:spcPct val="115000"/>
                        </a:lnSpc>
                        <a:spcAft>
                          <a:spcPts val="1200"/>
                        </a:spcAft>
                      </a:pPr>
                      <a:r>
                        <a:rPr lang="en-GB" sz="900" dirty="0">
                          <a:effectLst/>
                        </a:rPr>
                        <a:t>Budget by Programme</a:t>
                      </a:r>
                      <a:endParaRPr lang="en-ZA"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ctr">
                        <a:lnSpc>
                          <a:spcPct val="115000"/>
                        </a:lnSpc>
                        <a:spcAft>
                          <a:spcPts val="1200"/>
                        </a:spcAft>
                      </a:pPr>
                      <a:r>
                        <a:rPr lang="en-GB" sz="900" dirty="0">
                          <a:effectLst/>
                        </a:rPr>
                        <a:t>2021/2022</a:t>
                      </a:r>
                      <a:endParaRPr lang="en-ZA"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ctr">
                        <a:lnSpc>
                          <a:spcPct val="115000"/>
                        </a:lnSpc>
                        <a:spcAft>
                          <a:spcPts val="1200"/>
                        </a:spcAft>
                      </a:pPr>
                      <a:r>
                        <a:rPr lang="en-GB" sz="900" dirty="0">
                          <a:effectLst/>
                        </a:rPr>
                        <a:t>2022/2023</a:t>
                      </a:r>
                      <a:endParaRPr lang="en-ZA"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ctr">
                        <a:lnSpc>
                          <a:spcPct val="115000"/>
                        </a:lnSpc>
                        <a:spcAft>
                          <a:spcPts val="1200"/>
                        </a:spcAft>
                      </a:pPr>
                      <a:r>
                        <a:rPr lang="en-GB" sz="900" dirty="0">
                          <a:effectLst/>
                        </a:rPr>
                        <a:t>2023/2024</a:t>
                      </a:r>
                      <a:endParaRPr lang="en-ZA"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xmlns="" val="218446723"/>
                  </a:ext>
                </a:extLst>
              </a:tr>
              <a:tr h="246006">
                <a:tc vMerge="1">
                  <a:txBody>
                    <a:bodyPr/>
                    <a:lstStyle/>
                    <a:p>
                      <a:pPr>
                        <a:lnSpc>
                          <a:spcPct val="115000"/>
                        </a:lnSpc>
                        <a:spcAft>
                          <a:spcPts val="1200"/>
                        </a:spcAft>
                      </a:pP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spcAft>
                          <a:spcPts val="1200"/>
                        </a:spcAft>
                      </a:pPr>
                      <a:r>
                        <a:rPr lang="en-GB" sz="900" dirty="0">
                          <a:effectLst/>
                        </a:rPr>
                        <a:t>Programme 1: Administration</a:t>
                      </a:r>
                      <a:endParaRPr lang="en-ZA"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105,257,015</a:t>
                      </a:r>
                      <a:endParaRPr lang="en-ZA" sz="11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dirty="0">
                          <a:effectLst/>
                        </a:rPr>
                        <a:t>109,616,196</a:t>
                      </a:r>
                      <a:endParaRPr lang="en-ZA"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109,915,702</a:t>
                      </a:r>
                      <a:endParaRPr lang="en-ZA" sz="11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xmlns="" val="2199024484"/>
                  </a:ext>
                </a:extLst>
              </a:tr>
              <a:tr h="246006">
                <a:tc vMerge="1">
                  <a:txBody>
                    <a:bodyPr/>
                    <a:lstStyle/>
                    <a:p>
                      <a:pPr>
                        <a:lnSpc>
                          <a:spcPct val="115000"/>
                        </a:lnSpc>
                        <a:spcAft>
                          <a:spcPts val="1200"/>
                        </a:spcAft>
                      </a:pP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spcAft>
                          <a:spcPts val="1200"/>
                        </a:spcAft>
                      </a:pPr>
                      <a:r>
                        <a:rPr lang="en-GB" sz="900" dirty="0">
                          <a:effectLst/>
                        </a:rPr>
                        <a:t>Programme 2: CSO Development</a:t>
                      </a:r>
                      <a:endParaRPr lang="en-ZA"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102,417,498</a:t>
                      </a:r>
                      <a:endParaRPr lang="en-ZA" sz="11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101,008,940</a:t>
                      </a:r>
                      <a:endParaRPr lang="en-ZA" sz="11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101,462,249</a:t>
                      </a:r>
                      <a:endParaRPr lang="en-ZA" sz="11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xmlns="" val="3074763539"/>
                  </a:ext>
                </a:extLst>
              </a:tr>
              <a:tr h="246006">
                <a:tc vMerge="1">
                  <a:txBody>
                    <a:bodyPr/>
                    <a:lstStyle/>
                    <a:p>
                      <a:pPr>
                        <a:lnSpc>
                          <a:spcPct val="115000"/>
                        </a:lnSpc>
                        <a:spcAft>
                          <a:spcPts val="1200"/>
                        </a:spcAft>
                      </a:pP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spcAft>
                          <a:spcPts val="1200"/>
                        </a:spcAft>
                      </a:pPr>
                      <a:r>
                        <a:rPr lang="en-GB" sz="900" dirty="0">
                          <a:effectLst/>
                        </a:rPr>
                        <a:t>Programme 3: Research</a:t>
                      </a:r>
                      <a:endParaRPr lang="en-ZA"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a:effectLst/>
                        </a:rPr>
                        <a:t>10,232,795</a:t>
                      </a:r>
                      <a:endParaRPr lang="en-ZA" sz="11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dirty="0">
                          <a:effectLst/>
                        </a:rPr>
                        <a:t>10,683,038</a:t>
                      </a:r>
                      <a:endParaRPr lang="en-ZA"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dirty="0">
                          <a:effectLst/>
                        </a:rPr>
                        <a:t>10,873,932</a:t>
                      </a:r>
                      <a:endParaRPr lang="en-ZA"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xmlns="" val="793251810"/>
                  </a:ext>
                </a:extLst>
              </a:tr>
              <a:tr h="246006">
                <a:tc vMerge="1">
                  <a:txBody>
                    <a:bodyPr/>
                    <a:lstStyle/>
                    <a:p>
                      <a:pPr algn="just">
                        <a:lnSpc>
                          <a:spcPct val="115000"/>
                        </a:lnSpc>
                        <a:spcAft>
                          <a:spcPts val="1200"/>
                        </a:spcAft>
                      </a:pPr>
                      <a:endParaRPr lang="en-ZA"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rgbClr val="C00000"/>
                    </a:solidFill>
                  </a:tcPr>
                </a:tc>
                <a:tc>
                  <a:txBody>
                    <a:bodyPr/>
                    <a:lstStyle/>
                    <a:p>
                      <a:pPr algn="just">
                        <a:lnSpc>
                          <a:spcPct val="115000"/>
                        </a:lnSpc>
                        <a:spcAft>
                          <a:spcPts val="1200"/>
                        </a:spcAft>
                      </a:pPr>
                      <a:r>
                        <a:rPr lang="en-GB" sz="900" dirty="0">
                          <a:effectLst/>
                        </a:rPr>
                        <a:t>Consolidated Budget</a:t>
                      </a:r>
                      <a:endParaRPr lang="en-ZA"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dirty="0">
                          <a:effectLst/>
                        </a:rPr>
                        <a:t>217,907,309</a:t>
                      </a:r>
                      <a:endParaRPr lang="en-ZA"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dirty="0">
                          <a:effectLst/>
                        </a:rPr>
                        <a:t>221,308,174</a:t>
                      </a:r>
                      <a:endParaRPr lang="en-ZA"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r">
                        <a:lnSpc>
                          <a:spcPct val="115000"/>
                        </a:lnSpc>
                        <a:spcAft>
                          <a:spcPts val="1200"/>
                        </a:spcAft>
                      </a:pPr>
                      <a:r>
                        <a:rPr lang="en-GB" sz="900" dirty="0">
                          <a:effectLst/>
                        </a:rPr>
                        <a:t>222,251,883</a:t>
                      </a:r>
                      <a:endParaRPr lang="en-ZA"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xmlns="" val="3602535345"/>
                  </a:ext>
                </a:extLst>
              </a:tr>
            </a:tbl>
          </a:graphicData>
        </a:graphic>
      </p:graphicFrame>
      <p:sp>
        <p:nvSpPr>
          <p:cNvPr id="10"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82</a:t>
            </a:r>
          </a:p>
        </p:txBody>
      </p:sp>
    </p:spTree>
    <p:extLst>
      <p:ext uri="{BB962C8B-B14F-4D97-AF65-F5344CB8AC3E}">
        <p14:creationId xmlns:p14="http://schemas.microsoft.com/office/powerpoint/2010/main" xmlns="" val="32710800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467545" y="1772816"/>
            <a:ext cx="8352928" cy="1800200"/>
          </a:xfrm>
        </p:spPr>
        <p:txBody>
          <a:bodyPr>
            <a:normAutofit/>
          </a:bodyPr>
          <a:lstStyle/>
          <a:p>
            <a:pPr marL="0" indent="0" algn="ctr">
              <a:buFontTx/>
              <a:buNone/>
            </a:pPr>
            <a:r>
              <a:rPr lang="en-ZA" altLang="en-US" sz="4800" b="1" dirty="0">
                <a:latin typeface="Arial" panose="020B0604020202020204" pitchFamily="34" charset="0"/>
                <a:cs typeface="Arial" panose="020B0604020202020204" pitchFamily="34" charset="0"/>
              </a:rPr>
              <a:t>Budget Vote</a:t>
            </a:r>
          </a:p>
        </p:txBody>
      </p:sp>
      <p:sp>
        <p:nvSpPr>
          <p:cNvPr id="3"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83</a:t>
            </a:r>
          </a:p>
        </p:txBody>
      </p:sp>
    </p:spTree>
    <p:extLst>
      <p:ext uri="{BB962C8B-B14F-4D97-AF65-F5344CB8AC3E}">
        <p14:creationId xmlns:p14="http://schemas.microsoft.com/office/powerpoint/2010/main" xmlns="" val="818147304"/>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6" name="Google Shape;66;p2"/>
          <p:cNvSpPr txBox="1">
            <a:spLocks noGrp="1"/>
          </p:cNvSpPr>
          <p:nvPr>
            <p:ph idx="1"/>
          </p:nvPr>
        </p:nvSpPr>
        <p:spPr>
          <a:xfrm>
            <a:off x="92883" y="290537"/>
            <a:ext cx="8973450" cy="3398397"/>
          </a:xfrm>
          <a:prstGeom prst="rect">
            <a:avLst/>
          </a:prstGeom>
          <a:noFill/>
          <a:ln>
            <a:noFill/>
          </a:ln>
        </p:spPr>
        <p:txBody>
          <a:bodyPr spcFirstLastPara="1" vert="horz" wrap="square" lIns="68569" tIns="34275" rIns="68569" bIns="34275" rtlCol="0" anchor="t" anchorCtr="0">
            <a:noAutofit/>
          </a:bodyPr>
          <a:lstStyle/>
          <a:p>
            <a:pPr marL="0" indent="0" algn="just">
              <a:lnSpc>
                <a:spcPct val="115000"/>
              </a:lnSpc>
              <a:spcBef>
                <a:spcPts val="0"/>
              </a:spcBef>
              <a:buClr>
                <a:schemeClr val="dk1"/>
              </a:buClr>
              <a:buSzPts val="1100"/>
              <a:buNone/>
            </a:pPr>
            <a:endParaRPr lang="en-US" sz="1600" b="1" i="1" dirty="0"/>
          </a:p>
          <a:p>
            <a:pPr algn="just">
              <a:lnSpc>
                <a:spcPct val="115000"/>
              </a:lnSpc>
              <a:spcBef>
                <a:spcPts val="0"/>
              </a:spcBef>
              <a:buClr>
                <a:schemeClr val="accent2">
                  <a:lumMod val="50000"/>
                </a:schemeClr>
              </a:buClr>
              <a:buSzPts val="1100"/>
            </a:pPr>
            <a:r>
              <a:rPr lang="en-US" sz="1600" dirty="0"/>
              <a:t>The Minister of Social Development, Ms. Lindiwe Zulu, will table the Department’s Budget Vote 17 to the NCOP on 09 June 2021, outlining the overall plan for the current 2021/22 financial cycle. </a:t>
            </a:r>
          </a:p>
          <a:p>
            <a:pPr algn="just">
              <a:lnSpc>
                <a:spcPct val="115000"/>
              </a:lnSpc>
              <a:spcBef>
                <a:spcPts val="0"/>
              </a:spcBef>
              <a:buClr>
                <a:schemeClr val="accent2">
                  <a:lumMod val="50000"/>
                </a:schemeClr>
              </a:buClr>
              <a:buSzPts val="1100"/>
            </a:pPr>
            <a:r>
              <a:rPr lang="en-GB" sz="1600" b="1" dirty="0"/>
              <a:t>The theme will largely centre around the DSDs Mantra - Building cohesive, resilient families and communities by investing in people to eradicate poverty and vulnerability towards creating sustainable livelihoods.</a:t>
            </a:r>
          </a:p>
          <a:p>
            <a:pPr algn="just">
              <a:lnSpc>
                <a:spcPct val="115000"/>
              </a:lnSpc>
              <a:spcBef>
                <a:spcPts val="0"/>
              </a:spcBef>
              <a:buClr>
                <a:schemeClr val="accent2">
                  <a:lumMod val="50000"/>
                </a:schemeClr>
              </a:buClr>
              <a:buSzPts val="1100"/>
            </a:pPr>
            <a:r>
              <a:rPr lang="en-US" sz="1600" dirty="0"/>
              <a:t>The budget vote will be delivered virtually as many countries including South Africa are battling with the COVID-19 pandemic. As a result, many people have lost their lives, jobs and other sources of income and this has overtime put a strain on Government’s allocation of resources.      </a:t>
            </a:r>
          </a:p>
          <a:p>
            <a:pPr algn="just">
              <a:lnSpc>
                <a:spcPct val="115000"/>
              </a:lnSpc>
              <a:spcBef>
                <a:spcPts val="0"/>
              </a:spcBef>
              <a:buClr>
                <a:schemeClr val="accent2">
                  <a:lumMod val="50000"/>
                </a:schemeClr>
              </a:buClr>
              <a:buSzPts val="1100"/>
            </a:pPr>
            <a:r>
              <a:rPr lang="en-US" sz="1600" dirty="0"/>
              <a:t>In addition, the budget will further highlight how the Social Sector responded to the impact of the COVID-19 pandemic on the lives of vulnerable South Africans, especially, children, women and older persons. </a:t>
            </a:r>
          </a:p>
          <a:p>
            <a:pPr algn="just">
              <a:lnSpc>
                <a:spcPct val="115000"/>
              </a:lnSpc>
              <a:spcBef>
                <a:spcPts val="0"/>
              </a:spcBef>
              <a:buClr>
                <a:schemeClr val="accent2">
                  <a:lumMod val="50000"/>
                </a:schemeClr>
              </a:buClr>
              <a:buSzPts val="1100"/>
            </a:pPr>
            <a:r>
              <a:rPr lang="en-GB" sz="1600" dirty="0"/>
              <a:t>Most importantly, it has to be acknowledged that despite a constrained public purse, this year, the budget vote will more than ever before, focus more on the lives and wellbeing of South Africans. </a:t>
            </a:r>
          </a:p>
          <a:p>
            <a:pPr algn="just">
              <a:lnSpc>
                <a:spcPct val="115000"/>
              </a:lnSpc>
              <a:spcBef>
                <a:spcPts val="0"/>
              </a:spcBef>
              <a:buClr>
                <a:schemeClr val="accent2">
                  <a:lumMod val="50000"/>
                </a:schemeClr>
              </a:buClr>
              <a:buSzPts val="1100"/>
            </a:pPr>
            <a:r>
              <a:rPr lang="en-GB" sz="1600" dirty="0"/>
              <a:t>As entrenched in the NDP Vision 2030, we will continue to work harder towards the realisation of key amongst other things; a broader social protection agenda, developmental social welfare services, household food and nutrition security as well as the creation of a comprehensive social protection system for the benefit of the previously disadvantaged.</a:t>
            </a:r>
          </a:p>
          <a:p>
            <a:pPr marL="0" indent="0">
              <a:spcBef>
                <a:spcPts val="525"/>
              </a:spcBef>
              <a:buSzPts val="1500"/>
              <a:buNone/>
            </a:pPr>
            <a:endParaRPr dirty="0"/>
          </a:p>
          <a:p>
            <a:pPr marL="128588" indent="-57150">
              <a:spcBef>
                <a:spcPts val="563"/>
              </a:spcBef>
              <a:buSzPts val="1500"/>
              <a:buNone/>
            </a:pPr>
            <a:endParaRPr sz="1125" dirty="0">
              <a:solidFill>
                <a:schemeClr val="dk1"/>
              </a:solidFill>
              <a:latin typeface="Arial"/>
              <a:ea typeface="Arial"/>
              <a:cs typeface="Arial"/>
              <a:sym typeface="Arial"/>
            </a:endParaRPr>
          </a:p>
        </p:txBody>
      </p:sp>
      <p:sp>
        <p:nvSpPr>
          <p:cNvPr id="2" name="Rectangle 1"/>
          <p:cNvSpPr/>
          <p:nvPr/>
        </p:nvSpPr>
        <p:spPr>
          <a:xfrm>
            <a:off x="2315818" y="59704"/>
            <a:ext cx="5017138" cy="461665"/>
          </a:xfrm>
          <a:prstGeom prst="rect">
            <a:avLst/>
          </a:prstGeom>
        </p:spPr>
        <p:txBody>
          <a:bodyPr wrap="square">
            <a:spAutoFit/>
          </a:bodyPr>
          <a:lstStyle/>
          <a:p>
            <a:pPr algn="ctr"/>
            <a:r>
              <a:rPr lang="en-US" sz="2400" b="1" dirty="0">
                <a:latin typeface="Arial Black" panose="020B0A04020102020204" pitchFamily="34" charset="0"/>
              </a:rPr>
              <a:t>Budget Vote 2021</a:t>
            </a:r>
            <a:endParaRPr lang="en-ZA" sz="2400" b="1" dirty="0">
              <a:latin typeface="Arial Black" panose="020B0A04020102020204" pitchFamily="34" charset="0"/>
            </a:endParaRPr>
          </a:p>
        </p:txBody>
      </p:sp>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84</a:t>
            </a:r>
          </a:p>
        </p:txBody>
      </p:sp>
    </p:spTree>
    <p:extLst>
      <p:ext uri="{BB962C8B-B14F-4D97-AF65-F5344CB8AC3E}">
        <p14:creationId xmlns:p14="http://schemas.microsoft.com/office/powerpoint/2010/main" xmlns="" val="36228522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6" name="Google Shape;66;p2"/>
          <p:cNvSpPr txBox="1">
            <a:spLocks noGrp="1"/>
          </p:cNvSpPr>
          <p:nvPr>
            <p:ph idx="1"/>
          </p:nvPr>
        </p:nvSpPr>
        <p:spPr>
          <a:xfrm>
            <a:off x="103613" y="468388"/>
            <a:ext cx="8973450" cy="3380014"/>
          </a:xfrm>
          <a:prstGeom prst="rect">
            <a:avLst/>
          </a:prstGeom>
          <a:noFill/>
          <a:ln>
            <a:noFill/>
          </a:ln>
        </p:spPr>
        <p:txBody>
          <a:bodyPr spcFirstLastPara="1" vert="horz" wrap="square" lIns="68569" tIns="34275" rIns="68569" bIns="34275" rtlCol="0" anchor="t" anchorCtr="0">
            <a:noAutofit/>
          </a:bodyPr>
          <a:lstStyle/>
          <a:p>
            <a:pPr marL="0" indent="0" algn="just">
              <a:lnSpc>
                <a:spcPct val="115000"/>
              </a:lnSpc>
              <a:spcBef>
                <a:spcPts val="0"/>
              </a:spcBef>
              <a:buClr>
                <a:schemeClr val="dk1"/>
              </a:buClr>
              <a:buSzPts val="1100"/>
              <a:buNone/>
            </a:pPr>
            <a:r>
              <a:rPr lang="en-US" sz="1800" b="1" dirty="0"/>
              <a:t>Key amongst others, the budget vote will focus on the following areas:</a:t>
            </a:r>
          </a:p>
          <a:p>
            <a:pPr algn="just">
              <a:buFont typeface="Arial" panose="020B0604020202020204" pitchFamily="34" charset="0"/>
              <a:buChar char="•"/>
            </a:pPr>
            <a:r>
              <a:rPr lang="en-US" sz="1800" dirty="0">
                <a:ea typeface="Calibri" panose="020F0502020204030204" pitchFamily="34" charset="0"/>
                <a:cs typeface="Times New Roman" panose="02020603050405020304" pitchFamily="18" charset="0"/>
              </a:rPr>
              <a:t>The operationalization of the District Development Model across the Republic in so far as it relates to the responsibilities of the DSD Portfolio. </a:t>
            </a:r>
            <a:endParaRPr lang="en-ZA" sz="1800" dirty="0">
              <a:ea typeface="Calibri" panose="020F0502020204030204" pitchFamily="34" charset="0"/>
              <a:cs typeface="Times New Roman" panose="02020603050405020304" pitchFamily="18" charset="0"/>
            </a:endParaRPr>
          </a:p>
          <a:p>
            <a:pPr algn="just">
              <a:buFont typeface="Arial" panose="020B0604020202020204" pitchFamily="34" charset="0"/>
              <a:buChar char="•"/>
            </a:pPr>
            <a:r>
              <a:rPr lang="en-ZA" sz="1800" dirty="0">
                <a:ea typeface="Calibri" panose="020F0502020204030204" pitchFamily="34" charset="0"/>
                <a:cs typeface="Times New Roman" panose="02020603050405020304" pitchFamily="18" charset="0"/>
              </a:rPr>
              <a:t>The registration and allocation to Non-Profit Organisations that render social protection services.</a:t>
            </a:r>
          </a:p>
          <a:p>
            <a:pPr algn="just">
              <a:buFont typeface="Arial" panose="020B0604020202020204" pitchFamily="34" charset="0"/>
              <a:buChar char="•"/>
            </a:pPr>
            <a:r>
              <a:rPr lang="en-ZA" sz="1800" dirty="0">
                <a:ea typeface="Calibri" panose="020F0502020204030204" pitchFamily="34" charset="0"/>
                <a:cs typeface="Times New Roman" panose="02020603050405020304" pitchFamily="18" charset="0"/>
              </a:rPr>
              <a:t>The social security reforms and the implementation of the Social Assistance Act as signed into law in December 2020 by the President of the country. </a:t>
            </a:r>
          </a:p>
          <a:p>
            <a:pPr algn="just">
              <a:buFont typeface="Arial" panose="020B0604020202020204" pitchFamily="34" charset="0"/>
              <a:buChar char="•"/>
            </a:pPr>
            <a:r>
              <a:rPr lang="en-ZA" sz="1800" dirty="0">
                <a:ea typeface="Calibri" panose="020F0502020204030204" pitchFamily="34" charset="0"/>
                <a:cs typeface="Times New Roman" panose="02020603050405020304" pitchFamily="18" charset="0"/>
              </a:rPr>
              <a:t>The support and registration of Early Childhood Development (ECD) Centres  while preparing for the migration of the programme to the Department of Basic Education. </a:t>
            </a:r>
          </a:p>
          <a:p>
            <a:pPr algn="just">
              <a:buFont typeface="Arial" panose="020B0604020202020204" pitchFamily="34" charset="0"/>
              <a:buChar char="•"/>
            </a:pPr>
            <a:r>
              <a:rPr lang="en-ZA" sz="1800" dirty="0">
                <a:ea typeface="Calibri" panose="020F0502020204030204" pitchFamily="34" charset="0"/>
                <a:cs typeface="Times New Roman" panose="02020603050405020304" pitchFamily="18" charset="0"/>
              </a:rPr>
              <a:t>The update on the support to ECD programmes supported by the Presidential Stimulus Fund.   </a:t>
            </a:r>
          </a:p>
          <a:p>
            <a:pPr algn="just">
              <a:buFont typeface="Arial" panose="020B0604020202020204" pitchFamily="34" charset="0"/>
              <a:buChar char="•"/>
            </a:pPr>
            <a:r>
              <a:rPr lang="en-ZA" sz="1800" dirty="0">
                <a:ea typeface="Calibri" panose="020F0502020204030204" pitchFamily="34" charset="0"/>
                <a:cs typeface="Times New Roman" panose="02020603050405020304" pitchFamily="18" charset="0"/>
              </a:rPr>
              <a:t>Increased services to orphans and vulnerable children and older persons.</a:t>
            </a:r>
          </a:p>
          <a:p>
            <a:pPr algn="just"/>
            <a:r>
              <a:rPr lang="en-GB" sz="1800" dirty="0">
                <a:ea typeface="Calibri" panose="020F0502020204030204" pitchFamily="34" charset="0"/>
                <a:cs typeface="Times New Roman" panose="02020603050405020304" pitchFamily="18" charset="0"/>
              </a:rPr>
              <a:t>The support to the Department of Health and the country in mitigating the effects of COVID-19 both for staff members and the beneficiaries of Social Development services, especially the COVID-19 vaccine rollout plan.</a:t>
            </a:r>
          </a:p>
          <a:p>
            <a:pPr algn="just"/>
            <a:r>
              <a:rPr lang="en-GB" sz="1800" dirty="0">
                <a:ea typeface="Calibri" panose="020F0502020204030204" pitchFamily="34" charset="0"/>
                <a:cs typeface="Times New Roman" panose="02020603050405020304" pitchFamily="18" charset="0"/>
              </a:rPr>
              <a:t>The DSD sector programmes in the fight against Gender Based Violence and Femicide (GBV-F) and the implementation of the National Strategic Programme (STP)</a:t>
            </a:r>
            <a:endParaRPr lang="en-ZA" sz="1800" dirty="0">
              <a:ea typeface="Calibri" panose="020F0502020204030204" pitchFamily="34" charset="0"/>
              <a:cs typeface="Times New Roman" panose="02020603050405020304" pitchFamily="18" charset="0"/>
            </a:endParaRPr>
          </a:p>
          <a:p>
            <a:pPr marL="0" indent="0" algn="just">
              <a:lnSpc>
                <a:spcPct val="115000"/>
              </a:lnSpc>
              <a:spcBef>
                <a:spcPts val="0"/>
              </a:spcBef>
              <a:buClr>
                <a:schemeClr val="dk1"/>
              </a:buClr>
              <a:buSzPts val="1100"/>
              <a:buNone/>
            </a:pPr>
            <a:endParaRPr lang="en-US" sz="1800" dirty="0"/>
          </a:p>
          <a:p>
            <a:pPr marL="0" indent="0" algn="just">
              <a:lnSpc>
                <a:spcPct val="115000"/>
              </a:lnSpc>
              <a:spcBef>
                <a:spcPts val="0"/>
              </a:spcBef>
              <a:buClr>
                <a:schemeClr val="dk1"/>
              </a:buClr>
              <a:buSzPts val="1100"/>
              <a:buNone/>
            </a:pPr>
            <a:endParaRPr lang="en-US" sz="1800" dirty="0"/>
          </a:p>
          <a:p>
            <a:pPr marL="0" indent="0" algn="just">
              <a:lnSpc>
                <a:spcPct val="115000"/>
              </a:lnSpc>
              <a:spcBef>
                <a:spcPts val="0"/>
              </a:spcBef>
              <a:buClr>
                <a:schemeClr val="dk1"/>
              </a:buClr>
              <a:buSzPts val="1100"/>
              <a:buNone/>
            </a:pPr>
            <a:endParaRPr lang="en-US" sz="1800" dirty="0"/>
          </a:p>
          <a:p>
            <a:pPr marL="0" indent="0" algn="just">
              <a:lnSpc>
                <a:spcPct val="115000"/>
              </a:lnSpc>
              <a:spcBef>
                <a:spcPts val="0"/>
              </a:spcBef>
              <a:buClr>
                <a:schemeClr val="dk1"/>
              </a:buClr>
              <a:buSzPts val="1100"/>
              <a:buNone/>
            </a:pPr>
            <a:endParaRPr lang="en-US" sz="1800" dirty="0"/>
          </a:p>
          <a:p>
            <a:pPr marL="0" indent="0" algn="just">
              <a:lnSpc>
                <a:spcPct val="115000"/>
              </a:lnSpc>
              <a:spcBef>
                <a:spcPts val="0"/>
              </a:spcBef>
              <a:buClr>
                <a:schemeClr val="dk1"/>
              </a:buClr>
              <a:buSzPts val="1100"/>
              <a:buNone/>
            </a:pPr>
            <a:endParaRPr lang="en-US" sz="1800" dirty="0"/>
          </a:p>
          <a:p>
            <a:pPr marL="0" indent="0">
              <a:lnSpc>
                <a:spcPct val="115000"/>
              </a:lnSpc>
              <a:spcBef>
                <a:spcPts val="0"/>
              </a:spcBef>
              <a:buClr>
                <a:schemeClr val="dk1"/>
              </a:buClr>
              <a:buSzPts val="1100"/>
              <a:buNone/>
            </a:pPr>
            <a:r>
              <a:rPr lang="en-US" sz="1800" dirty="0"/>
              <a:t> </a:t>
            </a:r>
          </a:p>
          <a:p>
            <a:pPr marL="0" indent="0">
              <a:lnSpc>
                <a:spcPct val="115000"/>
              </a:lnSpc>
              <a:spcBef>
                <a:spcPts val="0"/>
              </a:spcBef>
              <a:buClr>
                <a:schemeClr val="dk1"/>
              </a:buClr>
              <a:buSzPts val="1100"/>
              <a:buNone/>
            </a:pPr>
            <a:endParaRPr lang="en-US" sz="1800" dirty="0"/>
          </a:p>
          <a:p>
            <a:pPr marL="0" indent="0">
              <a:lnSpc>
                <a:spcPct val="115000"/>
              </a:lnSpc>
              <a:spcBef>
                <a:spcPts val="0"/>
              </a:spcBef>
              <a:buClr>
                <a:schemeClr val="dk1"/>
              </a:buClr>
              <a:buSzPts val="1100"/>
              <a:buNone/>
            </a:pPr>
            <a:endParaRPr lang="en-US" sz="1800" dirty="0"/>
          </a:p>
          <a:p>
            <a:pPr marL="0" indent="0">
              <a:lnSpc>
                <a:spcPct val="115000"/>
              </a:lnSpc>
              <a:spcBef>
                <a:spcPts val="0"/>
              </a:spcBef>
              <a:buClr>
                <a:schemeClr val="dk1"/>
              </a:buClr>
              <a:buSzPts val="1100"/>
              <a:buNone/>
            </a:pPr>
            <a:endParaRPr sz="1800" dirty="0"/>
          </a:p>
          <a:p>
            <a:pPr marL="0" indent="0">
              <a:spcBef>
                <a:spcPts val="525"/>
              </a:spcBef>
              <a:buSzPts val="1500"/>
              <a:buNone/>
            </a:pPr>
            <a:endParaRPr dirty="0"/>
          </a:p>
          <a:p>
            <a:pPr marL="128588" indent="-57150">
              <a:spcBef>
                <a:spcPts val="563"/>
              </a:spcBef>
              <a:buSzPts val="1500"/>
              <a:buNone/>
            </a:pPr>
            <a:endParaRPr sz="1125" dirty="0">
              <a:solidFill>
                <a:schemeClr val="dk1"/>
              </a:solidFill>
              <a:latin typeface="Arial"/>
              <a:ea typeface="Arial"/>
              <a:cs typeface="Arial"/>
              <a:sym typeface="Arial"/>
            </a:endParaRPr>
          </a:p>
        </p:txBody>
      </p:sp>
      <p:sp>
        <p:nvSpPr>
          <p:cNvPr id="4" name="Rectangle 3"/>
          <p:cNvSpPr/>
          <p:nvPr/>
        </p:nvSpPr>
        <p:spPr>
          <a:xfrm>
            <a:off x="3729997" y="0"/>
            <a:ext cx="3176254" cy="461665"/>
          </a:xfrm>
          <a:prstGeom prst="rect">
            <a:avLst/>
          </a:prstGeom>
        </p:spPr>
        <p:txBody>
          <a:bodyPr wrap="none">
            <a:spAutoFit/>
          </a:bodyPr>
          <a:lstStyle/>
          <a:p>
            <a:r>
              <a:rPr lang="en-US" sz="2400" b="1" dirty="0">
                <a:latin typeface="Arial Black" panose="020B0A04020102020204" pitchFamily="34" charset="0"/>
              </a:rPr>
              <a:t>Budget Vote 2021</a:t>
            </a:r>
            <a:endParaRPr lang="en-ZA" sz="2400" b="1" dirty="0">
              <a:latin typeface="Arial Black" panose="020B0A04020102020204" pitchFamily="34" charset="0"/>
            </a:endParaRPr>
          </a:p>
        </p:txBody>
      </p:sp>
      <p:sp>
        <p:nvSpPr>
          <p:cNvPr id="5"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85</a:t>
            </a:r>
          </a:p>
        </p:txBody>
      </p:sp>
    </p:spTree>
    <p:extLst>
      <p:ext uri="{BB962C8B-B14F-4D97-AF65-F5344CB8AC3E}">
        <p14:creationId xmlns:p14="http://schemas.microsoft.com/office/powerpoint/2010/main" xmlns="" val="427216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6" name="Google Shape;66;p2"/>
          <p:cNvSpPr txBox="1">
            <a:spLocks noGrp="1"/>
          </p:cNvSpPr>
          <p:nvPr>
            <p:ph idx="1"/>
          </p:nvPr>
        </p:nvSpPr>
        <p:spPr>
          <a:xfrm>
            <a:off x="170550" y="930158"/>
            <a:ext cx="8618343" cy="3810518"/>
          </a:xfrm>
          <a:prstGeom prst="rect">
            <a:avLst/>
          </a:prstGeom>
          <a:noFill/>
          <a:ln>
            <a:noFill/>
          </a:ln>
        </p:spPr>
        <p:txBody>
          <a:bodyPr spcFirstLastPara="1" vert="horz" wrap="square" lIns="68569" tIns="34275" rIns="68569" bIns="34275" rtlCol="0" anchor="t" anchorCtr="0">
            <a:noAutofit/>
          </a:bodyPr>
          <a:lstStyle/>
          <a:p>
            <a:pPr marL="257175" algn="just">
              <a:lnSpc>
                <a:spcPct val="115000"/>
              </a:lnSpc>
              <a:spcBef>
                <a:spcPts val="0"/>
              </a:spcBef>
              <a:buClr>
                <a:schemeClr val="accent2">
                  <a:lumMod val="50000"/>
                </a:schemeClr>
              </a:buClr>
              <a:buSzPts val="1100"/>
            </a:pPr>
            <a:r>
              <a:rPr lang="en-US" sz="1800" dirty="0">
                <a:ea typeface="Calibri" panose="020F0502020204030204" pitchFamily="34" charset="0"/>
                <a:cs typeface="Times New Roman" panose="02020603050405020304" pitchFamily="18" charset="0"/>
              </a:rPr>
              <a:t>The DSD </a:t>
            </a:r>
            <a:r>
              <a:rPr lang="en-US" sz="1800" dirty="0" err="1">
                <a:ea typeface="Calibri" panose="020F0502020204030204" pitchFamily="34" charset="0"/>
                <a:cs typeface="Times New Roman" panose="02020603050405020304" pitchFamily="18" charset="0"/>
              </a:rPr>
              <a:t>programmes</a:t>
            </a:r>
            <a:r>
              <a:rPr lang="en-US" sz="1800" dirty="0">
                <a:ea typeface="Calibri" panose="020F0502020204030204" pitchFamily="34" charset="0"/>
                <a:cs typeface="Times New Roman" panose="02020603050405020304" pitchFamily="18" charset="0"/>
              </a:rPr>
              <a:t> in fighting alcohol and substance abuse in our communities.</a:t>
            </a:r>
          </a:p>
          <a:p>
            <a:pPr marL="257175" algn="just">
              <a:lnSpc>
                <a:spcPct val="115000"/>
              </a:lnSpc>
              <a:spcBef>
                <a:spcPts val="0"/>
              </a:spcBef>
              <a:buClr>
                <a:schemeClr val="accent2">
                  <a:lumMod val="50000"/>
                </a:schemeClr>
              </a:buClr>
              <a:buSzPts val="1100"/>
            </a:pPr>
            <a:r>
              <a:rPr lang="en-US" sz="1800" dirty="0">
                <a:ea typeface="Calibri" panose="020F0502020204030204" pitchFamily="34" charset="0"/>
                <a:cs typeface="Times New Roman" panose="02020603050405020304" pitchFamily="18" charset="0"/>
              </a:rPr>
              <a:t>The fight against food insecurity with the introduction of new ways to get food to South Africans in a dignified manner and free from corruption.</a:t>
            </a:r>
          </a:p>
          <a:p>
            <a:pPr marL="257175" algn="just">
              <a:lnSpc>
                <a:spcPct val="115000"/>
              </a:lnSpc>
              <a:spcBef>
                <a:spcPts val="0"/>
              </a:spcBef>
              <a:buClr>
                <a:schemeClr val="accent2">
                  <a:lumMod val="50000"/>
                </a:schemeClr>
              </a:buClr>
              <a:buSzPts val="1100"/>
            </a:pPr>
            <a:r>
              <a:rPr lang="en-GB" sz="1800" dirty="0">
                <a:ea typeface="Calibri" panose="020F0502020204030204" pitchFamily="34" charset="0"/>
                <a:cs typeface="Times New Roman" panose="02020603050405020304" pitchFamily="18" charset="0"/>
              </a:rPr>
              <a:t>The plans to absorb social work graduates - Several Bills will be brought before Parliament including the Older Persons Bill, NPO Bill, and the completion of the Children’s Amendment Bill that is currently before Parliament. </a:t>
            </a:r>
          </a:p>
          <a:p>
            <a:pPr marL="257175" algn="just">
              <a:lnSpc>
                <a:spcPct val="115000"/>
              </a:lnSpc>
              <a:spcBef>
                <a:spcPts val="0"/>
              </a:spcBef>
              <a:buClr>
                <a:schemeClr val="accent2">
                  <a:lumMod val="50000"/>
                </a:schemeClr>
              </a:buClr>
              <a:buSzPts val="1100"/>
            </a:pPr>
            <a:r>
              <a:rPr lang="en-US" sz="1800" dirty="0"/>
              <a:t>The Department remains committed to finding a permanent legal solution for the Foster Child Grant, and will be reporting back on the implementation of the Gauteng North High Court order, this is in line with the Children’s Amendment Bill which is currently before Parliament to which public consultations are underway.</a:t>
            </a:r>
          </a:p>
          <a:p>
            <a:pPr marL="257175" algn="just">
              <a:lnSpc>
                <a:spcPct val="115000"/>
              </a:lnSpc>
              <a:spcBef>
                <a:spcPts val="0"/>
              </a:spcBef>
              <a:buClr>
                <a:schemeClr val="accent2">
                  <a:lumMod val="50000"/>
                </a:schemeClr>
              </a:buClr>
              <a:buSzPts val="1100"/>
            </a:pPr>
            <a:r>
              <a:rPr lang="en-US" sz="1800" dirty="0"/>
              <a:t>In addition, the Department will this year implement the Community Development policy for improved services of DSD, amongst others to build cohesive and resilient communities.</a:t>
            </a:r>
          </a:p>
          <a:p>
            <a:pPr marL="0" indent="0" algn="just">
              <a:lnSpc>
                <a:spcPct val="115000"/>
              </a:lnSpc>
              <a:spcBef>
                <a:spcPts val="0"/>
              </a:spcBef>
              <a:buClr>
                <a:schemeClr val="dk1"/>
              </a:buClr>
              <a:buSzPts val="1100"/>
              <a:buNone/>
            </a:pPr>
            <a:endParaRPr lang="en-US" sz="1800" dirty="0"/>
          </a:p>
          <a:p>
            <a:pPr marL="0" indent="0" algn="just">
              <a:lnSpc>
                <a:spcPct val="115000"/>
              </a:lnSpc>
              <a:spcBef>
                <a:spcPts val="0"/>
              </a:spcBef>
              <a:buClr>
                <a:schemeClr val="dk1"/>
              </a:buClr>
              <a:buSzPts val="1100"/>
              <a:buNone/>
            </a:pPr>
            <a:endParaRPr lang="en-US" sz="1800" dirty="0"/>
          </a:p>
          <a:p>
            <a:pPr marL="0" indent="0" algn="just">
              <a:lnSpc>
                <a:spcPct val="115000"/>
              </a:lnSpc>
              <a:spcBef>
                <a:spcPts val="0"/>
              </a:spcBef>
              <a:buClr>
                <a:schemeClr val="dk1"/>
              </a:buClr>
              <a:buSzPts val="1100"/>
              <a:buNone/>
            </a:pPr>
            <a:endParaRPr lang="en-US" sz="1800" dirty="0"/>
          </a:p>
          <a:p>
            <a:pPr marL="0" indent="0" algn="just">
              <a:lnSpc>
                <a:spcPct val="115000"/>
              </a:lnSpc>
              <a:spcBef>
                <a:spcPts val="0"/>
              </a:spcBef>
              <a:buClr>
                <a:schemeClr val="dk1"/>
              </a:buClr>
              <a:buSzPts val="1100"/>
              <a:buNone/>
            </a:pPr>
            <a:endParaRPr lang="en-US" sz="1800" dirty="0"/>
          </a:p>
          <a:p>
            <a:pPr marL="0" indent="0">
              <a:lnSpc>
                <a:spcPct val="115000"/>
              </a:lnSpc>
              <a:spcBef>
                <a:spcPts val="0"/>
              </a:spcBef>
              <a:buClr>
                <a:schemeClr val="dk1"/>
              </a:buClr>
              <a:buSzPts val="1100"/>
              <a:buNone/>
            </a:pPr>
            <a:r>
              <a:rPr lang="en-US" sz="1800" dirty="0"/>
              <a:t> </a:t>
            </a:r>
          </a:p>
          <a:p>
            <a:pPr marL="0" indent="0">
              <a:lnSpc>
                <a:spcPct val="115000"/>
              </a:lnSpc>
              <a:spcBef>
                <a:spcPts val="0"/>
              </a:spcBef>
              <a:buClr>
                <a:schemeClr val="dk1"/>
              </a:buClr>
              <a:buSzPts val="1100"/>
              <a:buNone/>
            </a:pPr>
            <a:endParaRPr lang="en-US" sz="1800" dirty="0"/>
          </a:p>
          <a:p>
            <a:pPr marL="0" indent="0">
              <a:lnSpc>
                <a:spcPct val="115000"/>
              </a:lnSpc>
              <a:spcBef>
                <a:spcPts val="0"/>
              </a:spcBef>
              <a:buClr>
                <a:schemeClr val="dk1"/>
              </a:buClr>
              <a:buSzPts val="1100"/>
              <a:buNone/>
            </a:pPr>
            <a:endParaRPr lang="en-US" sz="1800" dirty="0"/>
          </a:p>
          <a:p>
            <a:pPr marL="0" indent="0">
              <a:lnSpc>
                <a:spcPct val="115000"/>
              </a:lnSpc>
              <a:spcBef>
                <a:spcPts val="0"/>
              </a:spcBef>
              <a:buClr>
                <a:schemeClr val="dk1"/>
              </a:buClr>
              <a:buSzPts val="1100"/>
              <a:buNone/>
            </a:pPr>
            <a:endParaRPr sz="1800" dirty="0"/>
          </a:p>
          <a:p>
            <a:pPr marL="0" indent="0">
              <a:spcBef>
                <a:spcPts val="525"/>
              </a:spcBef>
              <a:buSzPts val="1500"/>
              <a:buNone/>
            </a:pPr>
            <a:endParaRPr dirty="0"/>
          </a:p>
          <a:p>
            <a:pPr marL="128588" indent="-57150">
              <a:spcBef>
                <a:spcPts val="563"/>
              </a:spcBef>
              <a:buSzPts val="1500"/>
              <a:buNone/>
            </a:pPr>
            <a:endParaRPr sz="1125" dirty="0">
              <a:solidFill>
                <a:schemeClr val="dk1"/>
              </a:solidFill>
              <a:latin typeface="Arial"/>
              <a:ea typeface="Arial"/>
              <a:cs typeface="Arial"/>
              <a:sym typeface="Arial"/>
            </a:endParaRPr>
          </a:p>
        </p:txBody>
      </p:sp>
      <p:sp>
        <p:nvSpPr>
          <p:cNvPr id="4" name="Rectangle 3"/>
          <p:cNvSpPr/>
          <p:nvPr/>
        </p:nvSpPr>
        <p:spPr>
          <a:xfrm>
            <a:off x="3469704" y="145422"/>
            <a:ext cx="2744277" cy="461665"/>
          </a:xfrm>
          <a:prstGeom prst="rect">
            <a:avLst/>
          </a:prstGeom>
        </p:spPr>
        <p:txBody>
          <a:bodyPr wrap="none">
            <a:spAutoFit/>
          </a:bodyPr>
          <a:lstStyle/>
          <a:p>
            <a:r>
              <a:rPr lang="en-US" sz="2400" b="1" dirty="0"/>
              <a:t>Budget Vote 2021</a:t>
            </a:r>
            <a:endParaRPr lang="en-ZA" sz="2400" b="1" dirty="0"/>
          </a:p>
        </p:txBody>
      </p:sp>
      <p:sp>
        <p:nvSpPr>
          <p:cNvPr id="5"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86</a:t>
            </a:r>
          </a:p>
        </p:txBody>
      </p:sp>
    </p:spTree>
    <p:extLst>
      <p:ext uri="{BB962C8B-B14F-4D97-AF65-F5344CB8AC3E}">
        <p14:creationId xmlns:p14="http://schemas.microsoft.com/office/powerpoint/2010/main" xmlns="" val="26137027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9791"/>
            <a:ext cx="8229600" cy="581171"/>
          </a:xfrm>
        </p:spPr>
        <p:txBody>
          <a:bodyPr>
            <a:noAutofit/>
          </a:bodyPr>
          <a:lstStyle/>
          <a:p>
            <a:pPr algn="ctr"/>
            <a:r>
              <a:rPr lang="en-GB" altLang="en-US" sz="2400" b="1" dirty="0">
                <a:solidFill>
                  <a:srgbClr val="000000"/>
                </a:solidFill>
                <a:latin typeface="Arial Black" panose="020B0A04020102020204" pitchFamily="34" charset="0"/>
                <a:cs typeface="Arial" panose="020B0604020202020204" pitchFamily="34" charset="0"/>
              </a:rPr>
              <a:t>Recommendations</a:t>
            </a:r>
          </a:p>
        </p:txBody>
      </p:sp>
      <p:sp>
        <p:nvSpPr>
          <p:cNvPr id="3" name="Content Placeholder 2"/>
          <p:cNvSpPr>
            <a:spLocks noGrp="1"/>
          </p:cNvSpPr>
          <p:nvPr>
            <p:ph idx="1"/>
          </p:nvPr>
        </p:nvSpPr>
        <p:spPr>
          <a:xfrm>
            <a:off x="92320" y="1270783"/>
            <a:ext cx="8902211" cy="4387947"/>
          </a:xfrm>
        </p:spPr>
        <p:txBody>
          <a:bodyPr>
            <a:noAutofit/>
          </a:bodyPr>
          <a:lstStyle/>
          <a:p>
            <a:pPr marL="0" lvl="0" indent="0" algn="just">
              <a:buNone/>
            </a:pPr>
            <a:r>
              <a:rPr lang="en-ZA" sz="2000" dirty="0">
                <a:latin typeface="+mj-lt"/>
                <a:cs typeface="Arial" panose="020B0604020202020204" pitchFamily="34" charset="0"/>
              </a:rPr>
              <a:t>It is recommended that </a:t>
            </a:r>
            <a:r>
              <a:rPr lang="en-GB" sz="2000" dirty="0">
                <a:latin typeface="+mj-lt"/>
                <a:cs typeface="Arial" panose="020B0604020202020204" pitchFamily="34" charset="0"/>
              </a:rPr>
              <a:t>the Select Committee considers</a:t>
            </a:r>
            <a:r>
              <a:rPr lang="en-ZA" sz="2000" dirty="0">
                <a:latin typeface="+mj-lt"/>
                <a:cs typeface="Arial" panose="020B0604020202020204" pitchFamily="34" charset="0"/>
              </a:rPr>
              <a:t>:</a:t>
            </a:r>
          </a:p>
          <a:p>
            <a:pPr marL="0" lvl="0" indent="0" algn="just">
              <a:buNone/>
            </a:pPr>
            <a:endParaRPr lang="en-ZA" sz="2000" dirty="0">
              <a:latin typeface="+mj-lt"/>
              <a:cs typeface="Arial" panose="020B0604020202020204" pitchFamily="34" charset="0"/>
            </a:endParaRPr>
          </a:p>
          <a:p>
            <a:pPr marL="0" lvl="0" indent="0" algn="just">
              <a:buNone/>
            </a:pPr>
            <a:r>
              <a:rPr lang="en-ZA" sz="2000" dirty="0">
                <a:latin typeface="+mj-lt"/>
                <a:cs typeface="Arial" panose="020B0604020202020204" pitchFamily="34" charset="0"/>
              </a:rPr>
              <a:t>The Annual Performance Plans, MTEF Budget Allocations and the High Level Overview for the Department of Social Development, South African Social Security Agency and the National Development Agency for the financial year 2021/2022</a:t>
            </a:r>
            <a:endParaRPr lang="en-GB" sz="2000" dirty="0">
              <a:latin typeface="Arial" panose="020B0604020202020204" pitchFamily="34" charset="0"/>
              <a:cs typeface="Arial" panose="020B0604020202020204" pitchFamily="34" charset="0"/>
            </a:endParaRPr>
          </a:p>
        </p:txBody>
      </p:sp>
      <p:sp>
        <p:nvSpPr>
          <p:cNvPr id="4"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87</a:t>
            </a:r>
          </a:p>
        </p:txBody>
      </p:sp>
    </p:spTree>
    <p:extLst>
      <p:ext uri="{BB962C8B-B14F-4D97-AF65-F5344CB8AC3E}">
        <p14:creationId xmlns:p14="http://schemas.microsoft.com/office/powerpoint/2010/main" xmlns="" val="2390607852"/>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62174"/>
            <a:ext cx="7772400" cy="1362075"/>
          </a:xfrm>
        </p:spPr>
        <p:txBody>
          <a:bodyPr/>
          <a:lstStyle/>
          <a:p>
            <a:pPr algn="ctr"/>
            <a:r>
              <a:rPr lang="en-ZA" dirty="0"/>
              <a:t/>
            </a:r>
            <a:br>
              <a:rPr lang="en-ZA" dirty="0"/>
            </a:br>
            <a:r>
              <a:rPr lang="en-ZA" dirty="0">
                <a:latin typeface="Arial Black" panose="020B0A04020102020204" pitchFamily="34" charset="0"/>
              </a:rPr>
              <a:t>SIYABONGA </a:t>
            </a:r>
          </a:p>
        </p:txBody>
      </p:sp>
      <p:sp>
        <p:nvSpPr>
          <p:cNvPr id="7" name="Title 1"/>
          <p:cNvSpPr txBox="1">
            <a:spLocks/>
          </p:cNvSpPr>
          <p:nvPr/>
        </p:nvSpPr>
        <p:spPr>
          <a:xfrm>
            <a:off x="457200" y="274637"/>
            <a:ext cx="8229600" cy="706437"/>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b="1" dirty="0">
                <a:solidFill>
                  <a:prstClr val="black"/>
                </a:solidFill>
                <a:latin typeface="Arial" panose="020B0604020202020204" pitchFamily="34" charset="0"/>
                <a:cs typeface="Arial" panose="020B0604020202020204" pitchFamily="34" charset="0"/>
              </a:rPr>
              <a:t> </a:t>
            </a:r>
          </a:p>
        </p:txBody>
      </p:sp>
      <p:sp>
        <p:nvSpPr>
          <p:cNvPr id="8" name="Content Placeholder 2"/>
          <p:cNvSpPr txBox="1">
            <a:spLocks/>
          </p:cNvSpPr>
          <p:nvPr/>
        </p:nvSpPr>
        <p:spPr>
          <a:xfrm>
            <a:off x="208547" y="1133475"/>
            <a:ext cx="8726906" cy="453548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just">
              <a:buFont typeface="Arial" panose="020B0604020202020204" pitchFamily="34" charset="0"/>
              <a:buChar char="•"/>
            </a:pPr>
            <a:endParaRPr lang="en-ZA" sz="2400" dirty="0">
              <a:solidFill>
                <a:prstClr val="black"/>
              </a:solidFill>
              <a:latin typeface="Arial" panose="020B0604020202020204" pitchFamily="34" charset="0"/>
              <a:cs typeface="Arial" panose="020B0604020202020204" pitchFamily="34" charset="0"/>
            </a:endParaRPr>
          </a:p>
        </p:txBody>
      </p:sp>
      <p:sp>
        <p:nvSpPr>
          <p:cNvPr id="6"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400" b="1" dirty="0">
              <a:solidFill>
                <a:prstClr val="black"/>
              </a:solidFill>
            </a:endParaRPr>
          </a:p>
        </p:txBody>
      </p:sp>
      <p:sp>
        <p:nvSpPr>
          <p:cNvPr id="9" name="Slide Number Placeholder 2"/>
          <p:cNvSpPr txBox="1">
            <a:spLocks/>
          </p:cNvSpPr>
          <p:nvPr/>
        </p:nvSpPr>
        <p:spPr>
          <a:xfrm>
            <a:off x="3305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rPr>
              <a:t>88</a:t>
            </a:r>
          </a:p>
        </p:txBody>
      </p:sp>
    </p:spTree>
    <p:extLst>
      <p:ext uri="{BB962C8B-B14F-4D97-AF65-F5344CB8AC3E}">
        <p14:creationId xmlns:p14="http://schemas.microsoft.com/office/powerpoint/2010/main" xmlns="" val="4042062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760" y="2509742"/>
            <a:ext cx="8920480" cy="1097280"/>
          </a:xfrm>
        </p:spPr>
        <p:txBody>
          <a:bodyPr>
            <a:normAutofit/>
          </a:bodyPr>
          <a:lstStyle/>
          <a:p>
            <a:r>
              <a:rPr lang="en-ZA" sz="3600" b="1" dirty="0">
                <a:solidFill>
                  <a:prstClr val="black"/>
                </a:solidFill>
              </a:rPr>
              <a:t>Annual Performance Plans (2021/2022) for DSD Portfolio</a:t>
            </a:r>
            <a:endParaRPr lang="en-US" sz="1108" b="1" dirty="0">
              <a:solidFill>
                <a:srgbClr val="FF0000"/>
              </a:solidFill>
              <a:latin typeface="Arial" panose="020B0604020202020204" pitchFamily="34" charset="0"/>
              <a:cs typeface="Arial" panose="020B0604020202020204" pitchFamily="34" charset="0"/>
            </a:endParaRPr>
          </a:p>
        </p:txBody>
      </p:sp>
      <p:sp>
        <p:nvSpPr>
          <p:cNvPr id="3" name="Slide Number Placeholder 2"/>
          <p:cNvSpPr txBox="1">
            <a:spLocks/>
          </p:cNvSpPr>
          <p:nvPr/>
        </p:nvSpPr>
        <p:spPr>
          <a:xfrm>
            <a:off x="3152912" y="59878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black"/>
                </a:solidFill>
                <a:latin typeface="Arial Black" panose="020B0A04020102020204" pitchFamily="34" charset="0"/>
              </a:rPr>
              <a:t>9</a:t>
            </a:r>
          </a:p>
        </p:txBody>
      </p:sp>
    </p:spTree>
    <p:extLst>
      <p:ext uri="{BB962C8B-B14F-4D97-AF65-F5344CB8AC3E}">
        <p14:creationId xmlns:p14="http://schemas.microsoft.com/office/powerpoint/2010/main" xmlns="" val="25228079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ibta8FYGZlyJ0KT63lh..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m7lkXlaPExY.47lJQeMS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gEcp5cBCtf9DTZAyC5ebV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ibta8FYGZlyJ0KT63lh..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gEcp5cBCtf9DTZAyC5ebV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ibta8FYGZlyJ0KT63lh..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gEcp5cBCtf9DTZAyC5ebV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ibta8FYGZlyJ0KT63lh..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gEcp5cBCtf9DTZAyC5ebV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qMhCuS1LYOCJiHFjMTjw"/>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10541</TotalTime>
  <Words>8818</Words>
  <Application>Microsoft Office PowerPoint</Application>
  <PresentationFormat>On-screen Show (4:3)</PresentationFormat>
  <Paragraphs>1767</Paragraphs>
  <Slides>88</Slides>
  <Notes>8</Notes>
  <HiddenSlides>0</HiddenSlides>
  <MMClips>0</MMClips>
  <ScaleCrop>false</ScaleCrop>
  <HeadingPairs>
    <vt:vector size="6" baseType="variant">
      <vt:variant>
        <vt:lpstr>Theme</vt:lpstr>
      </vt:variant>
      <vt:variant>
        <vt:i4>8</vt:i4>
      </vt:variant>
      <vt:variant>
        <vt:lpstr>Embedded OLE Servers</vt:lpstr>
      </vt:variant>
      <vt:variant>
        <vt:i4>2</vt:i4>
      </vt:variant>
      <vt:variant>
        <vt:lpstr>Slide Titles</vt:lpstr>
      </vt:variant>
      <vt:variant>
        <vt:i4>88</vt:i4>
      </vt:variant>
    </vt:vector>
  </HeadingPairs>
  <TitlesOfParts>
    <vt:vector size="98" baseType="lpstr">
      <vt:lpstr>Custom Design</vt:lpstr>
      <vt:lpstr>1_Custom Design</vt:lpstr>
      <vt:lpstr>2_Custom Design</vt:lpstr>
      <vt:lpstr>3_Custom Design</vt:lpstr>
      <vt:lpstr>4_Custom Design</vt:lpstr>
      <vt:lpstr>5_Custom Design</vt:lpstr>
      <vt:lpstr>6_Custom Design</vt:lpstr>
      <vt:lpstr>7_Custom Design</vt:lpstr>
      <vt:lpstr>think-cell Slide</vt:lpstr>
      <vt:lpstr>Worksheet</vt:lpstr>
      <vt:lpstr>BRIEFING TO THE SELECT COMMITTEE ON HEALTH AND SOCIAL SERVICES  ANNUAL PERFORMANCE PLANS (2021/2022) AND MTEF BASELINE ALLOCATIONS FOR THE DSD, SASSA AND THE NDA   1 JUNE 2021</vt:lpstr>
      <vt:lpstr>Presentation Outline</vt:lpstr>
      <vt:lpstr> Contextual Analysis </vt:lpstr>
      <vt:lpstr> Contextual Analysis  </vt:lpstr>
      <vt:lpstr>Contextual Analysis…</vt:lpstr>
      <vt:lpstr>We have made some fundamental paradigm shifts</vt:lpstr>
      <vt:lpstr>MINMEC agreed on the following key strategic focus areas (transformation wheel)</vt:lpstr>
      <vt:lpstr>DSD Portfolio Strategic Focus Remains</vt:lpstr>
      <vt:lpstr>Annual Performance Plans (2021/2022) for DSD Portfolio</vt:lpstr>
      <vt:lpstr>Department of Social Development</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Summary - 2021 MTEF </vt:lpstr>
      <vt:lpstr>Details of Baseline Reductions</vt:lpstr>
      <vt:lpstr>Slide 38</vt:lpstr>
      <vt:lpstr>Slide 39</vt:lpstr>
      <vt:lpstr>Slide 40</vt:lpstr>
      <vt:lpstr>South African Social Security Agency</vt:lpstr>
      <vt:lpstr>SASSA Focus</vt:lpstr>
      <vt:lpstr>Slide 43</vt:lpstr>
      <vt:lpstr>Implementation of the Social Assistance Programme</vt:lpstr>
      <vt:lpstr>Growth of Social Grants</vt:lpstr>
      <vt:lpstr>Implementation of the Social Assistance Programme</vt:lpstr>
      <vt:lpstr>Implementation of the Social Assistance Programme</vt:lpstr>
      <vt:lpstr>Implementation of the Social Assistance Programme</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Performance Breakdown per Province</vt:lpstr>
      <vt:lpstr>Performance Breakdown per Province</vt:lpstr>
      <vt:lpstr>2021 MTEF Budget </vt:lpstr>
      <vt:lpstr>SASSA’s 2021/22 MTEF Allocations</vt:lpstr>
      <vt:lpstr>SASSA’s Budget Allocation per programme</vt:lpstr>
      <vt:lpstr>Implications of the budget reduction</vt:lpstr>
      <vt:lpstr>Strategic actions towards alleviating the effects of budget reductions</vt:lpstr>
      <vt:lpstr>National Development Agency</vt:lpstr>
      <vt:lpstr>NDA LEGISLATIVE MANDATE</vt:lpstr>
      <vt:lpstr>STRATEGIES - FIVE-YEAR PERIOD</vt:lpstr>
      <vt:lpstr>Poverty Reduction Targets </vt:lpstr>
      <vt:lpstr>Slide 76</vt:lpstr>
      <vt:lpstr>Slide 77</vt:lpstr>
      <vt:lpstr>Slide 78</vt:lpstr>
      <vt:lpstr>Slide 79</vt:lpstr>
      <vt:lpstr>Slide 80</vt:lpstr>
      <vt:lpstr>Programme 1 MTEF Budget</vt:lpstr>
      <vt:lpstr>Programme 2, 3 &amp; Overall MTEF Budget</vt:lpstr>
      <vt:lpstr>Slide 83</vt:lpstr>
      <vt:lpstr>Slide 84</vt:lpstr>
      <vt:lpstr>Slide 85</vt:lpstr>
      <vt:lpstr>Slide 86</vt:lpstr>
      <vt:lpstr>Recommendations</vt:lpstr>
      <vt:lpstr> SIYABONGA </vt:lpstr>
    </vt:vector>
  </TitlesOfParts>
  <Company>Department of Social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Nonkululeko Vilakazi</dc:creator>
  <cp:lastModifiedBy>USER</cp:lastModifiedBy>
  <cp:revision>824</cp:revision>
  <cp:lastPrinted>2021-05-14T09:56:45Z</cp:lastPrinted>
  <dcterms:created xsi:type="dcterms:W3CDTF">2018-03-19T12:57:15Z</dcterms:created>
  <dcterms:modified xsi:type="dcterms:W3CDTF">2021-06-01T15:13:36Z</dcterms:modified>
</cp:coreProperties>
</file>