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9"/>
  </p:notesMasterIdLst>
  <p:handoutMasterIdLst>
    <p:handoutMasterId r:id="rId70"/>
  </p:handoutMasterIdLst>
  <p:sldIdLst>
    <p:sldId id="256" r:id="rId5"/>
    <p:sldId id="257" r:id="rId6"/>
    <p:sldId id="259" r:id="rId7"/>
    <p:sldId id="261" r:id="rId8"/>
    <p:sldId id="401" r:id="rId9"/>
    <p:sldId id="421" r:id="rId10"/>
    <p:sldId id="258" r:id="rId11"/>
    <p:sldId id="395" r:id="rId12"/>
    <p:sldId id="394" r:id="rId13"/>
    <p:sldId id="266" r:id="rId14"/>
    <p:sldId id="373" r:id="rId15"/>
    <p:sldId id="372" r:id="rId16"/>
    <p:sldId id="267" r:id="rId17"/>
    <p:sldId id="268" r:id="rId18"/>
    <p:sldId id="327" r:id="rId19"/>
    <p:sldId id="269" r:id="rId20"/>
    <p:sldId id="328" r:id="rId21"/>
    <p:sldId id="331" r:id="rId22"/>
    <p:sldId id="271" r:id="rId23"/>
    <p:sldId id="333" r:id="rId24"/>
    <p:sldId id="332" r:id="rId25"/>
    <p:sldId id="396" r:id="rId26"/>
    <p:sldId id="317" r:id="rId27"/>
    <p:sldId id="397" r:id="rId28"/>
    <p:sldId id="318" r:id="rId29"/>
    <p:sldId id="319" r:id="rId30"/>
    <p:sldId id="338" r:id="rId31"/>
    <p:sldId id="277" r:id="rId32"/>
    <p:sldId id="340" r:id="rId33"/>
    <p:sldId id="339" r:id="rId34"/>
    <p:sldId id="398" r:id="rId35"/>
    <p:sldId id="320" r:id="rId36"/>
    <p:sldId id="321" r:id="rId37"/>
    <p:sldId id="370" r:id="rId38"/>
    <p:sldId id="323" r:id="rId39"/>
    <p:sldId id="399" r:id="rId40"/>
    <p:sldId id="344" r:id="rId41"/>
    <p:sldId id="282" r:id="rId42"/>
    <p:sldId id="400" r:id="rId43"/>
    <p:sldId id="345" r:id="rId44"/>
    <p:sldId id="325" r:id="rId45"/>
    <p:sldId id="286" r:id="rId46"/>
    <p:sldId id="374" r:id="rId47"/>
    <p:sldId id="402" r:id="rId48"/>
    <p:sldId id="403" r:id="rId49"/>
    <p:sldId id="404" r:id="rId50"/>
    <p:sldId id="405" r:id="rId51"/>
    <p:sldId id="406" r:id="rId52"/>
    <p:sldId id="407" r:id="rId53"/>
    <p:sldId id="408" r:id="rId54"/>
    <p:sldId id="409" r:id="rId55"/>
    <p:sldId id="410" r:id="rId56"/>
    <p:sldId id="411" r:id="rId57"/>
    <p:sldId id="412" r:id="rId58"/>
    <p:sldId id="413" r:id="rId59"/>
    <p:sldId id="414" r:id="rId60"/>
    <p:sldId id="415" r:id="rId61"/>
    <p:sldId id="416" r:id="rId62"/>
    <p:sldId id="417" r:id="rId63"/>
    <p:sldId id="418" r:id="rId64"/>
    <p:sldId id="419" r:id="rId65"/>
    <p:sldId id="420" r:id="rId66"/>
    <p:sldId id="314" r:id="rId67"/>
    <p:sldId id="311"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ulisile Medupe" initials="TM" lastIdx="1" clrIdx="0">
    <p:extLst>
      <p:ext uri="{19B8F6BF-5375-455C-9EA6-DF929625EA0E}">
        <p15:presenceInfo xmlns:p15="http://schemas.microsoft.com/office/powerpoint/2012/main" xmlns="" userId="S-1-5-21-2710465294-3589528381-3885790717-25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00"/>
    <a:srgbClr val="B77727"/>
    <a:srgbClr val="F5981B"/>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94660"/>
  </p:normalViewPr>
  <p:slideViewPr>
    <p:cSldViewPr>
      <p:cViewPr>
        <p:scale>
          <a:sx n="90" d="100"/>
          <a:sy n="90" d="100"/>
        </p:scale>
        <p:origin x="-960" y="-72"/>
      </p:cViewPr>
      <p:guideLst>
        <p:guide orient="horz" pos="2160"/>
        <p:guide pos="2880"/>
      </p:guideLst>
    </p:cSldViewPr>
  </p:slideViewPr>
  <p:notesTextViewPr>
    <p:cViewPr>
      <p:scale>
        <a:sx n="100" d="100"/>
        <a:sy n="100" d="100"/>
      </p:scale>
      <p:origin x="0" y="0"/>
    </p:cViewPr>
  </p:notesTextViewPr>
  <p:sorterViewPr>
    <p:cViewPr>
      <p:scale>
        <a:sx n="46" d="100"/>
        <a:sy n="4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 Type="http://schemas.openxmlformats.org/officeDocument/2006/relationships/slide" Target="slides/slide3.xml"/><Relationship Id="rId71"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AngAx val="1"/>
    </c:view3D>
    <c:plotArea>
      <c:layout>
        <c:manualLayout>
          <c:layoutTarget val="inner"/>
          <c:xMode val="edge"/>
          <c:yMode val="edge"/>
          <c:x val="8.1066390546797984E-2"/>
          <c:y val="5.423629337999418E-2"/>
          <c:w val="0.75039967549533393"/>
          <c:h val="0.70418994916057864"/>
        </c:manualLayout>
      </c:layout>
      <c:bar3DChart>
        <c:barDir val="col"/>
        <c:grouping val="clustered"/>
        <c:ser>
          <c:idx val="0"/>
          <c:order val="0"/>
          <c:tx>
            <c:strRef>
              <c:f>'Q2 AUDITED REPORT'!$C$103</c:f>
              <c:strCache>
                <c:ptCount val="1"/>
                <c:pt idx="0">
                  <c:v>Achieved</c:v>
                </c:pt>
              </c:strCache>
            </c:strRef>
          </c:tx>
          <c:spPr>
            <a:solidFill>
              <a:srgbClr val="00FF00"/>
            </a:solidFill>
          </c:spPr>
          <c:dLbls>
            <c:dLbl>
              <c:idx val="0"/>
              <c:layout>
                <c:manualLayout>
                  <c:x val="-1.1829303777643064E-2"/>
                  <c:y val="-2.5072490015346435E-2"/>
                </c:manualLayout>
              </c:layout>
              <c:tx>
                <c:rich>
                  <a:bodyPr/>
                  <a:lstStyle/>
                  <a:p>
                    <a:r>
                      <a:rPr lang="en-US" dirty="0"/>
                      <a:t>24% (5/21)</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8586-4030-BA44-7F350FB71373}"/>
                </c:ext>
              </c:extLst>
            </c:dLbl>
            <c:dLbl>
              <c:idx val="1"/>
              <c:layout>
                <c:manualLayout>
                  <c:x val="2.3513119218730925E-2"/>
                  <c:y val="-3.5555470827653923E-2"/>
                </c:manualLayout>
              </c:layout>
              <c:tx>
                <c:rich>
                  <a:bodyPr/>
                  <a:lstStyle/>
                  <a:p>
                    <a:r>
                      <a:rPr lang="en-US" dirty="0"/>
                      <a:t>83% (10/12)</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8586-4030-BA44-7F350FB71373}"/>
                </c:ext>
              </c:extLst>
            </c:dLbl>
            <c:dLbl>
              <c:idx val="2"/>
              <c:layout>
                <c:manualLayout>
                  <c:x val="2.1205453797824427E-2"/>
                  <c:y val="-2.421099789345255E-2"/>
                </c:manualLayout>
              </c:layout>
              <c:tx>
                <c:rich>
                  <a:bodyPr/>
                  <a:lstStyle/>
                  <a:p>
                    <a:fld id="{64A2EB56-62ED-4F88-B3E9-9BFC8D20D1F7}" type="VALUE">
                      <a:rPr lang="en-US" smtClean="0"/>
                      <a:pPr/>
                      <a:t>[VALUE]</a:t>
                    </a:fld>
                    <a:r>
                      <a:rPr lang="en-US"/>
                      <a:t> (15/23)</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6-8586-4030-BA44-7F350FB71373}"/>
                </c:ext>
              </c:extLst>
            </c:dLbl>
            <c:spPr>
              <a:noFill/>
              <a:ln>
                <a:noFill/>
              </a:ln>
              <a:effectLst/>
            </c:spPr>
            <c:txPr>
              <a:bodyPr/>
              <a:lstStyle/>
              <a:p>
                <a:pPr>
                  <a:defRPr sz="1100" b="1"/>
                </a:pPr>
                <a:endParaRPr lang="en-US"/>
              </a:p>
            </c:txPr>
            <c:showVal val="1"/>
            <c:extLst xmlns:c16r2="http://schemas.microsoft.com/office/drawing/2015/06/chart">
              <c:ext xmlns:c15="http://schemas.microsoft.com/office/drawing/2012/chart" uri="{CE6537A1-D6FC-4f65-9D91-7224C49458BB}">
                <c15:showLeaderLines val="0"/>
              </c:ext>
            </c:extLst>
          </c:dLbls>
          <c:cat>
            <c:strRef>
              <c:f>'Q2 AUDITED REPORT'!$B$104:$B$106</c:f>
              <c:strCache>
                <c:ptCount val="3"/>
                <c:pt idx="0">
                  <c:v>First Quarter of 2020-21: Audited Outcome</c:v>
                </c:pt>
                <c:pt idx="1">
                  <c:v>Second Quarter of 2020-21: Audited Outcome</c:v>
                </c:pt>
                <c:pt idx="2">
                  <c:v>Third Quarter of 2020-21: Preliminary Outcome</c:v>
                </c:pt>
              </c:strCache>
            </c:strRef>
          </c:cat>
          <c:val>
            <c:numRef>
              <c:f>'Q2 AUDITED REPORT'!$C$104:$C$106</c:f>
              <c:numCache>
                <c:formatCode>0%</c:formatCode>
                <c:ptCount val="3"/>
                <c:pt idx="0">
                  <c:v>0.24000000000000002</c:v>
                </c:pt>
                <c:pt idx="1">
                  <c:v>0.83000000000000007</c:v>
                </c:pt>
                <c:pt idx="2">
                  <c:v>0.65000000000000013</c:v>
                </c:pt>
              </c:numCache>
            </c:numRef>
          </c:val>
          <c:extLst xmlns:c16r2="http://schemas.microsoft.com/office/drawing/2015/06/chart">
            <c:ext xmlns:c16="http://schemas.microsoft.com/office/drawing/2014/chart" uri="{C3380CC4-5D6E-409C-BE32-E72D297353CC}">
              <c16:uniqueId val="{00000002-8586-4030-BA44-7F350FB71373}"/>
            </c:ext>
          </c:extLst>
        </c:ser>
        <c:ser>
          <c:idx val="1"/>
          <c:order val="1"/>
          <c:tx>
            <c:strRef>
              <c:f>'Q2 AUDITED REPORT'!$D$103</c:f>
              <c:strCache>
                <c:ptCount val="1"/>
                <c:pt idx="0">
                  <c:v>Not Achieved</c:v>
                </c:pt>
              </c:strCache>
            </c:strRef>
          </c:tx>
          <c:spPr>
            <a:solidFill>
              <a:srgbClr val="FF0000"/>
            </a:solidFill>
          </c:spPr>
          <c:dLbls>
            <c:dLbl>
              <c:idx val="0"/>
              <c:layout>
                <c:manualLayout>
                  <c:x val="2.4773981030636258E-2"/>
                  <c:y val="-2.9116107939110274E-2"/>
                </c:manualLayout>
              </c:layout>
              <c:tx>
                <c:rich>
                  <a:bodyPr/>
                  <a:lstStyle/>
                  <a:p>
                    <a:r>
                      <a:rPr lang="en-US" dirty="0"/>
                      <a:t>76% (16/21)</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8586-4030-BA44-7F350FB71373}"/>
                </c:ext>
              </c:extLst>
            </c:dLbl>
            <c:dLbl>
              <c:idx val="1"/>
              <c:layout>
                <c:manualLayout>
                  <c:x val="3.0551103585246715E-2"/>
                  <c:y val="-6.5420022685895682E-2"/>
                </c:manualLayout>
              </c:layout>
              <c:tx>
                <c:rich>
                  <a:bodyPr/>
                  <a:lstStyle/>
                  <a:p>
                    <a:r>
                      <a:rPr lang="en-US" dirty="0"/>
                      <a:t>17% (2/12)</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8586-4030-BA44-7F350FB71373}"/>
                </c:ext>
              </c:extLst>
            </c:dLbl>
            <c:dLbl>
              <c:idx val="2"/>
              <c:layout>
                <c:manualLayout>
                  <c:x val="4.0997266333152822E-2"/>
                  <c:y val="-2.421099789345255E-2"/>
                </c:manualLayout>
              </c:layout>
              <c:tx>
                <c:rich>
                  <a:bodyPr/>
                  <a:lstStyle/>
                  <a:p>
                    <a:fld id="{A2194DBE-172E-4248-A13E-5AA68B7FEE8C}" type="VALUE">
                      <a:rPr lang="en-US" smtClean="0"/>
                      <a:pPr/>
                      <a:t>[VALUE]</a:t>
                    </a:fld>
                    <a:r>
                      <a:rPr lang="en-US" dirty="0"/>
                      <a:t> (8/23)</a:t>
                    </a:r>
                  </a:p>
                </c:rich>
              </c:tx>
              <c:showVal val="1"/>
              <c:extLst xmlns:c16r2="http://schemas.microsoft.com/office/drawing/2015/06/chart">
                <c:ext xmlns:c15="http://schemas.microsoft.com/office/drawing/2012/chart" uri="{CE6537A1-D6FC-4f65-9D91-7224C49458BB}">
                  <c15:layout>
                    <c:manualLayout>
                      <c:w val="9.3544325186802765E-2"/>
                      <c:h val="4.4620869117633043E-2"/>
                    </c:manualLayout>
                  </c15:layout>
                  <c15:dlblFieldTable/>
                  <c15:showDataLabelsRange val="0"/>
                </c:ext>
                <c:ext xmlns:c16="http://schemas.microsoft.com/office/drawing/2014/chart" uri="{C3380CC4-5D6E-409C-BE32-E72D297353CC}">
                  <c16:uniqueId val="{00000007-8586-4030-BA44-7F350FB71373}"/>
                </c:ext>
              </c:extLst>
            </c:dLbl>
            <c:spPr>
              <a:noFill/>
              <a:ln>
                <a:noFill/>
              </a:ln>
              <a:effectLst/>
            </c:spPr>
            <c:txPr>
              <a:bodyPr/>
              <a:lstStyle/>
              <a:p>
                <a:pPr>
                  <a:defRPr sz="1100" b="1"/>
                </a:pPr>
                <a:endParaRPr lang="en-US"/>
              </a:p>
            </c:txPr>
            <c:showVal val="1"/>
            <c:extLst xmlns:c16r2="http://schemas.microsoft.com/office/drawing/2015/06/chart">
              <c:ext xmlns:c15="http://schemas.microsoft.com/office/drawing/2012/chart" uri="{CE6537A1-D6FC-4f65-9D91-7224C49458BB}">
                <c15:showLeaderLines val="0"/>
              </c:ext>
            </c:extLst>
          </c:dLbls>
          <c:cat>
            <c:strRef>
              <c:f>'Q2 AUDITED REPORT'!$B$104:$B$106</c:f>
              <c:strCache>
                <c:ptCount val="3"/>
                <c:pt idx="0">
                  <c:v>First Quarter of 2020-21: Audited Outcome</c:v>
                </c:pt>
                <c:pt idx="1">
                  <c:v>Second Quarter of 2020-21: Audited Outcome</c:v>
                </c:pt>
                <c:pt idx="2">
                  <c:v>Third Quarter of 2020-21: Preliminary Outcome</c:v>
                </c:pt>
              </c:strCache>
            </c:strRef>
          </c:cat>
          <c:val>
            <c:numRef>
              <c:f>'Q2 AUDITED REPORT'!$D$104:$D$106</c:f>
              <c:numCache>
                <c:formatCode>0%</c:formatCode>
                <c:ptCount val="3"/>
                <c:pt idx="0">
                  <c:v>0.76000000000000012</c:v>
                </c:pt>
                <c:pt idx="1">
                  <c:v>0.17</c:v>
                </c:pt>
                <c:pt idx="2">
                  <c:v>0.35000000000000003</c:v>
                </c:pt>
              </c:numCache>
            </c:numRef>
          </c:val>
          <c:extLst xmlns:c16r2="http://schemas.microsoft.com/office/drawing/2015/06/chart">
            <c:ext xmlns:c16="http://schemas.microsoft.com/office/drawing/2014/chart" uri="{C3380CC4-5D6E-409C-BE32-E72D297353CC}">
              <c16:uniqueId val="{00000005-8586-4030-BA44-7F350FB71373}"/>
            </c:ext>
          </c:extLst>
        </c:ser>
        <c:dLbls>
          <c:showVal val="1"/>
        </c:dLbls>
        <c:shape val="box"/>
        <c:axId val="112374912"/>
        <c:axId val="112376448"/>
        <c:axId val="0"/>
      </c:bar3DChart>
      <c:catAx>
        <c:axId val="112374912"/>
        <c:scaling>
          <c:orientation val="minMax"/>
        </c:scaling>
        <c:axPos val="b"/>
        <c:numFmt formatCode="General" sourceLinked="0"/>
        <c:tickLblPos val="nextTo"/>
        <c:txPr>
          <a:bodyPr/>
          <a:lstStyle/>
          <a:p>
            <a:pPr>
              <a:defRPr sz="1100" b="1"/>
            </a:pPr>
            <a:endParaRPr lang="en-US"/>
          </a:p>
        </c:txPr>
        <c:crossAx val="112376448"/>
        <c:crosses val="autoZero"/>
        <c:auto val="1"/>
        <c:lblAlgn val="ctr"/>
        <c:lblOffset val="100"/>
      </c:catAx>
      <c:valAx>
        <c:axId val="112376448"/>
        <c:scaling>
          <c:orientation val="minMax"/>
          <c:max val="1"/>
        </c:scaling>
        <c:axPos val="l"/>
        <c:numFmt formatCode="0%" sourceLinked="1"/>
        <c:tickLblPos val="nextTo"/>
        <c:txPr>
          <a:bodyPr/>
          <a:lstStyle/>
          <a:p>
            <a:pPr>
              <a:defRPr sz="1100" b="1"/>
            </a:pPr>
            <a:endParaRPr lang="en-US"/>
          </a:p>
        </c:txPr>
        <c:crossAx val="112374912"/>
        <c:crosses val="autoZero"/>
        <c:crossBetween val="between"/>
      </c:valAx>
    </c:plotArea>
    <c:legend>
      <c:legendPos val="r"/>
      <c:txPr>
        <a:bodyPr/>
        <a:lstStyle/>
        <a:p>
          <a:pPr>
            <a:defRPr sz="1100" b="1"/>
          </a:pPr>
          <a:endParaRPr lang="en-US"/>
        </a:p>
      </c:txPr>
    </c:legend>
    <c:plotVisOnly val="1"/>
    <c:dispBlanksAs val="gap"/>
  </c:chart>
  <c:spPr>
    <a:ln>
      <a:noFill/>
    </a:ln>
  </c:sp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1000" dirty="0">
                <a:latin typeface="Gill Sans"/>
                <a:cs typeface="Gill Sans"/>
              </a:rPr>
              <a:t>DEPARTMENT OF ARTS AND CULTURE</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6/1/2021</a:t>
            </a:fld>
            <a:endParaRPr lang="en-US" sz="900" dirty="0">
              <a:latin typeface="Gill Sans"/>
              <a:cs typeface="Gill Sans"/>
            </a:endParaRPr>
          </a:p>
        </p:txBody>
      </p:sp>
      <p:sp>
        <p:nvSpPr>
          <p:cNvPr id="4" name="Footer Placeholder 3"/>
          <p:cNvSpPr>
            <a:spLocks noGrp="1"/>
          </p:cNvSpPr>
          <p:nvPr>
            <p:ph type="ftr" sz="quarter" idx="2"/>
          </p:nvPr>
        </p:nvSpPr>
        <p:spPr>
          <a:xfrm>
            <a:off x="0" y="8686800"/>
            <a:ext cx="2971800" cy="457200"/>
          </a:xfrm>
          <a:prstGeom prst="rect">
            <a:avLst/>
          </a:prstGeom>
        </p:spPr>
        <p:txBody>
          <a:bodyPr vert="horz" lIns="91440" tIns="45720" rIns="91440" bIns="45720" rtlCol="0" anchor="t"/>
          <a:lstStyle>
            <a:lvl1pPr algn="l">
              <a:defRPr sz="1200"/>
            </a:lvl1pPr>
          </a:lstStyle>
          <a:p>
            <a:r>
              <a:rPr lang="en-US" sz="900" dirty="0">
                <a:latin typeface="Calibri (Body)"/>
                <a:cs typeface="Calibri (Body)"/>
              </a:rPr>
              <a:t>INSERT YOUR THEME HERE</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1000952393"/>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DEPARTMENT OF ARTS AND CULTURE</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F60FE2-17F6-6946-AE1B-DAB315879F09}" type="datetime1">
              <a:rPr lang="en-US" smtClean="0"/>
              <a:pPr/>
              <a:t>6/1/2021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1305099193"/>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8339376E-D82A-4502-BC3F-52D09A457428}" type="datetime1">
              <a:rPr lang="en-US" smtClean="0"/>
              <a:pPr/>
              <a:t>6/1/2021</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16</a:t>
            </a:fld>
            <a:endParaRPr lang="en-US" dirty="0"/>
          </a:p>
        </p:txBody>
      </p:sp>
    </p:spTree>
    <p:extLst>
      <p:ext uri="{BB962C8B-B14F-4D97-AF65-F5344CB8AC3E}">
        <p14:creationId xmlns:p14="http://schemas.microsoft.com/office/powerpoint/2010/main" xmlns="" val="3206052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8339376E-D82A-4502-BC3F-52D09A457428}" type="datetime1">
              <a:rPr lang="en-US" smtClean="0"/>
              <a:pPr/>
              <a:t>6/1/2021</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26</a:t>
            </a:fld>
            <a:endParaRPr lang="en-US" dirty="0"/>
          </a:p>
        </p:txBody>
      </p:sp>
    </p:spTree>
    <p:extLst>
      <p:ext uri="{BB962C8B-B14F-4D97-AF65-F5344CB8AC3E}">
        <p14:creationId xmlns:p14="http://schemas.microsoft.com/office/powerpoint/2010/main" xmlns="" val="3707767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solidFill>
                  <a:prstClr val="black"/>
                </a:solidFill>
              </a:rPr>
              <a:t>DEPARTMENT OF ARTS AND CULTURE</a:t>
            </a:r>
          </a:p>
        </p:txBody>
      </p:sp>
      <p:sp>
        <p:nvSpPr>
          <p:cNvPr id="5" name="Date Placeholder 4"/>
          <p:cNvSpPr>
            <a:spLocks noGrp="1"/>
          </p:cNvSpPr>
          <p:nvPr>
            <p:ph type="dt" idx="11"/>
          </p:nvPr>
        </p:nvSpPr>
        <p:spPr/>
        <p:txBody>
          <a:bodyPr/>
          <a:lstStyle/>
          <a:p>
            <a:fld id="{8339376E-D82A-4502-BC3F-52D09A457428}" type="datetime1">
              <a:rPr lang="en-US" smtClean="0">
                <a:solidFill>
                  <a:prstClr val="black"/>
                </a:solidFill>
              </a:rPr>
              <a:pPr/>
              <a:t>6/1/2021</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xmlns="" val="1289690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solidFill>
                  <a:prstClr val="black"/>
                </a:solidFill>
              </a:rPr>
              <a:t>DEPARTMENT OF ARTS AND CULTURE</a:t>
            </a:r>
          </a:p>
        </p:txBody>
      </p:sp>
      <p:sp>
        <p:nvSpPr>
          <p:cNvPr id="5" name="Date Placeholder 4"/>
          <p:cNvSpPr>
            <a:spLocks noGrp="1"/>
          </p:cNvSpPr>
          <p:nvPr>
            <p:ph type="dt" idx="11"/>
          </p:nvPr>
        </p:nvSpPr>
        <p:spPr/>
        <p:txBody>
          <a:bodyPr/>
          <a:lstStyle/>
          <a:p>
            <a:fld id="{8339376E-D82A-4502-BC3F-52D09A457428}" type="datetime1">
              <a:rPr lang="en-US" smtClean="0">
                <a:solidFill>
                  <a:prstClr val="black"/>
                </a:solidFill>
              </a:rPr>
              <a:pPr/>
              <a:t>6/1/2021</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39</a:t>
            </a:fld>
            <a:endParaRPr lang="en-US" dirty="0">
              <a:solidFill>
                <a:prstClr val="black"/>
              </a:solidFill>
            </a:endParaRPr>
          </a:p>
        </p:txBody>
      </p:sp>
    </p:spTree>
    <p:extLst>
      <p:ext uri="{BB962C8B-B14F-4D97-AF65-F5344CB8AC3E}">
        <p14:creationId xmlns:p14="http://schemas.microsoft.com/office/powerpoint/2010/main" xmlns="" val="2068612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solidFill>
                  <a:prstClr val="black"/>
                </a:solidFill>
              </a:rPr>
              <a:t>DEPARTMENT OF ARTS AND CULTURE</a:t>
            </a:r>
          </a:p>
        </p:txBody>
      </p:sp>
      <p:sp>
        <p:nvSpPr>
          <p:cNvPr id="5" name="Date Placeholder 4"/>
          <p:cNvSpPr>
            <a:spLocks noGrp="1"/>
          </p:cNvSpPr>
          <p:nvPr>
            <p:ph type="dt" idx="11"/>
          </p:nvPr>
        </p:nvSpPr>
        <p:spPr/>
        <p:txBody>
          <a:bodyPr/>
          <a:lstStyle/>
          <a:p>
            <a:fld id="{8339376E-D82A-4502-BC3F-52D09A457428}" type="datetime1">
              <a:rPr lang="en-US" smtClean="0">
                <a:solidFill>
                  <a:prstClr val="black"/>
                </a:solidFill>
              </a:rPr>
              <a:pPr/>
              <a:t>6/1/2021</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40</a:t>
            </a:fld>
            <a:endParaRPr lang="en-US" dirty="0">
              <a:solidFill>
                <a:prstClr val="black"/>
              </a:solidFill>
            </a:endParaRPr>
          </a:p>
        </p:txBody>
      </p:sp>
    </p:spTree>
    <p:extLst>
      <p:ext uri="{BB962C8B-B14F-4D97-AF65-F5344CB8AC3E}">
        <p14:creationId xmlns:p14="http://schemas.microsoft.com/office/powerpoint/2010/main" xmlns="" val="1464095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solidFill>
                  <a:prstClr val="black"/>
                </a:solidFill>
              </a:rPr>
              <a:t>DEPARTMENT OF ARTS AND CULTURE</a:t>
            </a:r>
          </a:p>
        </p:txBody>
      </p:sp>
      <p:sp>
        <p:nvSpPr>
          <p:cNvPr id="5" name="Date Placeholder 4"/>
          <p:cNvSpPr>
            <a:spLocks noGrp="1"/>
          </p:cNvSpPr>
          <p:nvPr>
            <p:ph type="dt" idx="11"/>
          </p:nvPr>
        </p:nvSpPr>
        <p:spPr/>
        <p:txBody>
          <a:bodyPr/>
          <a:lstStyle/>
          <a:p>
            <a:fld id="{8339376E-D82A-4502-BC3F-52D09A457428}" type="datetime1">
              <a:rPr lang="en-US" smtClean="0">
                <a:solidFill>
                  <a:prstClr val="black"/>
                </a:solidFill>
              </a:rPr>
              <a:pPr/>
              <a:t>6/1/2021</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41</a:t>
            </a:fld>
            <a:endParaRPr lang="en-US" dirty="0">
              <a:solidFill>
                <a:prstClr val="black"/>
              </a:solidFill>
            </a:endParaRPr>
          </a:p>
        </p:txBody>
      </p:sp>
    </p:spTree>
    <p:extLst>
      <p:ext uri="{BB962C8B-B14F-4D97-AF65-F5344CB8AC3E}">
        <p14:creationId xmlns:p14="http://schemas.microsoft.com/office/powerpoint/2010/main" xmlns="" val="3773038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a:t>DEPARTMENT OF ARTS AND CULTURE</a:t>
            </a:r>
          </a:p>
        </p:txBody>
      </p:sp>
      <p:sp>
        <p:nvSpPr>
          <p:cNvPr id="5" name="Date Placeholder 4"/>
          <p:cNvSpPr>
            <a:spLocks noGrp="1"/>
          </p:cNvSpPr>
          <p:nvPr>
            <p:ph type="dt" idx="11"/>
          </p:nvPr>
        </p:nvSpPr>
        <p:spPr/>
        <p:txBody>
          <a:bodyPr/>
          <a:lstStyle/>
          <a:p>
            <a:fld id="{86F60FE2-17F6-6946-AE1B-DAB315879F09}" type="datetime1">
              <a:rPr lang="en-US" smtClean="0"/>
              <a:pPr/>
              <a:t>6/1/2021</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55</a:t>
            </a:fld>
            <a:endParaRPr lang="en-US"/>
          </a:p>
        </p:txBody>
      </p:sp>
    </p:spTree>
    <p:extLst>
      <p:ext uri="{BB962C8B-B14F-4D97-AF65-F5344CB8AC3E}">
        <p14:creationId xmlns:p14="http://schemas.microsoft.com/office/powerpoint/2010/main" xmlns="" val="3810282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8339376E-D82A-4502-BC3F-52D09A457428}" type="datetime1">
              <a:rPr lang="en-US" smtClean="0"/>
              <a:pPr/>
              <a:t>6/1/2021</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17</a:t>
            </a:fld>
            <a:endParaRPr lang="en-US" dirty="0"/>
          </a:p>
        </p:txBody>
      </p:sp>
    </p:spTree>
    <p:extLst>
      <p:ext uri="{BB962C8B-B14F-4D97-AF65-F5344CB8AC3E}">
        <p14:creationId xmlns:p14="http://schemas.microsoft.com/office/powerpoint/2010/main" xmlns="" val="252900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8339376E-D82A-4502-BC3F-52D09A457428}" type="datetime1">
              <a:rPr lang="en-US" smtClean="0"/>
              <a:pPr/>
              <a:t>6/1/2021</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19</a:t>
            </a:fld>
            <a:endParaRPr lang="en-US" dirty="0"/>
          </a:p>
        </p:txBody>
      </p:sp>
    </p:spTree>
    <p:extLst>
      <p:ext uri="{BB962C8B-B14F-4D97-AF65-F5344CB8AC3E}">
        <p14:creationId xmlns:p14="http://schemas.microsoft.com/office/powerpoint/2010/main" xmlns="" val="1205356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8339376E-D82A-4502-BC3F-52D09A457428}" type="datetime1">
              <a:rPr lang="en-US" smtClean="0"/>
              <a:pPr/>
              <a:t>6/1/2021</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20</a:t>
            </a:fld>
            <a:endParaRPr lang="en-US" dirty="0"/>
          </a:p>
        </p:txBody>
      </p:sp>
    </p:spTree>
    <p:extLst>
      <p:ext uri="{BB962C8B-B14F-4D97-AF65-F5344CB8AC3E}">
        <p14:creationId xmlns:p14="http://schemas.microsoft.com/office/powerpoint/2010/main" xmlns="" val="911628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8339376E-D82A-4502-BC3F-52D09A457428}" type="datetime1">
              <a:rPr lang="en-US" smtClean="0"/>
              <a:pPr/>
              <a:t>6/1/2021</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21</a:t>
            </a:fld>
            <a:endParaRPr lang="en-US" dirty="0"/>
          </a:p>
        </p:txBody>
      </p:sp>
    </p:spTree>
    <p:extLst>
      <p:ext uri="{BB962C8B-B14F-4D97-AF65-F5344CB8AC3E}">
        <p14:creationId xmlns:p14="http://schemas.microsoft.com/office/powerpoint/2010/main" xmlns="" val="2900889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8339376E-D82A-4502-BC3F-52D09A457428}" type="datetime1">
              <a:rPr lang="en-US" smtClean="0"/>
              <a:pPr/>
              <a:t>6/1/2021</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22</a:t>
            </a:fld>
            <a:endParaRPr lang="en-US" dirty="0"/>
          </a:p>
        </p:txBody>
      </p:sp>
    </p:spTree>
    <p:extLst>
      <p:ext uri="{BB962C8B-B14F-4D97-AF65-F5344CB8AC3E}">
        <p14:creationId xmlns:p14="http://schemas.microsoft.com/office/powerpoint/2010/main" xmlns="" val="4193878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8339376E-D82A-4502-BC3F-52D09A457428}" type="datetime1">
              <a:rPr lang="en-US" smtClean="0"/>
              <a:pPr/>
              <a:t>6/1/2021</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23</a:t>
            </a:fld>
            <a:endParaRPr lang="en-US" dirty="0"/>
          </a:p>
        </p:txBody>
      </p:sp>
    </p:spTree>
    <p:extLst>
      <p:ext uri="{BB962C8B-B14F-4D97-AF65-F5344CB8AC3E}">
        <p14:creationId xmlns:p14="http://schemas.microsoft.com/office/powerpoint/2010/main" xmlns="" val="1360791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8339376E-D82A-4502-BC3F-52D09A457428}" type="datetime1">
              <a:rPr lang="en-US" smtClean="0"/>
              <a:pPr/>
              <a:t>6/1/2021</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24</a:t>
            </a:fld>
            <a:endParaRPr lang="en-US" dirty="0"/>
          </a:p>
        </p:txBody>
      </p:sp>
    </p:spTree>
    <p:extLst>
      <p:ext uri="{BB962C8B-B14F-4D97-AF65-F5344CB8AC3E}">
        <p14:creationId xmlns:p14="http://schemas.microsoft.com/office/powerpoint/2010/main" xmlns="" val="470861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8339376E-D82A-4502-BC3F-52D09A457428}" type="datetime1">
              <a:rPr lang="en-US" smtClean="0"/>
              <a:pPr/>
              <a:t>6/1/2021</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25</a:t>
            </a:fld>
            <a:endParaRPr lang="en-US" dirty="0"/>
          </a:p>
        </p:txBody>
      </p:sp>
    </p:spTree>
    <p:extLst>
      <p:ext uri="{BB962C8B-B14F-4D97-AF65-F5344CB8AC3E}">
        <p14:creationId xmlns:p14="http://schemas.microsoft.com/office/powerpoint/2010/main" xmlns="" val="37092439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srgbClr val="F5981B"/>
              </a:solidFill>
            </a:endParaRPr>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a:t>Click here to add your main title</a:t>
            </a:r>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026"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476672"/>
            <a:ext cx="3131766" cy="119299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6396" y="5847461"/>
            <a:ext cx="2079340" cy="792088"/>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userDrawn="1"/>
        </p:nvSpPr>
        <p:spPr>
          <a:xfrm>
            <a:off x="0" y="6583362"/>
            <a:ext cx="9144000" cy="112374"/>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ln>
                <a:noFill/>
              </a:ln>
              <a:solidFill>
                <a:srgbClr val="F5981B"/>
              </a:solidFill>
            </a:endParaRPr>
          </a:p>
        </p:txBody>
      </p:sp>
      <p:sp>
        <p:nvSpPr>
          <p:cNvPr id="2" name="Title 1"/>
          <p:cNvSpPr>
            <a:spLocks noGrp="1"/>
          </p:cNvSpPr>
          <p:nvPr>
            <p:ph type="title"/>
          </p:nvPr>
        </p:nvSpPr>
        <p:spPr/>
        <p:txBody>
          <a:bodyPr/>
          <a:lstStyle/>
          <a:p>
            <a:r>
              <a:rPr lang="en-US" dirty="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Slide Number Placeholder 5"/>
          <p:cNvSpPr>
            <a:spLocks noGrp="1"/>
          </p:cNvSpPr>
          <p:nvPr>
            <p:ph type="sldNum" sz="quarter" idx="4"/>
          </p:nvPr>
        </p:nvSpPr>
        <p:spPr>
          <a:xfrm>
            <a:off x="8172400" y="6172200"/>
            <a:ext cx="5144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fld id="{EBDCE0C6-C205-C248-8163-EC5C4FEEC516}" type="datetime1">
              <a:rPr lang="en-US" smtClean="0"/>
              <a:pPr/>
              <a:t>6/1/2021</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spcBef>
          <a:spcPct val="0"/>
        </a:spcBef>
        <a:buNone/>
        <a:defRPr sz="3600" b="1" kern="1200">
          <a:solidFill>
            <a:srgbClr val="F5981B"/>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F5981B"/>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F5981B"/>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6926" y="3140968"/>
            <a:ext cx="8172249" cy="721140"/>
          </a:xfrm>
        </p:spPr>
        <p:txBody>
          <a:bodyPr>
            <a:normAutofit/>
          </a:bodyPr>
          <a:lstStyle/>
          <a:p>
            <a:pPr algn="ctr"/>
            <a:r>
              <a:rPr lang="en-ZA" sz="3600" cap="all" dirty="0">
                <a:solidFill>
                  <a:prstClr val="white"/>
                </a:solidFill>
                <a:latin typeface="Calibri"/>
              </a:rPr>
              <a:t>THIRD QUARTER PERFORMANCE REPORT</a:t>
            </a:r>
            <a:endParaRPr lang="en-ZA" dirty="0"/>
          </a:p>
        </p:txBody>
      </p:sp>
      <p:sp>
        <p:nvSpPr>
          <p:cNvPr id="11" name="Rectangle 10"/>
          <p:cNvSpPr/>
          <p:nvPr/>
        </p:nvSpPr>
        <p:spPr>
          <a:xfrm>
            <a:off x="2123728" y="4639300"/>
            <a:ext cx="6574698" cy="1670020"/>
          </a:xfrm>
          <a:prstGeom prst="rect">
            <a:avLst/>
          </a:prstGeom>
        </p:spPr>
        <p:txBody>
          <a:bodyPr wrap="square">
            <a:noAutofit/>
          </a:bodyPr>
          <a:lstStyle/>
          <a:p>
            <a:pPr algn="r">
              <a:spcAft>
                <a:spcPts val="600"/>
              </a:spcAft>
            </a:pPr>
            <a:r>
              <a:rPr lang="en-US" sz="2400" b="1" dirty="0">
                <a:solidFill>
                  <a:srgbClr val="F5981B"/>
                </a:solidFill>
                <a:latin typeface="+mj-lt"/>
                <a:cs typeface="Arial"/>
              </a:rPr>
              <a:t>PRESENTED BY: </a:t>
            </a:r>
          </a:p>
          <a:p>
            <a:pPr algn="r">
              <a:spcAft>
                <a:spcPts val="600"/>
              </a:spcAft>
            </a:pPr>
            <a:r>
              <a:rPr lang="en-US" sz="2400" b="1" dirty="0">
                <a:solidFill>
                  <a:srgbClr val="F5981B"/>
                </a:solidFill>
                <a:latin typeface="+mj-lt"/>
                <a:cs typeface="Arial"/>
              </a:rPr>
              <a:t>DIRECTOR-GENERAL: SPORT, ARTS AND CULTURE</a:t>
            </a:r>
            <a:endParaRPr lang="en-ZA" sz="2400" b="1" dirty="0">
              <a:solidFill>
                <a:srgbClr val="F5981B"/>
              </a:solidFill>
              <a:latin typeface="+mj-lt"/>
              <a:cs typeface="Arial"/>
            </a:endParaRPr>
          </a:p>
          <a:p>
            <a:pPr algn="r">
              <a:spcAft>
                <a:spcPts val="600"/>
              </a:spcAft>
            </a:pPr>
            <a:r>
              <a:rPr lang="en-ZA" sz="2400" b="1" dirty="0">
                <a:solidFill>
                  <a:srgbClr val="F5981B"/>
                </a:solidFill>
                <a:latin typeface="+mj-lt"/>
                <a:cs typeface="Arial"/>
              </a:rPr>
              <a:t>DATE</a:t>
            </a:r>
            <a:r>
              <a:rPr lang="en-ZA" sz="2400" b="1">
                <a:solidFill>
                  <a:srgbClr val="F5981B"/>
                </a:solidFill>
                <a:latin typeface="+mj-lt"/>
                <a:cs typeface="Arial"/>
              </a:rPr>
              <a:t>: </a:t>
            </a:r>
            <a:r>
              <a:rPr lang="en-ZA" sz="2400" b="1" smtClean="0">
                <a:solidFill>
                  <a:srgbClr val="F5981B"/>
                </a:solidFill>
                <a:latin typeface="+mj-lt"/>
                <a:cs typeface="Arial"/>
              </a:rPr>
              <a:t>1 JUNE 2021</a:t>
            </a:r>
            <a:endParaRPr lang="en-ZA" sz="2400" b="1" dirty="0">
              <a:solidFill>
                <a:srgbClr val="F5981B"/>
              </a:solidFill>
              <a:latin typeface="+mj-lt"/>
              <a:cs typeface="Arial"/>
            </a:endParaRPr>
          </a:p>
        </p:txBody>
      </p:sp>
      <p:sp>
        <p:nvSpPr>
          <p:cNvPr id="3" name="TextBox 2"/>
          <p:cNvSpPr txBox="1"/>
          <p:nvPr/>
        </p:nvSpPr>
        <p:spPr>
          <a:xfrm>
            <a:off x="2339752" y="3850594"/>
            <a:ext cx="4176464" cy="400110"/>
          </a:xfrm>
          <a:prstGeom prst="rect">
            <a:avLst/>
          </a:prstGeom>
          <a:noFill/>
        </p:spPr>
        <p:txBody>
          <a:bodyPr wrap="square" rtlCol="0">
            <a:spAutoFit/>
          </a:bodyPr>
          <a:lstStyle/>
          <a:p>
            <a:pPr algn="ctr"/>
            <a:r>
              <a:rPr lang="en-US" sz="2000" b="1" dirty="0" smtClean="0">
                <a:solidFill>
                  <a:schemeClr val="bg1"/>
                </a:solidFill>
              </a:rPr>
              <a:t>PORTFOLIO COMMITTEE</a:t>
            </a:r>
            <a:endParaRPr lang="en-US" sz="20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78137" y="2564904"/>
            <a:ext cx="8229600" cy="710952"/>
          </a:xfrm>
        </p:spPr>
        <p:txBody>
          <a:bodyPr>
            <a:noAutofit/>
          </a:bodyPr>
          <a:lstStyle/>
          <a:p>
            <a:pPr lvl="0" algn="ctr" defTabSz="457200" eaLnBrk="0" fontAlgn="base" hangingPunct="0">
              <a:spcBef>
                <a:spcPct val="20000"/>
              </a:spcBef>
              <a:spcAft>
                <a:spcPct val="0"/>
              </a:spcAft>
              <a:defRPr/>
            </a:pPr>
            <a:r>
              <a:rPr lang="en-ZA" cap="all" dirty="0">
                <a:solidFill>
                  <a:schemeClr val="accent6"/>
                </a:solidFill>
                <a:latin typeface="Calibri"/>
                <a:ea typeface="+mn-ea"/>
              </a:rPr>
              <a:t>Comparative Analysis of the first, SECOND and THIRD quarter performance  [2020/21]</a:t>
            </a:r>
          </a:p>
        </p:txBody>
      </p:sp>
    </p:spTree>
    <p:extLst>
      <p:ext uri="{BB962C8B-B14F-4D97-AF65-F5344CB8AC3E}">
        <p14:creationId xmlns:p14="http://schemas.microsoft.com/office/powerpoint/2010/main" xmlns="" val="271531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08" y="136510"/>
            <a:ext cx="8928992" cy="594257"/>
          </a:xfrm>
        </p:spPr>
        <p:txBody>
          <a:bodyPr>
            <a:normAutofit fontScale="90000"/>
          </a:bodyPr>
          <a:lstStyle/>
          <a:p>
            <a:pPr algn="ctr"/>
            <a:r>
              <a:rPr lang="en-ZA" sz="3200" cap="all" dirty="0">
                <a:solidFill>
                  <a:schemeClr val="accent6"/>
                </a:solidFill>
                <a:latin typeface="+mj-lt"/>
                <a:ea typeface="MS PGothic" pitchFamily="34" charset="-128"/>
                <a:cs typeface="Arial" pitchFamily="34" charset="0"/>
              </a:rPr>
              <a:t>Comparative Analysis of the first, SECOND and THIRD quarter performance  [2020/21]</a:t>
            </a:r>
            <a:endParaRPr lang="en-ZA" sz="3200" dirty="0">
              <a:solidFill>
                <a:schemeClr val="accent6"/>
              </a:solidFill>
              <a:latin typeface="+mj-lt"/>
            </a:endParaRPr>
          </a:p>
        </p:txBody>
      </p:sp>
      <p:sp>
        <p:nvSpPr>
          <p:cNvPr id="4" name="Slide Number Placeholder 3"/>
          <p:cNvSpPr>
            <a:spLocks noGrp="1"/>
          </p:cNvSpPr>
          <p:nvPr>
            <p:ph type="sldNum" sz="quarter" idx="4"/>
          </p:nvPr>
        </p:nvSpPr>
        <p:spPr>
          <a:xfrm>
            <a:off x="8473560" y="6086944"/>
            <a:ext cx="447167" cy="365125"/>
          </a:xfrm>
        </p:spPr>
        <p:txBody>
          <a:bodyPr/>
          <a:lstStyle/>
          <a:p>
            <a:r>
              <a:rPr lang="en-ZA" sz="1000" b="1" dirty="0">
                <a:solidFill>
                  <a:schemeClr val="tx1"/>
                </a:solidFill>
              </a:rPr>
              <a:t>11</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7" name="Rectangle 3"/>
          <p:cNvSpPr>
            <a:spLocks noChangeArrowheads="1"/>
          </p:cNvSpPr>
          <p:nvPr/>
        </p:nvSpPr>
        <p:spPr bwMode="auto">
          <a:xfrm>
            <a:off x="0" y="42576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graphicFrame>
        <p:nvGraphicFramePr>
          <p:cNvPr id="9" name="Chart 8"/>
          <p:cNvGraphicFramePr>
            <a:graphicFrameLocks/>
          </p:cNvGraphicFramePr>
          <p:nvPr>
            <p:extLst>
              <p:ext uri="{D42A27DB-BD31-4B8C-83A1-F6EECF244321}">
                <p14:modId xmlns:p14="http://schemas.microsoft.com/office/powerpoint/2010/main" xmlns="" val="1183616365"/>
              </p:ext>
            </p:extLst>
          </p:nvPr>
        </p:nvGraphicFramePr>
        <p:xfrm>
          <a:off x="80230" y="1052737"/>
          <a:ext cx="9063769"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547712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78137" y="2564904"/>
            <a:ext cx="8229600" cy="710952"/>
          </a:xfrm>
        </p:spPr>
        <p:txBody>
          <a:bodyPr>
            <a:noAutofit/>
          </a:bodyPr>
          <a:lstStyle/>
          <a:p>
            <a:pPr lvl="0" algn="ctr" defTabSz="457200" eaLnBrk="0" fontAlgn="base" hangingPunct="0">
              <a:spcBef>
                <a:spcPct val="20000"/>
              </a:spcBef>
              <a:spcAft>
                <a:spcPct val="0"/>
              </a:spcAft>
              <a:defRPr/>
            </a:pPr>
            <a:r>
              <a:rPr lang="en-ZA" cap="all" dirty="0">
                <a:solidFill>
                  <a:schemeClr val="accent6"/>
                </a:solidFill>
                <a:latin typeface="Calibri"/>
                <a:ea typeface="+mn-ea"/>
              </a:rPr>
              <a:t>Overview of Programme-Specific Performance </a:t>
            </a:r>
            <a:br>
              <a:rPr lang="en-ZA" cap="all" dirty="0">
                <a:solidFill>
                  <a:schemeClr val="accent6"/>
                </a:solidFill>
                <a:latin typeface="Calibri"/>
                <a:ea typeface="+mn-ea"/>
              </a:rPr>
            </a:br>
            <a:r>
              <a:rPr lang="en-ZA" cap="all" dirty="0">
                <a:solidFill>
                  <a:srgbClr val="F79646">
                    <a:lumMod val="50000"/>
                  </a:srgbClr>
                </a:solidFill>
                <a:latin typeface="Calibri"/>
                <a:ea typeface="+mn-ea"/>
              </a:rPr>
              <a:t/>
            </a:r>
            <a:br>
              <a:rPr lang="en-ZA" cap="all" dirty="0">
                <a:solidFill>
                  <a:srgbClr val="F79646">
                    <a:lumMod val="50000"/>
                  </a:srgbClr>
                </a:solidFill>
                <a:latin typeface="Calibri"/>
                <a:ea typeface="+mn-ea"/>
              </a:rPr>
            </a:br>
            <a:endParaRPr lang="en-US" dirty="0"/>
          </a:p>
        </p:txBody>
      </p:sp>
    </p:spTree>
    <p:extLst>
      <p:ext uri="{BB962C8B-B14F-4D97-AF65-F5344CB8AC3E}">
        <p14:creationId xmlns:p14="http://schemas.microsoft.com/office/powerpoint/2010/main" xmlns="" val="1039475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8928992" cy="594257"/>
          </a:xfrm>
        </p:spPr>
        <p:txBody>
          <a:bodyPr>
            <a:normAutofit fontScale="90000"/>
          </a:bodyPr>
          <a:lstStyle/>
          <a:p>
            <a:pPr algn="ctr"/>
            <a:r>
              <a:rPr lang="en-ZA" sz="3200" cap="all" dirty="0">
                <a:solidFill>
                  <a:schemeClr val="accent6"/>
                </a:solidFill>
                <a:latin typeface="+mj-lt"/>
                <a:ea typeface="MS PGothic" pitchFamily="34" charset="-128"/>
                <a:cs typeface="Arial" pitchFamily="34" charset="0"/>
              </a:rPr>
              <a:t>Overview of Programme-specific performance </a:t>
            </a:r>
            <a:endParaRPr lang="en-ZA" sz="3200" dirty="0">
              <a:solidFill>
                <a:schemeClr val="accent6"/>
              </a:solidFill>
              <a:latin typeface="+mj-lt"/>
            </a:endParaRPr>
          </a:p>
        </p:txBody>
      </p:sp>
      <p:sp>
        <p:nvSpPr>
          <p:cNvPr id="4" name="Slide Number Placeholder 3"/>
          <p:cNvSpPr>
            <a:spLocks noGrp="1"/>
          </p:cNvSpPr>
          <p:nvPr>
            <p:ph type="sldNum" sz="quarter" idx="4"/>
          </p:nvPr>
        </p:nvSpPr>
        <p:spPr>
          <a:xfrm>
            <a:off x="8473560" y="6086944"/>
            <a:ext cx="447167" cy="365125"/>
          </a:xfrm>
        </p:spPr>
        <p:txBody>
          <a:bodyPr/>
          <a:lstStyle/>
          <a:p>
            <a:r>
              <a:rPr lang="en-ZA" sz="1000" b="1" dirty="0">
                <a:solidFill>
                  <a:schemeClr val="tx1"/>
                </a:solidFill>
              </a:rPr>
              <a:t>13</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7" name="Rectangle 3"/>
          <p:cNvSpPr>
            <a:spLocks noChangeArrowheads="1"/>
          </p:cNvSpPr>
          <p:nvPr/>
        </p:nvSpPr>
        <p:spPr bwMode="auto">
          <a:xfrm>
            <a:off x="0" y="42576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5" name="Rectangle 2">
            <a:extLst>
              <a:ext uri="{FF2B5EF4-FFF2-40B4-BE49-F238E27FC236}">
                <a16:creationId xmlns:a16="http://schemas.microsoft.com/office/drawing/2014/main" xmlns="" id="{332B63D4-6BC2-4641-AF00-1AE3594412A3}"/>
              </a:ext>
            </a:extLst>
          </p:cNvPr>
          <p:cNvSpPr>
            <a:spLocks noChangeArrowheads="1"/>
          </p:cNvSpPr>
          <p:nvPr/>
        </p:nvSpPr>
        <p:spPr bwMode="auto">
          <a:xfrm>
            <a:off x="467543" y="1196752"/>
            <a:ext cx="11386921"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6" name="Object 5">
            <a:extLst>
              <a:ext uri="{FF2B5EF4-FFF2-40B4-BE49-F238E27FC236}">
                <a16:creationId xmlns:a16="http://schemas.microsoft.com/office/drawing/2014/main" xmlns="" id="{45360FE8-FDE6-4495-9743-AE9A5E3596E7}"/>
              </a:ext>
            </a:extLst>
          </p:cNvPr>
          <p:cNvGraphicFramePr>
            <a:graphicFrameLocks/>
          </p:cNvGraphicFramePr>
          <p:nvPr>
            <p:extLst>
              <p:ext uri="{D42A27DB-BD31-4B8C-83A1-F6EECF244321}">
                <p14:modId xmlns:p14="http://schemas.microsoft.com/office/powerpoint/2010/main" xmlns="" val="1465897101"/>
              </p:ext>
            </p:extLst>
          </p:nvPr>
        </p:nvGraphicFramePr>
        <p:xfrm>
          <a:off x="467544" y="1196751"/>
          <a:ext cx="8136904" cy="4464493"/>
        </p:xfrm>
        <a:graphic>
          <a:graphicData uri="http://schemas.openxmlformats.org/presentationml/2006/ole">
            <p:oleObj spid="_x0000_s1051" name="Chart" r:id="rId3" imgW="6535478" imgH="3444539" progId="">
              <p:embed/>
            </p:oleObj>
          </a:graphicData>
        </a:graphic>
      </p:graphicFrame>
    </p:spTree>
    <p:extLst>
      <p:ext uri="{BB962C8B-B14F-4D97-AF65-F5344CB8AC3E}">
        <p14:creationId xmlns:p14="http://schemas.microsoft.com/office/powerpoint/2010/main" xmlns="" val="3591846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922840" cy="3340967"/>
          </a:xfrm>
        </p:spPr>
        <p:txBody>
          <a:bodyPr>
            <a:normAutofit/>
          </a:bodyPr>
          <a:lstStyle/>
          <a:p>
            <a:pPr marL="0" lvl="0" indent="0" algn="ctr" defTabSz="457200" eaLnBrk="0" fontAlgn="base" hangingPunct="0">
              <a:spcAft>
                <a:spcPct val="0"/>
              </a:spcAft>
              <a:buNone/>
              <a:defRPr/>
            </a:pPr>
            <a:endParaRPr lang="en-ZA" sz="2000" dirty="0">
              <a:latin typeface="+mj-lt"/>
            </a:endParaRPr>
          </a:p>
          <a:p>
            <a:pPr marL="0" lvl="0" indent="0" algn="ctr" defTabSz="457200" eaLnBrk="0" fontAlgn="base" hangingPunct="0">
              <a:spcAft>
                <a:spcPct val="0"/>
              </a:spcAft>
              <a:buNone/>
              <a:defRPr/>
            </a:pPr>
            <a:endParaRPr lang="en-ZA" sz="3200" dirty="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3600" cap="all" dirty="0">
                <a:solidFill>
                  <a:schemeClr val="accent6"/>
                </a:solidFill>
                <a:latin typeface="+mj-lt"/>
                <a:ea typeface="+mj-ea"/>
              </a:rPr>
              <a:t>Programme-specific performance </a:t>
            </a:r>
            <a:endParaRPr lang="en-ZA" sz="3600" dirty="0">
              <a:solidFill>
                <a:schemeClr val="accent6"/>
              </a:solidFill>
              <a:latin typeface="+mj-lt"/>
            </a:endParaRPr>
          </a:p>
        </p:txBody>
      </p:sp>
    </p:spTree>
    <p:extLst>
      <p:ext uri="{BB962C8B-B14F-4D97-AF65-F5344CB8AC3E}">
        <p14:creationId xmlns:p14="http://schemas.microsoft.com/office/powerpoint/2010/main" xmlns="" val="4109910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922840" cy="3340967"/>
          </a:xfrm>
        </p:spPr>
        <p:txBody>
          <a:bodyPr>
            <a:normAutofit/>
          </a:bodyPr>
          <a:lstStyle/>
          <a:p>
            <a:pPr marL="0" lvl="0" indent="0" algn="ctr" defTabSz="457200" eaLnBrk="0" fontAlgn="base" hangingPunct="0">
              <a:spcAft>
                <a:spcPct val="0"/>
              </a:spcAft>
              <a:buNone/>
              <a:defRPr/>
            </a:pPr>
            <a:endParaRPr lang="en-ZA" sz="2000" dirty="0">
              <a:latin typeface="+mj-lt"/>
            </a:endParaRPr>
          </a:p>
          <a:p>
            <a:pPr marL="0" lvl="0" indent="0" algn="ctr" defTabSz="457200" eaLnBrk="0" fontAlgn="base" hangingPunct="0">
              <a:spcAft>
                <a:spcPct val="0"/>
              </a:spcAft>
              <a:buNone/>
              <a:defRPr/>
            </a:pPr>
            <a:endParaRPr lang="en-ZA" sz="3200" dirty="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3600" cap="all" dirty="0">
                <a:solidFill>
                  <a:srgbClr val="B77727"/>
                </a:solidFill>
                <a:latin typeface="+mj-lt"/>
                <a:ea typeface="+mj-ea"/>
              </a:rPr>
              <a:t>PROGRAMME 1: </a:t>
            </a:r>
          </a:p>
          <a:p>
            <a:pPr marL="0" lvl="0" indent="0" algn="ctr" defTabSz="457200" eaLnBrk="0" fontAlgn="base" hangingPunct="0">
              <a:spcAft>
                <a:spcPct val="0"/>
              </a:spcAft>
              <a:buNone/>
              <a:defRPr/>
            </a:pPr>
            <a:r>
              <a:rPr lang="en-ZA" sz="3600" cap="all" dirty="0">
                <a:solidFill>
                  <a:srgbClr val="B77727"/>
                </a:solidFill>
                <a:latin typeface="+mj-lt"/>
                <a:ea typeface="+mj-ea"/>
              </a:rPr>
              <a:t>ADMINISTRATION</a:t>
            </a:r>
            <a:endParaRPr lang="en-ZA" sz="3600" dirty="0">
              <a:solidFill>
                <a:srgbClr val="B77727"/>
              </a:solidFill>
              <a:latin typeface="+mj-lt"/>
            </a:endParaRPr>
          </a:p>
        </p:txBody>
      </p:sp>
    </p:spTree>
    <p:extLst>
      <p:ext uri="{BB962C8B-B14F-4D97-AF65-F5344CB8AC3E}">
        <p14:creationId xmlns:p14="http://schemas.microsoft.com/office/powerpoint/2010/main" xmlns="" val="3842466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6560"/>
            <a:ext cx="8157592" cy="528253"/>
          </a:xfrm>
        </p:spPr>
        <p:txBody>
          <a:bodyPr>
            <a:noAutofit/>
          </a:bodyPr>
          <a:lstStyle/>
          <a:p>
            <a:pPr algn="ctr"/>
            <a:r>
              <a:rPr lang="en-US" sz="3200" dirty="0">
                <a:solidFill>
                  <a:schemeClr val="accent6"/>
                </a:solidFill>
                <a:latin typeface="+mj-lt"/>
                <a:ea typeface="MS PGothic" pitchFamily="34" charset="-128"/>
                <a:cs typeface="Arial" pitchFamily="34" charset="0"/>
              </a:rPr>
              <a:t>PROGRAMME 1: ADMINISTRATION</a:t>
            </a:r>
            <a:endParaRPr lang="en-ZA" sz="3200" dirty="0">
              <a:solidFill>
                <a:schemeClr val="accent6"/>
              </a:solidFill>
              <a:latin typeface="+mj-lt"/>
            </a:endParaRPr>
          </a:p>
        </p:txBody>
      </p:sp>
      <p:sp>
        <p:nvSpPr>
          <p:cNvPr id="4" name="Slide Number Placeholder 3"/>
          <p:cNvSpPr>
            <a:spLocks noGrp="1"/>
          </p:cNvSpPr>
          <p:nvPr>
            <p:ph type="sldNum" sz="quarter" idx="4"/>
          </p:nvPr>
        </p:nvSpPr>
        <p:spPr>
          <a:xfrm>
            <a:off x="8463216" y="6232709"/>
            <a:ext cx="447167" cy="365125"/>
          </a:xfrm>
        </p:spPr>
        <p:txBody>
          <a:bodyPr/>
          <a:lstStyle/>
          <a:p>
            <a:r>
              <a:rPr lang="en-US" sz="1000" b="1" dirty="0">
                <a:solidFill>
                  <a:schemeClr val="tx1"/>
                </a:solidFill>
              </a:rPr>
              <a:t>16</a:t>
            </a:r>
            <a:endParaRPr lang="en-ZA" sz="1000" b="1" dirty="0">
              <a:solidFill>
                <a:schemeClr val="tx1"/>
              </a:solidFill>
            </a:endParaRPr>
          </a:p>
        </p:txBody>
      </p:sp>
      <p:sp>
        <p:nvSpPr>
          <p:cNvPr id="3" name="Content Placeholder 2"/>
          <p:cNvSpPr>
            <a:spLocks noGrp="1"/>
          </p:cNvSpPr>
          <p:nvPr>
            <p:ph idx="1"/>
          </p:nvPr>
        </p:nvSpPr>
        <p:spPr>
          <a:xfrm>
            <a:off x="281297" y="836712"/>
            <a:ext cx="8658862" cy="4521756"/>
          </a:xfrm>
        </p:spPr>
        <p:txBody>
          <a:bodyPr>
            <a:noAutofit/>
          </a:bodyPr>
          <a:lstStyle/>
          <a:p>
            <a:pPr marL="0" indent="0">
              <a:buNone/>
            </a:pPr>
            <a:r>
              <a:rPr lang="en-GB" dirty="0">
                <a:solidFill>
                  <a:schemeClr val="tx1"/>
                </a:solidFill>
                <a:latin typeface="+mn-lt"/>
              </a:rPr>
              <a:t>Purpose:  </a:t>
            </a:r>
            <a:r>
              <a:rPr lang="en-GB" b="0" dirty="0">
                <a:solidFill>
                  <a:schemeClr val="tx1"/>
                </a:solidFill>
                <a:latin typeface="+mn-lt"/>
              </a:rPr>
              <a:t>Provide strategic leadership, management and support services to the Department.</a:t>
            </a:r>
          </a:p>
          <a:p>
            <a:pPr marL="0" indent="0">
              <a:buNone/>
            </a:pPr>
            <a:endParaRPr lang="en-GB" b="0" dirty="0">
              <a:solidFill>
                <a:schemeClr val="tx1"/>
              </a:solidFill>
              <a:latin typeface="+mn-lt"/>
            </a:endParaRPr>
          </a:p>
          <a:p>
            <a:pPr marL="0" indent="0">
              <a:buNone/>
            </a:pPr>
            <a:r>
              <a:rPr lang="en-GB" dirty="0">
                <a:solidFill>
                  <a:schemeClr val="tx1"/>
                </a:solidFill>
                <a:latin typeface="+mn-lt"/>
              </a:rPr>
              <a:t>The programme has the following sub-programmes:</a:t>
            </a:r>
            <a:endParaRPr lang="en-GB" b="0" dirty="0">
              <a:solidFill>
                <a:schemeClr val="tx1"/>
              </a:solidFill>
              <a:latin typeface="+mn-lt"/>
            </a:endParaRPr>
          </a:p>
          <a:p>
            <a:pPr>
              <a:buFont typeface="Wingdings" panose="05000000000000000000" pitchFamily="2" charset="2"/>
              <a:buChar char="§"/>
            </a:pPr>
            <a:r>
              <a:rPr lang="en-GB" b="0" dirty="0">
                <a:solidFill>
                  <a:schemeClr val="tx1"/>
                </a:solidFill>
                <a:latin typeface="+mn-lt"/>
              </a:rPr>
              <a:t>Ministry </a:t>
            </a:r>
          </a:p>
          <a:p>
            <a:pPr>
              <a:buFont typeface="Wingdings" panose="05000000000000000000" pitchFamily="2" charset="2"/>
              <a:buChar char="§"/>
            </a:pPr>
            <a:r>
              <a:rPr lang="en-GB" b="0" dirty="0">
                <a:solidFill>
                  <a:schemeClr val="tx1"/>
                </a:solidFill>
                <a:latin typeface="+mn-lt"/>
              </a:rPr>
              <a:t>Management </a:t>
            </a:r>
          </a:p>
          <a:p>
            <a:pPr>
              <a:buFont typeface="Wingdings" panose="05000000000000000000" pitchFamily="2" charset="2"/>
              <a:buChar char="§"/>
            </a:pPr>
            <a:r>
              <a:rPr lang="en-GB" b="0" dirty="0">
                <a:solidFill>
                  <a:schemeClr val="tx1"/>
                </a:solidFill>
                <a:latin typeface="+mn-lt"/>
              </a:rPr>
              <a:t>Strategic Management and Planning</a:t>
            </a:r>
          </a:p>
          <a:p>
            <a:pPr>
              <a:buFont typeface="Wingdings" panose="05000000000000000000" pitchFamily="2" charset="2"/>
              <a:buChar char="§"/>
            </a:pPr>
            <a:r>
              <a:rPr lang="en-GB" b="0" dirty="0">
                <a:solidFill>
                  <a:schemeClr val="tx1"/>
                </a:solidFill>
                <a:latin typeface="+mn-lt"/>
              </a:rPr>
              <a:t>Corporate Services </a:t>
            </a:r>
          </a:p>
          <a:p>
            <a:pPr>
              <a:buFont typeface="Wingdings" panose="05000000000000000000" pitchFamily="2" charset="2"/>
              <a:buChar char="§"/>
            </a:pPr>
            <a:r>
              <a:rPr lang="en-GB" b="0" dirty="0">
                <a:solidFill>
                  <a:schemeClr val="tx1"/>
                </a:solidFill>
                <a:latin typeface="+mn-lt"/>
              </a:rPr>
              <a:t>Office of the Chief Financial Officer </a:t>
            </a:r>
          </a:p>
          <a:p>
            <a:pPr>
              <a:buFont typeface="Wingdings" panose="05000000000000000000" pitchFamily="2" charset="2"/>
              <a:buChar char="§"/>
            </a:pPr>
            <a:r>
              <a:rPr lang="en-GB" b="0" dirty="0">
                <a:solidFill>
                  <a:schemeClr val="tx1"/>
                </a:solidFill>
                <a:latin typeface="+mn-lt"/>
              </a:rPr>
              <a:t>Office Accommodation </a:t>
            </a:r>
          </a:p>
          <a:p>
            <a:pPr marL="0" indent="0">
              <a:buNone/>
            </a:pPr>
            <a:endParaRPr lang="en-GB" b="0" dirty="0">
              <a:solidFill>
                <a:schemeClr val="tx1"/>
              </a:solidFill>
              <a:latin typeface="+mn-lt"/>
            </a:endParaRPr>
          </a:p>
          <a:p>
            <a:pPr marL="0" indent="0" algn="just">
              <a:buNone/>
            </a:pPr>
            <a:r>
              <a:rPr lang="en-GB" b="0" dirty="0">
                <a:solidFill>
                  <a:schemeClr val="tx1"/>
                </a:solidFill>
                <a:latin typeface="+mn-lt"/>
              </a:rPr>
              <a:t>Programme one focuses on ensuring effective and efficient administration, and brings together a range of administrative and support functions.  These work collectively to help the Department to plan by offering expert knowledge, professional advice and effective internal controls. The programme has experienced minimal target and budget adjustments as a result of the Covid-19 pandemic. As such it is able to implement the planned indicators and targets through various modes of delivery.</a:t>
            </a:r>
          </a:p>
          <a:p>
            <a:pPr marL="0" indent="0">
              <a:buNone/>
            </a:pPr>
            <a:endParaRPr lang="en-ZA" sz="1400" b="0" dirty="0">
              <a:solidFill>
                <a:srgbClr val="B77727"/>
              </a:solidFill>
              <a:latin typeface="+mn-lt"/>
            </a:endParaRPr>
          </a:p>
          <a:p>
            <a:pPr marL="0" indent="0">
              <a:buNone/>
            </a:pPr>
            <a:endParaRPr lang="en-ZA" sz="1400" b="0" dirty="0">
              <a:solidFill>
                <a:srgbClr val="B77727"/>
              </a:solidFill>
              <a:latin typeface="+mn-lt"/>
            </a:endParaRPr>
          </a:p>
          <a:p>
            <a:pPr marL="0" indent="0">
              <a:buNone/>
            </a:pPr>
            <a:endParaRPr lang="en-ZA" sz="1400" b="0" dirty="0">
              <a:solidFill>
                <a:srgbClr val="B77727"/>
              </a:solidFill>
              <a:latin typeface="+mn-lt"/>
            </a:endParaRPr>
          </a:p>
          <a:p>
            <a:pPr marL="0" indent="0">
              <a:buNone/>
            </a:pPr>
            <a:endParaRPr lang="en-GB" sz="1400" dirty="0"/>
          </a:p>
        </p:txBody>
      </p:sp>
    </p:spTree>
    <p:extLst>
      <p:ext uri="{BB962C8B-B14F-4D97-AF65-F5344CB8AC3E}">
        <p14:creationId xmlns:p14="http://schemas.microsoft.com/office/powerpoint/2010/main" xmlns="" val="334504162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57592" cy="528253"/>
          </a:xfrm>
        </p:spPr>
        <p:txBody>
          <a:bodyPr>
            <a:noAutofit/>
          </a:bodyPr>
          <a:lstStyle/>
          <a:p>
            <a:pPr algn="ctr"/>
            <a:r>
              <a:rPr lang="en-US" sz="3200" dirty="0">
                <a:solidFill>
                  <a:schemeClr val="accent6"/>
                </a:solidFill>
                <a:latin typeface="+mj-lt"/>
                <a:ea typeface="MS PGothic" pitchFamily="34" charset="-128"/>
                <a:cs typeface="Arial" pitchFamily="34" charset="0"/>
              </a:rPr>
              <a:t>PROGRAMME 1: ADMINISTRATION…CONT</a:t>
            </a:r>
            <a:endParaRPr lang="en-ZA" sz="32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238461165"/>
              </p:ext>
            </p:extLst>
          </p:nvPr>
        </p:nvGraphicFramePr>
        <p:xfrm>
          <a:off x="34643" y="1124743"/>
          <a:ext cx="9036496" cy="4752528"/>
        </p:xfrm>
        <a:graphic>
          <a:graphicData uri="http://schemas.openxmlformats.org/drawingml/2006/table">
            <a:tbl>
              <a:tblPr firstRow="1" bandRow="1">
                <a:tableStyleId>{93296810-A885-4BE3-A3E7-6D5BEEA58F35}</a:tableStyleId>
              </a:tblPr>
              <a:tblGrid>
                <a:gridCol w="1043608">
                  <a:extLst>
                    <a:ext uri="{9D8B030D-6E8A-4147-A177-3AD203B41FA5}">
                      <a16:colId xmlns:a16="http://schemas.microsoft.com/office/drawing/2014/main" xmlns="" val="2436631961"/>
                    </a:ext>
                  </a:extLst>
                </a:gridCol>
                <a:gridCol w="1584176">
                  <a:extLst>
                    <a:ext uri="{9D8B030D-6E8A-4147-A177-3AD203B41FA5}">
                      <a16:colId xmlns:a16="http://schemas.microsoft.com/office/drawing/2014/main" xmlns="" val="20000"/>
                    </a:ext>
                  </a:extLst>
                </a:gridCol>
                <a:gridCol w="823309">
                  <a:extLst>
                    <a:ext uri="{9D8B030D-6E8A-4147-A177-3AD203B41FA5}">
                      <a16:colId xmlns:a16="http://schemas.microsoft.com/office/drawing/2014/main" xmlns="" val="20001"/>
                    </a:ext>
                  </a:extLst>
                </a:gridCol>
                <a:gridCol w="1020249">
                  <a:extLst>
                    <a:ext uri="{9D8B030D-6E8A-4147-A177-3AD203B41FA5}">
                      <a16:colId xmlns:a16="http://schemas.microsoft.com/office/drawing/2014/main" xmlns="" val="20002"/>
                    </a:ext>
                  </a:extLst>
                </a:gridCol>
                <a:gridCol w="1894750">
                  <a:extLst>
                    <a:ext uri="{9D8B030D-6E8A-4147-A177-3AD203B41FA5}">
                      <a16:colId xmlns:a16="http://schemas.microsoft.com/office/drawing/2014/main" xmlns="" val="20003"/>
                    </a:ext>
                  </a:extLst>
                </a:gridCol>
                <a:gridCol w="1335202">
                  <a:extLst>
                    <a:ext uri="{9D8B030D-6E8A-4147-A177-3AD203B41FA5}">
                      <a16:colId xmlns:a16="http://schemas.microsoft.com/office/drawing/2014/main" xmlns="" val="20004"/>
                    </a:ext>
                  </a:extLst>
                </a:gridCol>
                <a:gridCol w="1335202">
                  <a:extLst>
                    <a:ext uri="{9D8B030D-6E8A-4147-A177-3AD203B41FA5}">
                      <a16:colId xmlns:a16="http://schemas.microsoft.com/office/drawing/2014/main" xmlns="" val="3106084312"/>
                    </a:ext>
                  </a:extLst>
                </a:gridCol>
              </a:tblGrid>
              <a:tr h="72946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rPr>
                        <a:t>2020/21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rPr>
                        <a:t>3</a:t>
                      </a:r>
                      <a:r>
                        <a:rPr kumimoji="0" lang="en-US" sz="1000" u="none" strike="noStrike" kern="1200" cap="none" spc="0" normalizeH="0" baseline="30000" noProof="0" dirty="0">
                          <a:ln>
                            <a:noFill/>
                          </a:ln>
                          <a:effectLst/>
                          <a:uLnTx/>
                          <a:uFillTx/>
                        </a:rPr>
                        <a:t>RD</a:t>
                      </a:r>
                      <a:r>
                        <a:rPr kumimoji="0" lang="en-US" sz="1000" u="none" strike="noStrike" kern="1200" cap="none" spc="0" normalizeH="0" baseline="0" noProof="0" dirty="0">
                          <a:ln>
                            <a:noFill/>
                          </a:ln>
                          <a:effectLst/>
                          <a:uLnTx/>
                          <a:uFillTx/>
                        </a:rPr>
                        <a:t>  </a:t>
                      </a:r>
                      <a:r>
                        <a:rPr kumimoji="0" lang="en-US" sz="1000" u="none" strike="noStrike" cap="none" normalizeH="0" baseline="0" dirty="0">
                          <a:ln>
                            <a:noFill/>
                          </a:ln>
                          <a:effectLst/>
                        </a:rPr>
                        <a:t> 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rPr>
                        <a:t>31 DECEMBER 2020</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rPr>
                        <a:t>CORRECTIVE ACTION </a:t>
                      </a:r>
                      <a:endParaRPr kumimoji="0" lang="en-US" sz="1000" u="none" strike="noStrike" cap="none" normalizeH="0" baseline="0" dirty="0">
                        <a:ln>
                          <a:noFill/>
                        </a:ln>
                        <a:effectLst/>
                        <a:latin typeface="+mn-lt"/>
                      </a:endParaRPr>
                    </a:p>
                  </a:txBody>
                  <a:tcPr marL="91433" marR="91433" marT="44547" marB="44547" horzOverflow="overflow"/>
                </a:tc>
                <a:extLst>
                  <a:ext uri="{0D108BD9-81ED-4DB2-BD59-A6C34878D82A}">
                    <a16:rowId xmlns:a16="http://schemas.microsoft.com/office/drawing/2014/main" xmlns="" val="10000"/>
                  </a:ext>
                </a:extLst>
              </a:tr>
              <a:tr h="9134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effectLst/>
                          <a:latin typeface="+mn-lt"/>
                        </a:rPr>
                        <a:t>ADMIN 1 </a:t>
                      </a: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Percentage of interns enrolled against funded posts</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Times New Roman" panose="02020603050405020304" pitchFamily="18" charset="0"/>
                          <a:cs typeface="Calibri" panose="020F0502020204030204" pitchFamily="34" charset="0"/>
                        </a:rPr>
                        <a:t>5%</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 -</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No reporting required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p>
                      <a:pPr algn="l">
                        <a:lnSpc>
                          <a:spcPct val="100000"/>
                        </a:lnSpc>
                        <a:spcAft>
                          <a:spcPts val="0"/>
                        </a:spcAft>
                      </a:pPr>
                      <a:r>
                        <a:rPr lang="en-ZA" sz="1000" dirty="0">
                          <a:solidFill>
                            <a:srgbClr val="000000"/>
                          </a:solidFill>
                          <a:effectLst/>
                          <a:highlight>
                            <a:srgbClr val="FF0000"/>
                          </a:highlight>
                          <a:latin typeface="+mn-lt"/>
                          <a:ea typeface="Times New Roman" panose="02020603050405020304" pitchFamily="18" charset="0"/>
                          <a:cs typeface="Calibri" panose="020F0502020204030204" pitchFamily="34" charset="0"/>
                        </a:rPr>
                        <a:t> </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6258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000" kern="1200" dirty="0">
                          <a:effectLst/>
                          <a:latin typeface="+mn-lt"/>
                        </a:rPr>
                        <a:t>ADMIN</a:t>
                      </a:r>
                      <a:r>
                        <a:rPr lang="en-ZA" sz="1000" kern="1200" baseline="0" dirty="0">
                          <a:effectLst/>
                          <a:latin typeface="+mn-lt"/>
                        </a:rPr>
                        <a:t> 2</a:t>
                      </a: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No. of services modernized (processes automated)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Times New Roman" panose="02020603050405020304" pitchFamily="18" charset="0"/>
                          <a:cs typeface="Calibri" panose="020F0502020204030204" pitchFamily="34" charset="0"/>
                        </a:rPr>
                        <a:t>2</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No reporting required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993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effectLst/>
                          <a:latin typeface="+mn-lt"/>
                        </a:rPr>
                        <a:t>ADMIN 3 </a:t>
                      </a: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Number of SAC awareness campaigns activated to profile the work of the Department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Times New Roman" panose="02020603050405020304" pitchFamily="18" charset="0"/>
                          <a:cs typeface="Calibri" panose="020F0502020204030204" pitchFamily="34" charset="0"/>
                        </a:rPr>
                        <a:t>4</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GB" sz="1000" dirty="0">
                          <a:effectLst/>
                          <a:latin typeface="+mn-lt"/>
                          <a:ea typeface="Calibri" panose="020F0502020204030204" pitchFamily="34" charset="0"/>
                          <a:cs typeface="Calibri" panose="020F0502020204030204" pitchFamily="34" charset="0"/>
                        </a:rPr>
                        <a:t>1</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GB" sz="1000" dirty="0">
                          <a:solidFill>
                            <a:srgbClr val="000000"/>
                          </a:solidFill>
                          <a:effectLst/>
                          <a:latin typeface="+mn-lt"/>
                          <a:ea typeface="Arial Narrow" panose="020B0606020202030204" pitchFamily="34" charset="0"/>
                          <a:cs typeface="Calibri" panose="020F0502020204030204" pitchFamily="34" charset="0"/>
                        </a:rPr>
                        <a:t>One (1) SAC awareness campaigns was activated to profile the work of the department (Reconciliation Month</a:t>
                      </a:r>
                      <a:r>
                        <a:rPr lang="en-GB" sz="1000" dirty="0" smtClean="0">
                          <a:solidFill>
                            <a:srgbClr val="000000"/>
                          </a:solidFill>
                          <a:effectLst/>
                          <a:latin typeface="+mn-lt"/>
                          <a:ea typeface="Arial Narrow" panose="020B0606020202030204" pitchFamily="34" charset="0"/>
                          <a:cs typeface="Calibri" panose="020F0502020204030204" pitchFamily="34" charset="0"/>
                        </a:rPr>
                        <a:t>)</a:t>
                      </a:r>
                    </a:p>
                    <a:p>
                      <a:pPr algn="just">
                        <a:lnSpc>
                          <a:spcPct val="100000"/>
                        </a:lnSpc>
                        <a:spcAft>
                          <a:spcPts val="0"/>
                        </a:spcAft>
                      </a:pPr>
                      <a:endParaRPr lang="en-GB"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gn="l">
                        <a:lnSpc>
                          <a:spcPct val="100000"/>
                        </a:lnSpc>
                        <a:spcAft>
                          <a:spcPts val="0"/>
                        </a:spcAft>
                      </a:pPr>
                      <a:r>
                        <a:rPr lang="en-ZA" sz="1000" dirty="0">
                          <a:effectLst/>
                          <a:latin typeface="+mn-lt"/>
                          <a:ea typeface="Times New Roman" panose="02020603050405020304" pitchFamily="18"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000" dirty="0">
                          <a:effectLst/>
                          <a:latin typeface="+mn-lt"/>
                          <a:ea typeface="Times New Roman" panose="02020603050405020304" pitchFamily="18"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993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effectLst/>
                          <a:latin typeface="+mn-lt"/>
                        </a:rPr>
                        <a:t>ADMIN 4</a:t>
                      </a: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Percentage of invoices paid within 30 days</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100%</a:t>
                      </a:r>
                      <a:endParaRPr lang="en-GB" sz="1000" dirty="0">
                        <a:effectLst/>
                        <a:latin typeface="+mn-lt"/>
                        <a:ea typeface="Calibri" panose="020F0502020204030204" pitchFamily="34" charset="0"/>
                        <a:cs typeface="Times New Roman" panose="02020603050405020304" pitchFamily="18" charset="0"/>
                      </a:endParaRPr>
                    </a:p>
                    <a:p>
                      <a:pPr indent="457200" algn="l">
                        <a:lnSpc>
                          <a:spcPct val="100000"/>
                        </a:lnSpc>
                        <a:spcAft>
                          <a:spcPts val="0"/>
                        </a:spcAft>
                      </a:pPr>
                      <a:r>
                        <a:rPr lang="en-ZA" sz="1000" dirty="0">
                          <a:effectLst/>
                          <a:latin typeface="+mn-lt"/>
                          <a:ea typeface="Times New Roman" panose="02020603050405020304" pitchFamily="18" charset="0"/>
                          <a:cs typeface="Calibri" panose="020F0502020204030204" pitchFamily="34" charset="0"/>
                        </a:rPr>
                        <a:t> </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100%</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GB" sz="1000" dirty="0">
                          <a:solidFill>
                            <a:srgbClr val="000000"/>
                          </a:solidFill>
                          <a:effectLst/>
                          <a:latin typeface="+mn-lt"/>
                          <a:ea typeface="Calibri" panose="020F0502020204030204" pitchFamily="34" charset="0"/>
                          <a:cs typeface="Calibri" panose="020F0502020204030204" pitchFamily="34" charset="0"/>
                        </a:rPr>
                        <a:t>100% (469) invoices were paid within 30 days. The total amount of transactions is R312 724 641.33 in the period under</a:t>
                      </a:r>
                      <a:r>
                        <a:rPr lang="en-GB" sz="1000" baseline="0" dirty="0">
                          <a:solidFill>
                            <a:srgbClr val="000000"/>
                          </a:solidFill>
                          <a:effectLst/>
                          <a:latin typeface="+mn-lt"/>
                          <a:ea typeface="Calibri" panose="020F0502020204030204" pitchFamily="34" charset="0"/>
                          <a:cs typeface="Calibri" panose="020F0502020204030204" pitchFamily="34" charset="0"/>
                        </a:rPr>
                        <a:t> </a:t>
                      </a:r>
                      <a:r>
                        <a:rPr lang="en-GB" sz="1000" baseline="0" dirty="0" smtClean="0">
                          <a:solidFill>
                            <a:srgbClr val="000000"/>
                          </a:solidFill>
                          <a:effectLst/>
                          <a:latin typeface="+mn-lt"/>
                          <a:ea typeface="Calibri" panose="020F0502020204030204" pitchFamily="34" charset="0"/>
                          <a:cs typeface="Calibri" panose="020F0502020204030204" pitchFamily="34" charset="0"/>
                        </a:rPr>
                        <a:t>review</a:t>
                      </a:r>
                    </a:p>
                    <a:p>
                      <a:pPr algn="just">
                        <a:lnSpc>
                          <a:spcPct val="100000"/>
                        </a:lnSpc>
                        <a:spcAft>
                          <a:spcPts val="0"/>
                        </a:spcAft>
                      </a:pPr>
                      <a:endParaRPr lang="en-GB"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US" sz="1000" dirty="0" smtClean="0"/>
                        <a:t>-</a:t>
                      </a:r>
                      <a:endParaRPr lang="en-US" sz="1000" dirty="0"/>
                    </a:p>
                  </a:txBody>
                  <a:tcPr marL="68580" marR="68580" marT="0" marB="0"/>
                </a:tc>
                <a:tc>
                  <a:txBody>
                    <a:bodyPr/>
                    <a:lstStyle/>
                    <a:p>
                      <a:r>
                        <a:rPr lang="en-US" sz="1000" dirty="0" smtClean="0"/>
                        <a:t>-</a:t>
                      </a:r>
                      <a:endParaRPr lang="en-US" sz="1000" dirty="0"/>
                    </a:p>
                  </a:txBody>
                  <a:tcPr marL="68580" marR="68580" marT="0" marB="0"/>
                </a:tc>
                <a:extLst>
                  <a:ext uri="{0D108BD9-81ED-4DB2-BD59-A6C34878D82A}">
                    <a16:rowId xmlns:a16="http://schemas.microsoft.com/office/drawing/2014/main" xmlns="" val="2049481331"/>
                  </a:ext>
                </a:extLst>
              </a:tr>
              <a:tr h="496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000" kern="1200" dirty="0">
                          <a:effectLst/>
                          <a:latin typeface="+mn-lt"/>
                        </a:rPr>
                        <a:t>ADMIN 5</a:t>
                      </a:r>
                    </a:p>
                  </a:txBody>
                  <a:tcPr marL="68580" marR="68580" marT="0" marB="0"/>
                </a:tc>
                <a:tc>
                  <a:txBody>
                    <a:bodyPr/>
                    <a:lstStyle/>
                    <a:p>
                      <a:pPr algn="just">
                        <a:lnSpc>
                          <a:spcPct val="100000"/>
                        </a:lnSpc>
                        <a:spcAft>
                          <a:spcPts val="0"/>
                        </a:spcAft>
                      </a:pPr>
                      <a:r>
                        <a:rPr lang="en-ZA" sz="1000" dirty="0">
                          <a:effectLst/>
                          <a:latin typeface="+mn-lt"/>
                          <a:ea typeface="Calibri" panose="020F0502020204030204" pitchFamily="34" charset="0"/>
                          <a:cs typeface="Calibri" panose="020F0502020204030204" pitchFamily="34" charset="0"/>
                        </a:rPr>
                        <a:t>Percentage of councils/boards that are fully constituted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100%</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No reporting required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p>
                      <a:pPr algn="l">
                        <a:lnSpc>
                          <a:spcPct val="100000"/>
                        </a:lnSpc>
                        <a:spcAft>
                          <a:spcPts val="0"/>
                        </a:spcAft>
                      </a:pPr>
                      <a:r>
                        <a:rPr lang="en-ZA" sz="1000" dirty="0">
                          <a:effectLst/>
                          <a:latin typeface="+mn-lt"/>
                          <a:ea typeface="Times New Roman" panose="02020603050405020304" pitchFamily="18" charset="0"/>
                          <a:cs typeface="Calibri" panose="020F0502020204030204" pitchFamily="34" charset="0"/>
                        </a:rPr>
                        <a:t> </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p>
                      <a:pPr algn="l">
                        <a:lnSpc>
                          <a:spcPct val="100000"/>
                        </a:lnSpc>
                        <a:spcAft>
                          <a:spcPts val="0"/>
                        </a:spcAft>
                      </a:pPr>
                      <a:r>
                        <a:rPr lang="en-ZA" sz="1000" dirty="0">
                          <a:effectLst/>
                          <a:latin typeface="+mn-lt"/>
                          <a:ea typeface="Times New Roman" panose="02020603050405020304" pitchFamily="18" charset="0"/>
                          <a:cs typeface="Calibri" panose="020F0502020204030204" pitchFamily="34" charset="0"/>
                        </a:rPr>
                        <a:t> </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7882189"/>
                  </a:ext>
                </a:extLst>
              </a:tr>
            </a:tbl>
          </a:graphicData>
        </a:graphic>
      </p:graphicFrame>
      <p:sp>
        <p:nvSpPr>
          <p:cNvPr id="4" name="Slide Number Placeholder 3"/>
          <p:cNvSpPr>
            <a:spLocks noGrp="1"/>
          </p:cNvSpPr>
          <p:nvPr>
            <p:ph type="sldNum" sz="quarter" idx="4"/>
          </p:nvPr>
        </p:nvSpPr>
        <p:spPr>
          <a:xfrm>
            <a:off x="8463216" y="6232709"/>
            <a:ext cx="447167" cy="365125"/>
          </a:xfrm>
        </p:spPr>
        <p:txBody>
          <a:bodyPr/>
          <a:lstStyle/>
          <a:p>
            <a:r>
              <a:rPr lang="en-US" sz="1000" b="1" dirty="0">
                <a:solidFill>
                  <a:schemeClr val="tx1"/>
                </a:solidFill>
              </a:rPr>
              <a:t>17</a:t>
            </a:r>
            <a:endParaRPr lang="en-ZA" sz="1000" b="1" dirty="0">
              <a:solidFill>
                <a:schemeClr val="tx1"/>
              </a:solidFill>
            </a:endParaRPr>
          </a:p>
        </p:txBody>
      </p:sp>
    </p:spTree>
    <p:extLst>
      <p:ext uri="{BB962C8B-B14F-4D97-AF65-F5344CB8AC3E}">
        <p14:creationId xmlns:p14="http://schemas.microsoft.com/office/powerpoint/2010/main" xmlns="" val="165408780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19" y="1600201"/>
            <a:ext cx="8682845" cy="3340967"/>
          </a:xfrm>
        </p:spPr>
        <p:txBody>
          <a:bodyPr>
            <a:normAutofit/>
          </a:bodyPr>
          <a:lstStyle/>
          <a:p>
            <a:pPr marL="0" lvl="0" indent="0" algn="ctr" defTabSz="457200" eaLnBrk="0" fontAlgn="base" hangingPunct="0">
              <a:spcAft>
                <a:spcPct val="0"/>
              </a:spcAft>
              <a:buNone/>
              <a:defRPr/>
            </a:pPr>
            <a:endParaRPr lang="en-ZA" sz="3200" dirty="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3600" cap="all" dirty="0">
                <a:solidFill>
                  <a:srgbClr val="B77727"/>
                </a:solidFill>
                <a:latin typeface="+mj-lt"/>
                <a:ea typeface="+mj-ea"/>
              </a:rPr>
              <a:t>PROGRAMME 2:</a:t>
            </a:r>
          </a:p>
          <a:p>
            <a:pPr marL="0" lvl="0" indent="0" algn="ctr" defTabSz="457200" eaLnBrk="0" fontAlgn="base" hangingPunct="0">
              <a:spcAft>
                <a:spcPct val="0"/>
              </a:spcAft>
              <a:buNone/>
              <a:defRPr/>
            </a:pPr>
            <a:r>
              <a:rPr lang="en-ZA" sz="3600" cap="all" dirty="0">
                <a:solidFill>
                  <a:srgbClr val="B77727"/>
                </a:solidFill>
                <a:latin typeface="+mj-lt"/>
                <a:ea typeface="+mj-ea"/>
              </a:rPr>
              <a:t>RECREATION DEVELOPMENT AND SPORT PROMOTION</a:t>
            </a:r>
            <a:endParaRPr lang="en-ZA" sz="3600" dirty="0">
              <a:solidFill>
                <a:srgbClr val="B77727"/>
              </a:solidFill>
              <a:latin typeface="+mj-lt"/>
            </a:endParaRPr>
          </a:p>
        </p:txBody>
      </p:sp>
    </p:spTree>
    <p:extLst>
      <p:ext uri="{BB962C8B-B14F-4D97-AF65-F5344CB8AC3E}">
        <p14:creationId xmlns:p14="http://schemas.microsoft.com/office/powerpoint/2010/main" xmlns="" val="4240330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7" y="116632"/>
            <a:ext cx="8157592" cy="528253"/>
          </a:xfrm>
        </p:spPr>
        <p:txBody>
          <a:bodyPr>
            <a:noAutofit/>
          </a:bodyPr>
          <a:lstStyle/>
          <a:p>
            <a:pPr algn="ctr"/>
            <a:r>
              <a:rPr lang="en-US" sz="3200" dirty="0">
                <a:solidFill>
                  <a:schemeClr val="accent6"/>
                </a:solidFill>
                <a:latin typeface="+mj-lt"/>
                <a:ea typeface="MS PGothic" pitchFamily="34" charset="-128"/>
                <a:cs typeface="Arial" pitchFamily="34" charset="0"/>
              </a:rPr>
              <a:t>PROGRAMME 2 :RECREATION DEVELOPMENT AND SPORT PROMOTION</a:t>
            </a:r>
            <a:endParaRPr lang="en-ZA" sz="3200" dirty="0">
              <a:solidFill>
                <a:schemeClr val="accent6"/>
              </a:solidFill>
              <a:latin typeface="+mj-lt"/>
            </a:endParaRPr>
          </a:p>
        </p:txBody>
      </p:sp>
      <p:sp>
        <p:nvSpPr>
          <p:cNvPr id="4" name="Slide Number Placeholder 3"/>
          <p:cNvSpPr>
            <a:spLocks noGrp="1"/>
          </p:cNvSpPr>
          <p:nvPr>
            <p:ph type="sldNum" sz="quarter" idx="4"/>
          </p:nvPr>
        </p:nvSpPr>
        <p:spPr>
          <a:xfrm>
            <a:off x="8463216" y="6255859"/>
            <a:ext cx="447167" cy="231253"/>
          </a:xfrm>
        </p:spPr>
        <p:txBody>
          <a:bodyPr/>
          <a:lstStyle/>
          <a:p>
            <a:r>
              <a:rPr lang="en-ZA" sz="1000" b="1" dirty="0" smtClean="0">
                <a:solidFill>
                  <a:schemeClr val="tx1"/>
                </a:solidFill>
              </a:rPr>
              <a:t>19</a:t>
            </a:r>
            <a:endParaRPr lang="en-ZA" sz="1000" b="1" dirty="0">
              <a:solidFill>
                <a:schemeClr val="tx1"/>
              </a:solidFill>
            </a:endParaRPr>
          </a:p>
        </p:txBody>
      </p:sp>
      <p:sp>
        <p:nvSpPr>
          <p:cNvPr id="3" name="Content Placeholder 2"/>
          <p:cNvSpPr>
            <a:spLocks noGrp="1"/>
          </p:cNvSpPr>
          <p:nvPr>
            <p:ph idx="1"/>
          </p:nvPr>
        </p:nvSpPr>
        <p:spPr>
          <a:xfrm>
            <a:off x="323527" y="1148955"/>
            <a:ext cx="8568952" cy="4602833"/>
          </a:xfrm>
        </p:spPr>
        <p:txBody>
          <a:bodyPr>
            <a:noAutofit/>
          </a:bodyPr>
          <a:lstStyle/>
          <a:p>
            <a:pPr marL="0" indent="0" algn="just">
              <a:buNone/>
            </a:pPr>
            <a:r>
              <a:rPr lang="en-GB" sz="1400" dirty="0">
                <a:solidFill>
                  <a:schemeClr val="tx1"/>
                </a:solidFill>
                <a:latin typeface="+mn-lt"/>
              </a:rPr>
              <a:t>Purpose: </a:t>
            </a:r>
            <a:r>
              <a:rPr lang="en-GB" sz="1400" b="0" dirty="0">
                <a:solidFill>
                  <a:schemeClr val="tx1"/>
                </a:solidFill>
                <a:latin typeface="+mn-lt"/>
              </a:rPr>
              <a:t>Support the provision of mass participation opportunities, the development of elite athletes, and the regulation and maintenance of facilities. </a:t>
            </a:r>
          </a:p>
          <a:p>
            <a:pPr marL="0" indent="0" algn="just">
              <a:buNone/>
            </a:pPr>
            <a:endParaRPr lang="en-GB" sz="1400" b="0" dirty="0">
              <a:solidFill>
                <a:schemeClr val="tx1"/>
              </a:solidFill>
              <a:latin typeface="+mn-lt"/>
            </a:endParaRPr>
          </a:p>
          <a:p>
            <a:pPr marL="0" indent="0" algn="just">
              <a:buNone/>
            </a:pPr>
            <a:r>
              <a:rPr lang="en-GB" sz="1400" dirty="0">
                <a:solidFill>
                  <a:schemeClr val="tx1"/>
                </a:solidFill>
                <a:latin typeface="+mn-lt"/>
              </a:rPr>
              <a:t>The Programme has the following sub-programmes:</a:t>
            </a:r>
            <a:endParaRPr lang="en-GB" sz="1400" b="0" dirty="0">
              <a:solidFill>
                <a:schemeClr val="tx1"/>
              </a:solidFill>
              <a:latin typeface="+mn-lt"/>
            </a:endParaRPr>
          </a:p>
          <a:p>
            <a:pPr algn="just">
              <a:buFont typeface="Wingdings" panose="05000000000000000000" pitchFamily="2" charset="2"/>
              <a:buChar char="§"/>
            </a:pPr>
            <a:r>
              <a:rPr lang="en-GB" sz="1400" b="0" dirty="0">
                <a:solidFill>
                  <a:schemeClr val="tx1"/>
                </a:solidFill>
                <a:latin typeface="+mn-lt"/>
              </a:rPr>
              <a:t>Winning Nation </a:t>
            </a:r>
          </a:p>
          <a:p>
            <a:pPr algn="just">
              <a:buFont typeface="Wingdings" panose="05000000000000000000" pitchFamily="2" charset="2"/>
              <a:buChar char="§"/>
            </a:pPr>
            <a:r>
              <a:rPr lang="en-GB" sz="1400" b="0" dirty="0">
                <a:solidFill>
                  <a:schemeClr val="tx1"/>
                </a:solidFill>
                <a:latin typeface="+mn-lt"/>
              </a:rPr>
              <a:t>Active Nation</a:t>
            </a:r>
          </a:p>
          <a:p>
            <a:pPr algn="just">
              <a:buFont typeface="Wingdings" panose="05000000000000000000" pitchFamily="2" charset="2"/>
              <a:buChar char="§"/>
            </a:pPr>
            <a:r>
              <a:rPr lang="en-GB" sz="1400" b="0" dirty="0">
                <a:solidFill>
                  <a:schemeClr val="tx1"/>
                </a:solidFill>
                <a:latin typeface="+mn-lt"/>
              </a:rPr>
              <a:t>Sport Support</a:t>
            </a:r>
          </a:p>
          <a:p>
            <a:pPr algn="just">
              <a:buFont typeface="Wingdings" panose="05000000000000000000" pitchFamily="2" charset="2"/>
              <a:buChar char="§"/>
            </a:pPr>
            <a:r>
              <a:rPr lang="en-GB" sz="1400" b="0" dirty="0">
                <a:solidFill>
                  <a:schemeClr val="tx1"/>
                </a:solidFill>
                <a:latin typeface="+mn-lt"/>
              </a:rPr>
              <a:t>Infrastructure Support</a:t>
            </a:r>
          </a:p>
          <a:p>
            <a:pPr marL="0" indent="0" algn="just">
              <a:buNone/>
            </a:pPr>
            <a:endParaRPr lang="en-GB" sz="1400" b="0" dirty="0">
              <a:solidFill>
                <a:schemeClr val="tx1"/>
              </a:solidFill>
              <a:latin typeface="+mn-lt"/>
            </a:endParaRPr>
          </a:p>
          <a:p>
            <a:pPr marL="0" indent="0" algn="just">
              <a:buNone/>
            </a:pPr>
            <a:r>
              <a:rPr lang="en-GB" sz="1400" u="sng" dirty="0">
                <a:solidFill>
                  <a:schemeClr val="tx1"/>
                </a:solidFill>
                <a:latin typeface="+mn-lt"/>
              </a:rPr>
              <a:t>WINNING NATION</a:t>
            </a:r>
          </a:p>
          <a:p>
            <a:pPr marL="0" indent="0" algn="just">
              <a:buNone/>
            </a:pPr>
            <a:r>
              <a:rPr lang="en-GB" sz="1400" b="0" dirty="0">
                <a:solidFill>
                  <a:schemeClr val="tx1"/>
                </a:solidFill>
                <a:latin typeface="+mn-lt"/>
              </a:rPr>
              <a:t>The sub-programme has as its key outputs, the support of high-performance athletes to achieve success in international sport; the development of talented athletes by providing them with opportunities to excel at the national school sport championships and by supporting athletes through the sports academies.</a:t>
            </a:r>
          </a:p>
          <a:p>
            <a:pPr marL="0" indent="0" algn="just">
              <a:buNone/>
            </a:pPr>
            <a:endParaRPr lang="en-GB" sz="1400" b="0" dirty="0">
              <a:solidFill>
                <a:schemeClr val="tx1"/>
              </a:solidFill>
              <a:latin typeface="+mn-lt"/>
            </a:endParaRPr>
          </a:p>
          <a:p>
            <a:pPr marL="0" indent="0" algn="just">
              <a:buNone/>
            </a:pPr>
            <a:r>
              <a:rPr lang="en-GB" sz="1400" u="sng" dirty="0">
                <a:solidFill>
                  <a:schemeClr val="tx1"/>
                </a:solidFill>
                <a:latin typeface="+mn-lt"/>
              </a:rPr>
              <a:t>ACTIVE NATION</a:t>
            </a:r>
          </a:p>
          <a:p>
            <a:pPr marL="0" indent="0" algn="just">
              <a:buNone/>
            </a:pPr>
            <a:r>
              <a:rPr lang="en-GB" sz="1400" b="0" dirty="0">
                <a:solidFill>
                  <a:schemeClr val="tx1"/>
                </a:solidFill>
                <a:latin typeface="+mn-lt"/>
              </a:rPr>
              <a:t>The Active Nation sub-programme is responsible for the promotion of participation in sport and recreation by facilitating opportunities for people to share space and by providing equipment and/or attire to schools, hubs and clubs. It also leads the development of talented athletes by providing them with opportunities to excel at the national school sport championships and by supporting them through the sports academies</a:t>
            </a:r>
          </a:p>
          <a:p>
            <a:pPr marL="0" indent="0">
              <a:buNone/>
            </a:pPr>
            <a:endParaRPr lang="en-ZA" sz="1400" b="0" dirty="0">
              <a:solidFill>
                <a:schemeClr val="tx1"/>
              </a:solidFill>
              <a:latin typeface="+mn-lt"/>
            </a:endParaRPr>
          </a:p>
        </p:txBody>
      </p:sp>
    </p:spTree>
    <p:extLst>
      <p:ext uri="{BB962C8B-B14F-4D97-AF65-F5344CB8AC3E}">
        <p14:creationId xmlns:p14="http://schemas.microsoft.com/office/powerpoint/2010/main" xmlns="" val="348772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323528" y="1052736"/>
            <a:ext cx="8496943" cy="4824536"/>
          </a:xfrm>
          <a:ln>
            <a:solidFill>
              <a:schemeClr val="accent6"/>
            </a:solidFill>
          </a:ln>
        </p:spPr>
        <p:txBody>
          <a:bodyPr/>
          <a:lstStyle/>
          <a:p>
            <a:pPr lvl="0" algn="just">
              <a:lnSpc>
                <a:spcPct val="150000"/>
              </a:lnSpc>
              <a:buFont typeface="Wingdings" panose="05000000000000000000" pitchFamily="2" charset="2"/>
              <a:buChar char="§"/>
            </a:pPr>
            <a:r>
              <a:rPr lang="en-ZA" sz="2000" b="0" dirty="0">
                <a:solidFill>
                  <a:prstClr val="black"/>
                </a:solidFill>
                <a:latin typeface="Calibri"/>
              </a:rPr>
              <a:t>Purpose</a:t>
            </a:r>
          </a:p>
          <a:p>
            <a:pPr lvl="0" algn="just">
              <a:lnSpc>
                <a:spcPct val="150000"/>
              </a:lnSpc>
              <a:buFont typeface="Wingdings" panose="05000000000000000000" pitchFamily="2" charset="2"/>
              <a:buChar char="§"/>
            </a:pPr>
            <a:r>
              <a:rPr lang="en-ZA" sz="2000" b="0" dirty="0">
                <a:solidFill>
                  <a:prstClr val="black"/>
                </a:solidFill>
                <a:latin typeface="Calibri"/>
              </a:rPr>
              <a:t>Introduction</a:t>
            </a:r>
          </a:p>
          <a:p>
            <a:pPr lvl="0" algn="just">
              <a:lnSpc>
                <a:spcPct val="150000"/>
              </a:lnSpc>
              <a:buFont typeface="Wingdings" panose="05000000000000000000" pitchFamily="2" charset="2"/>
              <a:buChar char="§"/>
            </a:pPr>
            <a:r>
              <a:rPr lang="en-ZA" sz="2000" b="0" dirty="0">
                <a:solidFill>
                  <a:prstClr val="black"/>
                </a:solidFill>
                <a:latin typeface="Calibri"/>
              </a:rPr>
              <a:t>Performance Overview </a:t>
            </a:r>
          </a:p>
          <a:p>
            <a:pPr lvl="0" algn="just">
              <a:lnSpc>
                <a:spcPct val="150000"/>
              </a:lnSpc>
              <a:buFont typeface="Wingdings" panose="05000000000000000000" pitchFamily="2" charset="2"/>
              <a:buChar char="§"/>
            </a:pPr>
            <a:r>
              <a:rPr lang="en-ZA" sz="2000" b="0" dirty="0">
                <a:solidFill>
                  <a:schemeClr val="tx1"/>
                </a:solidFill>
                <a:latin typeface="Calibri"/>
              </a:rPr>
              <a:t>Comparative Analysis of the First, Second and Third quarter performance of 2020/21</a:t>
            </a:r>
          </a:p>
          <a:p>
            <a:pPr lvl="0" algn="just">
              <a:lnSpc>
                <a:spcPct val="150000"/>
              </a:lnSpc>
              <a:buFont typeface="Wingdings" panose="05000000000000000000" pitchFamily="2" charset="2"/>
              <a:buChar char="§"/>
            </a:pPr>
            <a:r>
              <a:rPr lang="en-ZA" sz="2000" b="0" dirty="0">
                <a:solidFill>
                  <a:prstClr val="black"/>
                </a:solidFill>
                <a:latin typeface="Calibri"/>
              </a:rPr>
              <a:t>Programme-Specific Performance</a:t>
            </a:r>
          </a:p>
          <a:p>
            <a:pPr lvl="0" algn="just">
              <a:lnSpc>
                <a:spcPct val="150000"/>
              </a:lnSpc>
              <a:buFont typeface="Wingdings" panose="05000000000000000000" pitchFamily="2" charset="2"/>
              <a:buChar char="§"/>
            </a:pPr>
            <a:r>
              <a:rPr lang="en-ZA" sz="2000" b="0" dirty="0">
                <a:solidFill>
                  <a:prstClr val="black"/>
                </a:solidFill>
                <a:latin typeface="Calibri"/>
              </a:rPr>
              <a:t>Expenditure Report: Third Quarter</a:t>
            </a:r>
          </a:p>
          <a:p>
            <a:pPr marL="0" indent="0">
              <a:buNone/>
            </a:pPr>
            <a:endParaRPr lang="en-US" dirty="0"/>
          </a:p>
        </p:txBody>
      </p:sp>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000" b="1" dirty="0">
                <a:solidFill>
                  <a:schemeClr val="tx1"/>
                </a:solidFill>
              </a:rPr>
              <a:t>2</a:t>
            </a:r>
          </a:p>
        </p:txBody>
      </p:sp>
      <p:sp>
        <p:nvSpPr>
          <p:cNvPr id="5" name="Title 1"/>
          <p:cNvSpPr>
            <a:spLocks noGrp="1"/>
          </p:cNvSpPr>
          <p:nvPr>
            <p:ph type="title"/>
          </p:nvPr>
        </p:nvSpPr>
        <p:spPr>
          <a:xfrm>
            <a:off x="323528" y="194320"/>
            <a:ext cx="8496943" cy="710952"/>
          </a:xfrm>
          <a:ln>
            <a:solidFill>
              <a:schemeClr val="accent6"/>
            </a:solidFill>
          </a:ln>
        </p:spPr>
        <p:txBody>
          <a:bodyPr>
            <a:normAutofit/>
          </a:bodyPr>
          <a:lstStyle/>
          <a:p>
            <a:pPr algn="ctr"/>
            <a:r>
              <a:rPr lang="en-ZA" sz="3200" dirty="0">
                <a:solidFill>
                  <a:schemeClr val="accent6"/>
                </a:solidFill>
                <a:latin typeface="+mj-lt"/>
              </a:rPr>
              <a:t>PRESENTATION OUTLINE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269004"/>
            <a:ext cx="8157592" cy="528253"/>
          </a:xfrm>
        </p:spPr>
        <p:txBody>
          <a:bodyPr>
            <a:noAutofit/>
          </a:bodyPr>
          <a:lstStyle/>
          <a:p>
            <a:pPr algn="ctr"/>
            <a:r>
              <a:rPr lang="en-US" sz="3200" dirty="0">
                <a:solidFill>
                  <a:schemeClr val="accent6"/>
                </a:solidFill>
                <a:latin typeface="+mj-lt"/>
                <a:ea typeface="MS PGothic" pitchFamily="34" charset="-128"/>
                <a:cs typeface="Arial" pitchFamily="34" charset="0"/>
              </a:rPr>
              <a:t>PROGRAMME 2 :RECREATION DEVELOPMENT AND SPORT PROMOTION…CONT</a:t>
            </a:r>
            <a:endParaRPr lang="en-ZA" sz="3200" dirty="0">
              <a:solidFill>
                <a:schemeClr val="accent6"/>
              </a:solidFill>
              <a:latin typeface="+mj-lt"/>
            </a:endParaRPr>
          </a:p>
        </p:txBody>
      </p:sp>
      <p:sp>
        <p:nvSpPr>
          <p:cNvPr id="4" name="Slide Number Placeholder 3"/>
          <p:cNvSpPr>
            <a:spLocks noGrp="1"/>
          </p:cNvSpPr>
          <p:nvPr>
            <p:ph type="sldNum" sz="quarter" idx="4"/>
          </p:nvPr>
        </p:nvSpPr>
        <p:spPr>
          <a:xfrm>
            <a:off x="8462015" y="6255859"/>
            <a:ext cx="447167" cy="231253"/>
          </a:xfrm>
        </p:spPr>
        <p:txBody>
          <a:bodyPr/>
          <a:lstStyle/>
          <a:p>
            <a:r>
              <a:rPr lang="en-US" sz="1000" b="1" dirty="0" smtClean="0">
                <a:solidFill>
                  <a:schemeClr val="tx1"/>
                </a:solidFill>
              </a:rPr>
              <a:t>20</a:t>
            </a:r>
            <a:endParaRPr lang="en-ZA" sz="1000" b="1" dirty="0">
              <a:solidFill>
                <a:schemeClr val="tx1"/>
              </a:solidFill>
            </a:endParaRPr>
          </a:p>
        </p:txBody>
      </p:sp>
      <p:sp>
        <p:nvSpPr>
          <p:cNvPr id="3" name="Content Placeholder 2"/>
          <p:cNvSpPr>
            <a:spLocks noGrp="1"/>
          </p:cNvSpPr>
          <p:nvPr>
            <p:ph idx="1"/>
          </p:nvPr>
        </p:nvSpPr>
        <p:spPr>
          <a:xfrm>
            <a:off x="340230" y="2211286"/>
            <a:ext cx="8568952" cy="2945906"/>
          </a:xfrm>
        </p:spPr>
        <p:txBody>
          <a:bodyPr>
            <a:noAutofit/>
          </a:bodyPr>
          <a:lstStyle/>
          <a:p>
            <a:pPr marL="0" indent="0" algn="just">
              <a:buNone/>
            </a:pPr>
            <a:r>
              <a:rPr lang="en-GB" u="sng" dirty="0">
                <a:solidFill>
                  <a:schemeClr val="tx1"/>
                </a:solidFill>
                <a:latin typeface="+mn-lt"/>
              </a:rPr>
              <a:t>SPORT SUPPORT</a:t>
            </a:r>
            <a:endParaRPr lang="en-GB" b="0" dirty="0">
              <a:solidFill>
                <a:schemeClr val="tx1"/>
              </a:solidFill>
              <a:latin typeface="+mn-lt"/>
            </a:endParaRPr>
          </a:p>
          <a:p>
            <a:pPr marL="0" indent="0" algn="just">
              <a:buNone/>
            </a:pPr>
            <a:r>
              <a:rPr lang="en-GB" b="0" dirty="0">
                <a:solidFill>
                  <a:schemeClr val="tx1"/>
                </a:solidFill>
                <a:latin typeface="+mn-lt"/>
              </a:rPr>
              <a:t>The sub-programme advocates for transformation in sport and recreation. The transformation output indicator is supported by the submission of data sheets by the national sport federations. Approximately 60 to 70 sport and recreation bodies will share R112,652,000 this year.</a:t>
            </a:r>
          </a:p>
          <a:p>
            <a:pPr marL="0" indent="0" algn="just">
              <a:buNone/>
            </a:pPr>
            <a:endParaRPr lang="en-GB" b="0" dirty="0">
              <a:solidFill>
                <a:schemeClr val="tx1"/>
              </a:solidFill>
              <a:latin typeface="+mn-lt"/>
            </a:endParaRPr>
          </a:p>
          <a:p>
            <a:pPr marL="0" indent="0" algn="just">
              <a:buNone/>
            </a:pPr>
            <a:r>
              <a:rPr lang="en-GB" u="sng" dirty="0">
                <a:solidFill>
                  <a:schemeClr val="tx1"/>
                </a:solidFill>
                <a:latin typeface="+mn-lt"/>
              </a:rPr>
              <a:t>INFRASTRUCTURE SUPPORT</a:t>
            </a:r>
            <a:endParaRPr lang="en-GB" b="0" dirty="0">
              <a:solidFill>
                <a:schemeClr val="tx1"/>
              </a:solidFill>
              <a:latin typeface="+mn-lt"/>
            </a:endParaRPr>
          </a:p>
          <a:p>
            <a:pPr marL="0" indent="0" algn="just">
              <a:buNone/>
            </a:pPr>
            <a:r>
              <a:rPr lang="en-GB" b="0" dirty="0">
                <a:solidFill>
                  <a:schemeClr val="tx1"/>
                </a:solidFill>
                <a:latin typeface="+mn-lt"/>
              </a:rPr>
              <a:t>The key outputs of the sub-programme include the provision of technical and management support to municipalities; construction of community gyms and children’s play parks; implementation of heritage legacy projects to transform the national heritage landscape; as well as the development and management of Provincial Resistance and Liberation Heritage Route (RLHR) Sites.</a:t>
            </a:r>
          </a:p>
          <a:p>
            <a:pPr marL="0" indent="0">
              <a:buNone/>
            </a:pPr>
            <a:endParaRPr lang="en-ZA" b="0" dirty="0">
              <a:solidFill>
                <a:schemeClr val="tx1"/>
              </a:solidFill>
              <a:latin typeface="+mn-lt"/>
            </a:endParaRPr>
          </a:p>
          <a:p>
            <a:pPr marL="0" indent="0">
              <a:buNone/>
            </a:pPr>
            <a:endParaRPr lang="en-ZA" b="0" dirty="0">
              <a:solidFill>
                <a:schemeClr val="tx1"/>
              </a:solidFill>
              <a:latin typeface="+mn-lt"/>
            </a:endParaRPr>
          </a:p>
        </p:txBody>
      </p:sp>
    </p:spTree>
    <p:extLst>
      <p:ext uri="{BB962C8B-B14F-4D97-AF65-F5344CB8AC3E}">
        <p14:creationId xmlns:p14="http://schemas.microsoft.com/office/powerpoint/2010/main" xmlns="" val="2669938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0"/>
            <a:ext cx="8157592" cy="528253"/>
          </a:xfrm>
        </p:spPr>
        <p:txBody>
          <a:bodyPr>
            <a:noAutofit/>
          </a:bodyPr>
          <a:lstStyle/>
          <a:p>
            <a:pPr algn="ctr"/>
            <a:r>
              <a:rPr lang="en-US" sz="3200" dirty="0">
                <a:solidFill>
                  <a:schemeClr val="accent6"/>
                </a:solidFill>
                <a:latin typeface="+mj-lt"/>
                <a:ea typeface="MS PGothic" pitchFamily="34" charset="-128"/>
                <a:cs typeface="Arial" pitchFamily="34" charset="0"/>
              </a:rPr>
              <a:t>PROGRAMME 2 :RECREATION DEVELOPMENT AND SPORT PROMOTION…CONT</a:t>
            </a:r>
            <a:endParaRPr lang="en-ZA" sz="32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045808887"/>
              </p:ext>
            </p:extLst>
          </p:nvPr>
        </p:nvGraphicFramePr>
        <p:xfrm>
          <a:off x="233264" y="965186"/>
          <a:ext cx="8749479" cy="5056101"/>
        </p:xfrm>
        <a:graphic>
          <a:graphicData uri="http://schemas.openxmlformats.org/drawingml/2006/table">
            <a:tbl>
              <a:tblPr firstRow="1" bandRow="1">
                <a:tableStyleId>{93296810-A885-4BE3-A3E7-6D5BEEA58F35}</a:tableStyleId>
              </a:tblPr>
              <a:tblGrid>
                <a:gridCol w="917284">
                  <a:extLst>
                    <a:ext uri="{9D8B030D-6E8A-4147-A177-3AD203B41FA5}">
                      <a16:colId xmlns:a16="http://schemas.microsoft.com/office/drawing/2014/main" xmlns="" val="186441826"/>
                    </a:ext>
                  </a:extLst>
                </a:gridCol>
                <a:gridCol w="1199525">
                  <a:extLst>
                    <a:ext uri="{9D8B030D-6E8A-4147-A177-3AD203B41FA5}">
                      <a16:colId xmlns:a16="http://schemas.microsoft.com/office/drawing/2014/main" xmlns="" val="20000"/>
                    </a:ext>
                  </a:extLst>
                </a:gridCol>
                <a:gridCol w="917284">
                  <a:extLst>
                    <a:ext uri="{9D8B030D-6E8A-4147-A177-3AD203B41FA5}">
                      <a16:colId xmlns:a16="http://schemas.microsoft.com/office/drawing/2014/main" xmlns="" val="20001"/>
                    </a:ext>
                  </a:extLst>
                </a:gridCol>
                <a:gridCol w="1070362">
                  <a:extLst>
                    <a:ext uri="{9D8B030D-6E8A-4147-A177-3AD203B41FA5}">
                      <a16:colId xmlns:a16="http://schemas.microsoft.com/office/drawing/2014/main" xmlns="" val="20002"/>
                    </a:ext>
                  </a:extLst>
                </a:gridCol>
                <a:gridCol w="1800200">
                  <a:extLst>
                    <a:ext uri="{9D8B030D-6E8A-4147-A177-3AD203B41FA5}">
                      <a16:colId xmlns:a16="http://schemas.microsoft.com/office/drawing/2014/main" xmlns="" val="20003"/>
                    </a:ext>
                  </a:extLst>
                </a:gridCol>
                <a:gridCol w="1422412">
                  <a:extLst>
                    <a:ext uri="{9D8B030D-6E8A-4147-A177-3AD203B41FA5}">
                      <a16:colId xmlns:a16="http://schemas.microsoft.com/office/drawing/2014/main" xmlns="" val="20004"/>
                    </a:ext>
                  </a:extLst>
                </a:gridCol>
                <a:gridCol w="1422412">
                  <a:extLst>
                    <a:ext uri="{9D8B030D-6E8A-4147-A177-3AD203B41FA5}">
                      <a16:colId xmlns:a16="http://schemas.microsoft.com/office/drawing/2014/main" xmlns="" val="2622886999"/>
                    </a:ext>
                  </a:extLst>
                </a:gridCol>
              </a:tblGrid>
              <a:tr h="62319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2020/21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3</a:t>
                      </a:r>
                      <a:r>
                        <a:rPr kumimoji="0" lang="en-US" sz="1000" u="none" strike="noStrike" kern="1200" cap="none" spc="0" normalizeH="0" baseline="30000" noProof="0" dirty="0">
                          <a:ln>
                            <a:noFill/>
                          </a:ln>
                          <a:effectLst/>
                          <a:uLnTx/>
                          <a:uFillTx/>
                          <a:latin typeface="+mn-lt"/>
                        </a:rPr>
                        <a:t>RD</a:t>
                      </a:r>
                      <a:r>
                        <a:rPr kumimoji="0" lang="en-US" sz="1000" u="none" strike="noStrike" kern="1200" cap="none" spc="0" normalizeH="0" baseline="0" noProof="0" dirty="0">
                          <a:ln>
                            <a:noFill/>
                          </a:ln>
                          <a:effectLst/>
                          <a:uLnTx/>
                          <a:uFillTx/>
                          <a:latin typeface="+mn-lt"/>
                        </a:rPr>
                        <a:t> </a:t>
                      </a:r>
                      <a:r>
                        <a:rPr kumimoji="0" lang="en-US" sz="1000" u="none" strike="noStrike" cap="none" normalizeH="0" baseline="0" dirty="0">
                          <a:ln>
                            <a:noFill/>
                          </a:ln>
                          <a:effectLst/>
                          <a:latin typeface="+mn-lt"/>
                        </a:rPr>
                        <a:t>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31 DECEMBER 2020</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44329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effectLst/>
                          <a:latin typeface="+mn-lt"/>
                        </a:rPr>
                        <a:t>RDSP 1 </a:t>
                      </a: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No. of athletes supported through the scientific support programme per year</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40</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000" dirty="0">
                          <a:solidFill>
                            <a:srgbClr val="000000"/>
                          </a:solidFill>
                          <a:effectLst/>
                          <a:latin typeface="+mn-lt"/>
                          <a:ea typeface="Calibri" panose="020F0502020204030204" pitchFamily="34" charset="0"/>
                          <a:cs typeface="Arial" panose="020B0604020202020204" pitchFamily="34" charset="0"/>
                        </a:rPr>
                        <a:t> 20</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dirty="0">
                          <a:solidFill>
                            <a:srgbClr val="000000"/>
                          </a:solidFill>
                          <a:effectLst/>
                          <a:latin typeface="+mn-lt"/>
                          <a:ea typeface="Calibri" panose="020F0502020204030204" pitchFamily="34" charset="0"/>
                          <a:cs typeface="Times New Roman" panose="02020603050405020304" pitchFamily="18" charset="0"/>
                        </a:rPr>
                        <a:t>Zero (0) athletes were supported through the scientific support programme per year.</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gn="just">
                        <a:lnSpc>
                          <a:spcPct val="150000"/>
                        </a:lnSpc>
                        <a:spcAft>
                          <a:spcPts val="0"/>
                        </a:spcAft>
                      </a:pPr>
                      <a:r>
                        <a:rPr lang="en-ZA" sz="1000" dirty="0">
                          <a:solidFill>
                            <a:srgbClr val="000000"/>
                          </a:solidFill>
                          <a:effectLst/>
                          <a:latin typeface="+mn-lt"/>
                          <a:ea typeface="Times New Roman" panose="02020603050405020304" pitchFamily="18" charset="0"/>
                          <a:cs typeface="Times New Roman" panose="02020603050405020304" pitchFamily="18" charset="0"/>
                        </a:rPr>
                        <a:t>Delay in identifying and confirming 40 athletes eligible for  support is as a result of lockdown and regulations due to the COVID 19 Pandemic</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dirty="0">
                          <a:solidFill>
                            <a:srgbClr val="000000"/>
                          </a:solidFill>
                          <a:effectLst/>
                          <a:latin typeface="+mn-lt"/>
                          <a:ea typeface="Times New Roman" panose="02020603050405020304" pitchFamily="18" charset="0"/>
                          <a:cs typeface="Times New Roman" panose="02020603050405020304" pitchFamily="18" charset="0"/>
                        </a:rPr>
                        <a:t>40 Athletes have been identified and supplied with agreements to be signed. Out of 40 athletes issued with agreements, 26 signed agreements  have been received and 14 are still outstanding. Once all the 40 agreements have been submitted, then they will be ready to be co-signed by the DDG then support will resume which will enable the Department to meet the annual target. This process will be concluded in the Q4</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4"/>
          </p:nvPr>
        </p:nvSpPr>
        <p:spPr>
          <a:xfrm>
            <a:off x="8328343" y="6270711"/>
            <a:ext cx="447167" cy="231253"/>
          </a:xfrm>
        </p:spPr>
        <p:txBody>
          <a:bodyPr/>
          <a:lstStyle/>
          <a:p>
            <a:r>
              <a:rPr lang="en-US" sz="1000" b="1" dirty="0">
                <a:solidFill>
                  <a:schemeClr val="tx1"/>
                </a:solidFill>
              </a:rPr>
              <a:t>22</a:t>
            </a:r>
            <a:endParaRPr lang="en-ZA" sz="1000" b="1" dirty="0">
              <a:solidFill>
                <a:schemeClr val="tx1"/>
              </a:solidFill>
            </a:endParaRPr>
          </a:p>
        </p:txBody>
      </p:sp>
    </p:spTree>
    <p:extLst>
      <p:ext uri="{BB962C8B-B14F-4D97-AF65-F5344CB8AC3E}">
        <p14:creationId xmlns:p14="http://schemas.microsoft.com/office/powerpoint/2010/main" xmlns="" val="2840382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269004"/>
            <a:ext cx="8157592" cy="528253"/>
          </a:xfrm>
        </p:spPr>
        <p:txBody>
          <a:bodyPr>
            <a:noAutofit/>
          </a:bodyPr>
          <a:lstStyle/>
          <a:p>
            <a:pPr algn="ctr"/>
            <a:r>
              <a:rPr lang="en-US" sz="3200" dirty="0">
                <a:solidFill>
                  <a:schemeClr val="accent6"/>
                </a:solidFill>
                <a:latin typeface="+mj-lt"/>
                <a:ea typeface="MS PGothic" pitchFamily="34" charset="-128"/>
                <a:cs typeface="Arial" pitchFamily="34" charset="0"/>
              </a:rPr>
              <a:t>PROGRAMME 2 :RECREATION DEVELOPMENT AND SPORT PROMOTION…CONT</a:t>
            </a:r>
            <a:endParaRPr lang="en-ZA" sz="32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822866821"/>
              </p:ext>
            </p:extLst>
          </p:nvPr>
        </p:nvGraphicFramePr>
        <p:xfrm>
          <a:off x="179513" y="1484785"/>
          <a:ext cx="8749479" cy="4198739"/>
        </p:xfrm>
        <a:graphic>
          <a:graphicData uri="http://schemas.openxmlformats.org/drawingml/2006/table">
            <a:tbl>
              <a:tblPr firstRow="1" bandRow="1">
                <a:tableStyleId>{93296810-A885-4BE3-A3E7-6D5BEEA58F35}</a:tableStyleId>
              </a:tblPr>
              <a:tblGrid>
                <a:gridCol w="917284">
                  <a:extLst>
                    <a:ext uri="{9D8B030D-6E8A-4147-A177-3AD203B41FA5}">
                      <a16:colId xmlns:a16="http://schemas.microsoft.com/office/drawing/2014/main" xmlns="" val="186441826"/>
                    </a:ext>
                  </a:extLst>
                </a:gridCol>
                <a:gridCol w="1199525">
                  <a:extLst>
                    <a:ext uri="{9D8B030D-6E8A-4147-A177-3AD203B41FA5}">
                      <a16:colId xmlns:a16="http://schemas.microsoft.com/office/drawing/2014/main" xmlns="" val="20000"/>
                    </a:ext>
                  </a:extLst>
                </a:gridCol>
                <a:gridCol w="917284">
                  <a:extLst>
                    <a:ext uri="{9D8B030D-6E8A-4147-A177-3AD203B41FA5}">
                      <a16:colId xmlns:a16="http://schemas.microsoft.com/office/drawing/2014/main" xmlns="" val="20001"/>
                    </a:ext>
                  </a:extLst>
                </a:gridCol>
                <a:gridCol w="1070362">
                  <a:extLst>
                    <a:ext uri="{9D8B030D-6E8A-4147-A177-3AD203B41FA5}">
                      <a16:colId xmlns:a16="http://schemas.microsoft.com/office/drawing/2014/main" xmlns="" val="20002"/>
                    </a:ext>
                  </a:extLst>
                </a:gridCol>
                <a:gridCol w="1800200">
                  <a:extLst>
                    <a:ext uri="{9D8B030D-6E8A-4147-A177-3AD203B41FA5}">
                      <a16:colId xmlns:a16="http://schemas.microsoft.com/office/drawing/2014/main" xmlns="" val="20003"/>
                    </a:ext>
                  </a:extLst>
                </a:gridCol>
                <a:gridCol w="1422412">
                  <a:extLst>
                    <a:ext uri="{9D8B030D-6E8A-4147-A177-3AD203B41FA5}">
                      <a16:colId xmlns:a16="http://schemas.microsoft.com/office/drawing/2014/main" xmlns="" val="20004"/>
                    </a:ext>
                  </a:extLst>
                </a:gridCol>
                <a:gridCol w="1422412">
                  <a:extLst>
                    <a:ext uri="{9D8B030D-6E8A-4147-A177-3AD203B41FA5}">
                      <a16:colId xmlns:a16="http://schemas.microsoft.com/office/drawing/2014/main" xmlns="" val="2622886999"/>
                    </a:ext>
                  </a:extLst>
                </a:gridCol>
              </a:tblGrid>
              <a:tr h="76973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2020/21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3</a:t>
                      </a:r>
                      <a:r>
                        <a:rPr kumimoji="0" lang="en-US" sz="1000" u="none" strike="noStrike" kern="1200" cap="none" spc="0" normalizeH="0" baseline="30000" noProof="0" dirty="0">
                          <a:ln>
                            <a:noFill/>
                          </a:ln>
                          <a:effectLst/>
                          <a:uLnTx/>
                          <a:uFillTx/>
                          <a:latin typeface="+mn-lt"/>
                        </a:rPr>
                        <a:t>RD</a:t>
                      </a:r>
                      <a:r>
                        <a:rPr kumimoji="0" lang="en-US" sz="1000" u="none" strike="noStrike" kern="1200" cap="none" spc="0" normalizeH="0" baseline="0" noProof="0" dirty="0">
                          <a:ln>
                            <a:noFill/>
                          </a:ln>
                          <a:effectLst/>
                          <a:uLnTx/>
                          <a:uFillTx/>
                          <a:latin typeface="+mn-lt"/>
                        </a:rPr>
                        <a:t> </a:t>
                      </a:r>
                      <a:r>
                        <a:rPr kumimoji="0" lang="en-US" sz="1000" u="none" strike="noStrike" cap="none" normalizeH="0" baseline="0" dirty="0">
                          <a:ln>
                            <a:noFill/>
                          </a:ln>
                          <a:effectLst/>
                          <a:latin typeface="+mn-lt"/>
                        </a:rPr>
                        <a:t>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31 DECEMBER 2020</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15345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0000"/>
                          </a:solidFill>
                          <a:effectLst/>
                          <a:latin typeface="+mn-lt"/>
                          <a:ea typeface="Calibri" panose="020F0502020204030204" pitchFamily="34" charset="0"/>
                          <a:cs typeface="Arial" panose="020B0604020202020204" pitchFamily="34" charset="0"/>
                        </a:rPr>
                        <a:t>RDSP 2</a:t>
                      </a: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No. of athletes supported by the sports academies</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1850</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algn="l" defTabSz="914400" rtl="0" eaLnBrk="1" latinLnBrk="0" hangingPunct="1">
                        <a:lnSpc>
                          <a:spcPct val="100000"/>
                        </a:lnSpc>
                        <a:spcAft>
                          <a:spcPts val="0"/>
                        </a:spcAft>
                      </a:pPr>
                      <a:r>
                        <a:rPr lang="en-ZA" sz="1000" kern="1200" dirty="0">
                          <a:solidFill>
                            <a:srgbClr val="000000"/>
                          </a:solidFill>
                          <a:effectLst/>
                          <a:latin typeface="+mn-lt"/>
                          <a:ea typeface="Calibri" panose="020F0502020204030204" pitchFamily="34" charset="0"/>
                          <a:cs typeface="Calibri" panose="020F0502020204030204" pitchFamily="34" charset="0"/>
                        </a:rPr>
                        <a:t>925</a:t>
                      </a:r>
                    </a:p>
                  </a:txBody>
                  <a:tcPr marL="68580" marR="68580" marT="0" marB="0"/>
                </a:tc>
                <a:tc>
                  <a:txBody>
                    <a:bodyPr/>
                    <a:lstStyle/>
                    <a:p>
                      <a:pPr algn="just">
                        <a:lnSpc>
                          <a:spcPct val="150000"/>
                        </a:lnSpc>
                        <a:spcAft>
                          <a:spcPts val="0"/>
                        </a:spcAft>
                      </a:pPr>
                      <a:r>
                        <a:rPr lang="en-ZA" sz="1000" dirty="0">
                          <a:solidFill>
                            <a:srgbClr val="000000"/>
                          </a:solidFill>
                          <a:effectLst/>
                          <a:latin typeface="+mn-lt"/>
                          <a:ea typeface="Calibri" panose="020F0502020204030204" pitchFamily="34" charset="0"/>
                          <a:cs typeface="Times New Roman" panose="02020603050405020304" pitchFamily="18" charset="0"/>
                        </a:rPr>
                        <a:t>653 athletes were supported by the sports academies    </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gn="just">
                        <a:lnSpc>
                          <a:spcPct val="150000"/>
                        </a:lnSpc>
                        <a:spcAft>
                          <a:spcPts val="0"/>
                        </a:spcAft>
                      </a:pPr>
                      <a:r>
                        <a:rPr lang="en-ZA" sz="1000" dirty="0">
                          <a:solidFill>
                            <a:srgbClr val="000000"/>
                          </a:solidFill>
                          <a:effectLst/>
                          <a:latin typeface="+mn-lt"/>
                          <a:ea typeface="Times New Roman" panose="02020603050405020304" pitchFamily="18" charset="0"/>
                          <a:cs typeface="Times New Roman" panose="02020603050405020304" pitchFamily="18" charset="0"/>
                        </a:rPr>
                        <a:t>Reports received are only for the month of Oct &amp; Nov, the Dec report will only be available after the 15 Jan 2021</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dirty="0">
                          <a:solidFill>
                            <a:srgbClr val="000000"/>
                          </a:solidFill>
                          <a:effectLst/>
                          <a:latin typeface="+mn-lt"/>
                          <a:ea typeface="Times New Roman" panose="02020603050405020304" pitchFamily="18" charset="0"/>
                          <a:cs typeface="Times New Roman" panose="02020603050405020304" pitchFamily="18" charset="0"/>
                        </a:rPr>
                        <a:t>The final Q3 report will be available once all the reports and evidence are available from all the provinces</a:t>
                      </a:r>
                      <a:endParaRPr lang="en-ZA" sz="1000" dirty="0">
                        <a:effectLst/>
                        <a:latin typeface="+mn-lt"/>
                        <a:ea typeface="Calibri" panose="020F0502020204030204" pitchFamily="34" charset="0"/>
                        <a:cs typeface="Times New Roman" panose="02020603050405020304" pitchFamily="18" charset="0"/>
                      </a:endParaRPr>
                    </a:p>
                    <a:p>
                      <a:pPr algn="just">
                        <a:lnSpc>
                          <a:spcPct val="150000"/>
                        </a:lnSpc>
                        <a:spcAft>
                          <a:spcPts val="0"/>
                        </a:spcAft>
                      </a:pPr>
                      <a:r>
                        <a:rPr lang="en-ZA" sz="1000" dirty="0">
                          <a:solidFill>
                            <a:srgbClr val="000000"/>
                          </a:solidFill>
                          <a:effectLst/>
                          <a:latin typeface="+mn-lt"/>
                          <a:ea typeface="Times New Roman" panose="02020603050405020304" pitchFamily="18" charset="0"/>
                          <a:cs typeface="Times New Roman" panose="02020603050405020304" pitchFamily="18" charset="0"/>
                        </a:rPr>
                        <a:t> </a:t>
                      </a:r>
                      <a:endParaRPr lang="en-ZA" sz="1000" dirty="0">
                        <a:effectLst/>
                        <a:latin typeface="+mn-lt"/>
                        <a:ea typeface="Calibri" panose="020F0502020204030204" pitchFamily="34" charset="0"/>
                        <a:cs typeface="Times New Roman" panose="02020603050405020304" pitchFamily="18" charset="0"/>
                      </a:endParaRPr>
                    </a:p>
                    <a:p>
                      <a:pPr algn="just">
                        <a:lnSpc>
                          <a:spcPct val="150000"/>
                        </a:lnSpc>
                        <a:spcAft>
                          <a:spcPts val="0"/>
                        </a:spcAft>
                      </a:pPr>
                      <a:r>
                        <a:rPr lang="en-ZA" sz="1000" dirty="0">
                          <a:solidFill>
                            <a:srgbClr val="000000"/>
                          </a:solidFill>
                          <a:effectLst/>
                          <a:latin typeface="+mn-lt"/>
                          <a:ea typeface="Times New Roman" panose="02020603050405020304" pitchFamily="18" charset="0"/>
                          <a:cs typeface="Times New Roman" panose="02020603050405020304" pitchFamily="18" charset="0"/>
                        </a:rPr>
                        <a:t> </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797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0000"/>
                          </a:solidFill>
                          <a:effectLst/>
                          <a:latin typeface="+mn-lt"/>
                          <a:ea typeface="Calibri" panose="020F0502020204030204" pitchFamily="34" charset="0"/>
                          <a:cs typeface="Arial" panose="020B0604020202020204" pitchFamily="34" charset="0"/>
                        </a:rPr>
                        <a:t>RDSP 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0000"/>
                          </a:solidFill>
                          <a:effectLst/>
                          <a:latin typeface="+mn-lt"/>
                          <a:ea typeface="Calibri" panose="020F0502020204030204" pitchFamily="34" charset="0"/>
                          <a:cs typeface="Arial" panose="020B0604020202020204" pitchFamily="34" charset="0"/>
                        </a:rPr>
                        <a:t> </a:t>
                      </a: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No. of sport and recreation promotion campaigns and events implemented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2</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algn="l" defTabSz="914400" rtl="0" eaLnBrk="1" latinLnBrk="0" hangingPunct="1">
                        <a:lnSpc>
                          <a:spcPct val="100000"/>
                        </a:lnSpc>
                        <a:spcAft>
                          <a:spcPts val="0"/>
                        </a:spcAft>
                      </a:pPr>
                      <a:r>
                        <a:rPr lang="en-ZA" sz="1000" kern="1200" dirty="0">
                          <a:solidFill>
                            <a:srgbClr val="000000"/>
                          </a:solidFill>
                          <a:effectLst/>
                          <a:latin typeface="+mn-lt"/>
                          <a:ea typeface="Calibri" panose="020F0502020204030204" pitchFamily="34" charset="0"/>
                          <a:cs typeface="Calibri" panose="020F0502020204030204" pitchFamily="34" charset="0"/>
                        </a:rPr>
                        <a:t> 1</a:t>
                      </a:r>
                    </a:p>
                  </a:txBody>
                  <a:tcPr marL="68580" marR="68580" marT="0" marB="0"/>
                </a:tc>
                <a:tc>
                  <a:txBody>
                    <a:bodyPr/>
                    <a:lstStyle/>
                    <a:p>
                      <a:pPr algn="just">
                        <a:lnSpc>
                          <a:spcPct val="150000"/>
                        </a:lnSpc>
                        <a:spcAft>
                          <a:spcPts val="0"/>
                        </a:spcAft>
                      </a:pPr>
                      <a:r>
                        <a:rPr lang="en-ZA" sz="1000" dirty="0">
                          <a:solidFill>
                            <a:srgbClr val="000000"/>
                          </a:solidFill>
                          <a:effectLst/>
                          <a:latin typeface="+mn-lt"/>
                          <a:ea typeface="Calibri" panose="020F0502020204030204" pitchFamily="34" charset="0"/>
                          <a:cs typeface="Times New Roman" panose="02020603050405020304" pitchFamily="18" charset="0"/>
                        </a:rPr>
                        <a:t>2 sport and recreation promotion campaigns and events were implemented</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gn="just">
                        <a:lnSpc>
                          <a:spcPct val="150000"/>
                        </a:lnSpc>
                        <a:spcAft>
                          <a:spcPts val="0"/>
                        </a:spcAft>
                      </a:pPr>
                      <a:r>
                        <a:rPr lang="en-GB" sz="1000" dirty="0">
                          <a:solidFill>
                            <a:srgbClr val="000000"/>
                          </a:solidFill>
                          <a:effectLst/>
                          <a:latin typeface="+mn-lt"/>
                          <a:ea typeface="Times New Roman" panose="02020603050405020304" pitchFamily="18" charset="0"/>
                          <a:cs typeface="Times New Roman" panose="02020603050405020304" pitchFamily="18" charset="0"/>
                        </a:rPr>
                        <a:t>The overachievement is mainly attributed to the adjusted restrictions on Covid-19 regulations, the Chief Directorate was able to implement two campaigns on a reduced scale.</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dirty="0">
                          <a:solidFill>
                            <a:srgbClr val="000000"/>
                          </a:solidFill>
                          <a:effectLst/>
                          <a:latin typeface="+mn-lt"/>
                          <a:ea typeface="Times New Roman" panose="02020603050405020304" pitchFamily="18" charset="0"/>
                          <a:cs typeface="Times New Roman" panose="02020603050405020304" pitchFamily="18" charset="0"/>
                        </a:rPr>
                        <a:t>-</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4"/>
          </p:nvPr>
        </p:nvSpPr>
        <p:spPr>
          <a:xfrm>
            <a:off x="8328343" y="6270711"/>
            <a:ext cx="447167" cy="231253"/>
          </a:xfrm>
        </p:spPr>
        <p:txBody>
          <a:bodyPr/>
          <a:lstStyle/>
          <a:p>
            <a:r>
              <a:rPr lang="en-US" sz="1000" b="1" dirty="0" smtClean="0">
                <a:solidFill>
                  <a:schemeClr val="tx1"/>
                </a:solidFill>
              </a:rPr>
              <a:t>22</a:t>
            </a:r>
            <a:endParaRPr lang="en-ZA" sz="1000" b="1" dirty="0">
              <a:solidFill>
                <a:schemeClr val="tx1"/>
              </a:solidFill>
            </a:endParaRPr>
          </a:p>
        </p:txBody>
      </p:sp>
    </p:spTree>
    <p:extLst>
      <p:ext uri="{BB962C8B-B14F-4D97-AF65-F5344CB8AC3E}">
        <p14:creationId xmlns:p14="http://schemas.microsoft.com/office/powerpoint/2010/main" xmlns="" val="11765122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7" y="217582"/>
            <a:ext cx="8157592" cy="528253"/>
          </a:xfrm>
        </p:spPr>
        <p:txBody>
          <a:bodyPr>
            <a:noAutofit/>
          </a:bodyPr>
          <a:lstStyle/>
          <a:p>
            <a:pPr algn="ctr"/>
            <a:r>
              <a:rPr lang="en-US" sz="3200" dirty="0">
                <a:solidFill>
                  <a:schemeClr val="accent6"/>
                </a:solidFill>
                <a:latin typeface="+mj-lt"/>
                <a:ea typeface="MS PGothic" pitchFamily="34" charset="-128"/>
                <a:cs typeface="Arial" pitchFamily="34" charset="0"/>
              </a:rPr>
              <a:t>PROGRAMME 2 :RECREATION DEVELOPMENT AND SPORT PROMOTION…CONT</a:t>
            </a:r>
            <a:endParaRPr lang="en-ZA" sz="32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256324805"/>
              </p:ext>
            </p:extLst>
          </p:nvPr>
        </p:nvGraphicFramePr>
        <p:xfrm>
          <a:off x="143507" y="1700808"/>
          <a:ext cx="8928991" cy="3972272"/>
        </p:xfrm>
        <a:graphic>
          <a:graphicData uri="http://schemas.openxmlformats.org/drawingml/2006/table">
            <a:tbl>
              <a:tblPr firstRow="1" bandRow="1">
                <a:tableStyleId>{93296810-A885-4BE3-A3E7-6D5BEEA58F35}</a:tableStyleId>
              </a:tblPr>
              <a:tblGrid>
                <a:gridCol w="792087">
                  <a:extLst>
                    <a:ext uri="{9D8B030D-6E8A-4147-A177-3AD203B41FA5}">
                      <a16:colId xmlns:a16="http://schemas.microsoft.com/office/drawing/2014/main" xmlns="" val="186441826"/>
                    </a:ext>
                  </a:extLst>
                </a:gridCol>
                <a:gridCol w="1008112">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0001"/>
                    </a:ext>
                  </a:extLst>
                </a:gridCol>
                <a:gridCol w="792088">
                  <a:extLst>
                    <a:ext uri="{9D8B030D-6E8A-4147-A177-3AD203B41FA5}">
                      <a16:colId xmlns:a16="http://schemas.microsoft.com/office/drawing/2014/main" xmlns="" val="20002"/>
                    </a:ext>
                  </a:extLst>
                </a:gridCol>
                <a:gridCol w="2160240">
                  <a:extLst>
                    <a:ext uri="{9D8B030D-6E8A-4147-A177-3AD203B41FA5}">
                      <a16:colId xmlns:a16="http://schemas.microsoft.com/office/drawing/2014/main" xmlns="" val="20003"/>
                    </a:ext>
                  </a:extLst>
                </a:gridCol>
                <a:gridCol w="1296144">
                  <a:extLst>
                    <a:ext uri="{9D8B030D-6E8A-4147-A177-3AD203B41FA5}">
                      <a16:colId xmlns:a16="http://schemas.microsoft.com/office/drawing/2014/main" xmlns="" val="20004"/>
                    </a:ext>
                  </a:extLst>
                </a:gridCol>
                <a:gridCol w="2160240">
                  <a:extLst>
                    <a:ext uri="{9D8B030D-6E8A-4147-A177-3AD203B41FA5}">
                      <a16:colId xmlns:a16="http://schemas.microsoft.com/office/drawing/2014/main" xmlns="" val="2622886999"/>
                    </a:ext>
                  </a:extLst>
                </a:gridCol>
              </a:tblGrid>
              <a:tr h="36004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2020/21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3</a:t>
                      </a:r>
                      <a:r>
                        <a:rPr kumimoji="0" lang="en-US" sz="1000" u="none" strike="noStrike" kern="1200" cap="none" spc="0" normalizeH="0" baseline="30000" noProof="0" dirty="0">
                          <a:ln>
                            <a:noFill/>
                          </a:ln>
                          <a:effectLst/>
                          <a:uLnTx/>
                          <a:uFillTx/>
                          <a:latin typeface="+mn-lt"/>
                        </a:rPr>
                        <a:t>RD</a:t>
                      </a:r>
                      <a:r>
                        <a:rPr kumimoji="0" lang="en-US" sz="1000" u="none" strike="noStrike" kern="1200" cap="none" spc="0" normalizeH="0" baseline="0" noProof="0" dirty="0">
                          <a:ln>
                            <a:noFill/>
                          </a:ln>
                          <a:effectLst/>
                          <a:uLnTx/>
                          <a:uFillTx/>
                          <a:latin typeface="+mn-lt"/>
                        </a:rPr>
                        <a:t> </a:t>
                      </a:r>
                      <a:r>
                        <a:rPr kumimoji="0" lang="en-US" sz="1000" u="none" strike="noStrike" cap="none" normalizeH="0" baseline="0" dirty="0">
                          <a:ln>
                            <a:noFill/>
                          </a:ln>
                          <a:effectLst/>
                          <a:latin typeface="+mn-lt"/>
                        </a:rPr>
                        <a:t>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31 DECEMBER 2020</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19019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effectLst/>
                          <a:latin typeface="+mn-lt"/>
                        </a:rPr>
                        <a:t>RDSP 4 </a:t>
                      </a: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No. of people actively participating in sport and recreation promotion</a:t>
                      </a:r>
                      <a:r>
                        <a:rPr lang="en-ZA" sz="1000" dirty="0">
                          <a:solidFill>
                            <a:srgbClr val="000000"/>
                          </a:solidFill>
                          <a:effectLst/>
                          <a:latin typeface="+mn-lt"/>
                          <a:ea typeface="Times New Roman" panose="02020603050405020304" pitchFamily="18" charset="0"/>
                          <a:cs typeface="Calibri" panose="020F0502020204030204" pitchFamily="34" charset="0"/>
                        </a:rPr>
                        <a:t> campaigns and events per year</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1000"/>
                        </a:spcAft>
                      </a:pPr>
                      <a:r>
                        <a:rPr lang="en-ZA" sz="1000" dirty="0">
                          <a:solidFill>
                            <a:srgbClr val="000000"/>
                          </a:solidFill>
                          <a:effectLst/>
                          <a:latin typeface="+mn-lt"/>
                          <a:ea typeface="Times New Roman" panose="02020603050405020304" pitchFamily="18" charset="0"/>
                          <a:cs typeface="Calibri" panose="020F0502020204030204" pitchFamily="34" charset="0"/>
                        </a:rPr>
                        <a:t>2400</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algn="l" defTabSz="914400" rtl="0" eaLnBrk="1" latinLnBrk="0" hangingPunct="1">
                        <a:lnSpc>
                          <a:spcPct val="100000"/>
                        </a:lnSpc>
                        <a:spcAft>
                          <a:spcPts val="0"/>
                        </a:spcAft>
                      </a:pPr>
                      <a:r>
                        <a:rPr lang="en-ZA" sz="1000" kern="1200" dirty="0">
                          <a:solidFill>
                            <a:srgbClr val="000000"/>
                          </a:solidFill>
                          <a:effectLst/>
                          <a:latin typeface="+mn-lt"/>
                          <a:ea typeface="Calibri" panose="020F0502020204030204" pitchFamily="34" charset="0"/>
                          <a:cs typeface="Calibri" panose="020F0502020204030204" pitchFamily="34" charset="0"/>
                        </a:rPr>
                        <a:t>100</a:t>
                      </a:r>
                    </a:p>
                  </a:txBody>
                  <a:tcPr marL="68580" marR="68580" marT="0" marB="0"/>
                </a:tc>
                <a:tc>
                  <a:txBody>
                    <a:bodyPr/>
                    <a:lstStyle/>
                    <a:p>
                      <a:pPr algn="just">
                        <a:lnSpc>
                          <a:spcPct val="100000"/>
                        </a:lnSpc>
                        <a:spcAft>
                          <a:spcPts val="0"/>
                        </a:spcAft>
                      </a:pPr>
                      <a:r>
                        <a:rPr lang="en-ZA" sz="1000" dirty="0">
                          <a:solidFill>
                            <a:srgbClr val="000000"/>
                          </a:solidFill>
                          <a:effectLst/>
                          <a:latin typeface="+mn-lt"/>
                          <a:ea typeface="Calibri" panose="020F0502020204030204" pitchFamily="34" charset="0"/>
                          <a:cs typeface="Times New Roman" panose="02020603050405020304" pitchFamily="18" charset="0"/>
                        </a:rPr>
                        <a:t>974  people actively participated in sport and recreation promotion   campaigns and events per year as follows:</a:t>
                      </a:r>
                      <a:endParaRPr lang="en-ZA" sz="1000" dirty="0">
                        <a:effectLst/>
                        <a:latin typeface="+mn-lt"/>
                        <a:ea typeface="Calibri" panose="020F0502020204030204" pitchFamily="34" charset="0"/>
                        <a:cs typeface="Times New Roman" panose="02020603050405020304" pitchFamily="18" charset="0"/>
                      </a:endParaRPr>
                    </a:p>
                    <a:p>
                      <a:pPr marL="171450" indent="-171450" algn="just">
                        <a:lnSpc>
                          <a:spcPct val="100000"/>
                        </a:lnSpc>
                        <a:spcAft>
                          <a:spcPts val="0"/>
                        </a:spcAft>
                        <a:buFont typeface="Arial" panose="020B0604020202020204" pitchFamily="34" charset="0"/>
                        <a:buChar char="•"/>
                      </a:pPr>
                      <a:r>
                        <a:rPr lang="en-ZA" sz="1000" dirty="0">
                          <a:solidFill>
                            <a:srgbClr val="000000"/>
                          </a:solidFill>
                          <a:effectLst/>
                          <a:latin typeface="+mn-lt"/>
                          <a:ea typeface="Calibri" panose="020F0502020204030204" pitchFamily="34" charset="0"/>
                          <a:cs typeface="Times New Roman" panose="02020603050405020304" pitchFamily="18" charset="0"/>
                        </a:rPr>
                        <a:t>GBV(295) </a:t>
                      </a:r>
                      <a:endParaRPr lang="en-ZA" sz="1000" dirty="0">
                        <a:effectLst/>
                        <a:latin typeface="+mn-lt"/>
                        <a:ea typeface="Calibri" panose="020F0502020204030204" pitchFamily="34" charset="0"/>
                        <a:cs typeface="Times New Roman" panose="02020603050405020304" pitchFamily="18" charset="0"/>
                      </a:endParaRPr>
                    </a:p>
                    <a:p>
                      <a:pPr marL="171450" indent="-171450" algn="just">
                        <a:lnSpc>
                          <a:spcPct val="100000"/>
                        </a:lnSpc>
                        <a:spcAft>
                          <a:spcPts val="0"/>
                        </a:spcAft>
                        <a:buFont typeface="Arial" panose="020B0604020202020204" pitchFamily="34" charset="0"/>
                        <a:buChar char="•"/>
                      </a:pPr>
                      <a:r>
                        <a:rPr lang="en-ZA" sz="1000" dirty="0" err="1">
                          <a:solidFill>
                            <a:srgbClr val="000000"/>
                          </a:solidFill>
                          <a:effectLst/>
                          <a:latin typeface="+mn-lt"/>
                          <a:ea typeface="Calibri" panose="020F0502020204030204" pitchFamily="34" charset="0"/>
                          <a:cs typeface="Times New Roman" panose="02020603050405020304" pitchFamily="18" charset="0"/>
                        </a:rPr>
                        <a:t>Tsolo</a:t>
                      </a:r>
                      <a:r>
                        <a:rPr lang="en-ZA" sz="1000" dirty="0">
                          <a:solidFill>
                            <a:srgbClr val="000000"/>
                          </a:solidFill>
                          <a:effectLst/>
                          <a:latin typeface="+mn-lt"/>
                          <a:ea typeface="Calibri" panose="020F0502020204030204" pitchFamily="34" charset="0"/>
                          <a:cs typeface="Times New Roman" panose="02020603050405020304" pitchFamily="18" charset="0"/>
                        </a:rPr>
                        <a:t> Outreach (260)</a:t>
                      </a:r>
                      <a:endParaRPr lang="en-ZA" sz="1000" dirty="0">
                        <a:effectLst/>
                        <a:latin typeface="+mn-lt"/>
                        <a:ea typeface="Calibri" panose="020F0502020204030204" pitchFamily="34" charset="0"/>
                        <a:cs typeface="Times New Roman" panose="02020603050405020304" pitchFamily="18" charset="0"/>
                      </a:endParaRPr>
                    </a:p>
                    <a:p>
                      <a:pPr marL="171450" indent="-171450" algn="just">
                        <a:lnSpc>
                          <a:spcPct val="100000"/>
                        </a:lnSpc>
                        <a:spcAft>
                          <a:spcPts val="0"/>
                        </a:spcAft>
                        <a:buFont typeface="Arial" panose="020B0604020202020204" pitchFamily="34" charset="0"/>
                        <a:buChar char="•"/>
                      </a:pPr>
                      <a:r>
                        <a:rPr lang="en-ZA" sz="1000" dirty="0">
                          <a:solidFill>
                            <a:srgbClr val="000000"/>
                          </a:solidFill>
                          <a:effectLst/>
                          <a:latin typeface="+mn-lt"/>
                          <a:ea typeface="Calibri" panose="020F0502020204030204" pitchFamily="34" charset="0"/>
                          <a:cs typeface="Times New Roman" panose="02020603050405020304" pitchFamily="18" charset="0"/>
                        </a:rPr>
                        <a:t>Big Walk (130)</a:t>
                      </a:r>
                      <a:endParaRPr lang="en-ZA" sz="1000" dirty="0">
                        <a:effectLst/>
                        <a:latin typeface="+mn-lt"/>
                        <a:ea typeface="Calibri" panose="020F0502020204030204" pitchFamily="34" charset="0"/>
                        <a:cs typeface="Times New Roman" panose="02020603050405020304" pitchFamily="18" charset="0"/>
                      </a:endParaRPr>
                    </a:p>
                    <a:p>
                      <a:pPr marL="171450" indent="-171450" algn="just">
                        <a:lnSpc>
                          <a:spcPct val="100000"/>
                        </a:lnSpc>
                        <a:spcAft>
                          <a:spcPts val="0"/>
                        </a:spcAft>
                        <a:buFont typeface="Arial" panose="020B0604020202020204" pitchFamily="34" charset="0"/>
                        <a:buChar char="•"/>
                      </a:pPr>
                      <a:r>
                        <a:rPr lang="en-ZA" sz="1000" dirty="0">
                          <a:solidFill>
                            <a:srgbClr val="000000"/>
                          </a:solidFill>
                          <a:effectLst/>
                          <a:latin typeface="+mn-lt"/>
                          <a:ea typeface="Calibri" panose="020F0502020204030204" pitchFamily="34" charset="0"/>
                          <a:cs typeface="Times New Roman" panose="02020603050405020304" pitchFamily="18" charset="0"/>
                        </a:rPr>
                        <a:t>NRD (289)</a:t>
                      </a:r>
                      <a:endParaRPr lang="en-ZA" sz="10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en-ZA" sz="1000" dirty="0">
                          <a:solidFill>
                            <a:srgbClr val="000000"/>
                          </a:solidFill>
                          <a:effectLst/>
                          <a:latin typeface="+mn-lt"/>
                          <a:ea typeface="Calibri" panose="020F0502020204030204" pitchFamily="34" charset="0"/>
                          <a:cs typeface="Times New Roman" panose="02020603050405020304" pitchFamily="18" charset="0"/>
                        </a:rPr>
                        <a:t>Forty one (41) participants were not counted in the NRD because they were not signed in registers</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gn="just">
                        <a:lnSpc>
                          <a:spcPct val="100000"/>
                        </a:lnSpc>
                        <a:spcAft>
                          <a:spcPts val="0"/>
                        </a:spcAft>
                      </a:pPr>
                      <a:r>
                        <a:rPr lang="en-ZA" sz="1000" dirty="0">
                          <a:solidFill>
                            <a:srgbClr val="000000"/>
                          </a:solidFill>
                          <a:effectLst/>
                          <a:latin typeface="+mn-lt"/>
                          <a:ea typeface="Times New Roman" panose="02020603050405020304" pitchFamily="18" charset="0"/>
                          <a:cs typeface="Times New Roman" panose="02020603050405020304" pitchFamily="18" charset="0"/>
                        </a:rPr>
                        <a:t>The overachievement is mainly attributed to the adjusted restrictions on Covid-19 regulations, which allowed for participation of people</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000" dirty="0">
                          <a:solidFill>
                            <a:srgbClr val="000000"/>
                          </a:solidFill>
                          <a:effectLst/>
                          <a:latin typeface="+mn-lt"/>
                          <a:ea typeface="Times New Roman" panose="02020603050405020304" pitchFamily="18" charset="0"/>
                          <a:cs typeface="Times New Roman" panose="02020603050405020304" pitchFamily="18" charset="0"/>
                        </a:rPr>
                        <a:t>-</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3606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0000"/>
                          </a:solidFill>
                          <a:effectLst/>
                          <a:latin typeface="+mn-lt"/>
                          <a:ea typeface="Calibri" panose="020F0502020204030204" pitchFamily="34" charset="0"/>
                          <a:cs typeface="Arial" panose="020B0604020202020204" pitchFamily="34" charset="0"/>
                        </a:rPr>
                        <a:t>RDSP 5</a:t>
                      </a: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No. of people actively participating in organised sport and active recreation events</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5000</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algn="l" defTabSz="914400" rtl="0" eaLnBrk="1" latinLnBrk="0" hangingPunct="1">
                        <a:lnSpc>
                          <a:spcPct val="100000"/>
                        </a:lnSpc>
                        <a:spcAft>
                          <a:spcPts val="0"/>
                        </a:spcAft>
                      </a:pPr>
                      <a:r>
                        <a:rPr lang="en-ZA" sz="1000" kern="1200" dirty="0">
                          <a:solidFill>
                            <a:srgbClr val="000000"/>
                          </a:solidFill>
                          <a:effectLst/>
                          <a:latin typeface="+mn-lt"/>
                          <a:ea typeface="Calibri" panose="020F0502020204030204" pitchFamily="34" charset="0"/>
                          <a:cs typeface="Calibri" panose="020F0502020204030204" pitchFamily="34" charset="0"/>
                        </a:rPr>
                        <a:t> 2500</a:t>
                      </a:r>
                    </a:p>
                  </a:txBody>
                  <a:tcPr marL="68580" marR="68580" marT="0" marB="0"/>
                </a:tc>
                <a:tc>
                  <a:txBody>
                    <a:bodyPr/>
                    <a:lstStyle/>
                    <a:p>
                      <a:pPr algn="just">
                        <a:lnSpc>
                          <a:spcPct val="100000"/>
                        </a:lnSpc>
                        <a:spcAft>
                          <a:spcPts val="0"/>
                        </a:spcAft>
                      </a:pPr>
                      <a:r>
                        <a:rPr lang="en-ZA" sz="1000" dirty="0">
                          <a:solidFill>
                            <a:srgbClr val="000000"/>
                          </a:solidFill>
                          <a:effectLst/>
                          <a:latin typeface="+mn-lt"/>
                          <a:ea typeface="Calibri" panose="020F0502020204030204" pitchFamily="34" charset="0"/>
                          <a:cs typeface="Times New Roman" panose="02020603050405020304" pitchFamily="18" charset="0"/>
                        </a:rPr>
                        <a:t>13241 people actively participating in organised sport and active recreation events</a:t>
                      </a:r>
                      <a:endParaRPr lang="en-ZA" sz="10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en-ZA" sz="1000" dirty="0">
                          <a:solidFill>
                            <a:srgbClr val="000000"/>
                          </a:solidFill>
                          <a:effectLst/>
                          <a:latin typeface="+mn-lt"/>
                          <a:ea typeface="Calibri" panose="020F0502020204030204" pitchFamily="34" charset="0"/>
                          <a:cs typeface="Times New Roman" panose="02020603050405020304" pitchFamily="18" charset="0"/>
                        </a:rPr>
                        <a:t> </a:t>
                      </a:r>
                      <a:endParaRPr lang="en-ZA" sz="10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en-ZA" sz="1000" dirty="0">
                          <a:solidFill>
                            <a:srgbClr val="000000"/>
                          </a:solidFill>
                          <a:effectLst/>
                          <a:latin typeface="+mn-lt"/>
                          <a:ea typeface="Calibri" panose="020F0502020204030204" pitchFamily="34" charset="0"/>
                          <a:cs typeface="Times New Roman" panose="02020603050405020304" pitchFamily="18" charset="0"/>
                        </a:rPr>
                        <a:t> </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gn="just">
                        <a:lnSpc>
                          <a:spcPct val="100000"/>
                        </a:lnSpc>
                        <a:spcAft>
                          <a:spcPts val="0"/>
                        </a:spcAft>
                      </a:pPr>
                      <a:r>
                        <a:rPr lang="en-GB" sz="1000" dirty="0">
                          <a:solidFill>
                            <a:srgbClr val="000000"/>
                          </a:solidFill>
                          <a:effectLst/>
                          <a:latin typeface="+mn-lt"/>
                          <a:ea typeface="Times New Roman" panose="02020603050405020304" pitchFamily="18" charset="0"/>
                          <a:cs typeface="Times New Roman" panose="02020603050405020304" pitchFamily="18" charset="0"/>
                        </a:rPr>
                        <a:t>Increased activities in October and November, due to relaxed lockdown regulations allowed for the increased numbers on participation. Evidence is still with provinces.</a:t>
                      </a:r>
                    </a:p>
                  </a:txBody>
                  <a:tcPr marL="68580" marR="68580" marT="0" marB="0"/>
                </a:tc>
                <a:tc>
                  <a:txBody>
                    <a:bodyPr/>
                    <a:lstStyle/>
                    <a:p>
                      <a:pPr algn="just">
                        <a:lnSpc>
                          <a:spcPct val="100000"/>
                        </a:lnSpc>
                        <a:spcAft>
                          <a:spcPts val="0"/>
                        </a:spcAft>
                      </a:pPr>
                      <a:r>
                        <a:rPr lang="en-GB" sz="1000" dirty="0">
                          <a:solidFill>
                            <a:srgbClr val="000000"/>
                          </a:solidFill>
                          <a:effectLst/>
                          <a:latin typeface="+mn-lt"/>
                          <a:ea typeface="Times New Roman" panose="02020603050405020304" pitchFamily="18" charset="0"/>
                          <a:cs typeface="Times New Roman" panose="02020603050405020304" pitchFamily="18" charset="0"/>
                        </a:rPr>
                        <a:t>Provinces have been requested to send </a:t>
                      </a:r>
                      <a:r>
                        <a:rPr lang="en-GB" sz="1000" dirty="0" smtClean="0">
                          <a:solidFill>
                            <a:srgbClr val="000000"/>
                          </a:solidFill>
                          <a:effectLst/>
                          <a:latin typeface="+mn-lt"/>
                          <a:ea typeface="Times New Roman" panose="02020603050405020304" pitchFamily="18" charset="0"/>
                          <a:cs typeface="Times New Roman" panose="02020603050405020304" pitchFamily="18" charset="0"/>
                        </a:rPr>
                        <a:t>the </a:t>
                      </a:r>
                      <a:r>
                        <a:rPr lang="en-GB" sz="1000" dirty="0">
                          <a:solidFill>
                            <a:srgbClr val="000000"/>
                          </a:solidFill>
                          <a:effectLst/>
                          <a:latin typeface="+mn-lt"/>
                          <a:ea typeface="Times New Roman" panose="02020603050405020304" pitchFamily="18" charset="0"/>
                          <a:cs typeface="Times New Roman" panose="02020603050405020304" pitchFamily="18" charset="0"/>
                        </a:rPr>
                        <a:t>evidence in relation to the performance on this indicator. Previously we had </a:t>
                      </a:r>
                      <a:r>
                        <a:rPr lang="en-GB" sz="1000" dirty="0" smtClean="0">
                          <a:solidFill>
                            <a:srgbClr val="000000"/>
                          </a:solidFill>
                          <a:effectLst/>
                          <a:latin typeface="+mn-lt"/>
                          <a:ea typeface="Times New Roman" panose="02020603050405020304" pitchFamily="18" charset="0"/>
                          <a:cs typeface="Times New Roman" panose="02020603050405020304" pitchFamily="18" charset="0"/>
                        </a:rPr>
                        <a:t>indicated </a:t>
                      </a:r>
                      <a:r>
                        <a:rPr lang="en-GB" sz="1000" dirty="0">
                          <a:solidFill>
                            <a:srgbClr val="000000"/>
                          </a:solidFill>
                          <a:effectLst/>
                          <a:latin typeface="+mn-lt"/>
                          <a:ea typeface="Times New Roman" panose="02020603050405020304" pitchFamily="18" charset="0"/>
                          <a:cs typeface="Times New Roman" panose="02020603050405020304" pitchFamily="18" charset="0"/>
                        </a:rPr>
                        <a:t>that this evidence be not sent due to storage constraints, and </a:t>
                      </a:r>
                      <a:r>
                        <a:rPr lang="en-GB" sz="1000" dirty="0" smtClean="0">
                          <a:solidFill>
                            <a:srgbClr val="000000"/>
                          </a:solidFill>
                          <a:effectLst/>
                          <a:latin typeface="+mn-lt"/>
                          <a:ea typeface="Times New Roman" panose="02020603050405020304" pitchFamily="18" charset="0"/>
                          <a:cs typeface="Times New Roman" panose="02020603050405020304" pitchFamily="18" charset="0"/>
                        </a:rPr>
                        <a:t>it would </a:t>
                      </a:r>
                      <a:r>
                        <a:rPr lang="en-GB" sz="1000" dirty="0">
                          <a:solidFill>
                            <a:srgbClr val="000000"/>
                          </a:solidFill>
                          <a:effectLst/>
                          <a:latin typeface="+mn-lt"/>
                          <a:ea typeface="Times New Roman" panose="02020603050405020304" pitchFamily="18" charset="0"/>
                          <a:cs typeface="Times New Roman" panose="02020603050405020304" pitchFamily="18" charset="0"/>
                        </a:rPr>
                        <a:t>be sent if and when required.</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4"/>
          </p:nvPr>
        </p:nvSpPr>
        <p:spPr>
          <a:xfrm>
            <a:off x="8463215" y="6237312"/>
            <a:ext cx="447167" cy="231253"/>
          </a:xfrm>
        </p:spPr>
        <p:txBody>
          <a:bodyPr/>
          <a:lstStyle/>
          <a:p>
            <a:r>
              <a:rPr lang="en-US" sz="1000" b="1" dirty="0" smtClean="0">
                <a:solidFill>
                  <a:schemeClr val="tx1"/>
                </a:solidFill>
              </a:rPr>
              <a:t>23</a:t>
            </a:r>
            <a:endParaRPr lang="en-ZA" sz="1000" b="1" dirty="0">
              <a:solidFill>
                <a:schemeClr val="tx1"/>
              </a:solidFill>
            </a:endParaRPr>
          </a:p>
        </p:txBody>
      </p:sp>
    </p:spTree>
    <p:extLst>
      <p:ext uri="{BB962C8B-B14F-4D97-AF65-F5344CB8AC3E}">
        <p14:creationId xmlns:p14="http://schemas.microsoft.com/office/powerpoint/2010/main" xmlns="" val="1557399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269004"/>
            <a:ext cx="8157592" cy="528253"/>
          </a:xfrm>
        </p:spPr>
        <p:txBody>
          <a:bodyPr>
            <a:noAutofit/>
          </a:bodyPr>
          <a:lstStyle/>
          <a:p>
            <a:pPr algn="ctr"/>
            <a:r>
              <a:rPr lang="en-US" sz="3200" dirty="0">
                <a:solidFill>
                  <a:schemeClr val="accent6"/>
                </a:solidFill>
                <a:latin typeface="+mj-lt"/>
                <a:ea typeface="MS PGothic" pitchFamily="34" charset="-128"/>
                <a:cs typeface="Arial" pitchFamily="34" charset="0"/>
              </a:rPr>
              <a:t>PROGRAMME 2 :RECREATION DEVELOPMENT AND SPORT PROMOTION…CONT</a:t>
            </a:r>
            <a:endParaRPr lang="en-ZA" sz="32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6553611"/>
              </p:ext>
            </p:extLst>
          </p:nvPr>
        </p:nvGraphicFramePr>
        <p:xfrm>
          <a:off x="179513" y="1484784"/>
          <a:ext cx="8749479" cy="4653577"/>
        </p:xfrm>
        <a:graphic>
          <a:graphicData uri="http://schemas.openxmlformats.org/drawingml/2006/table">
            <a:tbl>
              <a:tblPr firstRow="1" bandRow="1">
                <a:tableStyleId>{93296810-A885-4BE3-A3E7-6D5BEEA58F35}</a:tableStyleId>
              </a:tblPr>
              <a:tblGrid>
                <a:gridCol w="917284">
                  <a:extLst>
                    <a:ext uri="{9D8B030D-6E8A-4147-A177-3AD203B41FA5}">
                      <a16:colId xmlns:a16="http://schemas.microsoft.com/office/drawing/2014/main" xmlns="" val="186441826"/>
                    </a:ext>
                  </a:extLst>
                </a:gridCol>
                <a:gridCol w="1199525">
                  <a:extLst>
                    <a:ext uri="{9D8B030D-6E8A-4147-A177-3AD203B41FA5}">
                      <a16:colId xmlns:a16="http://schemas.microsoft.com/office/drawing/2014/main" xmlns="" val="20000"/>
                    </a:ext>
                  </a:extLst>
                </a:gridCol>
                <a:gridCol w="917284">
                  <a:extLst>
                    <a:ext uri="{9D8B030D-6E8A-4147-A177-3AD203B41FA5}">
                      <a16:colId xmlns:a16="http://schemas.microsoft.com/office/drawing/2014/main" xmlns="" val="20001"/>
                    </a:ext>
                  </a:extLst>
                </a:gridCol>
                <a:gridCol w="1070362">
                  <a:extLst>
                    <a:ext uri="{9D8B030D-6E8A-4147-A177-3AD203B41FA5}">
                      <a16:colId xmlns:a16="http://schemas.microsoft.com/office/drawing/2014/main" xmlns="" val="20002"/>
                    </a:ext>
                  </a:extLst>
                </a:gridCol>
                <a:gridCol w="1944216">
                  <a:extLst>
                    <a:ext uri="{9D8B030D-6E8A-4147-A177-3AD203B41FA5}">
                      <a16:colId xmlns:a16="http://schemas.microsoft.com/office/drawing/2014/main" xmlns="" val="20003"/>
                    </a:ext>
                  </a:extLst>
                </a:gridCol>
                <a:gridCol w="1350404">
                  <a:extLst>
                    <a:ext uri="{9D8B030D-6E8A-4147-A177-3AD203B41FA5}">
                      <a16:colId xmlns:a16="http://schemas.microsoft.com/office/drawing/2014/main" xmlns="" val="20004"/>
                    </a:ext>
                  </a:extLst>
                </a:gridCol>
                <a:gridCol w="1350404">
                  <a:extLst>
                    <a:ext uri="{9D8B030D-6E8A-4147-A177-3AD203B41FA5}">
                      <a16:colId xmlns:a16="http://schemas.microsoft.com/office/drawing/2014/main" xmlns="" val="2622886999"/>
                    </a:ext>
                  </a:extLst>
                </a:gridCol>
              </a:tblGrid>
              <a:tr h="73302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2020/21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3</a:t>
                      </a:r>
                      <a:r>
                        <a:rPr kumimoji="0" lang="en-US" sz="1000" u="none" strike="noStrike" kern="1200" cap="none" spc="0" normalizeH="0" baseline="30000" noProof="0" dirty="0">
                          <a:ln>
                            <a:noFill/>
                          </a:ln>
                          <a:effectLst/>
                          <a:uLnTx/>
                          <a:uFillTx/>
                          <a:latin typeface="+mn-lt"/>
                        </a:rPr>
                        <a:t>RD</a:t>
                      </a:r>
                      <a:r>
                        <a:rPr kumimoji="0" lang="en-US" sz="1000" u="none" strike="noStrike" kern="1200" cap="none" spc="0" normalizeH="0" baseline="0" noProof="0" dirty="0">
                          <a:ln>
                            <a:noFill/>
                          </a:ln>
                          <a:effectLst/>
                          <a:uLnTx/>
                          <a:uFillTx/>
                          <a:latin typeface="+mn-lt"/>
                        </a:rPr>
                        <a:t> </a:t>
                      </a:r>
                      <a:r>
                        <a:rPr kumimoji="0" lang="en-US" sz="1000" u="none" strike="noStrike" cap="none" normalizeH="0" baseline="0" dirty="0">
                          <a:ln>
                            <a:noFill/>
                          </a:ln>
                          <a:effectLst/>
                          <a:latin typeface="+mn-lt"/>
                        </a:rPr>
                        <a:t>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31 DECEMBER 2020</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2291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rgbClr val="000000"/>
                          </a:solidFill>
                          <a:effectLst/>
                          <a:latin typeface="+mn-lt"/>
                          <a:ea typeface="Calibri" panose="020F0502020204030204" pitchFamily="34" charset="0"/>
                          <a:cs typeface="Arial" panose="020B0604020202020204" pitchFamily="34" charset="0"/>
                        </a:rPr>
                        <a:t>RDSP 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rgbClr val="000000"/>
                          </a:solidFill>
                          <a:effectLst/>
                          <a:latin typeface="+mn-lt"/>
                          <a:ea typeface="Calibri" panose="020F0502020204030204" pitchFamily="34" charset="0"/>
                          <a:cs typeface="Arial" panose="020B0604020202020204" pitchFamily="34" charset="0"/>
                        </a:rPr>
                        <a:t> </a:t>
                      </a:r>
                    </a:p>
                  </a:txBody>
                  <a:tcPr marL="68580" marR="68580" marT="0" marB="0"/>
                </a:tc>
                <a:tc>
                  <a:txBody>
                    <a:bodyPr/>
                    <a:lstStyle/>
                    <a:p>
                      <a:pPr algn="l">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No. of </a:t>
                      </a:r>
                      <a:r>
                        <a:rPr lang="en-ZA" sz="1100" dirty="0" smtClean="0">
                          <a:solidFill>
                            <a:srgbClr val="000000"/>
                          </a:solidFill>
                          <a:effectLst/>
                          <a:latin typeface="+mn-lt"/>
                          <a:ea typeface="Calibri" panose="020F0502020204030204" pitchFamily="34" charset="0"/>
                          <a:cs typeface="Calibri" panose="020F0502020204030204" pitchFamily="34" charset="0"/>
                        </a:rPr>
                        <a:t>schools, hubs </a:t>
                      </a:r>
                      <a:r>
                        <a:rPr lang="en-ZA" sz="1100" dirty="0">
                          <a:solidFill>
                            <a:srgbClr val="000000"/>
                          </a:solidFill>
                          <a:effectLst/>
                          <a:latin typeface="+mn-lt"/>
                          <a:ea typeface="Calibri" panose="020F0502020204030204" pitchFamily="34" charset="0"/>
                          <a:cs typeface="Calibri" panose="020F0502020204030204" pitchFamily="34" charset="0"/>
                        </a:rPr>
                        <a:t>and clubs provided with equipment and/or attire as per the established norms and standards</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2500</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100" dirty="0">
                          <a:solidFill>
                            <a:srgbClr val="000000"/>
                          </a:solidFill>
                          <a:effectLst/>
                          <a:latin typeface="+mn-lt"/>
                          <a:ea typeface="Calibri" panose="020F0502020204030204" pitchFamily="34" charset="0"/>
                          <a:cs typeface="Arial" panose="020B0604020202020204" pitchFamily="34" charset="0"/>
                        </a:rPr>
                        <a:t>750</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100" dirty="0">
                          <a:solidFill>
                            <a:srgbClr val="000000"/>
                          </a:solidFill>
                          <a:effectLst/>
                          <a:latin typeface="+mn-lt"/>
                          <a:ea typeface="Calibri" panose="020F0502020204030204" pitchFamily="34" charset="0"/>
                          <a:cs typeface="Times New Roman" panose="02020603050405020304" pitchFamily="18" charset="0"/>
                        </a:rPr>
                        <a:t>1293 schools, hubs and clubs were provided with equipment and/or attire as per the established norms and standards</a:t>
                      </a:r>
                      <a:endParaRPr lang="en-ZA" sz="1100" dirty="0">
                        <a:effectLst/>
                        <a:latin typeface="+mn-lt"/>
                        <a:ea typeface="Calibri" panose="020F0502020204030204" pitchFamily="34" charset="0"/>
                        <a:cs typeface="Times New Roman" panose="02020603050405020304" pitchFamily="18" charset="0"/>
                      </a:endParaRPr>
                    </a:p>
                    <a:p>
                      <a:pPr marL="171450" indent="-171450" algn="just">
                        <a:lnSpc>
                          <a:spcPct val="150000"/>
                        </a:lnSpc>
                        <a:spcAft>
                          <a:spcPts val="0"/>
                        </a:spcAft>
                        <a:buFont typeface="Arial" panose="020B0604020202020204" pitchFamily="34" charset="0"/>
                        <a:buChar char="•"/>
                      </a:pPr>
                      <a:r>
                        <a:rPr lang="en-ZA" sz="1100" dirty="0">
                          <a:solidFill>
                            <a:srgbClr val="000000"/>
                          </a:solidFill>
                          <a:effectLst/>
                          <a:latin typeface="+mn-lt"/>
                          <a:ea typeface="Calibri" panose="020F0502020204030204" pitchFamily="34" charset="0"/>
                          <a:cs typeface="Times New Roman" panose="02020603050405020304" pitchFamily="18" charset="0"/>
                        </a:rPr>
                        <a:t>523 schools </a:t>
                      </a:r>
                      <a:endParaRPr lang="en-ZA" sz="1100" dirty="0">
                        <a:effectLst/>
                        <a:latin typeface="+mn-lt"/>
                        <a:ea typeface="Calibri" panose="020F0502020204030204" pitchFamily="34" charset="0"/>
                        <a:cs typeface="Times New Roman" panose="02020603050405020304" pitchFamily="18" charset="0"/>
                      </a:endParaRPr>
                    </a:p>
                    <a:p>
                      <a:pPr marL="171450" indent="-171450" algn="just">
                        <a:lnSpc>
                          <a:spcPct val="150000"/>
                        </a:lnSpc>
                        <a:spcAft>
                          <a:spcPts val="0"/>
                        </a:spcAft>
                        <a:buFont typeface="Arial" panose="020B0604020202020204" pitchFamily="34" charset="0"/>
                        <a:buChar char="•"/>
                      </a:pPr>
                      <a:r>
                        <a:rPr lang="en-ZA" sz="1100" dirty="0">
                          <a:solidFill>
                            <a:srgbClr val="000000"/>
                          </a:solidFill>
                          <a:effectLst/>
                          <a:latin typeface="+mn-lt"/>
                          <a:ea typeface="Calibri" panose="020F0502020204030204" pitchFamily="34" charset="0"/>
                          <a:cs typeface="Times New Roman" panose="02020603050405020304" pitchFamily="18" charset="0"/>
                        </a:rPr>
                        <a:t>120 hubs</a:t>
                      </a:r>
                      <a:endParaRPr lang="en-ZA" sz="1100" dirty="0">
                        <a:effectLst/>
                        <a:latin typeface="+mn-lt"/>
                        <a:ea typeface="Calibri" panose="020F0502020204030204" pitchFamily="34" charset="0"/>
                        <a:cs typeface="Times New Roman" panose="02020603050405020304" pitchFamily="18" charset="0"/>
                      </a:endParaRPr>
                    </a:p>
                    <a:p>
                      <a:pPr marL="171450" indent="-171450" algn="just">
                        <a:lnSpc>
                          <a:spcPct val="150000"/>
                        </a:lnSpc>
                        <a:spcAft>
                          <a:spcPts val="0"/>
                        </a:spcAft>
                        <a:buFont typeface="Arial" panose="020B0604020202020204" pitchFamily="34" charset="0"/>
                        <a:buChar char="•"/>
                      </a:pPr>
                      <a:r>
                        <a:rPr lang="en-ZA" sz="1100" dirty="0">
                          <a:solidFill>
                            <a:srgbClr val="000000"/>
                          </a:solidFill>
                          <a:effectLst/>
                          <a:latin typeface="+mn-lt"/>
                          <a:ea typeface="Calibri" panose="020F0502020204030204" pitchFamily="34" charset="0"/>
                          <a:cs typeface="Times New Roman" panose="02020603050405020304" pitchFamily="18" charset="0"/>
                        </a:rPr>
                        <a:t>650 clubs</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marL="0" marR="0">
                        <a:lnSpc>
                          <a:spcPct val="150000"/>
                        </a:lnSpc>
                        <a:spcBef>
                          <a:spcPts val="0"/>
                        </a:spcBef>
                        <a:spcAft>
                          <a:spcPts val="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The reason for deviation is that </a:t>
                      </a: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the target </a:t>
                      </a:r>
                      <a:r>
                        <a:rPr lang="en-ZA" sz="1100" dirty="0">
                          <a:effectLst/>
                          <a:latin typeface="Calibri" panose="020F0502020204030204" pitchFamily="34" charset="0"/>
                          <a:ea typeface="Calibri" panose="020F0502020204030204" pitchFamily="34" charset="0"/>
                          <a:cs typeface="Times New Roman" panose="02020603050405020304" pitchFamily="18" charset="0"/>
                        </a:rPr>
                        <a:t>was not achieved due to inadequate corroborating </a:t>
                      </a:r>
                      <a:r>
                        <a:rPr lang="en-ZA" sz="11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evidence.</a:t>
                      </a:r>
                    </a:p>
                    <a:p>
                      <a:pPr marL="0" marR="0" lvl="0" indent="0" algn="l" defTabSz="914400" rtl="0" eaLnBrk="1" fontAlgn="auto" latinLnBrk="0" hangingPunct="1">
                        <a:lnSpc>
                          <a:spcPct val="150000"/>
                        </a:lnSpc>
                        <a:spcBef>
                          <a:spcPts val="0"/>
                        </a:spcBef>
                        <a:spcAft>
                          <a:spcPts val="0"/>
                        </a:spcAft>
                        <a:buClrTx/>
                        <a:buSzTx/>
                        <a:buFontTx/>
                        <a:buNone/>
                        <a:tabLst/>
                        <a:defRPr/>
                      </a:pPr>
                      <a:r>
                        <a:rPr lang="en-GB" sz="1100" dirty="0" smtClean="0">
                          <a:solidFill>
                            <a:srgbClr val="000000"/>
                          </a:solidFill>
                          <a:effectLst/>
                          <a:latin typeface="+mn-lt"/>
                          <a:ea typeface="Times New Roman" panose="02020603050405020304" pitchFamily="18" charset="0"/>
                          <a:cs typeface="Times New Roman" panose="02020603050405020304" pitchFamily="18" charset="0"/>
                        </a:rPr>
                        <a:t>Evidence is still with provinces.</a:t>
                      </a:r>
                    </a:p>
                    <a:p>
                      <a:pPr marL="0" marR="0">
                        <a:lnSpc>
                          <a:spcPct val="150000"/>
                        </a:lnSpc>
                        <a:spcBef>
                          <a:spcPts val="0"/>
                        </a:spcBef>
                        <a:spcAft>
                          <a:spcPts val="0"/>
                        </a:spcAft>
                      </a:pP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Programme to submit adequate evidence to ensure annual achievement of the indicator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14370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effectLst/>
                          <a:latin typeface="+mn-lt"/>
                        </a:rPr>
                        <a:t>RDSP 7 </a:t>
                      </a:r>
                      <a:endParaRPr lang="en-GB" sz="11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 of sport and recreation bodies meeting 50% or more of all prescribed charter transformation targets</a:t>
                      </a:r>
                    </a:p>
                  </a:txBody>
                  <a:tcPr marL="68580" marR="68580" marT="0" marB="0"/>
                </a:tc>
                <a:tc>
                  <a:txBody>
                    <a:bodyPr/>
                    <a:lstStyle/>
                    <a:p>
                      <a:pPr algn="l">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68.49% (13/19)</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No reporting required</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l">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19814702"/>
                  </a:ext>
                </a:extLst>
              </a:tr>
            </a:tbl>
          </a:graphicData>
        </a:graphic>
      </p:graphicFrame>
      <p:sp>
        <p:nvSpPr>
          <p:cNvPr id="4" name="Slide Number Placeholder 3"/>
          <p:cNvSpPr>
            <a:spLocks noGrp="1"/>
          </p:cNvSpPr>
          <p:nvPr>
            <p:ph type="sldNum" sz="quarter" idx="4"/>
          </p:nvPr>
        </p:nvSpPr>
        <p:spPr>
          <a:xfrm>
            <a:off x="8463216" y="6077939"/>
            <a:ext cx="447167" cy="231253"/>
          </a:xfrm>
        </p:spPr>
        <p:txBody>
          <a:bodyPr/>
          <a:lstStyle/>
          <a:p>
            <a:r>
              <a:rPr lang="en-US" sz="1000" b="1" dirty="0" smtClean="0">
                <a:solidFill>
                  <a:schemeClr val="tx1"/>
                </a:solidFill>
              </a:rPr>
              <a:t>24</a:t>
            </a:r>
            <a:endParaRPr lang="en-ZA" sz="1000" b="1" dirty="0">
              <a:solidFill>
                <a:schemeClr val="tx1"/>
              </a:solidFill>
            </a:endParaRPr>
          </a:p>
        </p:txBody>
      </p:sp>
    </p:spTree>
    <p:extLst>
      <p:ext uri="{BB962C8B-B14F-4D97-AF65-F5344CB8AC3E}">
        <p14:creationId xmlns:p14="http://schemas.microsoft.com/office/powerpoint/2010/main" xmlns="" val="208851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269004"/>
            <a:ext cx="8157592" cy="528253"/>
          </a:xfrm>
        </p:spPr>
        <p:txBody>
          <a:bodyPr>
            <a:noAutofit/>
          </a:bodyPr>
          <a:lstStyle/>
          <a:p>
            <a:pPr algn="ctr"/>
            <a:r>
              <a:rPr lang="en-US" sz="3200" dirty="0">
                <a:solidFill>
                  <a:schemeClr val="accent6"/>
                </a:solidFill>
                <a:latin typeface="+mj-lt"/>
                <a:ea typeface="MS PGothic" pitchFamily="34" charset="-128"/>
                <a:cs typeface="Arial" pitchFamily="34" charset="0"/>
              </a:rPr>
              <a:t>PROGRAMME 2 :RECREATION DEVELOPMENT AND SPORT PROMOTION…CONT</a:t>
            </a:r>
            <a:endParaRPr lang="en-ZA" sz="32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27330056"/>
              </p:ext>
            </p:extLst>
          </p:nvPr>
        </p:nvGraphicFramePr>
        <p:xfrm>
          <a:off x="233264" y="1700808"/>
          <a:ext cx="8749479" cy="3989252"/>
        </p:xfrm>
        <a:graphic>
          <a:graphicData uri="http://schemas.openxmlformats.org/drawingml/2006/table">
            <a:tbl>
              <a:tblPr firstRow="1" bandRow="1">
                <a:tableStyleId>{93296810-A885-4BE3-A3E7-6D5BEEA58F35}</a:tableStyleId>
              </a:tblPr>
              <a:tblGrid>
                <a:gridCol w="917284">
                  <a:extLst>
                    <a:ext uri="{9D8B030D-6E8A-4147-A177-3AD203B41FA5}">
                      <a16:colId xmlns:a16="http://schemas.microsoft.com/office/drawing/2014/main" xmlns="" val="186441826"/>
                    </a:ext>
                  </a:extLst>
                </a:gridCol>
                <a:gridCol w="1199525">
                  <a:extLst>
                    <a:ext uri="{9D8B030D-6E8A-4147-A177-3AD203B41FA5}">
                      <a16:colId xmlns:a16="http://schemas.microsoft.com/office/drawing/2014/main" xmlns="" val="20000"/>
                    </a:ext>
                  </a:extLst>
                </a:gridCol>
                <a:gridCol w="917284">
                  <a:extLst>
                    <a:ext uri="{9D8B030D-6E8A-4147-A177-3AD203B41FA5}">
                      <a16:colId xmlns:a16="http://schemas.microsoft.com/office/drawing/2014/main" xmlns="" val="20001"/>
                    </a:ext>
                  </a:extLst>
                </a:gridCol>
                <a:gridCol w="1070362">
                  <a:extLst>
                    <a:ext uri="{9D8B030D-6E8A-4147-A177-3AD203B41FA5}">
                      <a16:colId xmlns:a16="http://schemas.microsoft.com/office/drawing/2014/main" xmlns="" val="20002"/>
                    </a:ext>
                  </a:extLst>
                </a:gridCol>
                <a:gridCol w="1962824">
                  <a:extLst>
                    <a:ext uri="{9D8B030D-6E8A-4147-A177-3AD203B41FA5}">
                      <a16:colId xmlns:a16="http://schemas.microsoft.com/office/drawing/2014/main" xmlns="" val="20003"/>
                    </a:ext>
                  </a:extLst>
                </a:gridCol>
                <a:gridCol w="1341100">
                  <a:extLst>
                    <a:ext uri="{9D8B030D-6E8A-4147-A177-3AD203B41FA5}">
                      <a16:colId xmlns:a16="http://schemas.microsoft.com/office/drawing/2014/main" xmlns="" val="20004"/>
                    </a:ext>
                  </a:extLst>
                </a:gridCol>
                <a:gridCol w="1341100">
                  <a:extLst>
                    <a:ext uri="{9D8B030D-6E8A-4147-A177-3AD203B41FA5}">
                      <a16:colId xmlns:a16="http://schemas.microsoft.com/office/drawing/2014/main" xmlns="" val="2622886999"/>
                    </a:ext>
                  </a:extLst>
                </a:gridCol>
              </a:tblGrid>
              <a:tr h="65926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2020/21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3</a:t>
                      </a:r>
                      <a:r>
                        <a:rPr kumimoji="0" lang="en-US" sz="1000" u="none" strike="noStrike" kern="1200" cap="none" spc="0" normalizeH="0" baseline="30000" noProof="0" dirty="0">
                          <a:ln>
                            <a:noFill/>
                          </a:ln>
                          <a:effectLst/>
                          <a:uLnTx/>
                          <a:uFillTx/>
                          <a:latin typeface="+mn-lt"/>
                        </a:rPr>
                        <a:t>RD</a:t>
                      </a:r>
                      <a:r>
                        <a:rPr kumimoji="0" lang="en-US" sz="1000" u="none" strike="noStrike" kern="1200" cap="none" spc="0" normalizeH="0" baseline="0" noProof="0" dirty="0">
                          <a:ln>
                            <a:noFill/>
                          </a:ln>
                          <a:effectLst/>
                          <a:uLnTx/>
                          <a:uFillTx/>
                          <a:latin typeface="+mn-lt"/>
                        </a:rPr>
                        <a:t> </a:t>
                      </a:r>
                      <a:r>
                        <a:rPr kumimoji="0" lang="en-US" sz="1000" u="none" strike="noStrike" cap="none" normalizeH="0" baseline="0" dirty="0">
                          <a:ln>
                            <a:noFill/>
                          </a:ln>
                          <a:effectLst/>
                          <a:latin typeface="+mn-lt"/>
                        </a:rPr>
                        <a:t>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31 DECEMBER 2020</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9969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rgbClr val="000000"/>
                          </a:solidFill>
                          <a:effectLst/>
                          <a:latin typeface="+mn-lt"/>
                          <a:ea typeface="Calibri" panose="020F0502020204030204" pitchFamily="34" charset="0"/>
                          <a:cs typeface="Arial" panose="020B0604020202020204" pitchFamily="34" charset="0"/>
                        </a:rPr>
                        <a:t>RDSP 8</a:t>
                      </a:r>
                    </a:p>
                  </a:txBody>
                  <a:tcPr marL="68580" marR="68580" marT="0" marB="0"/>
                </a:tc>
                <a:tc>
                  <a:txBody>
                    <a:bodyPr/>
                    <a:lstStyle/>
                    <a:p>
                      <a:pPr algn="l">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No. of municipalities provided with technical and management support during construction</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35</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35</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GB" sz="1100" dirty="0">
                          <a:solidFill>
                            <a:srgbClr val="000000"/>
                          </a:solidFill>
                          <a:effectLst/>
                          <a:latin typeface="+mn-lt"/>
                          <a:ea typeface="Calibri" panose="020F0502020204030204" pitchFamily="34" charset="0"/>
                          <a:cs typeface="Calibri" panose="020F0502020204030204" pitchFamily="34" charset="0"/>
                        </a:rPr>
                        <a:t>35 municipalities provided with technical and management support during construction</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gn="l">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864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rgbClr val="000000"/>
                          </a:solidFill>
                          <a:effectLst/>
                          <a:latin typeface="+mn-lt"/>
                          <a:ea typeface="Calibri" panose="020F0502020204030204" pitchFamily="34" charset="0"/>
                          <a:cs typeface="Arial" panose="020B0604020202020204" pitchFamily="34" charset="0"/>
                        </a:rPr>
                        <a:t>RDSP 9</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rgbClr val="000000"/>
                          </a:solidFill>
                          <a:effectLst/>
                          <a:latin typeface="+mn-lt"/>
                          <a:ea typeface="Calibri" panose="020F0502020204030204" pitchFamily="34" charset="0"/>
                          <a:cs typeface="Arial" panose="020B0604020202020204" pitchFamily="34" charset="0"/>
                        </a:rPr>
                        <a:t> </a:t>
                      </a:r>
                    </a:p>
                  </a:txBody>
                  <a:tcPr marL="68580" marR="68580" marT="0" marB="0"/>
                </a:tc>
                <a:tc>
                  <a:txBody>
                    <a:bodyPr/>
                    <a:lstStyle/>
                    <a:p>
                      <a:pPr algn="l">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No. of community gyms and children’s play parks constructed</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10</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No reporting required</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l">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12924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effectLst/>
                          <a:latin typeface="+mn-lt"/>
                        </a:rPr>
                        <a:t>RDSP 10 </a:t>
                      </a:r>
                      <a:endParaRPr lang="en-GB" sz="11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5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No. of heritage legacy projects implemented</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2</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100" dirty="0">
                          <a:effectLst/>
                          <a:latin typeface="+mn-lt"/>
                          <a:ea typeface="Calibri" panose="020F0502020204030204" pitchFamily="34" charset="0"/>
                          <a:cs typeface="Calibri" panose="020F0502020204030204" pitchFamily="34" charset="0"/>
                        </a:rPr>
                        <a:t>No reporting required</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l">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57067872"/>
                  </a:ext>
                </a:extLst>
              </a:tr>
            </a:tbl>
          </a:graphicData>
        </a:graphic>
      </p:graphicFrame>
      <p:sp>
        <p:nvSpPr>
          <p:cNvPr id="4" name="Slide Number Placeholder 3"/>
          <p:cNvSpPr>
            <a:spLocks noGrp="1"/>
          </p:cNvSpPr>
          <p:nvPr>
            <p:ph type="sldNum" sz="quarter" idx="4"/>
          </p:nvPr>
        </p:nvSpPr>
        <p:spPr>
          <a:xfrm>
            <a:off x="8463216" y="6171465"/>
            <a:ext cx="447167" cy="231253"/>
          </a:xfrm>
        </p:spPr>
        <p:txBody>
          <a:bodyPr/>
          <a:lstStyle/>
          <a:p>
            <a:r>
              <a:rPr lang="en-US" sz="1000" b="1" dirty="0" smtClean="0">
                <a:solidFill>
                  <a:schemeClr val="tx1"/>
                </a:solidFill>
              </a:rPr>
              <a:t>25</a:t>
            </a:r>
            <a:endParaRPr lang="en-ZA" sz="1000" b="1" dirty="0">
              <a:solidFill>
                <a:schemeClr val="tx1"/>
              </a:solidFill>
            </a:endParaRPr>
          </a:p>
        </p:txBody>
      </p:sp>
    </p:spTree>
    <p:extLst>
      <p:ext uri="{BB962C8B-B14F-4D97-AF65-F5344CB8AC3E}">
        <p14:creationId xmlns:p14="http://schemas.microsoft.com/office/powerpoint/2010/main" xmlns="" val="1891225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269004"/>
            <a:ext cx="8157592" cy="528253"/>
          </a:xfrm>
        </p:spPr>
        <p:txBody>
          <a:bodyPr>
            <a:noAutofit/>
          </a:bodyPr>
          <a:lstStyle/>
          <a:p>
            <a:pPr algn="ctr"/>
            <a:r>
              <a:rPr lang="en-US" sz="3200" dirty="0">
                <a:solidFill>
                  <a:schemeClr val="accent6"/>
                </a:solidFill>
                <a:latin typeface="+mj-lt"/>
                <a:ea typeface="MS PGothic" pitchFamily="34" charset="-128"/>
                <a:cs typeface="Arial" pitchFamily="34" charset="0"/>
              </a:rPr>
              <a:t>PROGRAMME 2 :RECREATION DEVELOPMENT AND SPORT PROMOTION…CONT</a:t>
            </a:r>
            <a:endParaRPr lang="en-ZA" sz="32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057018206"/>
              </p:ext>
            </p:extLst>
          </p:nvPr>
        </p:nvGraphicFramePr>
        <p:xfrm>
          <a:off x="179513" y="1484785"/>
          <a:ext cx="8749479" cy="4248471"/>
        </p:xfrm>
        <a:graphic>
          <a:graphicData uri="http://schemas.openxmlformats.org/drawingml/2006/table">
            <a:tbl>
              <a:tblPr firstRow="1" bandRow="1">
                <a:tableStyleId>{93296810-A885-4BE3-A3E7-6D5BEEA58F35}</a:tableStyleId>
              </a:tblPr>
              <a:tblGrid>
                <a:gridCol w="917284">
                  <a:extLst>
                    <a:ext uri="{9D8B030D-6E8A-4147-A177-3AD203B41FA5}">
                      <a16:colId xmlns:a16="http://schemas.microsoft.com/office/drawing/2014/main" xmlns="" val="186441826"/>
                    </a:ext>
                  </a:extLst>
                </a:gridCol>
                <a:gridCol w="1199525">
                  <a:extLst>
                    <a:ext uri="{9D8B030D-6E8A-4147-A177-3AD203B41FA5}">
                      <a16:colId xmlns:a16="http://schemas.microsoft.com/office/drawing/2014/main" xmlns="" val="20000"/>
                    </a:ext>
                  </a:extLst>
                </a:gridCol>
                <a:gridCol w="917284">
                  <a:extLst>
                    <a:ext uri="{9D8B030D-6E8A-4147-A177-3AD203B41FA5}">
                      <a16:colId xmlns:a16="http://schemas.microsoft.com/office/drawing/2014/main" xmlns="" val="20001"/>
                    </a:ext>
                  </a:extLst>
                </a:gridCol>
                <a:gridCol w="1070362">
                  <a:extLst>
                    <a:ext uri="{9D8B030D-6E8A-4147-A177-3AD203B41FA5}">
                      <a16:colId xmlns:a16="http://schemas.microsoft.com/office/drawing/2014/main" xmlns="" val="20002"/>
                    </a:ext>
                  </a:extLst>
                </a:gridCol>
                <a:gridCol w="2016224">
                  <a:extLst>
                    <a:ext uri="{9D8B030D-6E8A-4147-A177-3AD203B41FA5}">
                      <a16:colId xmlns:a16="http://schemas.microsoft.com/office/drawing/2014/main" xmlns="" val="20003"/>
                    </a:ext>
                  </a:extLst>
                </a:gridCol>
                <a:gridCol w="1314400">
                  <a:extLst>
                    <a:ext uri="{9D8B030D-6E8A-4147-A177-3AD203B41FA5}">
                      <a16:colId xmlns:a16="http://schemas.microsoft.com/office/drawing/2014/main" xmlns="" val="20004"/>
                    </a:ext>
                  </a:extLst>
                </a:gridCol>
                <a:gridCol w="1314400">
                  <a:extLst>
                    <a:ext uri="{9D8B030D-6E8A-4147-A177-3AD203B41FA5}">
                      <a16:colId xmlns:a16="http://schemas.microsoft.com/office/drawing/2014/main" xmlns="" val="2622886999"/>
                    </a:ext>
                  </a:extLst>
                </a:gridCol>
              </a:tblGrid>
              <a:tr h="61934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2020/21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3</a:t>
                      </a:r>
                      <a:r>
                        <a:rPr kumimoji="0" lang="en-US" sz="1000" u="none" strike="noStrike" kern="1200" cap="none" spc="0" normalizeH="0" baseline="30000" noProof="0" dirty="0">
                          <a:ln>
                            <a:noFill/>
                          </a:ln>
                          <a:effectLst/>
                          <a:uLnTx/>
                          <a:uFillTx/>
                          <a:latin typeface="+mn-lt"/>
                        </a:rPr>
                        <a:t>RD</a:t>
                      </a:r>
                      <a:r>
                        <a:rPr kumimoji="0" lang="en-US" sz="1000" u="none" strike="noStrike" kern="1200" cap="none" spc="0" normalizeH="0" baseline="0" noProof="0" dirty="0">
                          <a:ln>
                            <a:noFill/>
                          </a:ln>
                          <a:effectLst/>
                          <a:uLnTx/>
                          <a:uFillTx/>
                          <a:latin typeface="+mn-lt"/>
                        </a:rPr>
                        <a:t> </a:t>
                      </a:r>
                      <a:r>
                        <a:rPr kumimoji="0" lang="en-US" sz="1000" u="none" strike="noStrike" cap="none" normalizeH="0" baseline="0" dirty="0">
                          <a:ln>
                            <a:noFill/>
                          </a:ln>
                          <a:effectLst/>
                          <a:latin typeface="+mn-lt"/>
                        </a:rPr>
                        <a:t>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31 DECEMBER 2020</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15550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rgbClr val="000000"/>
                          </a:solidFill>
                          <a:effectLst/>
                          <a:latin typeface="+mn-lt"/>
                          <a:ea typeface="Calibri" panose="020F0502020204030204" pitchFamily="34" charset="0"/>
                          <a:cs typeface="Arial" panose="020B0604020202020204" pitchFamily="34" charset="0"/>
                        </a:rPr>
                        <a:t>RDSP 11</a:t>
                      </a:r>
                    </a:p>
                  </a:txBody>
                  <a:tcPr marL="68580" marR="68580" marT="0" marB="0"/>
                </a:tc>
                <a:tc>
                  <a:txBody>
                    <a:bodyPr/>
                    <a:lstStyle/>
                    <a:p>
                      <a:pPr algn="l">
                        <a:lnSpc>
                          <a:spcPct val="15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No. of provincial resistance and liberation heritage route (RLHR)sites developed and managed</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n-ZA" sz="1100" dirty="0">
                          <a:effectLst/>
                          <a:latin typeface="+mn-lt"/>
                          <a:ea typeface="Calibri" panose="020F0502020204030204" pitchFamily="34" charset="0"/>
                          <a:cs typeface="Calibri" panose="020F0502020204030204" pitchFamily="34" charset="0"/>
                        </a:rPr>
                        <a:t>3</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n-ZA" sz="1100" dirty="0">
                          <a:effectLst/>
                          <a:latin typeface="+mn-lt"/>
                          <a:ea typeface="Calibri" panose="020F0502020204030204" pitchFamily="34" charset="0"/>
                          <a:cs typeface="Calibri" panose="020F0502020204030204" pitchFamily="34" charset="0"/>
                        </a:rPr>
                        <a:t>-</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n-ZA" sz="1100" dirty="0">
                          <a:effectLst/>
                          <a:latin typeface="+mn-lt"/>
                          <a:ea typeface="Calibri" panose="020F0502020204030204" pitchFamily="34" charset="0"/>
                          <a:cs typeface="Calibri" panose="020F0502020204030204" pitchFamily="34" charset="0"/>
                        </a:rPr>
                        <a:t>No reporting required</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l">
                        <a:lnSpc>
                          <a:spcPct val="150000"/>
                        </a:lnSpc>
                        <a:spcAft>
                          <a:spcPts val="0"/>
                        </a:spcAft>
                      </a:pPr>
                      <a:r>
                        <a:rPr lang="en-ZA" sz="1100" dirty="0">
                          <a:effectLst/>
                          <a:latin typeface="+mn-lt"/>
                          <a:ea typeface="Times New Roman" panose="02020603050405020304" pitchFamily="18" charset="0"/>
                          <a:cs typeface="Calibri" panose="020F0502020204030204" pitchFamily="34" charset="0"/>
                        </a:rPr>
                        <a:t>-</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n-ZA" sz="1100" dirty="0">
                          <a:effectLst/>
                          <a:latin typeface="+mn-lt"/>
                          <a:ea typeface="Times New Roman" panose="02020603050405020304" pitchFamily="18" charset="0"/>
                          <a:cs typeface="Calibri" panose="020F0502020204030204" pitchFamily="34" charset="0"/>
                        </a:rPr>
                        <a:t>-</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2074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rgbClr val="000000"/>
                          </a:solidFill>
                          <a:effectLst/>
                          <a:latin typeface="+mn-lt"/>
                          <a:ea typeface="Calibri" panose="020F0502020204030204" pitchFamily="34" charset="0"/>
                          <a:cs typeface="Arial" panose="020B0604020202020204" pitchFamily="34" charset="0"/>
                        </a:rPr>
                        <a:t>RDSP 12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rgbClr val="000000"/>
                          </a:solidFill>
                          <a:effectLst/>
                          <a:latin typeface="+mn-lt"/>
                          <a:ea typeface="Calibri" panose="020F0502020204030204" pitchFamily="34" charset="0"/>
                          <a:cs typeface="Arial" panose="020B0604020202020204" pitchFamily="34" charset="0"/>
                        </a:rPr>
                        <a:t> </a:t>
                      </a:r>
                    </a:p>
                  </a:txBody>
                  <a:tcPr marL="68580" marR="68580" marT="0" marB="0"/>
                </a:tc>
                <a:tc>
                  <a:txBody>
                    <a:bodyPr/>
                    <a:lstStyle/>
                    <a:p>
                      <a:pPr algn="l">
                        <a:lnSpc>
                          <a:spcPct val="15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Percentage of COVID relief applications from athletes, coaches and technical personnel processed</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100%</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100" dirty="0">
                          <a:effectLst/>
                          <a:latin typeface="+mn-lt"/>
                          <a:ea typeface="Calibri" panose="020F0502020204030204" pitchFamily="34" charset="0"/>
                          <a:cs typeface="Times New Roman" panose="02020603050405020304" pitchFamily="18" charset="0"/>
                        </a:rPr>
                        <a:t>100%</a:t>
                      </a:r>
                    </a:p>
                  </a:txBody>
                  <a:tcPr marL="68580" marR="68580" marT="0" marB="0"/>
                </a:tc>
                <a:tc>
                  <a:txBody>
                    <a:bodyPr/>
                    <a:lstStyle/>
                    <a:p>
                      <a:pPr algn="just">
                        <a:lnSpc>
                          <a:spcPct val="150000"/>
                        </a:lnSpc>
                        <a:spcAft>
                          <a:spcPts val="0"/>
                        </a:spcAft>
                      </a:pPr>
                      <a:r>
                        <a:rPr lang="en-ZA" sz="1100" dirty="0">
                          <a:effectLst/>
                          <a:latin typeface="+mn-lt"/>
                          <a:ea typeface="Calibri" panose="020F0502020204030204" pitchFamily="34" charset="0"/>
                          <a:cs typeface="Times New Roman" panose="02020603050405020304" pitchFamily="18" charset="0"/>
                        </a:rPr>
                        <a:t>100% COVID relief applications from athletes, coaches and technical personnel processed</a:t>
                      </a:r>
                    </a:p>
                  </a:txBody>
                  <a:tcPr marL="68580" marR="68580" marT="0" marB="0">
                    <a:solidFill>
                      <a:srgbClr val="FF0000"/>
                    </a:solidFill>
                  </a:tcPr>
                </a:tc>
                <a:tc>
                  <a:txBody>
                    <a:bodyPr/>
                    <a:lstStyle/>
                    <a:p>
                      <a:pPr algn="just">
                        <a:lnSpc>
                          <a:spcPct val="150000"/>
                        </a:lnSpc>
                        <a:spcAft>
                          <a:spcPts val="0"/>
                        </a:spcAft>
                      </a:pPr>
                      <a:r>
                        <a:rPr lang="en-ZA" sz="1100" dirty="0">
                          <a:solidFill>
                            <a:srgbClr val="000000"/>
                          </a:solidFill>
                          <a:effectLst/>
                          <a:latin typeface="+mn-lt"/>
                          <a:ea typeface="Times New Roman" panose="02020603050405020304" pitchFamily="18" charset="0"/>
                          <a:cs typeface="Times New Roman" panose="02020603050405020304" pitchFamily="18" charset="0"/>
                        </a:rPr>
                        <a:t>Lack of adequate evidence to support achievement </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n-ZA" sz="1100" dirty="0">
                          <a:solidFill>
                            <a:srgbClr val="000000"/>
                          </a:solidFill>
                          <a:effectLst/>
                          <a:latin typeface="+mn-lt"/>
                          <a:ea typeface="Times New Roman" panose="02020603050405020304" pitchFamily="18" charset="0"/>
                          <a:cs typeface="Times New Roman" panose="02020603050405020304" pitchFamily="18" charset="0"/>
                        </a:rPr>
                        <a:t>Submission of the adequate  portfolio of evidence before the end </a:t>
                      </a:r>
                      <a:r>
                        <a:rPr lang="en-ZA" sz="1100" dirty="0" smtClean="0">
                          <a:solidFill>
                            <a:srgbClr val="000000"/>
                          </a:solidFill>
                          <a:effectLst/>
                          <a:latin typeface="+mn-lt"/>
                          <a:ea typeface="Times New Roman" panose="02020603050405020304" pitchFamily="18" charset="0"/>
                          <a:cs typeface="Times New Roman" panose="02020603050405020304" pitchFamily="18" charset="0"/>
                        </a:rPr>
                        <a:t>of the  </a:t>
                      </a:r>
                      <a:r>
                        <a:rPr lang="en-ZA" sz="1100" dirty="0">
                          <a:solidFill>
                            <a:srgbClr val="000000"/>
                          </a:solidFill>
                          <a:effectLst/>
                          <a:latin typeface="+mn-lt"/>
                          <a:ea typeface="Times New Roman" panose="02020603050405020304" pitchFamily="18" charset="0"/>
                          <a:cs typeface="Times New Roman" panose="02020603050405020304" pitchFamily="18" charset="0"/>
                        </a:rPr>
                        <a:t>fourth quarter in order to enable achievement in the annual target</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4"/>
          </p:nvPr>
        </p:nvSpPr>
        <p:spPr>
          <a:xfrm>
            <a:off x="8463216" y="6165304"/>
            <a:ext cx="447167" cy="231253"/>
          </a:xfrm>
        </p:spPr>
        <p:txBody>
          <a:bodyPr/>
          <a:lstStyle/>
          <a:p>
            <a:r>
              <a:rPr lang="en-US" sz="1000" b="1" dirty="0" smtClean="0">
                <a:solidFill>
                  <a:schemeClr val="tx1"/>
                </a:solidFill>
              </a:rPr>
              <a:t>26</a:t>
            </a:r>
            <a:endParaRPr lang="en-ZA" sz="1000" b="1" dirty="0">
              <a:solidFill>
                <a:schemeClr val="tx1"/>
              </a:solidFill>
            </a:endParaRPr>
          </a:p>
        </p:txBody>
      </p:sp>
    </p:spTree>
    <p:extLst>
      <p:ext uri="{BB962C8B-B14F-4D97-AF65-F5344CB8AC3E}">
        <p14:creationId xmlns:p14="http://schemas.microsoft.com/office/powerpoint/2010/main" xmlns="" val="1655875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19" y="1600201"/>
            <a:ext cx="8682845" cy="3340967"/>
          </a:xfrm>
        </p:spPr>
        <p:txBody>
          <a:bodyPr>
            <a:normAutofit/>
          </a:bodyPr>
          <a:lstStyle/>
          <a:p>
            <a:pPr marL="0" lvl="0" indent="0" algn="ctr" defTabSz="457200" eaLnBrk="0" fontAlgn="base" hangingPunct="0">
              <a:spcAft>
                <a:spcPct val="0"/>
              </a:spcAft>
              <a:buNone/>
              <a:defRPr/>
            </a:pPr>
            <a:endParaRPr lang="en-ZA" sz="3200" dirty="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3600" cap="all" dirty="0">
                <a:solidFill>
                  <a:srgbClr val="B77727"/>
                </a:solidFill>
                <a:latin typeface="+mj-lt"/>
                <a:ea typeface="+mj-ea"/>
              </a:rPr>
              <a:t>PROGRAMME 3: </a:t>
            </a:r>
          </a:p>
          <a:p>
            <a:pPr marL="0" lvl="0" indent="0" algn="ctr" defTabSz="457200" eaLnBrk="0" fontAlgn="base" hangingPunct="0">
              <a:spcAft>
                <a:spcPct val="0"/>
              </a:spcAft>
              <a:buNone/>
              <a:defRPr/>
            </a:pPr>
            <a:r>
              <a:rPr lang="en-ZA" sz="3600" cap="all" dirty="0">
                <a:solidFill>
                  <a:srgbClr val="B77727"/>
                </a:solidFill>
                <a:latin typeface="+mj-lt"/>
                <a:ea typeface="+mj-ea"/>
              </a:rPr>
              <a:t>ARTS AND CULTURE PROMOTION AND DEVELOPMENT </a:t>
            </a:r>
            <a:endParaRPr lang="en-ZA" sz="3600" dirty="0">
              <a:solidFill>
                <a:srgbClr val="B77727"/>
              </a:solidFill>
              <a:latin typeface="+mj-lt"/>
            </a:endParaRPr>
          </a:p>
        </p:txBody>
      </p:sp>
    </p:spTree>
    <p:extLst>
      <p:ext uri="{BB962C8B-B14F-4D97-AF65-F5344CB8AC3E}">
        <p14:creationId xmlns:p14="http://schemas.microsoft.com/office/powerpoint/2010/main" xmlns="" val="2301408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540" y="1294100"/>
            <a:ext cx="8642920" cy="4583171"/>
          </a:xfrm>
        </p:spPr>
        <p:txBody>
          <a:bodyPr>
            <a:normAutofit fontScale="25000" lnSpcReduction="20000"/>
          </a:bodyPr>
          <a:lstStyle/>
          <a:p>
            <a:pPr marL="0" indent="0">
              <a:buNone/>
            </a:pPr>
            <a:r>
              <a:rPr lang="en-GB" sz="5600" dirty="0">
                <a:solidFill>
                  <a:schemeClr val="tx1"/>
                </a:solidFill>
                <a:latin typeface="+mn-lt"/>
              </a:rPr>
              <a:t>Purpose</a:t>
            </a:r>
            <a:r>
              <a:rPr lang="en-GB" sz="5600" b="0" dirty="0">
                <a:solidFill>
                  <a:schemeClr val="tx1"/>
                </a:solidFill>
                <a:latin typeface="+mn-lt"/>
              </a:rPr>
              <a:t>:  Promote and develop arts, culture, languages and implement the national social cohesion strategy</a:t>
            </a:r>
          </a:p>
          <a:p>
            <a:pPr marL="0" indent="0">
              <a:buNone/>
            </a:pPr>
            <a:endParaRPr lang="en-GB" sz="5600" b="0" dirty="0">
              <a:solidFill>
                <a:schemeClr val="tx1"/>
              </a:solidFill>
              <a:latin typeface="+mn-lt"/>
            </a:endParaRPr>
          </a:p>
          <a:p>
            <a:pPr marL="0" indent="0">
              <a:buNone/>
            </a:pPr>
            <a:r>
              <a:rPr lang="en-GB" sz="5600" dirty="0">
                <a:solidFill>
                  <a:schemeClr val="tx1"/>
                </a:solidFill>
                <a:latin typeface="+mn-lt"/>
              </a:rPr>
              <a:t>The Programme has the following sub-programmes:</a:t>
            </a:r>
            <a:endParaRPr lang="en-GB" sz="5600" b="0" dirty="0">
              <a:solidFill>
                <a:schemeClr val="tx1"/>
              </a:solidFill>
              <a:latin typeface="+mn-lt"/>
            </a:endParaRPr>
          </a:p>
          <a:p>
            <a:pPr>
              <a:buFont typeface="Wingdings" panose="05000000000000000000" pitchFamily="2" charset="2"/>
              <a:buChar char="§"/>
            </a:pPr>
            <a:r>
              <a:rPr lang="en-GB" sz="5600" b="0" dirty="0">
                <a:solidFill>
                  <a:schemeClr val="tx1"/>
                </a:solidFill>
                <a:latin typeface="+mn-lt"/>
              </a:rPr>
              <a:t>National Language Services</a:t>
            </a:r>
          </a:p>
          <a:p>
            <a:pPr>
              <a:buFont typeface="Wingdings" panose="05000000000000000000" pitchFamily="2" charset="2"/>
              <a:buChar char="§"/>
            </a:pPr>
            <a:r>
              <a:rPr lang="en-GB" sz="5600" b="0" dirty="0">
                <a:solidFill>
                  <a:schemeClr val="tx1"/>
                </a:solidFill>
                <a:latin typeface="+mn-lt"/>
              </a:rPr>
              <a:t>Cultural and Creative Industries Development</a:t>
            </a:r>
          </a:p>
          <a:p>
            <a:pPr>
              <a:buFont typeface="Wingdings" panose="05000000000000000000" pitchFamily="2" charset="2"/>
              <a:buChar char="§"/>
            </a:pPr>
            <a:r>
              <a:rPr lang="en-GB" sz="5600" b="0" dirty="0">
                <a:solidFill>
                  <a:schemeClr val="tx1"/>
                </a:solidFill>
                <a:latin typeface="+mn-lt"/>
              </a:rPr>
              <a:t>International Cooperation</a:t>
            </a:r>
          </a:p>
          <a:p>
            <a:pPr>
              <a:buFont typeface="Wingdings" panose="05000000000000000000" pitchFamily="2" charset="2"/>
              <a:buChar char="§"/>
            </a:pPr>
            <a:r>
              <a:rPr lang="en-GB" sz="5600" b="0" dirty="0">
                <a:solidFill>
                  <a:schemeClr val="tx1"/>
                </a:solidFill>
                <a:latin typeface="+mn-lt"/>
              </a:rPr>
              <a:t>Social Cohesion and Nation Building</a:t>
            </a:r>
          </a:p>
          <a:p>
            <a:pPr>
              <a:buFont typeface="Wingdings" panose="05000000000000000000" pitchFamily="2" charset="2"/>
              <a:buChar char="§"/>
            </a:pPr>
            <a:r>
              <a:rPr lang="en-GB" sz="5600" b="0" dirty="0">
                <a:solidFill>
                  <a:schemeClr val="tx1"/>
                </a:solidFill>
                <a:latin typeface="+mn-lt"/>
              </a:rPr>
              <a:t>Mzansi Golden Economy</a:t>
            </a:r>
          </a:p>
          <a:p>
            <a:pPr marL="0" indent="0">
              <a:buNone/>
            </a:pPr>
            <a:endParaRPr lang="en-GB" sz="5600" b="0" dirty="0">
              <a:solidFill>
                <a:schemeClr val="tx1"/>
              </a:solidFill>
              <a:latin typeface="+mn-lt"/>
            </a:endParaRPr>
          </a:p>
          <a:p>
            <a:pPr marL="0" indent="0" algn="just">
              <a:buNone/>
            </a:pPr>
            <a:r>
              <a:rPr lang="en-GB" sz="5600" b="0" dirty="0">
                <a:solidFill>
                  <a:schemeClr val="tx1"/>
                </a:solidFill>
                <a:latin typeface="+mn-lt"/>
              </a:rPr>
              <a:t>The Programme’s delivery of planned output indicators and targets was impacted by the Covid-19 influenced budget adjustments, restrictions on travel, and the need for social distancing. For example, the closing of theatres and performing arts institutions have had a severe impact on the delivery of cultural events and related activities. The lengthy closure of schools and the need for them to catch-up for lost classroom time has meant that the school-related output indicators such as the number of artists in schools, are reduced by almost 70%. Budget reductions have led to the reduction of targets. Further, the method of delivery for some of the projects and/or programmes had to change, and virtual platforms had to be explored to implement some. </a:t>
            </a:r>
          </a:p>
          <a:p>
            <a:pPr marL="0" indent="0" algn="just">
              <a:buNone/>
            </a:pPr>
            <a:endParaRPr lang="en-GB" sz="5600" b="0" dirty="0">
              <a:solidFill>
                <a:schemeClr val="tx1"/>
              </a:solidFill>
              <a:latin typeface="+mn-lt"/>
            </a:endParaRPr>
          </a:p>
          <a:p>
            <a:pPr marL="0" indent="0" algn="just">
              <a:buNone/>
            </a:pPr>
            <a:r>
              <a:rPr lang="en-GB" sz="5600" u="sng" dirty="0">
                <a:solidFill>
                  <a:schemeClr val="tx1"/>
                </a:solidFill>
                <a:latin typeface="+mn-lt"/>
              </a:rPr>
              <a:t>NATIONAL LANGUAGE SERVICES</a:t>
            </a:r>
            <a:endParaRPr lang="en-GB" sz="5600" b="0" dirty="0">
              <a:solidFill>
                <a:schemeClr val="tx1"/>
              </a:solidFill>
              <a:latin typeface="+mn-lt"/>
            </a:endParaRPr>
          </a:p>
          <a:p>
            <a:pPr marL="0" indent="0" algn="just">
              <a:buNone/>
            </a:pPr>
            <a:r>
              <a:rPr lang="en-GB" sz="5600" b="0" dirty="0">
                <a:solidFill>
                  <a:schemeClr val="tx1"/>
                </a:solidFill>
                <a:latin typeface="+mn-lt"/>
              </a:rPr>
              <a:t>The key outputs of this sub-programme are the promotion and development of official languages, and the support to efforts to increase qualified language practitioners through language bursaries.</a:t>
            </a:r>
          </a:p>
          <a:p>
            <a:pPr marL="0" indent="0">
              <a:buNone/>
            </a:pPr>
            <a:endParaRPr lang="en-ZA" sz="5600" b="0" dirty="0">
              <a:solidFill>
                <a:schemeClr val="tx1"/>
              </a:solidFill>
              <a:latin typeface="+mn-lt"/>
            </a:endParaRPr>
          </a:p>
        </p:txBody>
      </p:sp>
      <p:sp>
        <p:nvSpPr>
          <p:cNvPr id="5" name="Slide Number Placeholder 4"/>
          <p:cNvSpPr>
            <a:spLocks noGrp="1"/>
          </p:cNvSpPr>
          <p:nvPr>
            <p:ph type="sldNum" sz="quarter" idx="4"/>
          </p:nvPr>
        </p:nvSpPr>
        <p:spPr/>
        <p:txBody>
          <a:bodyPr/>
          <a:lstStyle/>
          <a:p>
            <a:r>
              <a:rPr lang="en-US" sz="1000" b="1" dirty="0" smtClean="0">
                <a:solidFill>
                  <a:schemeClr val="tx1"/>
                </a:solidFill>
              </a:rPr>
              <a:t>28</a:t>
            </a:r>
            <a:endParaRPr lang="en-ZA" sz="1000" b="1" dirty="0">
              <a:solidFill>
                <a:schemeClr val="tx1"/>
              </a:solidFill>
            </a:endParaRPr>
          </a:p>
        </p:txBody>
      </p:sp>
      <p:sp>
        <p:nvSpPr>
          <p:cNvPr id="4" name="Rectangle 3"/>
          <p:cNvSpPr/>
          <p:nvPr/>
        </p:nvSpPr>
        <p:spPr>
          <a:xfrm>
            <a:off x="0" y="188640"/>
            <a:ext cx="9144000" cy="1077218"/>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3200" b="1" dirty="0">
                <a:solidFill>
                  <a:schemeClr val="accent6"/>
                </a:solidFill>
                <a:ea typeface="MS PGothic" pitchFamily="34" charset="-128"/>
                <a:cs typeface="Arial" pitchFamily="34" charset="0"/>
              </a:rPr>
              <a:t>PROGRAMME 3: </a:t>
            </a:r>
            <a:r>
              <a:rPr lang="en-ZA" sz="3200" b="1" dirty="0">
                <a:solidFill>
                  <a:schemeClr val="accent6"/>
                </a:solidFill>
                <a:ea typeface="MS PGothic" pitchFamily="34" charset="-128"/>
                <a:cs typeface="Arial" pitchFamily="34" charset="0"/>
              </a:rPr>
              <a:t>ARTS AND CULTURE PROMOTION AND DEVELOPMENT </a:t>
            </a:r>
            <a:endParaRPr lang="en-US" sz="3200" b="1" dirty="0">
              <a:solidFill>
                <a:schemeClr val="accent6"/>
              </a:solidFill>
              <a:ea typeface="MS PGothic" pitchFamily="34" charset="-128"/>
              <a:cs typeface="Arial" pitchFamily="34" charset="0"/>
            </a:endParaRPr>
          </a:p>
        </p:txBody>
      </p:sp>
    </p:spTree>
    <p:extLst>
      <p:ext uri="{BB962C8B-B14F-4D97-AF65-F5344CB8AC3E}">
        <p14:creationId xmlns:p14="http://schemas.microsoft.com/office/powerpoint/2010/main" xmlns="" val="874304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540" y="1294101"/>
            <a:ext cx="8642920" cy="4343400"/>
          </a:xfrm>
        </p:spPr>
        <p:txBody>
          <a:bodyPr>
            <a:normAutofit fontScale="25000" lnSpcReduction="20000"/>
          </a:bodyPr>
          <a:lstStyle/>
          <a:p>
            <a:pPr marL="0" indent="0" algn="just">
              <a:buNone/>
            </a:pPr>
            <a:r>
              <a:rPr lang="en-GB" sz="5600" u="sng" dirty="0">
                <a:solidFill>
                  <a:schemeClr val="tx1"/>
                </a:solidFill>
                <a:latin typeface="+mn-lt"/>
              </a:rPr>
              <a:t>CULTURAL AND CREATIVE INDUSTRIES</a:t>
            </a:r>
          </a:p>
          <a:p>
            <a:pPr marL="0" indent="0" algn="just">
              <a:buNone/>
            </a:pPr>
            <a:r>
              <a:rPr lang="en-GB" sz="5600" b="0" dirty="0">
                <a:solidFill>
                  <a:schemeClr val="tx1"/>
                </a:solidFill>
                <a:latin typeface="+mn-lt"/>
              </a:rPr>
              <a:t>The key outputs of this sub-programme are: the development of platforms nationally and internationally to expand market access; capacity building; and the promotion of access to cultural </a:t>
            </a:r>
            <a:r>
              <a:rPr lang="en-GB" sz="5600" b="0" dirty="0" smtClean="0">
                <a:solidFill>
                  <a:schemeClr val="tx1"/>
                </a:solidFill>
                <a:latin typeface="+mn-lt"/>
              </a:rPr>
              <a:t>facilities / </a:t>
            </a:r>
            <a:r>
              <a:rPr lang="en-GB" sz="5600" b="0" dirty="0">
                <a:solidFill>
                  <a:schemeClr val="tx1"/>
                </a:solidFill>
                <a:latin typeface="+mn-lt"/>
              </a:rPr>
              <a:t>community arts centres and participation in arts, culture and heritage programmes.</a:t>
            </a:r>
          </a:p>
          <a:p>
            <a:pPr marL="0" indent="0" algn="just">
              <a:buNone/>
            </a:pPr>
            <a:endParaRPr lang="en-GB" sz="5600" b="0" dirty="0">
              <a:solidFill>
                <a:schemeClr val="tx1"/>
              </a:solidFill>
              <a:latin typeface="+mn-lt"/>
            </a:endParaRPr>
          </a:p>
          <a:p>
            <a:pPr marL="0" indent="0" algn="just">
              <a:buNone/>
            </a:pPr>
            <a:r>
              <a:rPr lang="en-GB" sz="5600" u="sng" dirty="0">
                <a:solidFill>
                  <a:schemeClr val="tx1"/>
                </a:solidFill>
                <a:latin typeface="+mn-lt"/>
              </a:rPr>
              <a:t>INTERNATIONAL COOPERATION</a:t>
            </a:r>
          </a:p>
          <a:p>
            <a:pPr marL="0" indent="0" algn="just">
              <a:buNone/>
            </a:pPr>
            <a:r>
              <a:rPr lang="en-GB" sz="5600" b="0" dirty="0">
                <a:solidFill>
                  <a:schemeClr val="tx1"/>
                </a:solidFill>
                <a:latin typeface="+mn-lt"/>
              </a:rPr>
              <a:t>The coordination of international engagements involves travelling across international borders and bringing together a large number of artists, performers, athletes, experts and cultural and creative industry practitioners. The restrictions on international travel and the need for social distancing has therefore negatively impacted on the Department’s International programme. </a:t>
            </a:r>
          </a:p>
          <a:p>
            <a:pPr marL="0" indent="0" algn="just">
              <a:buNone/>
            </a:pPr>
            <a:endParaRPr lang="en-GB" sz="5600" b="0" dirty="0">
              <a:solidFill>
                <a:schemeClr val="tx1"/>
              </a:solidFill>
              <a:latin typeface="+mn-lt"/>
            </a:endParaRPr>
          </a:p>
          <a:p>
            <a:pPr marL="0" indent="0" algn="just">
              <a:buNone/>
            </a:pPr>
            <a:r>
              <a:rPr lang="en-GB" sz="5600" u="sng" dirty="0">
                <a:solidFill>
                  <a:schemeClr val="tx1"/>
                </a:solidFill>
                <a:latin typeface="+mn-lt"/>
              </a:rPr>
              <a:t>SOCIAL COHESION AND NATION BUILDING</a:t>
            </a:r>
          </a:p>
          <a:p>
            <a:pPr marL="0" indent="0" algn="just">
              <a:buNone/>
            </a:pPr>
            <a:r>
              <a:rPr lang="en-GB" sz="5600" b="0" dirty="0">
                <a:solidFill>
                  <a:schemeClr val="tx1"/>
                </a:solidFill>
                <a:latin typeface="+mn-lt"/>
              </a:rPr>
              <a:t>The key outputs of this sub-programme include the provision of support to the Moral Regeneration Movement, Community Conversations/dialogues to foster social cohesion, Youth focused arts development programmes, Advocacy platforms on social cohesion by social cohesion advocates, and the facilitation of the development of an overarching social compact.</a:t>
            </a:r>
          </a:p>
          <a:p>
            <a:pPr marL="0" indent="0" algn="just">
              <a:buNone/>
            </a:pPr>
            <a:endParaRPr lang="en-GB" sz="5600" b="0" dirty="0">
              <a:solidFill>
                <a:schemeClr val="tx1"/>
              </a:solidFill>
              <a:latin typeface="+mn-lt"/>
            </a:endParaRPr>
          </a:p>
          <a:p>
            <a:pPr marL="0" indent="0" algn="just">
              <a:buNone/>
            </a:pPr>
            <a:r>
              <a:rPr lang="en-GB" sz="5600" u="sng" dirty="0">
                <a:solidFill>
                  <a:schemeClr val="tx1"/>
                </a:solidFill>
                <a:latin typeface="+mn-lt"/>
              </a:rPr>
              <a:t>MZANSI GOLDEN ECONOMY</a:t>
            </a:r>
          </a:p>
          <a:p>
            <a:pPr marL="0" indent="0" algn="just">
              <a:buNone/>
            </a:pPr>
            <a:r>
              <a:rPr lang="en-GB" sz="5600" b="0" dirty="0">
                <a:solidFill>
                  <a:schemeClr val="tx1"/>
                </a:solidFill>
                <a:latin typeface="+mn-lt"/>
              </a:rPr>
              <a:t>Outputs for the </a:t>
            </a:r>
            <a:r>
              <a:rPr lang="en-GB" sz="5600" b="0" dirty="0" err="1">
                <a:solidFill>
                  <a:schemeClr val="tx1"/>
                </a:solidFill>
                <a:latin typeface="+mn-lt"/>
              </a:rPr>
              <a:t>Mzansi</a:t>
            </a:r>
            <a:r>
              <a:rPr lang="en-GB" sz="5600" b="0" dirty="0">
                <a:solidFill>
                  <a:schemeClr val="tx1"/>
                </a:solidFill>
                <a:latin typeface="+mn-lt"/>
              </a:rPr>
              <a:t> Golden Economy relate to the increase in support to the creative industry, including placement of artists in schools to promote and support arts education. In addition, it focuses on research in the sector, through SACO. Projects that are supported through the </a:t>
            </a:r>
            <a:r>
              <a:rPr lang="en-GB" sz="5600" b="0" dirty="0" err="1">
                <a:solidFill>
                  <a:schemeClr val="tx1"/>
                </a:solidFill>
                <a:latin typeface="+mn-lt"/>
              </a:rPr>
              <a:t>Mzansi</a:t>
            </a:r>
            <a:r>
              <a:rPr lang="en-GB" sz="5600" b="0" dirty="0">
                <a:solidFill>
                  <a:schemeClr val="tx1"/>
                </a:solidFill>
                <a:latin typeface="+mn-lt"/>
              </a:rPr>
              <a:t> Golden Economy Programme in the creative industry include Flagships Projects, Cultural Events, Public Art, Touring Ventures productions (incl. Africa Month). </a:t>
            </a:r>
          </a:p>
          <a:p>
            <a:pPr marL="0" indent="0">
              <a:buNone/>
            </a:pPr>
            <a:endParaRPr lang="en-ZA" sz="5600" b="0" dirty="0">
              <a:solidFill>
                <a:schemeClr val="tx1"/>
              </a:solidFill>
              <a:latin typeface="+mn-lt"/>
            </a:endParaRPr>
          </a:p>
        </p:txBody>
      </p:sp>
      <p:sp>
        <p:nvSpPr>
          <p:cNvPr id="5" name="Slide Number Placeholder 4"/>
          <p:cNvSpPr>
            <a:spLocks noGrp="1"/>
          </p:cNvSpPr>
          <p:nvPr>
            <p:ph type="sldNum" sz="quarter" idx="4"/>
          </p:nvPr>
        </p:nvSpPr>
        <p:spPr/>
        <p:txBody>
          <a:bodyPr/>
          <a:lstStyle/>
          <a:p>
            <a:r>
              <a:rPr lang="en-ZA" sz="1000" b="1" dirty="0" smtClean="0">
                <a:solidFill>
                  <a:schemeClr val="tx1"/>
                </a:solidFill>
              </a:rPr>
              <a:t>29</a:t>
            </a:r>
            <a:endParaRPr lang="en-ZA" sz="1000" b="1" dirty="0">
              <a:solidFill>
                <a:schemeClr val="tx1"/>
              </a:solidFill>
            </a:endParaRPr>
          </a:p>
        </p:txBody>
      </p:sp>
      <p:sp>
        <p:nvSpPr>
          <p:cNvPr id="4" name="Rectangle 3"/>
          <p:cNvSpPr/>
          <p:nvPr/>
        </p:nvSpPr>
        <p:spPr>
          <a:xfrm>
            <a:off x="0" y="188640"/>
            <a:ext cx="9144000" cy="1077218"/>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3200" b="1" dirty="0">
                <a:solidFill>
                  <a:schemeClr val="accent6"/>
                </a:solidFill>
                <a:ea typeface="MS PGothic" pitchFamily="34" charset="-128"/>
                <a:cs typeface="Arial" pitchFamily="34" charset="0"/>
              </a:rPr>
              <a:t>PROGRAMME 3: </a:t>
            </a:r>
            <a:r>
              <a:rPr lang="en-ZA" sz="3200" b="1" dirty="0">
                <a:solidFill>
                  <a:schemeClr val="accent6"/>
                </a:solidFill>
                <a:ea typeface="MS PGothic" pitchFamily="34" charset="-128"/>
                <a:cs typeface="Arial" pitchFamily="34" charset="0"/>
              </a:rPr>
              <a:t>ARTS AND CULTURE PROMOTION AND DEVELOPMENT…CONT</a:t>
            </a:r>
            <a:endParaRPr lang="en-US" sz="3200" b="1" dirty="0">
              <a:solidFill>
                <a:schemeClr val="accent6"/>
              </a:solidFill>
              <a:ea typeface="MS PGothic" pitchFamily="34" charset="-128"/>
              <a:cs typeface="Arial" pitchFamily="34" charset="0"/>
            </a:endParaRPr>
          </a:p>
        </p:txBody>
      </p:sp>
    </p:spTree>
    <p:extLst>
      <p:ext uri="{BB962C8B-B14F-4D97-AF65-F5344CB8AC3E}">
        <p14:creationId xmlns:p14="http://schemas.microsoft.com/office/powerpoint/2010/main" xmlns="" val="2161787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79513" y="971601"/>
            <a:ext cx="8784974" cy="4905672"/>
          </a:xfrm>
          <a:ln>
            <a:solidFill>
              <a:schemeClr val="accent6"/>
            </a:solidFill>
          </a:ln>
        </p:spPr>
        <p:txBody>
          <a:bodyPr/>
          <a:lstStyle/>
          <a:p>
            <a:pPr marL="0" lvl="0" indent="0" algn="just">
              <a:lnSpc>
                <a:spcPct val="150000"/>
              </a:lnSpc>
              <a:buNone/>
            </a:pPr>
            <a:r>
              <a:rPr lang="en-ZA" sz="2000" b="0" dirty="0">
                <a:solidFill>
                  <a:prstClr val="black"/>
                </a:solidFill>
                <a:latin typeface="Calibri"/>
                <a:ea typeface="Times New Roman" panose="02020603050405020304" pitchFamily="18" charset="0"/>
                <a:cs typeface="Calibri" panose="020F0502020204030204" pitchFamily="34" charset="0"/>
              </a:rPr>
              <a:t>The purpose of this presentation is to share the quarter 3 (2020/21) performance of DSAC with the Portfolio Committee on Sport, Arts and Culture.</a:t>
            </a:r>
          </a:p>
          <a:p>
            <a:pPr marL="0" lvl="0" indent="0" algn="just">
              <a:lnSpc>
                <a:spcPct val="150000"/>
              </a:lnSpc>
              <a:buNone/>
            </a:pPr>
            <a:endParaRPr lang="en-ZA" sz="2000" b="0" dirty="0">
              <a:solidFill>
                <a:prstClr val="black"/>
              </a:solidFill>
              <a:latin typeface="Calibri"/>
              <a:ea typeface="Times New Roman" panose="02020603050405020304" pitchFamily="18" charset="0"/>
              <a:cs typeface="Calibri" panose="020F0502020204030204" pitchFamily="34" charset="0"/>
            </a:endParaRPr>
          </a:p>
          <a:p>
            <a:pPr lvl="0" algn="just">
              <a:lnSpc>
                <a:spcPct val="150000"/>
              </a:lnSpc>
              <a:buFont typeface="Wingdings" panose="05000000000000000000" pitchFamily="2" charset="2"/>
              <a:buChar char="§"/>
            </a:pPr>
            <a:r>
              <a:rPr lang="en-ZA" sz="2000" b="0" dirty="0">
                <a:solidFill>
                  <a:prstClr val="black"/>
                </a:solidFill>
                <a:latin typeface="Calibri"/>
                <a:ea typeface="Times New Roman" panose="02020603050405020304" pitchFamily="18" charset="0"/>
                <a:cs typeface="Calibri" panose="020F0502020204030204" pitchFamily="34" charset="0"/>
              </a:rPr>
              <a:t>For accountability as required by law</a:t>
            </a:r>
          </a:p>
          <a:p>
            <a:pPr lvl="0" algn="just">
              <a:lnSpc>
                <a:spcPct val="150000"/>
              </a:lnSpc>
              <a:buFont typeface="Wingdings" panose="05000000000000000000" pitchFamily="2" charset="2"/>
              <a:buChar char="§"/>
            </a:pPr>
            <a:r>
              <a:rPr lang="en-ZA" sz="2000" b="0" dirty="0">
                <a:solidFill>
                  <a:prstClr val="black"/>
                </a:solidFill>
                <a:latin typeface="Calibri"/>
                <a:ea typeface="Times New Roman" panose="02020603050405020304" pitchFamily="18" charset="0"/>
                <a:cs typeface="Calibri" panose="020F0502020204030204" pitchFamily="34" charset="0"/>
              </a:rPr>
              <a:t>To enable the Committee to provide oversight on the work of the Department and its entities.</a:t>
            </a:r>
          </a:p>
          <a:p>
            <a:pPr marL="0" indent="0">
              <a:buNone/>
            </a:pPr>
            <a:endParaRPr lang="en-US" dirty="0"/>
          </a:p>
        </p:txBody>
      </p:sp>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000" b="1" dirty="0">
                <a:solidFill>
                  <a:schemeClr val="tx1"/>
                </a:solidFill>
              </a:rPr>
              <a:t>3</a:t>
            </a:r>
          </a:p>
        </p:txBody>
      </p:sp>
      <p:sp>
        <p:nvSpPr>
          <p:cNvPr id="7" name="Title 1"/>
          <p:cNvSpPr txBox="1">
            <a:spLocks/>
          </p:cNvSpPr>
          <p:nvPr/>
        </p:nvSpPr>
        <p:spPr>
          <a:xfrm>
            <a:off x="179512" y="147702"/>
            <a:ext cx="8784975" cy="710952"/>
          </a:xfrm>
          <a:prstGeom prst="rect">
            <a:avLst/>
          </a:prstGeom>
          <a:ln>
            <a:solidFill>
              <a:schemeClr val="accent6"/>
            </a:solidFill>
          </a:ln>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F5981B"/>
                </a:solidFill>
                <a:latin typeface="Arial"/>
                <a:ea typeface="+mj-ea"/>
                <a:cs typeface="Arial"/>
              </a:defRPr>
            </a:lvl1pPr>
          </a:lstStyle>
          <a:p>
            <a:pPr algn="ctr"/>
            <a:r>
              <a:rPr lang="en-ZA" sz="3200" dirty="0">
                <a:solidFill>
                  <a:schemeClr val="accent6"/>
                </a:solidFill>
                <a:latin typeface="+mj-lt"/>
              </a:rPr>
              <a:t>PURPOSE</a:t>
            </a:r>
            <a:endParaRPr lang="en-US" sz="3200" dirty="0">
              <a:solidFill>
                <a:schemeClr val="accent6"/>
              </a:solidFill>
              <a:latin typeface="+mj-lt"/>
            </a:endParaRPr>
          </a:p>
        </p:txBody>
      </p:sp>
    </p:spTree>
    <p:extLst>
      <p:ext uri="{BB962C8B-B14F-4D97-AF65-F5344CB8AC3E}">
        <p14:creationId xmlns:p14="http://schemas.microsoft.com/office/powerpoint/2010/main" xmlns="" val="2299901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288750" y="6305547"/>
            <a:ext cx="609600" cy="365125"/>
          </a:xfrm>
        </p:spPr>
        <p:txBody>
          <a:bodyPr/>
          <a:lstStyle/>
          <a:p>
            <a:r>
              <a:rPr lang="en-US" sz="1000" b="1" dirty="0" smtClean="0">
                <a:solidFill>
                  <a:schemeClr val="tx1"/>
                </a:solidFill>
              </a:rPr>
              <a:t>30</a:t>
            </a:r>
            <a:endParaRPr lang="en-ZA" sz="1000" b="1" dirty="0">
              <a:solidFill>
                <a:schemeClr val="tx1"/>
              </a:solidFill>
            </a:endParaRPr>
          </a:p>
        </p:txBody>
      </p:sp>
      <p:sp>
        <p:nvSpPr>
          <p:cNvPr id="4" name="Rectangle 3"/>
          <p:cNvSpPr/>
          <p:nvPr/>
        </p:nvSpPr>
        <p:spPr>
          <a:xfrm>
            <a:off x="0" y="188640"/>
            <a:ext cx="9144000" cy="1077218"/>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3200" b="1" dirty="0">
                <a:solidFill>
                  <a:schemeClr val="accent6"/>
                </a:solidFill>
                <a:ea typeface="MS PGothic" pitchFamily="34" charset="-128"/>
                <a:cs typeface="Arial" pitchFamily="34" charset="0"/>
              </a:rPr>
              <a:t>PROGRAMME 3: </a:t>
            </a:r>
            <a:r>
              <a:rPr lang="en-ZA" sz="3200" b="1" dirty="0">
                <a:solidFill>
                  <a:schemeClr val="accent6"/>
                </a:solidFill>
                <a:ea typeface="MS PGothic" pitchFamily="34" charset="-128"/>
                <a:cs typeface="Arial" pitchFamily="34" charset="0"/>
              </a:rPr>
              <a:t>ARTS AND CULTURE PROMOTION AND DEVELOPMENT </a:t>
            </a:r>
            <a:endParaRPr lang="en-US" sz="3200" b="1" dirty="0">
              <a:solidFill>
                <a:schemeClr val="accent6"/>
              </a:solidFill>
              <a:ea typeface="MS PGothic" pitchFamily="34" charset="-128"/>
              <a:cs typeface="Arial"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1498526010"/>
              </p:ext>
            </p:extLst>
          </p:nvPr>
        </p:nvGraphicFramePr>
        <p:xfrm>
          <a:off x="20978" y="1247058"/>
          <a:ext cx="9144000" cy="4634349"/>
        </p:xfrm>
        <a:graphic>
          <a:graphicData uri="http://schemas.openxmlformats.org/drawingml/2006/table">
            <a:tbl>
              <a:tblPr firstRow="1" bandRow="1">
                <a:tableStyleId>{93296810-A885-4BE3-A3E7-6D5BEEA58F35}</a:tableStyleId>
              </a:tblPr>
              <a:tblGrid>
                <a:gridCol w="992013">
                  <a:extLst>
                    <a:ext uri="{9D8B030D-6E8A-4147-A177-3AD203B41FA5}">
                      <a16:colId xmlns:a16="http://schemas.microsoft.com/office/drawing/2014/main" xmlns="" val="3274063258"/>
                    </a:ext>
                  </a:extLst>
                </a:gridCol>
                <a:gridCol w="1274105">
                  <a:extLst>
                    <a:ext uri="{9D8B030D-6E8A-4147-A177-3AD203B41FA5}">
                      <a16:colId xmlns:a16="http://schemas.microsoft.com/office/drawing/2014/main" xmlns="" val="20000"/>
                    </a:ext>
                  </a:extLst>
                </a:gridCol>
                <a:gridCol w="1187859">
                  <a:extLst>
                    <a:ext uri="{9D8B030D-6E8A-4147-A177-3AD203B41FA5}">
                      <a16:colId xmlns:a16="http://schemas.microsoft.com/office/drawing/2014/main" xmlns="" val="20001"/>
                    </a:ext>
                  </a:extLst>
                </a:gridCol>
                <a:gridCol w="881021">
                  <a:extLst>
                    <a:ext uri="{9D8B030D-6E8A-4147-A177-3AD203B41FA5}">
                      <a16:colId xmlns:a16="http://schemas.microsoft.com/office/drawing/2014/main" xmlns="" val="20002"/>
                    </a:ext>
                  </a:extLst>
                </a:gridCol>
                <a:gridCol w="1944216">
                  <a:extLst>
                    <a:ext uri="{9D8B030D-6E8A-4147-A177-3AD203B41FA5}">
                      <a16:colId xmlns:a16="http://schemas.microsoft.com/office/drawing/2014/main" xmlns="" val="20003"/>
                    </a:ext>
                  </a:extLst>
                </a:gridCol>
                <a:gridCol w="1567471">
                  <a:extLst>
                    <a:ext uri="{9D8B030D-6E8A-4147-A177-3AD203B41FA5}">
                      <a16:colId xmlns:a16="http://schemas.microsoft.com/office/drawing/2014/main" xmlns="" val="20004"/>
                    </a:ext>
                  </a:extLst>
                </a:gridCol>
                <a:gridCol w="1297315">
                  <a:extLst>
                    <a:ext uri="{9D8B030D-6E8A-4147-A177-3AD203B41FA5}">
                      <a16:colId xmlns:a16="http://schemas.microsoft.com/office/drawing/2014/main" xmlns="" val="20005"/>
                    </a:ext>
                  </a:extLst>
                </a:gridCol>
              </a:tblGrid>
              <a:tr h="62696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2020/21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3</a:t>
                      </a:r>
                      <a:r>
                        <a:rPr kumimoji="0" lang="en-US" sz="1000" u="none" strike="noStrike" kern="1200" cap="none" spc="0" normalizeH="0" baseline="30000" noProof="0" dirty="0">
                          <a:ln>
                            <a:noFill/>
                          </a:ln>
                          <a:effectLst/>
                          <a:uLnTx/>
                          <a:uFillTx/>
                          <a:latin typeface="+mn-lt"/>
                        </a:rPr>
                        <a:t>RD</a:t>
                      </a:r>
                      <a:r>
                        <a:rPr kumimoji="0" lang="en-US" sz="1000" u="none" strike="noStrike" kern="1200" cap="none" spc="0" normalizeH="0" baseline="0" noProof="0" dirty="0">
                          <a:ln>
                            <a:noFill/>
                          </a:ln>
                          <a:effectLst/>
                          <a:uLnTx/>
                          <a:uFillTx/>
                          <a:latin typeface="+mn-lt"/>
                        </a:rPr>
                        <a:t> </a:t>
                      </a:r>
                      <a:r>
                        <a:rPr kumimoji="0" lang="en-US" sz="1000" u="none" strike="noStrike" cap="none" normalizeH="0" baseline="0" dirty="0">
                          <a:ln>
                            <a:noFill/>
                          </a:ln>
                          <a:effectLst/>
                          <a:latin typeface="+mn-lt"/>
                        </a:rPr>
                        <a:t>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31 DECEMBER 2020</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227273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000" kern="1200" dirty="0">
                          <a:effectLst/>
                          <a:latin typeface="+mn-lt"/>
                        </a:rPr>
                        <a:t>ACPD 1</a:t>
                      </a:r>
                    </a:p>
                    <a:p>
                      <a:pPr marL="0" marR="0" lvl="0" indent="0" algn="l" defTabSz="914400" rtl="0" eaLnBrk="1" fontAlgn="auto" latinLnBrk="0" hangingPunct="1">
                        <a:lnSpc>
                          <a:spcPct val="150000"/>
                        </a:lnSpc>
                        <a:spcBef>
                          <a:spcPts val="0"/>
                        </a:spcBef>
                        <a:spcAft>
                          <a:spcPts val="0"/>
                        </a:spcAft>
                        <a:buClrTx/>
                        <a:buSzTx/>
                        <a:buFontTx/>
                        <a:buNone/>
                        <a:tabLst/>
                        <a:defRPr/>
                      </a:pP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0"/>
                        </a:spcAft>
                      </a:pPr>
                      <a:r>
                        <a:rPr lang="en-ZA" sz="1000" dirty="0">
                          <a:effectLst/>
                          <a:latin typeface="+mn-lt"/>
                          <a:ea typeface="Calibri" panose="020F0502020204030204" pitchFamily="34" charset="0"/>
                          <a:cs typeface="Times New Roman" panose="02020603050405020304" pitchFamily="18" charset="0"/>
                        </a:rPr>
                        <a:t>Number of multi-year human language technology projects supported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6</a:t>
                      </a:r>
                      <a:endParaRPr lang="en-GB" sz="1000" dirty="0">
                        <a:effectLst/>
                        <a:latin typeface="+mn-lt"/>
                        <a:ea typeface="Calibri" panose="020F0502020204030204" pitchFamily="34" charset="0"/>
                        <a:cs typeface="Times New Roman" panose="02020603050405020304" pitchFamily="18" charset="0"/>
                      </a:endParaRPr>
                    </a:p>
                    <a:p>
                      <a:pPr>
                        <a:lnSpc>
                          <a:spcPct val="15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 </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000">
                          <a:effectLst/>
                          <a:latin typeface="+mn-lt"/>
                          <a:ea typeface="Calibri" panose="020F0502020204030204" pitchFamily="34" charset="0"/>
                          <a:cs typeface="Times New Roman" panose="02020603050405020304" pitchFamily="18" charset="0"/>
                        </a:rPr>
                        <a:t>4</a:t>
                      </a:r>
                    </a:p>
                  </a:txBody>
                  <a:tcPr marL="68580" marR="68580" marT="0" marB="0"/>
                </a:tc>
                <a:tc>
                  <a:txBody>
                    <a:bodyPr/>
                    <a:lstStyle/>
                    <a:p>
                      <a:pPr algn="just">
                        <a:lnSpc>
                          <a:spcPct val="150000"/>
                        </a:lnSpc>
                        <a:spcAft>
                          <a:spcPts val="0"/>
                        </a:spcAft>
                      </a:pPr>
                      <a:r>
                        <a:rPr lang="en-ZA" sz="1000" dirty="0">
                          <a:effectLst/>
                          <a:latin typeface="+mn-lt"/>
                          <a:ea typeface="Calibri" panose="020F0502020204030204" pitchFamily="34" charset="0"/>
                          <a:cs typeface="Times New Roman" panose="02020603050405020304" pitchFamily="18" charset="0"/>
                        </a:rPr>
                        <a:t>Three  multi-year human language technology projects were fully supported.</a:t>
                      </a:r>
                    </a:p>
                    <a:p>
                      <a:pPr algn="just">
                        <a:lnSpc>
                          <a:spcPct val="150000"/>
                        </a:lnSpc>
                        <a:spcAft>
                          <a:spcPts val="0"/>
                        </a:spcAft>
                      </a:pPr>
                      <a:r>
                        <a:rPr lang="en-ZA" sz="1000" dirty="0">
                          <a:effectLst/>
                          <a:latin typeface="+mn-lt"/>
                          <a:ea typeface="Calibri" panose="020F0502020204030204" pitchFamily="34" charset="0"/>
                          <a:cs typeface="Times New Roman" panose="02020603050405020304" pitchFamily="18" charset="0"/>
                        </a:rPr>
                        <a:t>These projects are:</a:t>
                      </a:r>
                    </a:p>
                    <a:p>
                      <a:pPr marL="171450" indent="-171450" algn="l">
                        <a:lnSpc>
                          <a:spcPct val="150000"/>
                        </a:lnSpc>
                        <a:spcAft>
                          <a:spcPts val="0"/>
                        </a:spcAft>
                        <a:buFont typeface="Arial" panose="020B0604020202020204" pitchFamily="34" charset="0"/>
                        <a:buChar char="•"/>
                      </a:pPr>
                      <a:r>
                        <a:rPr lang="en-ZA" sz="1000" dirty="0" err="1">
                          <a:effectLst/>
                          <a:latin typeface="+mn-lt"/>
                          <a:ea typeface="Calibri" panose="020F0502020204030204" pitchFamily="34" charset="0"/>
                          <a:cs typeface="Times New Roman" panose="02020603050405020304" pitchFamily="18" charset="0"/>
                        </a:rPr>
                        <a:t>Autshumato</a:t>
                      </a:r>
                      <a:r>
                        <a:rPr lang="en-ZA" sz="1000" dirty="0">
                          <a:effectLst/>
                          <a:latin typeface="+mn-lt"/>
                          <a:ea typeface="Calibri" panose="020F0502020204030204" pitchFamily="34" charset="0"/>
                          <a:cs typeface="Times New Roman" panose="02020603050405020304" pitchFamily="18" charset="0"/>
                        </a:rPr>
                        <a:t>-v</a:t>
                      </a:r>
                    </a:p>
                    <a:p>
                      <a:pPr marL="171450" indent="-171450" algn="l">
                        <a:lnSpc>
                          <a:spcPct val="150000"/>
                        </a:lnSpc>
                        <a:spcAft>
                          <a:spcPts val="0"/>
                        </a:spcAft>
                        <a:buFont typeface="Arial" panose="020B0604020202020204" pitchFamily="34" charset="0"/>
                        <a:buChar char="•"/>
                      </a:pPr>
                      <a:r>
                        <a:rPr lang="en-ZA" sz="1000" dirty="0">
                          <a:effectLst/>
                          <a:latin typeface="+mn-lt"/>
                          <a:ea typeface="Calibri" panose="020F0502020204030204" pitchFamily="34" charset="0"/>
                          <a:cs typeface="Times New Roman" panose="02020603050405020304" pitchFamily="18" charset="0"/>
                        </a:rPr>
                        <a:t>Endangered South African Languages Application and Archive</a:t>
                      </a:r>
                    </a:p>
                    <a:p>
                      <a:pPr marL="171450" indent="-171450" algn="l">
                        <a:lnSpc>
                          <a:spcPct val="150000"/>
                        </a:lnSpc>
                        <a:spcAft>
                          <a:spcPts val="0"/>
                        </a:spcAft>
                        <a:buFont typeface="Arial" panose="020B0604020202020204" pitchFamily="34" charset="0"/>
                        <a:buChar char="•"/>
                      </a:pPr>
                      <a:r>
                        <a:rPr lang="en-ZA" sz="1000" dirty="0">
                          <a:effectLst/>
                          <a:latin typeface="+mn-lt"/>
                          <a:ea typeface="Calibri" panose="020F0502020204030204" pitchFamily="34" charset="0"/>
                          <a:cs typeface="Times New Roman" panose="02020603050405020304" pitchFamily="18" charset="0"/>
                        </a:rPr>
                        <a:t> English -IsiXhosa Medical Bilingual Dictionary</a:t>
                      </a:r>
                    </a:p>
                  </a:txBody>
                  <a:tcPr marL="68580" marR="68580" marT="0" marB="0">
                    <a:solidFill>
                      <a:srgbClr val="FF0000"/>
                    </a:solidFill>
                  </a:tcPr>
                </a:tc>
                <a:tc>
                  <a:txBody>
                    <a:bodyPr/>
                    <a:lstStyle/>
                    <a:p>
                      <a:pPr algn="just">
                        <a:lnSpc>
                          <a:spcPct val="150000"/>
                        </a:lnSpc>
                        <a:spcAft>
                          <a:spcPts val="0"/>
                        </a:spcAft>
                      </a:pPr>
                      <a:r>
                        <a:rPr lang="en-ZA" sz="1000" dirty="0">
                          <a:effectLst/>
                          <a:latin typeface="+mn-lt"/>
                          <a:ea typeface="Times New Roman" panose="02020603050405020304" pitchFamily="18" charset="0"/>
                          <a:cs typeface="Times New Roman" panose="02020603050405020304" pitchFamily="18" charset="0"/>
                        </a:rPr>
                        <a:t>Finance section could not submit </a:t>
                      </a:r>
                      <a:r>
                        <a:rPr lang="en-ZA" sz="1000" dirty="0" smtClean="0">
                          <a:effectLst/>
                          <a:latin typeface="+mn-lt"/>
                          <a:ea typeface="Times New Roman" panose="02020603050405020304" pitchFamily="18" charset="0"/>
                          <a:cs typeface="Times New Roman" panose="02020603050405020304" pitchFamily="18" charset="0"/>
                        </a:rPr>
                        <a:t>the request </a:t>
                      </a:r>
                      <a:r>
                        <a:rPr lang="en-ZA" sz="1000" dirty="0">
                          <a:effectLst/>
                          <a:latin typeface="+mn-lt"/>
                          <a:ea typeface="Times New Roman" panose="02020603050405020304" pitchFamily="18" charset="0"/>
                          <a:cs typeface="Times New Roman" panose="02020603050405020304" pitchFamily="18" charset="0"/>
                        </a:rPr>
                        <a:t>to create an item for HLT project to National Treasury on </a:t>
                      </a:r>
                      <a:r>
                        <a:rPr lang="en-ZA" sz="1000" dirty="0" smtClean="0">
                          <a:effectLst/>
                          <a:latin typeface="+mn-lt"/>
                          <a:ea typeface="Times New Roman" panose="02020603050405020304" pitchFamily="18" charset="0"/>
                          <a:cs typeface="Times New Roman" panose="02020603050405020304" pitchFamily="18" charset="0"/>
                        </a:rPr>
                        <a:t>time </a:t>
                      </a:r>
                      <a:r>
                        <a:rPr lang="en-ZA" sz="1000" dirty="0">
                          <a:effectLst/>
                          <a:latin typeface="+mn-lt"/>
                          <a:ea typeface="Times New Roman" panose="02020603050405020304" pitchFamily="18" charset="0"/>
                          <a:cs typeface="Times New Roman" panose="02020603050405020304" pitchFamily="18" charset="0"/>
                        </a:rPr>
                        <a:t>because they were still awaiting MoAs from other work streams so that they can send the request in a </a:t>
                      </a:r>
                      <a:r>
                        <a:rPr lang="en-ZA" sz="1000" dirty="0" smtClean="0">
                          <a:effectLst/>
                          <a:latin typeface="+mn-lt"/>
                          <a:ea typeface="Times New Roman" panose="02020603050405020304" pitchFamily="18" charset="0"/>
                          <a:cs typeface="Times New Roman" panose="02020603050405020304" pitchFamily="18" charset="0"/>
                        </a:rPr>
                        <a:t>one batch / group</a:t>
                      </a:r>
                    </a:p>
                    <a:p>
                      <a:pPr algn="just">
                        <a:lnSpc>
                          <a:spcPct val="150000"/>
                        </a:lnSpc>
                        <a:spcAft>
                          <a:spcPts val="0"/>
                        </a:spcAft>
                      </a:pP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dirty="0">
                          <a:effectLst/>
                          <a:latin typeface="+mn-lt"/>
                          <a:ea typeface="Times New Roman" panose="02020603050405020304" pitchFamily="18" charset="0"/>
                          <a:cs typeface="Times New Roman" panose="02020603050405020304" pitchFamily="18" charset="0"/>
                        </a:rPr>
                        <a:t>The 4th project has since been </a:t>
                      </a:r>
                      <a:r>
                        <a:rPr lang="en-ZA" sz="1000" dirty="0" smtClean="0">
                          <a:effectLst/>
                          <a:latin typeface="+mn-lt"/>
                          <a:ea typeface="Times New Roman" panose="02020603050405020304" pitchFamily="18" charset="0"/>
                          <a:cs typeface="Times New Roman" panose="02020603050405020304" pitchFamily="18" charset="0"/>
                        </a:rPr>
                        <a:t>financially </a:t>
                      </a:r>
                      <a:r>
                        <a:rPr lang="en-ZA" sz="1000" dirty="0">
                          <a:effectLst/>
                          <a:latin typeface="+mn-lt"/>
                          <a:ea typeface="Times New Roman" panose="02020603050405020304" pitchFamily="18" charset="0"/>
                          <a:cs typeface="Times New Roman" panose="02020603050405020304" pitchFamily="18" charset="0"/>
                        </a:rPr>
                        <a:t>supported in the 4th quarter (22 January 2021).</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49278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ZA" sz="1000" kern="1200" dirty="0">
                          <a:effectLst/>
                          <a:latin typeface="+mn-lt"/>
                        </a:rPr>
                        <a:t>ACPD</a:t>
                      </a:r>
                      <a:r>
                        <a:rPr lang="en-ZA" sz="1000" kern="1200" baseline="0" dirty="0">
                          <a:effectLst/>
                          <a:latin typeface="+mn-lt"/>
                        </a:rPr>
                        <a:t> 2</a:t>
                      </a: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0"/>
                        </a:spcAft>
                      </a:pPr>
                      <a:r>
                        <a:rPr lang="en-ZA" sz="1000" dirty="0">
                          <a:solidFill>
                            <a:srgbClr val="000000"/>
                          </a:solidFill>
                          <a:effectLst/>
                          <a:latin typeface="+mn-lt"/>
                          <a:ea typeface="Calibri" panose="020F0502020204030204" pitchFamily="34" charset="0"/>
                          <a:cs typeface="Times New Roman" panose="02020603050405020304" pitchFamily="18" charset="0"/>
                        </a:rPr>
                        <a:t>Percentage of documents received that are translated and edited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100%</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000" dirty="0">
                          <a:solidFill>
                            <a:srgbClr val="000000"/>
                          </a:solidFill>
                          <a:effectLst/>
                          <a:latin typeface="+mn-lt"/>
                          <a:ea typeface="Calibri" panose="020F0502020204030204" pitchFamily="34" charset="0"/>
                          <a:cs typeface="Times New Roman" panose="02020603050405020304" pitchFamily="18" charset="0"/>
                        </a:rPr>
                        <a:t>100%</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1000" dirty="0">
                          <a:effectLst/>
                          <a:latin typeface="+mn-lt"/>
                          <a:ea typeface="Calibri" panose="020F0502020204030204" pitchFamily="34" charset="0"/>
                          <a:cs typeface="Times New Roman" panose="02020603050405020304" pitchFamily="18" charset="0"/>
                        </a:rPr>
                        <a:t>100% of documents accepted representing 211 documents for translation and/or editing within the reporting period were completed as per clients specifications.</a:t>
                      </a:r>
                    </a:p>
                  </a:txBody>
                  <a:tcPr marL="68580" marR="68580" marT="0" marB="0">
                    <a:solidFill>
                      <a:srgbClr val="00FF00"/>
                    </a:solidFill>
                  </a:tcPr>
                </a:tc>
                <a:tc>
                  <a:txBody>
                    <a:bodyPr/>
                    <a:lstStyle/>
                    <a:p>
                      <a:pPr algn="just">
                        <a:lnSpc>
                          <a:spcPct val="150000"/>
                        </a:lnSpc>
                        <a:spcAft>
                          <a:spcPts val="0"/>
                        </a:spcAft>
                      </a:pPr>
                      <a:r>
                        <a:rPr lang="en-ZA" sz="1000" dirty="0">
                          <a:effectLst/>
                          <a:latin typeface="+mn-lt"/>
                          <a:ea typeface="Calibri" panose="020F0502020204030204" pitchFamily="34" charset="0"/>
                          <a:cs typeface="Times New Roman" panose="02020603050405020304" pitchFamily="18"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40290385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172400" y="6045393"/>
            <a:ext cx="609600" cy="365125"/>
          </a:xfrm>
        </p:spPr>
        <p:txBody>
          <a:bodyPr/>
          <a:lstStyle/>
          <a:p>
            <a:r>
              <a:rPr lang="en-US" sz="1000" b="1" dirty="0" smtClean="0">
                <a:solidFill>
                  <a:schemeClr val="tx1"/>
                </a:solidFill>
              </a:rPr>
              <a:t>31</a:t>
            </a:r>
            <a:endParaRPr lang="en-ZA" sz="1000" b="1" dirty="0">
              <a:solidFill>
                <a:schemeClr val="tx1"/>
              </a:solidFill>
            </a:endParaRPr>
          </a:p>
        </p:txBody>
      </p:sp>
      <p:sp>
        <p:nvSpPr>
          <p:cNvPr id="4" name="Rectangle 3"/>
          <p:cNvSpPr/>
          <p:nvPr/>
        </p:nvSpPr>
        <p:spPr>
          <a:xfrm>
            <a:off x="0" y="188640"/>
            <a:ext cx="9144000" cy="1077218"/>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3200" b="1" dirty="0">
                <a:solidFill>
                  <a:schemeClr val="accent6"/>
                </a:solidFill>
                <a:ea typeface="MS PGothic" pitchFamily="34" charset="-128"/>
                <a:cs typeface="Arial" pitchFamily="34" charset="0"/>
              </a:rPr>
              <a:t>PROGRAMME 3: </a:t>
            </a:r>
            <a:r>
              <a:rPr lang="en-ZA" sz="3200" b="1" dirty="0">
                <a:solidFill>
                  <a:schemeClr val="accent6"/>
                </a:solidFill>
                <a:ea typeface="MS PGothic" pitchFamily="34" charset="-128"/>
                <a:cs typeface="Arial" pitchFamily="34" charset="0"/>
              </a:rPr>
              <a:t>ARTS AND CULTURE PROMOTION AND DEVELOPMENT </a:t>
            </a:r>
            <a:endParaRPr lang="en-US" sz="3200" b="1" dirty="0">
              <a:solidFill>
                <a:schemeClr val="accent6"/>
              </a:solidFill>
              <a:ea typeface="MS PGothic" pitchFamily="34" charset="-128"/>
              <a:cs typeface="Arial"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2225218002"/>
              </p:ext>
            </p:extLst>
          </p:nvPr>
        </p:nvGraphicFramePr>
        <p:xfrm>
          <a:off x="201393" y="1265858"/>
          <a:ext cx="8907111" cy="4683422"/>
        </p:xfrm>
        <a:graphic>
          <a:graphicData uri="http://schemas.openxmlformats.org/drawingml/2006/table">
            <a:tbl>
              <a:tblPr firstRow="1" bandRow="1">
                <a:tableStyleId>{93296810-A885-4BE3-A3E7-6D5BEEA58F35}</a:tableStyleId>
              </a:tblPr>
              <a:tblGrid>
                <a:gridCol w="966314">
                  <a:extLst>
                    <a:ext uri="{9D8B030D-6E8A-4147-A177-3AD203B41FA5}">
                      <a16:colId xmlns:a16="http://schemas.microsoft.com/office/drawing/2014/main" xmlns="" val="3274063258"/>
                    </a:ext>
                  </a:extLst>
                </a:gridCol>
                <a:gridCol w="1241098">
                  <a:extLst>
                    <a:ext uri="{9D8B030D-6E8A-4147-A177-3AD203B41FA5}">
                      <a16:colId xmlns:a16="http://schemas.microsoft.com/office/drawing/2014/main" xmlns="" val="20000"/>
                    </a:ext>
                  </a:extLst>
                </a:gridCol>
                <a:gridCol w="1157086">
                  <a:extLst>
                    <a:ext uri="{9D8B030D-6E8A-4147-A177-3AD203B41FA5}">
                      <a16:colId xmlns:a16="http://schemas.microsoft.com/office/drawing/2014/main" xmlns="" val="20001"/>
                    </a:ext>
                  </a:extLst>
                </a:gridCol>
                <a:gridCol w="977049">
                  <a:extLst>
                    <a:ext uri="{9D8B030D-6E8A-4147-A177-3AD203B41FA5}">
                      <a16:colId xmlns:a16="http://schemas.microsoft.com/office/drawing/2014/main" xmlns="" val="20002"/>
                    </a:ext>
                  </a:extLst>
                </a:gridCol>
                <a:gridCol w="1506127">
                  <a:extLst>
                    <a:ext uri="{9D8B030D-6E8A-4147-A177-3AD203B41FA5}">
                      <a16:colId xmlns:a16="http://schemas.microsoft.com/office/drawing/2014/main" xmlns="" val="20003"/>
                    </a:ext>
                  </a:extLst>
                </a:gridCol>
                <a:gridCol w="1687616">
                  <a:extLst>
                    <a:ext uri="{9D8B030D-6E8A-4147-A177-3AD203B41FA5}">
                      <a16:colId xmlns:a16="http://schemas.microsoft.com/office/drawing/2014/main" xmlns="" val="20004"/>
                    </a:ext>
                  </a:extLst>
                </a:gridCol>
                <a:gridCol w="1371821">
                  <a:extLst>
                    <a:ext uri="{9D8B030D-6E8A-4147-A177-3AD203B41FA5}">
                      <a16:colId xmlns:a16="http://schemas.microsoft.com/office/drawing/2014/main" xmlns="" val="20005"/>
                    </a:ext>
                  </a:extLst>
                </a:gridCol>
              </a:tblGrid>
              <a:tr h="63726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2020/21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3</a:t>
                      </a:r>
                      <a:r>
                        <a:rPr kumimoji="0" lang="en-US" sz="1000" u="none" strike="noStrike" kern="1200" cap="none" spc="0" normalizeH="0" baseline="30000" noProof="0" dirty="0">
                          <a:ln>
                            <a:noFill/>
                          </a:ln>
                          <a:effectLst/>
                          <a:uLnTx/>
                          <a:uFillTx/>
                          <a:latin typeface="+mn-lt"/>
                        </a:rPr>
                        <a:t>RD</a:t>
                      </a:r>
                      <a:r>
                        <a:rPr kumimoji="0" lang="en-US" sz="1000" u="none" strike="noStrike" kern="1200" cap="none" spc="0" normalizeH="0" baseline="0" noProof="0" dirty="0">
                          <a:ln>
                            <a:noFill/>
                          </a:ln>
                          <a:effectLst/>
                          <a:uLnTx/>
                          <a:uFillTx/>
                          <a:latin typeface="+mn-lt"/>
                        </a:rPr>
                        <a:t> </a:t>
                      </a:r>
                      <a:r>
                        <a:rPr kumimoji="0" lang="en-US" sz="1000" u="none" strike="noStrike" cap="none" normalizeH="0" baseline="0" dirty="0">
                          <a:ln>
                            <a:noFill/>
                          </a:ln>
                          <a:effectLst/>
                          <a:latin typeface="+mn-lt"/>
                        </a:rPr>
                        <a:t>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31 DECEMBER 2020</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4046161">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000" kern="1200" dirty="0">
                          <a:solidFill>
                            <a:srgbClr val="000000"/>
                          </a:solidFill>
                          <a:effectLst/>
                          <a:latin typeface="+mn-lt"/>
                          <a:ea typeface="Calibri" panose="020F0502020204030204" pitchFamily="34" charset="0"/>
                          <a:cs typeface="Arial" panose="020B0604020202020204" pitchFamily="34" charset="0"/>
                        </a:rPr>
                        <a:t>ACPD 3</a:t>
                      </a:r>
                    </a:p>
                    <a:p>
                      <a:pPr marL="0" marR="0" lvl="0" indent="0" algn="l" defTabSz="914400" rtl="0" eaLnBrk="1" fontAlgn="auto" latinLnBrk="0" hangingPunct="1">
                        <a:lnSpc>
                          <a:spcPct val="150000"/>
                        </a:lnSpc>
                        <a:spcBef>
                          <a:spcPts val="0"/>
                        </a:spcBef>
                        <a:spcAft>
                          <a:spcPts val="0"/>
                        </a:spcAft>
                        <a:buClrTx/>
                        <a:buSzTx/>
                        <a:buFontTx/>
                        <a:buNone/>
                        <a:tabLst/>
                        <a:defRPr/>
                      </a:pP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0"/>
                        </a:spcAft>
                      </a:pPr>
                      <a:r>
                        <a:rPr lang="en-ZA" sz="1000" dirty="0">
                          <a:solidFill>
                            <a:srgbClr val="000000"/>
                          </a:solidFill>
                          <a:effectLst/>
                          <a:latin typeface="+mn-lt"/>
                          <a:ea typeface="Calibri" panose="020F0502020204030204" pitchFamily="34" charset="0"/>
                          <a:cs typeface="Times New Roman" panose="02020603050405020304" pitchFamily="18" charset="0"/>
                        </a:rPr>
                        <a:t>Number of bursaries awarded for the development of qualified language practitioners</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300</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n-ZA"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300</a:t>
                      </a:r>
                      <a:endParaRPr lang="en-ZA"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n-ZA" sz="1000" dirty="0">
                          <a:effectLst/>
                          <a:latin typeface="Calibri" panose="020F0502020204030204" pitchFamily="34" charset="0"/>
                          <a:ea typeface="Calibri" panose="020F0502020204030204" pitchFamily="34" charset="0"/>
                          <a:cs typeface="Times New Roman" panose="02020603050405020304" pitchFamily="18" charset="0"/>
                        </a:rPr>
                        <a:t>470 bursaries awarded for the development of qualified language practitioners.</a:t>
                      </a:r>
                      <a:endParaRPr lang="en-ZA"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gn="just">
                        <a:lnSpc>
                          <a:spcPct val="150000"/>
                        </a:lnSpc>
                        <a:spcAft>
                          <a:spcPts val="0"/>
                        </a:spcAft>
                      </a:pP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The </a:t>
                      </a:r>
                      <a:r>
                        <a:rPr lang="en-GB" sz="1000" dirty="0">
                          <a:effectLst/>
                          <a:latin typeface="Calibri" panose="020F0502020204030204" pitchFamily="34" charset="0"/>
                          <a:ea typeface="Calibri" panose="020F0502020204030204" pitchFamily="34" charset="0"/>
                          <a:cs typeface="Times New Roman" panose="02020603050405020304" pitchFamily="18" charset="0"/>
                        </a:rPr>
                        <a:t>additional 170 students have no bearing on the funds allocated to universities by DSAC. Awarding of the bursaries is at the discretion of universities depending on the cost of their courses and the number of language-related modules </a:t>
                      </a: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that are </a:t>
                      </a:r>
                      <a:r>
                        <a:rPr lang="en-GB" sz="1000" dirty="0">
                          <a:effectLst/>
                          <a:latin typeface="Calibri" panose="020F0502020204030204" pitchFamily="34" charset="0"/>
                          <a:ea typeface="Calibri" panose="020F0502020204030204" pitchFamily="34" charset="0"/>
                          <a:cs typeface="Times New Roman" panose="02020603050405020304" pitchFamily="18" charset="0"/>
                        </a:rPr>
                        <a:t>being registered for. Some universities are cheaper than others hence </a:t>
                      </a: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the actual </a:t>
                      </a:r>
                      <a:r>
                        <a:rPr lang="en-GB" sz="1000" dirty="0">
                          <a:effectLst/>
                          <a:latin typeface="Calibri" panose="020F0502020204030204" pitchFamily="34" charset="0"/>
                          <a:ea typeface="Calibri" panose="020F0502020204030204" pitchFamily="34" charset="0"/>
                          <a:cs typeface="Times New Roman" panose="02020603050405020304" pitchFamily="18" charset="0"/>
                        </a:rPr>
                        <a:t>performance is above the APP target.</a:t>
                      </a:r>
                      <a:endParaRPr lang="en-ZA"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ZA"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4000753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172400" y="6045393"/>
            <a:ext cx="609600" cy="365125"/>
          </a:xfrm>
        </p:spPr>
        <p:txBody>
          <a:bodyPr/>
          <a:lstStyle/>
          <a:p>
            <a:r>
              <a:rPr lang="en-US" sz="1000" b="1" dirty="0" smtClean="0">
                <a:solidFill>
                  <a:schemeClr val="tx1"/>
                </a:solidFill>
              </a:rPr>
              <a:t>32</a:t>
            </a:r>
            <a:endParaRPr lang="en-ZA" sz="1000" b="1" dirty="0">
              <a:solidFill>
                <a:schemeClr val="tx1"/>
              </a:solidFill>
            </a:endParaRPr>
          </a:p>
        </p:txBody>
      </p:sp>
      <p:sp>
        <p:nvSpPr>
          <p:cNvPr id="4" name="Rectangle 3"/>
          <p:cNvSpPr/>
          <p:nvPr/>
        </p:nvSpPr>
        <p:spPr>
          <a:xfrm>
            <a:off x="0" y="188640"/>
            <a:ext cx="9144000" cy="1077218"/>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3200" b="1" dirty="0">
                <a:solidFill>
                  <a:schemeClr val="accent6"/>
                </a:solidFill>
                <a:ea typeface="MS PGothic" pitchFamily="34" charset="-128"/>
                <a:cs typeface="Arial" pitchFamily="34" charset="0"/>
              </a:rPr>
              <a:t>PROGRAMME 3: </a:t>
            </a:r>
            <a:r>
              <a:rPr lang="en-ZA" sz="3200" b="1" dirty="0">
                <a:solidFill>
                  <a:schemeClr val="accent6"/>
                </a:solidFill>
                <a:ea typeface="MS PGothic" pitchFamily="34" charset="-128"/>
                <a:cs typeface="Arial" pitchFamily="34" charset="0"/>
              </a:rPr>
              <a:t>ARTS AND CULTURE PROMOTION AND DEVELOPMENT…CONT </a:t>
            </a:r>
            <a:endParaRPr lang="en-US" sz="3200" b="1" dirty="0">
              <a:solidFill>
                <a:schemeClr val="accent6"/>
              </a:solidFill>
              <a:ea typeface="MS PGothic" pitchFamily="34" charset="-128"/>
              <a:cs typeface="Arial"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2264916195"/>
              </p:ext>
            </p:extLst>
          </p:nvPr>
        </p:nvGraphicFramePr>
        <p:xfrm>
          <a:off x="201393" y="1408528"/>
          <a:ext cx="8741213" cy="4157633"/>
        </p:xfrm>
        <a:graphic>
          <a:graphicData uri="http://schemas.openxmlformats.org/drawingml/2006/table">
            <a:tbl>
              <a:tblPr firstRow="1" bandRow="1">
                <a:tableStyleId>{93296810-A885-4BE3-A3E7-6D5BEEA58F35}</a:tableStyleId>
              </a:tblPr>
              <a:tblGrid>
                <a:gridCol w="948316">
                  <a:extLst>
                    <a:ext uri="{9D8B030D-6E8A-4147-A177-3AD203B41FA5}">
                      <a16:colId xmlns:a16="http://schemas.microsoft.com/office/drawing/2014/main" xmlns="" val="3274063258"/>
                    </a:ext>
                  </a:extLst>
                </a:gridCol>
                <a:gridCol w="1217982">
                  <a:extLst>
                    <a:ext uri="{9D8B030D-6E8A-4147-A177-3AD203B41FA5}">
                      <a16:colId xmlns:a16="http://schemas.microsoft.com/office/drawing/2014/main" xmlns="" val="20000"/>
                    </a:ext>
                  </a:extLst>
                </a:gridCol>
                <a:gridCol w="1135535">
                  <a:extLst>
                    <a:ext uri="{9D8B030D-6E8A-4147-A177-3AD203B41FA5}">
                      <a16:colId xmlns:a16="http://schemas.microsoft.com/office/drawing/2014/main" xmlns="" val="20001"/>
                    </a:ext>
                  </a:extLst>
                </a:gridCol>
                <a:gridCol w="958851">
                  <a:extLst>
                    <a:ext uri="{9D8B030D-6E8A-4147-A177-3AD203B41FA5}">
                      <a16:colId xmlns:a16="http://schemas.microsoft.com/office/drawing/2014/main" xmlns="" val="20002"/>
                    </a:ext>
                  </a:extLst>
                </a:gridCol>
                <a:gridCol w="1872208">
                  <a:extLst>
                    <a:ext uri="{9D8B030D-6E8A-4147-A177-3AD203B41FA5}">
                      <a16:colId xmlns:a16="http://schemas.microsoft.com/office/drawing/2014/main" xmlns="" val="20003"/>
                    </a:ext>
                  </a:extLst>
                </a:gridCol>
                <a:gridCol w="1368152">
                  <a:extLst>
                    <a:ext uri="{9D8B030D-6E8A-4147-A177-3AD203B41FA5}">
                      <a16:colId xmlns:a16="http://schemas.microsoft.com/office/drawing/2014/main" xmlns="" val="20004"/>
                    </a:ext>
                  </a:extLst>
                </a:gridCol>
                <a:gridCol w="1240169">
                  <a:extLst>
                    <a:ext uri="{9D8B030D-6E8A-4147-A177-3AD203B41FA5}">
                      <a16:colId xmlns:a16="http://schemas.microsoft.com/office/drawing/2014/main" xmlns="" val="20005"/>
                    </a:ext>
                  </a:extLst>
                </a:gridCol>
              </a:tblGrid>
              <a:tr h="56773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2020/21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3</a:t>
                      </a:r>
                      <a:r>
                        <a:rPr kumimoji="0" lang="en-US" sz="1000" u="none" strike="noStrike" kern="1200" cap="none" spc="0" normalizeH="0" baseline="30000" noProof="0" dirty="0">
                          <a:ln>
                            <a:noFill/>
                          </a:ln>
                          <a:effectLst/>
                          <a:uLnTx/>
                          <a:uFillTx/>
                          <a:latin typeface="+mn-lt"/>
                        </a:rPr>
                        <a:t>RD</a:t>
                      </a:r>
                      <a:r>
                        <a:rPr kumimoji="0" lang="en-US" sz="1000" u="none" strike="noStrike" kern="1200" cap="none" spc="0" normalizeH="0" baseline="0" noProof="0" dirty="0">
                          <a:ln>
                            <a:noFill/>
                          </a:ln>
                          <a:effectLst/>
                          <a:uLnTx/>
                          <a:uFillTx/>
                          <a:latin typeface="+mn-lt"/>
                        </a:rPr>
                        <a:t> </a:t>
                      </a:r>
                      <a:r>
                        <a:rPr kumimoji="0" lang="en-US" sz="1000" u="none" strike="noStrike" cap="none" normalizeH="0" baseline="0" dirty="0">
                          <a:ln>
                            <a:noFill/>
                          </a:ln>
                          <a:effectLst/>
                          <a:latin typeface="+mn-lt"/>
                        </a:rPr>
                        <a:t>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31 DECEMBER 2020</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1298033">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000" kern="1200" dirty="0">
                          <a:effectLst/>
                          <a:latin typeface="+mn-lt"/>
                        </a:rPr>
                        <a:t>ACPD 4</a:t>
                      </a:r>
                    </a:p>
                    <a:p>
                      <a:pPr marL="0" marR="0" lvl="0" indent="0" algn="l" defTabSz="914400" rtl="0" eaLnBrk="1" fontAlgn="auto" latinLnBrk="0" hangingPunct="1">
                        <a:lnSpc>
                          <a:spcPct val="150000"/>
                        </a:lnSpc>
                        <a:spcBef>
                          <a:spcPts val="0"/>
                        </a:spcBef>
                        <a:spcAft>
                          <a:spcPts val="0"/>
                        </a:spcAft>
                        <a:buClrTx/>
                        <a:buSzTx/>
                        <a:buFontTx/>
                        <a:buNone/>
                        <a:tabLst/>
                        <a:defRPr/>
                      </a:pP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Number of local and international market access platforms financially supported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6</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1</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GB" sz="1000" dirty="0">
                          <a:solidFill>
                            <a:srgbClr val="000000"/>
                          </a:solidFill>
                          <a:effectLst/>
                          <a:latin typeface="+mn-lt"/>
                          <a:ea typeface="Calibri" panose="020F0502020204030204" pitchFamily="34" charset="0"/>
                          <a:cs typeface="Calibri" panose="020F0502020204030204" pitchFamily="34" charset="0"/>
                        </a:rPr>
                        <a:t>1 Market Access platform was financially supported: Crown Gospel Awards</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marL="0" marR="0">
                        <a:lnSpc>
                          <a:spcPct val="150000"/>
                        </a:lnSpc>
                        <a:spcBef>
                          <a:spcPts val="0"/>
                        </a:spcBef>
                        <a:spcAft>
                          <a:spcPts val="0"/>
                        </a:spcAft>
                      </a:pPr>
                      <a:r>
                        <a:rPr lang="en-ZA" sz="1000">
                          <a:effectLst/>
                          <a:latin typeface="Calibri" panose="020F0502020204030204" pitchFamily="34" charset="0"/>
                          <a:ea typeface="Calibri" panose="020F0502020204030204" pitchFamily="34" charset="0"/>
                          <a:cs typeface="Times New Roman" panose="02020603050405020304" pitchFamily="18" charset="0"/>
                        </a:rPr>
                        <a:t>Target was not achieved due to inadequate corroborating evidence during audit</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ZA" sz="1000" dirty="0">
                          <a:effectLst/>
                          <a:latin typeface="Calibri" panose="020F0502020204030204" pitchFamily="34" charset="0"/>
                          <a:ea typeface="Calibri" panose="020F0502020204030204" pitchFamily="34" charset="0"/>
                          <a:cs typeface="Times New Roman" panose="02020603050405020304" pitchFamily="18" charset="0"/>
                        </a:rPr>
                        <a:t>The adequate evidence has since been submitted to internal audit  and </a:t>
                      </a: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the target </a:t>
                      </a:r>
                      <a:r>
                        <a:rPr lang="en-ZA" sz="1000" dirty="0">
                          <a:effectLst/>
                          <a:latin typeface="Calibri" panose="020F0502020204030204" pitchFamily="34" charset="0"/>
                          <a:ea typeface="Calibri" panose="020F0502020204030204" pitchFamily="34" charset="0"/>
                          <a:cs typeface="Times New Roman" panose="02020603050405020304" pitchFamily="18" charset="0"/>
                        </a:rPr>
                        <a:t>will be achieved annually</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12146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ZA" sz="1000" kern="1200" dirty="0">
                          <a:effectLst/>
                          <a:latin typeface="+mn-lt"/>
                        </a:rPr>
                        <a:t>ACPD</a:t>
                      </a:r>
                      <a:r>
                        <a:rPr lang="en-ZA" sz="1000" kern="1200" baseline="0" dirty="0">
                          <a:effectLst/>
                          <a:latin typeface="+mn-lt"/>
                        </a:rPr>
                        <a:t> 5</a:t>
                      </a: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Number of capacity building projects financially supported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14</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No reporting required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l">
                        <a:lnSpc>
                          <a:spcPct val="100000"/>
                        </a:lnSpc>
                        <a:spcAft>
                          <a:spcPts val="0"/>
                        </a:spcAft>
                      </a:pPr>
                      <a:r>
                        <a:rPr lang="en-GB"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12146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000" kern="1200" dirty="0">
                          <a:solidFill>
                            <a:srgbClr val="000000"/>
                          </a:solidFill>
                          <a:effectLst/>
                          <a:latin typeface="+mn-lt"/>
                          <a:ea typeface="Calibri" panose="020F0502020204030204" pitchFamily="34" charset="0"/>
                          <a:cs typeface="Arial" panose="020B0604020202020204" pitchFamily="34" charset="0"/>
                        </a:rPr>
                        <a:t>ACPD 6</a:t>
                      </a:r>
                    </a:p>
                    <a:p>
                      <a:pPr marL="0" marR="0" lvl="0" indent="0" algn="l" defTabSz="914400" rtl="0" eaLnBrk="1" fontAlgn="auto" latinLnBrk="0" hangingPunct="1">
                        <a:lnSpc>
                          <a:spcPct val="150000"/>
                        </a:lnSpc>
                        <a:spcBef>
                          <a:spcPts val="0"/>
                        </a:spcBef>
                        <a:spcAft>
                          <a:spcPts val="0"/>
                        </a:spcAft>
                        <a:buClrTx/>
                        <a:buSzTx/>
                        <a:buFontTx/>
                        <a:buNone/>
                        <a:tabLst/>
                        <a:defRPr/>
                      </a:pP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Number of Provincial Community Arts  Development Programmes implemented per year</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9</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No reporting required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l">
                        <a:lnSpc>
                          <a:spcPct val="100000"/>
                        </a:lnSpc>
                        <a:spcAft>
                          <a:spcPts val="0"/>
                        </a:spcAft>
                      </a:pPr>
                      <a:r>
                        <a:rPr lang="en-GB"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875447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172400" y="6045393"/>
            <a:ext cx="609600" cy="365125"/>
          </a:xfrm>
        </p:spPr>
        <p:txBody>
          <a:bodyPr/>
          <a:lstStyle/>
          <a:p>
            <a:r>
              <a:rPr lang="en-US" sz="1000" b="1" dirty="0" smtClean="0">
                <a:solidFill>
                  <a:schemeClr val="tx1"/>
                </a:solidFill>
              </a:rPr>
              <a:t>33</a:t>
            </a:r>
            <a:endParaRPr lang="en-ZA" sz="1000" b="1" dirty="0">
              <a:solidFill>
                <a:schemeClr val="tx1"/>
              </a:solidFill>
            </a:endParaRPr>
          </a:p>
        </p:txBody>
      </p:sp>
      <p:sp>
        <p:nvSpPr>
          <p:cNvPr id="4" name="Rectangle 3"/>
          <p:cNvSpPr/>
          <p:nvPr/>
        </p:nvSpPr>
        <p:spPr>
          <a:xfrm>
            <a:off x="0" y="188640"/>
            <a:ext cx="9144000" cy="1077218"/>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3200" b="1" dirty="0">
                <a:solidFill>
                  <a:schemeClr val="accent6"/>
                </a:solidFill>
                <a:ea typeface="MS PGothic" pitchFamily="34" charset="-128"/>
                <a:cs typeface="Arial" pitchFamily="34" charset="0"/>
              </a:rPr>
              <a:t>PROGRAMME 3: </a:t>
            </a:r>
            <a:r>
              <a:rPr lang="en-ZA" sz="3200" b="1" dirty="0">
                <a:solidFill>
                  <a:schemeClr val="accent6"/>
                </a:solidFill>
                <a:ea typeface="MS PGothic" pitchFamily="34" charset="-128"/>
                <a:cs typeface="Arial" pitchFamily="34" charset="0"/>
              </a:rPr>
              <a:t>ARTS AND CULTURE PROMOTION AND DEVELOPMENT…CONT </a:t>
            </a:r>
            <a:endParaRPr lang="en-US" sz="3200" b="1" dirty="0">
              <a:solidFill>
                <a:schemeClr val="accent6"/>
              </a:solidFill>
              <a:ea typeface="MS PGothic" pitchFamily="34" charset="-128"/>
              <a:cs typeface="Arial"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2988202025"/>
              </p:ext>
            </p:extLst>
          </p:nvPr>
        </p:nvGraphicFramePr>
        <p:xfrm>
          <a:off x="69675" y="1153393"/>
          <a:ext cx="8741213" cy="4755168"/>
        </p:xfrm>
        <a:graphic>
          <a:graphicData uri="http://schemas.openxmlformats.org/drawingml/2006/table">
            <a:tbl>
              <a:tblPr firstRow="1" bandRow="1">
                <a:tableStyleId>{93296810-A885-4BE3-A3E7-6D5BEEA58F35}</a:tableStyleId>
              </a:tblPr>
              <a:tblGrid>
                <a:gridCol w="948316">
                  <a:extLst>
                    <a:ext uri="{9D8B030D-6E8A-4147-A177-3AD203B41FA5}">
                      <a16:colId xmlns:a16="http://schemas.microsoft.com/office/drawing/2014/main" xmlns="" val="3274063258"/>
                    </a:ext>
                  </a:extLst>
                </a:gridCol>
                <a:gridCol w="1217982">
                  <a:extLst>
                    <a:ext uri="{9D8B030D-6E8A-4147-A177-3AD203B41FA5}">
                      <a16:colId xmlns:a16="http://schemas.microsoft.com/office/drawing/2014/main" xmlns="" val="20000"/>
                    </a:ext>
                  </a:extLst>
                </a:gridCol>
                <a:gridCol w="1135535">
                  <a:extLst>
                    <a:ext uri="{9D8B030D-6E8A-4147-A177-3AD203B41FA5}">
                      <a16:colId xmlns:a16="http://schemas.microsoft.com/office/drawing/2014/main" xmlns="" val="20001"/>
                    </a:ext>
                  </a:extLst>
                </a:gridCol>
                <a:gridCol w="958851">
                  <a:extLst>
                    <a:ext uri="{9D8B030D-6E8A-4147-A177-3AD203B41FA5}">
                      <a16:colId xmlns:a16="http://schemas.microsoft.com/office/drawing/2014/main" xmlns="" val="20002"/>
                    </a:ext>
                  </a:extLst>
                </a:gridCol>
                <a:gridCol w="2113849">
                  <a:extLst>
                    <a:ext uri="{9D8B030D-6E8A-4147-A177-3AD203B41FA5}">
                      <a16:colId xmlns:a16="http://schemas.microsoft.com/office/drawing/2014/main" xmlns="" val="20003"/>
                    </a:ext>
                  </a:extLst>
                </a:gridCol>
                <a:gridCol w="1126511">
                  <a:extLst>
                    <a:ext uri="{9D8B030D-6E8A-4147-A177-3AD203B41FA5}">
                      <a16:colId xmlns:a16="http://schemas.microsoft.com/office/drawing/2014/main" xmlns="" val="20004"/>
                    </a:ext>
                  </a:extLst>
                </a:gridCol>
                <a:gridCol w="1240169">
                  <a:extLst>
                    <a:ext uri="{9D8B030D-6E8A-4147-A177-3AD203B41FA5}">
                      <a16:colId xmlns:a16="http://schemas.microsoft.com/office/drawing/2014/main" xmlns="" val="20005"/>
                    </a:ext>
                  </a:extLst>
                </a:gridCol>
              </a:tblGrid>
              <a:tr h="61942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2020/21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3</a:t>
                      </a:r>
                      <a:r>
                        <a:rPr kumimoji="0" lang="en-US" sz="1000" u="none" strike="noStrike" kern="1200" cap="none" spc="0" normalizeH="0" baseline="30000" noProof="0" dirty="0">
                          <a:ln>
                            <a:noFill/>
                          </a:ln>
                          <a:effectLst/>
                          <a:uLnTx/>
                          <a:uFillTx/>
                          <a:latin typeface="+mn-lt"/>
                        </a:rPr>
                        <a:t>RD</a:t>
                      </a:r>
                      <a:r>
                        <a:rPr kumimoji="0" lang="en-US" sz="1000" u="none" strike="noStrike" kern="1200" cap="none" spc="0" normalizeH="0" baseline="0" noProof="0" dirty="0">
                          <a:ln>
                            <a:noFill/>
                          </a:ln>
                          <a:effectLst/>
                          <a:uLnTx/>
                          <a:uFillTx/>
                          <a:latin typeface="+mn-lt"/>
                        </a:rPr>
                        <a:t> </a:t>
                      </a:r>
                      <a:r>
                        <a:rPr kumimoji="0" lang="en-US" sz="1000" u="none" strike="noStrike" cap="none" normalizeH="0" baseline="0" dirty="0">
                          <a:ln>
                            <a:noFill/>
                          </a:ln>
                          <a:effectLst/>
                          <a:latin typeface="+mn-lt"/>
                        </a:rPr>
                        <a:t>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31 DECEMBER 2020</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32170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effectLst/>
                          <a:latin typeface="+mn-lt"/>
                        </a:rPr>
                        <a:t>ACPD 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Number of International engagements coordinated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7</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3</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88900" algn="l">
                        <a:lnSpc>
                          <a:spcPct val="150000"/>
                        </a:lnSpc>
                        <a:spcAft>
                          <a:spcPts val="0"/>
                        </a:spcAft>
                      </a:pPr>
                      <a:r>
                        <a:rPr lang="en-ZA" sz="1000" dirty="0">
                          <a:effectLst/>
                          <a:latin typeface="+mn-lt"/>
                          <a:ea typeface="Calibri" panose="020F0502020204030204" pitchFamily="34" charset="0"/>
                          <a:cs typeface="Times New Roman" panose="02020603050405020304" pitchFamily="18" charset="0"/>
                        </a:rPr>
                        <a:t>3 international engagements were coordinated  as follows:</a:t>
                      </a:r>
                    </a:p>
                    <a:p>
                      <a:pPr marL="260350" indent="-171450" algn="just">
                        <a:lnSpc>
                          <a:spcPct val="150000"/>
                        </a:lnSpc>
                        <a:spcAft>
                          <a:spcPts val="0"/>
                        </a:spcAft>
                        <a:buFont typeface="Arial" panose="020B0604020202020204" pitchFamily="34" charset="0"/>
                        <a:buChar char="•"/>
                      </a:pPr>
                      <a:r>
                        <a:rPr lang="en-ZA" sz="1000" dirty="0">
                          <a:effectLst/>
                          <a:latin typeface="+mn-lt"/>
                          <a:ea typeface="Calibri" panose="020F0502020204030204" pitchFamily="34" charset="0"/>
                          <a:cs typeface="Times New Roman" panose="02020603050405020304" pitchFamily="18" charset="0"/>
                        </a:rPr>
                        <a:t>Coordinated Ministers participation in the online Creative Mexico Forum - 19 October 2020</a:t>
                      </a:r>
                    </a:p>
                    <a:p>
                      <a:pPr marL="260350" indent="-171450" algn="just">
                        <a:lnSpc>
                          <a:spcPct val="150000"/>
                        </a:lnSpc>
                        <a:spcAft>
                          <a:spcPts val="0"/>
                        </a:spcAft>
                        <a:buFont typeface="Arial" panose="020B0604020202020204" pitchFamily="34" charset="0"/>
                        <a:buChar char="•"/>
                      </a:pPr>
                      <a:r>
                        <a:rPr lang="en-ZA" sz="1000" dirty="0">
                          <a:effectLst/>
                          <a:latin typeface="+mn-lt"/>
                          <a:ea typeface="Calibri" panose="020F0502020204030204" pitchFamily="34" charset="0"/>
                          <a:cs typeface="Times New Roman" panose="02020603050405020304" pitchFamily="18" charset="0"/>
                        </a:rPr>
                        <a:t>Coordinated SA participation in the BRICS online Cultural Festival – 09 December 2020</a:t>
                      </a:r>
                    </a:p>
                    <a:p>
                      <a:pPr marL="260350" indent="-171450" algn="just">
                        <a:lnSpc>
                          <a:spcPct val="150000"/>
                        </a:lnSpc>
                        <a:spcAft>
                          <a:spcPts val="0"/>
                        </a:spcAft>
                        <a:buFont typeface="Arial" panose="020B0604020202020204" pitchFamily="34" charset="0"/>
                        <a:buChar char="•"/>
                      </a:pPr>
                      <a:r>
                        <a:rPr lang="en-ZA" sz="1000" dirty="0">
                          <a:effectLst/>
                          <a:latin typeface="+mn-lt"/>
                          <a:ea typeface="Calibri" panose="020F0502020204030204" pitchFamily="34" charset="0"/>
                          <a:cs typeface="Times New Roman" panose="02020603050405020304" pitchFamily="18" charset="0"/>
                        </a:rPr>
                        <a:t> Coordinated SA's participation in the AUSC Region 5 Executive Committee meeting - 26-27 November 2020.</a:t>
                      </a:r>
                    </a:p>
                  </a:txBody>
                  <a:tcPr marL="68580" marR="68580" marT="0" marB="0">
                    <a:solidFill>
                      <a:srgbClr val="00FF00"/>
                    </a:solidFill>
                  </a:tcPr>
                </a:tc>
                <a:tc>
                  <a:txBody>
                    <a:bodyPr/>
                    <a:lstStyle/>
                    <a:p>
                      <a:pPr>
                        <a:lnSpc>
                          <a:spcPct val="150000"/>
                        </a:lnSpc>
                        <a:spcAft>
                          <a:spcPts val="0"/>
                        </a:spcAft>
                      </a:pPr>
                      <a:r>
                        <a:rPr lang="en-ZA" sz="1000" b="0" dirty="0">
                          <a:solidFill>
                            <a:schemeClr val="tx1"/>
                          </a:solidFill>
                          <a:effectLst/>
                          <a:latin typeface="+mn-lt"/>
                          <a:ea typeface="Calibri" panose="020F0502020204030204" pitchFamily="34" charset="0"/>
                          <a:cs typeface="Times New Roman" panose="02020603050405020304" pitchFamily="18" charset="0"/>
                        </a:rPr>
                        <a:t>-</a:t>
                      </a:r>
                    </a:p>
                  </a:txBody>
                  <a:tcPr marL="68580" marR="68580" marT="0" marB="0"/>
                </a:tc>
                <a:tc>
                  <a:txBody>
                    <a:bodyPr/>
                    <a:lstStyle/>
                    <a:p>
                      <a:pPr>
                        <a:lnSpc>
                          <a:spcPct val="150000"/>
                        </a:lnSpc>
                        <a:spcAft>
                          <a:spcPts val="0"/>
                        </a:spcAft>
                      </a:pPr>
                      <a:r>
                        <a:rPr lang="en-ZA" sz="1000" b="0" dirty="0">
                          <a:solidFill>
                            <a:schemeClr val="tx1"/>
                          </a:solidFill>
                          <a:effectLst/>
                          <a:latin typeface="+mn-lt"/>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xmlns="" val="10001"/>
                  </a:ext>
                </a:extLst>
              </a:tr>
              <a:tr h="9186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000" kern="1200" dirty="0">
                          <a:effectLst/>
                          <a:latin typeface="+mn-lt"/>
                        </a:rPr>
                        <a:t>ACPD</a:t>
                      </a:r>
                      <a:r>
                        <a:rPr lang="en-ZA" sz="1000" kern="1200" baseline="0" dirty="0">
                          <a:effectLst/>
                          <a:latin typeface="+mn-lt"/>
                        </a:rPr>
                        <a:t> 8</a:t>
                      </a: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Number of Moral Regeneration Movement Projects financially supported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5</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No reporting required</a:t>
                      </a:r>
                    </a:p>
                    <a:p>
                      <a:pPr algn="l">
                        <a:lnSpc>
                          <a:spcPct val="100000"/>
                        </a:lnSpc>
                        <a:spcAft>
                          <a:spcPts val="0"/>
                        </a:spcAft>
                      </a:pPr>
                      <a:endParaRPr lang="en-GB" sz="1000" dirty="0">
                        <a:effectLst/>
                        <a:latin typeface="+mn-lt"/>
                        <a:ea typeface="Calibri" panose="020F0502020204030204" pitchFamily="34" charset="0"/>
                        <a:cs typeface="Calibri" panose="020F0502020204030204" pitchFamily="34" charset="0"/>
                      </a:endParaRPr>
                    </a:p>
                  </a:txBody>
                  <a:tcPr marL="68580" marR="68580" marT="0" marB="0">
                    <a:solidFill>
                      <a:srgbClr val="00B0F0"/>
                    </a:solidFill>
                  </a:tcPr>
                </a:tc>
                <a:tc>
                  <a:txBody>
                    <a:bodyPr/>
                    <a:lstStyle/>
                    <a:p>
                      <a:pPr algn="l">
                        <a:lnSpc>
                          <a:spcPct val="100000"/>
                        </a:lnSpc>
                        <a:spcAft>
                          <a:spcPts val="0"/>
                        </a:spcAft>
                      </a:pPr>
                      <a:r>
                        <a:rPr lang="en-GB"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30998839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172400" y="6045393"/>
            <a:ext cx="609600" cy="365125"/>
          </a:xfrm>
        </p:spPr>
        <p:txBody>
          <a:bodyPr/>
          <a:lstStyle/>
          <a:p>
            <a:r>
              <a:rPr lang="en-US" sz="1000" b="1" dirty="0" smtClean="0">
                <a:solidFill>
                  <a:schemeClr val="tx1"/>
                </a:solidFill>
              </a:rPr>
              <a:t>34</a:t>
            </a:r>
            <a:endParaRPr lang="en-ZA" sz="1000" b="1" dirty="0">
              <a:solidFill>
                <a:schemeClr val="tx1"/>
              </a:solidFill>
            </a:endParaRPr>
          </a:p>
        </p:txBody>
      </p:sp>
      <p:sp>
        <p:nvSpPr>
          <p:cNvPr id="4" name="Rectangle 3"/>
          <p:cNvSpPr/>
          <p:nvPr/>
        </p:nvSpPr>
        <p:spPr>
          <a:xfrm>
            <a:off x="0" y="188640"/>
            <a:ext cx="9144000" cy="1077218"/>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3200" b="1" dirty="0">
                <a:solidFill>
                  <a:schemeClr val="accent6"/>
                </a:solidFill>
                <a:ea typeface="MS PGothic" pitchFamily="34" charset="-128"/>
                <a:cs typeface="Arial" pitchFamily="34" charset="0"/>
              </a:rPr>
              <a:t>PROGRAMME 3: </a:t>
            </a:r>
            <a:r>
              <a:rPr lang="en-ZA" sz="3200" b="1" dirty="0">
                <a:solidFill>
                  <a:schemeClr val="accent6"/>
                </a:solidFill>
                <a:ea typeface="MS PGothic" pitchFamily="34" charset="-128"/>
                <a:cs typeface="Arial" pitchFamily="34" charset="0"/>
              </a:rPr>
              <a:t>ARTS AND CULTURE PROMOTION AND DEVELOPMENT…CONT </a:t>
            </a:r>
            <a:endParaRPr lang="en-US" sz="3200" b="1" dirty="0">
              <a:solidFill>
                <a:schemeClr val="accent6"/>
              </a:solidFill>
              <a:ea typeface="MS PGothic" pitchFamily="34" charset="-128"/>
              <a:cs typeface="Arial"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3602368737"/>
              </p:ext>
            </p:extLst>
          </p:nvPr>
        </p:nvGraphicFramePr>
        <p:xfrm>
          <a:off x="201393" y="1282520"/>
          <a:ext cx="8741213" cy="4450736"/>
        </p:xfrm>
        <a:graphic>
          <a:graphicData uri="http://schemas.openxmlformats.org/drawingml/2006/table">
            <a:tbl>
              <a:tblPr firstRow="1" bandRow="1">
                <a:tableStyleId>{93296810-A885-4BE3-A3E7-6D5BEEA58F35}</a:tableStyleId>
              </a:tblPr>
              <a:tblGrid>
                <a:gridCol w="842215">
                  <a:extLst>
                    <a:ext uri="{9D8B030D-6E8A-4147-A177-3AD203B41FA5}">
                      <a16:colId xmlns:a16="http://schemas.microsoft.com/office/drawing/2014/main" xmlns="" val="3274063258"/>
                    </a:ext>
                  </a:extLst>
                </a:gridCol>
                <a:gridCol w="1440160">
                  <a:extLst>
                    <a:ext uri="{9D8B030D-6E8A-4147-A177-3AD203B41FA5}">
                      <a16:colId xmlns:a16="http://schemas.microsoft.com/office/drawing/2014/main" xmlns="" val="20000"/>
                    </a:ext>
                  </a:extLst>
                </a:gridCol>
                <a:gridCol w="1019458">
                  <a:extLst>
                    <a:ext uri="{9D8B030D-6E8A-4147-A177-3AD203B41FA5}">
                      <a16:colId xmlns:a16="http://schemas.microsoft.com/office/drawing/2014/main" xmlns="" val="20001"/>
                    </a:ext>
                  </a:extLst>
                </a:gridCol>
                <a:gridCol w="958851">
                  <a:extLst>
                    <a:ext uri="{9D8B030D-6E8A-4147-A177-3AD203B41FA5}">
                      <a16:colId xmlns:a16="http://schemas.microsoft.com/office/drawing/2014/main" xmlns="" val="20002"/>
                    </a:ext>
                  </a:extLst>
                </a:gridCol>
                <a:gridCol w="1982131">
                  <a:extLst>
                    <a:ext uri="{9D8B030D-6E8A-4147-A177-3AD203B41FA5}">
                      <a16:colId xmlns:a16="http://schemas.microsoft.com/office/drawing/2014/main" xmlns="" val="20003"/>
                    </a:ext>
                  </a:extLst>
                </a:gridCol>
                <a:gridCol w="1258229">
                  <a:extLst>
                    <a:ext uri="{9D8B030D-6E8A-4147-A177-3AD203B41FA5}">
                      <a16:colId xmlns:a16="http://schemas.microsoft.com/office/drawing/2014/main" xmlns="" val="20004"/>
                    </a:ext>
                  </a:extLst>
                </a:gridCol>
                <a:gridCol w="1240169">
                  <a:extLst>
                    <a:ext uri="{9D8B030D-6E8A-4147-A177-3AD203B41FA5}">
                      <a16:colId xmlns:a16="http://schemas.microsoft.com/office/drawing/2014/main" xmlns="" val="20005"/>
                    </a:ext>
                  </a:extLst>
                </a:gridCol>
              </a:tblGrid>
              <a:tr h="69734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2020/21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3</a:t>
                      </a:r>
                      <a:r>
                        <a:rPr kumimoji="0" lang="en-US" sz="1000" u="none" strike="noStrike" kern="1200" cap="none" spc="0" normalizeH="0" baseline="30000" noProof="0" dirty="0">
                          <a:ln>
                            <a:noFill/>
                          </a:ln>
                          <a:effectLst/>
                          <a:uLnTx/>
                          <a:uFillTx/>
                          <a:latin typeface="+mn-lt"/>
                        </a:rPr>
                        <a:t>RD</a:t>
                      </a:r>
                      <a:r>
                        <a:rPr kumimoji="0" lang="en-US" sz="1000" u="none" strike="noStrike" kern="1200" cap="none" spc="0" normalizeH="0" baseline="0" noProof="0" dirty="0">
                          <a:ln>
                            <a:noFill/>
                          </a:ln>
                          <a:effectLst/>
                          <a:uLnTx/>
                          <a:uFillTx/>
                          <a:latin typeface="+mn-lt"/>
                        </a:rPr>
                        <a:t> </a:t>
                      </a:r>
                      <a:r>
                        <a:rPr kumimoji="0" lang="en-US" sz="1000" u="none" strike="noStrike" cap="none" normalizeH="0" baseline="0" dirty="0">
                          <a:ln>
                            <a:noFill/>
                          </a:ln>
                          <a:effectLst/>
                          <a:latin typeface="+mn-lt"/>
                        </a:rPr>
                        <a:t>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31 DECEMBER 2020</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19222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0000"/>
                          </a:solidFill>
                          <a:effectLst/>
                          <a:latin typeface="+mn-lt"/>
                          <a:ea typeface="Calibri" panose="020F0502020204030204" pitchFamily="34" charset="0"/>
                          <a:cs typeface="Arial" panose="020B0604020202020204" pitchFamily="34" charset="0"/>
                        </a:rPr>
                        <a:t>ACPD 9</a:t>
                      </a: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Number of community conversations/dialogues held to foster social interaction</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10</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3</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3 Community Conversation / Dialogue to foster social interaction were held:</a:t>
                      </a:r>
                    </a:p>
                    <a:p>
                      <a:pPr algn="l">
                        <a:lnSpc>
                          <a:spcPct val="100000"/>
                        </a:lnSpc>
                        <a:spcAft>
                          <a:spcPts val="0"/>
                        </a:spcAft>
                      </a:pPr>
                      <a:endParaRPr lang="en-ZA" sz="1000" dirty="0">
                        <a:solidFill>
                          <a:srgbClr val="000000"/>
                        </a:solidFill>
                        <a:effectLst/>
                        <a:latin typeface="+mn-lt"/>
                        <a:ea typeface="Calibri" panose="020F0502020204030204" pitchFamily="34" charset="0"/>
                        <a:cs typeface="Calibri" panose="020F0502020204030204" pitchFamily="34" charset="0"/>
                      </a:endParaRPr>
                    </a:p>
                    <a:p>
                      <a:pPr marL="171450" indent="-171450" algn="l">
                        <a:lnSpc>
                          <a:spcPct val="100000"/>
                        </a:lnSpc>
                        <a:spcAft>
                          <a:spcPts val="0"/>
                        </a:spcAft>
                        <a:buFont typeface="Arial" panose="020B0604020202020204" pitchFamily="34" charset="0"/>
                        <a:buChar char="•"/>
                      </a:pPr>
                      <a:r>
                        <a:rPr lang="en-ZA" sz="1000" dirty="0">
                          <a:solidFill>
                            <a:srgbClr val="000000"/>
                          </a:solidFill>
                          <a:effectLst/>
                          <a:latin typeface="+mn-lt"/>
                          <a:ea typeface="Calibri" panose="020F0502020204030204" pitchFamily="34" charset="0"/>
                          <a:cs typeface="Calibri" panose="020F0502020204030204" pitchFamily="34" charset="0"/>
                        </a:rPr>
                        <a:t>UThukela Youth Dialogue - 03 Dec 2020</a:t>
                      </a:r>
                    </a:p>
                    <a:p>
                      <a:pPr marL="171450" indent="-171450" algn="l">
                        <a:lnSpc>
                          <a:spcPct val="100000"/>
                        </a:lnSpc>
                        <a:spcAft>
                          <a:spcPts val="0"/>
                        </a:spcAft>
                        <a:buFont typeface="Arial" panose="020B0604020202020204" pitchFamily="34" charset="0"/>
                        <a:buChar char="•"/>
                      </a:pPr>
                      <a:r>
                        <a:rPr lang="en-ZA" sz="1000" dirty="0">
                          <a:solidFill>
                            <a:srgbClr val="000000"/>
                          </a:solidFill>
                          <a:effectLst/>
                          <a:latin typeface="+mn-lt"/>
                          <a:ea typeface="Calibri" panose="020F0502020204030204" pitchFamily="34" charset="0"/>
                          <a:cs typeface="Calibri" panose="020F0502020204030204" pitchFamily="34" charset="0"/>
                        </a:rPr>
                        <a:t>Paul Roux Community Conversation - 09 Dec 2020</a:t>
                      </a:r>
                    </a:p>
                    <a:p>
                      <a:pPr marL="171450" indent="-171450" algn="l">
                        <a:lnSpc>
                          <a:spcPct val="100000"/>
                        </a:lnSpc>
                        <a:spcAft>
                          <a:spcPts val="0"/>
                        </a:spcAft>
                        <a:buFont typeface="Arial" panose="020B0604020202020204" pitchFamily="34" charset="0"/>
                        <a:buChar char="•"/>
                      </a:pPr>
                      <a:r>
                        <a:rPr lang="en-ZA" sz="1000" dirty="0">
                          <a:solidFill>
                            <a:srgbClr val="000000"/>
                          </a:solidFill>
                          <a:effectLst/>
                          <a:latin typeface="+mn-lt"/>
                          <a:ea typeface="Calibri" panose="020F0502020204030204" pitchFamily="34" charset="0"/>
                          <a:cs typeface="Calibri" panose="020F0502020204030204" pitchFamily="34" charset="0"/>
                        </a:rPr>
                        <a:t>Reconciliation Month Dialogue - 14 Dec 2020</a:t>
                      </a:r>
                    </a:p>
                    <a:p>
                      <a:pPr marL="0" indent="0" algn="l">
                        <a:lnSpc>
                          <a:spcPct val="100000"/>
                        </a:lnSpc>
                        <a:spcAft>
                          <a:spcPts val="0"/>
                        </a:spcAft>
                        <a:buNone/>
                      </a:pPr>
                      <a:endParaRPr lang="en-GB"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gn="l">
                        <a:lnSpc>
                          <a:spcPct val="100000"/>
                        </a:lnSpc>
                        <a:spcAft>
                          <a:spcPts val="0"/>
                        </a:spcAft>
                      </a:pPr>
                      <a:r>
                        <a:rPr lang="en-GB"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8633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0000"/>
                          </a:solidFill>
                          <a:effectLst/>
                          <a:latin typeface="+mn-lt"/>
                          <a:ea typeface="Calibri" panose="020F0502020204030204" pitchFamily="34" charset="0"/>
                          <a:cs typeface="Arial" panose="020B0604020202020204" pitchFamily="34" charset="0"/>
                        </a:rPr>
                        <a:t>ACPD 10</a:t>
                      </a: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Number of youth focused arts development programmes</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3</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No reporting required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l">
                        <a:lnSpc>
                          <a:spcPct val="100000"/>
                        </a:lnSpc>
                        <a:spcAft>
                          <a:spcPts val="0"/>
                        </a:spcAft>
                      </a:pPr>
                      <a:r>
                        <a:rPr lang="en-GB"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9678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0000"/>
                          </a:solidFill>
                          <a:effectLst/>
                          <a:latin typeface="+mn-lt"/>
                          <a:ea typeface="Calibri" panose="020F0502020204030204" pitchFamily="34" charset="0"/>
                          <a:cs typeface="Arial" panose="020B0604020202020204" pitchFamily="34" charset="0"/>
                        </a:rPr>
                        <a:t>ACPD 11</a:t>
                      </a: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Number of advocacy platforms on social cohesion by social cohesion advocates</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15</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5</a:t>
                      </a:r>
                      <a:endParaRPr lang="en-GB" sz="1000" dirty="0">
                        <a:effectLst/>
                        <a:latin typeface="+mn-lt"/>
                        <a:ea typeface="Calibri" panose="020F0502020204030204" pitchFamily="34" charset="0"/>
                        <a:cs typeface="Times New Roman" panose="02020603050405020304" pitchFamily="18" charset="0"/>
                      </a:endParaRPr>
                    </a:p>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 </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5 Social Cohesion Advocacy  Platforms conducted  by Social Cohesion Advocates.</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4576323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172400" y="6045393"/>
            <a:ext cx="609600" cy="365125"/>
          </a:xfrm>
        </p:spPr>
        <p:txBody>
          <a:bodyPr/>
          <a:lstStyle/>
          <a:p>
            <a:r>
              <a:rPr lang="en-US" sz="1000" b="1" dirty="0" smtClean="0">
                <a:solidFill>
                  <a:schemeClr val="tx1"/>
                </a:solidFill>
              </a:rPr>
              <a:t>35</a:t>
            </a:r>
            <a:endParaRPr lang="en-ZA" sz="1000" b="1" dirty="0">
              <a:solidFill>
                <a:schemeClr val="tx1"/>
              </a:solidFill>
            </a:endParaRPr>
          </a:p>
        </p:txBody>
      </p:sp>
      <p:sp>
        <p:nvSpPr>
          <p:cNvPr id="4" name="Rectangle 3"/>
          <p:cNvSpPr/>
          <p:nvPr/>
        </p:nvSpPr>
        <p:spPr>
          <a:xfrm>
            <a:off x="0" y="188640"/>
            <a:ext cx="9144000" cy="1077218"/>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3200" b="1" dirty="0">
                <a:solidFill>
                  <a:schemeClr val="accent6"/>
                </a:solidFill>
                <a:ea typeface="MS PGothic" pitchFamily="34" charset="-128"/>
                <a:cs typeface="Arial" pitchFamily="34" charset="0"/>
              </a:rPr>
              <a:t>PROGRAMME 3: </a:t>
            </a:r>
            <a:r>
              <a:rPr lang="en-ZA" sz="3200" b="1" dirty="0">
                <a:solidFill>
                  <a:schemeClr val="accent6"/>
                </a:solidFill>
                <a:ea typeface="MS PGothic" pitchFamily="34" charset="-128"/>
                <a:cs typeface="Arial" pitchFamily="34" charset="0"/>
              </a:rPr>
              <a:t>ARTS AND CULTURE PROMOTION AND DEVELOPMENT…CONT </a:t>
            </a:r>
            <a:endParaRPr lang="en-US" sz="3200" b="1" dirty="0">
              <a:solidFill>
                <a:schemeClr val="accent6"/>
              </a:solidFill>
              <a:ea typeface="MS PGothic" pitchFamily="34" charset="-128"/>
              <a:cs typeface="Arial"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3388018908"/>
              </p:ext>
            </p:extLst>
          </p:nvPr>
        </p:nvGraphicFramePr>
        <p:xfrm>
          <a:off x="201393" y="1265858"/>
          <a:ext cx="8741213" cy="4684552"/>
        </p:xfrm>
        <a:graphic>
          <a:graphicData uri="http://schemas.openxmlformats.org/drawingml/2006/table">
            <a:tbl>
              <a:tblPr firstRow="1" bandRow="1">
                <a:tableStyleId>{93296810-A885-4BE3-A3E7-6D5BEEA58F35}</a:tableStyleId>
              </a:tblPr>
              <a:tblGrid>
                <a:gridCol w="948316">
                  <a:extLst>
                    <a:ext uri="{9D8B030D-6E8A-4147-A177-3AD203B41FA5}">
                      <a16:colId xmlns:a16="http://schemas.microsoft.com/office/drawing/2014/main" xmlns="" val="3274063258"/>
                    </a:ext>
                  </a:extLst>
                </a:gridCol>
                <a:gridCol w="1217982">
                  <a:extLst>
                    <a:ext uri="{9D8B030D-6E8A-4147-A177-3AD203B41FA5}">
                      <a16:colId xmlns:a16="http://schemas.microsoft.com/office/drawing/2014/main" xmlns="" val="20000"/>
                    </a:ext>
                  </a:extLst>
                </a:gridCol>
                <a:gridCol w="1135535">
                  <a:extLst>
                    <a:ext uri="{9D8B030D-6E8A-4147-A177-3AD203B41FA5}">
                      <a16:colId xmlns:a16="http://schemas.microsoft.com/office/drawing/2014/main" xmlns="" val="20001"/>
                    </a:ext>
                  </a:extLst>
                </a:gridCol>
                <a:gridCol w="958851">
                  <a:extLst>
                    <a:ext uri="{9D8B030D-6E8A-4147-A177-3AD203B41FA5}">
                      <a16:colId xmlns:a16="http://schemas.microsoft.com/office/drawing/2014/main" xmlns="" val="20002"/>
                    </a:ext>
                  </a:extLst>
                </a:gridCol>
                <a:gridCol w="1872208">
                  <a:extLst>
                    <a:ext uri="{9D8B030D-6E8A-4147-A177-3AD203B41FA5}">
                      <a16:colId xmlns:a16="http://schemas.microsoft.com/office/drawing/2014/main" xmlns="" val="20003"/>
                    </a:ext>
                  </a:extLst>
                </a:gridCol>
                <a:gridCol w="1368152">
                  <a:extLst>
                    <a:ext uri="{9D8B030D-6E8A-4147-A177-3AD203B41FA5}">
                      <a16:colId xmlns:a16="http://schemas.microsoft.com/office/drawing/2014/main" xmlns="" val="20004"/>
                    </a:ext>
                  </a:extLst>
                </a:gridCol>
                <a:gridCol w="1240169">
                  <a:extLst>
                    <a:ext uri="{9D8B030D-6E8A-4147-A177-3AD203B41FA5}">
                      <a16:colId xmlns:a16="http://schemas.microsoft.com/office/drawing/2014/main" xmlns="" val="20005"/>
                    </a:ext>
                  </a:extLst>
                </a:gridCol>
              </a:tblGrid>
              <a:tr h="63709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2020/21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3</a:t>
                      </a:r>
                      <a:r>
                        <a:rPr kumimoji="0" lang="en-US" sz="1000" u="none" strike="noStrike" kern="1200" cap="none" spc="0" normalizeH="0" baseline="30000" noProof="0" dirty="0">
                          <a:ln>
                            <a:noFill/>
                          </a:ln>
                          <a:effectLst/>
                          <a:uLnTx/>
                          <a:uFillTx/>
                          <a:latin typeface="+mn-lt"/>
                        </a:rPr>
                        <a:t>RD</a:t>
                      </a:r>
                      <a:r>
                        <a:rPr kumimoji="0" lang="en-US" sz="1000" u="none" strike="noStrike" kern="1200" cap="none" spc="0" normalizeH="0" baseline="0" noProof="0" dirty="0">
                          <a:ln>
                            <a:noFill/>
                          </a:ln>
                          <a:effectLst/>
                          <a:uLnTx/>
                          <a:uFillTx/>
                          <a:latin typeface="+mn-lt"/>
                        </a:rPr>
                        <a:t> </a:t>
                      </a:r>
                      <a:r>
                        <a:rPr kumimoji="0" lang="en-US" sz="1000" u="none" strike="noStrike" cap="none" normalizeH="0" baseline="0" dirty="0">
                          <a:ln>
                            <a:noFill/>
                          </a:ln>
                          <a:effectLst/>
                          <a:latin typeface="+mn-lt"/>
                        </a:rPr>
                        <a:t>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31 DECEMBER 2020</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25980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0000"/>
                          </a:solidFill>
                          <a:effectLst/>
                          <a:latin typeface="+mn-lt"/>
                          <a:ea typeface="Calibri" panose="020F0502020204030204" pitchFamily="34" charset="0"/>
                          <a:cs typeface="Arial" panose="020B0604020202020204" pitchFamily="34" charset="0"/>
                        </a:rPr>
                        <a:t>ACPD 12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0"/>
                        </a:spcAft>
                      </a:pPr>
                      <a:r>
                        <a:rPr lang="en-ZA" sz="1000">
                          <a:solidFill>
                            <a:srgbClr val="000000"/>
                          </a:solidFill>
                          <a:effectLst/>
                          <a:latin typeface="+mn-lt"/>
                          <a:ea typeface="Calibri" panose="020F0502020204030204" pitchFamily="34" charset="0"/>
                          <a:cs typeface="Times New Roman" panose="02020603050405020304" pitchFamily="18" charset="0"/>
                        </a:rPr>
                        <a:t>Overarching social compact </a:t>
                      </a:r>
                      <a:endParaRPr lang="en-ZA" sz="1000">
                        <a:effectLst/>
                        <a:latin typeface="+mn-lt"/>
                        <a:ea typeface="Calibri" panose="020F0502020204030204" pitchFamily="34" charset="0"/>
                        <a:cs typeface="Times New Roman" panose="02020603050405020304" pitchFamily="18" charset="0"/>
                      </a:endParaRPr>
                    </a:p>
                    <a:p>
                      <a:pPr>
                        <a:lnSpc>
                          <a:spcPct val="150000"/>
                        </a:lnSpc>
                        <a:spcAft>
                          <a:spcPts val="0"/>
                        </a:spcAft>
                      </a:pPr>
                      <a:r>
                        <a:rPr lang="en-ZA" sz="1000">
                          <a:solidFill>
                            <a:srgbClr val="000000"/>
                          </a:solidFill>
                          <a:effectLst/>
                          <a:latin typeface="+mn-lt"/>
                          <a:ea typeface="Calibri" panose="020F0502020204030204" pitchFamily="34" charset="0"/>
                          <a:cs typeface="Times New Roman" panose="02020603050405020304" pitchFamily="18" charset="0"/>
                        </a:rPr>
                        <a:t>(Number of social compact monitoring reports) </a:t>
                      </a:r>
                      <a:endParaRPr lang="en-ZA" sz="1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000">
                          <a:solidFill>
                            <a:srgbClr val="000000"/>
                          </a:solidFill>
                          <a:effectLst/>
                          <a:latin typeface="+mn-lt"/>
                          <a:ea typeface="Times New Roman" panose="02020603050405020304" pitchFamily="18" charset="0"/>
                          <a:cs typeface="Times New Roman" panose="02020603050405020304" pitchFamily="18" charset="0"/>
                        </a:rPr>
                        <a:t>2</a:t>
                      </a:r>
                      <a:endParaRPr lang="en-ZA" sz="1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000">
                          <a:solidFill>
                            <a:srgbClr val="000000"/>
                          </a:solidFill>
                          <a:effectLst/>
                          <a:latin typeface="+mn-lt"/>
                          <a:ea typeface="Calibri" panose="020F0502020204030204" pitchFamily="34" charset="0"/>
                          <a:cs typeface="Times New Roman" panose="02020603050405020304" pitchFamily="18" charset="0"/>
                        </a:rPr>
                        <a:t>1</a:t>
                      </a:r>
                      <a:endParaRPr lang="en-ZA" sz="1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dirty="0">
                          <a:solidFill>
                            <a:srgbClr val="000000"/>
                          </a:solidFill>
                          <a:effectLst/>
                          <a:latin typeface="+mn-lt"/>
                          <a:ea typeface="Calibri" panose="020F0502020204030204" pitchFamily="34" charset="0"/>
                          <a:cs typeface="Times New Roman" panose="02020603050405020304" pitchFamily="18" charset="0"/>
                        </a:rPr>
                        <a:t>Social Compact monitoring report was not compiled.</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gn="just">
                        <a:lnSpc>
                          <a:spcPct val="150000"/>
                        </a:lnSpc>
                        <a:spcAft>
                          <a:spcPts val="0"/>
                        </a:spcAft>
                      </a:pPr>
                      <a:r>
                        <a:rPr lang="en-GB" sz="1000" dirty="0">
                          <a:effectLst/>
                          <a:latin typeface="+mn-lt"/>
                          <a:ea typeface="Calibri" panose="020F0502020204030204" pitchFamily="34" charset="0"/>
                          <a:cs typeface="Times New Roman" panose="02020603050405020304" pitchFamily="18" charset="0"/>
                        </a:rPr>
                        <a:t>The COVID-19 regulations delayed the completion of the Social Compact. Hence a monitoring report was not compiled because it is dependent on the Social Compact</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dirty="0">
                          <a:solidFill>
                            <a:srgbClr val="000000"/>
                          </a:solidFill>
                          <a:effectLst/>
                          <a:latin typeface="+mn-lt"/>
                          <a:ea typeface="Times New Roman" panose="02020603050405020304" pitchFamily="18" charset="0"/>
                          <a:cs typeface="Times New Roman" panose="02020603050405020304" pitchFamily="18" charset="0"/>
                        </a:rPr>
                        <a:t>Under the eased COVID -19 restrictions, the drafting team will meet before the end of the financial year and finalise the compact such that its implementation can begin at the beginning of the new financial year.</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3042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0000"/>
                          </a:solidFill>
                          <a:effectLst/>
                          <a:latin typeface="+mn-lt"/>
                          <a:ea typeface="Calibri" panose="020F0502020204030204" pitchFamily="34" charset="0"/>
                          <a:cs typeface="Arial" panose="020B0604020202020204" pitchFamily="34" charset="0"/>
                        </a:rPr>
                        <a:t>ACPD 13</a:t>
                      </a: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Number of Gender Based Violence and Femicide programmes financially supported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1</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 </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No reporting required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marR="88900"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32517460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172400" y="6045393"/>
            <a:ext cx="609600" cy="365125"/>
          </a:xfrm>
        </p:spPr>
        <p:txBody>
          <a:bodyPr/>
          <a:lstStyle/>
          <a:p>
            <a:r>
              <a:rPr lang="en-US" sz="1000" b="1" dirty="0" smtClean="0">
                <a:solidFill>
                  <a:schemeClr val="tx1"/>
                </a:solidFill>
              </a:rPr>
              <a:t>36</a:t>
            </a:r>
            <a:endParaRPr lang="en-ZA" sz="1000" b="1" dirty="0">
              <a:solidFill>
                <a:schemeClr val="tx1"/>
              </a:solidFill>
            </a:endParaRPr>
          </a:p>
        </p:txBody>
      </p:sp>
      <p:sp>
        <p:nvSpPr>
          <p:cNvPr id="4" name="Rectangle 3"/>
          <p:cNvSpPr/>
          <p:nvPr/>
        </p:nvSpPr>
        <p:spPr>
          <a:xfrm>
            <a:off x="0" y="188640"/>
            <a:ext cx="9144000" cy="1077218"/>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3200" b="1" dirty="0">
                <a:solidFill>
                  <a:schemeClr val="accent6"/>
                </a:solidFill>
                <a:ea typeface="MS PGothic" pitchFamily="34" charset="-128"/>
                <a:cs typeface="Arial" pitchFamily="34" charset="0"/>
              </a:rPr>
              <a:t>PROGRAMME 3: </a:t>
            </a:r>
            <a:r>
              <a:rPr lang="en-ZA" sz="3200" b="1" dirty="0">
                <a:solidFill>
                  <a:schemeClr val="accent6"/>
                </a:solidFill>
                <a:ea typeface="MS PGothic" pitchFamily="34" charset="-128"/>
                <a:cs typeface="Arial" pitchFamily="34" charset="0"/>
              </a:rPr>
              <a:t>ARTS AND CULTURE PROMOTION AND DEVELOPMENT…CONT </a:t>
            </a:r>
            <a:endParaRPr lang="en-US" sz="3200" b="1" dirty="0">
              <a:solidFill>
                <a:schemeClr val="accent6"/>
              </a:solidFill>
              <a:ea typeface="MS PGothic" pitchFamily="34" charset="-128"/>
              <a:cs typeface="Arial"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1372648736"/>
              </p:ext>
            </p:extLst>
          </p:nvPr>
        </p:nvGraphicFramePr>
        <p:xfrm>
          <a:off x="201393" y="1265859"/>
          <a:ext cx="8741213" cy="4574448"/>
        </p:xfrm>
        <a:graphic>
          <a:graphicData uri="http://schemas.openxmlformats.org/drawingml/2006/table">
            <a:tbl>
              <a:tblPr firstRow="1" bandRow="1">
                <a:tableStyleId>{93296810-A885-4BE3-A3E7-6D5BEEA58F35}</a:tableStyleId>
              </a:tblPr>
              <a:tblGrid>
                <a:gridCol w="948316">
                  <a:extLst>
                    <a:ext uri="{9D8B030D-6E8A-4147-A177-3AD203B41FA5}">
                      <a16:colId xmlns:a16="http://schemas.microsoft.com/office/drawing/2014/main" xmlns="" val="3274063258"/>
                    </a:ext>
                  </a:extLst>
                </a:gridCol>
                <a:gridCol w="1217982">
                  <a:extLst>
                    <a:ext uri="{9D8B030D-6E8A-4147-A177-3AD203B41FA5}">
                      <a16:colId xmlns:a16="http://schemas.microsoft.com/office/drawing/2014/main" xmlns="" val="20000"/>
                    </a:ext>
                  </a:extLst>
                </a:gridCol>
                <a:gridCol w="1135535">
                  <a:extLst>
                    <a:ext uri="{9D8B030D-6E8A-4147-A177-3AD203B41FA5}">
                      <a16:colId xmlns:a16="http://schemas.microsoft.com/office/drawing/2014/main" xmlns="" val="20001"/>
                    </a:ext>
                  </a:extLst>
                </a:gridCol>
                <a:gridCol w="958851">
                  <a:extLst>
                    <a:ext uri="{9D8B030D-6E8A-4147-A177-3AD203B41FA5}">
                      <a16:colId xmlns:a16="http://schemas.microsoft.com/office/drawing/2014/main" xmlns="" val="20002"/>
                    </a:ext>
                  </a:extLst>
                </a:gridCol>
                <a:gridCol w="1872208">
                  <a:extLst>
                    <a:ext uri="{9D8B030D-6E8A-4147-A177-3AD203B41FA5}">
                      <a16:colId xmlns:a16="http://schemas.microsoft.com/office/drawing/2014/main" xmlns="" val="20003"/>
                    </a:ext>
                  </a:extLst>
                </a:gridCol>
                <a:gridCol w="1368152">
                  <a:extLst>
                    <a:ext uri="{9D8B030D-6E8A-4147-A177-3AD203B41FA5}">
                      <a16:colId xmlns:a16="http://schemas.microsoft.com/office/drawing/2014/main" xmlns="" val="20004"/>
                    </a:ext>
                  </a:extLst>
                </a:gridCol>
                <a:gridCol w="1240169">
                  <a:extLst>
                    <a:ext uri="{9D8B030D-6E8A-4147-A177-3AD203B41FA5}">
                      <a16:colId xmlns:a16="http://schemas.microsoft.com/office/drawing/2014/main" xmlns="" val="20005"/>
                    </a:ext>
                  </a:extLst>
                </a:gridCol>
              </a:tblGrid>
              <a:tr h="48790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2020/21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3</a:t>
                      </a:r>
                      <a:r>
                        <a:rPr kumimoji="0" lang="en-US" sz="1000" u="none" strike="noStrike" kern="1200" cap="none" spc="0" normalizeH="0" baseline="30000" noProof="0" dirty="0">
                          <a:ln>
                            <a:noFill/>
                          </a:ln>
                          <a:effectLst/>
                          <a:uLnTx/>
                          <a:uFillTx/>
                          <a:latin typeface="+mn-lt"/>
                        </a:rPr>
                        <a:t>RD</a:t>
                      </a:r>
                      <a:r>
                        <a:rPr kumimoji="0" lang="en-US" sz="1000" u="none" strike="noStrike" kern="1200" cap="none" spc="0" normalizeH="0" baseline="0" noProof="0" dirty="0">
                          <a:ln>
                            <a:noFill/>
                          </a:ln>
                          <a:effectLst/>
                          <a:uLnTx/>
                          <a:uFillTx/>
                          <a:latin typeface="+mn-lt"/>
                        </a:rPr>
                        <a:t> </a:t>
                      </a:r>
                      <a:r>
                        <a:rPr kumimoji="0" lang="en-US" sz="1000" u="none" strike="noStrike" cap="none" normalizeH="0" baseline="0" dirty="0">
                          <a:ln>
                            <a:noFill/>
                          </a:ln>
                          <a:effectLst/>
                          <a:latin typeface="+mn-lt"/>
                        </a:rPr>
                        <a:t>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31 DECEMBER 2020</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18912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0000"/>
                          </a:solidFill>
                          <a:effectLst/>
                          <a:latin typeface="+mn-lt"/>
                          <a:ea typeface="Calibri" panose="020F0502020204030204" pitchFamily="34" charset="0"/>
                          <a:cs typeface="Arial" panose="020B0604020202020204" pitchFamily="34" charset="0"/>
                        </a:rPr>
                        <a:t>ACPD 14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GB" sz="1000" dirty="0">
                          <a:effectLst/>
                          <a:latin typeface="+mn-lt"/>
                          <a:ea typeface="Calibri" panose="020F0502020204030204" pitchFamily="34" charset="0"/>
                          <a:cs typeface="Times New Roman" panose="02020603050405020304" pitchFamily="18" charset="0"/>
                        </a:rPr>
                        <a:t>Number</a:t>
                      </a:r>
                      <a:r>
                        <a:rPr lang="en-GB" sz="1000" baseline="0" dirty="0">
                          <a:effectLst/>
                          <a:latin typeface="+mn-lt"/>
                          <a:ea typeface="Calibri" panose="020F0502020204030204" pitchFamily="34" charset="0"/>
                          <a:cs typeface="Times New Roman" panose="02020603050405020304" pitchFamily="18" charset="0"/>
                        </a:rPr>
                        <a:t> of projects in the creative industry supported through the Mzansi Golden Economy programme</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12</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000">
                          <a:solidFill>
                            <a:srgbClr val="000000"/>
                          </a:solidFill>
                          <a:effectLst/>
                          <a:latin typeface="+mn-lt"/>
                          <a:ea typeface="Calibri" panose="020F0502020204030204" pitchFamily="34" charset="0"/>
                          <a:cs typeface="Times New Roman" panose="02020603050405020304" pitchFamily="18" charset="0"/>
                        </a:rPr>
                        <a:t>2</a:t>
                      </a:r>
                      <a:endParaRPr lang="en-ZA" sz="1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dirty="0">
                          <a:effectLst/>
                          <a:latin typeface="+mn-lt"/>
                          <a:ea typeface="Calibri" panose="020F0502020204030204" pitchFamily="34" charset="0"/>
                          <a:cs typeface="Times New Roman" panose="02020603050405020304" pitchFamily="18" charset="0"/>
                        </a:rPr>
                        <a:t>Three projects in the creative industry supported through the </a:t>
                      </a:r>
                      <a:r>
                        <a:rPr lang="en-ZA" sz="1000" dirty="0" err="1">
                          <a:effectLst/>
                          <a:latin typeface="+mn-lt"/>
                          <a:ea typeface="Calibri" panose="020F0502020204030204" pitchFamily="34" charset="0"/>
                          <a:cs typeface="Times New Roman" panose="02020603050405020304" pitchFamily="18" charset="0"/>
                        </a:rPr>
                        <a:t>Mzansi</a:t>
                      </a:r>
                      <a:r>
                        <a:rPr lang="en-ZA" sz="1000" dirty="0">
                          <a:effectLst/>
                          <a:latin typeface="+mn-lt"/>
                          <a:ea typeface="Calibri" panose="020F0502020204030204" pitchFamily="34" charset="0"/>
                          <a:cs typeface="Times New Roman" panose="02020603050405020304" pitchFamily="18" charset="0"/>
                        </a:rPr>
                        <a:t> Golden Economy programme.</a:t>
                      </a:r>
                    </a:p>
                    <a:p>
                      <a:pPr algn="just">
                        <a:lnSpc>
                          <a:spcPct val="150000"/>
                        </a:lnSpc>
                        <a:spcAft>
                          <a:spcPts val="0"/>
                        </a:spcAft>
                      </a:pPr>
                      <a:r>
                        <a:rPr lang="en-ZA" sz="1000" dirty="0">
                          <a:effectLst/>
                          <a:latin typeface="+mn-lt"/>
                          <a:ea typeface="Calibri" panose="020F0502020204030204" pitchFamily="34" charset="0"/>
                          <a:cs typeface="Times New Roman" panose="02020603050405020304" pitchFamily="18" charset="0"/>
                        </a:rPr>
                        <a:t>The projects are as follow:</a:t>
                      </a:r>
                    </a:p>
                    <a:p>
                      <a:pPr marL="171450" indent="-171450" algn="just">
                        <a:lnSpc>
                          <a:spcPct val="150000"/>
                        </a:lnSpc>
                        <a:spcAft>
                          <a:spcPts val="0"/>
                        </a:spcAft>
                        <a:buFont typeface="Arial" panose="020B0604020202020204" pitchFamily="34" charset="0"/>
                        <a:buChar char="•"/>
                      </a:pPr>
                      <a:r>
                        <a:rPr lang="en-ZA" sz="1000" dirty="0">
                          <a:effectLst/>
                          <a:latin typeface="+mn-lt"/>
                          <a:ea typeface="Calibri" panose="020F0502020204030204" pitchFamily="34" charset="0"/>
                          <a:cs typeface="Times New Roman" panose="02020603050405020304" pitchFamily="18" charset="0"/>
                        </a:rPr>
                        <a:t>National arts Festival</a:t>
                      </a:r>
                    </a:p>
                    <a:p>
                      <a:pPr marL="171450" indent="-171450" algn="just">
                        <a:lnSpc>
                          <a:spcPct val="150000"/>
                        </a:lnSpc>
                        <a:spcAft>
                          <a:spcPts val="0"/>
                        </a:spcAft>
                        <a:buFont typeface="Arial" panose="020B0604020202020204" pitchFamily="34" charset="0"/>
                        <a:buChar char="•"/>
                      </a:pPr>
                      <a:r>
                        <a:rPr lang="en-ZA" sz="1000" dirty="0">
                          <a:effectLst/>
                          <a:latin typeface="+mn-lt"/>
                          <a:ea typeface="Calibri" panose="020F0502020204030204" pitchFamily="34" charset="0"/>
                          <a:cs typeface="Times New Roman" panose="02020603050405020304" pitchFamily="18" charset="0"/>
                        </a:rPr>
                        <a:t>We can Festival</a:t>
                      </a:r>
                    </a:p>
                    <a:p>
                      <a:pPr marL="171450" indent="-171450" algn="just">
                        <a:lnSpc>
                          <a:spcPct val="150000"/>
                        </a:lnSpc>
                        <a:spcAft>
                          <a:spcPts val="0"/>
                        </a:spcAft>
                        <a:buFont typeface="Arial" panose="020B0604020202020204" pitchFamily="34" charset="0"/>
                        <a:buChar char="•"/>
                      </a:pPr>
                      <a:r>
                        <a:rPr lang="en-ZA" sz="1000" dirty="0">
                          <a:effectLst/>
                          <a:latin typeface="+mn-lt"/>
                          <a:ea typeface="Calibri" panose="020F0502020204030204" pitchFamily="34" charset="0"/>
                          <a:cs typeface="Times New Roman" panose="02020603050405020304" pitchFamily="18" charset="0"/>
                        </a:rPr>
                        <a:t>SALA 2020</a:t>
                      </a:r>
                    </a:p>
                  </a:txBody>
                  <a:tcPr marL="68580" marR="68580" marT="0" marB="0">
                    <a:solidFill>
                      <a:srgbClr val="00FF00"/>
                    </a:solidFill>
                  </a:tcPr>
                </a:tc>
                <a:tc>
                  <a:txBody>
                    <a:bodyPr/>
                    <a:lstStyle/>
                    <a:p>
                      <a:pPr algn="just">
                        <a:lnSpc>
                          <a:spcPct val="150000"/>
                        </a:lnSpc>
                        <a:spcAft>
                          <a:spcPts val="0"/>
                        </a:spcAft>
                      </a:pPr>
                      <a:r>
                        <a:rPr lang="en-GB" sz="1000">
                          <a:effectLst/>
                          <a:latin typeface="+mn-lt"/>
                          <a:ea typeface="Calibri" panose="020F0502020204030204" pitchFamily="34" charset="0"/>
                          <a:cs typeface="Times New Roman" panose="02020603050405020304" pitchFamily="18" charset="0"/>
                        </a:rPr>
                        <a:t>Due to previous year’s contractual obligations, an additional project was done.</a:t>
                      </a:r>
                      <a:endParaRPr lang="en-ZA" sz="1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dirty="0">
                          <a:solidFill>
                            <a:srgbClr val="000000"/>
                          </a:solidFill>
                          <a:effectLst/>
                          <a:latin typeface="+mn-lt"/>
                          <a:ea typeface="Times New Roman" panose="02020603050405020304" pitchFamily="18" charset="0"/>
                          <a:cs typeface="Times New Roman" panose="02020603050405020304" pitchFamily="18" charset="0"/>
                        </a:rPr>
                        <a:t>-</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76773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000" kern="1200" dirty="0">
                          <a:solidFill>
                            <a:srgbClr val="000000"/>
                          </a:solidFill>
                          <a:effectLst/>
                          <a:latin typeface="+mn-lt"/>
                          <a:ea typeface="Calibri" panose="020F0502020204030204" pitchFamily="34" charset="0"/>
                          <a:cs typeface="Arial" panose="020B0604020202020204" pitchFamily="34" charset="0"/>
                        </a:rPr>
                        <a:t>ACPD 15</a:t>
                      </a: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Number of artists placed in schools per year</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100</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No reporting required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346579392"/>
                  </a:ext>
                </a:extLst>
              </a:tr>
              <a:tr h="1427545">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000" kern="1200" dirty="0">
                          <a:solidFill>
                            <a:srgbClr val="000000"/>
                          </a:solidFill>
                          <a:effectLst/>
                          <a:latin typeface="+mn-lt"/>
                          <a:ea typeface="Calibri" panose="020F0502020204030204" pitchFamily="34" charset="0"/>
                          <a:cs typeface="Arial" panose="020B0604020202020204" pitchFamily="34" charset="0"/>
                        </a:rPr>
                        <a:t>ACPD 16</a:t>
                      </a: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Number of reports produced by SACO</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13</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4</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4 reports were produced by SACO</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gn="just">
                        <a:lnSpc>
                          <a:spcPct val="100000"/>
                        </a:lnSpc>
                        <a:spcAft>
                          <a:spcPts val="0"/>
                        </a:spcAft>
                      </a:pPr>
                      <a:r>
                        <a:rPr lang="en-ZA"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71789770"/>
                  </a:ext>
                </a:extLst>
              </a:tr>
            </a:tbl>
          </a:graphicData>
        </a:graphic>
      </p:graphicFrame>
    </p:spTree>
    <p:extLst>
      <p:ext uri="{BB962C8B-B14F-4D97-AF65-F5344CB8AC3E}">
        <p14:creationId xmlns:p14="http://schemas.microsoft.com/office/powerpoint/2010/main" xmlns="" val="16328970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19" y="1600201"/>
            <a:ext cx="8682845" cy="3340967"/>
          </a:xfrm>
        </p:spPr>
        <p:txBody>
          <a:bodyPr>
            <a:normAutofit/>
          </a:bodyPr>
          <a:lstStyle/>
          <a:p>
            <a:pPr marL="0" lvl="0" indent="0" algn="ctr" defTabSz="457200" eaLnBrk="0" fontAlgn="base" hangingPunct="0">
              <a:spcAft>
                <a:spcPct val="0"/>
              </a:spcAft>
              <a:buNone/>
              <a:defRPr/>
            </a:pPr>
            <a:endParaRPr lang="en-ZA" sz="3200" dirty="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3600" cap="all" dirty="0">
                <a:solidFill>
                  <a:srgbClr val="B77727"/>
                </a:solidFill>
                <a:latin typeface="+mj-lt"/>
                <a:ea typeface="+mj-ea"/>
              </a:rPr>
              <a:t>PROGRAMME 4: </a:t>
            </a:r>
          </a:p>
          <a:p>
            <a:pPr marL="0" lvl="0" indent="0" algn="ctr" defTabSz="457200" eaLnBrk="0" fontAlgn="base" hangingPunct="0">
              <a:spcAft>
                <a:spcPct val="0"/>
              </a:spcAft>
              <a:buNone/>
              <a:defRPr/>
            </a:pPr>
            <a:r>
              <a:rPr lang="en-ZA" sz="3600" cap="all" dirty="0">
                <a:solidFill>
                  <a:srgbClr val="B77727"/>
                </a:solidFill>
                <a:latin typeface="+mj-lt"/>
                <a:ea typeface="+mj-ea"/>
              </a:rPr>
              <a:t>HERITAGE PROMOTION AND PRESERVATION</a:t>
            </a:r>
            <a:endParaRPr lang="en-ZA" sz="3600" dirty="0">
              <a:solidFill>
                <a:srgbClr val="B77727"/>
              </a:solidFill>
              <a:latin typeface="+mj-lt"/>
            </a:endParaRPr>
          </a:p>
        </p:txBody>
      </p:sp>
    </p:spTree>
    <p:extLst>
      <p:ext uri="{BB962C8B-B14F-4D97-AF65-F5344CB8AC3E}">
        <p14:creationId xmlns:p14="http://schemas.microsoft.com/office/powerpoint/2010/main" xmlns="" val="37136169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528253"/>
          </a:xfrm>
        </p:spPr>
        <p:txBody>
          <a:bodyPr>
            <a:noAutofit/>
          </a:bodyPr>
          <a:lstStyle/>
          <a:p>
            <a:pPr algn="ctr"/>
            <a:r>
              <a:rPr lang="en-US" sz="3200" dirty="0">
                <a:solidFill>
                  <a:schemeClr val="accent6"/>
                </a:solidFill>
                <a:latin typeface="+mj-lt"/>
                <a:ea typeface="MS PGothic" pitchFamily="34" charset="-128"/>
                <a:cs typeface="Arial" pitchFamily="34" charset="0"/>
              </a:rPr>
              <a:t>PROGRAMME 4: HERITAGE PROMOTION AND PRESERVATION</a:t>
            </a:r>
            <a:endParaRPr lang="en-ZA" sz="3200" dirty="0">
              <a:solidFill>
                <a:schemeClr val="accent6"/>
              </a:solidFill>
              <a:latin typeface="+mj-lt"/>
            </a:endParaRPr>
          </a:p>
        </p:txBody>
      </p:sp>
      <p:sp>
        <p:nvSpPr>
          <p:cNvPr id="4" name="Slide Number Placeholder 3"/>
          <p:cNvSpPr>
            <a:spLocks noGrp="1"/>
          </p:cNvSpPr>
          <p:nvPr>
            <p:ph type="sldNum" sz="quarter" idx="4"/>
          </p:nvPr>
        </p:nvSpPr>
        <p:spPr>
          <a:xfrm>
            <a:off x="8517320" y="6237312"/>
            <a:ext cx="447167" cy="255485"/>
          </a:xfrm>
        </p:spPr>
        <p:txBody>
          <a:bodyPr/>
          <a:lstStyle/>
          <a:p>
            <a:r>
              <a:rPr lang="en-US" sz="1000" b="1" dirty="0" smtClean="0">
                <a:solidFill>
                  <a:schemeClr val="tx1"/>
                </a:solidFill>
              </a:rPr>
              <a:t>38</a:t>
            </a:r>
            <a:endParaRPr lang="en-ZA" sz="1000" b="1" dirty="0">
              <a:solidFill>
                <a:schemeClr val="tx1"/>
              </a:solidFill>
            </a:endParaRPr>
          </a:p>
        </p:txBody>
      </p:sp>
      <p:sp>
        <p:nvSpPr>
          <p:cNvPr id="3" name="Content Placeholder 2"/>
          <p:cNvSpPr>
            <a:spLocks noGrp="1"/>
          </p:cNvSpPr>
          <p:nvPr>
            <p:ph idx="1"/>
          </p:nvPr>
        </p:nvSpPr>
        <p:spPr>
          <a:xfrm>
            <a:off x="251520" y="1628800"/>
            <a:ext cx="8712967" cy="4170785"/>
          </a:xfrm>
        </p:spPr>
        <p:txBody>
          <a:bodyPr>
            <a:normAutofit fontScale="25000" lnSpcReduction="20000"/>
          </a:bodyPr>
          <a:lstStyle/>
          <a:p>
            <a:pPr marL="0" indent="0" algn="just">
              <a:buNone/>
            </a:pPr>
            <a:r>
              <a:rPr lang="en-GB" sz="5600" dirty="0">
                <a:solidFill>
                  <a:schemeClr val="tx1"/>
                </a:solidFill>
                <a:latin typeface="+mn-lt"/>
              </a:rPr>
              <a:t>Purpose:  </a:t>
            </a:r>
            <a:r>
              <a:rPr lang="en-GB" sz="5600" b="0" dirty="0">
                <a:solidFill>
                  <a:schemeClr val="tx1"/>
                </a:solidFill>
                <a:latin typeface="+mn-lt"/>
              </a:rPr>
              <a:t>Preserve and promote South African heritage, including archival and heraldic heritage; oversee and transfer funds to libraries. </a:t>
            </a:r>
          </a:p>
          <a:p>
            <a:pPr marL="0" indent="0" algn="just">
              <a:buNone/>
            </a:pPr>
            <a:endParaRPr lang="en-GB" sz="5600" b="0" dirty="0">
              <a:solidFill>
                <a:schemeClr val="tx1"/>
              </a:solidFill>
              <a:latin typeface="+mn-lt"/>
            </a:endParaRPr>
          </a:p>
          <a:p>
            <a:pPr marL="0" indent="0" algn="just">
              <a:buNone/>
            </a:pPr>
            <a:r>
              <a:rPr lang="en-GB" sz="5600" dirty="0">
                <a:solidFill>
                  <a:schemeClr val="tx1"/>
                </a:solidFill>
                <a:latin typeface="+mn-lt"/>
              </a:rPr>
              <a:t>The Programme has the following sub-programmes:</a:t>
            </a:r>
            <a:endParaRPr lang="en-GB" sz="5600" b="0" dirty="0">
              <a:solidFill>
                <a:schemeClr val="tx1"/>
              </a:solidFill>
              <a:latin typeface="+mn-lt"/>
            </a:endParaRPr>
          </a:p>
          <a:p>
            <a:pPr algn="just">
              <a:buFont typeface="Wingdings" panose="05000000000000000000" pitchFamily="2" charset="2"/>
              <a:buChar char="§"/>
            </a:pPr>
            <a:r>
              <a:rPr lang="en-GB" sz="5600" b="0" dirty="0">
                <a:solidFill>
                  <a:schemeClr val="tx1"/>
                </a:solidFill>
                <a:latin typeface="+mn-lt"/>
              </a:rPr>
              <a:t>Heritage Promotion </a:t>
            </a:r>
          </a:p>
          <a:p>
            <a:pPr algn="just">
              <a:buFont typeface="Wingdings" panose="05000000000000000000" pitchFamily="2" charset="2"/>
              <a:buChar char="§"/>
            </a:pPr>
            <a:r>
              <a:rPr lang="en-GB" sz="5600" b="0" dirty="0">
                <a:solidFill>
                  <a:schemeClr val="tx1"/>
                </a:solidFill>
                <a:latin typeface="+mn-lt"/>
              </a:rPr>
              <a:t>National Archives Services</a:t>
            </a:r>
          </a:p>
          <a:p>
            <a:pPr algn="just">
              <a:buFont typeface="Wingdings" panose="05000000000000000000" pitchFamily="2" charset="2"/>
              <a:buChar char="§"/>
            </a:pPr>
            <a:r>
              <a:rPr lang="en-GB" sz="5600" b="0" dirty="0">
                <a:solidFill>
                  <a:schemeClr val="tx1"/>
                </a:solidFill>
                <a:latin typeface="+mn-lt"/>
              </a:rPr>
              <a:t>Public Library Services</a:t>
            </a:r>
          </a:p>
          <a:p>
            <a:pPr marL="0" indent="0" algn="just">
              <a:buNone/>
            </a:pPr>
            <a:endParaRPr lang="en-GB" sz="5600" b="0" dirty="0">
              <a:solidFill>
                <a:schemeClr val="tx1"/>
              </a:solidFill>
              <a:latin typeface="+mn-lt"/>
            </a:endParaRPr>
          </a:p>
          <a:p>
            <a:pPr marL="0" indent="0" algn="just">
              <a:buNone/>
            </a:pPr>
            <a:r>
              <a:rPr lang="en-GB" sz="5600" b="0" dirty="0">
                <a:solidFill>
                  <a:schemeClr val="tx1"/>
                </a:solidFill>
                <a:latin typeface="+mn-lt"/>
              </a:rPr>
              <a:t>The purpose of the programme is to preserve and promote South African heritage, including archival and heraldic heritage; as well as to oversee and transfer funds to libraries. The budget cuts, together with the lockdown, and accompanying restrictions as well as the likelihood of further increased restrictions, are severely impacting on the implementation of heritage preservation and promotion programmes and the achievement of APP and Operational Plan (OP) targets as detailed in the previous quarterly reports. </a:t>
            </a:r>
          </a:p>
          <a:p>
            <a:pPr marL="0" indent="0" algn="just">
              <a:buNone/>
            </a:pPr>
            <a:endParaRPr lang="en-GB" sz="5600" b="0" dirty="0">
              <a:solidFill>
                <a:schemeClr val="tx1"/>
              </a:solidFill>
              <a:latin typeface="+mn-lt"/>
            </a:endParaRPr>
          </a:p>
          <a:p>
            <a:pPr marL="0" indent="0" algn="just">
              <a:buNone/>
            </a:pPr>
            <a:r>
              <a:rPr lang="en-GB" sz="5600" u="sng" dirty="0">
                <a:solidFill>
                  <a:schemeClr val="tx1"/>
                </a:solidFill>
                <a:latin typeface="+mn-lt"/>
              </a:rPr>
              <a:t>HERITAGE PROMOTION</a:t>
            </a:r>
            <a:endParaRPr lang="en-GB" sz="5600" b="0" dirty="0">
              <a:solidFill>
                <a:schemeClr val="tx1"/>
              </a:solidFill>
              <a:latin typeface="+mn-lt"/>
            </a:endParaRPr>
          </a:p>
          <a:p>
            <a:pPr marL="0" indent="0" algn="just">
              <a:buNone/>
            </a:pPr>
            <a:r>
              <a:rPr lang="en-GB" sz="5600" b="0" dirty="0">
                <a:solidFill>
                  <a:schemeClr val="tx1"/>
                </a:solidFill>
                <a:latin typeface="+mn-lt"/>
              </a:rPr>
              <a:t>The sub-programme deals with heritage bursaries; books documenting Living Human Treasures; development of heritage policies, as well as the promotion of national identity utilising the flag at national days, major cultural and sporting events in schools, the Monument Flag Project and “I am the Flag Campaign”. </a:t>
            </a:r>
          </a:p>
          <a:p>
            <a:pPr marL="0" indent="0" algn="just">
              <a:buNone/>
            </a:pPr>
            <a:endParaRPr lang="en-GB" sz="5600" b="0" dirty="0">
              <a:solidFill>
                <a:schemeClr val="tx1"/>
              </a:solidFill>
              <a:latin typeface="+mn-lt"/>
            </a:endParaRPr>
          </a:p>
          <a:p>
            <a:pPr marL="0" indent="0">
              <a:buNone/>
            </a:pPr>
            <a:endParaRPr lang="en-GB" sz="5600" b="0" dirty="0">
              <a:solidFill>
                <a:schemeClr val="tx1"/>
              </a:solidFill>
              <a:latin typeface="+mn-lt"/>
            </a:endParaRPr>
          </a:p>
        </p:txBody>
      </p:sp>
    </p:spTree>
    <p:extLst>
      <p:ext uri="{BB962C8B-B14F-4D97-AF65-F5344CB8AC3E}">
        <p14:creationId xmlns:p14="http://schemas.microsoft.com/office/powerpoint/2010/main" xmlns="" val="3386490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528253"/>
          </a:xfrm>
        </p:spPr>
        <p:txBody>
          <a:bodyPr>
            <a:noAutofit/>
          </a:bodyPr>
          <a:lstStyle/>
          <a:p>
            <a:pPr algn="ctr"/>
            <a:r>
              <a:rPr lang="en-US" sz="3200" dirty="0">
                <a:solidFill>
                  <a:schemeClr val="accent6"/>
                </a:solidFill>
                <a:latin typeface="+mj-lt"/>
                <a:ea typeface="MS PGothic" pitchFamily="34" charset="-128"/>
                <a:cs typeface="Arial" pitchFamily="34" charset="0"/>
              </a:rPr>
              <a:t>PROGRAMME 4: HERITAGE PROMOTION AND PRESERVATION</a:t>
            </a:r>
            <a:endParaRPr lang="en-ZA" sz="3200" dirty="0">
              <a:solidFill>
                <a:schemeClr val="accent6"/>
              </a:solidFill>
              <a:latin typeface="+mj-lt"/>
            </a:endParaRPr>
          </a:p>
        </p:txBody>
      </p:sp>
      <p:sp>
        <p:nvSpPr>
          <p:cNvPr id="4" name="Slide Number Placeholder 3"/>
          <p:cNvSpPr>
            <a:spLocks noGrp="1"/>
          </p:cNvSpPr>
          <p:nvPr>
            <p:ph type="sldNum" sz="quarter" idx="4"/>
          </p:nvPr>
        </p:nvSpPr>
        <p:spPr>
          <a:xfrm>
            <a:off x="8517320" y="6237312"/>
            <a:ext cx="447167" cy="255485"/>
          </a:xfrm>
        </p:spPr>
        <p:txBody>
          <a:bodyPr/>
          <a:lstStyle/>
          <a:p>
            <a:r>
              <a:rPr lang="en-US" sz="1000" b="1" dirty="0" smtClean="0">
                <a:solidFill>
                  <a:schemeClr val="tx1"/>
                </a:solidFill>
              </a:rPr>
              <a:t>39</a:t>
            </a:r>
            <a:endParaRPr lang="en-ZA" sz="1000" b="1" dirty="0">
              <a:solidFill>
                <a:schemeClr val="tx1"/>
              </a:solidFill>
            </a:endParaRPr>
          </a:p>
        </p:txBody>
      </p:sp>
      <p:sp>
        <p:nvSpPr>
          <p:cNvPr id="3" name="Content Placeholder 2"/>
          <p:cNvSpPr>
            <a:spLocks noGrp="1"/>
          </p:cNvSpPr>
          <p:nvPr>
            <p:ph idx="1"/>
          </p:nvPr>
        </p:nvSpPr>
        <p:spPr>
          <a:xfrm>
            <a:off x="255512" y="2132856"/>
            <a:ext cx="8712967" cy="3744416"/>
          </a:xfrm>
        </p:spPr>
        <p:txBody>
          <a:bodyPr>
            <a:normAutofit/>
          </a:bodyPr>
          <a:lstStyle/>
          <a:p>
            <a:pPr marL="0" indent="0" algn="just">
              <a:buNone/>
            </a:pPr>
            <a:r>
              <a:rPr lang="en-GB" sz="1400" u="sng" dirty="0">
                <a:solidFill>
                  <a:schemeClr val="tx1"/>
                </a:solidFill>
                <a:latin typeface="+mn-lt"/>
              </a:rPr>
              <a:t>PUBLIC LIBRARY SERVICES</a:t>
            </a:r>
          </a:p>
          <a:p>
            <a:pPr marL="0" indent="0" algn="just">
              <a:buNone/>
            </a:pPr>
            <a:r>
              <a:rPr lang="en-GB" sz="1400" b="0" dirty="0">
                <a:solidFill>
                  <a:schemeClr val="tx1"/>
                </a:solidFill>
                <a:latin typeface="+mn-lt"/>
              </a:rPr>
              <a:t>The key output for this sub-programme is the financial support of newly built and/ or modular libraries. </a:t>
            </a:r>
          </a:p>
          <a:p>
            <a:pPr marL="0" indent="0" algn="just">
              <a:buNone/>
            </a:pPr>
            <a:endParaRPr lang="en-GB" sz="1400" u="sng" dirty="0">
              <a:solidFill>
                <a:schemeClr val="tx1"/>
              </a:solidFill>
              <a:latin typeface="+mn-lt"/>
            </a:endParaRPr>
          </a:p>
          <a:p>
            <a:pPr marL="0" indent="0" algn="just">
              <a:buNone/>
            </a:pPr>
            <a:r>
              <a:rPr lang="en-GB" sz="1400" u="sng" dirty="0">
                <a:solidFill>
                  <a:schemeClr val="tx1"/>
                </a:solidFill>
                <a:latin typeface="+mn-lt"/>
              </a:rPr>
              <a:t>NATIONAL ARCHIVE SERVICES</a:t>
            </a:r>
            <a:endParaRPr lang="en-GB" sz="1400" b="0" dirty="0">
              <a:solidFill>
                <a:schemeClr val="tx1"/>
              </a:solidFill>
              <a:latin typeface="+mn-lt"/>
            </a:endParaRPr>
          </a:p>
          <a:p>
            <a:pPr marL="0" indent="0" algn="just">
              <a:buNone/>
            </a:pPr>
            <a:r>
              <a:rPr lang="en-GB" sz="1400" b="0" dirty="0">
                <a:solidFill>
                  <a:schemeClr val="tx1"/>
                </a:solidFill>
                <a:latin typeface="+mn-lt"/>
              </a:rPr>
              <a:t>The key output of this sub-programme is the upgrading of national archives infrastructure. </a:t>
            </a:r>
          </a:p>
          <a:p>
            <a:pPr marL="0" indent="0" algn="just">
              <a:buNone/>
            </a:pPr>
            <a:endParaRPr lang="en-GB" sz="1400" b="0" dirty="0">
              <a:solidFill>
                <a:schemeClr val="tx1"/>
              </a:solidFill>
              <a:latin typeface="+mn-lt"/>
            </a:endParaRPr>
          </a:p>
          <a:p>
            <a:pPr marL="0" indent="0" algn="just">
              <a:buNone/>
            </a:pPr>
            <a:r>
              <a:rPr lang="en-GB" sz="1400" u="sng" dirty="0">
                <a:solidFill>
                  <a:schemeClr val="tx1"/>
                </a:solidFill>
                <a:latin typeface="+mn-lt"/>
              </a:rPr>
              <a:t>SOUTH AFRICAN GEOGRAPHIC NAMES COUNCIL</a:t>
            </a:r>
            <a:endParaRPr lang="en-GB" sz="1400" b="0" dirty="0">
              <a:solidFill>
                <a:schemeClr val="tx1"/>
              </a:solidFill>
              <a:latin typeface="+mn-lt"/>
            </a:endParaRPr>
          </a:p>
          <a:p>
            <a:pPr marL="0" indent="0" algn="just">
              <a:buNone/>
            </a:pPr>
            <a:r>
              <a:rPr lang="en-GB" sz="1400" b="0" dirty="0">
                <a:solidFill>
                  <a:schemeClr val="tx1"/>
                </a:solidFill>
                <a:latin typeface="+mn-lt"/>
              </a:rPr>
              <a:t>The key output for this sub-programme, is the transformation and standardisation of geographical names. </a:t>
            </a:r>
          </a:p>
          <a:p>
            <a:pPr marL="0" indent="0">
              <a:buNone/>
            </a:pPr>
            <a:endParaRPr lang="en-ZA" sz="5600" b="0" dirty="0">
              <a:solidFill>
                <a:schemeClr val="tx1"/>
              </a:solidFill>
              <a:latin typeface="+mn-lt"/>
            </a:endParaRPr>
          </a:p>
        </p:txBody>
      </p:sp>
    </p:spTree>
    <p:extLst>
      <p:ext uri="{BB962C8B-B14F-4D97-AF65-F5344CB8AC3E}">
        <p14:creationId xmlns:p14="http://schemas.microsoft.com/office/powerpoint/2010/main" xmlns="" val="1460033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79512" y="888452"/>
            <a:ext cx="8784976" cy="5120900"/>
          </a:xfrm>
          <a:ln>
            <a:noFill/>
          </a:ln>
        </p:spPr>
        <p:txBody>
          <a:bodyPr>
            <a:normAutofit/>
          </a:bodyPr>
          <a:lstStyle/>
          <a:p>
            <a:pPr marL="182563" lvl="0" indent="-182563" algn="just">
              <a:lnSpc>
                <a:spcPct val="120000"/>
              </a:lnSpc>
              <a:buFont typeface="Wingdings" panose="05000000000000000000" pitchFamily="2" charset="2"/>
              <a:buChar char="§"/>
            </a:pPr>
            <a:r>
              <a:rPr lang="en-ZA" b="0" dirty="0">
                <a:solidFill>
                  <a:schemeClr val="tx1"/>
                </a:solidFill>
                <a:latin typeface="+mj-lt"/>
                <a:ea typeface="Times New Roman" panose="02020603050405020304" pitchFamily="18" charset="0"/>
                <a:cs typeface="Calibri" panose="020F0502020204030204" pitchFamily="34" charset="0"/>
              </a:rPr>
              <a:t>The Covid-19 pandemic has brought with it, several factors aﬀecting the Department’s performance. </a:t>
            </a:r>
            <a:r>
              <a:rPr lang="en-ZA" b="0" dirty="0">
                <a:solidFill>
                  <a:schemeClr val="tx1"/>
                </a:solidFill>
                <a:latin typeface="+mj-lt"/>
              </a:rPr>
              <a:t>The Department is dependent on its’ strategic partners, provincial departments, sector organisations and performing arts institutions in delivering on its mandate and programming - all of which, were affected under the lock down regulations. </a:t>
            </a:r>
          </a:p>
          <a:p>
            <a:pPr marL="182563" lvl="0" indent="-182563" algn="just">
              <a:lnSpc>
                <a:spcPct val="120000"/>
              </a:lnSpc>
              <a:buFont typeface="Wingdings" panose="05000000000000000000" pitchFamily="2" charset="2"/>
              <a:buChar char="§"/>
            </a:pPr>
            <a:endParaRPr lang="en-ZA" b="0" dirty="0">
              <a:solidFill>
                <a:schemeClr val="tx1"/>
              </a:solidFill>
              <a:latin typeface="+mj-lt"/>
            </a:endParaRPr>
          </a:p>
          <a:p>
            <a:pPr marL="182563" lvl="0" indent="-182563" algn="just">
              <a:lnSpc>
                <a:spcPct val="120000"/>
              </a:lnSpc>
              <a:buFont typeface="Wingdings" panose="05000000000000000000" pitchFamily="2" charset="2"/>
              <a:buChar char="§"/>
            </a:pPr>
            <a:r>
              <a:rPr lang="en-ZA" b="0" dirty="0">
                <a:solidFill>
                  <a:schemeClr val="tx1"/>
                </a:solidFill>
                <a:latin typeface="+mj-lt"/>
              </a:rPr>
              <a:t>The work of DSAC and its delivery agents’ such as provinces, </a:t>
            </a:r>
            <a:r>
              <a:rPr lang="en-ZA" b="0" dirty="0" err="1">
                <a:solidFill>
                  <a:schemeClr val="tx1"/>
                </a:solidFill>
                <a:latin typeface="+mj-lt"/>
              </a:rPr>
              <a:t>centers</a:t>
            </a:r>
            <a:r>
              <a:rPr lang="en-ZA" b="0" dirty="0">
                <a:solidFill>
                  <a:schemeClr val="tx1"/>
                </a:solidFill>
                <a:latin typeface="+mj-lt"/>
              </a:rPr>
              <a:t> around Social Cohesion and Nation Building, thus, encouraging the coming together of people from different walks of life, to share common spaces. This does not necessarily encourage social distancing both at the level of participants and spectators/live consumers of the sport, arts and/or culture products. </a:t>
            </a:r>
          </a:p>
          <a:p>
            <a:pPr marL="182563" lvl="0" indent="-182563" algn="just">
              <a:lnSpc>
                <a:spcPct val="120000"/>
              </a:lnSpc>
              <a:buFont typeface="Wingdings" panose="05000000000000000000" pitchFamily="2" charset="2"/>
              <a:buChar char="§"/>
            </a:pPr>
            <a:endParaRPr lang="en-ZA" b="0" dirty="0">
              <a:solidFill>
                <a:schemeClr val="tx1"/>
              </a:solidFill>
              <a:latin typeface="+mj-lt"/>
            </a:endParaRPr>
          </a:p>
          <a:p>
            <a:pPr marL="182563" lvl="0" indent="-182563" algn="just">
              <a:lnSpc>
                <a:spcPct val="120000"/>
              </a:lnSpc>
              <a:buFont typeface="Wingdings" panose="05000000000000000000" pitchFamily="2" charset="2"/>
              <a:buChar char="§"/>
            </a:pPr>
            <a:r>
              <a:rPr lang="en-ZA" b="0" dirty="0">
                <a:solidFill>
                  <a:schemeClr val="tx1"/>
                </a:solidFill>
                <a:latin typeface="+mj-lt"/>
              </a:rPr>
              <a:t>At best, these mass-based events are optimal opportunities to increase the transmission of </a:t>
            </a:r>
            <a:r>
              <a:rPr lang="en-ZA" b="0" dirty="0" smtClean="0">
                <a:solidFill>
                  <a:schemeClr val="tx1"/>
                </a:solidFill>
                <a:latin typeface="+mj-lt"/>
              </a:rPr>
              <a:t>Covid-19</a:t>
            </a:r>
            <a:r>
              <a:rPr lang="en-ZA" b="0" dirty="0">
                <a:solidFill>
                  <a:schemeClr val="tx1"/>
                </a:solidFill>
                <a:latin typeface="+mj-lt"/>
              </a:rPr>
              <a:t>. The work also involves regular travelling, both nationally and internationally, and relies on the delivery agents and other sectors being functional (e.g. the education sector). The provision of sport, arts and culture infrastructure is also dependent on unrestricted movement and low levels of infection in areas where construction sites are located</a:t>
            </a:r>
          </a:p>
          <a:p>
            <a:pPr marL="0" lvl="0" indent="0" algn="just">
              <a:lnSpc>
                <a:spcPct val="120000"/>
              </a:lnSpc>
              <a:buNone/>
            </a:pPr>
            <a:endParaRPr lang="en-GB" b="0" dirty="0">
              <a:solidFill>
                <a:schemeClr val="tx1"/>
              </a:solidFill>
              <a:latin typeface="Calibri"/>
              <a:ea typeface="Times New Roman" panose="02020603050405020304" pitchFamily="18" charset="0"/>
              <a:cs typeface="Calibri" panose="020F0502020204030204" pitchFamily="34" charset="0"/>
            </a:endParaRPr>
          </a:p>
        </p:txBody>
      </p:sp>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000" b="1" dirty="0">
                <a:solidFill>
                  <a:schemeClr val="tx1"/>
                </a:solidFill>
              </a:rPr>
              <a:t>4</a:t>
            </a:r>
          </a:p>
        </p:txBody>
      </p:sp>
      <p:sp>
        <p:nvSpPr>
          <p:cNvPr id="7" name="Title 1"/>
          <p:cNvSpPr txBox="1">
            <a:spLocks/>
          </p:cNvSpPr>
          <p:nvPr/>
        </p:nvSpPr>
        <p:spPr>
          <a:xfrm>
            <a:off x="512827" y="147702"/>
            <a:ext cx="8229600" cy="710952"/>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F5981B"/>
                </a:solidFill>
                <a:latin typeface="Arial"/>
                <a:ea typeface="+mj-ea"/>
                <a:cs typeface="Arial"/>
              </a:defRPr>
            </a:lvl1pPr>
          </a:lstStyle>
          <a:p>
            <a:pPr algn="ctr"/>
            <a:endParaRPr lang="en-US" sz="3200" dirty="0">
              <a:solidFill>
                <a:srgbClr val="C00000"/>
              </a:solidFill>
              <a:latin typeface="+mj-lt"/>
            </a:endParaRPr>
          </a:p>
        </p:txBody>
      </p:sp>
      <p:sp>
        <p:nvSpPr>
          <p:cNvPr id="2" name="Rectangle 1"/>
          <p:cNvSpPr/>
          <p:nvPr/>
        </p:nvSpPr>
        <p:spPr>
          <a:xfrm>
            <a:off x="179512" y="44624"/>
            <a:ext cx="8784976" cy="584775"/>
          </a:xfrm>
          <a:prstGeom prst="rect">
            <a:avLst/>
          </a:prstGeom>
          <a:ln>
            <a:noFill/>
          </a:ln>
        </p:spPr>
        <p:txBody>
          <a:bodyPr wrap="square">
            <a:spAutoFit/>
          </a:bodyPr>
          <a:lstStyle/>
          <a:p>
            <a:pPr algn="ctr"/>
            <a:r>
              <a:rPr lang="en-ZA" sz="3200" b="1" dirty="0">
                <a:solidFill>
                  <a:schemeClr val="accent6"/>
                </a:solidFill>
                <a:ea typeface="+mj-ea"/>
                <a:cs typeface="Arial"/>
              </a:rPr>
              <a:t>INTRODUCTION</a:t>
            </a:r>
            <a:endParaRPr lang="en-GB" dirty="0">
              <a:solidFill>
                <a:schemeClr val="accent6"/>
              </a:solidFill>
            </a:endParaRPr>
          </a:p>
        </p:txBody>
      </p:sp>
    </p:spTree>
    <p:extLst>
      <p:ext uri="{BB962C8B-B14F-4D97-AF65-F5344CB8AC3E}">
        <p14:creationId xmlns:p14="http://schemas.microsoft.com/office/powerpoint/2010/main" xmlns="" val="41759506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528253"/>
          </a:xfrm>
        </p:spPr>
        <p:txBody>
          <a:bodyPr>
            <a:noAutofit/>
          </a:bodyPr>
          <a:lstStyle/>
          <a:p>
            <a:pPr algn="ctr"/>
            <a:r>
              <a:rPr lang="en-US" sz="3200" dirty="0">
                <a:solidFill>
                  <a:schemeClr val="accent6"/>
                </a:solidFill>
                <a:latin typeface="+mj-lt"/>
                <a:ea typeface="MS PGothic" pitchFamily="34" charset="-128"/>
                <a:cs typeface="Arial" pitchFamily="34" charset="0"/>
              </a:rPr>
              <a:t>PROGRAMME 4: HERITAGE PROMOTION AND PRESERVATION…CONT</a:t>
            </a:r>
            <a:endParaRPr lang="en-ZA" sz="32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440206944"/>
              </p:ext>
            </p:extLst>
          </p:nvPr>
        </p:nvGraphicFramePr>
        <p:xfrm>
          <a:off x="107506" y="1124744"/>
          <a:ext cx="8856981" cy="4746480"/>
        </p:xfrm>
        <a:graphic>
          <a:graphicData uri="http://schemas.openxmlformats.org/drawingml/2006/table">
            <a:tbl>
              <a:tblPr firstRow="1" bandRow="1">
                <a:tableStyleId>{93296810-A885-4BE3-A3E7-6D5BEEA58F35}</a:tableStyleId>
              </a:tblPr>
              <a:tblGrid>
                <a:gridCol w="1008110">
                  <a:extLst>
                    <a:ext uri="{9D8B030D-6E8A-4147-A177-3AD203B41FA5}">
                      <a16:colId xmlns:a16="http://schemas.microsoft.com/office/drawing/2014/main" xmlns="" val="2339556894"/>
                    </a:ext>
                  </a:extLst>
                </a:gridCol>
                <a:gridCol w="1224136">
                  <a:extLst>
                    <a:ext uri="{9D8B030D-6E8A-4147-A177-3AD203B41FA5}">
                      <a16:colId xmlns:a16="http://schemas.microsoft.com/office/drawing/2014/main" xmlns="" val="20000"/>
                    </a:ext>
                  </a:extLst>
                </a:gridCol>
                <a:gridCol w="828093">
                  <a:extLst>
                    <a:ext uri="{9D8B030D-6E8A-4147-A177-3AD203B41FA5}">
                      <a16:colId xmlns:a16="http://schemas.microsoft.com/office/drawing/2014/main" xmlns="" val="20001"/>
                    </a:ext>
                  </a:extLst>
                </a:gridCol>
                <a:gridCol w="1152128">
                  <a:extLst>
                    <a:ext uri="{9D8B030D-6E8A-4147-A177-3AD203B41FA5}">
                      <a16:colId xmlns:a16="http://schemas.microsoft.com/office/drawing/2014/main" xmlns="" val="20002"/>
                    </a:ext>
                  </a:extLst>
                </a:gridCol>
                <a:gridCol w="1512168">
                  <a:extLst>
                    <a:ext uri="{9D8B030D-6E8A-4147-A177-3AD203B41FA5}">
                      <a16:colId xmlns:a16="http://schemas.microsoft.com/office/drawing/2014/main" xmlns="" val="20003"/>
                    </a:ext>
                  </a:extLst>
                </a:gridCol>
                <a:gridCol w="1584176">
                  <a:extLst>
                    <a:ext uri="{9D8B030D-6E8A-4147-A177-3AD203B41FA5}">
                      <a16:colId xmlns:a16="http://schemas.microsoft.com/office/drawing/2014/main" xmlns="" val="20004"/>
                    </a:ext>
                  </a:extLst>
                </a:gridCol>
                <a:gridCol w="1548170">
                  <a:extLst>
                    <a:ext uri="{9D8B030D-6E8A-4147-A177-3AD203B41FA5}">
                      <a16:colId xmlns:a16="http://schemas.microsoft.com/office/drawing/2014/main" xmlns="" val="34405635"/>
                    </a:ext>
                  </a:extLst>
                </a:gridCol>
              </a:tblGrid>
              <a:tr h="58056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2020/21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3</a:t>
                      </a:r>
                      <a:r>
                        <a:rPr kumimoji="0" lang="en-US" sz="1000" u="none" strike="noStrike" kern="1200" cap="none" spc="0" normalizeH="0" baseline="30000" noProof="0" dirty="0">
                          <a:ln>
                            <a:noFill/>
                          </a:ln>
                          <a:effectLst/>
                          <a:uLnTx/>
                          <a:uFillTx/>
                          <a:latin typeface="+mn-lt"/>
                        </a:rPr>
                        <a:t>RD</a:t>
                      </a:r>
                      <a:r>
                        <a:rPr kumimoji="0" lang="en-US" sz="1000" u="none" strike="noStrike" kern="1200" cap="none" spc="0" normalizeH="0" baseline="0" noProof="0" dirty="0">
                          <a:ln>
                            <a:noFill/>
                          </a:ln>
                          <a:effectLst/>
                          <a:uLnTx/>
                          <a:uFillTx/>
                          <a:latin typeface="+mn-lt"/>
                        </a:rPr>
                        <a:t> </a:t>
                      </a:r>
                      <a:r>
                        <a:rPr kumimoji="0" lang="en-US" sz="1000" u="none" strike="noStrike" cap="none" normalizeH="0" baseline="0" dirty="0">
                          <a:ln>
                            <a:noFill/>
                          </a:ln>
                          <a:effectLst/>
                          <a:latin typeface="+mn-lt"/>
                        </a:rPr>
                        <a:t>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31 DECEMBER 2020</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1087178">
                <a:tc>
                  <a:txBody>
                    <a:bodyPr/>
                    <a:lstStyle/>
                    <a:p>
                      <a:pPr marL="0" algn="l" defTabSz="914400" rtl="0" eaLnBrk="1" latinLnBrk="0" hangingPunct="1">
                        <a:lnSpc>
                          <a:spcPct val="150000"/>
                        </a:lnSpc>
                        <a:spcAft>
                          <a:spcPts val="0"/>
                        </a:spcAft>
                      </a:pPr>
                      <a:r>
                        <a:rPr lang="en-GB" sz="1000" kern="1200" dirty="0">
                          <a:effectLst/>
                          <a:latin typeface="+mn-lt"/>
                        </a:rPr>
                        <a:t>HPP 1 </a:t>
                      </a: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No. of  students awarded with heritage bursaries </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65</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000" dirty="0">
                          <a:solidFill>
                            <a:srgbClr val="000000"/>
                          </a:solidFill>
                          <a:effectLst/>
                          <a:latin typeface="+mn-lt"/>
                          <a:ea typeface="Calibri" panose="020F0502020204030204" pitchFamily="34" charset="0"/>
                          <a:cs typeface="Times New Roman" panose="02020603050405020304" pitchFamily="18" charset="0"/>
                        </a:rPr>
                        <a:t>65</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dirty="0">
                          <a:effectLst/>
                          <a:latin typeface="+mn-lt"/>
                          <a:ea typeface="Calibri" panose="020F0502020204030204" pitchFamily="34" charset="0"/>
                          <a:cs typeface="Times New Roman" panose="02020603050405020304" pitchFamily="18" charset="0"/>
                        </a:rPr>
                        <a:t>68 students were awarded the Heritage Bursaries.</a:t>
                      </a:r>
                    </a:p>
                  </a:txBody>
                  <a:tcPr marL="68580" marR="68580" marT="0" marB="0">
                    <a:solidFill>
                      <a:srgbClr val="00FF00"/>
                    </a:solidFill>
                  </a:tcPr>
                </a:tc>
                <a:tc>
                  <a:txBody>
                    <a:bodyPr/>
                    <a:lstStyle/>
                    <a:p>
                      <a:pPr algn="just">
                        <a:lnSpc>
                          <a:spcPct val="150000"/>
                        </a:lnSpc>
                        <a:spcAft>
                          <a:spcPts val="0"/>
                        </a:spcAft>
                      </a:pPr>
                      <a:r>
                        <a:rPr lang="en-ZA" sz="1000" dirty="0">
                          <a:effectLst/>
                          <a:latin typeface="+mn-lt"/>
                          <a:ea typeface="Times New Roman" panose="02020603050405020304" pitchFamily="18" charset="0"/>
                          <a:cs typeface="Times New Roman" panose="02020603050405020304" pitchFamily="18" charset="0"/>
                        </a:rPr>
                        <a:t>More qualifying </a:t>
                      </a:r>
                      <a:r>
                        <a:rPr lang="en-ZA" sz="1000" dirty="0" smtClean="0">
                          <a:effectLst/>
                          <a:latin typeface="+mn-lt"/>
                          <a:ea typeface="Times New Roman" panose="02020603050405020304" pitchFamily="18" charset="0"/>
                          <a:cs typeface="Times New Roman" panose="02020603050405020304" pitchFamily="18" charset="0"/>
                        </a:rPr>
                        <a:t>applications </a:t>
                      </a:r>
                      <a:r>
                        <a:rPr lang="en-ZA" sz="1000" dirty="0">
                          <a:effectLst/>
                          <a:latin typeface="+mn-lt"/>
                          <a:ea typeface="Times New Roman" panose="02020603050405020304" pitchFamily="18" charset="0"/>
                          <a:cs typeface="Times New Roman" panose="02020603050405020304" pitchFamily="18" charset="0"/>
                        </a:rPr>
                        <a:t>were received from universities than expected hence  </a:t>
                      </a:r>
                      <a:r>
                        <a:rPr lang="en-ZA" sz="1000" dirty="0" smtClean="0">
                          <a:effectLst/>
                          <a:latin typeface="+mn-lt"/>
                          <a:ea typeface="Times New Roman" panose="02020603050405020304" pitchFamily="18" charset="0"/>
                          <a:cs typeface="Times New Roman" panose="02020603050405020304" pitchFamily="18" charset="0"/>
                        </a:rPr>
                        <a:t>an additional </a:t>
                      </a:r>
                      <a:r>
                        <a:rPr lang="en-ZA" sz="1000" dirty="0">
                          <a:effectLst/>
                          <a:latin typeface="+mn-lt"/>
                          <a:ea typeface="Times New Roman" panose="02020603050405020304" pitchFamily="18" charset="0"/>
                          <a:cs typeface="Times New Roman" panose="02020603050405020304" pitchFamily="18" charset="0"/>
                        </a:rPr>
                        <a:t>3 students were awarded with bursaries </a:t>
                      </a:r>
                      <a:endParaRPr lang="en-ZA" sz="1000" dirty="0" smtClean="0">
                        <a:effectLst/>
                        <a:latin typeface="+mn-lt"/>
                        <a:ea typeface="Times New Roman" panose="02020603050405020304" pitchFamily="18" charset="0"/>
                        <a:cs typeface="Times New Roman" panose="02020603050405020304" pitchFamily="18" charset="0"/>
                      </a:endParaRPr>
                    </a:p>
                    <a:p>
                      <a:pPr algn="just">
                        <a:lnSpc>
                          <a:spcPct val="150000"/>
                        </a:lnSpc>
                        <a:spcAft>
                          <a:spcPts val="0"/>
                        </a:spcAft>
                      </a:pP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a:effectLst/>
                          <a:latin typeface="+mn-lt"/>
                          <a:ea typeface="Times New Roman" panose="02020603050405020304" pitchFamily="18" charset="0"/>
                          <a:cs typeface="Times New Roman" panose="02020603050405020304" pitchFamily="18" charset="0"/>
                        </a:rPr>
                        <a:t>-</a:t>
                      </a:r>
                      <a:endParaRPr lang="en-ZA" sz="1000">
                        <a:effectLst/>
                        <a:latin typeface="+mn-lt"/>
                        <a:ea typeface="Calibri" panose="020F0502020204030204" pitchFamily="34" charset="0"/>
                        <a:cs typeface="Times New Roman" panose="02020603050405020304" pitchFamily="18" charset="0"/>
                      </a:endParaRPr>
                    </a:p>
                    <a:p>
                      <a:pPr algn="just">
                        <a:lnSpc>
                          <a:spcPct val="150000"/>
                        </a:lnSpc>
                        <a:spcAft>
                          <a:spcPts val="0"/>
                        </a:spcAft>
                      </a:pPr>
                      <a:r>
                        <a:rPr lang="en-ZA" sz="1000">
                          <a:effectLst/>
                          <a:latin typeface="+mn-lt"/>
                          <a:ea typeface="Times New Roman" panose="02020603050405020304" pitchFamily="18" charset="0"/>
                          <a:cs typeface="Times New Roman" panose="02020603050405020304" pitchFamily="18" charset="0"/>
                        </a:rPr>
                        <a:t> </a:t>
                      </a:r>
                      <a:endParaRPr lang="en-ZA" sz="1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807758">
                <a:tc>
                  <a:txBody>
                    <a:bodyPr/>
                    <a:lstStyle/>
                    <a:p>
                      <a:pPr marL="0" algn="l" defTabSz="914400" rtl="0" eaLnBrk="1" latinLnBrk="0" hangingPunct="1">
                        <a:lnSpc>
                          <a:spcPct val="150000"/>
                        </a:lnSpc>
                        <a:spcAft>
                          <a:spcPts val="0"/>
                        </a:spcAft>
                      </a:pPr>
                      <a:r>
                        <a:rPr lang="en-ZA" sz="1000" kern="1200" dirty="0">
                          <a:effectLst/>
                          <a:latin typeface="+mn-lt"/>
                        </a:rPr>
                        <a:t>HPP</a:t>
                      </a:r>
                      <a:r>
                        <a:rPr lang="en-ZA" sz="1000" kern="1200" baseline="0" dirty="0">
                          <a:effectLst/>
                          <a:latin typeface="+mn-lt"/>
                        </a:rPr>
                        <a:t> 2</a:t>
                      </a: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No. of books documenting living human treasures published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2</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000">
                          <a:solidFill>
                            <a:srgbClr val="000000"/>
                          </a:solidFill>
                          <a:effectLst/>
                          <a:latin typeface="+mn-lt"/>
                          <a:ea typeface="Calibri" panose="020F0502020204030204" pitchFamily="34" charset="0"/>
                          <a:cs typeface="Times New Roman" panose="02020603050405020304" pitchFamily="18" charset="0"/>
                        </a:rPr>
                        <a:t>-</a:t>
                      </a:r>
                      <a:endParaRPr lang="en-ZA" sz="1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a:effectLst/>
                          <a:latin typeface="+mn-lt"/>
                          <a:ea typeface="Calibri" panose="020F0502020204030204" pitchFamily="34" charset="0"/>
                          <a:cs typeface="Times New Roman" panose="02020603050405020304" pitchFamily="18" charset="0"/>
                        </a:rPr>
                        <a:t>No Reporting Required</a:t>
                      </a:r>
                    </a:p>
                  </a:txBody>
                  <a:tcPr marL="68580" marR="68580" marT="0" marB="0">
                    <a:solidFill>
                      <a:srgbClr val="00B0F0"/>
                    </a:solidFill>
                  </a:tcPr>
                </a:tc>
                <a:tc>
                  <a:txBody>
                    <a:bodyPr/>
                    <a:lstStyle/>
                    <a:p>
                      <a:pPr algn="just">
                        <a:lnSpc>
                          <a:spcPct val="150000"/>
                        </a:lnSpc>
                        <a:spcAft>
                          <a:spcPts val="0"/>
                        </a:spcAft>
                      </a:pPr>
                      <a:r>
                        <a:rPr lang="en-ZA" sz="1000" dirty="0">
                          <a:solidFill>
                            <a:srgbClr val="000000"/>
                          </a:solidFill>
                          <a:effectLst/>
                          <a:latin typeface="+mn-lt"/>
                          <a:ea typeface="Times New Roman" panose="02020603050405020304" pitchFamily="18" charset="0"/>
                          <a:cs typeface="Times New Roman" panose="02020603050405020304" pitchFamily="18" charset="0"/>
                        </a:rPr>
                        <a:t>-</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a:solidFill>
                            <a:srgbClr val="000000"/>
                          </a:solidFill>
                          <a:effectLst/>
                          <a:latin typeface="+mn-lt"/>
                          <a:ea typeface="Times New Roman" panose="02020603050405020304" pitchFamily="18" charset="0"/>
                          <a:cs typeface="Times New Roman" panose="02020603050405020304" pitchFamily="18" charset="0"/>
                        </a:rPr>
                        <a:t>-</a:t>
                      </a:r>
                      <a:endParaRPr lang="en-ZA" sz="1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1781576">
                <a:tc>
                  <a:txBody>
                    <a:bodyPr/>
                    <a:lstStyle/>
                    <a:p>
                      <a:pPr marL="0" algn="l" defTabSz="914400" rtl="0" eaLnBrk="1" latinLnBrk="0" hangingPunct="1">
                        <a:lnSpc>
                          <a:spcPct val="150000"/>
                        </a:lnSpc>
                        <a:spcAft>
                          <a:spcPts val="0"/>
                        </a:spcAft>
                      </a:pPr>
                      <a:r>
                        <a:rPr lang="en-GB" sz="1000" kern="1200" dirty="0">
                          <a:effectLst/>
                          <a:latin typeface="+mn-lt"/>
                        </a:rPr>
                        <a:t>HPP 3 </a:t>
                      </a: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Monumental flag installed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First draft of feasibility study report on the monumental flag produced by the appointed service provider</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000" dirty="0">
                          <a:solidFill>
                            <a:srgbClr val="000000"/>
                          </a:solidFill>
                          <a:effectLst/>
                          <a:latin typeface="+mn-lt"/>
                          <a:ea typeface="Calibri" panose="020F0502020204030204" pitchFamily="34" charset="0"/>
                          <a:cs typeface="Arial" panose="020B0604020202020204" pitchFamily="34" charset="0"/>
                        </a:rPr>
                        <a:t>Feasibility study on the monumental flag conducted </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dirty="0">
                          <a:effectLst/>
                          <a:latin typeface="+mn-lt"/>
                          <a:ea typeface="Calibri" panose="020F0502020204030204" pitchFamily="34" charset="0"/>
                          <a:cs typeface="Times New Roman" panose="02020603050405020304" pitchFamily="18" charset="0"/>
                        </a:rPr>
                        <a:t>Feasibility study progress report submitted and approved by DG covering phase 2 which focuses on optional analysis work.</a:t>
                      </a:r>
                    </a:p>
                  </a:txBody>
                  <a:tcPr marL="68580" marR="68580" marT="0" marB="0">
                    <a:solidFill>
                      <a:srgbClr val="00FF00"/>
                    </a:solidFill>
                  </a:tcPr>
                </a:tc>
                <a:tc>
                  <a:txBody>
                    <a:bodyPr/>
                    <a:lstStyle/>
                    <a:p>
                      <a:pPr algn="just">
                        <a:lnSpc>
                          <a:spcPct val="150000"/>
                        </a:lnSpc>
                        <a:spcAft>
                          <a:spcPts val="0"/>
                        </a:spcAft>
                      </a:pPr>
                      <a:r>
                        <a:rPr lang="en-ZA" sz="1000" dirty="0">
                          <a:solidFill>
                            <a:srgbClr val="000000"/>
                          </a:solidFill>
                          <a:effectLst/>
                          <a:latin typeface="+mn-lt"/>
                          <a:ea typeface="Times New Roman" panose="02020603050405020304" pitchFamily="18" charset="0"/>
                          <a:cs typeface="Times New Roman" panose="02020603050405020304" pitchFamily="18" charset="0"/>
                        </a:rPr>
                        <a:t>-</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000" dirty="0">
                          <a:solidFill>
                            <a:srgbClr val="000000"/>
                          </a:solidFill>
                          <a:effectLst/>
                          <a:latin typeface="+mn-lt"/>
                          <a:ea typeface="Times New Roman" panose="02020603050405020304" pitchFamily="18" charset="0"/>
                          <a:cs typeface="Times New Roman" panose="02020603050405020304" pitchFamily="18" charset="0"/>
                        </a:rPr>
                        <a:t>-</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4"/>
          </p:nvPr>
        </p:nvSpPr>
        <p:spPr>
          <a:xfrm>
            <a:off x="8517320" y="6237312"/>
            <a:ext cx="447167" cy="255485"/>
          </a:xfrm>
        </p:spPr>
        <p:txBody>
          <a:bodyPr/>
          <a:lstStyle/>
          <a:p>
            <a:r>
              <a:rPr lang="en-US" sz="1000" b="1" dirty="0" smtClean="0">
                <a:solidFill>
                  <a:prstClr val="black"/>
                </a:solidFill>
              </a:rPr>
              <a:t>40</a:t>
            </a:r>
            <a:endParaRPr lang="en-ZA" sz="1000" b="1" dirty="0">
              <a:solidFill>
                <a:prstClr val="black"/>
              </a:solidFill>
            </a:endParaRPr>
          </a:p>
        </p:txBody>
      </p:sp>
    </p:spTree>
    <p:extLst>
      <p:ext uri="{BB962C8B-B14F-4D97-AF65-F5344CB8AC3E}">
        <p14:creationId xmlns:p14="http://schemas.microsoft.com/office/powerpoint/2010/main" xmlns="" val="10697255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528253"/>
          </a:xfrm>
        </p:spPr>
        <p:txBody>
          <a:bodyPr>
            <a:noAutofit/>
          </a:bodyPr>
          <a:lstStyle/>
          <a:p>
            <a:pPr algn="ctr"/>
            <a:r>
              <a:rPr lang="en-US" sz="3200" dirty="0">
                <a:solidFill>
                  <a:schemeClr val="accent6"/>
                </a:solidFill>
                <a:latin typeface="+mj-lt"/>
                <a:ea typeface="MS PGothic" pitchFamily="34" charset="-128"/>
                <a:cs typeface="Arial" pitchFamily="34" charset="0"/>
              </a:rPr>
              <a:t>PROGRAMME 4: HERITAGE PROMOTION AND PRESERVATION …CONT</a:t>
            </a:r>
            <a:endParaRPr lang="en-ZA" sz="32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16794761"/>
              </p:ext>
            </p:extLst>
          </p:nvPr>
        </p:nvGraphicFramePr>
        <p:xfrm>
          <a:off x="143509" y="1700808"/>
          <a:ext cx="8856981" cy="3938050"/>
        </p:xfrm>
        <a:graphic>
          <a:graphicData uri="http://schemas.openxmlformats.org/drawingml/2006/table">
            <a:tbl>
              <a:tblPr firstRow="1" bandRow="1">
                <a:tableStyleId>{93296810-A885-4BE3-A3E7-6D5BEEA58F35}</a:tableStyleId>
              </a:tblPr>
              <a:tblGrid>
                <a:gridCol w="1008110">
                  <a:extLst>
                    <a:ext uri="{9D8B030D-6E8A-4147-A177-3AD203B41FA5}">
                      <a16:colId xmlns:a16="http://schemas.microsoft.com/office/drawing/2014/main" xmlns="" val="2339556894"/>
                    </a:ext>
                  </a:extLst>
                </a:gridCol>
                <a:gridCol w="1224136">
                  <a:extLst>
                    <a:ext uri="{9D8B030D-6E8A-4147-A177-3AD203B41FA5}">
                      <a16:colId xmlns:a16="http://schemas.microsoft.com/office/drawing/2014/main" xmlns="" val="20000"/>
                    </a:ext>
                  </a:extLst>
                </a:gridCol>
                <a:gridCol w="1044117">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1368152">
                  <a:extLst>
                    <a:ext uri="{9D8B030D-6E8A-4147-A177-3AD203B41FA5}">
                      <a16:colId xmlns:a16="http://schemas.microsoft.com/office/drawing/2014/main" xmlns="" val="20003"/>
                    </a:ext>
                  </a:extLst>
                </a:gridCol>
                <a:gridCol w="1584176">
                  <a:extLst>
                    <a:ext uri="{9D8B030D-6E8A-4147-A177-3AD203B41FA5}">
                      <a16:colId xmlns:a16="http://schemas.microsoft.com/office/drawing/2014/main" xmlns="" val="20004"/>
                    </a:ext>
                  </a:extLst>
                </a:gridCol>
                <a:gridCol w="1692186">
                  <a:extLst>
                    <a:ext uri="{9D8B030D-6E8A-4147-A177-3AD203B41FA5}">
                      <a16:colId xmlns:a16="http://schemas.microsoft.com/office/drawing/2014/main" xmlns="" val="34405635"/>
                    </a:ext>
                  </a:extLst>
                </a:gridCol>
              </a:tblGrid>
              <a:tr h="44485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2020/21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3</a:t>
                      </a:r>
                      <a:r>
                        <a:rPr kumimoji="0" lang="en-US" sz="1000" u="none" strike="noStrike" kern="1200" cap="none" spc="0" normalizeH="0" baseline="30000" noProof="0" dirty="0">
                          <a:ln>
                            <a:noFill/>
                          </a:ln>
                          <a:effectLst/>
                          <a:uLnTx/>
                          <a:uFillTx/>
                          <a:latin typeface="+mn-lt"/>
                        </a:rPr>
                        <a:t>RD</a:t>
                      </a:r>
                      <a:r>
                        <a:rPr kumimoji="0" lang="en-US" sz="1000" u="none" strike="noStrike" kern="1200" cap="none" spc="0" normalizeH="0" baseline="0" noProof="0" dirty="0">
                          <a:ln>
                            <a:noFill/>
                          </a:ln>
                          <a:effectLst/>
                          <a:uLnTx/>
                          <a:uFillTx/>
                          <a:latin typeface="+mn-lt"/>
                        </a:rPr>
                        <a:t>  </a:t>
                      </a:r>
                      <a:r>
                        <a:rPr kumimoji="0" lang="en-US" sz="1000" u="none" strike="noStrike" cap="none" normalizeH="0" baseline="0" dirty="0">
                          <a:ln>
                            <a:noFill/>
                          </a:ln>
                          <a:effectLst/>
                          <a:latin typeface="+mn-lt"/>
                        </a:rPr>
                        <a:t> 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31 DECEMBER 2020</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1181895">
                <a:tc>
                  <a:txBody>
                    <a:bodyPr/>
                    <a:lstStyle/>
                    <a:p>
                      <a:pPr marL="0" algn="l" defTabSz="914400" rtl="0" eaLnBrk="1" latinLnBrk="0" hangingPunct="1">
                        <a:lnSpc>
                          <a:spcPct val="100000"/>
                        </a:lnSpc>
                        <a:spcAft>
                          <a:spcPts val="0"/>
                        </a:spcAft>
                      </a:pPr>
                      <a:r>
                        <a:rPr lang="en-GB" sz="1000" kern="1200" dirty="0">
                          <a:effectLst/>
                          <a:latin typeface="+mn-lt"/>
                        </a:rPr>
                        <a:t>HPP 4</a:t>
                      </a: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No. of heritage policies developed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1 Repatriation and restitution of humans remains and heritage objects policy developed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No Reporting Required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720080">
                <a:tc>
                  <a:txBody>
                    <a:bodyPr/>
                    <a:lstStyle/>
                    <a:p>
                      <a:pPr marL="0" algn="l" defTabSz="914400" rtl="0" eaLnBrk="1" latinLnBrk="0" hangingPunct="1">
                        <a:lnSpc>
                          <a:spcPct val="100000"/>
                        </a:lnSpc>
                        <a:spcAft>
                          <a:spcPts val="0"/>
                        </a:spcAft>
                      </a:pPr>
                      <a:r>
                        <a:rPr lang="en-ZA" sz="1000" kern="1200" dirty="0">
                          <a:effectLst/>
                          <a:latin typeface="+mn-lt"/>
                        </a:rPr>
                        <a:t>HPP</a:t>
                      </a:r>
                      <a:r>
                        <a:rPr lang="en-ZA" sz="1000" kern="1200" baseline="0" dirty="0">
                          <a:effectLst/>
                          <a:latin typeface="+mn-lt"/>
                        </a:rPr>
                        <a:t> 5</a:t>
                      </a: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Number</a:t>
                      </a:r>
                      <a:r>
                        <a:rPr lang="en-ZA" sz="1000" dirty="0">
                          <a:effectLst/>
                          <a:latin typeface="+mn-lt"/>
                          <a:ea typeface="Calibri" panose="020F0502020204030204" pitchFamily="34" charset="0"/>
                          <a:cs typeface="Calibri" panose="020F0502020204030204" pitchFamily="34" charset="0"/>
                        </a:rPr>
                        <a:t> of records digitised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50</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22225" algn="l">
                        <a:lnSpc>
                          <a:spcPct val="100000"/>
                        </a:lnSpc>
                        <a:spcAft>
                          <a:spcPts val="1000"/>
                        </a:spcAft>
                      </a:pPr>
                      <a:r>
                        <a:rPr lang="en-ZA" sz="1000" dirty="0">
                          <a:effectLst/>
                          <a:latin typeface="+mn-lt"/>
                          <a:ea typeface="Calibri" panose="020F0502020204030204" pitchFamily="34" charset="0"/>
                          <a:cs typeface="Calibri" panose="020F0502020204030204" pitchFamily="34" charset="0"/>
                        </a:rPr>
                        <a:t>No Reporting Required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marL="93980" algn="l">
                        <a:lnSpc>
                          <a:spcPct val="100000"/>
                        </a:lnSpc>
                        <a:spcAft>
                          <a:spcPts val="1000"/>
                        </a:spcAft>
                      </a:pPr>
                      <a:r>
                        <a:rPr lang="en-ZA"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effectLst/>
                          <a:latin typeface="+mn-lt"/>
                          <a:ea typeface="Calibri" panose="020F0502020204030204" pitchFamily="34" charset="0"/>
                          <a:cs typeface="Calibri" panose="020F0502020204030204" pitchFamily="34" charset="0"/>
                        </a:rPr>
                        <a:t>-</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1489781">
                <a:tc>
                  <a:txBody>
                    <a:bodyPr/>
                    <a:lstStyle/>
                    <a:p>
                      <a:pPr marL="0" algn="l" defTabSz="914400" rtl="0" eaLnBrk="1" latinLnBrk="0" hangingPunct="1">
                        <a:lnSpc>
                          <a:spcPct val="100000"/>
                        </a:lnSpc>
                        <a:spcAft>
                          <a:spcPts val="0"/>
                        </a:spcAft>
                      </a:pPr>
                      <a:r>
                        <a:rPr lang="en-GB" sz="1000" kern="1200" dirty="0">
                          <a:effectLst/>
                          <a:latin typeface="+mn-lt"/>
                        </a:rPr>
                        <a:t>HPP 6 </a:t>
                      </a:r>
                      <a:endParaRPr lang="en-GB" sz="10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No. of newly built and/ or modular libraries supported financially per year</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Times New Roman" panose="02020603050405020304" pitchFamily="18" charset="0"/>
                          <a:cs typeface="Calibri" panose="020F0502020204030204" pitchFamily="34" charset="0"/>
                        </a:rPr>
                        <a:t>12 newly built and/or modular libraries supported</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000" dirty="0">
                          <a:solidFill>
                            <a:srgbClr val="000000"/>
                          </a:solidFill>
                          <a:effectLst/>
                          <a:latin typeface="+mn-lt"/>
                          <a:ea typeface="Calibri" panose="020F0502020204030204" pitchFamily="34" charset="0"/>
                          <a:cs typeface="Calibri" panose="020F0502020204030204" pitchFamily="34" charset="0"/>
                        </a:rPr>
                        <a:t>12</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en-ZA" sz="1000">
                          <a:solidFill>
                            <a:srgbClr val="000000"/>
                          </a:solidFill>
                          <a:effectLst/>
                          <a:latin typeface="+mn-lt"/>
                          <a:ea typeface="Times New Roman" panose="02020603050405020304" pitchFamily="18" charset="0"/>
                          <a:cs typeface="Times New Roman" panose="02020603050405020304" pitchFamily="18" charset="0"/>
                        </a:rPr>
                        <a:t>12 newly built and/or modular libraries were financially supported</a:t>
                      </a:r>
                      <a:endParaRPr lang="en-ZA" sz="100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nSpc>
                          <a:spcPct val="150000"/>
                        </a:lnSpc>
                        <a:spcAft>
                          <a:spcPts val="0"/>
                        </a:spcAft>
                      </a:pPr>
                      <a:r>
                        <a:rPr lang="en-ZA" sz="1000" dirty="0">
                          <a:effectLst/>
                          <a:latin typeface="+mn-lt"/>
                          <a:ea typeface="Calibri" panose="020F0502020204030204" pitchFamily="34" charset="0"/>
                          <a:cs typeface="Times New Roman" panose="02020603050405020304" pitchFamily="18" charset="0"/>
                        </a:rPr>
                        <a:t>-</a:t>
                      </a:r>
                    </a:p>
                  </a:txBody>
                  <a:tcPr marL="68580" marR="68580" marT="0" marB="0"/>
                </a:tc>
                <a:tc>
                  <a:txBody>
                    <a:bodyPr/>
                    <a:lstStyle/>
                    <a:p>
                      <a:pPr>
                        <a:lnSpc>
                          <a:spcPct val="150000"/>
                        </a:lnSpc>
                        <a:spcAft>
                          <a:spcPts val="0"/>
                        </a:spcAft>
                      </a:pPr>
                      <a:r>
                        <a:rPr lang="en-ZA" sz="1000" dirty="0">
                          <a:effectLst/>
                          <a:latin typeface="+mn-lt"/>
                          <a:ea typeface="Times New Roman" panose="02020603050405020304" pitchFamily="18" charset="0"/>
                          <a:cs typeface="Times New Roman" panose="02020603050405020304" pitchFamily="18" charset="0"/>
                        </a:rPr>
                        <a:t>-</a:t>
                      </a:r>
                      <a:endParaRPr lang="en-ZA" sz="1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4"/>
          </p:nvPr>
        </p:nvSpPr>
        <p:spPr>
          <a:xfrm>
            <a:off x="8517320" y="6237312"/>
            <a:ext cx="447167" cy="255485"/>
          </a:xfrm>
        </p:spPr>
        <p:txBody>
          <a:bodyPr/>
          <a:lstStyle/>
          <a:p>
            <a:r>
              <a:rPr lang="en-US" sz="1000" b="1" dirty="0" smtClean="0">
                <a:solidFill>
                  <a:prstClr val="black"/>
                </a:solidFill>
              </a:rPr>
              <a:t>41</a:t>
            </a:r>
            <a:endParaRPr lang="en-ZA" sz="1000" b="1" dirty="0">
              <a:solidFill>
                <a:prstClr val="black"/>
              </a:solidFill>
            </a:endParaRPr>
          </a:p>
        </p:txBody>
      </p:sp>
    </p:spTree>
    <p:extLst>
      <p:ext uri="{BB962C8B-B14F-4D97-AF65-F5344CB8AC3E}">
        <p14:creationId xmlns:p14="http://schemas.microsoft.com/office/powerpoint/2010/main" xmlns="" val="563770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88840"/>
            <a:ext cx="9144000" cy="2160240"/>
          </a:xfrm>
          <a:solidFill>
            <a:srgbClr val="F5981B"/>
          </a:solidFill>
          <a:ln w="76200">
            <a:solidFill>
              <a:schemeClr val="bg1"/>
            </a:solidFill>
          </a:ln>
        </p:spPr>
        <p:txBody>
          <a:bodyPr anchor="ctr">
            <a:noAutofit/>
          </a:bodyPr>
          <a:lstStyle/>
          <a:p>
            <a:pPr marL="0" indent="0" algn="ctr">
              <a:buNone/>
            </a:pPr>
            <a:endParaRPr lang="en-ZA" sz="3200" cap="all" dirty="0">
              <a:solidFill>
                <a:srgbClr val="FF0000"/>
              </a:solidFill>
              <a:latin typeface="+mj-lt"/>
            </a:endParaRPr>
          </a:p>
          <a:p>
            <a:pPr marL="0" indent="0" algn="ctr">
              <a:buNone/>
            </a:pPr>
            <a:endParaRPr lang="en-ZA" sz="3200" cap="all" dirty="0">
              <a:solidFill>
                <a:srgbClr val="FF0000"/>
              </a:solidFill>
              <a:latin typeface="+mj-lt"/>
            </a:endParaRPr>
          </a:p>
          <a:p>
            <a:pPr marL="0" indent="0" algn="ctr" defTabSz="457200" eaLnBrk="0" fontAlgn="base" hangingPunct="0">
              <a:spcAft>
                <a:spcPct val="0"/>
              </a:spcAft>
              <a:buNone/>
              <a:defRPr/>
            </a:pPr>
            <a:r>
              <a:rPr lang="en-ZA" sz="3600" cap="all" dirty="0">
                <a:solidFill>
                  <a:schemeClr val="bg1"/>
                </a:solidFill>
                <a:latin typeface="+mj-lt"/>
                <a:ea typeface="+mj-ea"/>
              </a:rPr>
              <a:t>EXPENDITURE REPORT: THIRD QUARTER  </a:t>
            </a:r>
          </a:p>
          <a:p>
            <a:pPr marL="0" indent="0" algn="ctr">
              <a:buNone/>
            </a:pPr>
            <a:r>
              <a:rPr lang="en-ZA" sz="3200" dirty="0">
                <a:solidFill>
                  <a:srgbClr val="FF0000"/>
                </a:solidFill>
                <a:latin typeface="+mj-lt"/>
              </a:rPr>
              <a:t/>
            </a:r>
            <a:br>
              <a:rPr lang="en-ZA" sz="3200" dirty="0">
                <a:solidFill>
                  <a:srgbClr val="FF0000"/>
                </a:solidFill>
                <a:latin typeface="+mj-lt"/>
              </a:rPr>
            </a:br>
            <a:endParaRPr lang="en-ZA" sz="3200" dirty="0">
              <a:solidFill>
                <a:srgbClr val="FF0000"/>
              </a:solidFill>
              <a:latin typeface="+mj-lt"/>
            </a:endParaRPr>
          </a:p>
        </p:txBody>
      </p:sp>
    </p:spTree>
    <p:extLst>
      <p:ext uri="{BB962C8B-B14F-4D97-AF65-F5344CB8AC3E}">
        <p14:creationId xmlns:p14="http://schemas.microsoft.com/office/powerpoint/2010/main" xmlns="" val="14805241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000" b="1" dirty="0" smtClean="0">
                <a:solidFill>
                  <a:schemeClr val="tx1"/>
                </a:solidFill>
              </a:rPr>
              <a:t>43</a:t>
            </a:r>
            <a:endParaRPr lang="en-ZA" sz="1000" b="1" dirty="0">
              <a:solidFill>
                <a:schemeClr val="tx1"/>
              </a:solidFill>
            </a:endParaRPr>
          </a:p>
        </p:txBody>
      </p:sp>
      <p:sp>
        <p:nvSpPr>
          <p:cNvPr id="8" name="Title 1"/>
          <p:cNvSpPr txBox="1">
            <a:spLocks/>
          </p:cNvSpPr>
          <p:nvPr/>
        </p:nvSpPr>
        <p:spPr>
          <a:xfrm>
            <a:off x="251520" y="182881"/>
            <a:ext cx="8568952" cy="640079"/>
          </a:xfrm>
          <a:prstGeom prst="rect">
            <a:avLst/>
          </a:prstGeom>
          <a:ln>
            <a:solidFill>
              <a:srgbClr val="B77727"/>
            </a:solidFill>
          </a:ln>
        </p:spPr>
        <p:txBody>
          <a:bodyPr vert="horz" lIns="91440" tIns="45720" rIns="91440" bIns="45720" rtlCol="0" anchor="ctr" anchorCtr="0">
            <a:norm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400" b="1" i="0" u="none" strike="noStrike" kern="1200" cap="none" spc="0" normalizeH="0" baseline="0" noProof="0" dirty="0">
                <a:ln>
                  <a:noFill/>
                </a:ln>
                <a:solidFill>
                  <a:schemeClr val="accent6"/>
                </a:solidFill>
                <a:effectLst/>
                <a:uLnTx/>
                <a:uFillTx/>
                <a:latin typeface="Arial"/>
                <a:ea typeface="+mj-ea"/>
                <a:cs typeface="Arial"/>
              </a:rPr>
              <a:t>PRESENTATION</a:t>
            </a:r>
            <a:r>
              <a:rPr kumimoji="0" lang="en-ZA" sz="2400" b="1" i="0" u="none" strike="noStrike" kern="1200" cap="none" spc="0" normalizeH="0" noProof="0" dirty="0">
                <a:ln>
                  <a:noFill/>
                </a:ln>
                <a:solidFill>
                  <a:schemeClr val="accent6"/>
                </a:solidFill>
                <a:effectLst/>
                <a:uLnTx/>
                <a:uFillTx/>
                <a:latin typeface="Arial"/>
                <a:ea typeface="+mj-ea"/>
                <a:cs typeface="Arial"/>
              </a:rPr>
              <a:t> OUTLINE</a:t>
            </a:r>
            <a:r>
              <a:rPr kumimoji="0" lang="en-US" sz="2400" b="1" i="0" u="none" strike="noStrike" kern="1200" cap="none" spc="0" normalizeH="0" baseline="0" noProof="0" dirty="0">
                <a:ln>
                  <a:noFill/>
                </a:ln>
                <a:solidFill>
                  <a:schemeClr val="accent6"/>
                </a:solidFill>
                <a:effectLst/>
                <a:uLnTx/>
                <a:uFillTx/>
                <a:latin typeface="Calibri"/>
                <a:ea typeface="+mj-ea"/>
                <a:cs typeface="Arial"/>
              </a:rPr>
              <a:t> </a:t>
            </a:r>
            <a:endParaRPr kumimoji="0" lang="en-ZA" sz="2400" b="1" i="0" u="none" strike="noStrike" kern="1200" cap="none" spc="0" normalizeH="0" baseline="0" noProof="0" dirty="0">
              <a:ln>
                <a:noFill/>
              </a:ln>
              <a:solidFill>
                <a:schemeClr val="accent6"/>
              </a:solidFill>
              <a:effectLst/>
              <a:uLnTx/>
              <a:uFillTx/>
              <a:latin typeface="Calibri"/>
              <a:ea typeface="+mj-ea"/>
              <a:cs typeface="Arial"/>
            </a:endParaRPr>
          </a:p>
        </p:txBody>
      </p:sp>
      <p:sp>
        <p:nvSpPr>
          <p:cNvPr id="10" name="Content Placeholder 2"/>
          <p:cNvSpPr txBox="1">
            <a:spLocks/>
          </p:cNvSpPr>
          <p:nvPr/>
        </p:nvSpPr>
        <p:spPr>
          <a:xfrm>
            <a:off x="251520" y="1179236"/>
            <a:ext cx="8568952" cy="4626028"/>
          </a:xfrm>
          <a:prstGeom prst="rect">
            <a:avLst/>
          </a:prstGeom>
          <a:ln>
            <a:solidFill>
              <a:srgbClr val="B77727"/>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None/>
              <a:defRPr/>
            </a:pPr>
            <a:r>
              <a:rPr lang="en-US" sz="2400" b="0" dirty="0">
                <a:solidFill>
                  <a:schemeClr val="tx1"/>
                </a:solidFill>
                <a:latin typeface="Calibri"/>
                <a:cs typeface="Arial" pitchFamily="34" charset="0"/>
              </a:rPr>
              <a:t>1.  Executive Summary</a:t>
            </a:r>
          </a:p>
          <a:p>
            <a:pPr marL="0" indent="0">
              <a:lnSpc>
                <a:spcPct val="150000"/>
              </a:lnSpc>
              <a:buNone/>
              <a:defRPr/>
            </a:pPr>
            <a:r>
              <a:rPr lang="en-US" sz="2400" b="0" dirty="0">
                <a:solidFill>
                  <a:schemeClr val="tx1"/>
                </a:solidFill>
                <a:latin typeface="Calibri"/>
                <a:cs typeface="Arial" pitchFamily="34" charset="0"/>
              </a:rPr>
              <a:t>2.  Departmental Summary of Budget vs Expenditure </a:t>
            </a:r>
          </a:p>
          <a:p>
            <a:pPr marL="0" indent="0">
              <a:lnSpc>
                <a:spcPct val="150000"/>
              </a:lnSpc>
              <a:buFont typeface="Arial" pitchFamily="34" charset="0"/>
              <a:buNone/>
              <a:defRPr/>
            </a:pPr>
            <a:r>
              <a:rPr lang="en-US" sz="2400" b="0" dirty="0">
                <a:solidFill>
                  <a:schemeClr val="tx1"/>
                </a:solidFill>
                <a:latin typeface="Calibri"/>
                <a:cs typeface="Arial" pitchFamily="34" charset="0"/>
              </a:rPr>
              <a:t>       - per Programme and Economic Classification</a:t>
            </a:r>
          </a:p>
          <a:p>
            <a:pPr marL="0" indent="0">
              <a:lnSpc>
                <a:spcPct val="150000"/>
              </a:lnSpc>
              <a:buNone/>
              <a:defRPr/>
            </a:pPr>
            <a:r>
              <a:rPr lang="en-US" sz="2400" b="0" dirty="0">
                <a:solidFill>
                  <a:schemeClr val="tx1"/>
                </a:solidFill>
                <a:latin typeface="Calibri"/>
                <a:cs typeface="Arial" pitchFamily="34" charset="0"/>
              </a:rPr>
              <a:t>3.  Budget vs Expenditure </a:t>
            </a:r>
          </a:p>
          <a:p>
            <a:pPr marL="0" indent="0">
              <a:lnSpc>
                <a:spcPct val="150000"/>
              </a:lnSpc>
              <a:buNone/>
              <a:defRPr/>
            </a:pPr>
            <a:r>
              <a:rPr lang="en-US" sz="2400" b="0" dirty="0">
                <a:solidFill>
                  <a:schemeClr val="tx1"/>
                </a:solidFill>
                <a:latin typeface="Calibri"/>
                <a:cs typeface="Arial" pitchFamily="34" charset="0"/>
              </a:rPr>
              <a:t>       - per Programme and Economic Classification</a:t>
            </a:r>
          </a:p>
          <a:p>
            <a:pPr marL="0" indent="0">
              <a:lnSpc>
                <a:spcPct val="150000"/>
              </a:lnSpc>
              <a:buNone/>
              <a:defRPr/>
            </a:pPr>
            <a:r>
              <a:rPr lang="en-US" sz="2400" b="0" dirty="0">
                <a:solidFill>
                  <a:schemeClr val="tx1"/>
                </a:solidFill>
                <a:latin typeface="Calibri"/>
                <a:cs typeface="Arial" pitchFamily="34" charset="0"/>
              </a:rPr>
              <a:t>       </a:t>
            </a:r>
          </a:p>
        </p:txBody>
      </p:sp>
    </p:spTree>
    <p:extLst>
      <p:ext uri="{BB962C8B-B14F-4D97-AF65-F5344CB8AC3E}">
        <p14:creationId xmlns:p14="http://schemas.microsoft.com/office/powerpoint/2010/main" xmlns="" val="2026760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172400" y="6165304"/>
            <a:ext cx="514400" cy="365125"/>
          </a:xfrm>
        </p:spPr>
        <p:txBody>
          <a:bodyPr/>
          <a:lstStyle/>
          <a:p>
            <a:r>
              <a:rPr lang="en-ZA" sz="1000" b="1" dirty="0" smtClean="0"/>
              <a:t>44</a:t>
            </a:r>
            <a:endParaRPr lang="en-ZA" sz="1000" b="1" dirty="0"/>
          </a:p>
        </p:txBody>
      </p:sp>
      <p:sp>
        <p:nvSpPr>
          <p:cNvPr id="6" name="Title 1"/>
          <p:cNvSpPr>
            <a:spLocks noGrp="1"/>
          </p:cNvSpPr>
          <p:nvPr>
            <p:ph type="title"/>
          </p:nvPr>
        </p:nvSpPr>
        <p:spPr>
          <a:xfrm>
            <a:off x="457200" y="116632"/>
            <a:ext cx="8229600" cy="576064"/>
          </a:xfrm>
        </p:spPr>
        <p:txBody>
          <a:bodyPr>
            <a:normAutofit fontScale="90000"/>
          </a:bodyPr>
          <a:lstStyle/>
          <a:p>
            <a:pPr lvl="0" algn="ctr" defTabSz="457200" eaLnBrk="0" fontAlgn="base" hangingPunct="0">
              <a:spcBef>
                <a:spcPct val="20000"/>
              </a:spcBef>
              <a:spcAft>
                <a:spcPct val="0"/>
              </a:spcAft>
              <a:defRPr/>
            </a:pPr>
            <a:r>
              <a:rPr lang="en-ZA" sz="3700" dirty="0">
                <a:solidFill>
                  <a:schemeClr val="accent6"/>
                </a:solidFill>
                <a:latin typeface="Calibri"/>
                <a:ea typeface="+mn-ea"/>
                <a:cs typeface="Arial" pitchFamily="34" charset="0"/>
              </a:rPr>
              <a:t>EXECUTIVE SUMMARY</a:t>
            </a:r>
            <a:r>
              <a:rPr lang="en-ZA" sz="3300" cap="all" dirty="0">
                <a:solidFill>
                  <a:schemeClr val="accent6"/>
                </a:solidFill>
                <a:latin typeface="Calibri"/>
                <a:ea typeface="+mn-ea"/>
              </a:rPr>
              <a:t> </a:t>
            </a:r>
            <a:r>
              <a:rPr lang="en-ZA" sz="3300" cap="all" dirty="0">
                <a:solidFill>
                  <a:srgbClr val="F79646">
                    <a:lumMod val="50000"/>
                  </a:srgbClr>
                </a:solidFill>
                <a:latin typeface="Calibri"/>
                <a:ea typeface="+mn-ea"/>
              </a:rPr>
              <a:t/>
            </a:r>
            <a:br>
              <a:rPr lang="en-ZA" sz="3300" cap="all" dirty="0">
                <a:solidFill>
                  <a:srgbClr val="F79646">
                    <a:lumMod val="50000"/>
                  </a:srgbClr>
                </a:solidFill>
                <a:latin typeface="Calibri"/>
                <a:ea typeface="+mn-ea"/>
              </a:rPr>
            </a:br>
            <a:endParaRPr lang="en-US" dirty="0"/>
          </a:p>
        </p:txBody>
      </p:sp>
      <p:sp>
        <p:nvSpPr>
          <p:cNvPr id="7" name="Content Placeholder 2"/>
          <p:cNvSpPr>
            <a:spLocks noGrp="1"/>
          </p:cNvSpPr>
          <p:nvPr>
            <p:ph idx="1"/>
          </p:nvPr>
        </p:nvSpPr>
        <p:spPr>
          <a:xfrm>
            <a:off x="187591" y="692696"/>
            <a:ext cx="8768817" cy="5181053"/>
          </a:xfrm>
        </p:spPr>
        <p:txBody>
          <a:bodyPr>
            <a:noAutofit/>
          </a:bodyPr>
          <a:lstStyle/>
          <a:p>
            <a:pPr lvl="0" algn="just">
              <a:spcBef>
                <a:spcPts val="0"/>
              </a:spcBef>
              <a:spcAft>
                <a:spcPts val="800"/>
              </a:spcAft>
              <a:buFont typeface="Wingdings" panose="05000000000000000000" pitchFamily="2" charset="2"/>
              <a:buChar char="q"/>
              <a:tabLst>
                <a:tab pos="457200" algn="l"/>
              </a:tabLst>
            </a:pPr>
            <a:r>
              <a:rPr lang="en-US" dirty="0">
                <a:solidFill>
                  <a:schemeClr val="tx1"/>
                </a:solidFill>
                <a:latin typeface="Calibri (Body)"/>
                <a:ea typeface="Calibri" panose="020F0502020204030204" pitchFamily="34" charset="0"/>
                <a:cs typeface="Times New Roman" panose="02020603050405020304" pitchFamily="18" charset="0"/>
              </a:rPr>
              <a:t>The overall spending </a:t>
            </a:r>
            <a:r>
              <a:rPr lang="en-US" b="0" dirty="0">
                <a:solidFill>
                  <a:schemeClr val="tx1"/>
                </a:solidFill>
                <a:latin typeface="Calibri (Body)"/>
                <a:ea typeface="Calibri" panose="020F0502020204030204" pitchFamily="34" charset="0"/>
                <a:cs typeface="Times New Roman" panose="02020603050405020304" pitchFamily="18" charset="0"/>
              </a:rPr>
              <a:t>is at </a:t>
            </a:r>
            <a:r>
              <a:rPr lang="en-US" dirty="0">
                <a:solidFill>
                  <a:schemeClr val="tx1"/>
                </a:solidFill>
                <a:latin typeface="Calibri (Body)"/>
                <a:ea typeface="Calibri" panose="020F0502020204030204" pitchFamily="34" charset="0"/>
                <a:cs typeface="Times New Roman" panose="02020603050405020304" pitchFamily="18" charset="0"/>
              </a:rPr>
              <a:t>R3.7 billion (70%) </a:t>
            </a:r>
            <a:r>
              <a:rPr lang="en-US" b="0" dirty="0">
                <a:solidFill>
                  <a:schemeClr val="tx1"/>
                </a:solidFill>
                <a:latin typeface="Calibri (Body)"/>
                <a:ea typeface="Calibri" panose="020F0502020204030204" pitchFamily="34" charset="0"/>
                <a:cs typeface="Times New Roman" panose="02020603050405020304" pitchFamily="18" charset="0"/>
              </a:rPr>
              <a:t>against the Adjusted Appropriation of </a:t>
            </a:r>
            <a:r>
              <a:rPr lang="en-US" dirty="0">
                <a:solidFill>
                  <a:schemeClr val="tx1"/>
                </a:solidFill>
                <a:latin typeface="Calibri (Body)"/>
                <a:ea typeface="Calibri" panose="020F0502020204030204" pitchFamily="34" charset="0"/>
                <a:cs typeface="Times New Roman" panose="02020603050405020304" pitchFamily="18" charset="0"/>
              </a:rPr>
              <a:t>R5.3 billion </a:t>
            </a:r>
            <a:r>
              <a:rPr lang="en-US" b="0" dirty="0">
                <a:solidFill>
                  <a:schemeClr val="tx1"/>
                </a:solidFill>
                <a:latin typeface="Calibri (Body)"/>
                <a:ea typeface="Calibri" panose="020F0502020204030204" pitchFamily="34" charset="0"/>
                <a:cs typeface="Times New Roman" panose="02020603050405020304" pitchFamily="18" charset="0"/>
              </a:rPr>
              <a:t>as at 31 December 2020. Compared to the spending of the prior year, an expenditure of </a:t>
            </a:r>
            <a:r>
              <a:rPr lang="en-US" dirty="0">
                <a:solidFill>
                  <a:schemeClr val="tx1"/>
                </a:solidFill>
                <a:latin typeface="Calibri (Body)"/>
                <a:ea typeface="Calibri" panose="020F0502020204030204" pitchFamily="34" charset="0"/>
                <a:cs typeface="Times New Roman" panose="02020603050405020304" pitchFamily="18" charset="0"/>
              </a:rPr>
              <a:t>R4.1 billion (72%) </a:t>
            </a:r>
            <a:r>
              <a:rPr lang="en-US" b="0" dirty="0">
                <a:solidFill>
                  <a:schemeClr val="tx1"/>
                </a:solidFill>
                <a:latin typeface="Calibri (Body)"/>
                <a:ea typeface="Calibri" panose="020F0502020204030204" pitchFamily="34" charset="0"/>
                <a:cs typeface="Times New Roman" panose="02020603050405020304" pitchFamily="18" charset="0"/>
              </a:rPr>
              <a:t>was incurred.</a:t>
            </a:r>
            <a:r>
              <a:rPr lang="en-US" b="0" dirty="0">
                <a:solidFill>
                  <a:srgbClr val="FF0000"/>
                </a:solidFill>
                <a:latin typeface="Calibri (Body)"/>
                <a:ea typeface="Calibri" panose="020F0502020204030204" pitchFamily="34" charset="0"/>
                <a:cs typeface="Times New Roman" panose="02020603050405020304" pitchFamily="18" charset="0"/>
              </a:rPr>
              <a:t> </a:t>
            </a:r>
            <a:r>
              <a:rPr lang="en-US" b="0" dirty="0">
                <a:solidFill>
                  <a:schemeClr val="tx1"/>
                </a:solidFill>
                <a:latin typeface="Calibri (Body)"/>
                <a:ea typeface="Calibri" panose="020F0502020204030204" pitchFamily="34" charset="0"/>
                <a:cs typeface="Times New Roman" panose="02020603050405020304" pitchFamily="18" charset="0"/>
              </a:rPr>
              <a:t>There is a </a:t>
            </a:r>
            <a:r>
              <a:rPr lang="en-US" dirty="0">
                <a:solidFill>
                  <a:schemeClr val="tx1"/>
                </a:solidFill>
                <a:latin typeface="Calibri (Body)"/>
                <a:ea typeface="Calibri" panose="020F0502020204030204" pitchFamily="34" charset="0"/>
                <a:cs typeface="Times New Roman" panose="02020603050405020304" pitchFamily="18" charset="0"/>
              </a:rPr>
              <a:t>decrease of 2% </a:t>
            </a:r>
            <a:r>
              <a:rPr lang="en-US" b="0" dirty="0">
                <a:solidFill>
                  <a:schemeClr val="tx1"/>
                </a:solidFill>
                <a:latin typeface="Calibri (Body)"/>
                <a:ea typeface="Calibri" panose="020F0502020204030204" pitchFamily="34" charset="0"/>
                <a:cs typeface="Times New Roman" panose="02020603050405020304" pitchFamily="18" charset="0"/>
              </a:rPr>
              <a:t>in expenditure and </a:t>
            </a:r>
            <a:r>
              <a:rPr lang="en-US" b="0" dirty="0" smtClean="0">
                <a:solidFill>
                  <a:schemeClr val="tx1"/>
                </a:solidFill>
                <a:latin typeface="Calibri (Body)"/>
                <a:ea typeface="Calibri" panose="020F0502020204030204" pitchFamily="34" charset="0"/>
                <a:cs typeface="Times New Roman" panose="02020603050405020304" pitchFamily="18" charset="0"/>
              </a:rPr>
              <a:t>it is </a:t>
            </a:r>
            <a:r>
              <a:rPr lang="en-US" b="0" dirty="0">
                <a:solidFill>
                  <a:schemeClr val="tx1"/>
                </a:solidFill>
                <a:latin typeface="Calibri (Body)"/>
                <a:ea typeface="Calibri" panose="020F0502020204030204" pitchFamily="34" charset="0"/>
                <a:cs typeface="Times New Roman" panose="02020603050405020304" pitchFamily="18" charset="0"/>
              </a:rPr>
              <a:t>mainly attributed </a:t>
            </a:r>
            <a:r>
              <a:rPr lang="en-ZA" b="0" dirty="0">
                <a:solidFill>
                  <a:schemeClr val="tx1"/>
                </a:solidFill>
                <a:latin typeface="Calibri (Body)"/>
                <a:ea typeface="Calibri" panose="020F0502020204030204" pitchFamily="34" charset="0"/>
                <a:cs typeface="Times New Roman" panose="02020603050405020304" pitchFamily="18" charset="0"/>
              </a:rPr>
              <a:t>to cancellation of departmental events owing to restrictions of guidelines for the National Covid-19 lockdown.</a:t>
            </a:r>
          </a:p>
          <a:p>
            <a:pPr lvl="0" algn="just">
              <a:spcBef>
                <a:spcPts val="0"/>
              </a:spcBef>
              <a:spcAft>
                <a:spcPts val="800"/>
              </a:spcAft>
              <a:buFont typeface="Wingdings" panose="05000000000000000000" pitchFamily="2" charset="2"/>
              <a:buChar char="q"/>
              <a:tabLst>
                <a:tab pos="457200" algn="l"/>
              </a:tabLst>
            </a:pPr>
            <a:endParaRPr lang="en-ZA" b="0" dirty="0">
              <a:solidFill>
                <a:schemeClr val="tx1"/>
              </a:solidFill>
              <a:latin typeface="Calibri (Body)"/>
              <a:ea typeface="Calibri" panose="020F0502020204030204" pitchFamily="34" charset="0"/>
              <a:cs typeface="Times New Roman" panose="02020603050405020304" pitchFamily="18" charset="0"/>
            </a:endParaRPr>
          </a:p>
          <a:p>
            <a:pPr lvl="0" algn="just">
              <a:spcBef>
                <a:spcPts val="0"/>
              </a:spcBef>
              <a:spcAft>
                <a:spcPts val="800"/>
              </a:spcAft>
              <a:buFont typeface="Wingdings" panose="05000000000000000000" pitchFamily="2" charset="2"/>
              <a:buChar char="q"/>
              <a:tabLst>
                <a:tab pos="457200" algn="l"/>
              </a:tabLst>
            </a:pPr>
            <a:r>
              <a:rPr lang="en-US" sz="1800" dirty="0">
                <a:solidFill>
                  <a:schemeClr val="tx1"/>
                </a:solidFill>
                <a:latin typeface="Calibri (Body)"/>
                <a:ea typeface="Calibri" panose="020F0502020204030204" pitchFamily="34" charset="0"/>
                <a:cs typeface="Times New Roman" panose="02020603050405020304" pitchFamily="18" charset="0"/>
              </a:rPr>
              <a:t>Compensation of employees</a:t>
            </a:r>
          </a:p>
          <a:p>
            <a:pPr marL="0" lvl="0" indent="0" algn="just">
              <a:spcBef>
                <a:spcPts val="0"/>
              </a:spcBef>
              <a:spcAft>
                <a:spcPts val="800"/>
              </a:spcAft>
              <a:buNone/>
              <a:tabLst>
                <a:tab pos="457200" algn="l"/>
              </a:tabLst>
            </a:pPr>
            <a:r>
              <a:rPr lang="en-US" b="0" dirty="0" smtClean="0">
                <a:solidFill>
                  <a:schemeClr val="tx1"/>
                </a:solidFill>
                <a:latin typeface="Calibri (Body)"/>
                <a:ea typeface="Calibri" panose="020F0502020204030204" pitchFamily="34" charset="0"/>
                <a:cs typeface="Times New Roman" panose="02020603050405020304" pitchFamily="18" charset="0"/>
              </a:rPr>
              <a:t>The </a:t>
            </a:r>
            <a:r>
              <a:rPr lang="en-US" b="0" dirty="0">
                <a:solidFill>
                  <a:schemeClr val="tx1"/>
                </a:solidFill>
                <a:latin typeface="Calibri (Body)"/>
                <a:ea typeface="Calibri" panose="020F0502020204030204" pitchFamily="34" charset="0"/>
                <a:cs typeface="Times New Roman" panose="02020603050405020304" pitchFamily="18" charset="0"/>
              </a:rPr>
              <a:t>spending is at </a:t>
            </a:r>
            <a:r>
              <a:rPr lang="en-US" dirty="0">
                <a:solidFill>
                  <a:schemeClr val="tx1"/>
                </a:solidFill>
                <a:latin typeface="Calibri (Body)"/>
                <a:ea typeface="Calibri" panose="020F0502020204030204" pitchFamily="34" charset="0"/>
                <a:cs typeface="Times New Roman" panose="02020603050405020304" pitchFamily="18" charset="0"/>
              </a:rPr>
              <a:t>R247.9 million (65%) </a:t>
            </a:r>
            <a:r>
              <a:rPr lang="en-US" b="0" dirty="0">
                <a:solidFill>
                  <a:schemeClr val="tx1"/>
                </a:solidFill>
                <a:latin typeface="Calibri (Body)"/>
                <a:ea typeface="Calibri" panose="020F0502020204030204" pitchFamily="34" charset="0"/>
                <a:cs typeface="Times New Roman" panose="02020603050405020304" pitchFamily="18" charset="0"/>
              </a:rPr>
              <a:t>against the Adjusted Appropriation of </a:t>
            </a:r>
            <a:r>
              <a:rPr lang="en-US" dirty="0">
                <a:solidFill>
                  <a:schemeClr val="tx1"/>
                </a:solidFill>
                <a:latin typeface="Calibri (Body)"/>
                <a:ea typeface="Calibri" panose="020F0502020204030204" pitchFamily="34" charset="0"/>
                <a:cs typeface="Times New Roman" panose="02020603050405020304" pitchFamily="18" charset="0"/>
              </a:rPr>
              <a:t>R380.3 </a:t>
            </a:r>
            <a:r>
              <a:rPr lang="en-US" dirty="0" smtClean="0">
                <a:solidFill>
                  <a:schemeClr val="tx1"/>
                </a:solidFill>
                <a:latin typeface="Calibri (Body)"/>
                <a:ea typeface="Calibri" panose="020F0502020204030204" pitchFamily="34" charset="0"/>
                <a:cs typeface="Times New Roman" panose="02020603050405020304" pitchFamily="18" charset="0"/>
              </a:rPr>
              <a:t>million</a:t>
            </a:r>
            <a:r>
              <a:rPr lang="en-US" b="0" dirty="0">
                <a:solidFill>
                  <a:schemeClr val="tx1"/>
                </a:solidFill>
                <a:latin typeface="Calibri (Body)"/>
                <a:ea typeface="Calibri" panose="020F0502020204030204" pitchFamily="34" charset="0"/>
                <a:cs typeface="Times New Roman" panose="02020603050405020304" pitchFamily="18" charset="0"/>
              </a:rPr>
              <a:t>. </a:t>
            </a:r>
            <a:r>
              <a:rPr lang="en-ZA" b="0" dirty="0">
                <a:solidFill>
                  <a:schemeClr val="tx1"/>
                </a:solidFill>
                <a:latin typeface="Calibri (Body)"/>
                <a:ea typeface="Calibri" panose="020F0502020204030204" pitchFamily="34" charset="0"/>
                <a:cs typeface="Times New Roman" panose="02020603050405020304" pitchFamily="18" charset="0"/>
              </a:rPr>
              <a:t>The expenditure in comparison to the prior financial </a:t>
            </a:r>
            <a:r>
              <a:rPr lang="en-ZA" b="0" dirty="0" smtClean="0">
                <a:solidFill>
                  <a:schemeClr val="tx1"/>
                </a:solidFill>
                <a:latin typeface="Calibri (Body)"/>
                <a:ea typeface="Calibri" panose="020F0502020204030204" pitchFamily="34" charset="0"/>
                <a:cs typeface="Times New Roman" panose="02020603050405020304" pitchFamily="18" charset="0"/>
              </a:rPr>
              <a:t>year at the same </a:t>
            </a:r>
            <a:r>
              <a:rPr lang="en-ZA" b="0" dirty="0">
                <a:solidFill>
                  <a:schemeClr val="tx1"/>
                </a:solidFill>
                <a:latin typeface="Calibri (Body)"/>
                <a:ea typeface="Calibri" panose="020F0502020204030204" pitchFamily="34" charset="0"/>
                <a:cs typeface="Times New Roman" panose="02020603050405020304" pitchFamily="18" charset="0"/>
              </a:rPr>
              <a:t>period </a:t>
            </a:r>
            <a:r>
              <a:rPr lang="en-ZA" b="0" dirty="0" smtClean="0">
                <a:solidFill>
                  <a:schemeClr val="tx1"/>
                </a:solidFill>
                <a:latin typeface="Calibri (Body)"/>
                <a:ea typeface="Calibri" panose="020F0502020204030204" pitchFamily="34" charset="0"/>
                <a:cs typeface="Times New Roman" panose="02020603050405020304" pitchFamily="18" charset="0"/>
              </a:rPr>
              <a:t>amounting to     </a:t>
            </a:r>
            <a:r>
              <a:rPr lang="en-ZA" dirty="0" smtClean="0">
                <a:solidFill>
                  <a:schemeClr val="tx1"/>
                </a:solidFill>
                <a:latin typeface="Calibri (Body)"/>
                <a:ea typeface="Calibri" panose="020F0502020204030204" pitchFamily="34" charset="0"/>
                <a:cs typeface="Times New Roman" panose="02020603050405020304" pitchFamily="18" charset="0"/>
              </a:rPr>
              <a:t>R262.4 million </a:t>
            </a:r>
            <a:r>
              <a:rPr lang="en-ZA" dirty="0">
                <a:solidFill>
                  <a:schemeClr val="tx1"/>
                </a:solidFill>
                <a:latin typeface="Calibri (Body)"/>
                <a:ea typeface="Calibri" panose="020F0502020204030204" pitchFamily="34" charset="0"/>
                <a:cs typeface="Times New Roman" panose="02020603050405020304" pitchFamily="18" charset="0"/>
              </a:rPr>
              <a:t>(69%) </a:t>
            </a:r>
            <a:r>
              <a:rPr lang="en-ZA" b="0" dirty="0">
                <a:solidFill>
                  <a:schemeClr val="tx1"/>
                </a:solidFill>
                <a:latin typeface="Calibri (Body)"/>
                <a:ea typeface="Calibri" panose="020F0502020204030204" pitchFamily="34" charset="0"/>
                <a:cs typeface="Times New Roman" panose="02020603050405020304" pitchFamily="18" charset="0"/>
              </a:rPr>
              <a:t>has </a:t>
            </a:r>
            <a:r>
              <a:rPr lang="en-ZA" dirty="0">
                <a:solidFill>
                  <a:schemeClr val="tx1"/>
                </a:solidFill>
                <a:latin typeface="Calibri (Body)"/>
                <a:ea typeface="Calibri" panose="020F0502020204030204" pitchFamily="34" charset="0"/>
                <a:cs typeface="Times New Roman" panose="02020603050405020304" pitchFamily="18" charset="0"/>
              </a:rPr>
              <a:t>decreased</a:t>
            </a:r>
            <a:r>
              <a:rPr lang="en-ZA" b="0" dirty="0">
                <a:solidFill>
                  <a:schemeClr val="tx1"/>
                </a:solidFill>
                <a:latin typeface="Calibri (Body)"/>
                <a:ea typeface="Calibri" panose="020F0502020204030204" pitchFamily="34" charset="0"/>
                <a:cs typeface="Times New Roman" panose="02020603050405020304" pitchFamily="18" charset="0"/>
              </a:rPr>
              <a:t> by </a:t>
            </a:r>
            <a:r>
              <a:rPr lang="en-ZA" dirty="0">
                <a:solidFill>
                  <a:schemeClr val="tx1"/>
                </a:solidFill>
                <a:latin typeface="Calibri (Body)"/>
                <a:ea typeface="Calibri" panose="020F0502020204030204" pitchFamily="34" charset="0"/>
                <a:cs typeface="Times New Roman" panose="02020603050405020304" pitchFamily="18" charset="0"/>
              </a:rPr>
              <a:t>4% </a:t>
            </a:r>
            <a:r>
              <a:rPr lang="en-ZA" b="0" dirty="0">
                <a:solidFill>
                  <a:schemeClr val="tx1"/>
                </a:solidFill>
              </a:rPr>
              <a:t>as a result of the </a:t>
            </a:r>
            <a:r>
              <a:rPr lang="en-ZA" b="0" dirty="0" smtClean="0">
                <a:solidFill>
                  <a:schemeClr val="tx1"/>
                </a:solidFill>
              </a:rPr>
              <a:t>merger </a:t>
            </a:r>
            <a:r>
              <a:rPr lang="en-ZA" b="0" dirty="0">
                <a:solidFill>
                  <a:schemeClr val="tx1"/>
                </a:solidFill>
              </a:rPr>
              <a:t>of the former </a:t>
            </a:r>
            <a:r>
              <a:rPr lang="en-ZA" b="0" dirty="0" smtClean="0">
                <a:solidFill>
                  <a:schemeClr val="tx1"/>
                </a:solidFill>
              </a:rPr>
              <a:t>Departments whereby </a:t>
            </a:r>
            <a:r>
              <a:rPr lang="en-ZA" b="0" dirty="0">
                <a:solidFill>
                  <a:schemeClr val="tx1"/>
                </a:solidFill>
              </a:rPr>
              <a:t>there is now one Minister, Deputy Minister and DG. </a:t>
            </a:r>
            <a:r>
              <a:rPr lang="en-US" b="0" dirty="0">
                <a:solidFill>
                  <a:schemeClr val="tx1"/>
                </a:solidFill>
              </a:rPr>
              <a:t>Critical posts were </a:t>
            </a:r>
            <a:r>
              <a:rPr lang="en-US" b="0" dirty="0" smtClean="0">
                <a:solidFill>
                  <a:schemeClr val="tx1"/>
                </a:solidFill>
              </a:rPr>
              <a:t>advertised </a:t>
            </a:r>
            <a:r>
              <a:rPr lang="en-US" b="0" dirty="0">
                <a:solidFill>
                  <a:schemeClr val="tx1"/>
                </a:solidFill>
              </a:rPr>
              <a:t>however the process was put on hold due to the lockdown</a:t>
            </a:r>
            <a:r>
              <a:rPr lang="en-US" b="0" dirty="0">
                <a:solidFill>
                  <a:schemeClr val="tx1"/>
                </a:solidFill>
                <a:latin typeface="Calibri (Body)"/>
                <a:ea typeface="Calibri" panose="020F0502020204030204" pitchFamily="34" charset="0"/>
                <a:cs typeface="Times New Roman" panose="02020603050405020304" pitchFamily="18" charset="0"/>
              </a:rPr>
              <a:t>.</a:t>
            </a:r>
            <a:endParaRPr lang="en-ZA" b="0" dirty="0">
              <a:solidFill>
                <a:schemeClr val="tx1"/>
              </a:solidFill>
              <a:latin typeface="Calibri (Body)"/>
              <a:ea typeface="Calibri" panose="020F0502020204030204" pitchFamily="34" charset="0"/>
              <a:cs typeface="Times New Roman" panose="02020603050405020304" pitchFamily="18" charset="0"/>
            </a:endParaRPr>
          </a:p>
          <a:p>
            <a:pPr marL="0" lvl="0" indent="0" algn="just">
              <a:spcBef>
                <a:spcPts val="0"/>
              </a:spcBef>
              <a:spcAft>
                <a:spcPts val="800"/>
              </a:spcAft>
              <a:buNone/>
              <a:tabLst>
                <a:tab pos="457200" algn="l"/>
              </a:tabLst>
            </a:pPr>
            <a:r>
              <a:rPr lang="en-US" b="0" dirty="0">
                <a:solidFill>
                  <a:schemeClr val="tx1"/>
                </a:solidFill>
                <a:latin typeface="Calibri (Body)"/>
                <a:ea typeface="Calibri" panose="020F0502020204030204" pitchFamily="34" charset="0"/>
                <a:cs typeface="Times New Roman" panose="02020603050405020304" pitchFamily="18" charset="0"/>
              </a:rPr>
              <a:t> </a:t>
            </a:r>
          </a:p>
          <a:p>
            <a:pPr lvl="0" algn="just">
              <a:spcBef>
                <a:spcPts val="0"/>
              </a:spcBef>
              <a:spcAft>
                <a:spcPts val="800"/>
              </a:spcAft>
              <a:buFont typeface="Wingdings" panose="05000000000000000000" pitchFamily="2" charset="2"/>
              <a:buChar char="q"/>
              <a:tabLst>
                <a:tab pos="457200" algn="l"/>
              </a:tabLst>
            </a:pPr>
            <a:r>
              <a:rPr lang="en-ZA" sz="1800" dirty="0">
                <a:solidFill>
                  <a:schemeClr val="tx1"/>
                </a:solidFill>
                <a:latin typeface="Calibri (Body)"/>
                <a:ea typeface="Calibri" panose="020F0502020204030204" pitchFamily="34" charset="0"/>
                <a:cs typeface="Times New Roman" panose="02020603050405020304" pitchFamily="18" charset="0"/>
              </a:rPr>
              <a:t>Goods and Services</a:t>
            </a:r>
          </a:p>
          <a:p>
            <a:pPr marL="0" lvl="0" indent="0" algn="just">
              <a:spcBef>
                <a:spcPts val="0"/>
              </a:spcBef>
              <a:spcAft>
                <a:spcPts val="800"/>
              </a:spcAft>
              <a:buNone/>
              <a:tabLst>
                <a:tab pos="457200" algn="l"/>
              </a:tabLst>
            </a:pPr>
            <a:r>
              <a:rPr lang="en-ZA" b="0" dirty="0">
                <a:solidFill>
                  <a:schemeClr val="tx1"/>
                </a:solidFill>
                <a:latin typeface="Calibri (Body)"/>
                <a:ea typeface="Calibri" panose="020F0502020204030204" pitchFamily="34" charset="0"/>
                <a:cs typeface="Times New Roman" panose="02020603050405020304" pitchFamily="18" charset="0"/>
              </a:rPr>
              <a:t>The</a:t>
            </a:r>
            <a:r>
              <a:rPr lang="en-ZA" dirty="0">
                <a:solidFill>
                  <a:schemeClr val="tx1"/>
                </a:solidFill>
                <a:latin typeface="Calibri (Body)"/>
                <a:ea typeface="Calibri" panose="020F0502020204030204" pitchFamily="34" charset="0"/>
                <a:cs typeface="Times New Roman" panose="02020603050405020304" pitchFamily="18" charset="0"/>
              </a:rPr>
              <a:t> </a:t>
            </a:r>
            <a:r>
              <a:rPr lang="en-ZA" b="0" dirty="0">
                <a:solidFill>
                  <a:schemeClr val="tx1"/>
                </a:solidFill>
                <a:latin typeface="Calibri (Body)"/>
                <a:ea typeface="Calibri" panose="020F0502020204030204" pitchFamily="34" charset="0"/>
                <a:cs typeface="Times New Roman" panose="02020603050405020304" pitchFamily="18" charset="0"/>
              </a:rPr>
              <a:t>spending is at </a:t>
            </a:r>
            <a:r>
              <a:rPr lang="en-ZA" dirty="0">
                <a:solidFill>
                  <a:schemeClr val="tx1"/>
                </a:solidFill>
                <a:latin typeface="Calibri (Body)"/>
                <a:ea typeface="Calibri" panose="020F0502020204030204" pitchFamily="34" charset="0"/>
                <a:cs typeface="Times New Roman" panose="02020603050405020304" pitchFamily="18" charset="0"/>
              </a:rPr>
              <a:t>R275.7 million (59%) </a:t>
            </a:r>
            <a:r>
              <a:rPr lang="en-US" b="0" dirty="0">
                <a:solidFill>
                  <a:schemeClr val="tx1"/>
                </a:solidFill>
                <a:latin typeface="Calibri (Body)"/>
                <a:ea typeface="Calibri" panose="020F0502020204030204" pitchFamily="34" charset="0"/>
                <a:cs typeface="Times New Roman" panose="02020603050405020304" pitchFamily="18" charset="0"/>
              </a:rPr>
              <a:t>against the Adjusted Appropriation of </a:t>
            </a:r>
            <a:r>
              <a:rPr lang="en-US" dirty="0">
                <a:solidFill>
                  <a:schemeClr val="tx1"/>
                </a:solidFill>
                <a:latin typeface="Calibri (Body)"/>
                <a:ea typeface="Calibri" panose="020F0502020204030204" pitchFamily="34" charset="0"/>
                <a:cs typeface="Times New Roman" panose="02020603050405020304" pitchFamily="18" charset="0"/>
              </a:rPr>
              <a:t>R469.8 million</a:t>
            </a:r>
            <a:r>
              <a:rPr lang="en-ZA" b="0" dirty="0">
                <a:solidFill>
                  <a:schemeClr val="tx1"/>
                </a:solidFill>
                <a:latin typeface="Calibri (Body)"/>
                <a:ea typeface="Calibri" panose="020F0502020204030204" pitchFamily="34" charset="0"/>
                <a:cs typeface="Times New Roman" panose="02020603050405020304" pitchFamily="18" charset="0"/>
              </a:rPr>
              <a:t>.  Compared to the spending of the prior year, amounting to </a:t>
            </a:r>
            <a:r>
              <a:rPr lang="en-ZA" dirty="0">
                <a:solidFill>
                  <a:schemeClr val="tx1"/>
                </a:solidFill>
                <a:latin typeface="Calibri (Body)"/>
                <a:ea typeface="Calibri" panose="020F0502020204030204" pitchFamily="34" charset="0"/>
                <a:cs typeface="Times New Roman" panose="02020603050405020304" pitchFamily="18" charset="0"/>
              </a:rPr>
              <a:t>R421.4</a:t>
            </a:r>
            <a:r>
              <a:rPr lang="en-ZA" b="0" dirty="0">
                <a:solidFill>
                  <a:schemeClr val="tx1"/>
                </a:solidFill>
                <a:latin typeface="Calibri (Body)"/>
                <a:ea typeface="Calibri" panose="020F0502020204030204" pitchFamily="34" charset="0"/>
                <a:cs typeface="Times New Roman" panose="02020603050405020304" pitchFamily="18" charset="0"/>
              </a:rPr>
              <a:t> </a:t>
            </a:r>
            <a:r>
              <a:rPr lang="en-ZA" dirty="0" smtClean="0">
                <a:solidFill>
                  <a:schemeClr val="tx1"/>
                </a:solidFill>
                <a:latin typeface="Calibri (Body)"/>
                <a:ea typeface="Calibri" panose="020F0502020204030204" pitchFamily="34" charset="0"/>
                <a:cs typeface="Times New Roman" panose="02020603050405020304" pitchFamily="18" charset="0"/>
              </a:rPr>
              <a:t>million </a:t>
            </a:r>
            <a:r>
              <a:rPr lang="en-ZA" dirty="0">
                <a:solidFill>
                  <a:schemeClr val="tx1"/>
                </a:solidFill>
                <a:latin typeface="Calibri (Body)"/>
                <a:ea typeface="Calibri" panose="020F0502020204030204" pitchFamily="34" charset="0"/>
                <a:cs typeface="Times New Roman" panose="02020603050405020304" pitchFamily="18" charset="0"/>
              </a:rPr>
              <a:t>(66%)</a:t>
            </a:r>
            <a:r>
              <a:rPr lang="en-ZA" b="0" dirty="0">
                <a:solidFill>
                  <a:schemeClr val="tx1"/>
                </a:solidFill>
                <a:latin typeface="Calibri (Body)"/>
                <a:ea typeface="Calibri" panose="020F0502020204030204" pitchFamily="34" charset="0"/>
                <a:cs typeface="Times New Roman" panose="02020603050405020304" pitchFamily="18" charset="0"/>
              </a:rPr>
              <a:t>, there is a </a:t>
            </a:r>
            <a:r>
              <a:rPr lang="en-ZA" dirty="0">
                <a:solidFill>
                  <a:schemeClr val="tx1"/>
                </a:solidFill>
                <a:latin typeface="Calibri (Body)"/>
                <a:ea typeface="Calibri" panose="020F0502020204030204" pitchFamily="34" charset="0"/>
                <a:cs typeface="Times New Roman" panose="02020603050405020304" pitchFamily="18" charset="0"/>
              </a:rPr>
              <a:t>decrease of 7% </a:t>
            </a:r>
            <a:r>
              <a:rPr lang="en-ZA" b="0" dirty="0">
                <a:solidFill>
                  <a:schemeClr val="tx1"/>
                </a:solidFill>
                <a:latin typeface="Calibri (Body)"/>
                <a:ea typeface="Calibri" panose="020F0502020204030204" pitchFamily="34" charset="0"/>
                <a:cs typeface="Times New Roman" panose="02020603050405020304" pitchFamily="18" charset="0"/>
              </a:rPr>
              <a:t>and </a:t>
            </a:r>
            <a:r>
              <a:rPr lang="en-ZA" b="0" dirty="0" smtClean="0">
                <a:solidFill>
                  <a:schemeClr val="tx1"/>
                </a:solidFill>
                <a:latin typeface="Calibri (Body)"/>
                <a:ea typeface="Calibri" panose="020F0502020204030204" pitchFamily="34" charset="0"/>
                <a:cs typeface="Times New Roman" panose="02020603050405020304" pitchFamily="18" charset="0"/>
              </a:rPr>
              <a:t>this is </a:t>
            </a:r>
            <a:r>
              <a:rPr lang="en-ZA" b="0" dirty="0">
                <a:solidFill>
                  <a:schemeClr val="tx1"/>
                </a:solidFill>
                <a:latin typeface="Calibri (Body)"/>
                <a:ea typeface="Calibri" panose="020F0502020204030204" pitchFamily="34" charset="0"/>
                <a:cs typeface="Times New Roman" panose="02020603050405020304" pitchFamily="18" charset="0"/>
              </a:rPr>
              <a:t>due to cancellation of departmental events owing to restrictions of guidelines for the National Covid-19 lockdown.</a:t>
            </a:r>
            <a:endParaRPr lang="en-US" b="0" dirty="0">
              <a:solidFill>
                <a:srgbClr val="FF0000"/>
              </a:solidFill>
              <a:latin typeface="Calibri (Body)"/>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1857620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116632"/>
            <a:ext cx="8075240" cy="576064"/>
          </a:xfrm>
        </p:spPr>
        <p:txBody>
          <a:bodyPr>
            <a:normAutofit fontScale="90000"/>
          </a:bodyPr>
          <a:lstStyle/>
          <a:p>
            <a:pPr lvl="0" algn="ctr" defTabSz="457200" eaLnBrk="0" fontAlgn="base" hangingPunct="0">
              <a:spcBef>
                <a:spcPct val="20000"/>
              </a:spcBef>
              <a:spcAft>
                <a:spcPct val="0"/>
              </a:spcAft>
              <a:defRPr/>
            </a:pPr>
            <a:r>
              <a:rPr lang="en-ZA" sz="3700" dirty="0">
                <a:solidFill>
                  <a:schemeClr val="accent6"/>
                </a:solidFill>
                <a:latin typeface="Calibri"/>
                <a:ea typeface="+mn-ea"/>
                <a:cs typeface="Arial" pitchFamily="34" charset="0"/>
              </a:rPr>
              <a:t>EXECUTIVE SUMMARY (Cont…)</a:t>
            </a:r>
            <a:r>
              <a:rPr lang="en-ZA" sz="3300" cap="all" dirty="0">
                <a:solidFill>
                  <a:schemeClr val="accent6"/>
                </a:solidFill>
                <a:latin typeface="Calibri"/>
                <a:ea typeface="+mn-ea"/>
              </a:rPr>
              <a:t> </a:t>
            </a:r>
            <a:r>
              <a:rPr lang="en-ZA" sz="3300" cap="all" dirty="0">
                <a:solidFill>
                  <a:srgbClr val="F79646">
                    <a:lumMod val="50000"/>
                  </a:srgbClr>
                </a:solidFill>
                <a:latin typeface="Calibri"/>
                <a:ea typeface="+mn-ea"/>
              </a:rPr>
              <a:t/>
            </a:r>
            <a:br>
              <a:rPr lang="en-ZA" sz="3300" cap="all" dirty="0">
                <a:solidFill>
                  <a:srgbClr val="F79646">
                    <a:lumMod val="50000"/>
                  </a:srgbClr>
                </a:solidFill>
                <a:latin typeface="Calibri"/>
                <a:ea typeface="+mn-ea"/>
              </a:rPr>
            </a:br>
            <a:endParaRPr lang="en-US" dirty="0"/>
          </a:p>
        </p:txBody>
      </p:sp>
      <p:sp>
        <p:nvSpPr>
          <p:cNvPr id="9" name="Content Placeholder 2"/>
          <p:cNvSpPr>
            <a:spLocks noGrp="1"/>
          </p:cNvSpPr>
          <p:nvPr>
            <p:ph idx="1"/>
          </p:nvPr>
        </p:nvSpPr>
        <p:spPr>
          <a:xfrm>
            <a:off x="179512" y="1052737"/>
            <a:ext cx="8755280" cy="4464496"/>
          </a:xfrm>
        </p:spPr>
        <p:txBody>
          <a:bodyPr>
            <a:noAutofit/>
          </a:bodyPr>
          <a:lstStyle/>
          <a:p>
            <a:pPr lvl="0" algn="just">
              <a:spcBef>
                <a:spcPts val="0"/>
              </a:spcBef>
              <a:spcAft>
                <a:spcPts val="800"/>
              </a:spcAft>
              <a:buFont typeface="Wingdings" panose="05000000000000000000" pitchFamily="2" charset="2"/>
              <a:buChar char="q"/>
              <a:tabLst>
                <a:tab pos="457200" algn="l"/>
              </a:tabLst>
            </a:pPr>
            <a:r>
              <a:rPr lang="en-US" sz="1800" dirty="0">
                <a:solidFill>
                  <a:schemeClr val="tx1"/>
                </a:solidFill>
                <a:latin typeface="Calibri (Body)"/>
                <a:ea typeface="Calibri" panose="020F0502020204030204" pitchFamily="34" charset="0"/>
                <a:cs typeface="Times New Roman" panose="02020603050405020304" pitchFamily="18" charset="0"/>
              </a:rPr>
              <a:t>Departmental Agencies and Accounts (Cur)</a:t>
            </a:r>
          </a:p>
          <a:p>
            <a:pPr marL="0" lvl="0" indent="0" algn="just">
              <a:spcBef>
                <a:spcPts val="0"/>
              </a:spcBef>
              <a:spcAft>
                <a:spcPts val="800"/>
              </a:spcAft>
              <a:buNone/>
              <a:tabLst>
                <a:tab pos="457200" algn="l"/>
              </a:tabLst>
            </a:pPr>
            <a:r>
              <a:rPr lang="en-US" b="0" dirty="0">
                <a:solidFill>
                  <a:schemeClr val="tx1"/>
                </a:solidFill>
                <a:latin typeface="Calibri (Body)"/>
                <a:ea typeface="Calibri" panose="020F0502020204030204" pitchFamily="34" charset="0"/>
                <a:cs typeface="Times New Roman" panose="02020603050405020304" pitchFamily="18" charset="0"/>
              </a:rPr>
              <a:t>The spending is at </a:t>
            </a:r>
            <a:r>
              <a:rPr lang="en-US" dirty="0">
                <a:solidFill>
                  <a:schemeClr val="tx1"/>
                </a:solidFill>
                <a:latin typeface="Calibri (Body)"/>
                <a:ea typeface="Calibri" panose="020F0502020204030204" pitchFamily="34" charset="0"/>
                <a:cs typeface="Times New Roman" panose="02020603050405020304" pitchFamily="18" charset="0"/>
              </a:rPr>
              <a:t>R1.6 billion (74%) </a:t>
            </a:r>
            <a:r>
              <a:rPr lang="en-US" b="0" dirty="0">
                <a:solidFill>
                  <a:schemeClr val="tx1"/>
                </a:solidFill>
                <a:latin typeface="Calibri (Body)"/>
                <a:ea typeface="Calibri" panose="020F0502020204030204" pitchFamily="34" charset="0"/>
                <a:cs typeface="Times New Roman" panose="02020603050405020304" pitchFamily="18" charset="0"/>
              </a:rPr>
              <a:t>against the Adjusted Appropriation of </a:t>
            </a:r>
            <a:r>
              <a:rPr lang="en-US" dirty="0">
                <a:solidFill>
                  <a:schemeClr val="tx1"/>
                </a:solidFill>
                <a:latin typeface="Calibri (Body)"/>
                <a:ea typeface="Calibri" panose="020F0502020204030204" pitchFamily="34" charset="0"/>
                <a:cs typeface="Times New Roman" panose="02020603050405020304" pitchFamily="18" charset="0"/>
              </a:rPr>
              <a:t>R2.1 billion</a:t>
            </a:r>
            <a:r>
              <a:rPr lang="en-US" b="0" dirty="0">
                <a:solidFill>
                  <a:schemeClr val="tx1"/>
                </a:solidFill>
                <a:latin typeface="Calibri (Body)"/>
                <a:ea typeface="Calibri" panose="020F0502020204030204" pitchFamily="34" charset="0"/>
                <a:cs typeface="Times New Roman" panose="02020603050405020304" pitchFamily="18" charset="0"/>
              </a:rPr>
              <a:t>. </a:t>
            </a:r>
            <a:r>
              <a:rPr lang="en-GB" b="0" dirty="0">
                <a:solidFill>
                  <a:srgbClr val="000000"/>
                </a:solidFill>
              </a:rPr>
              <a:t>The expenditure pattern  is in line with that of the previous financial with a 	</a:t>
            </a:r>
            <a:r>
              <a:rPr lang="en-GB" dirty="0">
                <a:solidFill>
                  <a:srgbClr val="000000"/>
                </a:solidFill>
              </a:rPr>
              <a:t>decrease</a:t>
            </a:r>
            <a:r>
              <a:rPr lang="en-GB" b="0" dirty="0">
                <a:solidFill>
                  <a:srgbClr val="000000"/>
                </a:solidFill>
              </a:rPr>
              <a:t> of just over </a:t>
            </a:r>
            <a:r>
              <a:rPr lang="en-GB" dirty="0">
                <a:solidFill>
                  <a:srgbClr val="000000"/>
                </a:solidFill>
              </a:rPr>
              <a:t>1.1%</a:t>
            </a:r>
            <a:r>
              <a:rPr lang="en-ZA" b="0" dirty="0">
                <a:solidFill>
                  <a:schemeClr val="tx1"/>
                </a:solidFill>
                <a:latin typeface="Calibri (Body)"/>
                <a:ea typeface="Calibri" panose="020F0502020204030204" pitchFamily="34" charset="0"/>
                <a:cs typeface="Times New Roman" panose="02020603050405020304" pitchFamily="18" charset="0"/>
              </a:rPr>
              <a:t>.</a:t>
            </a:r>
          </a:p>
          <a:p>
            <a:pPr marL="0" lvl="0" indent="0" algn="just">
              <a:spcBef>
                <a:spcPts val="0"/>
              </a:spcBef>
              <a:spcAft>
                <a:spcPts val="800"/>
              </a:spcAft>
              <a:buNone/>
              <a:tabLst>
                <a:tab pos="457200" algn="l"/>
              </a:tabLst>
            </a:pPr>
            <a:endParaRPr lang="en-ZA" b="0" dirty="0">
              <a:solidFill>
                <a:srgbClr val="FF0000"/>
              </a:solidFill>
              <a:latin typeface="Calibri (Body)"/>
              <a:ea typeface="Calibri" panose="020F0502020204030204" pitchFamily="34" charset="0"/>
              <a:cs typeface="Times New Roman" panose="02020603050405020304" pitchFamily="18" charset="0"/>
            </a:endParaRPr>
          </a:p>
          <a:p>
            <a:pPr lvl="0" algn="just">
              <a:spcBef>
                <a:spcPts val="0"/>
              </a:spcBef>
              <a:spcAft>
                <a:spcPts val="800"/>
              </a:spcAft>
              <a:buFont typeface="Wingdings" panose="05000000000000000000" pitchFamily="2" charset="2"/>
              <a:buChar char="q"/>
              <a:tabLst>
                <a:tab pos="457200" algn="l"/>
              </a:tabLst>
            </a:pPr>
            <a:r>
              <a:rPr lang="en-US" sz="1800" dirty="0">
                <a:solidFill>
                  <a:schemeClr val="tx1"/>
                </a:solidFill>
                <a:latin typeface="Calibri (Body)"/>
                <a:ea typeface="Calibri" panose="020F0502020204030204" pitchFamily="34" charset="0"/>
                <a:cs typeface="Times New Roman" panose="02020603050405020304" pitchFamily="18" charset="0"/>
              </a:rPr>
              <a:t>Departmental Agencies and Accounts (Cap)</a:t>
            </a:r>
          </a:p>
          <a:p>
            <a:pPr marL="0" lvl="0" indent="0" algn="just">
              <a:spcBef>
                <a:spcPts val="0"/>
              </a:spcBef>
              <a:spcAft>
                <a:spcPts val="800"/>
              </a:spcAft>
              <a:buNone/>
              <a:tabLst>
                <a:tab pos="457200" algn="l"/>
              </a:tabLst>
            </a:pPr>
            <a:r>
              <a:rPr lang="en-US" b="0" dirty="0">
                <a:solidFill>
                  <a:schemeClr val="tx1"/>
                </a:solidFill>
                <a:latin typeface="Calibri (Body)"/>
                <a:ea typeface="Calibri" panose="020F0502020204030204" pitchFamily="34" charset="0"/>
                <a:cs typeface="Times New Roman" panose="02020603050405020304" pitchFamily="18" charset="0"/>
              </a:rPr>
              <a:t>The spending is at </a:t>
            </a:r>
            <a:r>
              <a:rPr lang="en-US" dirty="0">
                <a:solidFill>
                  <a:schemeClr val="tx1"/>
                </a:solidFill>
                <a:latin typeface="Calibri (Body)"/>
                <a:ea typeface="Calibri" panose="020F0502020204030204" pitchFamily="34" charset="0"/>
                <a:cs typeface="Times New Roman" panose="02020603050405020304" pitchFamily="18" charset="0"/>
              </a:rPr>
              <a:t>R61.2 million (50%) </a:t>
            </a:r>
            <a:r>
              <a:rPr lang="en-US" b="0" dirty="0">
                <a:solidFill>
                  <a:schemeClr val="tx1"/>
                </a:solidFill>
                <a:latin typeface="Calibri (Body)"/>
                <a:ea typeface="Calibri" panose="020F0502020204030204" pitchFamily="34" charset="0"/>
                <a:cs typeface="Times New Roman" panose="02020603050405020304" pitchFamily="18" charset="0"/>
              </a:rPr>
              <a:t>against an Adjusted Appropriation of </a:t>
            </a:r>
            <a:r>
              <a:rPr lang="en-US" dirty="0">
                <a:solidFill>
                  <a:schemeClr val="tx1"/>
                </a:solidFill>
                <a:latin typeface="Calibri (Body)"/>
                <a:ea typeface="Calibri" panose="020F0502020204030204" pitchFamily="34" charset="0"/>
                <a:cs typeface="Times New Roman" panose="02020603050405020304" pitchFamily="18" charset="0"/>
              </a:rPr>
              <a:t>R122.4 million</a:t>
            </a:r>
            <a:r>
              <a:rPr lang="en-US" b="0" dirty="0">
                <a:solidFill>
                  <a:schemeClr val="tx1"/>
                </a:solidFill>
                <a:latin typeface="Calibri (Body)"/>
                <a:ea typeface="Calibri" panose="020F0502020204030204" pitchFamily="34" charset="0"/>
                <a:cs typeface="Times New Roman" panose="02020603050405020304" pitchFamily="18" charset="0"/>
              </a:rPr>
              <a:t>. </a:t>
            </a:r>
            <a:r>
              <a:rPr lang="en-ZA" b="0" dirty="0">
                <a:solidFill>
                  <a:schemeClr val="tx1"/>
                </a:solidFill>
                <a:latin typeface="Calibri (Body)"/>
                <a:ea typeface="Calibri" panose="020F0502020204030204" pitchFamily="34" charset="0"/>
                <a:cs typeface="Times New Roman" panose="02020603050405020304" pitchFamily="18" charset="0"/>
              </a:rPr>
              <a:t>The expenditure </a:t>
            </a:r>
            <a:r>
              <a:rPr lang="en-ZA" b="0" dirty="0" smtClean="0">
                <a:solidFill>
                  <a:schemeClr val="tx1"/>
                </a:solidFill>
                <a:latin typeface="Calibri (Body)"/>
                <a:ea typeface="Calibri" panose="020F0502020204030204" pitchFamily="34" charset="0"/>
                <a:cs typeface="Times New Roman" panose="02020603050405020304" pitchFamily="18" charset="0"/>
              </a:rPr>
              <a:t>has decreased in </a:t>
            </a:r>
            <a:r>
              <a:rPr lang="en-ZA" b="0" dirty="0">
                <a:solidFill>
                  <a:schemeClr val="tx1"/>
                </a:solidFill>
                <a:latin typeface="Calibri (Body)"/>
                <a:ea typeface="Calibri" panose="020F0502020204030204" pitchFamily="34" charset="0"/>
                <a:cs typeface="Times New Roman" panose="02020603050405020304" pitchFamily="18" charset="0"/>
              </a:rPr>
              <a:t>comparison to the prior financial year of </a:t>
            </a:r>
            <a:r>
              <a:rPr lang="en-ZA" dirty="0">
                <a:solidFill>
                  <a:schemeClr val="tx1"/>
                </a:solidFill>
                <a:latin typeface="Calibri (Body)"/>
                <a:ea typeface="Calibri" panose="020F0502020204030204" pitchFamily="34" charset="0"/>
                <a:cs typeface="Times New Roman" panose="02020603050405020304" pitchFamily="18" charset="0"/>
              </a:rPr>
              <a:t>R82.8</a:t>
            </a:r>
            <a:r>
              <a:rPr lang="en-ZA" b="0" dirty="0">
                <a:solidFill>
                  <a:schemeClr val="tx1"/>
                </a:solidFill>
                <a:latin typeface="Calibri (Body)"/>
                <a:ea typeface="Calibri" panose="020F0502020204030204" pitchFamily="34" charset="0"/>
                <a:cs typeface="Times New Roman" panose="02020603050405020304" pitchFamily="18" charset="0"/>
              </a:rPr>
              <a:t> </a:t>
            </a:r>
            <a:r>
              <a:rPr lang="en-ZA" dirty="0">
                <a:solidFill>
                  <a:schemeClr val="tx1"/>
                </a:solidFill>
                <a:latin typeface="Calibri (Body)"/>
                <a:ea typeface="Calibri" panose="020F0502020204030204" pitchFamily="34" charset="0"/>
                <a:cs typeface="Times New Roman" panose="02020603050405020304" pitchFamily="18" charset="0"/>
              </a:rPr>
              <a:t>million (31%)</a:t>
            </a:r>
            <a:r>
              <a:rPr lang="en-ZA" b="0" dirty="0">
                <a:solidFill>
                  <a:schemeClr val="tx1"/>
                </a:solidFill>
                <a:latin typeface="Calibri (Body)"/>
                <a:ea typeface="Calibri" panose="020F0502020204030204" pitchFamily="34" charset="0"/>
                <a:cs typeface="Times New Roman" panose="02020603050405020304" pitchFamily="18" charset="0"/>
              </a:rPr>
              <a:t>. </a:t>
            </a:r>
            <a:r>
              <a:rPr lang="en-ZA" dirty="0">
                <a:solidFill>
                  <a:schemeClr val="tx1"/>
                </a:solidFill>
              </a:rPr>
              <a:t> </a:t>
            </a:r>
            <a:r>
              <a:rPr lang="en-ZA" b="0" dirty="0" smtClean="0">
                <a:solidFill>
                  <a:schemeClr val="tx1"/>
                </a:solidFill>
                <a:latin typeface="Calibri (Body)"/>
                <a:ea typeface="Calibri" panose="020F0502020204030204" pitchFamily="34" charset="0"/>
                <a:cs typeface="Times New Roman" panose="02020603050405020304" pitchFamily="18" charset="0"/>
              </a:rPr>
              <a:t>Due </a:t>
            </a:r>
            <a:r>
              <a:rPr lang="en-ZA" b="0" dirty="0">
                <a:solidFill>
                  <a:schemeClr val="tx1"/>
                </a:solidFill>
                <a:latin typeface="Calibri (Body)"/>
                <a:ea typeface="Calibri" panose="020F0502020204030204" pitchFamily="34" charset="0"/>
                <a:cs typeface="Times New Roman" panose="02020603050405020304" pitchFamily="18" charset="0"/>
              </a:rPr>
              <a:t>to the declaration of National Covid-19 lockdown, there were major budget </a:t>
            </a:r>
            <a:r>
              <a:rPr lang="en-ZA" b="0" dirty="0" smtClean="0">
                <a:solidFill>
                  <a:schemeClr val="tx1"/>
                </a:solidFill>
                <a:latin typeface="Calibri (Body)"/>
                <a:ea typeface="Calibri" panose="020F0502020204030204" pitchFamily="34" charset="0"/>
                <a:cs typeface="Times New Roman" panose="02020603050405020304" pitchFamily="18" charset="0"/>
              </a:rPr>
              <a:t>reductions </a:t>
            </a:r>
            <a:r>
              <a:rPr lang="en-ZA" b="0" dirty="0">
                <a:solidFill>
                  <a:schemeClr val="tx1"/>
                </a:solidFill>
                <a:latin typeface="Calibri (Body)"/>
                <a:ea typeface="Calibri" panose="020F0502020204030204" pitchFamily="34" charset="0"/>
                <a:cs typeface="Times New Roman" panose="02020603050405020304" pitchFamily="18" charset="0"/>
              </a:rPr>
              <a:t>effected towards the Covid-19 </a:t>
            </a:r>
            <a:r>
              <a:rPr lang="en-ZA" b="0" dirty="0" smtClean="0">
                <a:solidFill>
                  <a:schemeClr val="tx1"/>
                </a:solidFill>
                <a:latin typeface="Calibri (Body)"/>
                <a:ea typeface="Calibri" panose="020F0502020204030204" pitchFamily="34" charset="0"/>
                <a:cs typeface="Times New Roman" panose="02020603050405020304" pitchFamily="18" charset="0"/>
              </a:rPr>
              <a:t>relief response </a:t>
            </a:r>
            <a:r>
              <a:rPr lang="en-ZA" b="0" dirty="0">
                <a:solidFill>
                  <a:schemeClr val="tx1"/>
                </a:solidFill>
                <a:latin typeface="Calibri (Body)"/>
                <a:ea typeface="Calibri" panose="020F0502020204030204" pitchFamily="34" charset="0"/>
                <a:cs typeface="Times New Roman" panose="02020603050405020304" pitchFamily="18" charset="0"/>
              </a:rPr>
              <a:t>funds.</a:t>
            </a:r>
            <a:endParaRPr lang="en-US" b="0" dirty="0">
              <a:solidFill>
                <a:schemeClr val="tx1"/>
              </a:solidFill>
            </a:endParaRPr>
          </a:p>
          <a:p>
            <a:pPr marL="0" lvl="0" indent="0" algn="just">
              <a:spcBef>
                <a:spcPts val="0"/>
              </a:spcBef>
              <a:spcAft>
                <a:spcPts val="800"/>
              </a:spcAft>
              <a:buNone/>
              <a:tabLst>
                <a:tab pos="457200" algn="l"/>
              </a:tabLst>
            </a:pPr>
            <a:endParaRPr lang="en-ZA" dirty="0"/>
          </a:p>
        </p:txBody>
      </p:sp>
      <p:sp>
        <p:nvSpPr>
          <p:cNvPr id="10" name="Slide Number Placeholder 3"/>
          <p:cNvSpPr txBox="1">
            <a:spLocks/>
          </p:cNvSpPr>
          <p:nvPr/>
        </p:nvSpPr>
        <p:spPr>
          <a:xfrm>
            <a:off x="8172400" y="6165304"/>
            <a:ext cx="5144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1000" b="1" dirty="0" smtClean="0"/>
              <a:t>45</a:t>
            </a:r>
            <a:endParaRPr lang="en-ZA" sz="1000" b="1" dirty="0"/>
          </a:p>
        </p:txBody>
      </p:sp>
    </p:spTree>
    <p:extLst>
      <p:ext uri="{BB962C8B-B14F-4D97-AF65-F5344CB8AC3E}">
        <p14:creationId xmlns:p14="http://schemas.microsoft.com/office/powerpoint/2010/main" xmlns="" val="9801320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solidFill>
                  <a:schemeClr val="tx1"/>
                </a:solidFill>
              </a:rPr>
              <a:t>46</a:t>
            </a:r>
            <a:endParaRPr lang="en-ZA" sz="1000" b="1" dirty="0">
              <a:solidFill>
                <a:schemeClr val="tx1"/>
              </a:solidFill>
            </a:endParaRPr>
          </a:p>
        </p:txBody>
      </p:sp>
      <p:sp>
        <p:nvSpPr>
          <p:cNvPr id="5" name="Title 1"/>
          <p:cNvSpPr>
            <a:spLocks noGrp="1"/>
          </p:cNvSpPr>
          <p:nvPr>
            <p:ph type="title"/>
          </p:nvPr>
        </p:nvSpPr>
        <p:spPr>
          <a:xfrm>
            <a:off x="457200" y="44624"/>
            <a:ext cx="8229600" cy="550917"/>
          </a:xfrm>
        </p:spPr>
        <p:txBody>
          <a:bodyPr>
            <a:normAutofit fontScale="90000"/>
          </a:bodyPr>
          <a:lstStyle/>
          <a:p>
            <a:pPr lvl="0" algn="ctr" defTabSz="457200" eaLnBrk="0" fontAlgn="base" hangingPunct="0">
              <a:spcBef>
                <a:spcPct val="20000"/>
              </a:spcBef>
              <a:spcAft>
                <a:spcPct val="0"/>
              </a:spcAft>
              <a:defRPr/>
            </a:pPr>
            <a:r>
              <a:rPr lang="en-ZA" sz="3700" dirty="0">
                <a:solidFill>
                  <a:schemeClr val="accent6"/>
                </a:solidFill>
                <a:latin typeface="Calibri"/>
                <a:ea typeface="+mn-ea"/>
                <a:cs typeface="Arial" pitchFamily="34" charset="0"/>
              </a:rPr>
              <a:t>EXECUTIVE SUMMARY (Cont…)</a:t>
            </a:r>
            <a:r>
              <a:rPr lang="en-ZA" sz="3300" cap="all" dirty="0">
                <a:solidFill>
                  <a:schemeClr val="accent6"/>
                </a:solidFill>
                <a:latin typeface="Calibri"/>
                <a:ea typeface="+mn-ea"/>
              </a:rPr>
              <a:t> </a:t>
            </a:r>
            <a:br>
              <a:rPr lang="en-ZA" sz="3300" cap="all" dirty="0">
                <a:solidFill>
                  <a:schemeClr val="accent6"/>
                </a:solidFill>
                <a:latin typeface="Calibri"/>
                <a:ea typeface="+mn-ea"/>
              </a:rPr>
            </a:br>
            <a:endParaRPr lang="en-US" dirty="0">
              <a:solidFill>
                <a:schemeClr val="accent6"/>
              </a:solidFill>
            </a:endParaRPr>
          </a:p>
        </p:txBody>
      </p:sp>
      <p:sp>
        <p:nvSpPr>
          <p:cNvPr id="6" name="Content Placeholder 2"/>
          <p:cNvSpPr>
            <a:spLocks noGrp="1"/>
          </p:cNvSpPr>
          <p:nvPr>
            <p:ph idx="1"/>
          </p:nvPr>
        </p:nvSpPr>
        <p:spPr>
          <a:xfrm>
            <a:off x="179512" y="692696"/>
            <a:ext cx="8856984" cy="4752528"/>
          </a:xfrm>
        </p:spPr>
        <p:txBody>
          <a:bodyPr>
            <a:normAutofit fontScale="92500" lnSpcReduction="10000"/>
          </a:bodyPr>
          <a:lstStyle/>
          <a:p>
            <a:pPr lvl="0" algn="just">
              <a:spcBef>
                <a:spcPts val="0"/>
              </a:spcBef>
              <a:spcAft>
                <a:spcPts val="800"/>
              </a:spcAft>
              <a:buFont typeface="Wingdings" panose="05000000000000000000" pitchFamily="2" charset="2"/>
              <a:buChar char="q"/>
              <a:tabLst>
                <a:tab pos="457200" algn="l"/>
              </a:tabLst>
            </a:pPr>
            <a:r>
              <a:rPr lang="en-ZA" sz="1800" dirty="0">
                <a:solidFill>
                  <a:prstClr val="black"/>
                </a:solidFill>
                <a:latin typeface="Calibri (Body)"/>
                <a:ea typeface="Calibri" panose="020F0502020204030204" pitchFamily="34" charset="0"/>
                <a:cs typeface="Times New Roman" panose="02020603050405020304" pitchFamily="18" charset="0"/>
              </a:rPr>
              <a:t>Provinces and Municipalities</a:t>
            </a:r>
          </a:p>
          <a:p>
            <a:pPr marL="0" lvl="0" indent="0" algn="just">
              <a:spcBef>
                <a:spcPts val="0"/>
              </a:spcBef>
              <a:spcAft>
                <a:spcPts val="800"/>
              </a:spcAft>
              <a:buNone/>
              <a:tabLst>
                <a:tab pos="457200" algn="l"/>
              </a:tabLst>
            </a:pPr>
            <a:r>
              <a:rPr lang="en-ZA" b="0" dirty="0">
                <a:solidFill>
                  <a:schemeClr val="tx1"/>
                </a:solidFill>
                <a:latin typeface="Calibri (Body)"/>
                <a:ea typeface="Calibri" panose="020F0502020204030204" pitchFamily="34" charset="0"/>
                <a:cs typeface="Times New Roman" panose="02020603050405020304" pitchFamily="18" charset="0"/>
              </a:rPr>
              <a:t>An expenditure of </a:t>
            </a:r>
            <a:r>
              <a:rPr lang="en-ZA" dirty="0">
                <a:solidFill>
                  <a:schemeClr val="tx1"/>
                </a:solidFill>
                <a:latin typeface="Calibri (Body)"/>
                <a:ea typeface="Calibri" panose="020F0502020204030204" pitchFamily="34" charset="0"/>
                <a:cs typeface="Times New Roman" panose="02020603050405020304" pitchFamily="18" charset="0"/>
              </a:rPr>
              <a:t>R1.3 billion (86%)</a:t>
            </a:r>
            <a:r>
              <a:rPr lang="en-ZA" b="0" dirty="0">
                <a:solidFill>
                  <a:schemeClr val="tx1"/>
                </a:solidFill>
                <a:latin typeface="Calibri (Body)"/>
                <a:ea typeface="Calibri" panose="020F0502020204030204" pitchFamily="34" charset="0"/>
                <a:cs typeface="Times New Roman" panose="02020603050405020304" pitchFamily="18" charset="0"/>
              </a:rPr>
              <a:t> incurred against an Adjusted Appropriation of </a:t>
            </a:r>
            <a:r>
              <a:rPr lang="en-ZA" dirty="0">
                <a:solidFill>
                  <a:schemeClr val="tx1"/>
                </a:solidFill>
                <a:latin typeface="Calibri (Body)"/>
                <a:ea typeface="Calibri" panose="020F0502020204030204" pitchFamily="34" charset="0"/>
                <a:cs typeface="Times New Roman" panose="02020603050405020304" pitchFamily="18" charset="0"/>
              </a:rPr>
              <a:t>R1.5 billion </a:t>
            </a:r>
            <a:r>
              <a:rPr lang="en-ZA" b="0" dirty="0">
                <a:solidFill>
                  <a:schemeClr val="tx1"/>
                </a:solidFill>
                <a:latin typeface="Calibri (Body)"/>
                <a:ea typeface="Calibri" panose="020F0502020204030204" pitchFamily="34" charset="0"/>
                <a:cs typeface="Times New Roman" panose="02020603050405020304" pitchFamily="18" charset="0"/>
              </a:rPr>
              <a:t>relates to transfers of Community Libraries and Mass Participation </a:t>
            </a:r>
            <a:r>
              <a:rPr lang="en-ZA" b="0" dirty="0" smtClean="0">
                <a:solidFill>
                  <a:schemeClr val="tx1"/>
                </a:solidFill>
                <a:latin typeface="Calibri (Body)"/>
                <a:ea typeface="Calibri" panose="020F0502020204030204" pitchFamily="34" charset="0"/>
                <a:cs typeface="Times New Roman" panose="02020603050405020304" pitchFamily="18" charset="0"/>
              </a:rPr>
              <a:t>Conditional </a:t>
            </a:r>
            <a:r>
              <a:rPr lang="en-ZA" b="0" dirty="0">
                <a:solidFill>
                  <a:schemeClr val="tx1"/>
                </a:solidFill>
                <a:latin typeface="Calibri (Body)"/>
                <a:ea typeface="Calibri" panose="020F0502020204030204" pitchFamily="34" charset="0"/>
                <a:cs typeface="Times New Roman" panose="02020603050405020304" pitchFamily="18" charset="0"/>
              </a:rPr>
              <a:t>Grants</a:t>
            </a:r>
            <a:r>
              <a:rPr lang="en-ZA" b="0" dirty="0" smtClean="0">
                <a:solidFill>
                  <a:schemeClr val="tx1"/>
                </a:solidFill>
                <a:latin typeface="Calibri (Body)"/>
                <a:ea typeface="Calibri" panose="020F0502020204030204" pitchFamily="34" charset="0"/>
                <a:cs typeface="Times New Roman" panose="02020603050405020304" pitchFamily="18" charset="0"/>
              </a:rPr>
              <a:t>. Compared </a:t>
            </a:r>
            <a:r>
              <a:rPr lang="en-ZA" b="0" dirty="0">
                <a:solidFill>
                  <a:schemeClr val="tx1"/>
                </a:solidFill>
                <a:latin typeface="Calibri (Body)"/>
                <a:ea typeface="Calibri" panose="020F0502020204030204" pitchFamily="34" charset="0"/>
                <a:cs typeface="Times New Roman" panose="02020603050405020304" pitchFamily="18" charset="0"/>
              </a:rPr>
              <a:t>to the same period in the prior financial year, an amount </a:t>
            </a:r>
            <a:r>
              <a:rPr lang="en-ZA" b="0" dirty="0" smtClean="0">
                <a:solidFill>
                  <a:schemeClr val="tx1"/>
                </a:solidFill>
                <a:latin typeface="Calibri (Body)"/>
                <a:ea typeface="Calibri" panose="020F0502020204030204" pitchFamily="34" charset="0"/>
                <a:cs typeface="Times New Roman" panose="02020603050405020304" pitchFamily="18" charset="0"/>
              </a:rPr>
              <a:t>of </a:t>
            </a:r>
            <a:r>
              <a:rPr lang="en-ZA" dirty="0">
                <a:solidFill>
                  <a:schemeClr val="tx1"/>
                </a:solidFill>
                <a:latin typeface="Calibri (Body)"/>
                <a:ea typeface="Calibri" panose="020F0502020204030204" pitchFamily="34" charset="0"/>
                <a:cs typeface="Times New Roman" panose="02020603050405020304" pitchFamily="18" charset="0"/>
              </a:rPr>
              <a:t>R1.7 billion (79%) </a:t>
            </a:r>
            <a:r>
              <a:rPr lang="en-ZA" b="0" dirty="0">
                <a:solidFill>
                  <a:schemeClr val="tx1"/>
                </a:solidFill>
                <a:latin typeface="Calibri (Body)"/>
                <a:ea typeface="Calibri" panose="020F0502020204030204" pitchFamily="34" charset="0"/>
                <a:cs typeface="Times New Roman" panose="02020603050405020304" pitchFamily="18" charset="0"/>
              </a:rPr>
              <a:t>was</a:t>
            </a:r>
            <a:r>
              <a:rPr lang="en-ZA" dirty="0">
                <a:solidFill>
                  <a:schemeClr val="tx1"/>
                </a:solidFill>
                <a:latin typeface="Calibri (Body)"/>
                <a:ea typeface="Calibri" panose="020F0502020204030204" pitchFamily="34" charset="0"/>
                <a:cs typeface="Times New Roman" panose="02020603050405020304" pitchFamily="18" charset="0"/>
              </a:rPr>
              <a:t> </a:t>
            </a:r>
            <a:r>
              <a:rPr lang="en-ZA" b="0" dirty="0">
                <a:solidFill>
                  <a:schemeClr val="tx1"/>
                </a:solidFill>
                <a:latin typeface="Calibri (Body)"/>
                <a:ea typeface="Calibri" panose="020F0502020204030204" pitchFamily="34" charset="0"/>
                <a:cs typeface="Times New Roman" panose="02020603050405020304" pitchFamily="18" charset="0"/>
              </a:rPr>
              <a:t>incurred, resulting in</a:t>
            </a:r>
            <a:r>
              <a:rPr lang="en-ZA" b="0" dirty="0">
                <a:solidFill>
                  <a:srgbClr val="FF0000"/>
                </a:solidFill>
                <a:latin typeface="Calibri (Body)"/>
                <a:ea typeface="Calibri" panose="020F0502020204030204" pitchFamily="34" charset="0"/>
                <a:cs typeface="Times New Roman" panose="02020603050405020304" pitchFamily="18" charset="0"/>
              </a:rPr>
              <a:t> </a:t>
            </a:r>
            <a:r>
              <a:rPr lang="en-ZA" dirty="0">
                <a:solidFill>
                  <a:schemeClr val="tx1"/>
                </a:solidFill>
                <a:latin typeface="Calibri (Body)"/>
                <a:ea typeface="Calibri" panose="020F0502020204030204" pitchFamily="34" charset="0"/>
                <a:cs typeface="Times New Roman" panose="02020603050405020304" pitchFamily="18" charset="0"/>
              </a:rPr>
              <a:t>an increase of 7% </a:t>
            </a:r>
            <a:r>
              <a:rPr lang="en-ZA" b="0" dirty="0">
                <a:solidFill>
                  <a:schemeClr val="tx1"/>
                </a:solidFill>
                <a:latin typeface="Calibri (Body)"/>
                <a:ea typeface="Calibri" panose="020F0502020204030204" pitchFamily="34" charset="0"/>
                <a:cs typeface="Times New Roman" panose="02020603050405020304" pitchFamily="18" charset="0"/>
              </a:rPr>
              <a:t>for</a:t>
            </a:r>
            <a:r>
              <a:rPr lang="en-ZA" dirty="0">
                <a:solidFill>
                  <a:schemeClr val="tx1"/>
                </a:solidFill>
                <a:latin typeface="Calibri (Body)"/>
                <a:ea typeface="Calibri" panose="020F0502020204030204" pitchFamily="34" charset="0"/>
                <a:cs typeface="Times New Roman" panose="02020603050405020304" pitchFamily="18" charset="0"/>
              </a:rPr>
              <a:t> </a:t>
            </a:r>
            <a:r>
              <a:rPr lang="en-ZA" b="0" dirty="0">
                <a:solidFill>
                  <a:schemeClr val="tx1"/>
                </a:solidFill>
                <a:latin typeface="Calibri (Body)"/>
                <a:ea typeface="Calibri" panose="020F0502020204030204" pitchFamily="34" charset="0"/>
                <a:cs typeface="Times New Roman" panose="02020603050405020304" pitchFamily="18" charset="0"/>
              </a:rPr>
              <a:t>transfers to provinces  </a:t>
            </a:r>
            <a:r>
              <a:rPr lang="en-ZA" b="0" dirty="0" smtClean="0">
                <a:solidFill>
                  <a:schemeClr val="tx1"/>
                </a:solidFill>
                <a:latin typeface="Calibri (Body)"/>
                <a:ea typeface="Calibri" panose="020F0502020204030204" pitchFamily="34" charset="0"/>
                <a:cs typeface="Times New Roman" panose="02020603050405020304" pitchFamily="18" charset="0"/>
              </a:rPr>
              <a:t>made </a:t>
            </a:r>
            <a:r>
              <a:rPr lang="en-ZA" b="0" dirty="0">
                <a:solidFill>
                  <a:schemeClr val="tx1"/>
                </a:solidFill>
                <a:latin typeface="Calibri (Body)"/>
                <a:ea typeface="Calibri" panose="020F0502020204030204" pitchFamily="34" charset="0"/>
                <a:cs typeface="Times New Roman" panose="02020603050405020304" pitchFamily="18" charset="0"/>
              </a:rPr>
              <a:t>on business plans as submitted by provinces.</a:t>
            </a:r>
            <a:endParaRPr lang="en-ZA" b="0" dirty="0">
              <a:solidFill>
                <a:srgbClr val="FF0000"/>
              </a:solidFill>
              <a:latin typeface="Calibri (Body)"/>
              <a:ea typeface="Calibri" panose="020F0502020204030204" pitchFamily="34" charset="0"/>
              <a:cs typeface="Times New Roman" panose="02020603050405020304" pitchFamily="18" charset="0"/>
            </a:endParaRPr>
          </a:p>
          <a:p>
            <a:pPr marL="0" lvl="0" indent="0" algn="just">
              <a:spcBef>
                <a:spcPts val="0"/>
              </a:spcBef>
              <a:spcAft>
                <a:spcPts val="800"/>
              </a:spcAft>
              <a:buNone/>
              <a:tabLst>
                <a:tab pos="457200" algn="l"/>
              </a:tabLst>
            </a:pPr>
            <a:endParaRPr lang="en-ZA" b="0" dirty="0">
              <a:solidFill>
                <a:schemeClr val="tx1"/>
              </a:solidFill>
              <a:latin typeface="Calibri (Body)"/>
              <a:ea typeface="Calibri" panose="020F0502020204030204" pitchFamily="34" charset="0"/>
              <a:cs typeface="Times New Roman" panose="02020603050405020304" pitchFamily="18" charset="0"/>
            </a:endParaRPr>
          </a:p>
          <a:p>
            <a:pPr lvl="0" algn="just">
              <a:spcBef>
                <a:spcPts val="0"/>
              </a:spcBef>
              <a:spcAft>
                <a:spcPts val="800"/>
              </a:spcAft>
              <a:buFont typeface="Wingdings" panose="05000000000000000000" pitchFamily="2" charset="2"/>
              <a:buChar char="q"/>
              <a:tabLst>
                <a:tab pos="457200" algn="l"/>
              </a:tabLst>
            </a:pPr>
            <a:r>
              <a:rPr lang="en-ZA" sz="1800" dirty="0">
                <a:solidFill>
                  <a:prstClr val="black"/>
                </a:solidFill>
                <a:latin typeface="Calibri (Body)"/>
                <a:ea typeface="Calibri" panose="020F0502020204030204" pitchFamily="34" charset="0"/>
                <a:cs typeface="Times New Roman" panose="02020603050405020304" pitchFamily="18" charset="0"/>
              </a:rPr>
              <a:t> Higher Education Institutions (Cur)</a:t>
            </a:r>
          </a:p>
          <a:p>
            <a:pPr marL="0" lvl="0" indent="0" algn="just">
              <a:spcBef>
                <a:spcPts val="0"/>
              </a:spcBef>
              <a:spcAft>
                <a:spcPts val="800"/>
              </a:spcAft>
              <a:buNone/>
              <a:tabLst>
                <a:tab pos="457200" algn="l"/>
              </a:tabLst>
            </a:pPr>
            <a:r>
              <a:rPr lang="en-ZA" b="0" dirty="0">
                <a:solidFill>
                  <a:prstClr val="black"/>
                </a:solidFill>
                <a:latin typeface="Calibri (Body)"/>
                <a:ea typeface="Calibri" panose="020F0502020204030204" pitchFamily="34" charset="0"/>
                <a:cs typeface="Times New Roman" panose="02020603050405020304" pitchFamily="18" charset="0"/>
              </a:rPr>
              <a:t>The expenditure is at </a:t>
            </a:r>
            <a:r>
              <a:rPr lang="en-ZA" dirty="0">
                <a:solidFill>
                  <a:prstClr val="black"/>
                </a:solidFill>
                <a:latin typeface="Calibri (Body)"/>
                <a:ea typeface="Calibri" panose="020F0502020204030204" pitchFamily="34" charset="0"/>
                <a:cs typeface="Times New Roman" panose="02020603050405020304" pitchFamily="18" charset="0"/>
              </a:rPr>
              <a:t>R2.4 million (36%)</a:t>
            </a:r>
            <a:r>
              <a:rPr lang="en-ZA" b="0" dirty="0">
                <a:solidFill>
                  <a:prstClr val="black"/>
                </a:solidFill>
                <a:latin typeface="Calibri (Body)"/>
                <a:ea typeface="Calibri" panose="020F0502020204030204" pitchFamily="34" charset="0"/>
                <a:cs typeface="Times New Roman" panose="02020603050405020304" pitchFamily="18" charset="0"/>
              </a:rPr>
              <a:t> against an Adjusted Appropriation of </a:t>
            </a:r>
            <a:r>
              <a:rPr lang="en-ZA" dirty="0">
                <a:solidFill>
                  <a:prstClr val="black"/>
                </a:solidFill>
                <a:latin typeface="Calibri (Body)"/>
                <a:ea typeface="Calibri" panose="020F0502020204030204" pitchFamily="34" charset="0"/>
                <a:cs typeface="Times New Roman" panose="02020603050405020304" pitchFamily="18" charset="0"/>
              </a:rPr>
              <a:t>R6.8 million</a:t>
            </a:r>
            <a:r>
              <a:rPr lang="en-ZA" b="0" dirty="0">
                <a:solidFill>
                  <a:prstClr val="black"/>
                </a:solidFill>
                <a:latin typeface="Calibri (Body)"/>
                <a:ea typeface="Calibri" panose="020F0502020204030204" pitchFamily="34" charset="0"/>
                <a:cs typeface="Times New Roman" panose="02020603050405020304" pitchFamily="18" charset="0"/>
              </a:rPr>
              <a:t>. Compared to the same period in the prior financial year, an amount of </a:t>
            </a:r>
            <a:r>
              <a:rPr lang="en-ZA" dirty="0">
                <a:solidFill>
                  <a:prstClr val="black"/>
                </a:solidFill>
                <a:latin typeface="Calibri (Body)"/>
                <a:ea typeface="Calibri" panose="020F0502020204030204" pitchFamily="34" charset="0"/>
                <a:cs typeface="Times New Roman" panose="02020603050405020304" pitchFamily="18" charset="0"/>
              </a:rPr>
              <a:t>R4.3 	million (96%) </a:t>
            </a:r>
            <a:r>
              <a:rPr lang="en-ZA" b="0" dirty="0">
                <a:solidFill>
                  <a:prstClr val="black"/>
                </a:solidFill>
                <a:latin typeface="Calibri (Body)"/>
                <a:ea typeface="Calibri" panose="020F0502020204030204" pitchFamily="34" charset="0"/>
                <a:cs typeface="Times New Roman" panose="02020603050405020304" pitchFamily="18" charset="0"/>
              </a:rPr>
              <a:t>was incurred, resulting in </a:t>
            </a:r>
            <a:r>
              <a:rPr lang="en-ZA" dirty="0">
                <a:solidFill>
                  <a:prstClr val="black"/>
                </a:solidFill>
                <a:latin typeface="Calibri (Body)"/>
                <a:ea typeface="Calibri" panose="020F0502020204030204" pitchFamily="34" charset="0"/>
                <a:cs typeface="Times New Roman" panose="02020603050405020304" pitchFamily="18" charset="0"/>
              </a:rPr>
              <a:t>a decline of 60% </a:t>
            </a:r>
            <a:r>
              <a:rPr lang="en-ZA" b="0" dirty="0">
                <a:solidFill>
                  <a:prstClr val="black"/>
                </a:solidFill>
                <a:latin typeface="Calibri (Body)"/>
                <a:ea typeface="Calibri" panose="020F0502020204030204" pitchFamily="34" charset="0"/>
                <a:cs typeface="Times New Roman" panose="02020603050405020304" pitchFamily="18" charset="0"/>
              </a:rPr>
              <a:t>in expenditure, </a:t>
            </a:r>
            <a:r>
              <a:rPr lang="en-ZA" b="0" dirty="0">
                <a:solidFill>
                  <a:schemeClr val="tx1"/>
                </a:solidFill>
              </a:rPr>
              <a:t>and </a:t>
            </a:r>
            <a:r>
              <a:rPr lang="en-ZA" b="0" dirty="0" smtClean="0">
                <a:solidFill>
                  <a:schemeClr val="tx1"/>
                </a:solidFill>
              </a:rPr>
              <a:t>this is </a:t>
            </a:r>
            <a:r>
              <a:rPr lang="en-ZA" b="0" dirty="0">
                <a:solidFill>
                  <a:schemeClr val="tx1"/>
                </a:solidFill>
              </a:rPr>
              <a:t>as a  result of Human Language Technology projects based on project plans. </a:t>
            </a:r>
            <a:endParaRPr lang="en-ZA" sz="1800" b="0" dirty="0">
              <a:solidFill>
                <a:schemeClr val="tx1"/>
              </a:solidFill>
              <a:latin typeface="Calibri (Body)"/>
              <a:ea typeface="Calibri" panose="020F0502020204030204" pitchFamily="34" charset="0"/>
              <a:cs typeface="Times New Roman" panose="02020603050405020304" pitchFamily="18" charset="0"/>
            </a:endParaRPr>
          </a:p>
          <a:p>
            <a:pPr lvl="0" algn="just">
              <a:spcBef>
                <a:spcPts val="0"/>
              </a:spcBef>
              <a:spcAft>
                <a:spcPts val="800"/>
              </a:spcAft>
              <a:buFont typeface="Wingdings" panose="05000000000000000000" pitchFamily="2" charset="2"/>
              <a:buChar char="q"/>
              <a:tabLst>
                <a:tab pos="457200" algn="l"/>
              </a:tabLst>
            </a:pPr>
            <a:endParaRPr lang="en-ZA" sz="1800" dirty="0">
              <a:solidFill>
                <a:prstClr val="black"/>
              </a:solidFill>
              <a:latin typeface="Calibri (Body)"/>
              <a:ea typeface="Calibri" panose="020F0502020204030204" pitchFamily="34" charset="0"/>
              <a:cs typeface="Times New Roman" panose="02020603050405020304" pitchFamily="18" charset="0"/>
            </a:endParaRPr>
          </a:p>
          <a:p>
            <a:pPr lvl="0" algn="just">
              <a:spcBef>
                <a:spcPts val="0"/>
              </a:spcBef>
              <a:spcAft>
                <a:spcPts val="800"/>
              </a:spcAft>
              <a:buFont typeface="Wingdings" panose="05000000000000000000" pitchFamily="2" charset="2"/>
              <a:buChar char="q"/>
              <a:tabLst>
                <a:tab pos="457200" algn="l"/>
              </a:tabLst>
            </a:pPr>
            <a:r>
              <a:rPr lang="en-ZA" sz="1800" dirty="0">
                <a:solidFill>
                  <a:prstClr val="black"/>
                </a:solidFill>
                <a:latin typeface="Calibri (Body)"/>
                <a:ea typeface="Calibri" panose="020F0502020204030204" pitchFamily="34" charset="0"/>
                <a:cs typeface="Times New Roman" panose="02020603050405020304" pitchFamily="18" charset="0"/>
              </a:rPr>
              <a:t>Higher Education Institutions (Cap)</a:t>
            </a:r>
          </a:p>
          <a:p>
            <a:pPr marL="0" lvl="0" indent="0" algn="just">
              <a:spcBef>
                <a:spcPts val="0"/>
              </a:spcBef>
              <a:spcAft>
                <a:spcPts val="800"/>
              </a:spcAft>
              <a:buNone/>
              <a:tabLst>
                <a:tab pos="457200" algn="l"/>
              </a:tabLst>
            </a:pPr>
            <a:r>
              <a:rPr lang="en-ZA" b="0" dirty="0">
                <a:solidFill>
                  <a:prstClr val="black"/>
                </a:solidFill>
                <a:latin typeface="Calibri (Body)"/>
                <a:ea typeface="Calibri" panose="020F0502020204030204" pitchFamily="34" charset="0"/>
                <a:cs typeface="Times New Roman" panose="02020603050405020304" pitchFamily="18" charset="0"/>
              </a:rPr>
              <a:t>There is </a:t>
            </a:r>
            <a:r>
              <a:rPr lang="en-ZA" dirty="0">
                <a:solidFill>
                  <a:prstClr val="black"/>
                </a:solidFill>
                <a:latin typeface="Calibri (Body)"/>
                <a:ea typeface="Calibri" panose="020F0502020204030204" pitchFamily="34" charset="0"/>
                <a:cs typeface="Times New Roman" panose="02020603050405020304" pitchFamily="18" charset="0"/>
              </a:rPr>
              <a:t>no expenditure </a:t>
            </a:r>
            <a:r>
              <a:rPr lang="en-ZA" b="0" dirty="0">
                <a:solidFill>
                  <a:prstClr val="black"/>
                </a:solidFill>
                <a:latin typeface="Calibri (Body)"/>
                <a:ea typeface="Calibri" panose="020F0502020204030204" pitchFamily="34" charset="0"/>
                <a:cs typeface="Times New Roman" panose="02020603050405020304" pitchFamily="18" charset="0"/>
              </a:rPr>
              <a:t>incurred for both financial years in the 3</a:t>
            </a:r>
            <a:r>
              <a:rPr lang="en-ZA" b="0" baseline="30000" dirty="0">
                <a:solidFill>
                  <a:prstClr val="black"/>
                </a:solidFill>
                <a:latin typeface="Calibri (Body)"/>
                <a:ea typeface="Calibri" panose="020F0502020204030204" pitchFamily="34" charset="0"/>
                <a:cs typeface="Times New Roman" panose="02020603050405020304" pitchFamily="18" charset="0"/>
              </a:rPr>
              <a:t>rd</a:t>
            </a:r>
            <a:r>
              <a:rPr lang="en-ZA" b="0" dirty="0">
                <a:solidFill>
                  <a:prstClr val="black"/>
                </a:solidFill>
                <a:latin typeface="Calibri (Body)"/>
                <a:ea typeface="Calibri" panose="020F0502020204030204" pitchFamily="34" charset="0"/>
                <a:cs typeface="Times New Roman" panose="02020603050405020304" pitchFamily="18" charset="0"/>
              </a:rPr>
              <a:t> quarter.</a:t>
            </a:r>
            <a:r>
              <a:rPr lang="en-ZA" b="0" dirty="0">
                <a:solidFill>
                  <a:schemeClr val="tx1"/>
                </a:solidFill>
                <a:latin typeface="Calibri (Body)"/>
                <a:ea typeface="Calibri" panose="020F0502020204030204" pitchFamily="34" charset="0"/>
                <a:cs typeface="Times New Roman" panose="02020603050405020304" pitchFamily="18" charset="0"/>
              </a:rPr>
              <a:t> In the </a:t>
            </a:r>
            <a:r>
              <a:rPr lang="en-ZA" b="0" dirty="0" smtClean="0">
                <a:solidFill>
                  <a:schemeClr val="tx1"/>
                </a:solidFill>
                <a:latin typeface="Calibri (Body)"/>
                <a:ea typeface="Calibri" panose="020F0502020204030204" pitchFamily="34" charset="0"/>
                <a:cs typeface="Times New Roman" panose="02020603050405020304" pitchFamily="18" charset="0"/>
              </a:rPr>
              <a:t>prior </a:t>
            </a:r>
            <a:r>
              <a:rPr lang="en-ZA" b="0" dirty="0">
                <a:solidFill>
                  <a:schemeClr val="tx1"/>
                </a:solidFill>
                <a:latin typeface="Calibri (Body)"/>
                <a:ea typeface="Calibri" panose="020F0502020204030204" pitchFamily="34" charset="0"/>
                <a:cs typeface="Times New Roman" panose="02020603050405020304" pitchFamily="18" charset="0"/>
              </a:rPr>
              <a:t>financial year there was an allocation of </a:t>
            </a:r>
            <a:r>
              <a:rPr lang="en-ZA" dirty="0">
                <a:solidFill>
                  <a:schemeClr val="tx1"/>
                </a:solidFill>
                <a:latin typeface="Calibri (Body)"/>
                <a:ea typeface="Calibri" panose="020F0502020204030204" pitchFamily="34" charset="0"/>
                <a:cs typeface="Times New Roman" panose="02020603050405020304" pitchFamily="18" charset="0"/>
              </a:rPr>
              <a:t>R4.4 million </a:t>
            </a:r>
            <a:r>
              <a:rPr lang="en-ZA" b="0" dirty="0">
                <a:solidFill>
                  <a:schemeClr val="tx1"/>
                </a:solidFill>
                <a:latin typeface="Calibri (Body)"/>
                <a:ea typeface="Calibri" panose="020F0502020204030204" pitchFamily="34" charset="0"/>
                <a:cs typeface="Times New Roman" panose="02020603050405020304" pitchFamily="18" charset="0"/>
              </a:rPr>
              <a:t>for the </a:t>
            </a:r>
            <a:r>
              <a:rPr lang="en-US" b="0" dirty="0">
                <a:solidFill>
                  <a:schemeClr val="tx1"/>
                </a:solidFill>
                <a:latin typeface="Calibri (Body)"/>
                <a:ea typeface="Calibri" panose="020F0502020204030204" pitchFamily="34" charset="0"/>
                <a:cs typeface="Times New Roman" panose="02020603050405020304" pitchFamily="18" charset="0"/>
              </a:rPr>
              <a:t>construction of Chief </a:t>
            </a:r>
            <a:r>
              <a:rPr lang="en-US" b="0" dirty="0" err="1" smtClean="0">
                <a:solidFill>
                  <a:schemeClr val="tx1"/>
                </a:solidFill>
                <a:latin typeface="Calibri (Body)"/>
                <a:ea typeface="Calibri" panose="020F0502020204030204" pitchFamily="34" charset="0"/>
                <a:cs typeface="Times New Roman" panose="02020603050405020304" pitchFamily="18" charset="0"/>
              </a:rPr>
              <a:t>Tyali</a:t>
            </a:r>
            <a:r>
              <a:rPr lang="en-US" b="0" dirty="0" smtClean="0">
                <a:solidFill>
                  <a:schemeClr val="tx1"/>
                </a:solidFill>
                <a:latin typeface="Calibri (Body)"/>
                <a:ea typeface="Calibri" panose="020F0502020204030204" pitchFamily="34" charset="0"/>
                <a:cs typeface="Times New Roman" panose="02020603050405020304" pitchFamily="18" charset="0"/>
              </a:rPr>
              <a:t> </a:t>
            </a:r>
            <a:r>
              <a:rPr lang="en-US" b="0" dirty="0">
                <a:solidFill>
                  <a:schemeClr val="tx1"/>
                </a:solidFill>
                <a:latin typeface="Calibri (Body)"/>
                <a:ea typeface="Calibri" panose="020F0502020204030204" pitchFamily="34" charset="0"/>
                <a:cs typeface="Times New Roman" panose="02020603050405020304" pitchFamily="18" charset="0"/>
              </a:rPr>
              <a:t>monument, which is administered by the University of Fort Hare. The University did not submit the revised project proposal in line with the approved funds by the Department and funds could therefore not be transferred to the beneficiary.</a:t>
            </a:r>
            <a:endParaRPr lang="en-ZA" b="0" dirty="0">
              <a:solidFill>
                <a:schemeClr val="tx1"/>
              </a:solidFill>
              <a:latin typeface="Calibri (Body)"/>
              <a:ea typeface="Calibri" panose="020F0502020204030204" pitchFamily="34" charset="0"/>
              <a:cs typeface="Times New Roman" panose="02020603050405020304" pitchFamily="18" charset="0"/>
            </a:endParaRPr>
          </a:p>
          <a:p>
            <a:pPr marL="0" lvl="0" indent="0" algn="just">
              <a:spcBef>
                <a:spcPts val="0"/>
              </a:spcBef>
              <a:spcAft>
                <a:spcPts val="800"/>
              </a:spcAft>
              <a:buNone/>
              <a:tabLst>
                <a:tab pos="457200" algn="l"/>
              </a:tabLst>
            </a:pPr>
            <a:endParaRPr lang="en-ZA" dirty="0">
              <a:solidFill>
                <a:prstClr val="black"/>
              </a:solidFill>
              <a:latin typeface="Calibri (Body)"/>
              <a:ea typeface="Calibri" panose="020F0502020204030204" pitchFamily="34" charset="0"/>
              <a:cs typeface="Times New Roman" panose="02020603050405020304" pitchFamily="18" charset="0"/>
            </a:endParaRPr>
          </a:p>
          <a:p>
            <a:pPr marL="0" lvl="0" indent="0" algn="just">
              <a:spcBef>
                <a:spcPts val="0"/>
              </a:spcBef>
              <a:spcAft>
                <a:spcPts val="800"/>
              </a:spcAft>
              <a:buNone/>
              <a:tabLst>
                <a:tab pos="457200" algn="l"/>
              </a:tabLst>
            </a:pPr>
            <a:endParaRPr lang="en-US" sz="1000" dirty="0">
              <a:solidFill>
                <a:srgbClr val="660066"/>
              </a:solidFill>
              <a:latin typeface="Verdana" pitchFamily="34" charset="0"/>
              <a:cs typeface="+mn-cs"/>
            </a:endParaRPr>
          </a:p>
        </p:txBody>
      </p:sp>
    </p:spTree>
    <p:extLst>
      <p:ext uri="{BB962C8B-B14F-4D97-AF65-F5344CB8AC3E}">
        <p14:creationId xmlns:p14="http://schemas.microsoft.com/office/powerpoint/2010/main" xmlns="" val="31558769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172400" y="6172200"/>
            <a:ext cx="720080" cy="365125"/>
          </a:xfrm>
        </p:spPr>
        <p:txBody>
          <a:bodyPr/>
          <a:lstStyle/>
          <a:p>
            <a:r>
              <a:rPr lang="en-ZA" sz="1000" b="1" dirty="0" smtClean="0">
                <a:solidFill>
                  <a:schemeClr val="tx1"/>
                </a:solidFill>
              </a:rPr>
              <a:t>47</a:t>
            </a:r>
            <a:endParaRPr lang="en-ZA" sz="1000" b="1" dirty="0">
              <a:solidFill>
                <a:schemeClr val="tx1"/>
              </a:solidFill>
            </a:endParaRPr>
          </a:p>
        </p:txBody>
      </p:sp>
      <p:sp>
        <p:nvSpPr>
          <p:cNvPr id="5" name="Title 1"/>
          <p:cNvSpPr>
            <a:spLocks noGrp="1"/>
          </p:cNvSpPr>
          <p:nvPr>
            <p:ph type="title"/>
          </p:nvPr>
        </p:nvSpPr>
        <p:spPr>
          <a:xfrm>
            <a:off x="395536" y="188640"/>
            <a:ext cx="8352928" cy="792088"/>
          </a:xfrm>
        </p:spPr>
        <p:txBody>
          <a:bodyPr>
            <a:normAutofit fontScale="90000"/>
          </a:bodyPr>
          <a:lstStyle/>
          <a:p>
            <a:pPr lvl="0" algn="ctr" defTabSz="457200" eaLnBrk="0" fontAlgn="base" hangingPunct="0">
              <a:spcBef>
                <a:spcPct val="20000"/>
              </a:spcBef>
              <a:spcAft>
                <a:spcPct val="0"/>
              </a:spcAft>
              <a:defRPr/>
            </a:pPr>
            <a:r>
              <a:rPr lang="en-ZA" sz="3700" dirty="0">
                <a:solidFill>
                  <a:schemeClr val="accent6"/>
                </a:solidFill>
                <a:latin typeface="Calibri"/>
                <a:ea typeface="+mn-ea"/>
                <a:cs typeface="Arial" pitchFamily="34" charset="0"/>
              </a:rPr>
              <a:t>EXECUTIVE SUMMARY (Cont…)</a:t>
            </a:r>
            <a:r>
              <a:rPr lang="en-ZA" sz="3300" cap="all" dirty="0">
                <a:solidFill>
                  <a:schemeClr val="accent6"/>
                </a:solidFill>
                <a:latin typeface="Calibri"/>
                <a:ea typeface="+mn-ea"/>
              </a:rPr>
              <a:t> </a:t>
            </a:r>
            <a:br>
              <a:rPr lang="en-ZA" sz="3300" cap="all" dirty="0">
                <a:solidFill>
                  <a:schemeClr val="accent6"/>
                </a:solidFill>
                <a:latin typeface="Calibri"/>
                <a:ea typeface="+mn-ea"/>
              </a:rPr>
            </a:br>
            <a:endParaRPr lang="en-US" dirty="0">
              <a:solidFill>
                <a:schemeClr val="accent6"/>
              </a:solidFill>
            </a:endParaRPr>
          </a:p>
        </p:txBody>
      </p:sp>
      <p:sp>
        <p:nvSpPr>
          <p:cNvPr id="6" name="Content Placeholder 2"/>
          <p:cNvSpPr>
            <a:spLocks noGrp="1"/>
          </p:cNvSpPr>
          <p:nvPr>
            <p:ph idx="1"/>
          </p:nvPr>
        </p:nvSpPr>
        <p:spPr>
          <a:xfrm>
            <a:off x="179512" y="1124745"/>
            <a:ext cx="8784976" cy="4680520"/>
          </a:xfrm>
        </p:spPr>
        <p:txBody>
          <a:bodyPr>
            <a:normAutofit/>
          </a:bodyPr>
          <a:lstStyle/>
          <a:p>
            <a:pPr lvl="0" algn="just">
              <a:spcBef>
                <a:spcPts val="0"/>
              </a:spcBef>
              <a:spcAft>
                <a:spcPts val="800"/>
              </a:spcAft>
              <a:buFont typeface="Wingdings" panose="05000000000000000000" pitchFamily="2" charset="2"/>
              <a:buChar char="q"/>
              <a:tabLst>
                <a:tab pos="457200" algn="l"/>
              </a:tabLst>
            </a:pPr>
            <a:r>
              <a:rPr lang="en-ZA" sz="1900" dirty="0">
                <a:solidFill>
                  <a:schemeClr val="tx1"/>
                </a:solidFill>
                <a:latin typeface="Calibri (Body)"/>
                <a:ea typeface="Calibri" panose="020F0502020204030204" pitchFamily="34" charset="0"/>
                <a:cs typeface="Times New Roman" panose="02020603050405020304" pitchFamily="18" charset="0"/>
              </a:rPr>
              <a:t>	</a:t>
            </a:r>
            <a:r>
              <a:rPr lang="en-ZA" sz="1800" dirty="0">
                <a:solidFill>
                  <a:schemeClr val="tx1"/>
                </a:solidFill>
                <a:latin typeface="Calibri (Body)"/>
                <a:ea typeface="Calibri" panose="020F0502020204030204" pitchFamily="34" charset="0"/>
                <a:cs typeface="Times New Roman" panose="02020603050405020304" pitchFamily="18" charset="0"/>
              </a:rPr>
              <a:t>Foreign Government &amp; International Organisations</a:t>
            </a:r>
          </a:p>
          <a:p>
            <a:pPr marL="0" lvl="0" indent="0" algn="just">
              <a:spcBef>
                <a:spcPts val="0"/>
              </a:spcBef>
              <a:spcAft>
                <a:spcPts val="800"/>
              </a:spcAft>
              <a:buNone/>
              <a:tabLst>
                <a:tab pos="457200" algn="l"/>
              </a:tabLst>
            </a:pPr>
            <a:r>
              <a:rPr lang="en-ZA" b="0" dirty="0">
                <a:solidFill>
                  <a:schemeClr val="tx1"/>
                </a:solidFill>
                <a:latin typeface="Calibri (Body)"/>
                <a:ea typeface="Calibri" panose="020F0502020204030204" pitchFamily="34" charset="0"/>
                <a:cs typeface="Times New Roman" panose="02020603050405020304" pitchFamily="18" charset="0"/>
              </a:rPr>
              <a:t>The expenditure is at </a:t>
            </a:r>
            <a:r>
              <a:rPr lang="en-ZA" dirty="0">
                <a:solidFill>
                  <a:schemeClr val="tx1"/>
                </a:solidFill>
                <a:latin typeface="Calibri (Body)"/>
                <a:ea typeface="Calibri" panose="020F0502020204030204" pitchFamily="34" charset="0"/>
                <a:cs typeface="Times New Roman" panose="02020603050405020304" pitchFamily="18" charset="0"/>
              </a:rPr>
              <a:t>R5.2 million (88%) </a:t>
            </a:r>
            <a:r>
              <a:rPr lang="en-ZA" b="0" dirty="0">
                <a:solidFill>
                  <a:schemeClr val="tx1"/>
                </a:solidFill>
                <a:latin typeface="Calibri (Body)"/>
                <a:ea typeface="Calibri" panose="020F0502020204030204" pitchFamily="34" charset="0"/>
                <a:cs typeface="Times New Roman" panose="02020603050405020304" pitchFamily="18" charset="0"/>
              </a:rPr>
              <a:t>against the Adjusted Appropriation of </a:t>
            </a:r>
            <a:r>
              <a:rPr lang="en-ZA" dirty="0">
                <a:solidFill>
                  <a:schemeClr val="tx1"/>
                </a:solidFill>
                <a:latin typeface="Calibri (Body)"/>
                <a:ea typeface="Calibri" panose="020F0502020204030204" pitchFamily="34" charset="0"/>
                <a:cs typeface="Times New Roman" panose="02020603050405020304" pitchFamily="18" charset="0"/>
              </a:rPr>
              <a:t>R5.9 million</a:t>
            </a:r>
            <a:r>
              <a:rPr lang="en-ZA" b="0" dirty="0">
                <a:solidFill>
                  <a:schemeClr val="tx1"/>
                </a:solidFill>
                <a:latin typeface="Calibri (Body)"/>
                <a:ea typeface="Calibri" panose="020F0502020204030204" pitchFamily="34" charset="0"/>
                <a:cs typeface="Times New Roman" panose="02020603050405020304" pitchFamily="18" charset="0"/>
              </a:rPr>
              <a:t>. Compared to the same period in the prior financial year, an amount of </a:t>
            </a:r>
            <a:r>
              <a:rPr lang="en-ZA" dirty="0">
                <a:solidFill>
                  <a:schemeClr val="tx1"/>
                </a:solidFill>
                <a:latin typeface="Calibri (Body)"/>
                <a:ea typeface="Calibri" panose="020F0502020204030204" pitchFamily="34" charset="0"/>
                <a:cs typeface="Times New Roman" panose="02020603050405020304" pitchFamily="18" charset="0"/>
              </a:rPr>
              <a:t>R4.2 million (84%) </a:t>
            </a:r>
            <a:r>
              <a:rPr lang="en-ZA" b="0" dirty="0" smtClean="0">
                <a:solidFill>
                  <a:schemeClr val="tx1"/>
                </a:solidFill>
                <a:latin typeface="Calibri (Body)"/>
                <a:ea typeface="Calibri" panose="020F0502020204030204" pitchFamily="34" charset="0"/>
                <a:cs typeface="Times New Roman" panose="02020603050405020304" pitchFamily="18" charset="0"/>
              </a:rPr>
              <a:t>was</a:t>
            </a:r>
            <a:r>
              <a:rPr lang="en-ZA" dirty="0" smtClean="0">
                <a:solidFill>
                  <a:schemeClr val="tx1"/>
                </a:solidFill>
                <a:latin typeface="Calibri (Body)"/>
                <a:ea typeface="Calibri" panose="020F0502020204030204" pitchFamily="34" charset="0"/>
                <a:cs typeface="Times New Roman" panose="02020603050405020304" pitchFamily="18" charset="0"/>
              </a:rPr>
              <a:t> </a:t>
            </a:r>
            <a:r>
              <a:rPr lang="en-ZA" b="0" dirty="0" smtClean="0">
                <a:solidFill>
                  <a:schemeClr val="tx1"/>
                </a:solidFill>
                <a:latin typeface="Calibri (Body)"/>
                <a:ea typeface="Calibri" panose="020F0502020204030204" pitchFamily="34" charset="0"/>
                <a:cs typeface="Times New Roman" panose="02020603050405020304" pitchFamily="18" charset="0"/>
              </a:rPr>
              <a:t>incurred</a:t>
            </a:r>
            <a:r>
              <a:rPr lang="en-ZA" b="0" dirty="0">
                <a:solidFill>
                  <a:schemeClr val="tx1"/>
                </a:solidFill>
                <a:latin typeface="Calibri (Body)"/>
                <a:ea typeface="Calibri" panose="020F0502020204030204" pitchFamily="34" charset="0"/>
                <a:cs typeface="Times New Roman" panose="02020603050405020304" pitchFamily="18" charset="0"/>
              </a:rPr>
              <a:t>, resulting in</a:t>
            </a:r>
            <a:r>
              <a:rPr lang="en-ZA" b="0" dirty="0">
                <a:solidFill>
                  <a:srgbClr val="FF0000"/>
                </a:solidFill>
                <a:latin typeface="Calibri (Body)"/>
                <a:ea typeface="Calibri" panose="020F0502020204030204" pitchFamily="34" charset="0"/>
                <a:cs typeface="Times New Roman" panose="02020603050405020304" pitchFamily="18" charset="0"/>
              </a:rPr>
              <a:t> </a:t>
            </a:r>
            <a:r>
              <a:rPr lang="en-ZA" dirty="0">
                <a:solidFill>
                  <a:schemeClr val="tx1"/>
                </a:solidFill>
                <a:latin typeface="Calibri (Body)"/>
                <a:ea typeface="Calibri" panose="020F0502020204030204" pitchFamily="34" charset="0"/>
                <a:cs typeface="Times New Roman" panose="02020603050405020304" pitchFamily="18" charset="0"/>
              </a:rPr>
              <a:t>an increase of 4%</a:t>
            </a:r>
            <a:r>
              <a:rPr lang="en-ZA" b="0" dirty="0">
                <a:solidFill>
                  <a:schemeClr val="tx1"/>
                </a:solidFill>
                <a:latin typeface="Calibri (Body)"/>
                <a:ea typeface="Calibri" panose="020F0502020204030204" pitchFamily="34" charset="0"/>
                <a:cs typeface="Times New Roman" panose="02020603050405020304" pitchFamily="18" charset="0"/>
              </a:rPr>
              <a:t> due to transfer to the Commonwealth Foundation based on the exchange rate in the current financial year. 	Subscription fee to the </a:t>
            </a:r>
            <a:r>
              <a:rPr lang="en-US" b="0" dirty="0">
                <a:solidFill>
                  <a:schemeClr val="tx1"/>
                </a:solidFill>
                <a:latin typeface="Calibri (Body)"/>
                <a:ea typeface="Calibri" panose="020F0502020204030204" pitchFamily="34" charset="0"/>
                <a:cs typeface="Times New Roman" panose="02020603050405020304" pitchFamily="18" charset="0"/>
              </a:rPr>
              <a:t>African Union Sports Council R5 (AUSC) was correctly classified in the current financial year.</a:t>
            </a:r>
          </a:p>
          <a:p>
            <a:pPr marL="0" lvl="0" indent="0" algn="just">
              <a:spcBef>
                <a:spcPts val="0"/>
              </a:spcBef>
              <a:spcAft>
                <a:spcPts val="800"/>
              </a:spcAft>
              <a:buNone/>
              <a:tabLst>
                <a:tab pos="457200" algn="l"/>
              </a:tabLst>
            </a:pPr>
            <a:endParaRPr lang="en-ZA" b="0" dirty="0">
              <a:solidFill>
                <a:schemeClr val="tx1"/>
              </a:solidFill>
              <a:latin typeface="Calibri (Body)"/>
              <a:ea typeface="Calibri" panose="020F0502020204030204" pitchFamily="34" charset="0"/>
              <a:cs typeface="Times New Roman" panose="02020603050405020304" pitchFamily="18" charset="0"/>
            </a:endParaRPr>
          </a:p>
          <a:p>
            <a:pPr lvl="0" algn="just">
              <a:spcBef>
                <a:spcPts val="0"/>
              </a:spcBef>
              <a:spcAft>
                <a:spcPts val="800"/>
              </a:spcAft>
              <a:buFont typeface="Wingdings" panose="05000000000000000000" pitchFamily="2" charset="2"/>
              <a:buChar char="q"/>
              <a:tabLst>
                <a:tab pos="457200" algn="l"/>
              </a:tabLst>
            </a:pPr>
            <a:r>
              <a:rPr lang="en-ZA" sz="1800" dirty="0">
                <a:solidFill>
                  <a:schemeClr val="tx1"/>
                </a:solidFill>
                <a:latin typeface="Calibri (Body)"/>
                <a:ea typeface="Calibri" panose="020F0502020204030204" pitchFamily="34" charset="0"/>
                <a:cs typeface="Times New Roman" panose="02020603050405020304" pitchFamily="18" charset="0"/>
              </a:rPr>
              <a:t>	Public Corporations &amp; Private Enterprises (Cur)</a:t>
            </a:r>
          </a:p>
          <a:p>
            <a:pPr marL="0" lvl="0" indent="0" algn="just">
              <a:spcBef>
                <a:spcPts val="0"/>
              </a:spcBef>
              <a:spcAft>
                <a:spcPts val="800"/>
              </a:spcAft>
              <a:buNone/>
              <a:tabLst>
                <a:tab pos="457200" algn="l"/>
              </a:tabLst>
            </a:pPr>
            <a:r>
              <a:rPr lang="en-ZA" b="0" dirty="0">
                <a:solidFill>
                  <a:schemeClr val="tx1"/>
                </a:solidFill>
                <a:latin typeface="Calibri (Body)"/>
                <a:ea typeface="Calibri" panose="020F0502020204030204" pitchFamily="34" charset="0"/>
                <a:cs typeface="Times New Roman" panose="02020603050405020304" pitchFamily="18" charset="0"/>
              </a:rPr>
              <a:t>The expenditure is at </a:t>
            </a:r>
            <a:r>
              <a:rPr lang="en-ZA" dirty="0">
                <a:solidFill>
                  <a:schemeClr val="tx1"/>
                </a:solidFill>
                <a:latin typeface="Calibri (Body)"/>
                <a:ea typeface="Calibri" panose="020F0502020204030204" pitchFamily="34" charset="0"/>
                <a:cs typeface="Times New Roman" panose="02020603050405020304" pitchFamily="18" charset="0"/>
              </a:rPr>
              <a:t>R35.2 million (64%) </a:t>
            </a:r>
            <a:r>
              <a:rPr lang="en-ZA" b="0" dirty="0">
                <a:solidFill>
                  <a:schemeClr val="tx1"/>
                </a:solidFill>
                <a:latin typeface="Calibri (Body)"/>
                <a:ea typeface="Calibri" panose="020F0502020204030204" pitchFamily="34" charset="0"/>
                <a:cs typeface="Times New Roman" panose="02020603050405020304" pitchFamily="18" charset="0"/>
              </a:rPr>
              <a:t>against the Adjusted Appropriation of </a:t>
            </a:r>
            <a:r>
              <a:rPr lang="en-ZA" dirty="0">
                <a:solidFill>
                  <a:schemeClr val="tx1"/>
                </a:solidFill>
                <a:latin typeface="Calibri (Body)"/>
                <a:ea typeface="Calibri" panose="020F0502020204030204" pitchFamily="34" charset="0"/>
                <a:cs typeface="Times New Roman" panose="02020603050405020304" pitchFamily="18" charset="0"/>
              </a:rPr>
              <a:t>R55.0 million</a:t>
            </a:r>
            <a:r>
              <a:rPr lang="en-ZA" b="0" dirty="0">
                <a:solidFill>
                  <a:schemeClr val="tx1"/>
                </a:solidFill>
                <a:latin typeface="Calibri (Body)"/>
                <a:ea typeface="Calibri" panose="020F0502020204030204" pitchFamily="34" charset="0"/>
                <a:cs typeface="Times New Roman" panose="02020603050405020304" pitchFamily="18" charset="0"/>
              </a:rPr>
              <a:t>. Compared to the same period in the prior financial year, an expenditure of </a:t>
            </a:r>
            <a:r>
              <a:rPr lang="en-ZA" dirty="0">
                <a:solidFill>
                  <a:schemeClr val="tx1"/>
                </a:solidFill>
                <a:latin typeface="Calibri (Body)"/>
                <a:ea typeface="Calibri" panose="020F0502020204030204" pitchFamily="34" charset="0"/>
                <a:cs typeface="Times New Roman" panose="02020603050405020304" pitchFamily="18" charset="0"/>
              </a:rPr>
              <a:t>R95.3 million (95%)</a:t>
            </a:r>
            <a:r>
              <a:rPr lang="en-ZA" b="0" dirty="0">
                <a:solidFill>
                  <a:schemeClr val="tx1"/>
                </a:solidFill>
                <a:latin typeface="Calibri (Body)"/>
                <a:ea typeface="Calibri" panose="020F0502020204030204" pitchFamily="34" charset="0"/>
                <a:cs typeface="Times New Roman" panose="02020603050405020304" pitchFamily="18" charset="0"/>
              </a:rPr>
              <a:t> was incurred resulting in </a:t>
            </a:r>
            <a:r>
              <a:rPr lang="en-ZA" dirty="0">
                <a:solidFill>
                  <a:schemeClr val="tx1"/>
                </a:solidFill>
                <a:latin typeface="Calibri (Body)"/>
                <a:ea typeface="Calibri" panose="020F0502020204030204" pitchFamily="34" charset="0"/>
                <a:cs typeface="Times New Roman" panose="02020603050405020304" pitchFamily="18" charset="0"/>
              </a:rPr>
              <a:t>a decline of 31%. </a:t>
            </a:r>
            <a:r>
              <a:rPr lang="en-ZA" b="0" dirty="0">
                <a:solidFill>
                  <a:schemeClr val="tx1"/>
                </a:solidFill>
                <a:latin typeface="Calibri (Body)"/>
                <a:ea typeface="Calibri" panose="020F0502020204030204" pitchFamily="34" charset="0"/>
                <a:cs typeface="Times New Roman" panose="02020603050405020304" pitchFamily="18" charset="0"/>
              </a:rPr>
              <a:t>Due to the declaration of 	</a:t>
            </a:r>
            <a:r>
              <a:rPr lang="en-ZA" b="0" dirty="0" smtClean="0">
                <a:solidFill>
                  <a:schemeClr val="tx1"/>
                </a:solidFill>
                <a:latin typeface="Calibri (Body)"/>
                <a:ea typeface="Calibri" panose="020F0502020204030204" pitchFamily="34" charset="0"/>
                <a:cs typeface="Times New Roman" panose="02020603050405020304" pitchFamily="18" charset="0"/>
              </a:rPr>
              <a:t>the National </a:t>
            </a:r>
            <a:r>
              <a:rPr lang="en-ZA" b="0" dirty="0">
                <a:solidFill>
                  <a:schemeClr val="tx1"/>
                </a:solidFill>
                <a:latin typeface="Calibri (Body)"/>
                <a:ea typeface="Calibri" panose="020F0502020204030204" pitchFamily="34" charset="0"/>
                <a:cs typeface="Times New Roman" panose="02020603050405020304" pitchFamily="18" charset="0"/>
              </a:rPr>
              <a:t>Covid-19 lockdown, budget reductions were effected towards the Covid-19 response funds and some of the funds were reprioritised towards the DSAC relief fund </a:t>
            </a:r>
            <a:r>
              <a:rPr lang="en-ZA" b="0" dirty="0" smtClean="0">
                <a:solidFill>
                  <a:schemeClr val="tx1"/>
                </a:solidFill>
                <a:latin typeface="Calibri (Body)"/>
                <a:ea typeface="Calibri" panose="020F0502020204030204" pitchFamily="34" charset="0"/>
                <a:cs typeface="Times New Roman" panose="02020603050405020304" pitchFamily="18" charset="0"/>
              </a:rPr>
              <a:t>impacting </a:t>
            </a:r>
            <a:r>
              <a:rPr lang="en-ZA" b="0" dirty="0">
                <a:solidFill>
                  <a:schemeClr val="tx1"/>
                </a:solidFill>
                <a:latin typeface="Calibri (Body)"/>
                <a:ea typeface="Calibri" panose="020F0502020204030204" pitchFamily="34" charset="0"/>
                <a:cs typeface="Times New Roman" panose="02020603050405020304" pitchFamily="18" charset="0"/>
              </a:rPr>
              <a:t>on funds to qualifying MGE open call beneficiaries.</a:t>
            </a:r>
            <a:endParaRPr lang="en-ZA" b="0" dirty="0">
              <a:solidFill>
                <a:srgbClr val="FF0000"/>
              </a:solidFill>
              <a:latin typeface="Calibri (Body)"/>
              <a:ea typeface="Calibri" panose="020F0502020204030204" pitchFamily="34" charset="0"/>
              <a:cs typeface="Times New Roman" panose="02020603050405020304" pitchFamily="18" charset="0"/>
            </a:endParaRPr>
          </a:p>
          <a:p>
            <a:pPr marL="0" lvl="0" indent="0" algn="just">
              <a:spcBef>
                <a:spcPts val="0"/>
              </a:spcBef>
              <a:spcAft>
                <a:spcPts val="800"/>
              </a:spcAft>
              <a:buNone/>
              <a:tabLst>
                <a:tab pos="457200" algn="l"/>
              </a:tabLst>
            </a:pPr>
            <a:endParaRPr lang="en-US" b="0" dirty="0">
              <a:solidFill>
                <a:schemeClr val="tx1"/>
              </a:solidFill>
              <a:latin typeface="Calibri (Body)"/>
              <a:ea typeface="Calibri" panose="020F0502020204030204" pitchFamily="34" charset="0"/>
              <a:cs typeface="Times New Roman" panose="02020603050405020304" pitchFamily="18" charset="0"/>
            </a:endParaRPr>
          </a:p>
          <a:p>
            <a:pPr algn="just">
              <a:buFont typeface="Wingdings" panose="05000000000000000000" pitchFamily="2" charset="2"/>
              <a:buChar char="q"/>
            </a:pPr>
            <a:endParaRPr lang="en-US" sz="1800" dirty="0"/>
          </a:p>
        </p:txBody>
      </p:sp>
    </p:spTree>
    <p:extLst>
      <p:ext uri="{BB962C8B-B14F-4D97-AF65-F5344CB8AC3E}">
        <p14:creationId xmlns:p14="http://schemas.microsoft.com/office/powerpoint/2010/main" xmlns="" val="15974146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t>48</a:t>
            </a:r>
            <a:endParaRPr lang="en-ZA" sz="1000" b="1" dirty="0"/>
          </a:p>
        </p:txBody>
      </p:sp>
      <p:sp>
        <p:nvSpPr>
          <p:cNvPr id="5" name="Title 1"/>
          <p:cNvSpPr>
            <a:spLocks noGrp="1"/>
          </p:cNvSpPr>
          <p:nvPr>
            <p:ph type="title"/>
          </p:nvPr>
        </p:nvSpPr>
        <p:spPr>
          <a:xfrm>
            <a:off x="205512" y="176065"/>
            <a:ext cx="8496944" cy="576064"/>
          </a:xfrm>
        </p:spPr>
        <p:txBody>
          <a:bodyPr>
            <a:normAutofit fontScale="90000"/>
          </a:bodyPr>
          <a:lstStyle/>
          <a:p>
            <a:pPr lvl="0" algn="ctr" defTabSz="457200" eaLnBrk="0" fontAlgn="base" hangingPunct="0">
              <a:spcBef>
                <a:spcPct val="20000"/>
              </a:spcBef>
              <a:spcAft>
                <a:spcPct val="0"/>
              </a:spcAft>
              <a:defRPr/>
            </a:pPr>
            <a:r>
              <a:rPr lang="en-ZA" sz="3700" dirty="0">
                <a:solidFill>
                  <a:schemeClr val="accent6"/>
                </a:solidFill>
                <a:latin typeface="Calibri"/>
                <a:ea typeface="+mn-ea"/>
                <a:cs typeface="Arial" pitchFamily="34" charset="0"/>
              </a:rPr>
              <a:t>EXECUTIVE SUMMARY (Cont…)</a:t>
            </a:r>
            <a:r>
              <a:rPr lang="en-ZA" sz="3300" cap="all" dirty="0">
                <a:solidFill>
                  <a:schemeClr val="accent6"/>
                </a:solidFill>
                <a:latin typeface="Calibri"/>
                <a:ea typeface="+mn-ea"/>
              </a:rPr>
              <a:t> </a:t>
            </a:r>
            <a:br>
              <a:rPr lang="en-ZA" sz="3300" cap="all" dirty="0">
                <a:solidFill>
                  <a:schemeClr val="accent6"/>
                </a:solidFill>
                <a:latin typeface="Calibri"/>
                <a:ea typeface="+mn-ea"/>
              </a:rPr>
            </a:br>
            <a:endParaRPr lang="en-US" dirty="0">
              <a:solidFill>
                <a:schemeClr val="accent6"/>
              </a:solidFill>
            </a:endParaRPr>
          </a:p>
        </p:txBody>
      </p:sp>
      <p:sp>
        <p:nvSpPr>
          <p:cNvPr id="6" name="Content Placeholder 2"/>
          <p:cNvSpPr>
            <a:spLocks noGrp="1"/>
          </p:cNvSpPr>
          <p:nvPr>
            <p:ph idx="1"/>
          </p:nvPr>
        </p:nvSpPr>
        <p:spPr>
          <a:xfrm>
            <a:off x="177225" y="908720"/>
            <a:ext cx="8784976" cy="4674841"/>
          </a:xfrm>
        </p:spPr>
        <p:txBody>
          <a:bodyPr>
            <a:normAutofit/>
          </a:bodyPr>
          <a:lstStyle/>
          <a:p>
            <a:pPr lvl="0" algn="just">
              <a:spcBef>
                <a:spcPts val="0"/>
              </a:spcBef>
              <a:spcAft>
                <a:spcPts val="800"/>
              </a:spcAft>
              <a:buFont typeface="Wingdings" panose="05000000000000000000" pitchFamily="2" charset="2"/>
              <a:buChar char="q"/>
              <a:tabLst>
                <a:tab pos="457200" algn="l"/>
              </a:tabLst>
            </a:pPr>
            <a:r>
              <a:rPr lang="en-ZA" sz="2100" dirty="0">
                <a:solidFill>
                  <a:schemeClr val="tx1"/>
                </a:solidFill>
                <a:latin typeface="Calibri (Body)"/>
                <a:ea typeface="Calibri" panose="020F0502020204030204" pitchFamily="34" charset="0"/>
                <a:cs typeface="Times New Roman" panose="02020603050405020304" pitchFamily="18" charset="0"/>
              </a:rPr>
              <a:t>	</a:t>
            </a:r>
            <a:r>
              <a:rPr lang="en-ZA" sz="1800" dirty="0">
                <a:solidFill>
                  <a:schemeClr val="tx1"/>
                </a:solidFill>
                <a:latin typeface="Calibri (Body)"/>
                <a:ea typeface="Calibri" panose="020F0502020204030204" pitchFamily="34" charset="0"/>
                <a:cs typeface="Times New Roman" panose="02020603050405020304" pitchFamily="18" charset="0"/>
              </a:rPr>
              <a:t>Public Corporations &amp; Private Enterprises (Cap)</a:t>
            </a:r>
          </a:p>
          <a:p>
            <a:pPr marL="0" lvl="0" indent="0" algn="just">
              <a:spcBef>
                <a:spcPts val="0"/>
              </a:spcBef>
              <a:spcAft>
                <a:spcPts val="800"/>
              </a:spcAft>
              <a:buNone/>
              <a:tabLst>
                <a:tab pos="457200" algn="l"/>
              </a:tabLst>
            </a:pPr>
            <a:r>
              <a:rPr lang="en-ZA" b="0" dirty="0">
                <a:solidFill>
                  <a:schemeClr val="tx1"/>
                </a:solidFill>
                <a:latin typeface="Calibri (Body)"/>
                <a:ea typeface="Calibri" panose="020F0502020204030204" pitchFamily="34" charset="0"/>
                <a:cs typeface="Times New Roman" panose="02020603050405020304" pitchFamily="18" charset="0"/>
              </a:rPr>
              <a:t>There is no expenditure incurred against an Adjusted Appropriation of </a:t>
            </a:r>
            <a:r>
              <a:rPr lang="en-ZA" dirty="0">
                <a:solidFill>
                  <a:schemeClr val="tx1"/>
                </a:solidFill>
                <a:latin typeface="Calibri (Body)"/>
                <a:ea typeface="Calibri" panose="020F0502020204030204" pitchFamily="34" charset="0"/>
                <a:cs typeface="Times New Roman" panose="02020603050405020304" pitchFamily="18" charset="0"/>
              </a:rPr>
              <a:t>R6.7million </a:t>
            </a:r>
            <a:r>
              <a:rPr lang="en-ZA" b="0" dirty="0">
                <a:solidFill>
                  <a:schemeClr val="tx1"/>
                </a:solidFill>
                <a:latin typeface="Calibri (Body)"/>
                <a:ea typeface="Calibri" panose="020F0502020204030204" pitchFamily="34" charset="0"/>
                <a:cs typeface="Times New Roman" panose="02020603050405020304" pitchFamily="18" charset="0"/>
              </a:rPr>
              <a:t>in the current financial year</a:t>
            </a:r>
            <a:r>
              <a:rPr lang="en-ZA" dirty="0">
                <a:solidFill>
                  <a:schemeClr val="tx1"/>
                </a:solidFill>
                <a:latin typeface="Calibri (Body)"/>
                <a:ea typeface="Calibri" panose="020F0502020204030204" pitchFamily="34" charset="0"/>
                <a:cs typeface="Times New Roman" panose="02020603050405020304" pitchFamily="18" charset="0"/>
              </a:rPr>
              <a:t>.  </a:t>
            </a:r>
            <a:r>
              <a:rPr lang="en-ZA" b="0" dirty="0" smtClean="0">
                <a:solidFill>
                  <a:schemeClr val="tx1"/>
                </a:solidFill>
                <a:latin typeface="Calibri (Body)"/>
                <a:ea typeface="Calibri" panose="020F0502020204030204" pitchFamily="34" charset="0"/>
                <a:cs typeface="Times New Roman" panose="02020603050405020304" pitchFamily="18" charset="0"/>
              </a:rPr>
              <a:t>Advice </a:t>
            </a:r>
            <a:r>
              <a:rPr lang="en-ZA" b="0" dirty="0">
                <a:solidFill>
                  <a:schemeClr val="tx1"/>
                </a:solidFill>
                <a:latin typeface="Calibri (Body)"/>
                <a:ea typeface="Calibri" panose="020F0502020204030204" pitchFamily="34" charset="0"/>
                <a:cs typeface="Times New Roman" panose="02020603050405020304" pitchFamily="18" charset="0"/>
              </a:rPr>
              <a:t>was sought from National Treasury to reclassify funds from this item to Non Profit Institution for a</a:t>
            </a:r>
            <a:r>
              <a:rPr lang="en-ZA" dirty="0">
                <a:solidFill>
                  <a:schemeClr val="tx1"/>
                </a:solidFill>
                <a:latin typeface="Calibri (Body)"/>
                <a:ea typeface="Calibri" panose="020F0502020204030204" pitchFamily="34" charset="0"/>
                <a:cs typeface="Times New Roman" panose="02020603050405020304" pitchFamily="18" charset="0"/>
              </a:rPr>
              <a:t> </a:t>
            </a:r>
            <a:r>
              <a:rPr lang="en-ZA" b="0" dirty="0">
                <a:solidFill>
                  <a:schemeClr val="tx1"/>
                </a:solidFill>
                <a:latin typeface="Calibri (Body)"/>
                <a:ea typeface="Calibri" panose="020F0502020204030204" pitchFamily="34" charset="0"/>
                <a:cs typeface="Times New Roman" panose="02020603050405020304" pitchFamily="18" charset="0"/>
              </a:rPr>
              <a:t>transfer to the </a:t>
            </a:r>
            <a:r>
              <a:rPr lang="en-US" b="0" dirty="0">
                <a:solidFill>
                  <a:schemeClr val="tx1"/>
                </a:solidFill>
                <a:latin typeface="Calibri (Body)"/>
                <a:ea typeface="Calibri" panose="020F0502020204030204" pitchFamily="34" charset="0"/>
                <a:cs typeface="Times New Roman" panose="02020603050405020304" pitchFamily="18" charset="0"/>
              </a:rPr>
              <a:t>Development Bank of SA (DBSA) in order to implement the settlement agreement signed in terms of the Public Protector Act, between South African Roadies Association (SARA) and </a:t>
            </a:r>
            <a:r>
              <a:rPr lang="en-US" b="0" dirty="0" smtClean="0">
                <a:solidFill>
                  <a:schemeClr val="tx1"/>
                </a:solidFill>
                <a:latin typeface="Calibri (Body)"/>
                <a:ea typeface="Calibri" panose="020F0502020204030204" pitchFamily="34" charset="0"/>
                <a:cs typeface="Times New Roman" panose="02020603050405020304" pitchFamily="18" charset="0"/>
              </a:rPr>
              <a:t>the Department </a:t>
            </a:r>
            <a:r>
              <a:rPr lang="en-US" b="0" dirty="0">
                <a:solidFill>
                  <a:schemeClr val="tx1"/>
                </a:solidFill>
                <a:latin typeface="Calibri (Body)"/>
                <a:ea typeface="Calibri" panose="020F0502020204030204" pitchFamily="34" charset="0"/>
                <a:cs typeface="Times New Roman" panose="02020603050405020304" pitchFamily="18" charset="0"/>
              </a:rPr>
              <a:t>of Sport, Arts and Culture (DSAC) for the refurbishment of </a:t>
            </a:r>
            <a:r>
              <a:rPr lang="en-US" b="0" dirty="0" smtClean="0">
                <a:solidFill>
                  <a:schemeClr val="tx1"/>
                </a:solidFill>
                <a:latin typeface="Calibri (Body)"/>
                <a:ea typeface="Calibri" panose="020F0502020204030204" pitchFamily="34" charset="0"/>
                <a:cs typeface="Times New Roman" panose="02020603050405020304" pitchFamily="18" charset="0"/>
              </a:rPr>
              <a:t>South </a:t>
            </a:r>
            <a:r>
              <a:rPr lang="en-US" b="0" dirty="0">
                <a:solidFill>
                  <a:schemeClr val="tx1"/>
                </a:solidFill>
                <a:latin typeface="Calibri (Body)"/>
                <a:ea typeface="Calibri" panose="020F0502020204030204" pitchFamily="34" charset="0"/>
                <a:cs typeface="Times New Roman" panose="02020603050405020304" pitchFamily="18" charset="0"/>
              </a:rPr>
              <a:t>African Roadies Association House. Upon approval, a journal will be posted to correct a payment of R6.1 million made to DBSA.</a:t>
            </a:r>
            <a:endParaRPr lang="en-ZA" b="0" dirty="0">
              <a:solidFill>
                <a:schemeClr val="tx1"/>
              </a:solidFill>
              <a:latin typeface="Calibri (Body)"/>
              <a:ea typeface="Calibri" panose="020F0502020204030204" pitchFamily="34" charset="0"/>
              <a:cs typeface="Times New Roman" panose="02020603050405020304" pitchFamily="18" charset="0"/>
            </a:endParaRPr>
          </a:p>
          <a:p>
            <a:pPr marL="0" lvl="0" indent="0" algn="just">
              <a:spcBef>
                <a:spcPts val="0"/>
              </a:spcBef>
              <a:spcAft>
                <a:spcPts val="800"/>
              </a:spcAft>
              <a:buNone/>
              <a:tabLst>
                <a:tab pos="457200" algn="l"/>
              </a:tabLst>
            </a:pPr>
            <a:endParaRPr lang="en-ZA" sz="1700" b="0" dirty="0">
              <a:solidFill>
                <a:schemeClr val="tx1"/>
              </a:solidFill>
              <a:latin typeface="Calibri (Body)"/>
              <a:ea typeface="Calibri" panose="020F0502020204030204" pitchFamily="34" charset="0"/>
              <a:cs typeface="Times New Roman" panose="02020603050405020304" pitchFamily="18" charset="0"/>
            </a:endParaRPr>
          </a:p>
          <a:p>
            <a:pPr lvl="0" algn="just">
              <a:spcBef>
                <a:spcPts val="0"/>
              </a:spcBef>
              <a:spcAft>
                <a:spcPts val="800"/>
              </a:spcAft>
              <a:buFont typeface="Wingdings" panose="05000000000000000000" pitchFamily="2" charset="2"/>
              <a:buChar char="q"/>
              <a:tabLst>
                <a:tab pos="457200" algn="l"/>
              </a:tabLst>
            </a:pPr>
            <a:r>
              <a:rPr lang="en-ZA" sz="1800" dirty="0">
                <a:solidFill>
                  <a:schemeClr val="tx1"/>
                </a:solidFill>
                <a:latin typeface="Calibri (Body)"/>
                <a:ea typeface="Calibri" panose="020F0502020204030204" pitchFamily="34" charset="0"/>
                <a:cs typeface="Times New Roman" panose="02020603050405020304" pitchFamily="18" charset="0"/>
              </a:rPr>
              <a:t>Households</a:t>
            </a:r>
          </a:p>
          <a:p>
            <a:pPr marL="0" lvl="0" indent="0" algn="just">
              <a:spcBef>
                <a:spcPts val="0"/>
              </a:spcBef>
              <a:spcAft>
                <a:spcPts val="800"/>
              </a:spcAft>
              <a:buNone/>
              <a:tabLst>
                <a:tab pos="457200" algn="l"/>
              </a:tabLst>
            </a:pPr>
            <a:r>
              <a:rPr lang="en-ZA" b="0" dirty="0">
                <a:solidFill>
                  <a:schemeClr val="tx1"/>
                </a:solidFill>
                <a:latin typeface="Calibri (Body)"/>
                <a:ea typeface="Calibri" panose="020F0502020204030204" pitchFamily="34" charset="0"/>
                <a:cs typeface="Times New Roman" panose="02020603050405020304" pitchFamily="18" charset="0"/>
              </a:rPr>
              <a:t>An expenditure of </a:t>
            </a:r>
            <a:r>
              <a:rPr lang="en-ZA" dirty="0">
                <a:solidFill>
                  <a:schemeClr val="tx1"/>
                </a:solidFill>
                <a:latin typeface="Calibri (Body)"/>
                <a:ea typeface="Calibri" panose="020F0502020204030204" pitchFamily="34" charset="0"/>
                <a:cs typeface="Times New Roman" panose="02020603050405020304" pitchFamily="18" charset="0"/>
              </a:rPr>
              <a:t>R15.5 million (69%) </a:t>
            </a:r>
            <a:r>
              <a:rPr lang="en-ZA" b="0" dirty="0">
                <a:solidFill>
                  <a:schemeClr val="tx1"/>
                </a:solidFill>
                <a:latin typeface="Calibri (Body)"/>
                <a:ea typeface="Calibri" panose="020F0502020204030204" pitchFamily="34" charset="0"/>
                <a:cs typeface="Times New Roman" panose="02020603050405020304" pitchFamily="18" charset="0"/>
              </a:rPr>
              <a:t>incurred</a:t>
            </a:r>
            <a:r>
              <a:rPr lang="en-ZA" dirty="0">
                <a:solidFill>
                  <a:schemeClr val="tx1"/>
                </a:solidFill>
                <a:latin typeface="Calibri (Body)"/>
                <a:ea typeface="Calibri" panose="020F0502020204030204" pitchFamily="34" charset="0"/>
                <a:cs typeface="Times New Roman" panose="02020603050405020304" pitchFamily="18" charset="0"/>
              </a:rPr>
              <a:t> </a:t>
            </a:r>
            <a:r>
              <a:rPr lang="en-ZA" b="0" dirty="0">
                <a:solidFill>
                  <a:schemeClr val="tx1"/>
                </a:solidFill>
                <a:latin typeface="Calibri (Body)"/>
                <a:ea typeface="Calibri" panose="020F0502020204030204" pitchFamily="34" charset="0"/>
                <a:cs typeface="Times New Roman" panose="02020603050405020304" pitchFamily="18" charset="0"/>
              </a:rPr>
              <a:t>against the Adjusted Appropriation of </a:t>
            </a:r>
            <a:r>
              <a:rPr lang="en-ZA" dirty="0">
                <a:solidFill>
                  <a:schemeClr val="tx1"/>
                </a:solidFill>
                <a:latin typeface="Calibri (Body)"/>
                <a:ea typeface="Calibri" panose="020F0502020204030204" pitchFamily="34" charset="0"/>
                <a:cs typeface="Times New Roman" panose="02020603050405020304" pitchFamily="18" charset="0"/>
              </a:rPr>
              <a:t>R22.6 million.</a:t>
            </a:r>
            <a:r>
              <a:rPr lang="en-ZA" b="0" dirty="0">
                <a:solidFill>
                  <a:srgbClr val="FF0000"/>
                </a:solidFill>
                <a:latin typeface="Calibri (Body)"/>
                <a:ea typeface="Calibri" panose="020F0502020204030204" pitchFamily="34" charset="0"/>
                <a:cs typeface="Times New Roman" panose="02020603050405020304" pitchFamily="18" charset="0"/>
              </a:rPr>
              <a:t> </a:t>
            </a:r>
            <a:r>
              <a:rPr lang="en-ZA" b="0" dirty="0">
                <a:solidFill>
                  <a:schemeClr val="tx1"/>
                </a:solidFill>
                <a:latin typeface="Calibri (Body)"/>
                <a:ea typeface="Calibri" panose="020F0502020204030204" pitchFamily="34" charset="0"/>
                <a:cs typeface="Times New Roman" panose="02020603050405020304" pitchFamily="18" charset="0"/>
              </a:rPr>
              <a:t>Compared to the same period in the prior financial year, an expenditure of</a:t>
            </a:r>
            <a:r>
              <a:rPr lang="en-ZA" dirty="0">
                <a:solidFill>
                  <a:schemeClr val="tx1"/>
                </a:solidFill>
                <a:latin typeface="Calibri (Body)"/>
                <a:ea typeface="Calibri" panose="020F0502020204030204" pitchFamily="34" charset="0"/>
                <a:cs typeface="Times New Roman" panose="02020603050405020304" pitchFamily="18" charset="0"/>
              </a:rPr>
              <a:t> R21.7 million (62%) </a:t>
            </a:r>
            <a:r>
              <a:rPr lang="en-ZA" b="0" dirty="0" smtClean="0">
                <a:solidFill>
                  <a:schemeClr val="tx1"/>
                </a:solidFill>
                <a:latin typeface="Calibri (Body)"/>
                <a:ea typeface="Calibri" panose="020F0502020204030204" pitchFamily="34" charset="0"/>
                <a:cs typeface="Times New Roman" panose="02020603050405020304" pitchFamily="18" charset="0"/>
              </a:rPr>
              <a:t>was incurred</a:t>
            </a:r>
            <a:r>
              <a:rPr lang="en-ZA" b="0" dirty="0">
                <a:solidFill>
                  <a:schemeClr val="tx1"/>
                </a:solidFill>
                <a:latin typeface="Calibri (Body)"/>
                <a:ea typeface="Calibri" panose="020F0502020204030204" pitchFamily="34" charset="0"/>
                <a:cs typeface="Times New Roman" panose="02020603050405020304" pitchFamily="18" charset="0"/>
              </a:rPr>
              <a:t>,</a:t>
            </a:r>
            <a:r>
              <a:rPr lang="en-ZA" dirty="0">
                <a:solidFill>
                  <a:schemeClr val="tx1"/>
                </a:solidFill>
                <a:latin typeface="Calibri (Body)"/>
                <a:ea typeface="Calibri" panose="020F0502020204030204" pitchFamily="34" charset="0"/>
                <a:cs typeface="Times New Roman" panose="02020603050405020304" pitchFamily="18" charset="0"/>
              </a:rPr>
              <a:t> </a:t>
            </a:r>
            <a:r>
              <a:rPr lang="en-ZA" b="0" dirty="0">
                <a:solidFill>
                  <a:schemeClr val="tx1"/>
                </a:solidFill>
                <a:latin typeface="Calibri (Body)"/>
                <a:ea typeface="Calibri" panose="020F0502020204030204" pitchFamily="34" charset="0"/>
                <a:cs typeface="Times New Roman" panose="02020603050405020304" pitchFamily="18" charset="0"/>
              </a:rPr>
              <a:t>there is </a:t>
            </a:r>
            <a:r>
              <a:rPr lang="en-ZA" dirty="0">
                <a:solidFill>
                  <a:schemeClr val="tx1"/>
                </a:solidFill>
                <a:latin typeface="Calibri (Body)"/>
                <a:ea typeface="Calibri" panose="020F0502020204030204" pitchFamily="34" charset="0"/>
                <a:cs typeface="Times New Roman" panose="02020603050405020304" pitchFamily="18" charset="0"/>
              </a:rPr>
              <a:t>an increase of 7%.  </a:t>
            </a:r>
            <a:r>
              <a:rPr lang="en-ZA" b="0" dirty="0">
                <a:solidFill>
                  <a:schemeClr val="tx1"/>
                </a:solidFill>
                <a:latin typeface="Calibri (Body)"/>
                <a:ea typeface="Calibri" panose="020F0502020204030204" pitchFamily="34" charset="0"/>
                <a:cs typeface="Times New Roman" panose="02020603050405020304" pitchFamily="18" charset="0"/>
              </a:rPr>
              <a:t>The  two financial year’s expenditure comparison in rand value is immaterial, and therefore the increase of 7% is as a result of the budget </a:t>
            </a:r>
            <a:r>
              <a:rPr lang="en-ZA" b="0" dirty="0" smtClean="0">
                <a:solidFill>
                  <a:schemeClr val="tx1"/>
                </a:solidFill>
                <a:latin typeface="Calibri (Body)"/>
                <a:ea typeface="Calibri" panose="020F0502020204030204" pitchFamily="34" charset="0"/>
                <a:cs typeface="Times New Roman" panose="02020603050405020304" pitchFamily="18" charset="0"/>
              </a:rPr>
              <a:t>reductions </a:t>
            </a:r>
            <a:r>
              <a:rPr lang="en-ZA" b="0" dirty="0">
                <a:solidFill>
                  <a:schemeClr val="tx1"/>
                </a:solidFill>
              </a:rPr>
              <a:t>towards the Covid19 response funds</a:t>
            </a:r>
            <a:r>
              <a:rPr lang="en-ZA" b="0" dirty="0">
                <a:solidFill>
                  <a:schemeClr val="tx1"/>
                </a:solidFill>
                <a:latin typeface="Calibri (Body)"/>
                <a:ea typeface="Calibri" panose="020F0502020204030204" pitchFamily="34" charset="0"/>
                <a:cs typeface="Times New Roman" panose="02020603050405020304" pitchFamily="18" charset="0"/>
              </a:rPr>
              <a:t>.</a:t>
            </a:r>
            <a:endParaRPr lang="en-US" dirty="0">
              <a:solidFill>
                <a:schemeClr val="tx1"/>
              </a:solidFill>
            </a:endParaRPr>
          </a:p>
        </p:txBody>
      </p:sp>
    </p:spTree>
    <p:extLst>
      <p:ext uri="{BB962C8B-B14F-4D97-AF65-F5344CB8AC3E}">
        <p14:creationId xmlns:p14="http://schemas.microsoft.com/office/powerpoint/2010/main" xmlns="" val="26998142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t>49</a:t>
            </a:r>
            <a:endParaRPr lang="en-ZA" sz="1000" b="1" dirty="0"/>
          </a:p>
        </p:txBody>
      </p:sp>
      <p:sp>
        <p:nvSpPr>
          <p:cNvPr id="5" name="Title 1"/>
          <p:cNvSpPr>
            <a:spLocks noGrp="1"/>
          </p:cNvSpPr>
          <p:nvPr>
            <p:ph type="title"/>
          </p:nvPr>
        </p:nvSpPr>
        <p:spPr>
          <a:xfrm>
            <a:off x="323528" y="116632"/>
            <a:ext cx="8496944" cy="864096"/>
          </a:xfrm>
        </p:spPr>
        <p:txBody>
          <a:bodyPr>
            <a:normAutofit fontScale="90000"/>
          </a:bodyPr>
          <a:lstStyle/>
          <a:p>
            <a:pPr lvl="0" algn="ctr" defTabSz="457200" eaLnBrk="0" fontAlgn="base" hangingPunct="0">
              <a:spcBef>
                <a:spcPct val="20000"/>
              </a:spcBef>
              <a:spcAft>
                <a:spcPct val="0"/>
              </a:spcAft>
              <a:defRPr/>
            </a:pPr>
            <a:r>
              <a:rPr lang="en-ZA" sz="3700" dirty="0">
                <a:solidFill>
                  <a:schemeClr val="accent6"/>
                </a:solidFill>
                <a:latin typeface="Calibri"/>
                <a:ea typeface="+mn-ea"/>
                <a:cs typeface="Arial" pitchFamily="34" charset="0"/>
              </a:rPr>
              <a:t>EXECUTIVE SUMMARY (Cont…)</a:t>
            </a:r>
            <a:r>
              <a:rPr lang="en-ZA" sz="3300" cap="all" dirty="0">
                <a:solidFill>
                  <a:schemeClr val="accent6"/>
                </a:solidFill>
                <a:latin typeface="Calibri"/>
                <a:ea typeface="+mn-ea"/>
              </a:rPr>
              <a:t> </a:t>
            </a:r>
            <a:br>
              <a:rPr lang="en-ZA" sz="3300" cap="all" dirty="0">
                <a:solidFill>
                  <a:schemeClr val="accent6"/>
                </a:solidFill>
                <a:latin typeface="Calibri"/>
                <a:ea typeface="+mn-ea"/>
              </a:rPr>
            </a:br>
            <a:endParaRPr lang="en-US" dirty="0">
              <a:solidFill>
                <a:schemeClr val="accent6"/>
              </a:solidFill>
            </a:endParaRPr>
          </a:p>
        </p:txBody>
      </p:sp>
      <p:sp>
        <p:nvSpPr>
          <p:cNvPr id="6" name="Content Placeholder 2"/>
          <p:cNvSpPr>
            <a:spLocks noGrp="1"/>
          </p:cNvSpPr>
          <p:nvPr>
            <p:ph idx="1"/>
          </p:nvPr>
        </p:nvSpPr>
        <p:spPr>
          <a:xfrm>
            <a:off x="179512" y="1124744"/>
            <a:ext cx="8784976" cy="4818857"/>
          </a:xfrm>
        </p:spPr>
        <p:txBody>
          <a:bodyPr>
            <a:normAutofit/>
          </a:bodyPr>
          <a:lstStyle/>
          <a:p>
            <a:pPr lvl="0" algn="just">
              <a:spcBef>
                <a:spcPts val="0"/>
              </a:spcBef>
              <a:spcAft>
                <a:spcPts val="800"/>
              </a:spcAft>
              <a:buFont typeface="Wingdings" panose="05000000000000000000" pitchFamily="2" charset="2"/>
              <a:buChar char="q"/>
              <a:tabLst>
                <a:tab pos="457200" algn="l"/>
              </a:tabLst>
            </a:pPr>
            <a:r>
              <a:rPr lang="en-ZA" sz="1800" dirty="0">
                <a:solidFill>
                  <a:prstClr val="black"/>
                </a:solidFill>
                <a:latin typeface="Calibri (Body)"/>
                <a:ea typeface="Calibri" panose="020F0502020204030204" pitchFamily="34" charset="0"/>
                <a:cs typeface="Times New Roman" panose="02020603050405020304" pitchFamily="18" charset="0"/>
              </a:rPr>
              <a:t>Non Profit Institutions (Cur)</a:t>
            </a:r>
          </a:p>
          <a:p>
            <a:pPr marL="0" lvl="0" indent="0" algn="just">
              <a:spcBef>
                <a:spcPts val="0"/>
              </a:spcBef>
              <a:spcAft>
                <a:spcPts val="800"/>
              </a:spcAft>
              <a:buNone/>
              <a:tabLst>
                <a:tab pos="457200" algn="l"/>
              </a:tabLst>
            </a:pPr>
            <a:r>
              <a:rPr lang="en-ZA" b="0" dirty="0">
                <a:solidFill>
                  <a:prstClr val="black"/>
                </a:solidFill>
                <a:latin typeface="Calibri (Body)"/>
                <a:ea typeface="Calibri" panose="020F0502020204030204" pitchFamily="34" charset="0"/>
                <a:cs typeface="Times New Roman" panose="02020603050405020304" pitchFamily="18" charset="0"/>
              </a:rPr>
              <a:t>There is an expenditure of </a:t>
            </a:r>
            <a:r>
              <a:rPr lang="en-ZA" dirty="0">
                <a:solidFill>
                  <a:prstClr val="black"/>
                </a:solidFill>
                <a:latin typeface="Calibri (Body)"/>
                <a:ea typeface="Calibri" panose="020F0502020204030204" pitchFamily="34" charset="0"/>
                <a:cs typeface="Times New Roman" panose="02020603050405020304" pitchFamily="18" charset="0"/>
              </a:rPr>
              <a:t>R203 million</a:t>
            </a:r>
            <a:r>
              <a:rPr lang="en-ZA" b="0" dirty="0">
                <a:solidFill>
                  <a:prstClr val="black"/>
                </a:solidFill>
                <a:latin typeface="Calibri (Body)"/>
                <a:ea typeface="Calibri" panose="020F0502020204030204" pitchFamily="34" charset="0"/>
                <a:cs typeface="Times New Roman" panose="02020603050405020304" pitchFamily="18" charset="0"/>
              </a:rPr>
              <a:t> </a:t>
            </a:r>
            <a:r>
              <a:rPr lang="en-ZA" dirty="0">
                <a:solidFill>
                  <a:prstClr val="black"/>
                </a:solidFill>
                <a:latin typeface="Calibri (Body)"/>
                <a:ea typeface="Calibri" panose="020F0502020204030204" pitchFamily="34" charset="0"/>
                <a:cs typeface="Times New Roman" panose="02020603050405020304" pitchFamily="18" charset="0"/>
              </a:rPr>
              <a:t>(43%) </a:t>
            </a:r>
            <a:r>
              <a:rPr lang="en-ZA" b="0" dirty="0">
                <a:solidFill>
                  <a:prstClr val="black"/>
                </a:solidFill>
                <a:latin typeface="Calibri (Body)"/>
                <a:ea typeface="Calibri" panose="020F0502020204030204" pitchFamily="34" charset="0"/>
                <a:cs typeface="Times New Roman" panose="02020603050405020304" pitchFamily="18" charset="0"/>
              </a:rPr>
              <a:t>against the Adjusted Appropriation of </a:t>
            </a:r>
            <a:r>
              <a:rPr lang="en-ZA" dirty="0">
                <a:solidFill>
                  <a:prstClr val="black"/>
                </a:solidFill>
                <a:latin typeface="Calibri (Body)"/>
                <a:ea typeface="Calibri" panose="020F0502020204030204" pitchFamily="34" charset="0"/>
                <a:cs typeface="Times New Roman" panose="02020603050405020304" pitchFamily="18" charset="0"/>
              </a:rPr>
              <a:t>R467 million</a:t>
            </a:r>
            <a:r>
              <a:rPr lang="en-ZA" b="0" dirty="0">
                <a:solidFill>
                  <a:prstClr val="black"/>
                </a:solidFill>
                <a:latin typeface="Calibri (Body)"/>
                <a:ea typeface="Calibri" panose="020F0502020204030204" pitchFamily="34" charset="0"/>
                <a:cs typeface="Times New Roman" panose="02020603050405020304" pitchFamily="18" charset="0"/>
              </a:rPr>
              <a:t>. Compared to the prior year </a:t>
            </a:r>
            <a:r>
              <a:rPr lang="en-ZA" b="0" dirty="0" smtClean="0">
                <a:solidFill>
                  <a:prstClr val="black"/>
                </a:solidFill>
                <a:latin typeface="Calibri (Body)"/>
                <a:ea typeface="Calibri" panose="020F0502020204030204" pitchFamily="34" charset="0"/>
                <a:cs typeface="Times New Roman" panose="02020603050405020304" pitchFamily="18" charset="0"/>
              </a:rPr>
              <a:t>at the same period, </a:t>
            </a:r>
            <a:r>
              <a:rPr lang="en-ZA" b="0" dirty="0">
                <a:solidFill>
                  <a:prstClr val="black"/>
                </a:solidFill>
                <a:latin typeface="Calibri (Body)"/>
                <a:ea typeface="Calibri" panose="020F0502020204030204" pitchFamily="34" charset="0"/>
                <a:cs typeface="Times New Roman" panose="02020603050405020304" pitchFamily="18" charset="0"/>
              </a:rPr>
              <a:t>an expenditure of </a:t>
            </a:r>
            <a:r>
              <a:rPr lang="en-ZA" dirty="0">
                <a:solidFill>
                  <a:prstClr val="black"/>
                </a:solidFill>
                <a:latin typeface="Calibri (Body)"/>
                <a:ea typeface="Calibri" panose="020F0502020204030204" pitchFamily="34" charset="0"/>
                <a:cs typeface="Times New Roman" panose="02020603050405020304" pitchFamily="18" charset="0"/>
              </a:rPr>
              <a:t>R309.9 million (83%) </a:t>
            </a:r>
            <a:r>
              <a:rPr lang="en-ZA" b="0" dirty="0">
                <a:solidFill>
                  <a:prstClr val="black"/>
                </a:solidFill>
                <a:latin typeface="Calibri (Body)"/>
                <a:ea typeface="Calibri" panose="020F0502020204030204" pitchFamily="34" charset="0"/>
                <a:cs typeface="Times New Roman" panose="02020603050405020304" pitchFamily="18" charset="0"/>
              </a:rPr>
              <a:t>has been incurred, resulting in a </a:t>
            </a:r>
            <a:r>
              <a:rPr lang="en-ZA" dirty="0">
                <a:solidFill>
                  <a:prstClr val="black"/>
                </a:solidFill>
                <a:latin typeface="Calibri (Body)"/>
                <a:ea typeface="Calibri" panose="020F0502020204030204" pitchFamily="34" charset="0"/>
                <a:cs typeface="Times New Roman" panose="02020603050405020304" pitchFamily="18" charset="0"/>
              </a:rPr>
              <a:t>decline of 40%</a:t>
            </a:r>
            <a:r>
              <a:rPr lang="en-ZA" b="0" dirty="0">
                <a:solidFill>
                  <a:prstClr val="black"/>
                </a:solidFill>
                <a:latin typeface="Calibri (Body)"/>
                <a:ea typeface="Calibri" panose="020F0502020204030204" pitchFamily="34" charset="0"/>
                <a:cs typeface="Times New Roman" panose="02020603050405020304" pitchFamily="18" charset="0"/>
              </a:rPr>
              <a:t>. Funds could not be transferred to Sport Federations due to the process of creation of </a:t>
            </a:r>
            <a:r>
              <a:rPr lang="en-ZA" b="0" dirty="0" smtClean="0">
                <a:solidFill>
                  <a:prstClr val="black"/>
                </a:solidFill>
                <a:latin typeface="Calibri (Body)"/>
                <a:ea typeface="Calibri" panose="020F0502020204030204" pitchFamily="34" charset="0"/>
                <a:cs typeface="Times New Roman" panose="02020603050405020304" pitchFamily="18" charset="0"/>
              </a:rPr>
              <a:t>items for federations on </a:t>
            </a:r>
            <a:r>
              <a:rPr lang="en-ZA" b="0" dirty="0">
                <a:solidFill>
                  <a:prstClr val="black"/>
                </a:solidFill>
                <a:latin typeface="Calibri (Body)"/>
                <a:ea typeface="Calibri" panose="020F0502020204030204" pitchFamily="34" charset="0"/>
                <a:cs typeface="Times New Roman" panose="02020603050405020304" pitchFamily="18" charset="0"/>
              </a:rPr>
              <a:t>the Standard Chart of Accounts by National Treasury. Funds could not be transferred to qualifying MGE open call beneficiaries due to cancellation of events as a result of covid19 restrictions. The budget reduction was effected towards the </a:t>
            </a:r>
            <a:r>
              <a:rPr lang="en-ZA" b="0" dirty="0" smtClean="0">
                <a:solidFill>
                  <a:prstClr val="black"/>
                </a:solidFill>
                <a:latin typeface="Calibri (Body)"/>
                <a:ea typeface="Calibri" panose="020F0502020204030204" pitchFamily="34" charset="0"/>
                <a:cs typeface="Times New Roman" panose="02020603050405020304" pitchFamily="18" charset="0"/>
              </a:rPr>
              <a:t>Covid19 </a:t>
            </a:r>
            <a:r>
              <a:rPr lang="en-ZA" b="0" dirty="0">
                <a:solidFill>
                  <a:prstClr val="black"/>
                </a:solidFill>
                <a:latin typeface="Calibri (Body)"/>
                <a:ea typeface="Calibri" panose="020F0502020204030204" pitchFamily="34" charset="0"/>
                <a:cs typeface="Times New Roman" panose="02020603050405020304" pitchFamily="18" charset="0"/>
              </a:rPr>
              <a:t>response funds and some reprioritised towards the DSAC relief fund. </a:t>
            </a:r>
            <a:endParaRPr lang="en-ZA" b="0" dirty="0">
              <a:solidFill>
                <a:srgbClr val="FF0000"/>
              </a:solidFill>
              <a:latin typeface="Calibri (Body)"/>
              <a:ea typeface="Calibri" panose="020F0502020204030204" pitchFamily="34" charset="0"/>
              <a:cs typeface="Times New Roman" panose="02020603050405020304" pitchFamily="18" charset="0"/>
            </a:endParaRPr>
          </a:p>
          <a:p>
            <a:pPr marL="0" lvl="0" indent="0" algn="just">
              <a:spcBef>
                <a:spcPts val="0"/>
              </a:spcBef>
              <a:spcAft>
                <a:spcPts val="800"/>
              </a:spcAft>
              <a:buNone/>
              <a:tabLst>
                <a:tab pos="457200" algn="l"/>
              </a:tabLst>
            </a:pPr>
            <a:endParaRPr lang="en-ZA" b="0" dirty="0">
              <a:solidFill>
                <a:prstClr val="black"/>
              </a:solidFill>
              <a:latin typeface="Calibri (Body)"/>
              <a:ea typeface="Calibri" panose="020F0502020204030204" pitchFamily="34" charset="0"/>
              <a:cs typeface="Times New Roman" panose="02020603050405020304" pitchFamily="18" charset="0"/>
            </a:endParaRPr>
          </a:p>
          <a:p>
            <a:pPr lvl="0" algn="just">
              <a:spcBef>
                <a:spcPts val="0"/>
              </a:spcBef>
              <a:spcAft>
                <a:spcPts val="800"/>
              </a:spcAft>
              <a:buFont typeface="Wingdings" panose="05000000000000000000" pitchFamily="2" charset="2"/>
              <a:buChar char="q"/>
              <a:tabLst>
                <a:tab pos="457200" algn="l"/>
              </a:tabLst>
            </a:pPr>
            <a:r>
              <a:rPr lang="en-ZA" sz="1800" dirty="0">
                <a:solidFill>
                  <a:prstClr val="black"/>
                </a:solidFill>
                <a:latin typeface="Calibri (Body)"/>
                <a:ea typeface="Calibri" panose="020F0502020204030204" pitchFamily="34" charset="0"/>
                <a:cs typeface="Times New Roman" panose="02020603050405020304" pitchFamily="18" charset="0"/>
              </a:rPr>
              <a:t> Non Profit Institutions (Cap)</a:t>
            </a:r>
          </a:p>
          <a:p>
            <a:pPr marL="0" lvl="0" indent="0" algn="just">
              <a:spcBef>
                <a:spcPts val="0"/>
              </a:spcBef>
              <a:spcAft>
                <a:spcPts val="800"/>
              </a:spcAft>
              <a:buNone/>
              <a:tabLst>
                <a:tab pos="457200" algn="l"/>
              </a:tabLst>
            </a:pPr>
            <a:r>
              <a:rPr lang="en-ZA" b="0" dirty="0">
                <a:solidFill>
                  <a:prstClr val="black"/>
                </a:solidFill>
                <a:latin typeface="Calibri (Body)"/>
                <a:ea typeface="Calibri" panose="020F0502020204030204" pitchFamily="34" charset="0"/>
                <a:cs typeface="Times New Roman" panose="02020603050405020304" pitchFamily="18" charset="0"/>
              </a:rPr>
              <a:t>An expenditure of </a:t>
            </a:r>
            <a:r>
              <a:rPr lang="en-ZA" dirty="0">
                <a:solidFill>
                  <a:prstClr val="black"/>
                </a:solidFill>
                <a:latin typeface="Calibri (Body)"/>
                <a:ea typeface="Calibri" panose="020F0502020204030204" pitchFamily="34" charset="0"/>
                <a:cs typeface="Times New Roman" panose="02020603050405020304" pitchFamily="18" charset="0"/>
              </a:rPr>
              <a:t>R2.5 million</a:t>
            </a:r>
            <a:r>
              <a:rPr lang="en-ZA" b="0" dirty="0">
                <a:solidFill>
                  <a:schemeClr val="tx1"/>
                </a:solidFill>
                <a:latin typeface="Calibri (Body)"/>
                <a:ea typeface="Calibri" panose="020F0502020204030204" pitchFamily="34" charset="0"/>
                <a:cs typeface="Times New Roman" panose="02020603050405020304" pitchFamily="18" charset="0"/>
              </a:rPr>
              <a:t> </a:t>
            </a:r>
            <a:r>
              <a:rPr lang="en-ZA" dirty="0">
                <a:solidFill>
                  <a:schemeClr val="tx1"/>
                </a:solidFill>
                <a:latin typeface="Calibri (Body)"/>
                <a:ea typeface="Calibri" panose="020F0502020204030204" pitchFamily="34" charset="0"/>
                <a:cs typeface="Times New Roman" panose="02020603050405020304" pitchFamily="18" charset="0"/>
              </a:rPr>
              <a:t>(13%) </a:t>
            </a:r>
            <a:r>
              <a:rPr lang="en-ZA" b="0" dirty="0">
                <a:solidFill>
                  <a:schemeClr val="tx1"/>
                </a:solidFill>
                <a:latin typeface="Calibri (Body)"/>
                <a:ea typeface="Calibri" panose="020F0502020204030204" pitchFamily="34" charset="0"/>
                <a:cs typeface="Times New Roman" panose="02020603050405020304" pitchFamily="18" charset="0"/>
              </a:rPr>
              <a:t>incurred</a:t>
            </a:r>
            <a:r>
              <a:rPr lang="en-ZA" dirty="0">
                <a:solidFill>
                  <a:schemeClr val="tx1"/>
                </a:solidFill>
                <a:latin typeface="Calibri (Body)"/>
                <a:ea typeface="Calibri" panose="020F0502020204030204" pitchFamily="34" charset="0"/>
                <a:cs typeface="Times New Roman" panose="02020603050405020304" pitchFamily="18" charset="0"/>
              </a:rPr>
              <a:t> </a:t>
            </a:r>
            <a:r>
              <a:rPr lang="en-ZA" b="0" dirty="0">
                <a:solidFill>
                  <a:schemeClr val="tx1"/>
                </a:solidFill>
                <a:latin typeface="Calibri (Body)"/>
                <a:ea typeface="Calibri" panose="020F0502020204030204" pitchFamily="34" charset="0"/>
                <a:cs typeface="Times New Roman" panose="02020603050405020304" pitchFamily="18" charset="0"/>
              </a:rPr>
              <a:t>against the Adjusted Appropriation of </a:t>
            </a:r>
            <a:r>
              <a:rPr lang="en-ZA" dirty="0">
                <a:solidFill>
                  <a:schemeClr val="tx1"/>
                </a:solidFill>
                <a:latin typeface="Calibri (Body)"/>
                <a:ea typeface="Calibri" panose="020F0502020204030204" pitchFamily="34" charset="0"/>
                <a:cs typeface="Times New Roman" panose="02020603050405020304" pitchFamily="18" charset="0"/>
              </a:rPr>
              <a:t>R19.4 million</a:t>
            </a:r>
            <a:r>
              <a:rPr lang="en-ZA" b="0" dirty="0">
                <a:solidFill>
                  <a:schemeClr val="tx1"/>
                </a:solidFill>
                <a:latin typeface="Calibri (Body)"/>
                <a:ea typeface="Calibri" panose="020F0502020204030204" pitchFamily="34" charset="0"/>
                <a:cs typeface="Times New Roman" panose="02020603050405020304" pitchFamily="18" charset="0"/>
              </a:rPr>
              <a:t>.</a:t>
            </a:r>
            <a:r>
              <a:rPr lang="en-ZA" dirty="0">
                <a:solidFill>
                  <a:schemeClr val="tx1"/>
                </a:solidFill>
                <a:latin typeface="Calibri (Body)"/>
                <a:ea typeface="Calibri" panose="020F0502020204030204" pitchFamily="34" charset="0"/>
                <a:cs typeface="Times New Roman" panose="02020603050405020304" pitchFamily="18" charset="0"/>
              </a:rPr>
              <a:t>  </a:t>
            </a:r>
            <a:r>
              <a:rPr lang="en-ZA" b="0" dirty="0">
                <a:solidFill>
                  <a:schemeClr val="tx1"/>
                </a:solidFill>
                <a:latin typeface="Calibri (Body)"/>
                <a:ea typeface="Calibri" panose="020F0502020204030204" pitchFamily="34" charset="0"/>
                <a:cs typeface="Times New Roman" panose="02020603050405020304" pitchFamily="18" charset="0"/>
              </a:rPr>
              <a:t>In the prior year </a:t>
            </a:r>
            <a:r>
              <a:rPr lang="en-ZA" b="0" dirty="0" smtClean="0">
                <a:solidFill>
                  <a:schemeClr val="tx1"/>
                </a:solidFill>
                <a:latin typeface="Calibri (Body)"/>
                <a:ea typeface="Calibri" panose="020F0502020204030204" pitchFamily="34" charset="0"/>
                <a:cs typeface="Times New Roman" panose="02020603050405020304" pitchFamily="18" charset="0"/>
              </a:rPr>
              <a:t>at the same </a:t>
            </a:r>
            <a:r>
              <a:rPr lang="en-ZA" b="0" dirty="0">
                <a:solidFill>
                  <a:schemeClr val="tx1"/>
                </a:solidFill>
                <a:latin typeface="Calibri (Body)"/>
                <a:ea typeface="Calibri" panose="020F0502020204030204" pitchFamily="34" charset="0"/>
                <a:cs typeface="Times New Roman" panose="02020603050405020304" pitchFamily="18" charset="0"/>
              </a:rPr>
              <a:t>period there was an expenditure of </a:t>
            </a:r>
            <a:r>
              <a:rPr lang="en-ZA" dirty="0">
                <a:solidFill>
                  <a:schemeClr val="tx1"/>
                </a:solidFill>
                <a:latin typeface="Calibri (Body)"/>
                <a:ea typeface="Calibri" panose="020F0502020204030204" pitchFamily="34" charset="0"/>
                <a:cs typeface="Times New Roman" panose="02020603050405020304" pitchFamily="18" charset="0"/>
              </a:rPr>
              <a:t>R3.7 million (19%) </a:t>
            </a:r>
            <a:r>
              <a:rPr lang="en-ZA" b="0" dirty="0">
                <a:solidFill>
                  <a:schemeClr val="tx1"/>
                </a:solidFill>
                <a:latin typeface="Calibri (Body)"/>
                <a:ea typeface="Calibri" panose="020F0502020204030204" pitchFamily="34" charset="0"/>
                <a:cs typeface="Times New Roman" panose="02020603050405020304" pitchFamily="18" charset="0"/>
              </a:rPr>
              <a:t>incurred resulting in a </a:t>
            </a:r>
            <a:r>
              <a:rPr lang="en-ZA" dirty="0">
                <a:solidFill>
                  <a:schemeClr val="tx1"/>
                </a:solidFill>
                <a:latin typeface="Calibri (Body)"/>
                <a:ea typeface="Calibri" panose="020F0502020204030204" pitchFamily="34" charset="0"/>
                <a:cs typeface="Times New Roman" panose="02020603050405020304" pitchFamily="18" charset="0"/>
              </a:rPr>
              <a:t>decrease of 6% </a:t>
            </a:r>
            <a:r>
              <a:rPr lang="en-ZA" b="0" dirty="0">
                <a:solidFill>
                  <a:schemeClr val="tx1"/>
                </a:solidFill>
                <a:latin typeface="Calibri (Body)"/>
                <a:ea typeface="Calibri" panose="020F0502020204030204" pitchFamily="34" charset="0"/>
                <a:cs typeface="Times New Roman" panose="02020603050405020304" pitchFamily="18" charset="0"/>
              </a:rPr>
              <a:t>d</a:t>
            </a:r>
            <a:r>
              <a:rPr lang="en-ZA" b="0" dirty="0">
                <a:solidFill>
                  <a:schemeClr val="tx1"/>
                </a:solidFill>
              </a:rPr>
              <a:t>ue to the budget reductions towards Covid19</a:t>
            </a:r>
            <a:r>
              <a:rPr lang="en-ZA" dirty="0"/>
              <a:t> </a:t>
            </a:r>
            <a:r>
              <a:rPr lang="en-ZA" b="0" dirty="0">
                <a:solidFill>
                  <a:prstClr val="black"/>
                </a:solidFill>
                <a:latin typeface="Calibri (Body)"/>
                <a:ea typeface="Calibri" panose="020F0502020204030204" pitchFamily="34" charset="0"/>
                <a:cs typeface="Times New Roman" panose="02020603050405020304" pitchFamily="18" charset="0"/>
              </a:rPr>
              <a:t>response funds </a:t>
            </a:r>
            <a:r>
              <a:rPr lang="en-ZA" b="0" dirty="0">
                <a:solidFill>
                  <a:schemeClr val="tx1"/>
                </a:solidFill>
                <a:latin typeface="Calibri (Body)"/>
                <a:ea typeface="Calibri" panose="020F0502020204030204" pitchFamily="34" charset="0"/>
                <a:cs typeface="Times New Roman" panose="02020603050405020304" pitchFamily="18" charset="0"/>
              </a:rPr>
              <a:t>. </a:t>
            </a:r>
          </a:p>
          <a:p>
            <a:pPr marL="0" lvl="0" indent="0" algn="just">
              <a:spcBef>
                <a:spcPts val="0"/>
              </a:spcBef>
              <a:spcAft>
                <a:spcPts val="800"/>
              </a:spcAft>
              <a:buNone/>
              <a:tabLst>
                <a:tab pos="457200" algn="l"/>
              </a:tabLst>
            </a:pPr>
            <a:endParaRPr lang="en-ZA" b="0" dirty="0">
              <a:solidFill>
                <a:srgbClr val="FF0000"/>
              </a:solidFill>
              <a:latin typeface="Calibri (Body)"/>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630688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79512" y="906380"/>
            <a:ext cx="8784976" cy="4754867"/>
          </a:xfrm>
          <a:ln>
            <a:noFill/>
          </a:ln>
        </p:spPr>
        <p:txBody>
          <a:bodyPr>
            <a:normAutofit/>
          </a:bodyPr>
          <a:lstStyle/>
          <a:p>
            <a:pPr marL="0" indent="0" algn="just">
              <a:lnSpc>
                <a:spcPct val="120000"/>
              </a:lnSpc>
              <a:buNone/>
            </a:pPr>
            <a:endParaRPr lang="en-GB" sz="1400" b="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20000"/>
              </a:lnSpc>
              <a:buFont typeface="Wingdings" panose="05000000000000000000" pitchFamily="2" charset="2"/>
              <a:buChar char="§"/>
            </a:pPr>
            <a:r>
              <a:rPr lang="en-GB" b="0" dirty="0">
                <a:solidFill>
                  <a:schemeClr val="tx1"/>
                </a:solidFill>
                <a:latin typeface="Calibri" panose="020F0502020204030204" pitchFamily="34" charset="0"/>
                <a:ea typeface="Times New Roman" panose="02020603050405020304" pitchFamily="18" charset="0"/>
                <a:cs typeface="Calibri" panose="020F0502020204030204" pitchFamily="34" charset="0"/>
              </a:rPr>
              <a:t>The closure of schools meant that programmes undertaken in schools or with schools, were suspended. This included the Artists in Schools project, as one of DSAC’s interventions that contribute towards the improvement of quality of the Creative Arts subject in the public schools and in line with Curriculum Assessment Policy Statement (CAPS).</a:t>
            </a:r>
          </a:p>
          <a:p>
            <a:pPr marL="0" indent="0" algn="just">
              <a:lnSpc>
                <a:spcPct val="120000"/>
              </a:lnSpc>
              <a:buNone/>
            </a:pPr>
            <a:endParaRPr lang="en-GB" b="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20000"/>
              </a:lnSpc>
              <a:buFont typeface="Wingdings" panose="05000000000000000000" pitchFamily="2" charset="2"/>
              <a:buChar char="§"/>
            </a:pPr>
            <a:r>
              <a:rPr lang="en-GB" b="0" dirty="0">
                <a:solidFill>
                  <a:schemeClr val="tx1"/>
                </a:solidFill>
                <a:latin typeface="Calibri" panose="020F0502020204030204" pitchFamily="34" charset="0"/>
                <a:ea typeface="Times New Roman" panose="02020603050405020304" pitchFamily="18" charset="0"/>
                <a:cs typeface="Calibri" panose="020F0502020204030204" pitchFamily="34" charset="0"/>
              </a:rPr>
              <a:t> The installation of flags in schools as well as the school sport championships and tournaments, were also affected. On relaxation of COVID regulations, the focus will be on the curriculum as schools try to catch-up for lost classroom time. This further implies that the time allocated to sport, arts and cultural activities will fall by the wayside.</a:t>
            </a:r>
          </a:p>
          <a:p>
            <a:pPr marL="0" indent="0" algn="just">
              <a:lnSpc>
                <a:spcPct val="120000"/>
              </a:lnSpc>
              <a:buNone/>
            </a:pPr>
            <a:endParaRPr lang="en-GB" b="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20000"/>
              </a:lnSpc>
              <a:buFont typeface="Wingdings" panose="05000000000000000000" pitchFamily="2" charset="2"/>
              <a:buChar char="§"/>
            </a:pPr>
            <a:r>
              <a:rPr lang="en-GB" b="0" dirty="0">
                <a:solidFill>
                  <a:schemeClr val="tx1"/>
                </a:solidFill>
                <a:latin typeface="Calibri" panose="020F0502020204030204" pitchFamily="34" charset="0"/>
                <a:ea typeface="Times New Roman" panose="02020603050405020304" pitchFamily="18" charset="0"/>
                <a:cs typeface="Calibri" panose="020F0502020204030204" pitchFamily="34" charset="0"/>
              </a:rPr>
              <a:t>Further, the DSAC financially supports the activities of sport and recreation delivery agents through the mass participation and sport development grant and transfers to sport and recreation bodies. Therefore, the effect of a national crisis such as Covid-19 on the operations of the Department is likely to also affect the operations of the delivery agents. </a:t>
            </a:r>
          </a:p>
          <a:p>
            <a:pPr algn="just">
              <a:lnSpc>
                <a:spcPct val="120000"/>
              </a:lnSpc>
              <a:buFont typeface="Wingdings" panose="05000000000000000000" pitchFamily="2" charset="2"/>
              <a:buChar char="§"/>
            </a:pPr>
            <a:endParaRPr lang="en-GB" sz="1400" b="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0" lvl="0" indent="0" algn="just">
              <a:lnSpc>
                <a:spcPct val="120000"/>
              </a:lnSpc>
              <a:buNone/>
            </a:pPr>
            <a:endParaRPr lang="en-ZA" sz="1400" b="0" dirty="0">
              <a:solidFill>
                <a:schemeClr val="tx1"/>
              </a:solidFill>
              <a:latin typeface="Calibri"/>
              <a:ea typeface="Times New Roman" panose="02020603050405020304" pitchFamily="18" charset="0"/>
              <a:cs typeface="Calibri" panose="020F0502020204030204" pitchFamily="34" charset="0"/>
            </a:endParaRPr>
          </a:p>
          <a:p>
            <a:pPr marL="0" indent="0">
              <a:buNone/>
            </a:pPr>
            <a:endParaRPr lang="en-US" dirty="0">
              <a:solidFill>
                <a:srgbClr val="FF0000"/>
              </a:solidFill>
            </a:endParaRPr>
          </a:p>
        </p:txBody>
      </p:sp>
      <p:sp>
        <p:nvSpPr>
          <p:cNvPr id="6" name="Slide Number Placeholder 5"/>
          <p:cNvSpPr>
            <a:spLocks noGrp="1"/>
          </p:cNvSpPr>
          <p:nvPr>
            <p:ph type="sldNum" sz="quarter" idx="4"/>
          </p:nvPr>
        </p:nvSpPr>
        <p:spPr>
          <a:xfrm>
            <a:off x="8228027" y="6165304"/>
            <a:ext cx="514400" cy="365125"/>
          </a:xfrm>
        </p:spPr>
        <p:txBody>
          <a:bodyPr/>
          <a:lstStyle>
            <a:lvl1pPr algn="r">
              <a:defRPr sz="800" b="0" u="none">
                <a:solidFill>
                  <a:srgbClr val="660066"/>
                </a:solidFill>
                <a:latin typeface="Verdana" pitchFamily="34" charset="0"/>
              </a:defRPr>
            </a:lvl1pPr>
          </a:lstStyle>
          <a:p>
            <a:r>
              <a:rPr lang="en-ZA" sz="1000" b="1" dirty="0">
                <a:solidFill>
                  <a:schemeClr val="tx1"/>
                </a:solidFill>
              </a:rPr>
              <a:t>5</a:t>
            </a:r>
          </a:p>
        </p:txBody>
      </p:sp>
      <p:sp>
        <p:nvSpPr>
          <p:cNvPr id="2" name="Rectangle 1"/>
          <p:cNvSpPr/>
          <p:nvPr/>
        </p:nvSpPr>
        <p:spPr>
          <a:xfrm>
            <a:off x="179512" y="105189"/>
            <a:ext cx="8784976" cy="584775"/>
          </a:xfrm>
          <a:prstGeom prst="rect">
            <a:avLst/>
          </a:prstGeom>
          <a:ln>
            <a:noFill/>
          </a:ln>
        </p:spPr>
        <p:txBody>
          <a:bodyPr wrap="square">
            <a:spAutoFit/>
          </a:bodyPr>
          <a:lstStyle/>
          <a:p>
            <a:pPr algn="ctr"/>
            <a:r>
              <a:rPr lang="en-ZA" sz="3200" b="1" dirty="0">
                <a:solidFill>
                  <a:schemeClr val="accent6"/>
                </a:solidFill>
                <a:ea typeface="+mj-ea"/>
                <a:cs typeface="Arial"/>
              </a:rPr>
              <a:t>INTRODUCTION…CONT</a:t>
            </a:r>
            <a:endParaRPr lang="en-GB" dirty="0">
              <a:solidFill>
                <a:schemeClr val="accent6"/>
              </a:solidFill>
            </a:endParaRPr>
          </a:p>
        </p:txBody>
      </p:sp>
    </p:spTree>
    <p:extLst>
      <p:ext uri="{BB962C8B-B14F-4D97-AF65-F5344CB8AC3E}">
        <p14:creationId xmlns:p14="http://schemas.microsoft.com/office/powerpoint/2010/main" xmlns="" val="31585531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23528" y="260648"/>
            <a:ext cx="8424936" cy="576064"/>
          </a:xfrm>
        </p:spPr>
        <p:txBody>
          <a:bodyPr>
            <a:normAutofit fontScale="90000"/>
          </a:bodyPr>
          <a:lstStyle/>
          <a:p>
            <a:pPr lvl="0" algn="ctr" defTabSz="457200" eaLnBrk="0" fontAlgn="base" hangingPunct="0">
              <a:spcBef>
                <a:spcPct val="20000"/>
              </a:spcBef>
              <a:spcAft>
                <a:spcPct val="0"/>
              </a:spcAft>
              <a:defRPr/>
            </a:pPr>
            <a:r>
              <a:rPr lang="en-ZA" sz="3700" dirty="0">
                <a:solidFill>
                  <a:schemeClr val="accent6"/>
                </a:solidFill>
                <a:latin typeface="Calibri"/>
                <a:ea typeface="+mn-ea"/>
                <a:cs typeface="Arial" pitchFamily="34" charset="0"/>
              </a:rPr>
              <a:t>EXECUTIVE SUMMARY (Cont…)</a:t>
            </a:r>
            <a:r>
              <a:rPr lang="en-ZA" sz="3300" cap="all" dirty="0">
                <a:solidFill>
                  <a:schemeClr val="accent6"/>
                </a:solidFill>
                <a:latin typeface="Calibri"/>
                <a:ea typeface="+mn-ea"/>
              </a:rPr>
              <a:t> </a:t>
            </a:r>
            <a:br>
              <a:rPr lang="en-ZA" sz="3300" cap="all" dirty="0">
                <a:solidFill>
                  <a:schemeClr val="accent6"/>
                </a:solidFill>
                <a:latin typeface="Calibri"/>
                <a:ea typeface="+mn-ea"/>
              </a:rPr>
            </a:br>
            <a:endParaRPr lang="en-US" dirty="0">
              <a:solidFill>
                <a:schemeClr val="accent6"/>
              </a:solidFill>
            </a:endParaRPr>
          </a:p>
        </p:txBody>
      </p:sp>
      <p:sp>
        <p:nvSpPr>
          <p:cNvPr id="6" name="Content Placeholder 2"/>
          <p:cNvSpPr>
            <a:spLocks noGrp="1"/>
          </p:cNvSpPr>
          <p:nvPr>
            <p:ph idx="1"/>
          </p:nvPr>
        </p:nvSpPr>
        <p:spPr>
          <a:xfrm>
            <a:off x="251520" y="1052737"/>
            <a:ext cx="8568952" cy="4680520"/>
          </a:xfrm>
        </p:spPr>
        <p:txBody>
          <a:bodyPr>
            <a:normAutofit/>
          </a:bodyPr>
          <a:lstStyle/>
          <a:p>
            <a:pPr lvl="0" algn="just">
              <a:lnSpc>
                <a:spcPct val="110000"/>
              </a:lnSpc>
              <a:spcBef>
                <a:spcPts val="0"/>
              </a:spcBef>
              <a:spcAft>
                <a:spcPts val="800"/>
              </a:spcAft>
              <a:buFont typeface="Wingdings" panose="05000000000000000000" pitchFamily="2" charset="2"/>
              <a:buChar char="q"/>
              <a:tabLst>
                <a:tab pos="457200" algn="l"/>
              </a:tabLst>
            </a:pPr>
            <a:r>
              <a:rPr lang="en-ZA" sz="1800" dirty="0">
                <a:solidFill>
                  <a:schemeClr val="tx1"/>
                </a:solidFill>
                <a:latin typeface="Calibri (Body)"/>
                <a:ea typeface="Calibri" panose="020F0502020204030204" pitchFamily="34" charset="0"/>
                <a:cs typeface="Times New Roman" panose="02020603050405020304" pitchFamily="18" charset="0"/>
              </a:rPr>
              <a:t>Other machinery and equipment</a:t>
            </a:r>
          </a:p>
          <a:p>
            <a:pPr marL="0" lvl="0" indent="0" algn="just">
              <a:lnSpc>
                <a:spcPct val="110000"/>
              </a:lnSpc>
              <a:spcBef>
                <a:spcPts val="0"/>
              </a:spcBef>
              <a:spcAft>
                <a:spcPts val="800"/>
              </a:spcAft>
              <a:buNone/>
              <a:tabLst>
                <a:tab pos="457200" algn="l"/>
              </a:tabLst>
            </a:pPr>
            <a:r>
              <a:rPr lang="en-ZA" b="0" dirty="0">
                <a:solidFill>
                  <a:schemeClr val="tx1"/>
                </a:solidFill>
                <a:latin typeface="Calibri (Body)"/>
                <a:ea typeface="Calibri" panose="020F0502020204030204" pitchFamily="34" charset="0"/>
                <a:cs typeface="Times New Roman" panose="02020603050405020304" pitchFamily="18" charset="0"/>
              </a:rPr>
              <a:t>An expenditure of </a:t>
            </a:r>
            <a:r>
              <a:rPr lang="en-ZA" dirty="0">
                <a:solidFill>
                  <a:schemeClr val="tx1"/>
                </a:solidFill>
                <a:latin typeface="Calibri (Body)"/>
                <a:ea typeface="Calibri" panose="020F0502020204030204" pitchFamily="34" charset="0"/>
                <a:cs typeface="Times New Roman" panose="02020603050405020304" pitchFamily="18" charset="0"/>
              </a:rPr>
              <a:t>R6.9 million (35%) </a:t>
            </a:r>
            <a:r>
              <a:rPr lang="en-ZA" b="0" dirty="0">
                <a:solidFill>
                  <a:schemeClr val="tx1"/>
                </a:solidFill>
                <a:latin typeface="Calibri (Body)"/>
                <a:ea typeface="Calibri" panose="020F0502020204030204" pitchFamily="34" charset="0"/>
                <a:cs typeface="Times New Roman" panose="02020603050405020304" pitchFamily="18" charset="0"/>
              </a:rPr>
              <a:t>incurred against the Adjusted  Appropriation of </a:t>
            </a:r>
            <a:r>
              <a:rPr lang="en-ZA" dirty="0">
                <a:solidFill>
                  <a:schemeClr val="tx1"/>
                </a:solidFill>
                <a:latin typeface="Calibri (Body)"/>
                <a:ea typeface="Calibri" panose="020F0502020204030204" pitchFamily="34" charset="0"/>
                <a:cs typeface="Times New Roman" panose="02020603050405020304" pitchFamily="18" charset="0"/>
              </a:rPr>
              <a:t>R20.1 million</a:t>
            </a:r>
            <a:r>
              <a:rPr lang="en-ZA" b="0" dirty="0">
                <a:solidFill>
                  <a:schemeClr val="tx1"/>
                </a:solidFill>
                <a:latin typeface="Calibri (Body)"/>
                <a:ea typeface="Calibri" panose="020F0502020204030204" pitchFamily="34" charset="0"/>
                <a:cs typeface="Times New Roman" panose="02020603050405020304" pitchFamily="18" charset="0"/>
              </a:rPr>
              <a:t>. Compared to the same time in the prior financial year the expenditure incurred was </a:t>
            </a:r>
            <a:r>
              <a:rPr lang="en-ZA" dirty="0">
                <a:solidFill>
                  <a:schemeClr val="tx1"/>
                </a:solidFill>
                <a:latin typeface="Calibri (Body)"/>
                <a:ea typeface="Calibri" panose="020F0502020204030204" pitchFamily="34" charset="0"/>
                <a:cs typeface="Times New Roman" panose="02020603050405020304" pitchFamily="18" charset="0"/>
              </a:rPr>
              <a:t>R2.9 million (27%). </a:t>
            </a:r>
            <a:r>
              <a:rPr lang="en-ZA" b="0" dirty="0">
                <a:solidFill>
                  <a:schemeClr val="tx1"/>
                </a:solidFill>
                <a:latin typeface="Calibri (Body)"/>
                <a:ea typeface="Calibri" panose="020F0502020204030204" pitchFamily="34" charset="0"/>
                <a:cs typeface="Times New Roman" panose="02020603050405020304" pitchFamily="18" charset="0"/>
              </a:rPr>
              <a:t>There is an </a:t>
            </a:r>
            <a:r>
              <a:rPr lang="en-ZA" dirty="0">
                <a:solidFill>
                  <a:schemeClr val="tx1"/>
                </a:solidFill>
                <a:latin typeface="Calibri (Body)"/>
                <a:ea typeface="Calibri" panose="020F0502020204030204" pitchFamily="34" charset="0"/>
                <a:cs typeface="Times New Roman" panose="02020603050405020304" pitchFamily="18" charset="0"/>
              </a:rPr>
              <a:t>increase of 8% </a:t>
            </a:r>
            <a:r>
              <a:rPr lang="en-ZA" b="0" dirty="0">
                <a:solidFill>
                  <a:schemeClr val="tx1"/>
                </a:solidFill>
                <a:latin typeface="Calibri (Body)"/>
                <a:ea typeface="Calibri" panose="020F0502020204030204" pitchFamily="34" charset="0"/>
                <a:cs typeface="Times New Roman" panose="02020603050405020304" pitchFamily="18" charset="0"/>
              </a:rPr>
              <a:t>and</a:t>
            </a:r>
            <a:r>
              <a:rPr lang="en-ZA" dirty="0">
                <a:solidFill>
                  <a:schemeClr val="tx1"/>
                </a:solidFill>
                <a:latin typeface="Calibri (Body)"/>
                <a:ea typeface="Calibri" panose="020F0502020204030204" pitchFamily="34" charset="0"/>
                <a:cs typeface="Times New Roman" panose="02020603050405020304" pitchFamily="18" charset="0"/>
              </a:rPr>
              <a:t>  </a:t>
            </a:r>
            <a:r>
              <a:rPr lang="en-ZA" b="0" dirty="0" smtClean="0">
                <a:solidFill>
                  <a:schemeClr val="tx1"/>
                </a:solidFill>
                <a:latin typeface="Calibri (Body)"/>
                <a:ea typeface="Calibri" panose="020F0502020204030204" pitchFamily="34" charset="0"/>
                <a:cs typeface="Times New Roman" panose="02020603050405020304" pitchFamily="18" charset="0"/>
              </a:rPr>
              <a:t>this is </a:t>
            </a:r>
            <a:r>
              <a:rPr lang="en-ZA" b="0" dirty="0">
                <a:solidFill>
                  <a:schemeClr val="tx1"/>
                </a:solidFill>
                <a:latin typeface="Calibri (Body)"/>
                <a:ea typeface="Calibri" panose="020F0502020204030204" pitchFamily="34" charset="0"/>
                <a:cs typeface="Times New Roman" panose="02020603050405020304" pitchFamily="18" charset="0"/>
              </a:rPr>
              <a:t>due to procurement of laptops for use by officials working from home due to the lockdown.</a:t>
            </a:r>
          </a:p>
          <a:p>
            <a:pPr marL="0" lvl="0" indent="0">
              <a:lnSpc>
                <a:spcPct val="110000"/>
              </a:lnSpc>
              <a:spcBef>
                <a:spcPts val="0"/>
              </a:spcBef>
              <a:spcAft>
                <a:spcPts val="800"/>
              </a:spcAft>
              <a:buNone/>
              <a:tabLst>
                <a:tab pos="457200" algn="l"/>
              </a:tabLst>
            </a:pPr>
            <a:endParaRPr lang="en-US" sz="1900" b="0" dirty="0">
              <a:solidFill>
                <a:srgbClr val="FF0000"/>
              </a:solidFill>
              <a:latin typeface="Calibri (Body)"/>
              <a:ea typeface="Calibri" panose="020F0502020204030204" pitchFamily="34" charset="0"/>
              <a:cs typeface="Times New Roman" panose="02020603050405020304" pitchFamily="18" charset="0"/>
            </a:endParaRPr>
          </a:p>
          <a:p>
            <a:pPr lvl="0" algn="just">
              <a:lnSpc>
                <a:spcPct val="110000"/>
              </a:lnSpc>
              <a:spcBef>
                <a:spcPts val="0"/>
              </a:spcBef>
              <a:spcAft>
                <a:spcPts val="800"/>
              </a:spcAft>
              <a:buFont typeface="Wingdings" panose="05000000000000000000" pitchFamily="2" charset="2"/>
              <a:buChar char="q"/>
              <a:tabLst>
                <a:tab pos="457200" algn="l"/>
              </a:tabLst>
            </a:pPr>
            <a:r>
              <a:rPr lang="en-ZA" sz="1800" dirty="0">
                <a:solidFill>
                  <a:schemeClr val="tx1"/>
                </a:solidFill>
                <a:latin typeface="Calibri (Body)"/>
                <a:ea typeface="Calibri" panose="020F0502020204030204" pitchFamily="34" charset="0"/>
                <a:cs typeface="Times New Roman" panose="02020603050405020304" pitchFamily="18" charset="0"/>
              </a:rPr>
              <a:t>Heritage Assets</a:t>
            </a:r>
          </a:p>
          <a:p>
            <a:pPr marL="0" lvl="0" indent="0" algn="just">
              <a:lnSpc>
                <a:spcPct val="110000"/>
              </a:lnSpc>
              <a:spcBef>
                <a:spcPts val="0"/>
              </a:spcBef>
              <a:spcAft>
                <a:spcPts val="800"/>
              </a:spcAft>
              <a:buNone/>
              <a:tabLst>
                <a:tab pos="457200" algn="l"/>
              </a:tabLst>
            </a:pPr>
            <a:r>
              <a:rPr lang="en-ZA" b="0" dirty="0">
                <a:solidFill>
                  <a:schemeClr val="tx1"/>
                </a:solidFill>
                <a:latin typeface="Calibri (Body)"/>
                <a:ea typeface="Calibri" panose="020F0502020204030204" pitchFamily="34" charset="0"/>
                <a:cs typeface="Times New Roman" panose="02020603050405020304" pitchFamily="18" charset="0"/>
              </a:rPr>
              <a:t>An expenditure of </a:t>
            </a:r>
            <a:r>
              <a:rPr lang="en-ZA" dirty="0">
                <a:solidFill>
                  <a:schemeClr val="tx1"/>
                </a:solidFill>
                <a:latin typeface="Calibri (Body)"/>
                <a:ea typeface="Calibri" panose="020F0502020204030204" pitchFamily="34" charset="0"/>
                <a:cs typeface="Times New Roman" panose="02020603050405020304" pitchFamily="18" charset="0"/>
              </a:rPr>
              <a:t>R16.5 million (16%)</a:t>
            </a:r>
            <a:r>
              <a:rPr lang="en-ZA" b="0" dirty="0">
                <a:solidFill>
                  <a:schemeClr val="tx1"/>
                </a:solidFill>
                <a:latin typeface="Calibri (Body)"/>
                <a:ea typeface="Calibri" panose="020F0502020204030204" pitchFamily="34" charset="0"/>
                <a:cs typeface="Times New Roman" panose="02020603050405020304" pitchFamily="18" charset="0"/>
              </a:rPr>
              <a:t> incurred against the Adjusted Appropriation of </a:t>
            </a:r>
            <a:r>
              <a:rPr lang="en-ZA" dirty="0">
                <a:solidFill>
                  <a:schemeClr val="tx1"/>
                </a:solidFill>
                <a:latin typeface="Calibri (Body)"/>
                <a:ea typeface="Calibri" panose="020F0502020204030204" pitchFamily="34" charset="0"/>
                <a:cs typeface="Times New Roman" panose="02020603050405020304" pitchFamily="18" charset="0"/>
              </a:rPr>
              <a:t>R106.9 million</a:t>
            </a:r>
            <a:r>
              <a:rPr lang="en-ZA" b="0" dirty="0">
                <a:solidFill>
                  <a:schemeClr val="tx1"/>
                </a:solidFill>
                <a:latin typeface="Calibri (Body)"/>
                <a:ea typeface="Calibri" panose="020F0502020204030204" pitchFamily="34" charset="0"/>
                <a:cs typeface="Times New Roman" panose="02020603050405020304" pitchFamily="18" charset="0"/>
              </a:rPr>
              <a:t>. In comparison to the prior year </a:t>
            </a:r>
            <a:r>
              <a:rPr lang="en-ZA" b="0" dirty="0" smtClean="0">
                <a:solidFill>
                  <a:schemeClr val="tx1"/>
                </a:solidFill>
                <a:latin typeface="Calibri (Body)"/>
                <a:ea typeface="Calibri" panose="020F0502020204030204" pitchFamily="34" charset="0"/>
                <a:cs typeface="Times New Roman" panose="02020603050405020304" pitchFamily="18" charset="0"/>
              </a:rPr>
              <a:t>at the same time, </a:t>
            </a:r>
            <a:r>
              <a:rPr lang="en-ZA" b="0" dirty="0">
                <a:solidFill>
                  <a:schemeClr val="tx1"/>
                </a:solidFill>
                <a:latin typeface="Calibri (Body)"/>
                <a:ea typeface="Calibri" panose="020F0502020204030204" pitchFamily="34" charset="0"/>
                <a:cs typeface="Times New Roman" panose="02020603050405020304" pitchFamily="18" charset="0"/>
              </a:rPr>
              <a:t>an expenditure of </a:t>
            </a:r>
            <a:r>
              <a:rPr lang="en-ZA" dirty="0">
                <a:solidFill>
                  <a:schemeClr val="tx1"/>
                </a:solidFill>
                <a:latin typeface="Calibri (Body)"/>
                <a:ea typeface="Calibri" panose="020F0502020204030204" pitchFamily="34" charset="0"/>
                <a:cs typeface="Times New Roman" panose="02020603050405020304" pitchFamily="18" charset="0"/>
              </a:rPr>
              <a:t>R36.4million (23%) </a:t>
            </a:r>
            <a:r>
              <a:rPr lang="en-ZA" b="0" dirty="0">
                <a:solidFill>
                  <a:schemeClr val="tx1"/>
                </a:solidFill>
                <a:latin typeface="Calibri (Body)"/>
                <a:ea typeface="Calibri" panose="020F0502020204030204" pitchFamily="34" charset="0"/>
                <a:cs typeface="Times New Roman" panose="02020603050405020304" pitchFamily="18" charset="0"/>
              </a:rPr>
              <a:t>was incurred, resulting in </a:t>
            </a:r>
            <a:r>
              <a:rPr lang="en-ZA" dirty="0">
                <a:solidFill>
                  <a:schemeClr val="tx1"/>
                </a:solidFill>
                <a:latin typeface="Calibri (Body)"/>
                <a:ea typeface="Calibri" panose="020F0502020204030204" pitchFamily="34" charset="0"/>
                <a:cs typeface="Times New Roman" panose="02020603050405020304" pitchFamily="18" charset="0"/>
              </a:rPr>
              <a:t>a decline of 7% </a:t>
            </a:r>
            <a:r>
              <a:rPr lang="en-ZA" b="0" dirty="0">
                <a:solidFill>
                  <a:schemeClr val="tx1"/>
                </a:solidFill>
                <a:latin typeface="Calibri (Body)"/>
                <a:ea typeface="Calibri" panose="020F0502020204030204" pitchFamily="34" charset="0"/>
                <a:cs typeface="Times New Roman" panose="02020603050405020304" pitchFamily="18" charset="0"/>
              </a:rPr>
              <a:t>due to payments relating to the construction of </a:t>
            </a:r>
            <a:r>
              <a:rPr lang="en-ZA" b="0" dirty="0" smtClean="0">
                <a:solidFill>
                  <a:schemeClr val="tx1"/>
                </a:solidFill>
                <a:latin typeface="Calibri (Body)"/>
                <a:ea typeface="Calibri" panose="020F0502020204030204" pitchFamily="34" charset="0"/>
                <a:cs typeface="Times New Roman" panose="02020603050405020304" pitchFamily="18" charset="0"/>
              </a:rPr>
              <a:t>the Sarah </a:t>
            </a:r>
            <a:r>
              <a:rPr lang="en-ZA" b="0" dirty="0">
                <a:solidFill>
                  <a:schemeClr val="tx1"/>
                </a:solidFill>
                <a:latin typeface="Calibri (Body)"/>
                <a:ea typeface="Calibri" panose="020F0502020204030204" pitchFamily="34" charset="0"/>
                <a:cs typeface="Times New Roman" panose="02020603050405020304" pitchFamily="18" charset="0"/>
              </a:rPr>
              <a:t>Baartman Centre of remembrance in 2018/2019 received by former DAC.</a:t>
            </a:r>
            <a:endParaRPr lang="en-US" b="0" dirty="0">
              <a:solidFill>
                <a:schemeClr val="tx1"/>
              </a:solidFill>
              <a:effectLst/>
              <a:latin typeface="Calibri (Body)"/>
              <a:ea typeface="Calibri" panose="020F0502020204030204" pitchFamily="34" charset="0"/>
              <a:cs typeface="Times New Roman" panose="02020603050405020304" pitchFamily="18" charset="0"/>
            </a:endParaRPr>
          </a:p>
        </p:txBody>
      </p:sp>
      <p:sp>
        <p:nvSpPr>
          <p:cNvPr id="7" name="Slide Number Placeholder 3"/>
          <p:cNvSpPr>
            <a:spLocks noGrp="1"/>
          </p:cNvSpPr>
          <p:nvPr>
            <p:ph type="sldNum" sz="quarter" idx="4"/>
          </p:nvPr>
        </p:nvSpPr>
        <p:spPr>
          <a:xfrm>
            <a:off x="8234064" y="6093296"/>
            <a:ext cx="514400" cy="365125"/>
          </a:xfrm>
        </p:spPr>
        <p:txBody>
          <a:bodyPr/>
          <a:lstStyle/>
          <a:p>
            <a:r>
              <a:rPr lang="en-ZA" sz="1000" b="1" dirty="0" smtClean="0"/>
              <a:t>50</a:t>
            </a:r>
            <a:endParaRPr lang="en-ZA" sz="1000" b="1" dirty="0"/>
          </a:p>
        </p:txBody>
      </p:sp>
    </p:spTree>
    <p:extLst>
      <p:ext uri="{BB962C8B-B14F-4D97-AF65-F5344CB8AC3E}">
        <p14:creationId xmlns:p14="http://schemas.microsoft.com/office/powerpoint/2010/main" xmlns="" val="41944847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23528" y="116632"/>
            <a:ext cx="8496944" cy="576066"/>
          </a:xfrm>
        </p:spPr>
        <p:txBody>
          <a:bodyPr>
            <a:normAutofit fontScale="90000"/>
          </a:bodyPr>
          <a:lstStyle/>
          <a:p>
            <a:pPr lvl="0" algn="ctr" defTabSz="457200" eaLnBrk="0" fontAlgn="base" hangingPunct="0">
              <a:spcBef>
                <a:spcPct val="20000"/>
              </a:spcBef>
              <a:spcAft>
                <a:spcPct val="0"/>
              </a:spcAft>
              <a:defRPr/>
            </a:pPr>
            <a:r>
              <a:rPr lang="en-ZA" sz="3700" dirty="0">
                <a:solidFill>
                  <a:schemeClr val="accent6"/>
                </a:solidFill>
                <a:latin typeface="Calibri"/>
                <a:ea typeface="+mn-ea"/>
                <a:cs typeface="Arial" pitchFamily="34" charset="0"/>
              </a:rPr>
              <a:t>EXECUTIVE SUMMARY</a:t>
            </a:r>
            <a:r>
              <a:rPr lang="en-ZA" sz="3300" cap="all" dirty="0">
                <a:solidFill>
                  <a:schemeClr val="accent6"/>
                </a:solidFill>
                <a:latin typeface="Calibri"/>
                <a:ea typeface="+mn-ea"/>
              </a:rPr>
              <a:t> </a:t>
            </a:r>
            <a:endParaRPr lang="en-US" dirty="0"/>
          </a:p>
        </p:txBody>
      </p:sp>
      <p:sp>
        <p:nvSpPr>
          <p:cNvPr id="6" name="Content Placeholder 2"/>
          <p:cNvSpPr>
            <a:spLocks noGrp="1"/>
          </p:cNvSpPr>
          <p:nvPr>
            <p:ph idx="1"/>
          </p:nvPr>
        </p:nvSpPr>
        <p:spPr>
          <a:xfrm>
            <a:off x="251520" y="836712"/>
            <a:ext cx="8568952" cy="4896545"/>
          </a:xfrm>
        </p:spPr>
        <p:txBody>
          <a:bodyPr>
            <a:normAutofit/>
          </a:bodyPr>
          <a:lstStyle/>
          <a:p>
            <a:pPr lvl="0" algn="just">
              <a:lnSpc>
                <a:spcPct val="110000"/>
              </a:lnSpc>
              <a:spcBef>
                <a:spcPts val="0"/>
              </a:spcBef>
              <a:spcAft>
                <a:spcPts val="800"/>
              </a:spcAft>
              <a:buFont typeface="Wingdings" panose="05000000000000000000" pitchFamily="2" charset="2"/>
              <a:buChar char="q"/>
              <a:tabLst>
                <a:tab pos="457200" algn="l"/>
              </a:tabLst>
            </a:pPr>
            <a:r>
              <a:rPr lang="en-ZA" sz="1800" dirty="0">
                <a:solidFill>
                  <a:schemeClr val="tx1"/>
                </a:solidFill>
                <a:latin typeface="Calibri (Body)"/>
                <a:ea typeface="Calibri" panose="020F0502020204030204" pitchFamily="34" charset="0"/>
                <a:cs typeface="Times New Roman" panose="02020603050405020304" pitchFamily="18" charset="0"/>
              </a:rPr>
              <a:t>Software and other intangible assets</a:t>
            </a:r>
          </a:p>
          <a:p>
            <a:pPr marL="0" indent="0" algn="just">
              <a:spcBef>
                <a:spcPts val="0"/>
              </a:spcBef>
              <a:spcAft>
                <a:spcPts val="800"/>
              </a:spcAft>
              <a:buNone/>
              <a:tabLst>
                <a:tab pos="457200" algn="l"/>
              </a:tabLst>
            </a:pPr>
            <a:r>
              <a:rPr lang="en-ZA" b="0" dirty="0">
                <a:solidFill>
                  <a:schemeClr val="tx1"/>
                </a:solidFill>
                <a:latin typeface="Calibri (Body)"/>
                <a:ea typeface="Calibri" panose="020F0502020204030204" pitchFamily="34" charset="0"/>
                <a:cs typeface="Times New Roman" panose="02020603050405020304" pitchFamily="18" charset="0"/>
              </a:rPr>
              <a:t>There is </a:t>
            </a:r>
            <a:r>
              <a:rPr lang="en-ZA" dirty="0">
                <a:solidFill>
                  <a:schemeClr val="tx1"/>
                </a:solidFill>
                <a:latin typeface="Calibri (Body)"/>
                <a:ea typeface="Calibri" panose="020F0502020204030204" pitchFamily="34" charset="0"/>
                <a:cs typeface="Times New Roman" panose="02020603050405020304" pitchFamily="18" charset="0"/>
              </a:rPr>
              <a:t>no expenditure </a:t>
            </a:r>
            <a:r>
              <a:rPr lang="en-ZA" b="0" dirty="0">
                <a:solidFill>
                  <a:schemeClr val="tx1"/>
                </a:solidFill>
                <a:latin typeface="Calibri (Body)"/>
                <a:ea typeface="Calibri" panose="020F0502020204030204" pitchFamily="34" charset="0"/>
                <a:cs typeface="Times New Roman" panose="02020603050405020304" pitchFamily="18" charset="0"/>
              </a:rPr>
              <a:t>incurred</a:t>
            </a:r>
            <a:r>
              <a:rPr lang="en-ZA" dirty="0">
                <a:solidFill>
                  <a:schemeClr val="tx1"/>
                </a:solidFill>
                <a:latin typeface="Calibri (Body)"/>
                <a:ea typeface="Calibri" panose="020F0502020204030204" pitchFamily="34" charset="0"/>
                <a:cs typeface="Times New Roman" panose="02020603050405020304" pitchFamily="18" charset="0"/>
              </a:rPr>
              <a:t> </a:t>
            </a:r>
            <a:r>
              <a:rPr lang="en-ZA" b="0" dirty="0">
                <a:solidFill>
                  <a:schemeClr val="tx1"/>
                </a:solidFill>
                <a:latin typeface="Calibri (Body)"/>
                <a:ea typeface="Calibri" panose="020F0502020204030204" pitchFamily="34" charset="0"/>
                <a:cs typeface="Times New Roman" panose="02020603050405020304" pitchFamily="18" charset="0"/>
              </a:rPr>
              <a:t>as compared to the same time in the prior financial year with an expenditure of </a:t>
            </a:r>
            <a:r>
              <a:rPr lang="en-ZA" dirty="0">
                <a:solidFill>
                  <a:schemeClr val="tx1"/>
                </a:solidFill>
                <a:latin typeface="Calibri (Body)"/>
                <a:ea typeface="Calibri" panose="020F0502020204030204" pitchFamily="34" charset="0"/>
                <a:cs typeface="Times New Roman" panose="02020603050405020304" pitchFamily="18" charset="0"/>
              </a:rPr>
              <a:t>R2.7 million</a:t>
            </a:r>
            <a:r>
              <a:rPr lang="en-ZA" b="0" dirty="0">
                <a:solidFill>
                  <a:schemeClr val="tx1"/>
                </a:solidFill>
                <a:latin typeface="Calibri (Body)"/>
                <a:ea typeface="Calibri" panose="020F0502020204030204" pitchFamily="34" charset="0"/>
                <a:cs typeface="Times New Roman" panose="02020603050405020304" pitchFamily="18" charset="0"/>
              </a:rPr>
              <a:t>. The expenditure of the prior year relates to a payment made to SITA for the development of a Grants Management System and </a:t>
            </a:r>
            <a:r>
              <a:rPr lang="en-ZA" b="0" dirty="0" smtClean="0">
                <a:solidFill>
                  <a:schemeClr val="tx1"/>
                </a:solidFill>
                <a:latin typeface="Calibri (Body)"/>
                <a:ea typeface="Calibri" panose="020F0502020204030204" pitchFamily="34" charset="0"/>
                <a:cs typeface="Times New Roman" panose="02020603050405020304" pitchFamily="18" charset="0"/>
              </a:rPr>
              <a:t>for </a:t>
            </a:r>
            <a:r>
              <a:rPr lang="en-ZA" b="0" dirty="0">
                <a:solidFill>
                  <a:schemeClr val="tx1"/>
                </a:solidFill>
                <a:latin typeface="Calibri (Body)"/>
                <a:ea typeface="Calibri" panose="020F0502020204030204" pitchFamily="34" charset="0"/>
                <a:cs typeface="Times New Roman" panose="02020603050405020304" pitchFamily="18" charset="0"/>
              </a:rPr>
              <a:t>the implementation of phase 2 of the National Automated Archival Information Retrieval System (NAAIRS) project.</a:t>
            </a:r>
            <a:endParaRPr lang="en-ZA" b="0" dirty="0">
              <a:solidFill>
                <a:srgbClr val="FF0000"/>
              </a:solidFill>
              <a:latin typeface="Calibri (Body)"/>
              <a:ea typeface="Calibri" panose="020F0502020204030204" pitchFamily="34" charset="0"/>
              <a:cs typeface="Times New Roman" panose="02020603050405020304" pitchFamily="18" charset="0"/>
            </a:endParaRPr>
          </a:p>
          <a:p>
            <a:pPr marL="0" indent="0" algn="just">
              <a:spcBef>
                <a:spcPts val="0"/>
              </a:spcBef>
              <a:spcAft>
                <a:spcPts val="800"/>
              </a:spcAft>
              <a:buNone/>
              <a:tabLst>
                <a:tab pos="457200" algn="l"/>
              </a:tabLst>
            </a:pPr>
            <a:endParaRPr lang="en-US" sz="1900" b="0" dirty="0">
              <a:solidFill>
                <a:schemeClr val="tx1"/>
              </a:solidFill>
              <a:latin typeface="Calibri (Body)"/>
              <a:ea typeface="Calibri" panose="020F0502020204030204" pitchFamily="34" charset="0"/>
              <a:cs typeface="Times New Roman" panose="02020603050405020304" pitchFamily="18" charset="0"/>
            </a:endParaRPr>
          </a:p>
          <a:p>
            <a:pPr lvl="0" algn="just">
              <a:lnSpc>
                <a:spcPct val="110000"/>
              </a:lnSpc>
              <a:spcBef>
                <a:spcPts val="0"/>
              </a:spcBef>
              <a:spcAft>
                <a:spcPts val="800"/>
              </a:spcAft>
              <a:buFont typeface="Wingdings" panose="05000000000000000000" pitchFamily="2" charset="2"/>
              <a:buChar char="q"/>
              <a:tabLst>
                <a:tab pos="457200" algn="l"/>
              </a:tabLst>
            </a:pPr>
            <a:r>
              <a:rPr lang="en-ZA" sz="1800" dirty="0">
                <a:solidFill>
                  <a:schemeClr val="tx1"/>
                </a:solidFill>
                <a:latin typeface="Calibri (Body)"/>
                <a:ea typeface="Calibri" panose="020F0502020204030204" pitchFamily="34" charset="0"/>
                <a:cs typeface="Times New Roman" panose="02020603050405020304" pitchFamily="18" charset="0"/>
              </a:rPr>
              <a:t>Payments for financial assets </a:t>
            </a:r>
          </a:p>
          <a:p>
            <a:pPr marL="0" lvl="0" indent="0" algn="just">
              <a:lnSpc>
                <a:spcPct val="110000"/>
              </a:lnSpc>
              <a:spcBef>
                <a:spcPts val="0"/>
              </a:spcBef>
              <a:spcAft>
                <a:spcPts val="800"/>
              </a:spcAft>
              <a:buNone/>
              <a:tabLst>
                <a:tab pos="457200" algn="l"/>
              </a:tabLst>
            </a:pPr>
            <a:r>
              <a:rPr lang="en-ZA" b="0" dirty="0">
                <a:solidFill>
                  <a:schemeClr val="tx1"/>
                </a:solidFill>
                <a:latin typeface="Calibri (Body)"/>
                <a:ea typeface="Calibri" panose="020F0502020204030204" pitchFamily="34" charset="0"/>
                <a:cs typeface="Times New Roman" panose="02020603050405020304" pitchFamily="18" charset="0"/>
              </a:rPr>
              <a:t>An expenditure of </a:t>
            </a:r>
            <a:r>
              <a:rPr lang="en-ZA" dirty="0">
                <a:solidFill>
                  <a:schemeClr val="tx1"/>
                </a:solidFill>
                <a:latin typeface="Calibri (Body)"/>
                <a:ea typeface="Calibri" panose="020F0502020204030204" pitchFamily="34" charset="0"/>
                <a:cs typeface="Times New Roman" panose="02020603050405020304" pitchFamily="18" charset="0"/>
              </a:rPr>
              <a:t>R14 thousand </a:t>
            </a:r>
            <a:r>
              <a:rPr lang="en-ZA" b="0" dirty="0">
                <a:solidFill>
                  <a:schemeClr val="tx1"/>
                </a:solidFill>
                <a:latin typeface="Calibri (Body)"/>
                <a:ea typeface="Calibri" panose="020F0502020204030204" pitchFamily="34" charset="0"/>
                <a:cs typeface="Times New Roman" panose="02020603050405020304" pitchFamily="18" charset="0"/>
              </a:rPr>
              <a:t>was incurred</a:t>
            </a:r>
            <a:r>
              <a:rPr lang="en-ZA" dirty="0">
                <a:solidFill>
                  <a:schemeClr val="tx1"/>
                </a:solidFill>
                <a:latin typeface="Calibri (Body)"/>
                <a:ea typeface="Calibri" panose="020F0502020204030204" pitchFamily="34" charset="0"/>
                <a:cs typeface="Times New Roman" panose="02020603050405020304" pitchFamily="18" charset="0"/>
              </a:rPr>
              <a:t> </a:t>
            </a:r>
            <a:r>
              <a:rPr lang="en-ZA" b="0" dirty="0">
                <a:solidFill>
                  <a:schemeClr val="tx1"/>
                </a:solidFill>
                <a:latin typeface="Calibri (Body)"/>
                <a:ea typeface="Calibri" panose="020F0502020204030204" pitchFamily="34" charset="0"/>
                <a:cs typeface="Times New Roman" panose="02020603050405020304" pitchFamily="18" charset="0"/>
              </a:rPr>
              <a:t>versus </a:t>
            </a:r>
            <a:r>
              <a:rPr lang="en-ZA" dirty="0">
                <a:solidFill>
                  <a:schemeClr val="tx1"/>
                </a:solidFill>
                <a:latin typeface="Calibri (Body)"/>
                <a:ea typeface="Calibri" panose="020F0502020204030204" pitchFamily="34" charset="0"/>
                <a:cs typeface="Times New Roman" panose="02020603050405020304" pitchFamily="18" charset="0"/>
              </a:rPr>
              <a:t>a nil</a:t>
            </a:r>
            <a:r>
              <a:rPr lang="en-ZA" b="0" dirty="0">
                <a:solidFill>
                  <a:schemeClr val="tx1"/>
                </a:solidFill>
                <a:latin typeface="Calibri (Body)"/>
                <a:ea typeface="Calibri" panose="020F0502020204030204" pitchFamily="34" charset="0"/>
                <a:cs typeface="Times New Roman" panose="02020603050405020304" pitchFamily="18" charset="0"/>
              </a:rPr>
              <a:t> Adjusted Appropriation. Compared to the same period in the prior financial </a:t>
            </a:r>
            <a:r>
              <a:rPr lang="en-ZA" b="0" dirty="0" smtClean="0">
                <a:solidFill>
                  <a:schemeClr val="tx1"/>
                </a:solidFill>
                <a:latin typeface="Calibri (Body)"/>
                <a:ea typeface="Calibri" panose="020F0502020204030204" pitchFamily="34" charset="0"/>
                <a:cs typeface="Times New Roman" panose="02020603050405020304" pitchFamily="18" charset="0"/>
              </a:rPr>
              <a:t>year, </a:t>
            </a:r>
            <a:r>
              <a:rPr lang="en-ZA" b="0" dirty="0">
                <a:solidFill>
                  <a:schemeClr val="tx1"/>
                </a:solidFill>
                <a:latin typeface="Calibri (Body)"/>
                <a:ea typeface="Calibri" panose="020F0502020204030204" pitchFamily="34" charset="0"/>
                <a:cs typeface="Times New Roman" panose="02020603050405020304" pitchFamily="18" charset="0"/>
              </a:rPr>
              <a:t>there was an expenditure of </a:t>
            </a:r>
            <a:r>
              <a:rPr lang="en-ZA" dirty="0">
                <a:solidFill>
                  <a:schemeClr val="tx1"/>
                </a:solidFill>
                <a:latin typeface="Calibri (Body)"/>
                <a:ea typeface="Calibri" panose="020F0502020204030204" pitchFamily="34" charset="0"/>
                <a:cs typeface="Times New Roman" panose="02020603050405020304" pitchFamily="18" charset="0"/>
              </a:rPr>
              <a:t>R112 thousand</a:t>
            </a:r>
            <a:r>
              <a:rPr lang="en-ZA" b="0" dirty="0">
                <a:solidFill>
                  <a:schemeClr val="tx1"/>
                </a:solidFill>
                <a:latin typeface="Calibri (Body)"/>
                <a:ea typeface="Calibri" panose="020F0502020204030204" pitchFamily="34" charset="0"/>
                <a:cs typeface="Times New Roman" panose="02020603050405020304" pitchFamily="18" charset="0"/>
              </a:rPr>
              <a:t>.  The expenditure relates to the damages on </a:t>
            </a:r>
            <a:r>
              <a:rPr lang="en-ZA" b="0" dirty="0" smtClean="0">
                <a:solidFill>
                  <a:schemeClr val="tx1"/>
                </a:solidFill>
                <a:latin typeface="Calibri (Body)"/>
                <a:ea typeface="Calibri" panose="020F0502020204030204" pitchFamily="34" charset="0"/>
                <a:cs typeface="Times New Roman" panose="02020603050405020304" pitchFamily="18" charset="0"/>
              </a:rPr>
              <a:t>a rented </a:t>
            </a:r>
            <a:r>
              <a:rPr lang="en-ZA" b="0" dirty="0">
                <a:solidFill>
                  <a:schemeClr val="tx1"/>
                </a:solidFill>
                <a:latin typeface="Calibri (Body)"/>
                <a:ea typeface="Calibri" panose="020F0502020204030204" pitchFamily="34" charset="0"/>
                <a:cs typeface="Times New Roman" panose="02020603050405020304" pitchFamily="18" charset="0"/>
              </a:rPr>
              <a:t>car. </a:t>
            </a:r>
          </a:p>
          <a:p>
            <a:pPr marL="0" lvl="0" indent="0" algn="just">
              <a:lnSpc>
                <a:spcPct val="110000"/>
              </a:lnSpc>
              <a:spcBef>
                <a:spcPts val="0"/>
              </a:spcBef>
              <a:spcAft>
                <a:spcPts val="800"/>
              </a:spcAft>
              <a:buNone/>
              <a:tabLst>
                <a:tab pos="457200" algn="l"/>
              </a:tabLst>
            </a:pPr>
            <a:endParaRPr lang="en-ZA" b="0" dirty="0">
              <a:solidFill>
                <a:srgbClr val="00B050"/>
              </a:solidFill>
              <a:latin typeface="Calibri (Body)"/>
              <a:ea typeface="Calibri" panose="020F0502020204030204" pitchFamily="34" charset="0"/>
              <a:cs typeface="Times New Roman" panose="02020603050405020304" pitchFamily="18" charset="0"/>
            </a:endParaRPr>
          </a:p>
          <a:p>
            <a:pPr lvl="0" algn="just">
              <a:lnSpc>
                <a:spcPct val="110000"/>
              </a:lnSpc>
              <a:spcBef>
                <a:spcPts val="0"/>
              </a:spcBef>
              <a:spcAft>
                <a:spcPts val="800"/>
              </a:spcAft>
              <a:buFont typeface="Wingdings" panose="05000000000000000000" pitchFamily="2" charset="2"/>
              <a:buChar char="q"/>
              <a:tabLst>
                <a:tab pos="457200" algn="l"/>
              </a:tabLst>
            </a:pPr>
            <a:r>
              <a:rPr lang="en-ZA" sz="1800" dirty="0">
                <a:solidFill>
                  <a:schemeClr val="tx1"/>
                </a:solidFill>
                <a:latin typeface="Calibri (Body)"/>
                <a:ea typeface="Calibri" panose="020F0502020204030204" pitchFamily="34" charset="0"/>
                <a:cs typeface="Times New Roman" panose="02020603050405020304" pitchFamily="18" charset="0"/>
              </a:rPr>
              <a:t>Interest and rent on land</a:t>
            </a:r>
          </a:p>
          <a:p>
            <a:pPr marL="0" lvl="0" indent="0" algn="just">
              <a:lnSpc>
                <a:spcPct val="110000"/>
              </a:lnSpc>
              <a:spcBef>
                <a:spcPts val="0"/>
              </a:spcBef>
              <a:spcAft>
                <a:spcPts val="800"/>
              </a:spcAft>
              <a:buNone/>
              <a:tabLst>
                <a:tab pos="457200" algn="l"/>
              </a:tabLst>
            </a:pPr>
            <a:r>
              <a:rPr lang="en-ZA" b="0" dirty="0">
                <a:solidFill>
                  <a:schemeClr val="tx1"/>
                </a:solidFill>
                <a:latin typeface="Calibri (Body)"/>
                <a:ea typeface="Calibri" panose="020F0502020204030204" pitchFamily="34" charset="0"/>
                <a:cs typeface="Times New Roman" panose="02020603050405020304" pitchFamily="18" charset="0"/>
              </a:rPr>
              <a:t>There is </a:t>
            </a:r>
            <a:r>
              <a:rPr lang="en-ZA" dirty="0">
                <a:solidFill>
                  <a:schemeClr val="tx1"/>
                </a:solidFill>
                <a:latin typeface="Calibri (Body)"/>
                <a:ea typeface="Calibri" panose="020F0502020204030204" pitchFamily="34" charset="0"/>
                <a:cs typeface="Times New Roman" panose="02020603050405020304" pitchFamily="18" charset="0"/>
              </a:rPr>
              <a:t>no expenditure </a:t>
            </a:r>
            <a:r>
              <a:rPr lang="en-ZA" b="0" dirty="0">
                <a:solidFill>
                  <a:schemeClr val="tx1"/>
                </a:solidFill>
                <a:latin typeface="Calibri (Body)"/>
                <a:ea typeface="Calibri" panose="020F0502020204030204" pitchFamily="34" charset="0"/>
                <a:cs typeface="Times New Roman" panose="02020603050405020304" pitchFamily="18" charset="0"/>
              </a:rPr>
              <a:t>incurred as compared to the same time in the prior financial year, </a:t>
            </a:r>
            <a:r>
              <a:rPr lang="en-ZA" b="0" dirty="0" smtClean="0">
                <a:solidFill>
                  <a:schemeClr val="tx1"/>
                </a:solidFill>
                <a:latin typeface="Calibri (Body)"/>
                <a:ea typeface="Calibri" panose="020F0502020204030204" pitchFamily="34" charset="0"/>
                <a:cs typeface="Times New Roman" panose="02020603050405020304" pitchFamily="18" charset="0"/>
              </a:rPr>
              <a:t>where an </a:t>
            </a:r>
            <a:r>
              <a:rPr lang="en-ZA" b="0" dirty="0">
                <a:solidFill>
                  <a:schemeClr val="tx1"/>
                </a:solidFill>
                <a:latin typeface="Calibri (Body)"/>
                <a:ea typeface="Calibri" panose="020F0502020204030204" pitchFamily="34" charset="0"/>
                <a:cs typeface="Times New Roman" panose="02020603050405020304" pitchFamily="18" charset="0"/>
              </a:rPr>
              <a:t>expenditure of </a:t>
            </a:r>
            <a:r>
              <a:rPr lang="en-ZA" dirty="0">
                <a:solidFill>
                  <a:schemeClr val="tx1"/>
                </a:solidFill>
                <a:latin typeface="Calibri (Body)"/>
                <a:ea typeface="Calibri" panose="020F0502020204030204" pitchFamily="34" charset="0"/>
                <a:cs typeface="Times New Roman" panose="02020603050405020304" pitchFamily="18" charset="0"/>
              </a:rPr>
              <a:t>R1 thousand </a:t>
            </a:r>
            <a:r>
              <a:rPr lang="en-ZA" dirty="0" smtClean="0">
                <a:solidFill>
                  <a:schemeClr val="tx1"/>
                </a:solidFill>
                <a:latin typeface="Calibri (Body)"/>
                <a:ea typeface="Calibri" panose="020F0502020204030204" pitchFamily="34" charset="0"/>
                <a:cs typeface="Times New Roman" panose="02020603050405020304" pitchFamily="18" charset="0"/>
              </a:rPr>
              <a:t>was </a:t>
            </a:r>
            <a:r>
              <a:rPr lang="en-ZA" b="0" dirty="0" smtClean="0">
                <a:solidFill>
                  <a:schemeClr val="tx1"/>
                </a:solidFill>
                <a:latin typeface="Calibri (Body)"/>
                <a:ea typeface="Calibri" panose="020F0502020204030204" pitchFamily="34" charset="0"/>
                <a:cs typeface="Times New Roman" panose="02020603050405020304" pitchFamily="18" charset="0"/>
              </a:rPr>
              <a:t>incurred</a:t>
            </a:r>
            <a:r>
              <a:rPr lang="en-ZA" b="0" dirty="0">
                <a:solidFill>
                  <a:schemeClr val="tx1"/>
                </a:solidFill>
                <a:latin typeface="Calibri (Body)"/>
                <a:ea typeface="Calibri" panose="020F0502020204030204" pitchFamily="34" charset="0"/>
                <a:cs typeface="Times New Roman" panose="02020603050405020304" pitchFamily="18" charset="0"/>
              </a:rPr>
              <a:t>.</a:t>
            </a:r>
            <a:endParaRPr lang="en-ZA" sz="1800" dirty="0">
              <a:solidFill>
                <a:srgbClr val="FF0000"/>
              </a:solidFill>
              <a:latin typeface="Calibri (Body)"/>
              <a:ea typeface="Calibri" panose="020F0502020204030204" pitchFamily="34" charset="0"/>
              <a:cs typeface="Times New Roman" panose="02020603050405020304" pitchFamily="18" charset="0"/>
            </a:endParaRPr>
          </a:p>
        </p:txBody>
      </p:sp>
      <p:sp>
        <p:nvSpPr>
          <p:cNvPr id="7" name="Slide Number Placeholder 3"/>
          <p:cNvSpPr>
            <a:spLocks noGrp="1"/>
          </p:cNvSpPr>
          <p:nvPr>
            <p:ph type="sldNum" sz="quarter" idx="4"/>
          </p:nvPr>
        </p:nvSpPr>
        <p:spPr>
          <a:xfrm>
            <a:off x="8172400" y="6165304"/>
            <a:ext cx="514400" cy="365125"/>
          </a:xfrm>
        </p:spPr>
        <p:txBody>
          <a:bodyPr/>
          <a:lstStyle/>
          <a:p>
            <a:r>
              <a:rPr lang="en-ZA" sz="1000" b="1" dirty="0" smtClean="0"/>
              <a:t>51</a:t>
            </a:r>
            <a:endParaRPr lang="en-ZA" sz="1000" b="1" dirty="0"/>
          </a:p>
        </p:txBody>
      </p:sp>
    </p:spTree>
    <p:extLst>
      <p:ext uri="{BB962C8B-B14F-4D97-AF65-F5344CB8AC3E}">
        <p14:creationId xmlns:p14="http://schemas.microsoft.com/office/powerpoint/2010/main" xmlns="" val="35102667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07506" y="1988840"/>
          <a:ext cx="8784975" cy="2808312"/>
        </p:xfrm>
        <a:graphic>
          <a:graphicData uri="http://schemas.openxmlformats.org/drawingml/2006/table">
            <a:tbl>
              <a:tblPr firstRow="1" bandRow="1"/>
              <a:tblGrid>
                <a:gridCol w="8784975">
                  <a:extLst>
                    <a:ext uri="{9D8B030D-6E8A-4147-A177-3AD203B41FA5}">
                      <a16:colId xmlns:a16="http://schemas.microsoft.com/office/drawing/2014/main" xmlns="" val="20000"/>
                    </a:ext>
                  </a:extLst>
                </a:gridCol>
              </a:tblGrid>
              <a:tr h="2808312">
                <a:tc>
                  <a:txBody>
                    <a:bodyPr/>
                    <a:lstStyle/>
                    <a:p>
                      <a:pPr algn="ctr" rtl="0" fontAlgn="ctr"/>
                      <a:endParaRPr lang="en-ZA" sz="1600" b="1" i="0" u="none" strike="noStrike" dirty="0">
                        <a:solidFill>
                          <a:srgbClr val="FFFFFF"/>
                        </a:solidFill>
                        <a:effectLst/>
                        <a:latin typeface="+mn-lt"/>
                        <a:cs typeface="Arial" pitchFamily="34" charset="0"/>
                      </a:endParaRPr>
                    </a:p>
                    <a:p>
                      <a:pPr algn="ctr" rtl="0" fontAlgn="ctr"/>
                      <a:endParaRPr lang="en-ZA" sz="1600" b="1" i="0" u="none" strike="noStrike" dirty="0">
                        <a:solidFill>
                          <a:srgbClr val="FFFFFF"/>
                        </a:solidFill>
                        <a:effectLst/>
                        <a:latin typeface="+mn-lt"/>
                        <a:cs typeface="Arial" pitchFamily="34" charset="0"/>
                      </a:endParaRPr>
                    </a:p>
                    <a:p>
                      <a:pPr algn="ctr" rtl="0" fontAlgn="ctr"/>
                      <a:r>
                        <a:rPr lang="en-ZA" sz="2800" b="1" i="0" u="none" strike="noStrike" dirty="0">
                          <a:solidFill>
                            <a:srgbClr val="FFFFFF"/>
                          </a:solidFill>
                          <a:effectLst/>
                          <a:latin typeface="+mn-lt"/>
                          <a:cs typeface="Arial" pitchFamily="34" charset="0"/>
                        </a:rPr>
                        <a:t>DEPARTMENTAL SUMMARY OF BUDGET VS EXPENDITURE</a:t>
                      </a:r>
                      <a:r>
                        <a:rPr lang="en-ZA" sz="2800" b="1" i="0" u="none" strike="noStrike" baseline="0" dirty="0">
                          <a:solidFill>
                            <a:srgbClr val="FFFFFF"/>
                          </a:solidFill>
                          <a:effectLst/>
                          <a:latin typeface="+mn-lt"/>
                          <a:cs typeface="Arial" pitchFamily="34" charset="0"/>
                        </a:rPr>
                        <a:t> </a:t>
                      </a:r>
                    </a:p>
                    <a:p>
                      <a:pPr algn="ctr" rtl="0" fontAlgn="ctr"/>
                      <a:endParaRPr lang="en-ZA" sz="2800" b="1" i="0" u="none" strike="noStrike" baseline="0" dirty="0">
                        <a:solidFill>
                          <a:srgbClr val="FFFFFF"/>
                        </a:solidFill>
                        <a:effectLst/>
                        <a:latin typeface="+mn-lt"/>
                        <a:cs typeface="Arial" pitchFamily="34" charset="0"/>
                      </a:endParaRPr>
                    </a:p>
                    <a:p>
                      <a:pPr algn="ctr" rtl="0" fontAlgn="ctr"/>
                      <a:r>
                        <a:rPr lang="en-ZA" sz="2800" b="1" i="0" u="none" strike="noStrike" baseline="0" dirty="0">
                          <a:solidFill>
                            <a:srgbClr val="FFFFFF"/>
                          </a:solidFill>
                          <a:effectLst/>
                          <a:latin typeface="+mn-lt"/>
                          <a:cs typeface="Arial" pitchFamily="34" charset="0"/>
                        </a:rPr>
                        <a:t>PER PROGRAMME</a:t>
                      </a:r>
                      <a:endParaRPr lang="en-ZA" sz="28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35402004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t>53</a:t>
            </a:r>
            <a:endParaRPr lang="en-ZA" sz="1000" b="1" dirty="0"/>
          </a:p>
        </p:txBody>
      </p:sp>
      <p:sp>
        <p:nvSpPr>
          <p:cNvPr id="5" name="Content Placeholder 1"/>
          <p:cNvSpPr>
            <a:spLocks noGrp="1"/>
          </p:cNvSpPr>
          <p:nvPr>
            <p:ph idx="1"/>
          </p:nvPr>
        </p:nvSpPr>
        <p:spPr>
          <a:xfrm>
            <a:off x="323527" y="116632"/>
            <a:ext cx="8496945" cy="648073"/>
          </a:xfrm>
        </p:spPr>
        <p:txBody>
          <a:bodyPr>
            <a:normAutofit fontScale="70000" lnSpcReduction="20000"/>
          </a:bodyPr>
          <a:lstStyle/>
          <a:p>
            <a:pPr marL="0" lvl="0" indent="0" algn="ctr" defTabSz="457200" eaLnBrk="0" fontAlgn="base" hangingPunct="0">
              <a:spcAft>
                <a:spcPct val="0"/>
              </a:spcAft>
              <a:buNone/>
              <a:defRPr/>
            </a:pPr>
            <a:r>
              <a:rPr lang="en-ZA" sz="2800" dirty="0">
                <a:solidFill>
                  <a:schemeClr val="accent6"/>
                </a:solidFill>
                <a:latin typeface="+mj-lt"/>
                <a:ea typeface="+mj-ea"/>
                <a:cs typeface="Arial" pitchFamily="34" charset="0"/>
              </a:rPr>
              <a:t>DEPARTMENTAL SUMMARY</a:t>
            </a:r>
          </a:p>
          <a:p>
            <a:pPr marL="0" lvl="0" indent="0" algn="ctr" defTabSz="457200" eaLnBrk="0" fontAlgn="base" hangingPunct="0">
              <a:spcAft>
                <a:spcPct val="0"/>
              </a:spcAft>
              <a:buNone/>
              <a:defRPr/>
            </a:pPr>
            <a:r>
              <a:rPr lang="en-ZA" sz="2800" cap="all" dirty="0">
                <a:solidFill>
                  <a:schemeClr val="accent6"/>
                </a:solidFill>
                <a:latin typeface="+mj-lt"/>
                <a:ea typeface="+mj-ea"/>
                <a:cs typeface="Arial" pitchFamily="34" charset="0"/>
              </a:rPr>
              <a:t>PER PROGRAMME</a:t>
            </a:r>
            <a:r>
              <a:rPr lang="en-ZA" sz="2800" cap="all" dirty="0">
                <a:solidFill>
                  <a:schemeClr val="accent6"/>
                </a:solidFill>
                <a:latin typeface="+mj-lt"/>
                <a:ea typeface="+mj-ea"/>
              </a:rPr>
              <a:t> </a:t>
            </a:r>
          </a:p>
        </p:txBody>
      </p:sp>
      <p:graphicFrame>
        <p:nvGraphicFramePr>
          <p:cNvPr id="6" name="Table 5"/>
          <p:cNvGraphicFramePr>
            <a:graphicFrameLocks noGrp="1"/>
          </p:cNvGraphicFramePr>
          <p:nvPr>
            <p:extLst>
              <p:ext uri="{D42A27DB-BD31-4B8C-83A1-F6EECF244321}">
                <p14:modId xmlns:p14="http://schemas.microsoft.com/office/powerpoint/2010/main" xmlns="" val="1129171521"/>
              </p:ext>
            </p:extLst>
          </p:nvPr>
        </p:nvGraphicFramePr>
        <p:xfrm>
          <a:off x="323527" y="1268761"/>
          <a:ext cx="8496945" cy="4248469"/>
        </p:xfrm>
        <a:graphic>
          <a:graphicData uri="http://schemas.openxmlformats.org/drawingml/2006/table">
            <a:tbl>
              <a:tblPr firstRow="1" bandRow="1">
                <a:tableStyleId>{08FB837D-C827-4EFA-A057-4D05807E0F7C}</a:tableStyleId>
              </a:tblPr>
              <a:tblGrid>
                <a:gridCol w="3965239">
                  <a:extLst>
                    <a:ext uri="{9D8B030D-6E8A-4147-A177-3AD203B41FA5}">
                      <a16:colId xmlns:a16="http://schemas.microsoft.com/office/drawing/2014/main" xmlns="" val="20000"/>
                    </a:ext>
                  </a:extLst>
                </a:gridCol>
                <a:gridCol w="1452165">
                  <a:extLst>
                    <a:ext uri="{9D8B030D-6E8A-4147-A177-3AD203B41FA5}">
                      <a16:colId xmlns:a16="http://schemas.microsoft.com/office/drawing/2014/main" xmlns="" val="20001"/>
                    </a:ext>
                  </a:extLst>
                </a:gridCol>
                <a:gridCol w="1358622">
                  <a:extLst>
                    <a:ext uri="{9D8B030D-6E8A-4147-A177-3AD203B41FA5}">
                      <a16:colId xmlns:a16="http://schemas.microsoft.com/office/drawing/2014/main" xmlns="" val="20002"/>
                    </a:ext>
                  </a:extLst>
                </a:gridCol>
                <a:gridCol w="1065080">
                  <a:extLst>
                    <a:ext uri="{9D8B030D-6E8A-4147-A177-3AD203B41FA5}">
                      <a16:colId xmlns:a16="http://schemas.microsoft.com/office/drawing/2014/main" xmlns="" val="20003"/>
                    </a:ext>
                  </a:extLst>
                </a:gridCol>
                <a:gridCol w="655839">
                  <a:extLst>
                    <a:ext uri="{9D8B030D-6E8A-4147-A177-3AD203B41FA5}">
                      <a16:colId xmlns:a16="http://schemas.microsoft.com/office/drawing/2014/main" xmlns="" val="20004"/>
                    </a:ext>
                  </a:extLst>
                </a:gridCol>
              </a:tblGrid>
              <a:tr h="1162527">
                <a:tc>
                  <a:txBody>
                    <a:bodyPr/>
                    <a:lstStyle/>
                    <a:p>
                      <a:pPr algn="l" rtl="0" fontAlgn="ctr"/>
                      <a:r>
                        <a:rPr lang="en-ZA" sz="1600" u="none" strike="noStrike" dirty="0">
                          <a:effectLst/>
                        </a:rPr>
                        <a:t>Per Programme</a:t>
                      </a:r>
                      <a:endParaRPr lang="en-ZA" sz="1600" b="1" i="0" u="none" strike="noStrike" dirty="0">
                        <a:solidFill>
                          <a:srgbClr val="FFFFFF"/>
                        </a:solidFill>
                        <a:effectLst/>
                        <a:latin typeface="+mn-lt"/>
                        <a:cs typeface="Arial" pitchFamily="34" charset="0"/>
                      </a:endParaRPr>
                    </a:p>
                  </a:txBody>
                  <a:tcPr marL="6607" marR="6607" marT="6607" marB="0"/>
                </a:tc>
                <a:tc>
                  <a:txBody>
                    <a:bodyPr/>
                    <a:lstStyle/>
                    <a:p>
                      <a:pPr algn="ctr" rtl="0" fontAlgn="ctr"/>
                      <a:r>
                        <a:rPr lang="en-US" sz="1600" u="none" strike="noStrike" baseline="0" dirty="0">
                          <a:effectLst/>
                        </a:rPr>
                        <a:t> Adjusted</a:t>
                      </a:r>
                    </a:p>
                    <a:p>
                      <a:pPr algn="ctr" rtl="0" fontAlgn="ctr"/>
                      <a:r>
                        <a:rPr lang="en-US" sz="1600" u="none" strike="noStrike" baseline="0" dirty="0">
                          <a:effectLst/>
                        </a:rPr>
                        <a:t>Appropriation</a:t>
                      </a:r>
                      <a:endParaRPr lang="en-US" sz="1600" u="none" strike="noStrike" dirty="0">
                        <a:effectLst/>
                      </a:endParaRPr>
                    </a:p>
                    <a:p>
                      <a:pPr algn="ctr" rtl="0" fontAlgn="ctr"/>
                      <a:r>
                        <a:rPr lang="en-US" sz="1600" u="none" strike="noStrike" baseline="0" dirty="0">
                          <a:effectLst/>
                        </a:rPr>
                        <a:t>2020/21</a:t>
                      </a:r>
                      <a:endParaRPr lang="en-US" sz="1600" b="1" i="0" u="none" strike="noStrike" dirty="0">
                        <a:solidFill>
                          <a:srgbClr val="FFFFFF"/>
                        </a:solidFill>
                        <a:effectLst/>
                        <a:latin typeface="+mn-lt"/>
                        <a:cs typeface="Arial" pitchFamily="34" charset="0"/>
                      </a:endParaRPr>
                    </a:p>
                  </a:txBody>
                  <a:tcPr marL="6607" marR="6607" marT="6607" marB="0"/>
                </a:tc>
                <a:tc>
                  <a:txBody>
                    <a:bodyPr/>
                    <a:lstStyle/>
                    <a:p>
                      <a:pPr algn="ctr" rtl="0" fontAlgn="ctr"/>
                      <a:r>
                        <a:rPr lang="en-ZA" sz="1600" u="none" strike="noStrike" baseline="0" dirty="0">
                          <a:effectLst/>
                        </a:rPr>
                        <a:t>  Expenditure</a:t>
                      </a:r>
                    </a:p>
                    <a:p>
                      <a:pPr algn="ctr" rtl="0" fontAlgn="ctr"/>
                      <a:r>
                        <a:rPr lang="en-ZA" sz="1600" u="none" strike="noStrike" baseline="0" dirty="0">
                          <a:effectLst/>
                        </a:rPr>
                        <a:t>31 December</a:t>
                      </a:r>
                    </a:p>
                    <a:p>
                      <a:pPr algn="ctr" rtl="0" fontAlgn="ctr"/>
                      <a:r>
                        <a:rPr lang="en-ZA" sz="1600" u="none" strike="noStrike" baseline="0" dirty="0">
                          <a:effectLst/>
                        </a:rPr>
                        <a:t>2020</a:t>
                      </a:r>
                    </a:p>
                    <a:p>
                      <a:pPr algn="ctr" rtl="0" fontAlgn="ctr"/>
                      <a:endParaRPr lang="en-ZA" sz="1600" b="1" i="0" u="none" strike="noStrike" baseline="0" dirty="0">
                        <a:solidFill>
                          <a:srgbClr val="FFFFFF"/>
                        </a:solidFill>
                        <a:effectLst/>
                        <a:latin typeface="+mn-lt"/>
                        <a:cs typeface="Arial" pitchFamily="34" charset="0"/>
                      </a:endParaRPr>
                    </a:p>
                  </a:txBody>
                  <a:tcPr marL="6607" marR="6607" marT="6607" marB="0"/>
                </a:tc>
                <a:tc>
                  <a:txBody>
                    <a:bodyPr/>
                    <a:lstStyle/>
                    <a:p>
                      <a:pPr algn="ctr" rtl="0" fontAlgn="ctr"/>
                      <a:r>
                        <a:rPr lang="en-ZA" sz="1600" u="none" strike="noStrike" baseline="0" dirty="0">
                          <a:effectLst/>
                        </a:rPr>
                        <a:t>Total </a:t>
                      </a:r>
                    </a:p>
                    <a:p>
                      <a:pPr algn="ctr" rtl="0" fontAlgn="ctr"/>
                      <a:r>
                        <a:rPr lang="en-ZA" sz="1600" u="none" strike="noStrike" baseline="0" dirty="0">
                          <a:effectLst/>
                        </a:rPr>
                        <a:t>Available</a:t>
                      </a:r>
                      <a:endParaRPr lang="en-ZA" sz="1600" b="1" i="0" u="none" strike="noStrike" baseline="0" dirty="0">
                        <a:solidFill>
                          <a:srgbClr val="FFFFFF"/>
                        </a:solidFill>
                        <a:effectLst/>
                        <a:latin typeface="+mn-lt"/>
                        <a:cs typeface="Arial" pitchFamily="34" charset="0"/>
                      </a:endParaRPr>
                    </a:p>
                  </a:txBody>
                  <a:tcPr marL="6607" marR="6607" marT="6607" marB="0"/>
                </a:tc>
                <a:tc>
                  <a:txBody>
                    <a:bodyPr/>
                    <a:lstStyle/>
                    <a:p>
                      <a:pPr algn="ctr" rtl="0" fontAlgn="ctr"/>
                      <a:r>
                        <a:rPr lang="en-ZA" sz="1600" u="none" strike="noStrike" baseline="0" dirty="0">
                          <a:effectLst/>
                        </a:rPr>
                        <a:t>% </a:t>
                      </a:r>
                    </a:p>
                    <a:p>
                      <a:pPr algn="ctr" rtl="0" fontAlgn="ctr"/>
                      <a:r>
                        <a:rPr lang="en-ZA" sz="1600" u="none" strike="noStrike" baseline="0" dirty="0">
                          <a:effectLst/>
                        </a:rPr>
                        <a:t>Spent</a:t>
                      </a:r>
                      <a:endParaRPr lang="en-ZA" sz="1600" b="1" i="0" u="none" strike="noStrike" baseline="0" dirty="0">
                        <a:solidFill>
                          <a:srgbClr val="FFFFFF"/>
                        </a:solidFill>
                        <a:effectLst/>
                        <a:latin typeface="+mn-lt"/>
                        <a:cs typeface="Arial" pitchFamily="34" charset="0"/>
                      </a:endParaRPr>
                    </a:p>
                  </a:txBody>
                  <a:tcPr marL="6607" marR="6607" marT="6607" marB="0"/>
                </a:tc>
                <a:extLst>
                  <a:ext uri="{0D108BD9-81ED-4DB2-BD59-A6C34878D82A}">
                    <a16:rowId xmlns:a16="http://schemas.microsoft.com/office/drawing/2014/main" xmlns="" val="10000"/>
                  </a:ext>
                </a:extLst>
              </a:tr>
              <a:tr h="305392">
                <a:tc>
                  <a:txBody>
                    <a:bodyPr/>
                    <a:lstStyle/>
                    <a:p>
                      <a:pPr algn="l" fontAlgn="t"/>
                      <a:endParaRPr lang="en-ZA" sz="1600" b="0" i="0" u="none" strike="noStrike" dirty="0">
                        <a:solidFill>
                          <a:srgbClr val="000000"/>
                        </a:solidFill>
                        <a:effectLst/>
                        <a:latin typeface="+mn-lt"/>
                        <a:cs typeface="Arial" pitchFamily="34" charset="0"/>
                      </a:endParaRPr>
                    </a:p>
                  </a:txBody>
                  <a:tcPr marL="6607" marR="6607" marT="6607" marB="0"/>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ZA" sz="1600" b="1" u="none" strike="noStrike" dirty="0">
                          <a:effectLst/>
                        </a:rPr>
                        <a:t>R’000</a:t>
                      </a:r>
                      <a:endParaRPr lang="en-ZA" sz="1600" b="1" i="0" u="none" strike="noStrike" dirty="0">
                        <a:solidFill>
                          <a:srgbClr val="000000"/>
                        </a:solidFill>
                        <a:effectLst/>
                        <a:latin typeface="+mn-lt"/>
                        <a:cs typeface="Arial" pitchFamily="34" charset="0"/>
                      </a:endParaRPr>
                    </a:p>
                  </a:txBody>
                  <a:tcPr marL="6607" marR="59465" marT="6607" marB="0" anchor="ctr"/>
                </a:tc>
                <a:tc>
                  <a:txBody>
                    <a:bodyPr/>
                    <a:lstStyle/>
                    <a:p>
                      <a:pPr algn="r" rtl="0" fontAlgn="ctr"/>
                      <a:r>
                        <a:rPr lang="en-ZA" sz="1600" b="1" u="none" strike="noStrike" dirty="0">
                          <a:effectLst/>
                        </a:rPr>
                        <a:t>R’000</a:t>
                      </a:r>
                      <a:endParaRPr lang="en-ZA" sz="1600" b="1" i="0" u="none" strike="noStrike" dirty="0">
                        <a:solidFill>
                          <a:srgbClr val="000000"/>
                        </a:solidFill>
                        <a:effectLst/>
                        <a:latin typeface="+mn-lt"/>
                        <a:cs typeface="Arial" pitchFamily="34" charset="0"/>
                      </a:endParaRPr>
                    </a:p>
                  </a:txBody>
                  <a:tcPr marL="6607" marR="59465" marT="6607" marB="0" anchor="ctr"/>
                </a:tc>
                <a:tc>
                  <a:txBody>
                    <a:bodyPr/>
                    <a:lstStyle/>
                    <a:p>
                      <a:pPr algn="r" rtl="0" fontAlgn="ctr"/>
                      <a:r>
                        <a:rPr lang="en-ZA" sz="1600" b="1" u="none" strike="noStrike" dirty="0">
                          <a:effectLst/>
                        </a:rPr>
                        <a:t>R’000</a:t>
                      </a:r>
                      <a:endParaRPr lang="en-ZA" sz="1600" b="1" i="0" u="none" strike="noStrike" dirty="0">
                        <a:solidFill>
                          <a:srgbClr val="000000"/>
                        </a:solidFill>
                        <a:effectLst/>
                        <a:latin typeface="+mn-lt"/>
                        <a:cs typeface="Arial" pitchFamily="34" charset="0"/>
                      </a:endParaRPr>
                    </a:p>
                  </a:txBody>
                  <a:tcPr marL="6607" marR="59465" marT="6607" marB="0" anchor="ctr"/>
                </a:tc>
                <a:tc>
                  <a:txBody>
                    <a:bodyPr/>
                    <a:lstStyle/>
                    <a:p>
                      <a:pPr algn="r" rtl="0" fontAlgn="ctr"/>
                      <a:endParaRPr lang="en-ZA" sz="1600" b="1" i="0" u="none" strike="noStrike" dirty="0">
                        <a:solidFill>
                          <a:srgbClr val="000000"/>
                        </a:solidFill>
                        <a:effectLst/>
                        <a:latin typeface="+mn-lt"/>
                        <a:cs typeface="Arial" pitchFamily="34" charset="0"/>
                      </a:endParaRPr>
                    </a:p>
                  </a:txBody>
                  <a:tcPr marL="6607" marR="59465" marT="6607" marB="0"/>
                </a:tc>
                <a:extLst>
                  <a:ext uri="{0D108BD9-81ED-4DB2-BD59-A6C34878D82A}">
                    <a16:rowId xmlns:a16="http://schemas.microsoft.com/office/drawing/2014/main" xmlns="" val="10001"/>
                  </a:ext>
                </a:extLst>
              </a:tr>
              <a:tr h="308950">
                <a:tc>
                  <a:txBody>
                    <a:bodyPr/>
                    <a:lstStyle/>
                    <a:p>
                      <a:pPr algn="l" rtl="0" fontAlgn="ctr"/>
                      <a:r>
                        <a:rPr lang="en-ZA" sz="1600" u="none" strike="noStrike" dirty="0">
                          <a:effectLst/>
                        </a:rPr>
                        <a:t>Administration</a:t>
                      </a:r>
                      <a:endParaRPr lang="en-ZA" sz="1600" b="0" i="0" u="none" strike="noStrike" dirty="0">
                        <a:solidFill>
                          <a:srgbClr val="000000"/>
                        </a:solidFill>
                        <a:effectLst/>
                        <a:latin typeface="+mn-lt"/>
                        <a:cs typeface="Arial" pitchFamily="34" charset="0"/>
                      </a:endParaRPr>
                    </a:p>
                  </a:txBody>
                  <a:tcPr marL="9525" marR="9525" marT="9525" marB="0" anchor="ctr"/>
                </a:tc>
                <a:tc>
                  <a:txBody>
                    <a:bodyPr/>
                    <a:lstStyle/>
                    <a:p>
                      <a:pPr algn="r" rtl="0" fontAlgn="ctr"/>
                      <a:r>
                        <a:rPr lang="en-ZA" sz="1600" b="1" u="none" strike="noStrike" dirty="0">
                          <a:effectLst/>
                        </a:rPr>
                        <a:t>442 012</a:t>
                      </a: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r>
                        <a:rPr lang="en-ZA" sz="1600" b="1" u="none" strike="noStrike" dirty="0">
                          <a:effectLst/>
                        </a:rPr>
                        <a:t>335 156</a:t>
                      </a: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r>
                        <a:rPr lang="en-ZA" sz="1600" b="1" u="none" strike="noStrike" dirty="0">
                          <a:effectLst/>
                        </a:rPr>
                        <a:t>106 856</a:t>
                      </a:r>
                      <a:endParaRPr lang="en-ZA" sz="1600" b="1" i="0" u="none" strike="noStrike" dirty="0">
                        <a:solidFill>
                          <a:srgbClr val="000000"/>
                        </a:solidFill>
                        <a:effectLst/>
                        <a:latin typeface="+mn-lt"/>
                        <a:cs typeface="Arial" pitchFamily="34" charset="0"/>
                      </a:endParaRPr>
                    </a:p>
                  </a:txBody>
                  <a:tcPr marL="9525" marR="9525" marT="9525" marB="0" anchor="ctr"/>
                </a:tc>
                <a:tc>
                  <a:txBody>
                    <a:bodyPr/>
                    <a:lstStyle/>
                    <a:p>
                      <a:pPr algn="ctr" rtl="0" fontAlgn="ctr"/>
                      <a:r>
                        <a:rPr lang="en-ZA" sz="1600" b="1" u="none" strike="noStrike" dirty="0">
                          <a:effectLst/>
                        </a:rPr>
                        <a:t>76%</a:t>
                      </a:r>
                      <a:endParaRPr lang="en-ZA" sz="1600" b="1" i="0" u="none" strike="noStrike" dirty="0">
                        <a:solidFill>
                          <a:srgbClr val="000000"/>
                        </a:solidFill>
                        <a:effectLst/>
                        <a:latin typeface="+mn-lt"/>
                        <a:cs typeface="Arial" pitchFamily="34" charset="0"/>
                      </a:endParaRPr>
                    </a:p>
                  </a:txBody>
                  <a:tcPr marL="9525" marR="9525" marT="9525" marB="0" anchor="ctr"/>
                </a:tc>
                <a:extLst>
                  <a:ext uri="{0D108BD9-81ED-4DB2-BD59-A6C34878D82A}">
                    <a16:rowId xmlns:a16="http://schemas.microsoft.com/office/drawing/2014/main" xmlns="" val="10002"/>
                  </a:ext>
                </a:extLst>
              </a:tr>
              <a:tr h="308950">
                <a:tc>
                  <a:txBody>
                    <a:bodyPr/>
                    <a:lstStyle/>
                    <a:p>
                      <a:pPr algn="l" rtl="0" fontAlgn="ctr"/>
                      <a:endParaRPr lang="en-ZA" sz="1600" b="0" i="0" u="none" strike="noStrike" dirty="0">
                        <a:solidFill>
                          <a:srgbClr val="000000"/>
                        </a:solidFill>
                        <a:effectLst/>
                        <a:latin typeface="+mn-lt"/>
                        <a:cs typeface="Arial" pitchFamily="34" charset="0"/>
                      </a:endParaRPr>
                    </a:p>
                  </a:txBody>
                  <a:tcPr marL="9525" marR="9525" marT="9525" marB="0" anchor="ct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ctr" rtl="0" fontAlgn="ctr"/>
                      <a:endParaRPr lang="en-ZA" sz="1600" b="1" i="0" u="none" strike="noStrike" dirty="0">
                        <a:solidFill>
                          <a:srgbClr val="000000"/>
                        </a:solidFill>
                        <a:effectLst/>
                        <a:latin typeface="+mn-lt"/>
                        <a:cs typeface="Arial" pitchFamily="34" charset="0"/>
                      </a:endParaRPr>
                    </a:p>
                  </a:txBody>
                  <a:tcPr marL="9525" marR="9525" marT="9525" marB="0" anchor="ctr"/>
                </a:tc>
                <a:extLst>
                  <a:ext uri="{0D108BD9-81ED-4DB2-BD59-A6C34878D82A}">
                    <a16:rowId xmlns:a16="http://schemas.microsoft.com/office/drawing/2014/main" xmlns="" val="10003"/>
                  </a:ext>
                </a:extLst>
              </a:tr>
              <a:tr h="308950">
                <a:tc>
                  <a:txBody>
                    <a:bodyPr/>
                    <a:lstStyle/>
                    <a:p>
                      <a:pPr algn="l" rtl="0" fontAlgn="ctr"/>
                      <a:r>
                        <a:rPr lang="en-ZA" sz="1600" u="none" strike="noStrike" dirty="0">
                          <a:effectLst/>
                        </a:rPr>
                        <a:t>Recreation Development &amp; Sport Promotion</a:t>
                      </a:r>
                      <a:endParaRPr lang="en-ZA" sz="1600" b="0" i="0" u="none" strike="noStrike" dirty="0">
                        <a:solidFill>
                          <a:srgbClr val="000000"/>
                        </a:solidFill>
                        <a:effectLst/>
                        <a:latin typeface="+mn-lt"/>
                        <a:cs typeface="Arial" pitchFamily="34" charset="0"/>
                      </a:endParaRPr>
                    </a:p>
                  </a:txBody>
                  <a:tcPr marL="9525" marR="9525" marT="9525" marB="0" anchor="ctr"/>
                </a:tc>
                <a:tc>
                  <a:txBody>
                    <a:bodyPr/>
                    <a:lstStyle/>
                    <a:p>
                      <a:pPr algn="r" rtl="0" fontAlgn="ctr"/>
                      <a:r>
                        <a:rPr lang="en-ZA" sz="1600" b="1" u="none" strike="noStrike" dirty="0">
                          <a:effectLst/>
                        </a:rPr>
                        <a:t>1 150 524</a:t>
                      </a: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r>
                        <a:rPr lang="en-ZA" sz="1600" b="1" u="none" strike="noStrike" dirty="0">
                          <a:effectLst/>
                        </a:rPr>
                        <a:t>585 722 </a:t>
                      </a: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r>
                        <a:rPr lang="en-ZA" sz="1600" b="1" u="none" strike="noStrike" dirty="0">
                          <a:effectLst/>
                        </a:rPr>
                        <a:t>564 802</a:t>
                      </a: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ctr" rtl="0" fontAlgn="ctr"/>
                      <a:r>
                        <a:rPr lang="en-ZA" sz="1600" b="1" u="none" strike="noStrike" dirty="0">
                          <a:effectLst/>
                        </a:rPr>
                        <a:t>51%</a:t>
                      </a:r>
                      <a:endParaRPr lang="en-ZA" sz="1600" b="1" i="0" u="none" strike="noStrike" dirty="0">
                        <a:solidFill>
                          <a:schemeClr val="tx1"/>
                        </a:solidFill>
                        <a:effectLst/>
                        <a:latin typeface="+mn-lt"/>
                        <a:cs typeface="Arial" pitchFamily="34" charset="0"/>
                      </a:endParaRPr>
                    </a:p>
                  </a:txBody>
                  <a:tcPr marL="9525" marR="9525" marT="9525" marB="0" anchor="ctr"/>
                </a:tc>
                <a:extLst>
                  <a:ext uri="{0D108BD9-81ED-4DB2-BD59-A6C34878D82A}">
                    <a16:rowId xmlns:a16="http://schemas.microsoft.com/office/drawing/2014/main" xmlns="" val="10004"/>
                  </a:ext>
                </a:extLst>
              </a:tr>
              <a:tr h="308950">
                <a:tc>
                  <a:txBody>
                    <a:bodyPr/>
                    <a:lstStyle/>
                    <a:p>
                      <a:pPr algn="l" rtl="0" fontAlgn="ctr"/>
                      <a:endParaRPr lang="en-ZA" sz="1600" b="0" i="0" u="none" strike="noStrike" dirty="0">
                        <a:solidFill>
                          <a:srgbClr val="000000"/>
                        </a:solidFill>
                        <a:effectLst/>
                        <a:latin typeface="+mn-lt"/>
                        <a:cs typeface="Arial" pitchFamily="34" charset="0"/>
                      </a:endParaRPr>
                    </a:p>
                  </a:txBody>
                  <a:tcPr marL="9525" marR="9525" marT="9525" marB="0" anchor="ct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ctr" rtl="0" fontAlgn="ctr"/>
                      <a:endParaRPr lang="en-ZA" sz="1600" b="1" i="0" u="none" strike="noStrike" dirty="0">
                        <a:solidFill>
                          <a:schemeClr val="tx1"/>
                        </a:solidFill>
                        <a:effectLst/>
                        <a:latin typeface="+mn-lt"/>
                        <a:cs typeface="Arial" pitchFamily="34" charset="0"/>
                      </a:endParaRPr>
                    </a:p>
                  </a:txBody>
                  <a:tcPr marL="9525" marR="9525" marT="9525" marB="0" anchor="ctr"/>
                </a:tc>
                <a:extLst>
                  <a:ext uri="{0D108BD9-81ED-4DB2-BD59-A6C34878D82A}">
                    <a16:rowId xmlns:a16="http://schemas.microsoft.com/office/drawing/2014/main" xmlns="" val="10005"/>
                  </a:ext>
                </a:extLst>
              </a:tr>
              <a:tr h="308950">
                <a:tc>
                  <a:txBody>
                    <a:bodyPr/>
                    <a:lstStyle/>
                    <a:p>
                      <a:r>
                        <a:rPr lang="en-US" sz="1600" dirty="0"/>
                        <a:t>Arts &amp; Culture Promotion &amp; Development</a:t>
                      </a:r>
                      <a:endParaRPr lang="en-US" sz="1600" b="0" dirty="0"/>
                    </a:p>
                  </a:txBody>
                  <a:tcPr marL="9525" marR="9525" marT="9525" marB="0" anchor="ctr"/>
                </a:tc>
                <a:tc>
                  <a:txBody>
                    <a:bodyPr/>
                    <a:lstStyle/>
                    <a:p>
                      <a:pPr algn="r" rtl="0" fontAlgn="ctr"/>
                      <a:r>
                        <a:rPr lang="en-ZA" sz="1600" b="1" u="none" strike="noStrike" dirty="0">
                          <a:effectLst/>
                        </a:rPr>
                        <a:t>1 553</a:t>
                      </a:r>
                      <a:r>
                        <a:rPr lang="en-ZA" sz="1600" b="1" u="none" strike="noStrike" baseline="0" dirty="0">
                          <a:effectLst/>
                        </a:rPr>
                        <a:t> 509</a:t>
                      </a: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r>
                        <a:rPr lang="en-ZA" sz="1600" b="1" u="none" strike="noStrike" dirty="0">
                          <a:effectLst/>
                        </a:rPr>
                        <a:t>1 077 752</a:t>
                      </a: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r>
                        <a:rPr lang="en-ZA" sz="1600" b="1" u="none" strike="noStrike" dirty="0">
                          <a:effectLst/>
                        </a:rPr>
                        <a:t>475 757</a:t>
                      </a: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ctr" rtl="0" fontAlgn="ctr"/>
                      <a:r>
                        <a:rPr lang="en-ZA" sz="1600" b="1" u="none" strike="noStrike" dirty="0">
                          <a:effectLst/>
                        </a:rPr>
                        <a:t>69%</a:t>
                      </a:r>
                      <a:endParaRPr lang="en-ZA" sz="1600" b="1" i="0" u="none" strike="noStrike" dirty="0">
                        <a:solidFill>
                          <a:schemeClr val="tx1"/>
                        </a:solidFill>
                        <a:effectLst/>
                        <a:latin typeface="+mn-lt"/>
                        <a:cs typeface="Arial" pitchFamily="34" charset="0"/>
                      </a:endParaRPr>
                    </a:p>
                  </a:txBody>
                  <a:tcPr marL="9525" marR="9525" marT="9525" marB="0" anchor="ctr"/>
                </a:tc>
                <a:extLst>
                  <a:ext uri="{0D108BD9-81ED-4DB2-BD59-A6C34878D82A}">
                    <a16:rowId xmlns:a16="http://schemas.microsoft.com/office/drawing/2014/main" xmlns="" val="10006"/>
                  </a:ext>
                </a:extLst>
              </a:tr>
              <a:tr h="308950">
                <a:tc>
                  <a:txBody>
                    <a:bodyPr/>
                    <a:lstStyle/>
                    <a:p>
                      <a:endParaRPr lang="en-US" sz="1600" b="0" dirty="0"/>
                    </a:p>
                  </a:txBody>
                  <a:tcPr marL="9525" marR="9525" marT="9525" marB="0" anchor="ct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ctr" rtl="0" fontAlgn="ctr"/>
                      <a:endParaRPr lang="en-ZA" sz="1600" b="1" i="0" u="none" strike="noStrike" dirty="0">
                        <a:solidFill>
                          <a:schemeClr val="tx1"/>
                        </a:solidFill>
                        <a:effectLst/>
                        <a:latin typeface="+mn-lt"/>
                        <a:cs typeface="Arial" pitchFamily="34" charset="0"/>
                      </a:endParaRPr>
                    </a:p>
                  </a:txBody>
                  <a:tcPr marL="9525" marR="9525" marT="9525" marB="0" anchor="ctr"/>
                </a:tc>
                <a:extLst>
                  <a:ext uri="{0D108BD9-81ED-4DB2-BD59-A6C34878D82A}">
                    <a16:rowId xmlns:a16="http://schemas.microsoft.com/office/drawing/2014/main" xmlns="" val="10007"/>
                  </a:ext>
                </a:extLst>
              </a:tr>
              <a:tr h="308950">
                <a:tc>
                  <a:txBody>
                    <a:bodyPr/>
                    <a:lstStyle/>
                    <a:p>
                      <a:r>
                        <a:rPr lang="en-US" sz="1600" dirty="0"/>
                        <a:t>Heritage Promotion &amp; Preservation</a:t>
                      </a:r>
                      <a:endParaRPr lang="en-US" sz="1600" b="0" dirty="0"/>
                    </a:p>
                  </a:txBody>
                  <a:tcPr marL="9525" marR="9525" marT="9525" marB="0" anchor="ctr"/>
                </a:tc>
                <a:tc>
                  <a:txBody>
                    <a:bodyPr/>
                    <a:lstStyle/>
                    <a:p>
                      <a:pPr algn="r" rtl="0" fontAlgn="ctr"/>
                      <a:r>
                        <a:rPr lang="en-ZA" sz="1600" b="1" u="none" strike="noStrike" dirty="0">
                          <a:effectLst/>
                        </a:rPr>
                        <a:t>2 164 693</a:t>
                      </a: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r>
                        <a:rPr lang="en-ZA" sz="1600" b="1" u="none" strike="noStrike" dirty="0">
                          <a:effectLst/>
                        </a:rPr>
                        <a:t>1 739 658</a:t>
                      </a: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r>
                        <a:rPr lang="en-ZA" sz="1600" b="1" u="none" strike="noStrike" dirty="0">
                          <a:effectLst/>
                        </a:rPr>
                        <a:t>425 035</a:t>
                      </a: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ctr" rtl="0" fontAlgn="ctr"/>
                      <a:r>
                        <a:rPr lang="en-ZA" sz="1600" b="1" u="none" strike="noStrike" dirty="0">
                          <a:effectLst/>
                        </a:rPr>
                        <a:t>80%</a:t>
                      </a:r>
                      <a:endParaRPr lang="en-ZA" sz="1600" b="1" i="0" u="none" strike="noStrike" dirty="0">
                        <a:solidFill>
                          <a:schemeClr val="tx1"/>
                        </a:solidFill>
                        <a:effectLst/>
                        <a:latin typeface="+mn-lt"/>
                        <a:cs typeface="Arial" pitchFamily="34" charset="0"/>
                      </a:endParaRPr>
                    </a:p>
                  </a:txBody>
                  <a:tcPr marL="9525" marR="9525" marT="9525" marB="0" anchor="ctr"/>
                </a:tc>
                <a:extLst>
                  <a:ext uri="{0D108BD9-81ED-4DB2-BD59-A6C34878D82A}">
                    <a16:rowId xmlns:a16="http://schemas.microsoft.com/office/drawing/2014/main" xmlns="" val="10008"/>
                  </a:ext>
                </a:extLst>
              </a:tr>
              <a:tr h="308950">
                <a:tc>
                  <a:txBody>
                    <a:bodyPr/>
                    <a:lstStyle/>
                    <a:p>
                      <a:pPr algn="l" rtl="0" fontAlgn="ctr"/>
                      <a:endParaRPr lang="en-ZA" sz="1600" b="0" i="0" u="none" strike="noStrike" dirty="0">
                        <a:solidFill>
                          <a:srgbClr val="000000"/>
                        </a:solidFill>
                        <a:effectLst/>
                        <a:latin typeface="+mn-lt"/>
                        <a:cs typeface="Arial" pitchFamily="34" charset="0"/>
                      </a:endParaRPr>
                    </a:p>
                  </a:txBody>
                  <a:tcPr marL="9525" marR="9525" marT="9525" marB="0" anchor="ct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ctr" rtl="0" fontAlgn="ctr"/>
                      <a:endParaRPr lang="en-ZA" sz="1600" b="1" i="0" u="none" strike="noStrike" dirty="0">
                        <a:solidFill>
                          <a:schemeClr val="tx1"/>
                        </a:solidFill>
                        <a:effectLst/>
                        <a:latin typeface="+mn-lt"/>
                        <a:cs typeface="Arial" pitchFamily="34" charset="0"/>
                      </a:endParaRPr>
                    </a:p>
                  </a:txBody>
                  <a:tcPr marL="9525" marR="9525" marT="9525" marB="0" anchor="ctr"/>
                </a:tc>
                <a:extLst>
                  <a:ext uri="{0D108BD9-81ED-4DB2-BD59-A6C34878D82A}">
                    <a16:rowId xmlns:a16="http://schemas.microsoft.com/office/drawing/2014/main" xmlns="" val="10009"/>
                  </a:ext>
                </a:extLst>
              </a:tr>
              <a:tr h="308950">
                <a:tc>
                  <a:txBody>
                    <a:bodyPr/>
                    <a:lstStyle/>
                    <a:p>
                      <a:pPr algn="l" rtl="0" fontAlgn="ctr"/>
                      <a:r>
                        <a:rPr lang="en-ZA" sz="1600" u="none" strike="noStrike" dirty="0">
                          <a:effectLst/>
                        </a:rPr>
                        <a:t>TOTAL</a:t>
                      </a:r>
                      <a:endParaRPr lang="en-ZA" sz="1600" b="1" i="0" u="none" strike="noStrike" dirty="0">
                        <a:solidFill>
                          <a:srgbClr val="000000"/>
                        </a:solidFill>
                        <a:effectLst/>
                        <a:latin typeface="+mn-lt"/>
                        <a:cs typeface="Arial" pitchFamily="34" charset="0"/>
                      </a:endParaRPr>
                    </a:p>
                  </a:txBody>
                  <a:tcPr marL="9525" marR="9525" marT="9525" marB="0" anchor="ctr"/>
                </a:tc>
                <a:tc>
                  <a:txBody>
                    <a:bodyPr/>
                    <a:lstStyle/>
                    <a:p>
                      <a:pPr algn="r" rtl="0" fontAlgn="ctr"/>
                      <a:r>
                        <a:rPr lang="en-ZA" sz="1600" b="1" u="none" strike="noStrike" dirty="0">
                          <a:effectLst/>
                        </a:rPr>
                        <a:t>5 310 738</a:t>
                      </a: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r>
                        <a:rPr lang="en-ZA" sz="1600" b="1" u="none" strike="noStrike" dirty="0">
                          <a:effectLst/>
                        </a:rPr>
                        <a:t>3 738 288</a:t>
                      </a: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r" rtl="0" fontAlgn="ctr"/>
                      <a:r>
                        <a:rPr lang="en-ZA" sz="1600" b="1" u="none" strike="noStrike" dirty="0">
                          <a:effectLst/>
                        </a:rPr>
                        <a:t>1 572 450</a:t>
                      </a:r>
                      <a:endParaRPr lang="en-ZA" sz="1600" b="1" i="0" u="none" strike="noStrike" dirty="0">
                        <a:solidFill>
                          <a:schemeClr val="tx1"/>
                        </a:solidFill>
                        <a:effectLst/>
                        <a:latin typeface="+mn-lt"/>
                        <a:cs typeface="Arial" pitchFamily="34" charset="0"/>
                      </a:endParaRPr>
                    </a:p>
                  </a:txBody>
                  <a:tcPr marL="9525" marR="9525" marT="9525" marB="0" anchor="ctr"/>
                </a:tc>
                <a:tc>
                  <a:txBody>
                    <a:bodyPr/>
                    <a:lstStyle/>
                    <a:p>
                      <a:pPr algn="ctr" rtl="0" fontAlgn="ctr"/>
                      <a:r>
                        <a:rPr lang="en-ZA" sz="1600" b="1" u="none" strike="noStrike" dirty="0">
                          <a:effectLst/>
                        </a:rPr>
                        <a:t>70%</a:t>
                      </a:r>
                      <a:endParaRPr lang="en-ZA" sz="1600" b="1" i="0" u="none" strike="noStrike" dirty="0">
                        <a:solidFill>
                          <a:schemeClr val="tx1"/>
                        </a:solidFill>
                        <a:effectLst/>
                        <a:latin typeface="+mn-lt"/>
                        <a:cs typeface="Arial" pitchFamily="34" charset="0"/>
                      </a:endParaRPr>
                    </a:p>
                  </a:txBody>
                  <a:tcPr marL="9525" marR="9525" marT="9525" marB="0" anchor="ct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xmlns="" val="8863899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07506" y="2132856"/>
          <a:ext cx="8784975" cy="2232248"/>
        </p:xfrm>
        <a:graphic>
          <a:graphicData uri="http://schemas.openxmlformats.org/drawingml/2006/table">
            <a:tbl>
              <a:tblPr firstRow="1" bandRow="1"/>
              <a:tblGrid>
                <a:gridCol w="8784975">
                  <a:extLst>
                    <a:ext uri="{9D8B030D-6E8A-4147-A177-3AD203B41FA5}">
                      <a16:colId xmlns:a16="http://schemas.microsoft.com/office/drawing/2014/main" xmlns="" val="20000"/>
                    </a:ext>
                  </a:extLst>
                </a:gridCol>
              </a:tblGrid>
              <a:tr h="2232248">
                <a:tc>
                  <a:txBody>
                    <a:bodyPr/>
                    <a:lstStyle/>
                    <a:p>
                      <a:pPr algn="ctr" rtl="0" fontAlgn="ctr"/>
                      <a:endParaRPr lang="en-ZA" sz="1600" b="1" i="0" u="none" strike="noStrike" dirty="0">
                        <a:solidFill>
                          <a:srgbClr val="FFFFFF"/>
                        </a:solidFill>
                        <a:effectLst/>
                        <a:latin typeface="+mn-lt"/>
                        <a:cs typeface="Arial" pitchFamily="34" charset="0"/>
                      </a:endParaRPr>
                    </a:p>
                    <a:p>
                      <a:pPr algn="ctr" rtl="0" fontAlgn="ctr"/>
                      <a:endParaRPr lang="en-ZA" sz="1600" b="1" i="0" u="none" strike="noStrike" dirty="0">
                        <a:solidFill>
                          <a:srgbClr val="FFFFFF"/>
                        </a:solidFill>
                        <a:effectLst/>
                        <a:latin typeface="+mn-lt"/>
                        <a:cs typeface="Arial" pitchFamily="34" charset="0"/>
                      </a:endParaRPr>
                    </a:p>
                    <a:p>
                      <a:pPr algn="ctr" rtl="0" fontAlgn="ctr"/>
                      <a:r>
                        <a:rPr lang="en-ZA" sz="2800" b="1" i="0" u="none" strike="noStrike" dirty="0">
                          <a:solidFill>
                            <a:srgbClr val="FFFFFF"/>
                          </a:solidFill>
                          <a:effectLst/>
                          <a:latin typeface="+mn-lt"/>
                          <a:cs typeface="Arial" pitchFamily="34" charset="0"/>
                        </a:rPr>
                        <a:t>DEPARTMENTAL SUMMARY</a:t>
                      </a:r>
                      <a:r>
                        <a:rPr lang="en-ZA" sz="2800" b="1" i="0" u="none" strike="noStrike" baseline="0" dirty="0">
                          <a:solidFill>
                            <a:srgbClr val="FFFFFF"/>
                          </a:solidFill>
                          <a:effectLst/>
                          <a:latin typeface="+mn-lt"/>
                          <a:cs typeface="Arial" pitchFamily="34" charset="0"/>
                        </a:rPr>
                        <a:t> OF </a:t>
                      </a:r>
                      <a:r>
                        <a:rPr lang="en-ZA" sz="2800" b="1" i="0" u="none" strike="noStrike" dirty="0">
                          <a:solidFill>
                            <a:srgbClr val="FFFFFF"/>
                          </a:solidFill>
                          <a:effectLst/>
                          <a:latin typeface="+mn-lt"/>
                          <a:cs typeface="Arial" pitchFamily="34" charset="0"/>
                        </a:rPr>
                        <a:t>BUDGET VS EXPENDITURE</a:t>
                      </a:r>
                      <a:r>
                        <a:rPr lang="en-ZA" sz="2800" b="1" i="0" u="none" strike="noStrike" baseline="0" dirty="0">
                          <a:solidFill>
                            <a:srgbClr val="FFFFFF"/>
                          </a:solidFill>
                          <a:effectLst/>
                          <a:latin typeface="+mn-lt"/>
                          <a:cs typeface="Arial" pitchFamily="34" charset="0"/>
                        </a:rPr>
                        <a:t> </a:t>
                      </a:r>
                    </a:p>
                    <a:p>
                      <a:pPr algn="ctr" rtl="0" fontAlgn="ctr"/>
                      <a:endParaRPr lang="en-ZA" sz="2800" b="1" i="0" u="none" strike="noStrike" baseline="0" dirty="0">
                        <a:solidFill>
                          <a:srgbClr val="FFFFFF"/>
                        </a:solidFill>
                        <a:effectLst/>
                        <a:latin typeface="+mn-lt"/>
                        <a:cs typeface="Arial" pitchFamily="34" charset="0"/>
                      </a:endParaRPr>
                    </a:p>
                    <a:p>
                      <a:pPr algn="ctr" rtl="0" fontAlgn="ctr"/>
                      <a:r>
                        <a:rPr lang="en-ZA" sz="2800" b="1" i="0" u="none" strike="noStrike" baseline="0" dirty="0">
                          <a:solidFill>
                            <a:srgbClr val="FFFFFF"/>
                          </a:solidFill>
                          <a:effectLst/>
                          <a:latin typeface="+mn-lt"/>
                          <a:cs typeface="Arial" pitchFamily="34" charset="0"/>
                        </a:rPr>
                        <a:t>PER ECONOMIC CLASSIFICATION</a:t>
                      </a:r>
                      <a:endParaRPr lang="en-ZA" sz="28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37193554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172399" y="6172200"/>
            <a:ext cx="720081" cy="365125"/>
          </a:xfrm>
        </p:spPr>
        <p:txBody>
          <a:bodyPr/>
          <a:lstStyle/>
          <a:p>
            <a:r>
              <a:rPr lang="en-ZA" sz="1000" b="1" dirty="0" smtClean="0"/>
              <a:t>55</a:t>
            </a:r>
            <a:endParaRPr lang="en-ZA" sz="1000" b="1" dirty="0"/>
          </a:p>
        </p:txBody>
      </p:sp>
      <p:sp>
        <p:nvSpPr>
          <p:cNvPr id="5" name="Content Placeholder 1"/>
          <p:cNvSpPr>
            <a:spLocks noGrp="1"/>
          </p:cNvSpPr>
          <p:nvPr>
            <p:ph idx="1"/>
          </p:nvPr>
        </p:nvSpPr>
        <p:spPr>
          <a:xfrm>
            <a:off x="323528" y="116632"/>
            <a:ext cx="8363272" cy="648073"/>
          </a:xfrm>
        </p:spPr>
        <p:txBody>
          <a:bodyPr>
            <a:normAutofit fontScale="70000" lnSpcReduction="20000"/>
          </a:bodyPr>
          <a:lstStyle/>
          <a:p>
            <a:pPr marL="0" lvl="0" indent="0" algn="ctr" defTabSz="457200" eaLnBrk="0" fontAlgn="base" hangingPunct="0">
              <a:spcAft>
                <a:spcPct val="0"/>
              </a:spcAft>
              <a:buNone/>
              <a:defRPr/>
            </a:pPr>
            <a:r>
              <a:rPr lang="en-ZA" sz="2800" dirty="0">
                <a:solidFill>
                  <a:schemeClr val="accent6"/>
                </a:solidFill>
                <a:latin typeface="+mj-lt"/>
                <a:ea typeface="+mj-ea"/>
                <a:cs typeface="Arial" pitchFamily="34" charset="0"/>
              </a:rPr>
              <a:t>DEPARTMENTAL SUMMARY</a:t>
            </a:r>
            <a:r>
              <a:rPr lang="en-ZA" sz="2800" cap="all" dirty="0">
                <a:solidFill>
                  <a:schemeClr val="accent6"/>
                </a:solidFill>
                <a:latin typeface="+mj-lt"/>
                <a:ea typeface="+mj-ea"/>
              </a:rPr>
              <a:t> </a:t>
            </a:r>
          </a:p>
          <a:p>
            <a:pPr marL="0" lvl="0" indent="0" algn="ctr" defTabSz="457200" eaLnBrk="0" fontAlgn="base" hangingPunct="0">
              <a:spcAft>
                <a:spcPct val="0"/>
              </a:spcAft>
              <a:buNone/>
              <a:defRPr/>
            </a:pPr>
            <a:r>
              <a:rPr lang="en-ZA" sz="2800" cap="all" dirty="0">
                <a:solidFill>
                  <a:schemeClr val="accent6"/>
                </a:solidFill>
                <a:latin typeface="+mj-lt"/>
                <a:ea typeface="+mj-ea"/>
              </a:rPr>
              <a:t>PER ECONOMIC CLASSIFICATION</a:t>
            </a:r>
          </a:p>
          <a:p>
            <a:pPr marL="0" lvl="0" indent="0" algn="ctr" defTabSz="457200" eaLnBrk="0" fontAlgn="base" hangingPunct="0">
              <a:spcAft>
                <a:spcPct val="0"/>
              </a:spcAft>
              <a:buNone/>
              <a:defRPr/>
            </a:pPr>
            <a:endParaRPr lang="en-ZA" sz="2800" cap="all" dirty="0">
              <a:solidFill>
                <a:schemeClr val="accent6"/>
              </a:solidFill>
              <a:latin typeface="+mj-lt"/>
              <a:ea typeface="+mj-ea"/>
            </a:endParaRPr>
          </a:p>
        </p:txBody>
      </p:sp>
      <p:graphicFrame>
        <p:nvGraphicFramePr>
          <p:cNvPr id="6" name="Table 5"/>
          <p:cNvGraphicFramePr>
            <a:graphicFrameLocks noGrp="1"/>
          </p:cNvGraphicFramePr>
          <p:nvPr>
            <p:extLst>
              <p:ext uri="{D42A27DB-BD31-4B8C-83A1-F6EECF244321}">
                <p14:modId xmlns:p14="http://schemas.microsoft.com/office/powerpoint/2010/main" xmlns="" val="1732886207"/>
              </p:ext>
            </p:extLst>
          </p:nvPr>
        </p:nvGraphicFramePr>
        <p:xfrm>
          <a:off x="107506" y="1052733"/>
          <a:ext cx="8928991" cy="4824540"/>
        </p:xfrm>
        <a:graphic>
          <a:graphicData uri="http://schemas.openxmlformats.org/drawingml/2006/table">
            <a:tbl>
              <a:tblPr firstRow="1" bandRow="1">
                <a:tableStyleId>{08FB837D-C827-4EFA-A057-4D05807E0F7C}</a:tableStyleId>
              </a:tblPr>
              <a:tblGrid>
                <a:gridCol w="3586232">
                  <a:extLst>
                    <a:ext uri="{9D8B030D-6E8A-4147-A177-3AD203B41FA5}">
                      <a16:colId xmlns:a16="http://schemas.microsoft.com/office/drawing/2014/main" xmlns="" val="20000"/>
                    </a:ext>
                  </a:extLst>
                </a:gridCol>
                <a:gridCol w="1244204">
                  <a:extLst>
                    <a:ext uri="{9D8B030D-6E8A-4147-A177-3AD203B41FA5}">
                      <a16:colId xmlns:a16="http://schemas.microsoft.com/office/drawing/2014/main" xmlns="" val="20005"/>
                    </a:ext>
                  </a:extLst>
                </a:gridCol>
                <a:gridCol w="1313363">
                  <a:extLst>
                    <a:ext uri="{9D8B030D-6E8A-4147-A177-3AD203B41FA5}">
                      <a16:colId xmlns:a16="http://schemas.microsoft.com/office/drawing/2014/main" xmlns="" val="20001"/>
                    </a:ext>
                  </a:extLst>
                </a:gridCol>
                <a:gridCol w="1228761">
                  <a:extLst>
                    <a:ext uri="{9D8B030D-6E8A-4147-A177-3AD203B41FA5}">
                      <a16:colId xmlns:a16="http://schemas.microsoft.com/office/drawing/2014/main" xmlns="" val="20002"/>
                    </a:ext>
                  </a:extLst>
                </a:gridCol>
                <a:gridCol w="963278">
                  <a:extLst>
                    <a:ext uri="{9D8B030D-6E8A-4147-A177-3AD203B41FA5}">
                      <a16:colId xmlns:a16="http://schemas.microsoft.com/office/drawing/2014/main" xmlns="" val="20003"/>
                    </a:ext>
                  </a:extLst>
                </a:gridCol>
                <a:gridCol w="593153">
                  <a:extLst>
                    <a:ext uri="{9D8B030D-6E8A-4147-A177-3AD203B41FA5}">
                      <a16:colId xmlns:a16="http://schemas.microsoft.com/office/drawing/2014/main" xmlns="" val="20004"/>
                    </a:ext>
                  </a:extLst>
                </a:gridCol>
              </a:tblGrid>
              <a:tr h="1022680">
                <a:tc>
                  <a:txBody>
                    <a:bodyPr/>
                    <a:lstStyle/>
                    <a:p>
                      <a:pPr algn="l" rtl="0" fontAlgn="ctr"/>
                      <a:r>
                        <a:rPr lang="en-ZA" sz="1600" u="none" strike="noStrike" dirty="0">
                          <a:effectLst/>
                        </a:rPr>
                        <a:t>Economic Classification</a:t>
                      </a:r>
                      <a:endParaRPr lang="en-ZA" sz="1600" b="1" i="0" u="none" strike="noStrike"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u="none" strike="noStrike" baseline="0" dirty="0">
                          <a:effectLst/>
                        </a:rPr>
                        <a:t>Expenditure</a:t>
                      </a:r>
                    </a:p>
                    <a:p>
                      <a:pPr algn="ctr" rtl="0" fontAlgn="ctr"/>
                      <a:r>
                        <a:rPr lang="en-ZA" sz="1600" u="none" strike="noStrike" baseline="0" dirty="0">
                          <a:effectLst/>
                        </a:rPr>
                        <a:t>31 December</a:t>
                      </a:r>
                    </a:p>
                    <a:p>
                      <a:pPr algn="ctr" rtl="0" fontAlgn="ctr"/>
                      <a:r>
                        <a:rPr lang="en-ZA" sz="1600" u="none" strike="noStrike" baseline="0" dirty="0">
                          <a:effectLst/>
                        </a:rPr>
                        <a:t>2019</a:t>
                      </a:r>
                      <a:endParaRPr lang="en-ZA" sz="1600" b="1" i="0" u="none" strike="noStrike" baseline="0"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u="none" strike="noStrike" baseline="0" dirty="0">
                          <a:effectLst/>
                        </a:rPr>
                        <a:t> Adjusted Appropriation</a:t>
                      </a:r>
                      <a:endParaRPr lang="en-US" sz="1600" u="none" strike="noStrike" dirty="0">
                        <a:effectLst/>
                      </a:endParaRPr>
                    </a:p>
                    <a:p>
                      <a:pPr algn="ctr" rtl="0" fontAlgn="ctr"/>
                      <a:r>
                        <a:rPr lang="en-US" sz="1600" u="none" strike="noStrike" baseline="0" dirty="0">
                          <a:effectLst/>
                        </a:rPr>
                        <a:t>2020/21</a:t>
                      </a:r>
                      <a:endParaRPr lang="en-US" sz="1600" b="1" i="0" u="none" strike="noStrike"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u="none" strike="noStrike" baseline="0" dirty="0">
                          <a:effectLst/>
                        </a:rPr>
                        <a:t> Expenditure</a:t>
                      </a:r>
                    </a:p>
                    <a:p>
                      <a:pPr algn="ctr" rtl="0" fontAlgn="ctr"/>
                      <a:r>
                        <a:rPr lang="en-ZA" sz="1600" u="none" strike="noStrike" baseline="0" dirty="0">
                          <a:effectLst/>
                        </a:rPr>
                        <a:t>31 December</a:t>
                      </a:r>
                    </a:p>
                    <a:p>
                      <a:pPr algn="ctr" rtl="0" fontAlgn="ctr"/>
                      <a:r>
                        <a:rPr lang="en-ZA" sz="1600" u="none" strike="noStrike" baseline="0" dirty="0">
                          <a:effectLst/>
                        </a:rPr>
                        <a:t>2020</a:t>
                      </a:r>
                    </a:p>
                    <a:p>
                      <a:pPr algn="ctr" rtl="0" fontAlgn="ctr"/>
                      <a:endParaRPr lang="en-ZA" sz="1600" b="1" i="0" u="none" strike="noStrike" baseline="0"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u="none" strike="noStrike" baseline="0" dirty="0">
                          <a:effectLst/>
                        </a:rPr>
                        <a:t>Total </a:t>
                      </a:r>
                    </a:p>
                    <a:p>
                      <a:pPr algn="ctr" rtl="0" fontAlgn="ctr"/>
                      <a:r>
                        <a:rPr lang="en-ZA" sz="1600" u="none" strike="noStrike" baseline="0" dirty="0">
                          <a:effectLst/>
                        </a:rPr>
                        <a:t>Available</a:t>
                      </a:r>
                      <a:endParaRPr lang="en-ZA" sz="1600" b="1" i="0" u="none" strike="noStrike" baseline="0"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u="none" strike="noStrike" baseline="0" dirty="0">
                          <a:effectLst/>
                        </a:rPr>
                        <a:t>% </a:t>
                      </a:r>
                    </a:p>
                    <a:p>
                      <a:pPr algn="ctr" rtl="0" fontAlgn="ctr"/>
                      <a:r>
                        <a:rPr lang="en-ZA" sz="1600" u="none" strike="noStrike" baseline="0" dirty="0">
                          <a:effectLst/>
                        </a:rPr>
                        <a:t>Spent</a:t>
                      </a:r>
                      <a:endParaRPr lang="en-ZA" sz="1600" b="1" i="0" u="none" strike="noStrike" baseline="0"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68655">
                <a:tc>
                  <a:txBody>
                    <a:bodyPr/>
                    <a:lstStyle/>
                    <a:p>
                      <a:pPr algn="l" fontAlgn="t"/>
                      <a:endParaRPr lang="en-ZA" sz="1600" b="0" i="0" u="none" strike="noStrike" dirty="0">
                        <a:solidFill>
                          <a:srgbClr val="000000"/>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ZA" sz="1600" b="1" u="none" strike="noStrike" dirty="0">
                          <a:effectLst/>
                        </a:rPr>
                        <a:t>R’000</a:t>
                      </a:r>
                      <a:endParaRPr lang="en-ZA" sz="1600" b="1" i="0" u="none" strike="noStrike" dirty="0">
                        <a:solidFill>
                          <a:srgbClr val="000000"/>
                        </a:solidFill>
                        <a:effectLst/>
                        <a:latin typeface="+mn-lt"/>
                        <a:cs typeface="Arial" pitchFamily="34" charset="0"/>
                      </a:endParaRP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ZA" sz="1600" b="1" u="none" strike="noStrike" dirty="0">
                          <a:effectLst/>
                        </a:rPr>
                        <a:t>R’000</a:t>
                      </a:r>
                      <a:endParaRPr lang="en-ZA" sz="1600" b="1" i="0" u="none" strike="noStrike" dirty="0">
                        <a:solidFill>
                          <a:srgbClr val="000000"/>
                        </a:solidFill>
                        <a:effectLst/>
                        <a:latin typeface="+mn-lt"/>
                        <a:cs typeface="Arial" pitchFamily="34" charset="0"/>
                      </a:endParaRP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R’000</a:t>
                      </a:r>
                      <a:endParaRPr lang="en-ZA" sz="1600" b="1" i="0" u="none" strike="noStrike" dirty="0">
                        <a:solidFill>
                          <a:srgbClr val="000000"/>
                        </a:solidFill>
                        <a:effectLst/>
                        <a:latin typeface="+mn-lt"/>
                        <a:cs typeface="Arial" pitchFamily="34" charset="0"/>
                      </a:endParaRP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R’000</a:t>
                      </a:r>
                      <a:endParaRPr lang="en-ZA" sz="1600" b="1" i="0" u="none" strike="noStrike" dirty="0">
                        <a:solidFill>
                          <a:srgbClr val="000000"/>
                        </a:solidFill>
                        <a:effectLst/>
                        <a:latin typeface="+mn-lt"/>
                        <a:cs typeface="Arial" pitchFamily="34" charset="0"/>
                      </a:endParaRP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rgbClr val="000000"/>
                        </a:solidFill>
                        <a:effectLst/>
                        <a:latin typeface="+mn-lt"/>
                        <a:cs typeface="Arial" pitchFamily="34" charset="0"/>
                      </a:endParaRPr>
                    </a:p>
                  </a:txBody>
                  <a:tcPr marL="6607" marR="59465"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1785">
                <a:tc>
                  <a:txBody>
                    <a:bodyPr/>
                    <a:lstStyle/>
                    <a:p>
                      <a:pPr algn="l" rtl="0" fontAlgn="ctr"/>
                      <a:r>
                        <a:rPr lang="en-ZA" sz="1600" u="none" strike="noStrike" dirty="0">
                          <a:effectLst/>
                        </a:rPr>
                        <a:t>CURRENT</a:t>
                      </a:r>
                      <a:r>
                        <a:rPr lang="en-ZA" sz="1600" u="none" strike="noStrike" baseline="0" dirty="0">
                          <a:effectLst/>
                        </a:rPr>
                        <a:t> PAYMENTS</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683 770</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850 064</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523 568</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326 496</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62%</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71785">
                <a:tc>
                  <a:txBody>
                    <a:bodyPr/>
                    <a:lstStyle/>
                    <a:p>
                      <a:pPr algn="l" rtl="0" fontAlgn="ctr"/>
                      <a:r>
                        <a:rPr lang="en-ZA" sz="1600" u="none" strike="noStrike" dirty="0">
                          <a:effectLst/>
                        </a:rPr>
                        <a:t>  Compensation</a:t>
                      </a:r>
                      <a:r>
                        <a:rPr lang="en-ZA" sz="1600" u="none" strike="noStrike" baseline="0" dirty="0">
                          <a:effectLst/>
                        </a:rPr>
                        <a:t> of Employees</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262 379</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380 295</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247 868</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132 427</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65%</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71785">
                <a:tc>
                  <a:txBody>
                    <a:bodyPr/>
                    <a:lstStyle/>
                    <a:p>
                      <a:pPr algn="l" rtl="0" fontAlgn="ctr"/>
                      <a:r>
                        <a:rPr lang="en-ZA" sz="1600" u="none" strike="noStrike" dirty="0">
                          <a:effectLst/>
                        </a:rPr>
                        <a:t>  Goods and Services</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421 391</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469 769</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275 700</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194 069</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59%</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71785">
                <a:tc>
                  <a:txBody>
                    <a:bodyPr/>
                    <a:lstStyle/>
                    <a:p>
                      <a:pPr algn="l" rtl="0" fontAlgn="ct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71785">
                <a:tc>
                  <a:txBody>
                    <a:bodyPr/>
                    <a:lstStyle/>
                    <a:p>
                      <a:r>
                        <a:rPr lang="en-US" sz="1600" dirty="0"/>
                        <a:t>INTEREST</a:t>
                      </a:r>
                      <a:endParaRPr lang="en-US" sz="1600" b="1"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71785">
                <a:tc>
                  <a:txBody>
                    <a:bodyPr/>
                    <a:lstStyle/>
                    <a:p>
                      <a:r>
                        <a:rPr lang="en-US" sz="1600" dirty="0"/>
                        <a:t>  Interest and rent on land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71785">
                <a:tc>
                  <a:txBody>
                    <a:bodyPr/>
                    <a:lstStyle/>
                    <a:p>
                      <a:endParaRPr lang="en-US" sz="1600"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71785">
                <a:tc>
                  <a:txBody>
                    <a:bodyPr/>
                    <a:lstStyle/>
                    <a:p>
                      <a:pPr algn="l" rtl="0" fontAlgn="ctr"/>
                      <a:r>
                        <a:rPr lang="en-ZA" sz="1600" u="none" strike="noStrike" dirty="0">
                          <a:effectLst/>
                        </a:rPr>
                        <a:t>TRANSFERS</a:t>
                      </a:r>
                      <a:r>
                        <a:rPr lang="en-ZA" sz="1600" u="none" strike="noStrike" baseline="0" dirty="0">
                          <a:effectLst/>
                        </a:rPr>
                        <a:t> &amp; SUBSIDIES</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3 393 334</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4 333 586</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3 191 169</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1 142 417</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74%</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71785">
                <a:tc>
                  <a:txBody>
                    <a:bodyPr/>
                    <a:lstStyle/>
                    <a:p>
                      <a:pPr algn="l" rtl="0" fontAlgn="ctr"/>
                      <a:r>
                        <a:rPr lang="en-ZA" sz="1600" u="none" strike="noStrike" dirty="0">
                          <a:effectLst/>
                        </a:rPr>
                        <a:t>  Provinces &amp; Municipalities</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1 680 885</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1 522 908</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1 309 355</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213 553</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86%</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71785">
                <a:tc>
                  <a:txBody>
                    <a:bodyPr/>
                    <a:lstStyle/>
                    <a:p>
                      <a:pPr algn="l" rtl="0" fontAlgn="ctr"/>
                      <a:r>
                        <a:rPr lang="en-ZA" sz="1600" u="none" strike="noStrike" dirty="0">
                          <a:effectLst/>
                        </a:rPr>
                        <a:t>  Departmental Agencies (Cur)</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1 198 590</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2 104 803</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1 556 621</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548 182</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74%</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71785">
                <a:tc>
                  <a:txBody>
                    <a:bodyPr/>
                    <a:lstStyle/>
                    <a:p>
                      <a:pPr algn="l" rtl="0" fontAlgn="ctr"/>
                      <a:r>
                        <a:rPr lang="en-ZA" sz="1600" u="none" strike="noStrike" dirty="0">
                          <a:effectLst/>
                        </a:rPr>
                        <a:t>  Departmental</a:t>
                      </a:r>
                      <a:r>
                        <a:rPr lang="en-ZA" sz="1600" u="none" strike="noStrike" baseline="0" dirty="0">
                          <a:effectLst/>
                        </a:rPr>
                        <a:t> Agencies (Cap)</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82 822</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122 362</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61 239</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61 123</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50%</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71785">
                <a:tc>
                  <a:txBody>
                    <a:bodyPr/>
                    <a:lstStyle/>
                    <a:p>
                      <a:pPr algn="l" rtl="0" fontAlgn="ctr"/>
                      <a:r>
                        <a:rPr lang="en-ZA" sz="1600" u="none" strike="noStrike" dirty="0">
                          <a:effectLst/>
                        </a:rPr>
                        <a:t>  Higher Education</a:t>
                      </a:r>
                      <a:r>
                        <a:rPr lang="en-ZA" sz="1600" u="none" strike="noStrike" baseline="0" dirty="0">
                          <a:effectLst/>
                        </a:rPr>
                        <a:t> Institutions (Cur)</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4 250</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6 791</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2 444</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4 347</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36%</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71785">
                <a:tc>
                  <a:txBody>
                    <a:bodyPr/>
                    <a:lstStyle/>
                    <a:p>
                      <a:pPr algn="l" rtl="0" fontAlgn="ctr"/>
                      <a:r>
                        <a:rPr lang="en-ZA" sz="1600" u="none" strike="noStrike" dirty="0">
                          <a:effectLst/>
                        </a:rPr>
                        <a:t>  Higher</a:t>
                      </a:r>
                      <a:r>
                        <a:rPr lang="en-ZA" sz="1600" u="none" strike="noStrike" baseline="0" dirty="0">
                          <a:effectLst/>
                        </a:rPr>
                        <a:t> Education Institutions (Cap)</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xmlns="" val="12410738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t>56</a:t>
            </a:r>
            <a:endParaRPr lang="en-ZA" sz="1000" b="1" dirty="0"/>
          </a:p>
        </p:txBody>
      </p:sp>
      <p:sp>
        <p:nvSpPr>
          <p:cNvPr id="5" name="Content Placeholder 1"/>
          <p:cNvSpPr>
            <a:spLocks noGrp="1"/>
          </p:cNvSpPr>
          <p:nvPr>
            <p:ph idx="1"/>
          </p:nvPr>
        </p:nvSpPr>
        <p:spPr>
          <a:xfrm>
            <a:off x="323528" y="116632"/>
            <a:ext cx="8496944" cy="648073"/>
          </a:xfrm>
        </p:spPr>
        <p:txBody>
          <a:bodyPr>
            <a:normAutofit fontScale="70000" lnSpcReduction="20000"/>
          </a:bodyPr>
          <a:lstStyle/>
          <a:p>
            <a:pPr marL="0" lvl="0" indent="0" algn="ctr" defTabSz="457200" eaLnBrk="0" fontAlgn="base" hangingPunct="0">
              <a:spcAft>
                <a:spcPct val="0"/>
              </a:spcAft>
              <a:buNone/>
              <a:defRPr/>
            </a:pPr>
            <a:r>
              <a:rPr lang="en-ZA" sz="2800" dirty="0">
                <a:solidFill>
                  <a:schemeClr val="accent6"/>
                </a:solidFill>
                <a:latin typeface="+mj-lt"/>
                <a:ea typeface="+mj-ea"/>
                <a:cs typeface="Arial" pitchFamily="34" charset="0"/>
              </a:rPr>
              <a:t>DEPARTMENTAL SUMMARY </a:t>
            </a:r>
          </a:p>
          <a:p>
            <a:pPr marL="0" lvl="0" indent="0" algn="ctr" defTabSz="457200" eaLnBrk="0" fontAlgn="base" hangingPunct="0">
              <a:spcAft>
                <a:spcPct val="0"/>
              </a:spcAft>
              <a:buNone/>
              <a:defRPr/>
            </a:pPr>
            <a:r>
              <a:rPr lang="en-ZA" sz="2800" dirty="0">
                <a:solidFill>
                  <a:schemeClr val="accent6"/>
                </a:solidFill>
                <a:latin typeface="+mj-lt"/>
                <a:ea typeface="+mj-ea"/>
                <a:cs typeface="Arial" pitchFamily="34" charset="0"/>
              </a:rPr>
              <a:t>PER ECONOMIC CLASSIFICATION</a:t>
            </a:r>
            <a:r>
              <a:rPr lang="en-ZA" sz="2800" cap="all" dirty="0">
                <a:solidFill>
                  <a:schemeClr val="accent6"/>
                </a:solidFill>
                <a:latin typeface="+mj-lt"/>
                <a:ea typeface="+mj-ea"/>
              </a:rPr>
              <a:t> </a:t>
            </a:r>
          </a:p>
        </p:txBody>
      </p:sp>
      <p:graphicFrame>
        <p:nvGraphicFramePr>
          <p:cNvPr id="6" name="Table 5"/>
          <p:cNvGraphicFramePr>
            <a:graphicFrameLocks noGrp="1"/>
          </p:cNvGraphicFramePr>
          <p:nvPr>
            <p:extLst>
              <p:ext uri="{D42A27DB-BD31-4B8C-83A1-F6EECF244321}">
                <p14:modId xmlns:p14="http://schemas.microsoft.com/office/powerpoint/2010/main" xmlns="" val="928628107"/>
              </p:ext>
            </p:extLst>
          </p:nvPr>
        </p:nvGraphicFramePr>
        <p:xfrm>
          <a:off x="107506" y="1124742"/>
          <a:ext cx="8856982" cy="4608513"/>
        </p:xfrm>
        <a:graphic>
          <a:graphicData uri="http://schemas.openxmlformats.org/drawingml/2006/table">
            <a:tbl>
              <a:tblPr firstRow="1" bandRow="1">
                <a:tableStyleId>{08FB837D-C827-4EFA-A057-4D05807E0F7C}</a:tableStyleId>
              </a:tblPr>
              <a:tblGrid>
                <a:gridCol w="3528390">
                  <a:extLst>
                    <a:ext uri="{9D8B030D-6E8A-4147-A177-3AD203B41FA5}">
                      <a16:colId xmlns:a16="http://schemas.microsoft.com/office/drawing/2014/main" xmlns="" val="20000"/>
                    </a:ext>
                  </a:extLst>
                </a:gridCol>
                <a:gridCol w="1296144">
                  <a:extLst>
                    <a:ext uri="{9D8B030D-6E8A-4147-A177-3AD203B41FA5}">
                      <a16:colId xmlns:a16="http://schemas.microsoft.com/office/drawing/2014/main" xmlns="" val="20005"/>
                    </a:ext>
                  </a:extLst>
                </a:gridCol>
                <a:gridCol w="1296144">
                  <a:extLst>
                    <a:ext uri="{9D8B030D-6E8A-4147-A177-3AD203B41FA5}">
                      <a16:colId xmlns:a16="http://schemas.microsoft.com/office/drawing/2014/main" xmlns="" val="20001"/>
                    </a:ext>
                  </a:extLst>
                </a:gridCol>
                <a:gridCol w="1192425">
                  <a:extLst>
                    <a:ext uri="{9D8B030D-6E8A-4147-A177-3AD203B41FA5}">
                      <a16:colId xmlns:a16="http://schemas.microsoft.com/office/drawing/2014/main" xmlns="" val="20002"/>
                    </a:ext>
                  </a:extLst>
                </a:gridCol>
                <a:gridCol w="955509">
                  <a:extLst>
                    <a:ext uri="{9D8B030D-6E8A-4147-A177-3AD203B41FA5}">
                      <a16:colId xmlns:a16="http://schemas.microsoft.com/office/drawing/2014/main" xmlns="" val="20003"/>
                    </a:ext>
                  </a:extLst>
                </a:gridCol>
                <a:gridCol w="588370">
                  <a:extLst>
                    <a:ext uri="{9D8B030D-6E8A-4147-A177-3AD203B41FA5}">
                      <a16:colId xmlns:a16="http://schemas.microsoft.com/office/drawing/2014/main" xmlns="" val="20004"/>
                    </a:ext>
                  </a:extLst>
                </a:gridCol>
              </a:tblGrid>
              <a:tr h="1022027">
                <a:tc>
                  <a:txBody>
                    <a:bodyPr/>
                    <a:lstStyle/>
                    <a:p>
                      <a:pPr algn="l" rtl="0" fontAlgn="ctr"/>
                      <a:r>
                        <a:rPr lang="en-ZA" sz="1600" u="none" strike="noStrike" dirty="0">
                          <a:effectLst/>
                        </a:rPr>
                        <a:t>Economic Classification</a:t>
                      </a:r>
                      <a:endParaRPr lang="en-ZA" sz="1600" b="1" i="0" u="none" strike="noStrike"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u="none" strike="noStrike" baseline="0" dirty="0">
                          <a:effectLst/>
                        </a:rPr>
                        <a:t>Expenditure</a:t>
                      </a:r>
                    </a:p>
                    <a:p>
                      <a:pPr algn="ctr" rtl="0" fontAlgn="ctr"/>
                      <a:r>
                        <a:rPr lang="en-ZA" sz="1600" u="none" strike="noStrike" baseline="0" dirty="0">
                          <a:effectLst/>
                        </a:rPr>
                        <a:t>31 December</a:t>
                      </a:r>
                    </a:p>
                    <a:p>
                      <a:pPr algn="ctr" rtl="0" fontAlgn="ctr"/>
                      <a:r>
                        <a:rPr lang="en-ZA" sz="1600" u="none" strike="noStrike" baseline="0" dirty="0">
                          <a:effectLst/>
                        </a:rPr>
                        <a:t>2019</a:t>
                      </a:r>
                      <a:endParaRPr lang="en-ZA" sz="1600" b="1" i="0" u="none" strike="noStrike" baseline="0"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u="none" strike="noStrike" baseline="0" dirty="0">
                          <a:effectLst/>
                        </a:rPr>
                        <a:t> Adjusted</a:t>
                      </a:r>
                    </a:p>
                    <a:p>
                      <a:pPr algn="ctr" rtl="0" fontAlgn="ctr"/>
                      <a:r>
                        <a:rPr lang="en-US" sz="1600" u="none" strike="noStrike" baseline="0" dirty="0">
                          <a:effectLst/>
                        </a:rPr>
                        <a:t>Appropriation</a:t>
                      </a:r>
                      <a:endParaRPr lang="en-US" sz="1600" u="none" strike="noStrike" dirty="0">
                        <a:effectLst/>
                      </a:endParaRPr>
                    </a:p>
                    <a:p>
                      <a:pPr algn="ctr" rtl="0" fontAlgn="ctr"/>
                      <a:r>
                        <a:rPr lang="en-US" sz="1600" u="none" strike="noStrike" baseline="0" dirty="0">
                          <a:effectLst/>
                        </a:rPr>
                        <a:t> 2020/21</a:t>
                      </a:r>
                      <a:endParaRPr lang="en-US" sz="1600" b="1" i="0" u="none" strike="noStrike"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u="none" strike="noStrike" baseline="0" dirty="0">
                          <a:effectLst/>
                        </a:rPr>
                        <a:t> Expenditure</a:t>
                      </a:r>
                    </a:p>
                    <a:p>
                      <a:pPr algn="ctr" rtl="0" fontAlgn="ctr"/>
                      <a:r>
                        <a:rPr lang="en-ZA" sz="1600" u="none" strike="noStrike" baseline="0" dirty="0">
                          <a:effectLst/>
                        </a:rPr>
                        <a:t>31 December</a:t>
                      </a:r>
                    </a:p>
                    <a:p>
                      <a:pPr algn="ctr" rtl="0" fontAlgn="ctr"/>
                      <a:r>
                        <a:rPr lang="en-ZA" sz="1600" u="none" strike="noStrike" baseline="0" dirty="0">
                          <a:effectLst/>
                        </a:rPr>
                        <a:t>2020</a:t>
                      </a:r>
                      <a:endParaRPr lang="en-ZA" sz="1600" b="1" i="0" u="none" strike="noStrike" baseline="0"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u="none" strike="noStrike" baseline="0" dirty="0">
                          <a:effectLst/>
                        </a:rPr>
                        <a:t>Total </a:t>
                      </a:r>
                    </a:p>
                    <a:p>
                      <a:pPr algn="ctr" rtl="0" fontAlgn="ctr"/>
                      <a:r>
                        <a:rPr lang="en-ZA" sz="1600" u="none" strike="noStrike" baseline="0" dirty="0">
                          <a:effectLst/>
                        </a:rPr>
                        <a:t>Available</a:t>
                      </a:r>
                      <a:endParaRPr lang="en-ZA" sz="1600" b="1" i="0" u="none" strike="noStrike" baseline="0"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u="none" strike="noStrike" baseline="0" dirty="0">
                          <a:effectLst/>
                        </a:rPr>
                        <a:t>% </a:t>
                      </a:r>
                    </a:p>
                    <a:p>
                      <a:pPr algn="ctr" rtl="0" fontAlgn="ctr"/>
                      <a:r>
                        <a:rPr lang="en-ZA" sz="1600" u="none" strike="noStrike" baseline="0" dirty="0">
                          <a:effectLst/>
                        </a:rPr>
                        <a:t>Spent</a:t>
                      </a:r>
                      <a:endParaRPr lang="en-ZA" sz="1600" b="1" i="0" u="none" strike="noStrike" baseline="0"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9188">
                <a:tc>
                  <a:txBody>
                    <a:bodyPr/>
                    <a:lstStyle/>
                    <a:p>
                      <a:pPr algn="l" fontAlgn="t"/>
                      <a:endParaRPr lang="en-ZA" sz="1600" b="0" i="0" u="none" strike="noStrike" dirty="0">
                        <a:solidFill>
                          <a:srgbClr val="000000"/>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ZA" sz="1600" b="1" u="none" strike="noStrike" dirty="0">
                          <a:effectLst/>
                        </a:rPr>
                        <a:t>R’000</a:t>
                      </a:r>
                      <a:endParaRPr lang="en-ZA" sz="1600" b="1" i="0" u="none" strike="noStrike" dirty="0">
                        <a:solidFill>
                          <a:srgbClr val="000000"/>
                        </a:solidFill>
                        <a:effectLst/>
                        <a:latin typeface="+mn-lt"/>
                        <a:cs typeface="Arial" pitchFamily="34" charset="0"/>
                      </a:endParaRP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ZA" sz="1600" b="1" u="none" strike="noStrike" dirty="0">
                          <a:effectLst/>
                        </a:rPr>
                        <a:t>R’000</a:t>
                      </a:r>
                      <a:endParaRPr lang="en-ZA" sz="1600" b="1" i="0" u="none" strike="noStrike" dirty="0">
                        <a:solidFill>
                          <a:srgbClr val="000000"/>
                        </a:solidFill>
                        <a:effectLst/>
                        <a:latin typeface="+mn-lt"/>
                        <a:cs typeface="Arial" pitchFamily="34" charset="0"/>
                      </a:endParaRP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R’000</a:t>
                      </a:r>
                      <a:endParaRPr lang="en-ZA" sz="1600" b="1" i="0" u="none" strike="noStrike" dirty="0">
                        <a:solidFill>
                          <a:srgbClr val="000000"/>
                        </a:solidFill>
                        <a:effectLst/>
                        <a:latin typeface="+mn-lt"/>
                        <a:cs typeface="Arial" pitchFamily="34" charset="0"/>
                      </a:endParaRP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R’000</a:t>
                      </a:r>
                      <a:endParaRPr lang="en-ZA" sz="1600" b="1" i="0" u="none" strike="noStrike" dirty="0">
                        <a:solidFill>
                          <a:srgbClr val="000000"/>
                        </a:solidFill>
                        <a:effectLst/>
                        <a:latin typeface="+mn-lt"/>
                        <a:cs typeface="Arial" pitchFamily="34" charset="0"/>
                      </a:endParaRP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rgbClr val="000000"/>
                        </a:solidFill>
                        <a:effectLst/>
                        <a:latin typeface="+mn-lt"/>
                        <a:cs typeface="Arial" pitchFamily="34" charset="0"/>
                      </a:endParaRPr>
                    </a:p>
                  </a:txBody>
                  <a:tcPr marL="6607" marR="59465"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17775">
                <a:tc>
                  <a:txBody>
                    <a:bodyPr/>
                    <a:lstStyle/>
                    <a:p>
                      <a:pPr algn="l" rtl="0" fontAlgn="ctr"/>
                      <a:r>
                        <a:rPr lang="en-ZA" sz="1600" u="none" strike="noStrike" dirty="0">
                          <a:effectLst/>
                        </a:rPr>
                        <a:t>TRANSFERS &amp; SUBSIDIES (Cont…)</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418426">
                <a:tc>
                  <a:txBody>
                    <a:bodyPr/>
                    <a:lstStyle/>
                    <a:p>
                      <a:pPr algn="l" rtl="0" fontAlgn="ctr"/>
                      <a:r>
                        <a:rPr lang="en-ZA" sz="1600" u="none" strike="noStrike" baseline="0" dirty="0">
                          <a:effectLst/>
                        </a:rPr>
                        <a:t>  Foreign Governance &amp; International Org</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4 241</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5 943</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5 238</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705</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88%</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509769">
                <a:tc>
                  <a:txBody>
                    <a:bodyPr/>
                    <a:lstStyle/>
                    <a:p>
                      <a:pPr algn="l" rtl="0" fontAlgn="ctr"/>
                      <a:r>
                        <a:rPr lang="en-ZA" sz="1600" u="none" strike="noStrike" dirty="0">
                          <a:effectLst/>
                        </a:rPr>
                        <a:t>  Public Corporations (Cur)</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95 254</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55 047</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35 224</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19</a:t>
                      </a:r>
                      <a:r>
                        <a:rPr lang="en-ZA" sz="1600" b="1" u="none" strike="noStrike" baseline="0" dirty="0">
                          <a:effectLst/>
                        </a:rPr>
                        <a:t> 823</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64%</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465206">
                <a:tc>
                  <a:txBody>
                    <a:bodyPr/>
                    <a:lstStyle/>
                    <a:p>
                      <a:pPr algn="l" rtl="0" fontAlgn="ctr"/>
                      <a:r>
                        <a:rPr lang="en-ZA" sz="1600" u="none" strike="noStrike" dirty="0">
                          <a:effectLst/>
                        </a:rPr>
                        <a:t>  Public Corporations (Cap)</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6 684</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6 684</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0%</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509937">
                <a:tc>
                  <a:txBody>
                    <a:bodyPr/>
                    <a:lstStyle/>
                    <a:p>
                      <a:pPr algn="l" rtl="0" fontAlgn="ctr"/>
                      <a:r>
                        <a:rPr lang="en-ZA" sz="1600" u="none" strike="noStrike" dirty="0">
                          <a:effectLst/>
                        </a:rPr>
                        <a:t>  Households</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21 711</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22 610</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15 525</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7 085</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69%</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465374">
                <a:tc>
                  <a:txBody>
                    <a:bodyPr/>
                    <a:lstStyle/>
                    <a:p>
                      <a:pPr algn="l" rtl="0" fontAlgn="ctr"/>
                      <a:r>
                        <a:rPr lang="en-ZA" sz="1600" u="none" strike="noStrike" dirty="0">
                          <a:effectLst/>
                        </a:rPr>
                        <a:t>  Non Profit Institutions (Cur)</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301 881</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467 014</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203 002</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264 012</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43%</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420811">
                <a:tc>
                  <a:txBody>
                    <a:bodyPr/>
                    <a:lstStyle/>
                    <a:p>
                      <a:pPr algn="l" rtl="0" fontAlgn="ctr"/>
                      <a:r>
                        <a:rPr lang="en-ZA" sz="1600" u="none" strike="noStrike" dirty="0">
                          <a:effectLst/>
                        </a:rPr>
                        <a:t>  Non Profit</a:t>
                      </a:r>
                      <a:r>
                        <a:rPr lang="en-ZA" sz="1600" u="none" strike="noStrike" baseline="0" dirty="0">
                          <a:effectLst/>
                        </a:rPr>
                        <a:t> Institutions (Cap)</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3 700</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19 424</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2</a:t>
                      </a:r>
                      <a:r>
                        <a:rPr lang="en-ZA" sz="1600" b="1" u="none" strike="noStrike" baseline="0" dirty="0">
                          <a:effectLst/>
                        </a:rPr>
                        <a:t> 521</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16 903</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13%</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xmlns="" val="34437471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172400" y="6165308"/>
            <a:ext cx="514400" cy="372018"/>
          </a:xfrm>
        </p:spPr>
        <p:txBody>
          <a:bodyPr/>
          <a:lstStyle/>
          <a:p>
            <a:r>
              <a:rPr lang="en-ZA" sz="1000" b="1" dirty="0" smtClean="0"/>
              <a:t>57</a:t>
            </a:r>
            <a:endParaRPr lang="en-ZA" sz="1000" b="1" dirty="0"/>
          </a:p>
        </p:txBody>
      </p:sp>
      <p:sp>
        <p:nvSpPr>
          <p:cNvPr id="5" name="Content Placeholder 1"/>
          <p:cNvSpPr>
            <a:spLocks noGrp="1"/>
          </p:cNvSpPr>
          <p:nvPr>
            <p:ph idx="1"/>
          </p:nvPr>
        </p:nvSpPr>
        <p:spPr>
          <a:xfrm>
            <a:off x="323528" y="116632"/>
            <a:ext cx="8424936" cy="648073"/>
          </a:xfrm>
        </p:spPr>
        <p:txBody>
          <a:bodyPr>
            <a:normAutofit fontScale="70000" lnSpcReduction="20000"/>
          </a:bodyPr>
          <a:lstStyle/>
          <a:p>
            <a:pPr marL="0" lvl="0" indent="0" algn="ctr" defTabSz="457200" eaLnBrk="0" fontAlgn="base" hangingPunct="0">
              <a:spcAft>
                <a:spcPct val="0"/>
              </a:spcAft>
              <a:buNone/>
              <a:defRPr/>
            </a:pPr>
            <a:r>
              <a:rPr lang="en-ZA" sz="2800" dirty="0">
                <a:solidFill>
                  <a:schemeClr val="accent6"/>
                </a:solidFill>
                <a:latin typeface="+mj-lt"/>
                <a:ea typeface="+mj-ea"/>
                <a:cs typeface="Arial" pitchFamily="34" charset="0"/>
              </a:rPr>
              <a:t>DEPARTMENTAL SUMMARY</a:t>
            </a:r>
            <a:r>
              <a:rPr lang="en-ZA" sz="2800" cap="all" dirty="0">
                <a:solidFill>
                  <a:schemeClr val="accent6"/>
                </a:solidFill>
                <a:latin typeface="+mj-lt"/>
                <a:ea typeface="+mj-ea"/>
              </a:rPr>
              <a:t> </a:t>
            </a:r>
          </a:p>
          <a:p>
            <a:pPr marL="0" lvl="0" indent="0" algn="ctr" defTabSz="457200" eaLnBrk="0" fontAlgn="base" hangingPunct="0">
              <a:spcAft>
                <a:spcPct val="0"/>
              </a:spcAft>
              <a:buNone/>
              <a:defRPr/>
            </a:pPr>
            <a:r>
              <a:rPr lang="en-ZA" sz="2800" cap="all" dirty="0">
                <a:solidFill>
                  <a:schemeClr val="accent6"/>
                </a:solidFill>
                <a:latin typeface="+mj-lt"/>
                <a:ea typeface="+mj-ea"/>
              </a:rPr>
              <a:t>PER ECONOMIC CLASSIFICATION</a:t>
            </a:r>
          </a:p>
          <a:p>
            <a:pPr marL="0" lvl="0" indent="0" algn="ctr" defTabSz="457200" eaLnBrk="0" fontAlgn="base" hangingPunct="0">
              <a:spcAft>
                <a:spcPct val="0"/>
              </a:spcAft>
              <a:buNone/>
              <a:defRPr/>
            </a:pPr>
            <a:endParaRPr lang="en-ZA" sz="2800" cap="all" dirty="0">
              <a:solidFill>
                <a:schemeClr val="accent6"/>
              </a:solidFill>
              <a:latin typeface="+mj-lt"/>
              <a:ea typeface="+mj-ea"/>
            </a:endParaRPr>
          </a:p>
        </p:txBody>
      </p:sp>
      <p:graphicFrame>
        <p:nvGraphicFramePr>
          <p:cNvPr id="6" name="Table 5"/>
          <p:cNvGraphicFramePr>
            <a:graphicFrameLocks noGrp="1"/>
          </p:cNvGraphicFramePr>
          <p:nvPr>
            <p:extLst>
              <p:ext uri="{D42A27DB-BD31-4B8C-83A1-F6EECF244321}">
                <p14:modId xmlns:p14="http://schemas.microsoft.com/office/powerpoint/2010/main" xmlns="" val="3501197597"/>
              </p:ext>
            </p:extLst>
          </p:nvPr>
        </p:nvGraphicFramePr>
        <p:xfrm>
          <a:off x="107506" y="1196755"/>
          <a:ext cx="8856982" cy="4536502"/>
        </p:xfrm>
        <a:graphic>
          <a:graphicData uri="http://schemas.openxmlformats.org/drawingml/2006/table">
            <a:tbl>
              <a:tblPr firstRow="1" bandRow="1">
                <a:tableStyleId>{08FB837D-C827-4EFA-A057-4D05807E0F7C}</a:tableStyleId>
              </a:tblPr>
              <a:tblGrid>
                <a:gridCol w="3168350">
                  <a:extLst>
                    <a:ext uri="{9D8B030D-6E8A-4147-A177-3AD203B41FA5}">
                      <a16:colId xmlns:a16="http://schemas.microsoft.com/office/drawing/2014/main" xmlns="" val="20000"/>
                    </a:ext>
                  </a:extLst>
                </a:gridCol>
                <a:gridCol w="1296144">
                  <a:extLst>
                    <a:ext uri="{9D8B030D-6E8A-4147-A177-3AD203B41FA5}">
                      <a16:colId xmlns:a16="http://schemas.microsoft.com/office/drawing/2014/main" xmlns="" val="20005"/>
                    </a:ext>
                  </a:extLst>
                </a:gridCol>
                <a:gridCol w="1368152">
                  <a:extLst>
                    <a:ext uri="{9D8B030D-6E8A-4147-A177-3AD203B41FA5}">
                      <a16:colId xmlns:a16="http://schemas.microsoft.com/office/drawing/2014/main" xmlns="" val="20001"/>
                    </a:ext>
                  </a:extLst>
                </a:gridCol>
                <a:gridCol w="1296144">
                  <a:extLst>
                    <a:ext uri="{9D8B030D-6E8A-4147-A177-3AD203B41FA5}">
                      <a16:colId xmlns:a16="http://schemas.microsoft.com/office/drawing/2014/main" xmlns="" val="20002"/>
                    </a:ext>
                  </a:extLst>
                </a:gridCol>
                <a:gridCol w="1139822">
                  <a:extLst>
                    <a:ext uri="{9D8B030D-6E8A-4147-A177-3AD203B41FA5}">
                      <a16:colId xmlns:a16="http://schemas.microsoft.com/office/drawing/2014/main" xmlns="" val="20003"/>
                    </a:ext>
                  </a:extLst>
                </a:gridCol>
                <a:gridCol w="588370">
                  <a:extLst>
                    <a:ext uri="{9D8B030D-6E8A-4147-A177-3AD203B41FA5}">
                      <a16:colId xmlns:a16="http://schemas.microsoft.com/office/drawing/2014/main" xmlns="" val="20004"/>
                    </a:ext>
                  </a:extLst>
                </a:gridCol>
              </a:tblGrid>
              <a:tr h="1010278">
                <a:tc>
                  <a:txBody>
                    <a:bodyPr/>
                    <a:lstStyle/>
                    <a:p>
                      <a:pPr algn="l" rtl="0" fontAlgn="ctr"/>
                      <a:r>
                        <a:rPr lang="en-ZA" sz="1600" u="none" strike="noStrike" dirty="0">
                          <a:effectLst/>
                        </a:rPr>
                        <a:t>Economic Classification</a:t>
                      </a:r>
                      <a:endParaRPr lang="en-ZA" sz="1600" b="1" i="0" u="none" strike="noStrike"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u="none" strike="noStrike" baseline="0" dirty="0">
                          <a:effectLst/>
                        </a:rPr>
                        <a:t>Expenditure</a:t>
                      </a:r>
                    </a:p>
                    <a:p>
                      <a:pPr algn="ctr" rtl="0" fontAlgn="ctr"/>
                      <a:r>
                        <a:rPr lang="en-ZA" sz="1600" u="none" strike="noStrike" baseline="0" dirty="0">
                          <a:effectLst/>
                        </a:rPr>
                        <a:t>31 December</a:t>
                      </a:r>
                    </a:p>
                    <a:p>
                      <a:pPr algn="ctr" rtl="0" fontAlgn="ctr"/>
                      <a:r>
                        <a:rPr lang="en-ZA" sz="1600" u="none" strike="noStrike" baseline="0" dirty="0">
                          <a:effectLst/>
                        </a:rPr>
                        <a:t>2019</a:t>
                      </a:r>
                      <a:endParaRPr lang="en-ZA" sz="1600" b="1" i="0" u="none" strike="noStrike" baseline="0"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u="none" strike="noStrike" baseline="0" dirty="0">
                          <a:effectLst/>
                        </a:rPr>
                        <a:t> Adjusted</a:t>
                      </a:r>
                    </a:p>
                    <a:p>
                      <a:pPr algn="ctr" rtl="0" fontAlgn="ctr"/>
                      <a:r>
                        <a:rPr lang="en-US" sz="1600" u="none" strike="noStrike" baseline="0" dirty="0">
                          <a:effectLst/>
                        </a:rPr>
                        <a:t>Appropriation</a:t>
                      </a:r>
                      <a:endParaRPr lang="en-US" sz="1600" u="none" strike="noStrike" dirty="0">
                        <a:effectLst/>
                      </a:endParaRPr>
                    </a:p>
                    <a:p>
                      <a:pPr algn="ctr" rtl="0" fontAlgn="ctr"/>
                      <a:r>
                        <a:rPr lang="en-US" sz="1600" u="none" strike="noStrike" baseline="0" dirty="0">
                          <a:effectLst/>
                        </a:rPr>
                        <a:t>2020/21</a:t>
                      </a:r>
                      <a:endParaRPr lang="en-US" sz="1600" b="1" i="0" u="none" strike="noStrike"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u="none" strike="noStrike" baseline="0" dirty="0">
                          <a:effectLst/>
                        </a:rPr>
                        <a:t>Expenditure</a:t>
                      </a:r>
                    </a:p>
                    <a:p>
                      <a:pPr algn="ctr" rtl="0" fontAlgn="ctr"/>
                      <a:r>
                        <a:rPr lang="en-ZA" sz="1600" u="none" strike="noStrike" baseline="0" dirty="0">
                          <a:effectLst/>
                        </a:rPr>
                        <a:t>31 December</a:t>
                      </a:r>
                    </a:p>
                    <a:p>
                      <a:pPr algn="ctr" rtl="0" fontAlgn="ctr"/>
                      <a:r>
                        <a:rPr lang="en-ZA" sz="1600" u="none" strike="noStrike" baseline="0" dirty="0">
                          <a:effectLst/>
                        </a:rPr>
                        <a:t>2020</a:t>
                      </a:r>
                      <a:endParaRPr lang="en-ZA" sz="1600" b="1" i="0" u="none" strike="noStrike" baseline="0"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u="none" strike="noStrike" baseline="0" dirty="0">
                          <a:effectLst/>
                        </a:rPr>
                        <a:t>Total </a:t>
                      </a:r>
                    </a:p>
                    <a:p>
                      <a:pPr algn="ctr" rtl="0" fontAlgn="ctr"/>
                      <a:r>
                        <a:rPr lang="en-ZA" sz="1600" u="none" strike="noStrike" baseline="0" dirty="0">
                          <a:effectLst/>
                        </a:rPr>
                        <a:t>Available</a:t>
                      </a:r>
                      <a:endParaRPr lang="en-ZA" sz="1600" b="1" i="0" u="none" strike="noStrike" baseline="0"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u="none" strike="noStrike" baseline="0" dirty="0">
                          <a:effectLst/>
                        </a:rPr>
                        <a:t>% </a:t>
                      </a:r>
                    </a:p>
                    <a:p>
                      <a:pPr algn="ctr" rtl="0" fontAlgn="ctr"/>
                      <a:r>
                        <a:rPr lang="en-ZA" sz="1600" u="none" strike="noStrike" baseline="0" dirty="0">
                          <a:effectLst/>
                        </a:rPr>
                        <a:t>Spent</a:t>
                      </a:r>
                      <a:endParaRPr lang="en-ZA" sz="1600" b="1" i="0" u="none" strike="noStrike" baseline="0" dirty="0">
                        <a:solidFill>
                          <a:srgbClr val="FFFFFF"/>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48963">
                <a:tc>
                  <a:txBody>
                    <a:bodyPr/>
                    <a:lstStyle/>
                    <a:p>
                      <a:pPr algn="l" fontAlgn="t"/>
                      <a:endParaRPr lang="en-ZA" sz="1600" b="0" i="0" u="none" strike="noStrike" dirty="0">
                        <a:solidFill>
                          <a:srgbClr val="000000"/>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ZA" sz="1600" b="1" u="none" strike="noStrike" dirty="0">
                          <a:effectLst/>
                        </a:rPr>
                        <a:t>R’000</a:t>
                      </a:r>
                      <a:endParaRPr lang="en-ZA" sz="1600" b="1" i="0" u="none" strike="noStrike" dirty="0">
                        <a:solidFill>
                          <a:srgbClr val="000000"/>
                        </a:solidFill>
                        <a:effectLst/>
                        <a:latin typeface="+mn-lt"/>
                        <a:cs typeface="Arial" pitchFamily="34" charset="0"/>
                      </a:endParaRP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ZA" sz="1600" b="1" u="none" strike="noStrike" dirty="0">
                          <a:effectLst/>
                        </a:rPr>
                        <a:t>R’000</a:t>
                      </a:r>
                      <a:endParaRPr lang="en-ZA" sz="1600" b="1" i="0" u="none" strike="noStrike" dirty="0">
                        <a:solidFill>
                          <a:srgbClr val="000000"/>
                        </a:solidFill>
                        <a:effectLst/>
                        <a:latin typeface="+mn-lt"/>
                        <a:cs typeface="Arial" pitchFamily="34" charset="0"/>
                      </a:endParaRP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R’000</a:t>
                      </a:r>
                      <a:endParaRPr lang="en-ZA" sz="1600" b="1" i="0" u="none" strike="noStrike" dirty="0">
                        <a:solidFill>
                          <a:srgbClr val="000000"/>
                        </a:solidFill>
                        <a:effectLst/>
                        <a:latin typeface="+mn-lt"/>
                        <a:cs typeface="Arial" pitchFamily="34" charset="0"/>
                      </a:endParaRP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R’000</a:t>
                      </a:r>
                      <a:endParaRPr lang="en-ZA" sz="1600" b="1" i="0" u="none" strike="noStrike" dirty="0">
                        <a:solidFill>
                          <a:srgbClr val="000000"/>
                        </a:solidFill>
                        <a:effectLst/>
                        <a:latin typeface="+mn-lt"/>
                        <a:cs typeface="Arial" pitchFamily="34" charset="0"/>
                      </a:endParaRP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rgbClr val="000000"/>
                        </a:solidFill>
                        <a:effectLst/>
                        <a:latin typeface="+mn-lt"/>
                        <a:cs typeface="Arial" pitchFamily="34" charset="0"/>
                      </a:endParaRPr>
                    </a:p>
                  </a:txBody>
                  <a:tcPr marL="6607" marR="59465"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53029">
                <a:tc>
                  <a:txBody>
                    <a:bodyPr/>
                    <a:lstStyle/>
                    <a:p>
                      <a:pPr algn="l" rtl="0" fontAlgn="ctr"/>
                      <a:r>
                        <a:rPr lang="en-ZA" sz="1600" u="none" strike="noStrike" dirty="0">
                          <a:effectLst/>
                        </a:rPr>
                        <a:t>PAYMENTS</a:t>
                      </a:r>
                      <a:r>
                        <a:rPr lang="en-ZA" sz="1600" u="none" strike="noStrike" baseline="0" dirty="0">
                          <a:effectLst/>
                        </a:rPr>
                        <a:t> FOR CAPITAL ASSETS</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42 178</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127 088</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23 537</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103 551</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19%</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53029">
                <a:tc>
                  <a:txBody>
                    <a:bodyPr/>
                    <a:lstStyle/>
                    <a:p>
                      <a:pPr algn="l" rtl="0" fontAlgn="ctr"/>
                      <a:r>
                        <a:rPr lang="en-ZA" sz="1600" u="none" strike="noStrike" dirty="0">
                          <a:effectLst/>
                        </a:rPr>
                        <a:t>  Buildings and other fixed structures</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53029">
                <a:tc>
                  <a:txBody>
                    <a:bodyPr/>
                    <a:lstStyle/>
                    <a:p>
                      <a:pPr algn="l" rtl="0" fontAlgn="ctr"/>
                      <a:r>
                        <a:rPr lang="en-ZA" sz="1600" u="none" strike="noStrike" dirty="0">
                          <a:effectLst/>
                        </a:rPr>
                        <a:t>  Machinery and equipment</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2 985</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20 122</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6 949</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13 173</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35%</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53029">
                <a:tc>
                  <a:txBody>
                    <a:bodyPr/>
                    <a:lstStyle/>
                    <a:p>
                      <a:pPr algn="l" rtl="0" fontAlgn="ctr"/>
                      <a:r>
                        <a:rPr lang="en-ZA" sz="1600" u="none" strike="noStrike" dirty="0">
                          <a:effectLst/>
                        </a:rPr>
                        <a:t>  Heritage Assets</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36 449</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106 966</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16 588</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90 378</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16%</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53029">
                <a:tc>
                  <a:txBody>
                    <a:bodyPr/>
                    <a:lstStyle/>
                    <a:p>
                      <a:pPr algn="l" rtl="0" fontAlgn="ctr"/>
                      <a:r>
                        <a:rPr lang="en-ZA" sz="1600" u="none" strike="noStrike" dirty="0">
                          <a:effectLst/>
                        </a:rPr>
                        <a:t>  Software and</a:t>
                      </a:r>
                      <a:r>
                        <a:rPr lang="en-ZA" sz="1600" u="none" strike="noStrike" baseline="0" dirty="0">
                          <a:effectLst/>
                        </a:rPr>
                        <a:t> other intangible assets</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2 744</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53029">
                <a:tc>
                  <a:txBody>
                    <a:bodyPr/>
                    <a:lstStyle/>
                    <a:p>
                      <a:pPr algn="l" rtl="0" fontAlgn="ct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53029">
                <a:tc>
                  <a:txBody>
                    <a:bodyPr/>
                    <a:lstStyle/>
                    <a:p>
                      <a:pPr algn="l" rtl="0" fontAlgn="ctr"/>
                      <a:r>
                        <a:rPr lang="en-ZA" sz="1600" u="none" strike="noStrike" dirty="0">
                          <a:effectLst/>
                        </a:rPr>
                        <a:t>PAYMENTS</a:t>
                      </a:r>
                      <a:r>
                        <a:rPr lang="en-ZA" sz="1600" u="none" strike="noStrike" baseline="0" dirty="0">
                          <a:effectLst/>
                        </a:rPr>
                        <a:t> FOR FINANCIAL ASSETS</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112</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14</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(14)</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53029">
                <a:tc>
                  <a:txBody>
                    <a:bodyPr/>
                    <a:lstStyle/>
                    <a:p>
                      <a:pPr algn="l" rtl="0" fontAlgn="ct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53029">
                <a:tc>
                  <a:txBody>
                    <a:bodyPr/>
                    <a:lstStyle/>
                    <a:p>
                      <a:pPr algn="l" rtl="0" fontAlgn="ctr"/>
                      <a:r>
                        <a:rPr lang="en-ZA" sz="1600" u="none" strike="noStrike" dirty="0">
                          <a:effectLst/>
                        </a:rPr>
                        <a:t>TOTAL</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4 119 395</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5 310 738</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3 738 288</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ZA" sz="1600" b="1" u="none" strike="noStrike" dirty="0">
                          <a:effectLst/>
                        </a:rPr>
                        <a:t>1 572 450</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ZA" sz="1600" b="1" u="none" strike="noStrike" dirty="0">
                          <a:effectLst/>
                        </a:rPr>
                        <a:t>70%</a:t>
                      </a:r>
                      <a:endParaRPr lang="en-ZA" sz="16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xmlns="" val="39234955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07506" y="2132856"/>
          <a:ext cx="8784975" cy="2232248"/>
        </p:xfrm>
        <a:graphic>
          <a:graphicData uri="http://schemas.openxmlformats.org/drawingml/2006/table">
            <a:tbl>
              <a:tblPr firstRow="1" bandRow="1"/>
              <a:tblGrid>
                <a:gridCol w="8784975">
                  <a:extLst>
                    <a:ext uri="{9D8B030D-6E8A-4147-A177-3AD203B41FA5}">
                      <a16:colId xmlns:a16="http://schemas.microsoft.com/office/drawing/2014/main" xmlns="" val="20000"/>
                    </a:ext>
                  </a:extLst>
                </a:gridCol>
              </a:tblGrid>
              <a:tr h="2232248">
                <a:tc>
                  <a:txBody>
                    <a:bodyPr/>
                    <a:lstStyle/>
                    <a:p>
                      <a:pPr algn="ctr" rtl="0" fontAlgn="ctr"/>
                      <a:endParaRPr lang="en-ZA" sz="1600" b="1" i="0" u="none" strike="noStrike" dirty="0">
                        <a:solidFill>
                          <a:srgbClr val="FFFFFF"/>
                        </a:solidFill>
                        <a:effectLst/>
                        <a:latin typeface="+mn-lt"/>
                        <a:cs typeface="Arial" pitchFamily="34" charset="0"/>
                      </a:endParaRPr>
                    </a:p>
                    <a:p>
                      <a:pPr algn="ctr" rtl="0" fontAlgn="ctr"/>
                      <a:endParaRPr lang="en-ZA" sz="1600" b="1" i="0" u="none" strike="noStrike" dirty="0">
                        <a:solidFill>
                          <a:srgbClr val="FFFFFF"/>
                        </a:solidFill>
                        <a:effectLst/>
                        <a:latin typeface="+mn-lt"/>
                        <a:cs typeface="Arial" pitchFamily="34" charset="0"/>
                      </a:endParaRPr>
                    </a:p>
                    <a:p>
                      <a:pPr algn="ctr" rtl="0" fontAlgn="ctr"/>
                      <a:r>
                        <a:rPr lang="en-ZA" sz="2800" b="1" i="0" u="none" strike="noStrike" dirty="0">
                          <a:solidFill>
                            <a:srgbClr val="FFFFFF"/>
                          </a:solidFill>
                          <a:effectLst/>
                          <a:latin typeface="+mn-lt"/>
                          <a:cs typeface="Arial" pitchFamily="34" charset="0"/>
                        </a:rPr>
                        <a:t>BUDGET VS EXPENDITURE</a:t>
                      </a:r>
                      <a:r>
                        <a:rPr lang="en-ZA" sz="2800" b="1" i="0" u="none" strike="noStrike" baseline="0" dirty="0">
                          <a:solidFill>
                            <a:srgbClr val="FFFFFF"/>
                          </a:solidFill>
                          <a:effectLst/>
                          <a:latin typeface="+mn-lt"/>
                          <a:cs typeface="Arial" pitchFamily="34" charset="0"/>
                        </a:rPr>
                        <a:t> </a:t>
                      </a:r>
                    </a:p>
                    <a:p>
                      <a:pPr algn="ctr" rtl="0" fontAlgn="ctr"/>
                      <a:endParaRPr lang="en-ZA" sz="2800" b="1" i="0" u="none" strike="noStrike" baseline="0" dirty="0">
                        <a:solidFill>
                          <a:srgbClr val="FFFFFF"/>
                        </a:solidFill>
                        <a:effectLst/>
                        <a:latin typeface="+mn-lt"/>
                        <a:cs typeface="Arial" pitchFamily="34" charset="0"/>
                      </a:endParaRPr>
                    </a:p>
                    <a:p>
                      <a:pPr algn="ctr" rtl="0" fontAlgn="ctr"/>
                      <a:r>
                        <a:rPr lang="en-ZA" sz="2800" b="1" i="0" u="none" strike="noStrike" baseline="0" dirty="0">
                          <a:solidFill>
                            <a:srgbClr val="FFFFFF"/>
                          </a:solidFill>
                          <a:effectLst/>
                          <a:latin typeface="+mn-lt"/>
                          <a:cs typeface="Arial" pitchFamily="34" charset="0"/>
                        </a:rPr>
                        <a:t>PER PROGRAMME AND ECONOMIC CLASSIFICATION</a:t>
                      </a:r>
                      <a:endParaRPr lang="en-ZA" sz="28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4187874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172400" y="6172200"/>
            <a:ext cx="648072" cy="365125"/>
          </a:xfrm>
        </p:spPr>
        <p:txBody>
          <a:bodyPr/>
          <a:lstStyle/>
          <a:p>
            <a:r>
              <a:rPr lang="en-ZA" sz="1000" b="1" dirty="0" smtClean="0"/>
              <a:t>59</a:t>
            </a:r>
            <a:endParaRPr lang="en-ZA" sz="1000" b="1" dirty="0"/>
          </a:p>
        </p:txBody>
      </p:sp>
      <p:sp>
        <p:nvSpPr>
          <p:cNvPr id="5" name="Content Placeholder 1"/>
          <p:cNvSpPr>
            <a:spLocks noGrp="1"/>
          </p:cNvSpPr>
          <p:nvPr>
            <p:ph idx="1"/>
          </p:nvPr>
        </p:nvSpPr>
        <p:spPr>
          <a:xfrm>
            <a:off x="251520" y="116632"/>
            <a:ext cx="8568952" cy="360041"/>
          </a:xfrm>
        </p:spPr>
        <p:txBody>
          <a:bodyPr>
            <a:noAutofit/>
          </a:bodyPr>
          <a:lstStyle/>
          <a:p>
            <a:pPr marL="0" lvl="0" indent="0" algn="ctr" defTabSz="457200" eaLnBrk="0" fontAlgn="base" hangingPunct="0">
              <a:spcAft>
                <a:spcPct val="0"/>
              </a:spcAft>
              <a:buNone/>
              <a:defRPr/>
            </a:pPr>
            <a:r>
              <a:rPr lang="en-ZA" sz="2500" dirty="0">
                <a:solidFill>
                  <a:schemeClr val="accent6"/>
                </a:solidFill>
                <a:latin typeface="+mj-lt"/>
                <a:ea typeface="+mj-ea"/>
                <a:cs typeface="Arial" pitchFamily="34" charset="0"/>
              </a:rPr>
              <a:t>PROGRAMME 1:  ADMINISTRATION</a:t>
            </a:r>
            <a:r>
              <a:rPr lang="en-ZA" sz="2500" cap="all" dirty="0">
                <a:solidFill>
                  <a:schemeClr val="accent6"/>
                </a:solidFill>
                <a:latin typeface="+mj-lt"/>
                <a:ea typeface="+mj-ea"/>
              </a:rPr>
              <a:t> </a:t>
            </a:r>
          </a:p>
        </p:txBody>
      </p:sp>
      <p:graphicFrame>
        <p:nvGraphicFramePr>
          <p:cNvPr id="6" name="Table 5"/>
          <p:cNvGraphicFramePr>
            <a:graphicFrameLocks noGrp="1"/>
          </p:cNvGraphicFramePr>
          <p:nvPr>
            <p:extLst>
              <p:ext uri="{D42A27DB-BD31-4B8C-83A1-F6EECF244321}">
                <p14:modId xmlns:p14="http://schemas.microsoft.com/office/powerpoint/2010/main" xmlns="" val="1882830457"/>
              </p:ext>
            </p:extLst>
          </p:nvPr>
        </p:nvGraphicFramePr>
        <p:xfrm>
          <a:off x="107505" y="692700"/>
          <a:ext cx="8856980" cy="5341892"/>
        </p:xfrm>
        <a:graphic>
          <a:graphicData uri="http://schemas.openxmlformats.org/drawingml/2006/table">
            <a:tbl>
              <a:tblPr firstRow="1" bandRow="1"/>
              <a:tblGrid>
                <a:gridCol w="4501089">
                  <a:extLst>
                    <a:ext uri="{9D8B030D-6E8A-4147-A177-3AD203B41FA5}">
                      <a16:colId xmlns:a16="http://schemas.microsoft.com/office/drawing/2014/main" xmlns="" val="20000"/>
                    </a:ext>
                  </a:extLst>
                </a:gridCol>
                <a:gridCol w="1403563">
                  <a:extLst>
                    <a:ext uri="{9D8B030D-6E8A-4147-A177-3AD203B41FA5}">
                      <a16:colId xmlns:a16="http://schemas.microsoft.com/office/drawing/2014/main" xmlns="" val="20001"/>
                    </a:ext>
                  </a:extLst>
                </a:gridCol>
                <a:gridCol w="1265282">
                  <a:extLst>
                    <a:ext uri="{9D8B030D-6E8A-4147-A177-3AD203B41FA5}">
                      <a16:colId xmlns:a16="http://schemas.microsoft.com/office/drawing/2014/main" xmlns="" val="20002"/>
                    </a:ext>
                  </a:extLst>
                </a:gridCol>
                <a:gridCol w="1012226">
                  <a:extLst>
                    <a:ext uri="{9D8B030D-6E8A-4147-A177-3AD203B41FA5}">
                      <a16:colId xmlns:a16="http://schemas.microsoft.com/office/drawing/2014/main" xmlns="" val="20003"/>
                    </a:ext>
                  </a:extLst>
                </a:gridCol>
                <a:gridCol w="674820">
                  <a:extLst>
                    <a:ext uri="{9D8B030D-6E8A-4147-A177-3AD203B41FA5}">
                      <a16:colId xmlns:a16="http://schemas.microsoft.com/office/drawing/2014/main" xmlns="" val="20004"/>
                    </a:ext>
                  </a:extLst>
                </a:gridCol>
              </a:tblGrid>
              <a:tr h="675239">
                <a:tc>
                  <a:txBody>
                    <a:bodyPr/>
                    <a:lstStyle/>
                    <a:p>
                      <a:pPr algn="l" rtl="0" fontAlgn="ctr"/>
                      <a:r>
                        <a:rPr lang="en-ZA" sz="1400" b="1" i="0" u="none" strike="noStrike" dirty="0">
                          <a:solidFill>
                            <a:srgbClr val="FFFFFF"/>
                          </a:solidFill>
                          <a:effectLst/>
                          <a:latin typeface="+mn-lt"/>
                          <a:cs typeface="Arial" pitchFamily="34" charset="0"/>
                        </a:rPr>
                        <a:t>Economic Classification</a:t>
                      </a: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rtl="0" fontAlgn="ctr"/>
                      <a:r>
                        <a:rPr lang="en-US" sz="1400" b="1" i="0" u="none" strike="noStrike" baseline="0" dirty="0">
                          <a:solidFill>
                            <a:srgbClr val="FFFFFF"/>
                          </a:solidFill>
                          <a:effectLst/>
                          <a:latin typeface="+mn-lt"/>
                          <a:cs typeface="Arial" pitchFamily="34" charset="0"/>
                        </a:rPr>
                        <a:t> Adjusted</a:t>
                      </a:r>
                      <a:endParaRPr lang="en-US" sz="1400" b="1" i="0" u="none" strike="noStrike" dirty="0">
                        <a:solidFill>
                          <a:srgbClr val="FFFFFF"/>
                        </a:solidFill>
                        <a:effectLst/>
                        <a:latin typeface="+mn-lt"/>
                        <a:cs typeface="Arial" pitchFamily="34" charset="0"/>
                      </a:endParaRPr>
                    </a:p>
                    <a:p>
                      <a:pPr algn="ctr" rtl="0" fontAlgn="ctr"/>
                      <a:r>
                        <a:rPr lang="en-US" sz="1400" b="1" i="0" u="none" strike="noStrike" dirty="0">
                          <a:solidFill>
                            <a:srgbClr val="FFFFFF"/>
                          </a:solidFill>
                          <a:effectLst/>
                          <a:latin typeface="+mn-lt"/>
                          <a:cs typeface="Arial" pitchFamily="34" charset="0"/>
                        </a:rPr>
                        <a:t>Appropriation</a:t>
                      </a:r>
                    </a:p>
                    <a:p>
                      <a:pPr algn="ctr" rtl="0" fontAlgn="ctr"/>
                      <a:r>
                        <a:rPr lang="en-US" sz="1400" b="1" i="0" u="none" strike="noStrike" baseline="0" dirty="0">
                          <a:solidFill>
                            <a:srgbClr val="FFFFFF"/>
                          </a:solidFill>
                          <a:effectLst/>
                          <a:latin typeface="+mn-lt"/>
                          <a:cs typeface="Arial" pitchFamily="34" charset="0"/>
                        </a:rPr>
                        <a:t> 2020/21</a:t>
                      </a:r>
                      <a:endParaRPr lang="en-US" sz="1400" b="1" i="0" u="none" strike="noStrike" dirty="0">
                        <a:solidFill>
                          <a:srgbClr val="FFFFFF"/>
                        </a:solidFill>
                        <a:effectLst/>
                        <a:latin typeface="+mn-lt"/>
                        <a:cs typeface="Arial" pitchFamily="34" charset="0"/>
                      </a:endParaRP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rtl="0" fontAlgn="ctr"/>
                      <a:r>
                        <a:rPr lang="en-ZA" sz="1400" b="1" i="0" u="none" strike="noStrike" baseline="0" dirty="0">
                          <a:solidFill>
                            <a:srgbClr val="FFFFFF"/>
                          </a:solidFill>
                          <a:effectLst/>
                          <a:latin typeface="+mn-lt"/>
                          <a:cs typeface="Arial" pitchFamily="34" charset="0"/>
                        </a:rPr>
                        <a:t> Expenditure</a:t>
                      </a:r>
                    </a:p>
                    <a:p>
                      <a:pPr algn="ctr" rtl="0" fontAlgn="ctr"/>
                      <a:r>
                        <a:rPr lang="en-ZA" sz="1400" b="1" i="0" u="none" strike="noStrike" baseline="0" dirty="0">
                          <a:solidFill>
                            <a:srgbClr val="FFFFFF"/>
                          </a:solidFill>
                          <a:effectLst/>
                          <a:latin typeface="+mn-lt"/>
                          <a:cs typeface="Arial" pitchFamily="34" charset="0"/>
                        </a:rPr>
                        <a:t>31 December</a:t>
                      </a:r>
                    </a:p>
                    <a:p>
                      <a:pPr algn="ctr" rtl="0" fontAlgn="ctr"/>
                      <a:r>
                        <a:rPr lang="en-ZA" sz="1400" b="1" i="0" u="none" strike="noStrike" baseline="0" dirty="0">
                          <a:solidFill>
                            <a:srgbClr val="FFFFFF"/>
                          </a:solidFill>
                          <a:effectLst/>
                          <a:latin typeface="+mn-lt"/>
                          <a:cs typeface="Arial" pitchFamily="34" charset="0"/>
                        </a:rPr>
                        <a:t>2020</a:t>
                      </a: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rtl="0" fontAlgn="ctr"/>
                      <a:r>
                        <a:rPr lang="en-ZA" sz="1400" b="1" i="0" u="none" strike="noStrike" baseline="0" dirty="0">
                          <a:solidFill>
                            <a:srgbClr val="FFFFFF"/>
                          </a:solidFill>
                          <a:effectLst/>
                          <a:latin typeface="+mn-lt"/>
                          <a:cs typeface="Arial" pitchFamily="34" charset="0"/>
                        </a:rPr>
                        <a:t>Total </a:t>
                      </a:r>
                    </a:p>
                    <a:p>
                      <a:pPr algn="ctr" rtl="0" fontAlgn="ctr"/>
                      <a:r>
                        <a:rPr lang="en-ZA" sz="1400" b="1" i="0" u="none" strike="noStrike" baseline="0" dirty="0">
                          <a:solidFill>
                            <a:srgbClr val="FFFFFF"/>
                          </a:solidFill>
                          <a:effectLst/>
                          <a:latin typeface="+mn-lt"/>
                          <a:cs typeface="Arial" pitchFamily="34" charset="0"/>
                        </a:rPr>
                        <a:t>Available</a:t>
                      </a: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rtl="0" fontAlgn="ctr"/>
                      <a:r>
                        <a:rPr lang="en-ZA" sz="1400" b="1" i="0" u="none" strike="noStrike" baseline="0" dirty="0">
                          <a:solidFill>
                            <a:srgbClr val="FFFFFF"/>
                          </a:solidFill>
                          <a:effectLst/>
                          <a:latin typeface="+mn-lt"/>
                          <a:cs typeface="Arial" pitchFamily="34" charset="0"/>
                        </a:rPr>
                        <a:t>% </a:t>
                      </a:r>
                    </a:p>
                    <a:p>
                      <a:pPr algn="ctr" rtl="0" fontAlgn="ctr"/>
                      <a:r>
                        <a:rPr lang="en-ZA" sz="1400" b="1" i="0" u="none" strike="noStrike" baseline="0" dirty="0">
                          <a:solidFill>
                            <a:srgbClr val="FFFFFF"/>
                          </a:solidFill>
                          <a:effectLst/>
                          <a:latin typeface="+mn-lt"/>
                          <a:cs typeface="Arial" pitchFamily="34" charset="0"/>
                        </a:rPr>
                        <a:t>Spent</a:t>
                      </a: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xmlns="" val="10000"/>
                  </a:ext>
                </a:extLst>
              </a:tr>
              <a:tr h="229678">
                <a:tc>
                  <a:txBody>
                    <a:bodyPr/>
                    <a:lstStyle/>
                    <a:p>
                      <a:pPr algn="l" fontAlgn="t"/>
                      <a:endParaRPr lang="en-ZA" sz="1400" b="0" i="0" u="none" strike="noStrike" dirty="0">
                        <a:solidFill>
                          <a:srgbClr val="000000"/>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ZA" sz="1400" b="1" i="0" u="none" strike="noStrike" dirty="0">
                          <a:solidFill>
                            <a:srgbClr val="000000"/>
                          </a:solidFill>
                          <a:effectLst/>
                          <a:latin typeface="+mn-lt"/>
                          <a:cs typeface="Arial" pitchFamily="34" charset="0"/>
                        </a:rPr>
                        <a:t>R’000</a:t>
                      </a: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1" i="0" u="none" strike="noStrike" dirty="0">
                          <a:solidFill>
                            <a:srgbClr val="000000"/>
                          </a:solidFill>
                          <a:effectLst/>
                          <a:latin typeface="+mn-lt"/>
                          <a:cs typeface="Arial" pitchFamily="34" charset="0"/>
                        </a:rPr>
                        <a:t>R’000</a:t>
                      </a: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1" i="0" u="none" strike="noStrike" dirty="0">
                          <a:solidFill>
                            <a:srgbClr val="000000"/>
                          </a:solidFill>
                          <a:effectLst/>
                          <a:latin typeface="+mn-lt"/>
                          <a:cs typeface="Arial" pitchFamily="34" charset="0"/>
                        </a:rPr>
                        <a:t>R’000</a:t>
                      </a: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endParaRPr lang="en-ZA" sz="1400" b="1" i="0" u="none" strike="noStrike" dirty="0">
                        <a:solidFill>
                          <a:srgbClr val="000000"/>
                        </a:solidFill>
                        <a:effectLst/>
                        <a:latin typeface="+mn-lt"/>
                        <a:cs typeface="Arial" pitchFamily="34" charset="0"/>
                      </a:endParaRPr>
                    </a:p>
                  </a:txBody>
                  <a:tcPr marL="6607" marR="59465"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1"/>
                  </a:ext>
                </a:extLst>
              </a:tr>
              <a:tr h="232725">
                <a:tc>
                  <a:txBody>
                    <a:bodyPr/>
                    <a:lstStyle/>
                    <a:p>
                      <a:pPr algn="l" rtl="0" fontAlgn="ctr"/>
                      <a:r>
                        <a:rPr lang="en-ZA" sz="1400" b="1" i="0" u="none" strike="noStrike" dirty="0">
                          <a:solidFill>
                            <a:srgbClr val="000000"/>
                          </a:solidFill>
                          <a:effectLst/>
                          <a:latin typeface="+mn-lt"/>
                          <a:cs typeface="Arial" pitchFamily="34" charset="0"/>
                        </a:rPr>
                        <a:t>CURRENT</a:t>
                      </a:r>
                      <a:r>
                        <a:rPr lang="en-ZA" sz="1400" b="1" i="0" u="none" strike="noStrike" baseline="0" dirty="0">
                          <a:solidFill>
                            <a:srgbClr val="000000"/>
                          </a:solidFill>
                          <a:effectLst/>
                          <a:latin typeface="+mn-lt"/>
                          <a:cs typeface="Arial" pitchFamily="34" charset="0"/>
                        </a:rPr>
                        <a:t> PAYMENTS</a:t>
                      </a:r>
                      <a:endParaRPr lang="en-ZA" sz="14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421 790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327 885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rgbClr val="000000"/>
                          </a:solidFill>
                          <a:effectLst/>
                          <a:latin typeface="+mn-lt"/>
                          <a:cs typeface="Arial" pitchFamily="34" charset="0"/>
                        </a:rPr>
                        <a:t>93 905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1" i="0" u="none" strike="noStrike" dirty="0">
                          <a:solidFill>
                            <a:srgbClr val="000000"/>
                          </a:solidFill>
                          <a:effectLst/>
                          <a:latin typeface="+mn-lt"/>
                          <a:cs typeface="Arial" pitchFamily="34" charset="0"/>
                        </a:rPr>
                        <a:t>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2"/>
                  </a:ext>
                </a:extLst>
              </a:tr>
              <a:tr h="232725">
                <a:tc>
                  <a:txBody>
                    <a:bodyPr/>
                    <a:lstStyle/>
                    <a:p>
                      <a:pPr algn="l" rtl="0" fontAlgn="ctr"/>
                      <a:r>
                        <a:rPr lang="en-ZA" sz="1400" b="0" i="0" u="none" strike="noStrike" dirty="0">
                          <a:solidFill>
                            <a:srgbClr val="000000"/>
                          </a:solidFill>
                          <a:effectLst/>
                          <a:latin typeface="+mn-lt"/>
                          <a:cs typeface="Arial" pitchFamily="34" charset="0"/>
                        </a:rPr>
                        <a:t>  Compensation</a:t>
                      </a:r>
                      <a:r>
                        <a:rPr lang="en-ZA" sz="1400" b="0" i="0" u="none" strike="noStrike" baseline="0" dirty="0">
                          <a:solidFill>
                            <a:srgbClr val="000000"/>
                          </a:solidFill>
                          <a:effectLst/>
                          <a:latin typeface="+mn-lt"/>
                          <a:cs typeface="Arial" pitchFamily="34" charset="0"/>
                        </a:rPr>
                        <a:t> of Employees</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176 685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128 408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48 277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r>
                        <a:rPr lang="en-ZA" sz="1400" b="0" i="0" u="none" strike="noStrike" dirty="0">
                          <a:solidFill>
                            <a:srgbClr val="000000"/>
                          </a:solidFill>
                          <a:effectLst/>
                          <a:latin typeface="+mn-lt"/>
                          <a:cs typeface="Arial" pitchFamily="34" charset="0"/>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3"/>
                  </a:ext>
                </a:extLst>
              </a:tr>
              <a:tr h="232725">
                <a:tc>
                  <a:txBody>
                    <a:bodyPr/>
                    <a:lstStyle/>
                    <a:p>
                      <a:pPr algn="l" rtl="0" fontAlgn="ctr"/>
                      <a:r>
                        <a:rPr lang="en-ZA" sz="1400" b="0" i="0" u="none" strike="noStrike" dirty="0">
                          <a:solidFill>
                            <a:srgbClr val="000000"/>
                          </a:solidFill>
                          <a:effectLst/>
                          <a:latin typeface="+mn-lt"/>
                          <a:cs typeface="Arial" pitchFamily="34" charset="0"/>
                        </a:rPr>
                        <a:t>  Goods and Services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245 105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199 477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45 628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0" i="0" u="none" strike="noStrike" dirty="0">
                          <a:solidFill>
                            <a:schemeClr val="tx1"/>
                          </a:solidFill>
                          <a:effectLst/>
                          <a:latin typeface="+mn-lt"/>
                          <a:cs typeface="Arial" pitchFamily="34" charset="0"/>
                        </a:rPr>
                        <a:t>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4"/>
                  </a:ext>
                </a:extLst>
              </a:tr>
              <a:tr h="232725">
                <a:tc>
                  <a:txBody>
                    <a:bodyPr/>
                    <a:lstStyle/>
                    <a:p>
                      <a:pPr algn="l" rtl="0" fontAlgn="ct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7"/>
                  </a:ext>
                </a:extLst>
              </a:tr>
              <a:tr h="232725">
                <a:tc>
                  <a:txBody>
                    <a:bodyPr/>
                    <a:lstStyle/>
                    <a:p>
                      <a:r>
                        <a:rPr lang="en-US" sz="1400" b="1" dirty="0"/>
                        <a:t>INTEREST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8"/>
                  </a:ext>
                </a:extLst>
              </a:tr>
              <a:tr h="232725">
                <a:tc>
                  <a:txBody>
                    <a:bodyPr/>
                    <a:lstStyle/>
                    <a:p>
                      <a:r>
                        <a:rPr lang="en-US" sz="1400" dirty="0"/>
                        <a:t>  Interest and rent on land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9"/>
                  </a:ext>
                </a:extLst>
              </a:tr>
              <a:tr h="232725">
                <a:tc>
                  <a:txBody>
                    <a:bodyPr/>
                    <a:lstStyle/>
                    <a:p>
                      <a:endParaRPr lang="en-US" sz="140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0"/>
                  </a:ext>
                </a:extLst>
              </a:tr>
              <a:tr h="247925">
                <a:tc>
                  <a:txBody>
                    <a:bodyPr/>
                    <a:lstStyle/>
                    <a:p>
                      <a:pPr algn="l" rtl="0" fontAlgn="ctr"/>
                      <a:r>
                        <a:rPr lang="en-ZA" sz="1400" b="1" i="0" u="none" strike="noStrike" dirty="0">
                          <a:solidFill>
                            <a:srgbClr val="000000"/>
                          </a:solidFill>
                          <a:effectLst/>
                          <a:latin typeface="+mn-lt"/>
                          <a:cs typeface="Arial" pitchFamily="34" charset="0"/>
                        </a:rPr>
                        <a:t>TRANSFERS</a:t>
                      </a:r>
                      <a:r>
                        <a:rPr lang="en-ZA" sz="1400" b="1" i="0" u="none" strike="noStrike" baseline="0" dirty="0">
                          <a:solidFill>
                            <a:srgbClr val="000000"/>
                          </a:solidFill>
                          <a:effectLst/>
                          <a:latin typeface="+mn-lt"/>
                          <a:cs typeface="Arial" pitchFamily="34" charset="0"/>
                        </a:rPr>
                        <a:t> &amp; SUBSIDIES</a:t>
                      </a:r>
                      <a:endParaRPr lang="en-ZA" sz="14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1" i="0" u="none" strike="noStrike" dirty="0">
                          <a:solidFill>
                            <a:schemeClr val="tx1"/>
                          </a:solidFill>
                          <a:effectLst/>
                          <a:latin typeface="+mn-lt"/>
                          <a:cs typeface="Arial" pitchFamily="34" charset="0"/>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1" i="0" u="none" strike="noStrike" dirty="0">
                          <a:solidFill>
                            <a:schemeClr val="tx1"/>
                          </a:solidFill>
                          <a:effectLst/>
                          <a:latin typeface="+mn-lt"/>
                          <a:cs typeface="Arial" pitchFamily="34" charset="0"/>
                        </a:rPr>
                        <a:t>310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1" i="0" u="none" strike="noStrike" dirty="0">
                          <a:solidFill>
                            <a:schemeClr val="tx1"/>
                          </a:solidFill>
                          <a:effectLst/>
                          <a:latin typeface="+mn-lt"/>
                          <a:cs typeface="Arial" pitchFamily="34" charset="0"/>
                        </a:rPr>
                        <a:t>(210)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r>
                        <a:rPr lang="en-ZA" sz="1400" b="1" i="0" u="none" strike="noStrike" dirty="0">
                          <a:solidFill>
                            <a:schemeClr val="tx1"/>
                          </a:solidFill>
                          <a:effectLst/>
                          <a:latin typeface="+mn-lt"/>
                          <a:cs typeface="Arial" pitchFamily="34" charset="0"/>
                        </a:rPr>
                        <a:t>310%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11"/>
                  </a:ext>
                </a:extLst>
              </a:tr>
              <a:tr h="232725">
                <a:tc>
                  <a:txBody>
                    <a:bodyPr/>
                    <a:lstStyle/>
                    <a:p>
                      <a:pPr algn="l" rtl="0" fontAlgn="ctr"/>
                      <a:r>
                        <a:rPr lang="en-ZA" sz="1400" b="0" i="0" u="none" strike="noStrike" dirty="0">
                          <a:solidFill>
                            <a:srgbClr val="000000"/>
                          </a:solidFill>
                          <a:effectLst/>
                          <a:latin typeface="+mn-lt"/>
                          <a:cs typeface="Arial" pitchFamily="34" charset="0"/>
                        </a:rPr>
                        <a:t>  Households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287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(287)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2"/>
                  </a:ext>
                </a:extLst>
              </a:tr>
              <a:tr h="232725">
                <a:tc>
                  <a:txBody>
                    <a:bodyPr/>
                    <a:lstStyle/>
                    <a:p>
                      <a:pPr algn="l" rtl="0" fontAlgn="ctr"/>
                      <a:r>
                        <a:rPr lang="en-ZA" sz="1400" b="0" i="0" u="none" strike="noStrike" dirty="0">
                          <a:solidFill>
                            <a:srgbClr val="000000"/>
                          </a:solidFill>
                          <a:effectLst/>
                          <a:latin typeface="+mn-lt"/>
                          <a:cs typeface="Arial" pitchFamily="34" charset="0"/>
                        </a:rPr>
                        <a:t>  Departmental Agencies &amp; Accounts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r>
                        <a:rPr lang="en-ZA" sz="1400" b="0" i="0" u="none" strike="noStrike" dirty="0">
                          <a:solidFill>
                            <a:schemeClr val="tx1"/>
                          </a:solidFill>
                          <a:effectLst/>
                          <a:latin typeface="+mn-lt"/>
                          <a:cs typeface="Arial"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5"/>
                  </a:ext>
                </a:extLst>
              </a:tr>
              <a:tr h="232725">
                <a:tc>
                  <a:txBody>
                    <a:bodyPr/>
                    <a:lstStyle/>
                    <a:p>
                      <a:pPr algn="l" rtl="0" fontAlgn="ctr"/>
                      <a:r>
                        <a:rPr lang="en-ZA" sz="1400" b="0" i="0" u="none" strike="noStrike" dirty="0">
                          <a:solidFill>
                            <a:srgbClr val="000000"/>
                          </a:solidFill>
                          <a:effectLst/>
                          <a:latin typeface="+mn-lt"/>
                          <a:cs typeface="Arial" pitchFamily="34" charset="0"/>
                        </a:rPr>
                        <a:t>  Provincial &amp;</a:t>
                      </a:r>
                      <a:r>
                        <a:rPr lang="en-ZA" sz="1400" b="0" i="0" u="none" strike="noStrike" baseline="0" dirty="0">
                          <a:solidFill>
                            <a:srgbClr val="000000"/>
                          </a:solidFill>
                          <a:effectLst/>
                          <a:latin typeface="+mn-lt"/>
                          <a:cs typeface="Arial" pitchFamily="34" charset="0"/>
                        </a:rPr>
                        <a:t> Local Government</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6"/>
                  </a:ext>
                </a:extLst>
              </a:tr>
              <a:tr h="232725">
                <a:tc>
                  <a:txBody>
                    <a:bodyPr/>
                    <a:lstStyle/>
                    <a:p>
                      <a:pPr algn="l" rtl="0" fontAlgn="ctr"/>
                      <a:endParaRPr lang="en-ZA" sz="14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0013"/>
                  </a:ext>
                </a:extLst>
              </a:tr>
              <a:tr h="232725">
                <a:tc>
                  <a:txBody>
                    <a:bodyPr/>
                    <a:lstStyle/>
                    <a:p>
                      <a:pPr algn="l" rtl="0" fontAlgn="ctr"/>
                      <a:r>
                        <a:rPr lang="en-ZA" sz="1400" b="1" i="0" u="none" strike="noStrike" dirty="0">
                          <a:solidFill>
                            <a:srgbClr val="000000"/>
                          </a:solidFill>
                          <a:effectLst/>
                          <a:latin typeface="+mn-lt"/>
                          <a:cs typeface="Arial" pitchFamily="34" charset="0"/>
                        </a:rPr>
                        <a:t>PAYMENTS FOR CAPITAL ASSETS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20 122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6 949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13 173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1" i="0" u="none" strike="noStrike" dirty="0">
                          <a:solidFill>
                            <a:schemeClr val="tx1"/>
                          </a:solidFill>
                          <a:effectLst/>
                          <a:latin typeface="+mn-lt"/>
                          <a:cs typeface="Arial" pitchFamily="34" charset="0"/>
                        </a:rPr>
                        <a:t>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4"/>
                  </a:ext>
                </a:extLst>
              </a:tr>
              <a:tr h="232725">
                <a:tc>
                  <a:txBody>
                    <a:bodyPr/>
                    <a:lstStyle/>
                    <a:p>
                      <a:pPr algn="l" rtl="0" fontAlgn="ctr"/>
                      <a:r>
                        <a:rPr lang="en-ZA" sz="1400" b="0" i="0" u="none" strike="noStrike" baseline="0" dirty="0">
                          <a:solidFill>
                            <a:srgbClr val="000000"/>
                          </a:solidFill>
                          <a:effectLst/>
                          <a:latin typeface="+mn-lt"/>
                          <a:cs typeface="Arial" pitchFamily="34" charset="0"/>
                        </a:rPr>
                        <a:t>  Other machinery and equipment</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0" i="0" u="none" strike="noStrike" dirty="0">
                          <a:solidFill>
                            <a:schemeClr val="tx1"/>
                          </a:solidFill>
                          <a:effectLst/>
                          <a:latin typeface="+mn-lt"/>
                          <a:cs typeface="Arial" pitchFamily="34" charset="0"/>
                        </a:rPr>
                        <a:t>20 122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0" i="0" u="none" strike="noStrike" dirty="0">
                          <a:solidFill>
                            <a:schemeClr val="tx1"/>
                          </a:solidFill>
                          <a:effectLst/>
                          <a:latin typeface="+mn-lt"/>
                          <a:cs typeface="Arial" pitchFamily="34" charset="0"/>
                        </a:rPr>
                        <a:t>6 949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0" i="0" u="none" strike="noStrike" dirty="0">
                          <a:solidFill>
                            <a:schemeClr val="tx1"/>
                          </a:solidFill>
                          <a:effectLst/>
                          <a:latin typeface="+mn-lt"/>
                          <a:cs typeface="Arial" pitchFamily="34" charset="0"/>
                        </a:rPr>
                        <a:t>13 173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r>
                        <a:rPr lang="en-ZA" sz="1400" b="0" i="0" u="none" strike="noStrike" dirty="0">
                          <a:solidFill>
                            <a:schemeClr val="tx1"/>
                          </a:solidFill>
                          <a:effectLst/>
                          <a:latin typeface="+mn-lt"/>
                          <a:cs typeface="Arial" pitchFamily="34" charset="0"/>
                        </a:rPr>
                        <a:t>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0015"/>
                  </a:ext>
                </a:extLst>
              </a:tr>
              <a:tr h="232725">
                <a:tc>
                  <a:txBody>
                    <a:bodyPr/>
                    <a:lstStyle/>
                    <a:p>
                      <a:pPr algn="l" rtl="0" fontAlgn="ctr"/>
                      <a:r>
                        <a:rPr lang="en-ZA" sz="1400" b="0" i="0" u="none" strike="noStrike" dirty="0">
                          <a:solidFill>
                            <a:srgbClr val="000000"/>
                          </a:solidFill>
                          <a:effectLst/>
                          <a:latin typeface="+mn-lt"/>
                          <a:cs typeface="Arial" pitchFamily="34" charset="0"/>
                        </a:rPr>
                        <a:t>  Software and other intangible assets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6"/>
                  </a:ext>
                </a:extLst>
              </a:tr>
              <a:tr h="232725">
                <a:tc>
                  <a:txBody>
                    <a:bodyPr/>
                    <a:lstStyle/>
                    <a:p>
                      <a:pPr algn="l" rtl="0" fontAlgn="ctr"/>
                      <a:endParaRPr lang="en-ZA" sz="14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0017"/>
                  </a:ext>
                </a:extLst>
              </a:tr>
              <a:tr h="232725">
                <a:tc>
                  <a:txBody>
                    <a:bodyPr/>
                    <a:lstStyle/>
                    <a:p>
                      <a:pPr algn="l" rtl="0" fontAlgn="ctr"/>
                      <a:r>
                        <a:rPr lang="en-ZA" sz="1400" b="1" i="0" u="none" strike="noStrike" dirty="0">
                          <a:solidFill>
                            <a:srgbClr val="000000"/>
                          </a:solidFill>
                          <a:effectLst/>
                          <a:latin typeface="+mn-lt"/>
                          <a:cs typeface="Arial" pitchFamily="34" charset="0"/>
                        </a:rPr>
                        <a:t>PAYMENTS FOR FINANCIAL ASSETS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8"/>
                  </a:ext>
                </a:extLst>
              </a:tr>
              <a:tr h="232725">
                <a:tc>
                  <a:txBody>
                    <a:bodyPr/>
                    <a:lstStyle/>
                    <a:p>
                      <a:pPr algn="l" rtl="0" fontAlgn="ctr"/>
                      <a:endParaRPr lang="en-ZA" sz="14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0019"/>
                  </a:ext>
                </a:extLst>
              </a:tr>
              <a:tr h="232725">
                <a:tc>
                  <a:txBody>
                    <a:bodyPr/>
                    <a:lstStyle/>
                    <a:p>
                      <a:pPr algn="l" rtl="0" fontAlgn="ctr"/>
                      <a:r>
                        <a:rPr lang="en-ZA" sz="1400" b="1" i="0" u="none" strike="noStrike" dirty="0">
                          <a:solidFill>
                            <a:srgbClr val="000000"/>
                          </a:solidFill>
                          <a:effectLst/>
                          <a:latin typeface="+mn-lt"/>
                          <a:cs typeface="Arial" pitchFamily="34" charset="0"/>
                        </a:rPr>
                        <a:t>TOTAL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442 012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335 157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106 855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1" i="0" u="none" strike="noStrike" dirty="0">
                          <a:solidFill>
                            <a:schemeClr val="tx1"/>
                          </a:solidFill>
                          <a:effectLst/>
                          <a:latin typeface="+mn-lt"/>
                          <a:cs typeface="Arial" pitchFamily="34" charset="0"/>
                        </a:rPr>
                        <a:t>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20"/>
                  </a:ext>
                </a:extLst>
              </a:tr>
            </a:tbl>
          </a:graphicData>
        </a:graphic>
      </p:graphicFrame>
    </p:spTree>
    <p:extLst>
      <p:ext uri="{BB962C8B-B14F-4D97-AF65-F5344CB8AC3E}">
        <p14:creationId xmlns:p14="http://schemas.microsoft.com/office/powerpoint/2010/main" xmlns="" val="617746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D8E1D2-1958-4808-895A-747F9C341AE9}"/>
              </a:ext>
            </a:extLst>
          </p:cNvPr>
          <p:cNvSpPr>
            <a:spLocks noGrp="1"/>
          </p:cNvSpPr>
          <p:nvPr>
            <p:ph type="title"/>
          </p:nvPr>
        </p:nvSpPr>
        <p:spPr>
          <a:xfrm>
            <a:off x="611560" y="188912"/>
            <a:ext cx="8229600" cy="710952"/>
          </a:xfrm>
        </p:spPr>
        <p:txBody>
          <a:bodyPr>
            <a:normAutofit fontScale="90000"/>
          </a:bodyPr>
          <a:lstStyle/>
          <a:p>
            <a:pPr algn="ctr"/>
            <a:r>
              <a:rPr lang="en-ZA" dirty="0">
                <a:solidFill>
                  <a:schemeClr val="accent6"/>
                </a:solidFill>
              </a:rPr>
              <a:t>INTRODUCTION…CONT</a:t>
            </a:r>
            <a:r>
              <a:rPr lang="en-GB" dirty="0">
                <a:solidFill>
                  <a:schemeClr val="accent6"/>
                </a:solidFill>
              </a:rPr>
              <a:t/>
            </a:r>
            <a:br>
              <a:rPr lang="en-GB" dirty="0">
                <a:solidFill>
                  <a:schemeClr val="accent6"/>
                </a:solidFill>
              </a:rPr>
            </a:br>
            <a:endParaRPr lang="en-ZA" dirty="0"/>
          </a:p>
        </p:txBody>
      </p:sp>
      <p:sp>
        <p:nvSpPr>
          <p:cNvPr id="3" name="Content Placeholder 2">
            <a:extLst>
              <a:ext uri="{FF2B5EF4-FFF2-40B4-BE49-F238E27FC236}">
                <a16:creationId xmlns:a16="http://schemas.microsoft.com/office/drawing/2014/main" xmlns="" id="{BF8A924F-05D3-4933-A195-8EB61BDA5D77}"/>
              </a:ext>
            </a:extLst>
          </p:cNvPr>
          <p:cNvSpPr>
            <a:spLocks noGrp="1"/>
          </p:cNvSpPr>
          <p:nvPr>
            <p:ph idx="1"/>
          </p:nvPr>
        </p:nvSpPr>
        <p:spPr>
          <a:xfrm>
            <a:off x="360512" y="993303"/>
            <a:ext cx="8480648" cy="5178897"/>
          </a:xfrm>
        </p:spPr>
        <p:txBody>
          <a:bodyPr>
            <a:normAutofit/>
          </a:bodyPr>
          <a:lstStyle/>
          <a:p>
            <a:pPr algn="just"/>
            <a:endParaRPr lang="en-ZA" sz="1500" b="0" dirty="0">
              <a:latin typeface="+mj-lt"/>
            </a:endParaRPr>
          </a:p>
          <a:p>
            <a:pPr algn="just">
              <a:buFont typeface="Wingdings" panose="05000000000000000000" pitchFamily="2" charset="2"/>
              <a:buChar char="§"/>
            </a:pPr>
            <a:r>
              <a:rPr lang="en-ZA" b="0" dirty="0">
                <a:solidFill>
                  <a:schemeClr val="tx1"/>
                </a:solidFill>
                <a:latin typeface="+mj-lt"/>
              </a:rPr>
              <a:t>Many DSAC beneficiaries, such as artists and athletes derive their sole source of income from engaging in DSAC supported programmes. Unfortunately, the easing of the Covid-19 lockdown has had little effect on improving the situation of the SAC sector. Consequently, this has resulted in:</a:t>
            </a:r>
          </a:p>
          <a:p>
            <a:pPr marL="0" indent="0" algn="just">
              <a:buNone/>
            </a:pPr>
            <a:endParaRPr lang="en-ZA" b="0" dirty="0">
              <a:solidFill>
                <a:schemeClr val="tx1"/>
              </a:solidFill>
              <a:latin typeface="+mj-lt"/>
            </a:endParaRPr>
          </a:p>
          <a:p>
            <a:pPr lvl="1" algn="just">
              <a:buFont typeface="Arial" panose="020B0604020202020204" pitchFamily="34" charset="0"/>
              <a:buChar char="•"/>
            </a:pPr>
            <a:r>
              <a:rPr lang="en-ZA" sz="1600" b="0" dirty="0">
                <a:solidFill>
                  <a:schemeClr val="tx1"/>
                </a:solidFill>
                <a:latin typeface="+mj-lt"/>
              </a:rPr>
              <a:t>Overall scaling down of services on the DSAC service delivery mandate.</a:t>
            </a:r>
          </a:p>
          <a:p>
            <a:pPr lvl="1" algn="just">
              <a:buFont typeface="Arial" panose="020B0604020202020204" pitchFamily="34" charset="0"/>
              <a:buChar char="•"/>
            </a:pPr>
            <a:r>
              <a:rPr lang="en-ZA" sz="1600" b="0" dirty="0">
                <a:solidFill>
                  <a:schemeClr val="tx1"/>
                </a:solidFill>
                <a:latin typeface="+mj-lt"/>
              </a:rPr>
              <a:t>Planned medium-term outcomes not being achieved within initial time frames.</a:t>
            </a:r>
          </a:p>
          <a:p>
            <a:pPr lvl="1" algn="just">
              <a:buFont typeface="Arial" panose="020B0604020202020204" pitchFamily="34" charset="0"/>
              <a:buChar char="•"/>
            </a:pPr>
            <a:r>
              <a:rPr lang="en-ZA" sz="1600" b="0" dirty="0">
                <a:solidFill>
                  <a:schemeClr val="tx1"/>
                </a:solidFill>
                <a:latin typeface="+mj-lt"/>
              </a:rPr>
              <a:t>Stagnation of projects already under-implementation.</a:t>
            </a:r>
          </a:p>
          <a:p>
            <a:pPr marL="457200" lvl="1" indent="0" algn="just">
              <a:buNone/>
            </a:pPr>
            <a:endParaRPr lang="en-ZA" sz="1600" b="0" dirty="0">
              <a:solidFill>
                <a:schemeClr val="tx1"/>
              </a:solidFill>
              <a:latin typeface="+mj-lt"/>
            </a:endParaRPr>
          </a:p>
          <a:p>
            <a:pPr algn="just">
              <a:buFont typeface="Wingdings" panose="05000000000000000000" pitchFamily="2" charset="2"/>
              <a:buChar char="§"/>
            </a:pPr>
            <a:r>
              <a:rPr lang="en-ZA" b="0" dirty="0">
                <a:solidFill>
                  <a:schemeClr val="tx1"/>
                </a:solidFill>
                <a:latin typeface="+mj-lt"/>
              </a:rPr>
              <a:t>Moreover, the economic hardship/loss of income endured by professional athletes, artists, practitioners, administrators, and other stakeholders who make a living out of sport, arts and culture has had </a:t>
            </a:r>
            <a:r>
              <a:rPr lang="en-ZA" b="0" dirty="0" smtClean="0">
                <a:solidFill>
                  <a:schemeClr val="tx1"/>
                </a:solidFill>
                <a:latin typeface="+mj-lt"/>
              </a:rPr>
              <a:t>devastating </a:t>
            </a:r>
            <a:r>
              <a:rPr lang="en-ZA" b="0" dirty="0">
                <a:solidFill>
                  <a:schemeClr val="tx1"/>
                </a:solidFill>
                <a:latin typeface="+mj-lt"/>
              </a:rPr>
              <a:t>effects. This has increased the need for relief efforts, thus further reducing the budget allocated to activities of the Department.</a:t>
            </a:r>
          </a:p>
          <a:p>
            <a:endParaRPr lang="en-ZA" dirty="0"/>
          </a:p>
        </p:txBody>
      </p:sp>
      <p:sp>
        <p:nvSpPr>
          <p:cNvPr id="4" name="Slide Number Placeholder 3">
            <a:extLst>
              <a:ext uri="{FF2B5EF4-FFF2-40B4-BE49-F238E27FC236}">
                <a16:creationId xmlns:a16="http://schemas.microsoft.com/office/drawing/2014/main" xmlns="" id="{872D0E9A-3B09-48EF-8033-CD55E590AA0D}"/>
              </a:ext>
            </a:extLst>
          </p:cNvPr>
          <p:cNvSpPr>
            <a:spLocks noGrp="1"/>
          </p:cNvSpPr>
          <p:nvPr>
            <p:ph type="sldNum" sz="quarter" idx="4"/>
          </p:nvPr>
        </p:nvSpPr>
        <p:spPr/>
        <p:txBody>
          <a:bodyPr/>
          <a:lstStyle/>
          <a:p>
            <a:r>
              <a:rPr lang="en-GB" sz="1000" b="1" dirty="0">
                <a:solidFill>
                  <a:schemeClr val="tx1"/>
                </a:solidFill>
              </a:rPr>
              <a:t>6</a:t>
            </a:r>
            <a:endParaRPr lang="en-ZA" sz="1000" b="1" dirty="0">
              <a:solidFill>
                <a:schemeClr val="tx1"/>
              </a:solidFill>
            </a:endParaRPr>
          </a:p>
        </p:txBody>
      </p:sp>
    </p:spTree>
    <p:extLst>
      <p:ext uri="{BB962C8B-B14F-4D97-AF65-F5344CB8AC3E}">
        <p14:creationId xmlns:p14="http://schemas.microsoft.com/office/powerpoint/2010/main" xmlns="" val="213100472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172400" y="6172200"/>
            <a:ext cx="792088" cy="365125"/>
          </a:xfrm>
        </p:spPr>
        <p:txBody>
          <a:bodyPr/>
          <a:lstStyle/>
          <a:p>
            <a:r>
              <a:rPr lang="en-ZA" sz="1000" b="1" dirty="0" smtClean="0"/>
              <a:t>60</a:t>
            </a:r>
            <a:endParaRPr lang="en-ZA" sz="1000" b="1" dirty="0"/>
          </a:p>
        </p:txBody>
      </p:sp>
      <p:sp>
        <p:nvSpPr>
          <p:cNvPr id="5" name="Content Placeholder 1"/>
          <p:cNvSpPr>
            <a:spLocks noGrp="1"/>
          </p:cNvSpPr>
          <p:nvPr>
            <p:ph idx="1"/>
          </p:nvPr>
        </p:nvSpPr>
        <p:spPr>
          <a:xfrm>
            <a:off x="323528" y="44624"/>
            <a:ext cx="8496944" cy="384644"/>
          </a:xfrm>
        </p:spPr>
        <p:txBody>
          <a:bodyPr>
            <a:noAutofit/>
          </a:bodyPr>
          <a:lstStyle/>
          <a:p>
            <a:pPr marL="0" lvl="0" indent="0" algn="ctr" defTabSz="457200" eaLnBrk="0" fontAlgn="base" hangingPunct="0">
              <a:spcAft>
                <a:spcPct val="0"/>
              </a:spcAft>
              <a:buNone/>
              <a:defRPr/>
            </a:pPr>
            <a:r>
              <a:rPr lang="en-ZA" sz="2200" dirty="0">
                <a:solidFill>
                  <a:schemeClr val="accent6"/>
                </a:solidFill>
                <a:latin typeface="+mj-lt"/>
                <a:ea typeface="+mj-ea"/>
                <a:cs typeface="Arial" pitchFamily="34" charset="0"/>
              </a:rPr>
              <a:t>PROGRAMME 2:  RECREATION DEVELOPMENT &amp; SPORT PROMOTION</a:t>
            </a:r>
            <a:endParaRPr lang="en-ZA" sz="2200" cap="all" dirty="0">
              <a:solidFill>
                <a:schemeClr val="accent6"/>
              </a:solidFill>
              <a:latin typeface="+mj-lt"/>
              <a:ea typeface="+mj-ea"/>
            </a:endParaRPr>
          </a:p>
        </p:txBody>
      </p:sp>
      <p:graphicFrame>
        <p:nvGraphicFramePr>
          <p:cNvPr id="6" name="Table 5"/>
          <p:cNvGraphicFramePr>
            <a:graphicFrameLocks noGrp="1"/>
          </p:cNvGraphicFramePr>
          <p:nvPr>
            <p:extLst>
              <p:ext uri="{D42A27DB-BD31-4B8C-83A1-F6EECF244321}">
                <p14:modId xmlns:p14="http://schemas.microsoft.com/office/powerpoint/2010/main" xmlns="" val="3216317739"/>
              </p:ext>
            </p:extLst>
          </p:nvPr>
        </p:nvGraphicFramePr>
        <p:xfrm>
          <a:off x="179512" y="548683"/>
          <a:ext cx="8784976" cy="5389744"/>
        </p:xfrm>
        <a:graphic>
          <a:graphicData uri="http://schemas.openxmlformats.org/drawingml/2006/table">
            <a:tbl>
              <a:tblPr firstRow="1" bandRow="1"/>
              <a:tblGrid>
                <a:gridCol w="4473828">
                  <a:extLst>
                    <a:ext uri="{9D8B030D-6E8A-4147-A177-3AD203B41FA5}">
                      <a16:colId xmlns:a16="http://schemas.microsoft.com/office/drawing/2014/main" xmlns="" val="20000"/>
                    </a:ext>
                  </a:extLst>
                </a:gridCol>
                <a:gridCol w="1466488">
                  <a:extLst>
                    <a:ext uri="{9D8B030D-6E8A-4147-A177-3AD203B41FA5}">
                      <a16:colId xmlns:a16="http://schemas.microsoft.com/office/drawing/2014/main" xmlns="" val="20001"/>
                    </a:ext>
                  </a:extLst>
                </a:gridCol>
                <a:gridCol w="1299153">
                  <a:extLst>
                    <a:ext uri="{9D8B030D-6E8A-4147-A177-3AD203B41FA5}">
                      <a16:colId xmlns:a16="http://schemas.microsoft.com/office/drawing/2014/main" xmlns="" val="20002"/>
                    </a:ext>
                  </a:extLst>
                </a:gridCol>
                <a:gridCol w="976108">
                  <a:extLst>
                    <a:ext uri="{9D8B030D-6E8A-4147-A177-3AD203B41FA5}">
                      <a16:colId xmlns:a16="http://schemas.microsoft.com/office/drawing/2014/main" xmlns="" val="20003"/>
                    </a:ext>
                  </a:extLst>
                </a:gridCol>
                <a:gridCol w="569399">
                  <a:extLst>
                    <a:ext uri="{9D8B030D-6E8A-4147-A177-3AD203B41FA5}">
                      <a16:colId xmlns:a16="http://schemas.microsoft.com/office/drawing/2014/main" xmlns="" val="20004"/>
                    </a:ext>
                  </a:extLst>
                </a:gridCol>
              </a:tblGrid>
              <a:tr h="963311">
                <a:tc>
                  <a:txBody>
                    <a:bodyPr/>
                    <a:lstStyle/>
                    <a:p>
                      <a:pPr algn="l" rtl="0" fontAlgn="ctr"/>
                      <a:r>
                        <a:rPr lang="en-ZA" sz="1600" b="1" i="0" u="none" strike="noStrike" dirty="0">
                          <a:solidFill>
                            <a:srgbClr val="FFFFFF"/>
                          </a:solidFill>
                          <a:effectLst/>
                          <a:latin typeface="+mn-lt"/>
                          <a:cs typeface="Arial" pitchFamily="34" charset="0"/>
                        </a:rPr>
                        <a:t>Economic Classification</a:t>
                      </a: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rtl="0" fontAlgn="ctr"/>
                      <a:r>
                        <a:rPr lang="en-US" sz="1600" b="1" i="0" u="none" strike="noStrike" baseline="0" dirty="0">
                          <a:solidFill>
                            <a:srgbClr val="FFFFFF"/>
                          </a:solidFill>
                          <a:effectLst/>
                          <a:latin typeface="+mn-lt"/>
                          <a:cs typeface="Arial" pitchFamily="34" charset="0"/>
                        </a:rPr>
                        <a:t> Adjusted</a:t>
                      </a:r>
                      <a:endParaRPr lang="en-US" sz="1600" b="1" i="0" u="none" strike="noStrike" dirty="0">
                        <a:solidFill>
                          <a:srgbClr val="FFFFFF"/>
                        </a:solidFill>
                        <a:effectLst/>
                        <a:latin typeface="+mn-lt"/>
                        <a:cs typeface="Arial" pitchFamily="34" charset="0"/>
                      </a:endParaRPr>
                    </a:p>
                    <a:p>
                      <a:pPr algn="ctr" rtl="0" fontAlgn="ctr"/>
                      <a:r>
                        <a:rPr lang="en-US" sz="1600" b="1" i="0" u="none" strike="noStrike" dirty="0">
                          <a:solidFill>
                            <a:srgbClr val="FFFFFF"/>
                          </a:solidFill>
                          <a:effectLst/>
                          <a:latin typeface="+mn-lt"/>
                          <a:cs typeface="Arial" pitchFamily="34" charset="0"/>
                        </a:rPr>
                        <a:t>Appropriation</a:t>
                      </a:r>
                    </a:p>
                    <a:p>
                      <a:pPr algn="ctr" rtl="0" fontAlgn="ctr"/>
                      <a:r>
                        <a:rPr lang="en-US" sz="1600" b="1" i="0" u="none" strike="noStrike" baseline="0" dirty="0">
                          <a:solidFill>
                            <a:srgbClr val="FFFFFF"/>
                          </a:solidFill>
                          <a:effectLst/>
                          <a:latin typeface="+mn-lt"/>
                          <a:cs typeface="Arial" pitchFamily="34" charset="0"/>
                        </a:rPr>
                        <a:t> 2020/21</a:t>
                      </a:r>
                      <a:endParaRPr lang="en-US" sz="1600" b="1" i="0" u="none" strike="noStrike" dirty="0">
                        <a:solidFill>
                          <a:srgbClr val="FFFFFF"/>
                        </a:solidFill>
                        <a:effectLst/>
                        <a:latin typeface="+mn-lt"/>
                        <a:cs typeface="Arial" pitchFamily="34" charset="0"/>
                      </a:endParaRP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rtl="0" fontAlgn="ctr"/>
                      <a:r>
                        <a:rPr lang="en-ZA" sz="1600" b="1" i="0" u="none" strike="noStrike" baseline="0" dirty="0">
                          <a:solidFill>
                            <a:srgbClr val="FFFFFF"/>
                          </a:solidFill>
                          <a:effectLst/>
                          <a:latin typeface="+mn-lt"/>
                          <a:cs typeface="Arial" pitchFamily="34" charset="0"/>
                        </a:rPr>
                        <a:t> Expenditure</a:t>
                      </a:r>
                    </a:p>
                    <a:p>
                      <a:pPr algn="ctr" rtl="0" fontAlgn="ctr"/>
                      <a:r>
                        <a:rPr lang="en-ZA" sz="1600" b="1" i="0" u="none" strike="noStrike" baseline="0" dirty="0">
                          <a:solidFill>
                            <a:srgbClr val="FFFFFF"/>
                          </a:solidFill>
                          <a:effectLst/>
                          <a:latin typeface="+mn-lt"/>
                          <a:cs typeface="Arial" pitchFamily="34" charset="0"/>
                        </a:rPr>
                        <a:t>31 December</a:t>
                      </a:r>
                    </a:p>
                    <a:p>
                      <a:pPr algn="ctr" rtl="0" fontAlgn="ctr"/>
                      <a:r>
                        <a:rPr lang="en-ZA" sz="1600" b="1" i="0" u="none" strike="noStrike" baseline="0" dirty="0">
                          <a:solidFill>
                            <a:srgbClr val="FFFFFF"/>
                          </a:solidFill>
                          <a:effectLst/>
                          <a:latin typeface="+mn-lt"/>
                          <a:cs typeface="Arial" pitchFamily="34" charset="0"/>
                        </a:rPr>
                        <a:t>2020</a:t>
                      </a:r>
                    </a:p>
                    <a:p>
                      <a:pPr algn="ctr" rtl="0" fontAlgn="ctr"/>
                      <a:endParaRPr lang="en-ZA" sz="1600" b="1" i="0" u="none" strike="noStrike" baseline="0" dirty="0">
                        <a:solidFill>
                          <a:srgbClr val="FFFFFF"/>
                        </a:solidFill>
                        <a:effectLst/>
                        <a:latin typeface="+mn-lt"/>
                        <a:cs typeface="Arial" pitchFamily="34" charset="0"/>
                      </a:endParaRP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rtl="0" fontAlgn="ctr"/>
                      <a:r>
                        <a:rPr lang="en-ZA" sz="1600" b="1" i="0" u="none" strike="noStrike" baseline="0" dirty="0">
                          <a:solidFill>
                            <a:srgbClr val="FFFFFF"/>
                          </a:solidFill>
                          <a:effectLst/>
                          <a:latin typeface="+mn-lt"/>
                          <a:cs typeface="Arial" pitchFamily="34" charset="0"/>
                        </a:rPr>
                        <a:t>Total </a:t>
                      </a:r>
                    </a:p>
                    <a:p>
                      <a:pPr algn="ctr" rtl="0" fontAlgn="ctr"/>
                      <a:r>
                        <a:rPr lang="en-ZA" sz="1600" b="1" i="0" u="none" strike="noStrike" baseline="0" dirty="0">
                          <a:solidFill>
                            <a:srgbClr val="FFFFFF"/>
                          </a:solidFill>
                          <a:effectLst/>
                          <a:latin typeface="+mn-lt"/>
                          <a:cs typeface="Arial" pitchFamily="34" charset="0"/>
                        </a:rPr>
                        <a:t>Available</a:t>
                      </a: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rtl="0" fontAlgn="ctr"/>
                      <a:r>
                        <a:rPr lang="en-ZA" sz="1600" b="1" i="0" u="none" strike="noStrike" baseline="0" dirty="0">
                          <a:solidFill>
                            <a:srgbClr val="FFFFFF"/>
                          </a:solidFill>
                          <a:effectLst/>
                          <a:latin typeface="+mn-lt"/>
                          <a:cs typeface="Arial" pitchFamily="34" charset="0"/>
                        </a:rPr>
                        <a:t>% </a:t>
                      </a:r>
                    </a:p>
                    <a:p>
                      <a:pPr algn="ctr" rtl="0" fontAlgn="ctr"/>
                      <a:r>
                        <a:rPr lang="en-ZA" sz="1600" b="1" i="0" u="none" strike="noStrike" baseline="0" dirty="0">
                          <a:solidFill>
                            <a:srgbClr val="FFFFFF"/>
                          </a:solidFill>
                          <a:effectLst/>
                          <a:latin typeface="+mn-lt"/>
                          <a:cs typeface="Arial" pitchFamily="34" charset="0"/>
                        </a:rPr>
                        <a:t>Spent</a:t>
                      </a: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xmlns="" val="10000"/>
                  </a:ext>
                </a:extLst>
              </a:tr>
              <a:tr h="245689">
                <a:tc>
                  <a:txBody>
                    <a:bodyPr/>
                    <a:lstStyle/>
                    <a:p>
                      <a:pPr algn="l" fontAlgn="t"/>
                      <a:endParaRPr lang="en-ZA" sz="1600" b="0" i="0" u="none" strike="noStrike" dirty="0">
                        <a:solidFill>
                          <a:srgbClr val="000000"/>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ZA" sz="1600" b="1" i="0" u="none" strike="noStrike" dirty="0">
                          <a:solidFill>
                            <a:srgbClr val="000000"/>
                          </a:solidFill>
                          <a:effectLst/>
                          <a:latin typeface="+mn-lt"/>
                          <a:cs typeface="Arial" pitchFamily="34" charset="0"/>
                        </a:rPr>
                        <a:t>R’000</a:t>
                      </a: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600" b="1" i="0" u="none" strike="noStrike" dirty="0">
                          <a:solidFill>
                            <a:srgbClr val="000000"/>
                          </a:solidFill>
                          <a:effectLst/>
                          <a:latin typeface="+mn-lt"/>
                          <a:cs typeface="Arial" pitchFamily="34" charset="0"/>
                        </a:rPr>
                        <a:t>R’000</a:t>
                      </a: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600" b="1" i="0" u="none" strike="noStrike" dirty="0">
                          <a:solidFill>
                            <a:srgbClr val="000000"/>
                          </a:solidFill>
                          <a:effectLst/>
                          <a:latin typeface="+mn-lt"/>
                          <a:cs typeface="Arial" pitchFamily="34" charset="0"/>
                        </a:rPr>
                        <a:t>R’000</a:t>
                      </a: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endParaRPr lang="en-ZA" sz="1400" b="1" i="0" u="none" strike="noStrike" dirty="0">
                        <a:solidFill>
                          <a:srgbClr val="000000"/>
                        </a:solidFill>
                        <a:effectLst/>
                        <a:latin typeface="+mn-lt"/>
                        <a:cs typeface="Arial" pitchFamily="34" charset="0"/>
                      </a:endParaRPr>
                    </a:p>
                  </a:txBody>
                  <a:tcPr marL="6607" marR="59465"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1"/>
                  </a:ext>
                </a:extLst>
              </a:tr>
              <a:tr h="241060">
                <a:tc>
                  <a:txBody>
                    <a:bodyPr/>
                    <a:lstStyle/>
                    <a:p>
                      <a:pPr algn="l" rtl="0" fontAlgn="ctr"/>
                      <a:r>
                        <a:rPr lang="en-ZA" sz="1400" b="1" i="0" u="none" strike="noStrike" dirty="0">
                          <a:solidFill>
                            <a:srgbClr val="000000"/>
                          </a:solidFill>
                          <a:effectLst/>
                          <a:latin typeface="+mn-lt"/>
                          <a:cs typeface="Arial" pitchFamily="34" charset="0"/>
                        </a:rPr>
                        <a:t>CURRENT</a:t>
                      </a:r>
                      <a:r>
                        <a:rPr lang="en-ZA" sz="1400" b="1" i="0" u="none" strike="noStrike" baseline="0" dirty="0">
                          <a:solidFill>
                            <a:srgbClr val="000000"/>
                          </a:solidFill>
                          <a:effectLst/>
                          <a:latin typeface="+mn-lt"/>
                          <a:cs typeface="Arial" pitchFamily="34" charset="0"/>
                        </a:rPr>
                        <a:t> PAYMENTS</a:t>
                      </a:r>
                      <a:endParaRPr lang="en-ZA" sz="14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132 101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38 376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rgbClr val="000000"/>
                          </a:solidFill>
                          <a:effectLst/>
                          <a:latin typeface="+mn-lt"/>
                          <a:cs typeface="Arial" pitchFamily="34" charset="0"/>
                        </a:rPr>
                        <a:t>93 725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1" i="0" u="none" strike="noStrike" dirty="0">
                          <a:solidFill>
                            <a:srgbClr val="000000"/>
                          </a:solidFill>
                          <a:effectLst/>
                          <a:latin typeface="+mn-lt"/>
                          <a:cs typeface="Arial" pitchFamily="34" charset="0"/>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2"/>
                  </a:ext>
                </a:extLst>
              </a:tr>
              <a:tr h="241060">
                <a:tc>
                  <a:txBody>
                    <a:bodyPr/>
                    <a:lstStyle/>
                    <a:p>
                      <a:pPr algn="l" rtl="0" fontAlgn="ctr"/>
                      <a:r>
                        <a:rPr lang="en-ZA" sz="1400" b="0" i="0" u="none" strike="noStrike" dirty="0">
                          <a:solidFill>
                            <a:srgbClr val="000000"/>
                          </a:solidFill>
                          <a:effectLst/>
                          <a:latin typeface="+mn-lt"/>
                          <a:cs typeface="Arial" pitchFamily="34" charset="0"/>
                        </a:rPr>
                        <a:t>  Compensation</a:t>
                      </a:r>
                      <a:r>
                        <a:rPr lang="en-ZA" sz="1400" b="0" i="0" u="none" strike="noStrike" baseline="0" dirty="0">
                          <a:solidFill>
                            <a:srgbClr val="000000"/>
                          </a:solidFill>
                          <a:effectLst/>
                          <a:latin typeface="+mn-lt"/>
                          <a:cs typeface="Arial" pitchFamily="34" charset="0"/>
                        </a:rPr>
                        <a:t> of Employees</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47 711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20 738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26 973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r>
                        <a:rPr lang="en-ZA" sz="1400" b="0" i="0" u="none" strike="noStrike" dirty="0">
                          <a:solidFill>
                            <a:srgbClr val="000000"/>
                          </a:solidFill>
                          <a:effectLst/>
                          <a:latin typeface="+mn-lt"/>
                          <a:cs typeface="Arial" pitchFamily="34" charset="0"/>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3"/>
                  </a:ext>
                </a:extLst>
              </a:tr>
              <a:tr h="241060">
                <a:tc>
                  <a:txBody>
                    <a:bodyPr/>
                    <a:lstStyle/>
                    <a:p>
                      <a:pPr algn="l" rtl="0" fontAlgn="ctr"/>
                      <a:r>
                        <a:rPr lang="en-ZA" sz="1400" b="0" i="0" u="none" strike="noStrike" dirty="0">
                          <a:solidFill>
                            <a:srgbClr val="000000"/>
                          </a:solidFill>
                          <a:effectLst/>
                          <a:latin typeface="+mn-lt"/>
                          <a:cs typeface="Arial" pitchFamily="34" charset="0"/>
                        </a:rPr>
                        <a:t>  Goods and Services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84 390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17 638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66 752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0" i="0" u="none" strike="noStrike" dirty="0">
                          <a:solidFill>
                            <a:schemeClr val="tx1"/>
                          </a:solidFill>
                          <a:effectLst/>
                          <a:latin typeface="+mn-lt"/>
                          <a:cs typeface="Arial" pitchFamily="34" charset="0"/>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4"/>
                  </a:ext>
                </a:extLst>
              </a:tr>
              <a:tr h="218651">
                <a:tc>
                  <a:txBody>
                    <a:bodyPr/>
                    <a:lstStyle/>
                    <a:p>
                      <a:pPr algn="l" rtl="0" fontAlgn="ct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7"/>
                  </a:ext>
                </a:extLst>
              </a:tr>
              <a:tr h="241060">
                <a:tc>
                  <a:txBody>
                    <a:bodyPr/>
                    <a:lstStyle/>
                    <a:p>
                      <a:r>
                        <a:rPr lang="en-US" sz="1400" b="1" dirty="0"/>
                        <a:t>TRANSFERS</a:t>
                      </a:r>
                      <a:r>
                        <a:rPr lang="en-US" sz="1400" b="1" baseline="0" dirty="0"/>
                        <a:t> &amp; SUBSIDIES</a:t>
                      </a:r>
                      <a:endParaRPr lang="en-US" sz="1400" b="1"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911 457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530 756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380</a:t>
                      </a:r>
                      <a:r>
                        <a:rPr lang="en-ZA" sz="1400" b="1" i="0" u="none" strike="noStrike" baseline="0" dirty="0">
                          <a:solidFill>
                            <a:schemeClr val="tx1"/>
                          </a:solidFill>
                          <a:effectLst/>
                          <a:latin typeface="+mn-lt"/>
                          <a:cs typeface="Arial" pitchFamily="34" charset="0"/>
                        </a:rPr>
                        <a:t> 701</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1" i="0" u="none" strike="noStrike" dirty="0">
                          <a:solidFill>
                            <a:schemeClr val="tx1"/>
                          </a:solidFill>
                          <a:effectLst/>
                          <a:latin typeface="+mn-lt"/>
                          <a:cs typeface="Arial" pitchFamily="34" charset="0"/>
                        </a:rPr>
                        <a:t>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8"/>
                  </a:ext>
                </a:extLst>
              </a:tr>
              <a:tr h="219309">
                <a:tc>
                  <a:txBody>
                    <a:bodyPr/>
                    <a:lstStyle/>
                    <a:p>
                      <a:r>
                        <a:rPr lang="en-US" sz="1400" dirty="0"/>
                        <a:t>  Departmental</a:t>
                      </a:r>
                      <a:r>
                        <a:rPr lang="en-US" sz="1400" baseline="0" dirty="0"/>
                        <a:t> Agencies &amp; Accounts (Cur)</a:t>
                      </a:r>
                      <a:endParaRPr lang="en-US" sz="1400"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44 324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44 324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r>
                        <a:rPr lang="en-ZA" sz="1400" b="0" i="0" u="none" strike="noStrike" dirty="0">
                          <a:solidFill>
                            <a:schemeClr val="tx1"/>
                          </a:solidFill>
                          <a:effectLst/>
                          <a:latin typeface="+mn-lt"/>
                          <a:cs typeface="Arial" pitchFamily="34" charset="0"/>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9"/>
                  </a:ext>
                </a:extLst>
              </a:tr>
              <a:tr h="219309">
                <a:tc>
                  <a:txBody>
                    <a:bodyPr/>
                    <a:lstStyle/>
                    <a:p>
                      <a:r>
                        <a:rPr lang="en-US" sz="1400" baseline="0" dirty="0"/>
                        <a:t>  Departmental Agencies &amp; Accounts (Cap)</a:t>
                      </a:r>
                      <a:endParaRPr lang="en-US" sz="1400"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122 362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61 239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61 123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0" i="0" u="none" strike="noStrike" dirty="0">
                          <a:solidFill>
                            <a:schemeClr val="tx1"/>
                          </a:solidFill>
                          <a:effectLst/>
                          <a:latin typeface="+mn-lt"/>
                          <a:cs typeface="Arial" pitchFamily="34" charset="0"/>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0"/>
                  </a:ext>
                </a:extLst>
              </a:tr>
              <a:tr h="219309">
                <a:tc>
                  <a:txBody>
                    <a:bodyPr/>
                    <a:lstStyle/>
                    <a:p>
                      <a:pPr algn="l" rtl="0" fontAlgn="ctr"/>
                      <a:r>
                        <a:rPr lang="en-ZA" sz="1400" b="0" i="0" u="none" strike="noStrike" dirty="0">
                          <a:solidFill>
                            <a:srgbClr val="000000"/>
                          </a:solidFill>
                          <a:effectLst/>
                          <a:latin typeface="+mn-lt"/>
                          <a:cs typeface="Arial" pitchFamily="34" charset="0"/>
                        </a:rPr>
                        <a:t>  Non</a:t>
                      </a:r>
                      <a:r>
                        <a:rPr lang="en-ZA" sz="1400" b="0" i="0" u="none" strike="noStrike" baseline="0" dirty="0">
                          <a:solidFill>
                            <a:srgbClr val="000000"/>
                          </a:solidFill>
                          <a:effectLst/>
                          <a:latin typeface="+mn-lt"/>
                          <a:cs typeface="Arial" pitchFamily="34" charset="0"/>
                        </a:rPr>
                        <a:t> Profit Institutions (Cur)</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344 461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105 750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238 711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r>
                        <a:rPr lang="en-ZA" sz="1400" b="0" i="0" u="none" strike="noStrike" dirty="0">
                          <a:solidFill>
                            <a:schemeClr val="tx1"/>
                          </a:solidFill>
                          <a:effectLst/>
                          <a:latin typeface="+mn-lt"/>
                          <a:cs typeface="Arial" pitchFamily="34"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11"/>
                  </a:ext>
                </a:extLst>
              </a:tr>
              <a:tr h="219309">
                <a:tc>
                  <a:txBody>
                    <a:bodyPr/>
                    <a:lstStyle/>
                    <a:p>
                      <a:pPr algn="l" rtl="0" fontAlgn="ctr"/>
                      <a:r>
                        <a:rPr lang="en-ZA" sz="1400" b="0" i="0" u="none" strike="noStrike" dirty="0">
                          <a:solidFill>
                            <a:srgbClr val="000000"/>
                          </a:solidFill>
                          <a:effectLst/>
                          <a:latin typeface="+mn-lt"/>
                          <a:cs typeface="Arial" pitchFamily="34" charset="0"/>
                        </a:rPr>
                        <a:t>  Non</a:t>
                      </a:r>
                      <a:r>
                        <a:rPr lang="en-ZA" sz="1400" b="0" i="0" u="none" strike="noStrike" baseline="0" dirty="0">
                          <a:solidFill>
                            <a:srgbClr val="000000"/>
                          </a:solidFill>
                          <a:effectLst/>
                          <a:latin typeface="+mn-lt"/>
                          <a:cs typeface="Arial" pitchFamily="34" charset="0"/>
                        </a:rPr>
                        <a:t> Profit Institutions (Cap)</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19 424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2 521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16 903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0" i="0" u="none" strike="noStrike" dirty="0">
                          <a:solidFill>
                            <a:schemeClr val="tx1"/>
                          </a:solidFill>
                          <a:effectLst/>
                          <a:latin typeface="+mn-lt"/>
                          <a:cs typeface="Arial" pitchFamily="34"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2"/>
                  </a:ext>
                </a:extLst>
              </a:tr>
              <a:tr h="219309">
                <a:tc>
                  <a:txBody>
                    <a:bodyPr/>
                    <a:lstStyle/>
                    <a:p>
                      <a:pPr algn="l" rtl="0" fontAlgn="ctr"/>
                      <a:r>
                        <a:rPr lang="en-ZA" sz="1400" b="0" i="0" u="none" strike="noStrike" dirty="0">
                          <a:solidFill>
                            <a:srgbClr val="000000"/>
                          </a:solidFill>
                          <a:effectLst/>
                          <a:latin typeface="+mn-lt"/>
                          <a:cs typeface="Arial" pitchFamily="34" charset="0"/>
                        </a:rPr>
                        <a:t>  Households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6 018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1 895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4 123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r>
                        <a:rPr lang="en-ZA" sz="1400" b="0" i="0" u="none" strike="noStrike" dirty="0">
                          <a:solidFill>
                            <a:schemeClr val="tx1"/>
                          </a:solidFill>
                          <a:effectLst/>
                          <a:latin typeface="+mn-lt"/>
                          <a:cs typeface="Arial" pitchFamily="34"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13"/>
                  </a:ext>
                </a:extLst>
              </a:tr>
              <a:tr h="218651">
                <a:tc>
                  <a:txBody>
                    <a:bodyPr/>
                    <a:lstStyle/>
                    <a:p>
                      <a:pPr algn="l" rtl="0" fontAlgn="ctr"/>
                      <a:r>
                        <a:rPr lang="en-ZA" sz="1400" b="0" i="0" u="none" strike="noStrike" dirty="0">
                          <a:solidFill>
                            <a:srgbClr val="000000"/>
                          </a:solidFill>
                          <a:effectLst/>
                          <a:latin typeface="+mn-lt"/>
                          <a:cs typeface="Arial" pitchFamily="34" charset="0"/>
                        </a:rPr>
                        <a:t>  Provincial</a:t>
                      </a:r>
                      <a:r>
                        <a:rPr lang="en-ZA" sz="1400" b="0" i="0" u="none" strike="noStrike" baseline="0" dirty="0">
                          <a:solidFill>
                            <a:srgbClr val="000000"/>
                          </a:solidFill>
                          <a:effectLst/>
                          <a:latin typeface="+mn-lt"/>
                          <a:cs typeface="Arial" pitchFamily="34" charset="0"/>
                        </a:rPr>
                        <a:t> &amp; Local Government</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368 184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315 027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53 157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0" i="0" u="none" strike="noStrike" dirty="0">
                          <a:solidFill>
                            <a:schemeClr val="tx1"/>
                          </a:solidFill>
                          <a:effectLst/>
                          <a:latin typeface="+mn-lt"/>
                          <a:cs typeface="Arial" pitchFamily="34" charset="0"/>
                        </a:rPr>
                        <a:t>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5"/>
                  </a:ext>
                </a:extLst>
              </a:tr>
              <a:tr h="219309">
                <a:tc>
                  <a:txBody>
                    <a:bodyPr/>
                    <a:lstStyle/>
                    <a:p>
                      <a:pPr algn="l" rtl="0" fontAlgn="ctr"/>
                      <a:r>
                        <a:rPr lang="en-ZA" sz="1400" b="0" i="0" u="none" strike="noStrike" baseline="0" dirty="0">
                          <a:solidFill>
                            <a:srgbClr val="000000"/>
                          </a:solidFill>
                          <a:effectLst/>
                          <a:latin typeface="+mn-lt"/>
                          <a:cs typeface="Arial" pitchFamily="34" charset="0"/>
                        </a:rPr>
                        <a:t>  Public Corporations (Cap)</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0" i="0" u="none" strike="noStrike" dirty="0">
                          <a:solidFill>
                            <a:schemeClr val="tx1"/>
                          </a:solidFill>
                          <a:effectLst/>
                          <a:latin typeface="+mn-lt"/>
                          <a:cs typeface="Arial" pitchFamily="34" charset="0"/>
                        </a:rPr>
                        <a:t>6 684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0" i="0" u="none" strike="noStrike" dirty="0">
                          <a:solidFill>
                            <a:schemeClr val="tx1"/>
                          </a:solidFill>
                          <a:effectLst/>
                          <a:latin typeface="+mn-lt"/>
                          <a:cs typeface="Arial" pitchFamily="34" charset="0"/>
                        </a:rPr>
                        <a:t>6 684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r>
                        <a:rPr lang="en-ZA" sz="1400" b="0" i="0" u="none" strike="noStrike" dirty="0">
                          <a:solidFill>
                            <a:schemeClr val="tx1"/>
                          </a:solidFill>
                          <a:effectLst/>
                          <a:latin typeface="+mn-lt"/>
                          <a:cs typeface="Arial"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0014"/>
                  </a:ext>
                </a:extLst>
              </a:tr>
              <a:tr h="241060">
                <a:tc>
                  <a:txBody>
                    <a:bodyPr/>
                    <a:lstStyle/>
                    <a:p>
                      <a:pPr algn="l" rtl="0" fontAlgn="ctr"/>
                      <a:endParaRPr lang="en-ZA" sz="14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5"/>
                  </a:ext>
                </a:extLst>
              </a:tr>
              <a:tr h="241060">
                <a:tc>
                  <a:txBody>
                    <a:bodyPr/>
                    <a:lstStyle/>
                    <a:p>
                      <a:pPr algn="l" rtl="0" fontAlgn="ctr"/>
                      <a:r>
                        <a:rPr lang="en-ZA" sz="1400" b="1" i="0" u="none" strike="noStrike" dirty="0">
                          <a:solidFill>
                            <a:srgbClr val="000000"/>
                          </a:solidFill>
                          <a:effectLst/>
                          <a:latin typeface="+mn-lt"/>
                          <a:cs typeface="Arial" pitchFamily="34" charset="0"/>
                        </a:rPr>
                        <a:t>PAYMENTS FOR CAPITAL ASSETS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1" i="0" u="none" strike="noStrike" dirty="0">
                          <a:solidFill>
                            <a:schemeClr val="tx1"/>
                          </a:solidFill>
                          <a:effectLst/>
                          <a:latin typeface="+mn-lt"/>
                          <a:cs typeface="Arial" pitchFamily="34" charset="0"/>
                        </a:rPr>
                        <a:t>106 966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1" i="0" u="none" strike="noStrike" dirty="0">
                          <a:solidFill>
                            <a:schemeClr val="tx1"/>
                          </a:solidFill>
                          <a:effectLst/>
                          <a:latin typeface="+mn-lt"/>
                          <a:cs typeface="Arial" pitchFamily="34" charset="0"/>
                        </a:rPr>
                        <a:t>16 588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1" i="0" u="none" strike="noStrike" dirty="0">
                          <a:solidFill>
                            <a:schemeClr val="tx1"/>
                          </a:solidFill>
                          <a:effectLst/>
                          <a:latin typeface="+mn-lt"/>
                          <a:cs typeface="Arial" pitchFamily="34" charset="0"/>
                        </a:rPr>
                        <a:t>90 378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r>
                        <a:rPr lang="en-ZA" sz="1400" b="1" i="0" u="none" strike="noStrike" dirty="0">
                          <a:solidFill>
                            <a:schemeClr val="tx1"/>
                          </a:solidFill>
                          <a:effectLst/>
                          <a:latin typeface="+mn-lt"/>
                          <a:cs typeface="Arial" pitchFamily="34" charset="0"/>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219309">
                <a:tc>
                  <a:txBody>
                    <a:bodyPr/>
                    <a:lstStyle/>
                    <a:p>
                      <a:r>
                        <a:rPr lang="en-US" sz="1400" dirty="0"/>
                        <a:t>  Heritage Assets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106 966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16 588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90 378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0" i="0" u="none" strike="noStrike" dirty="0">
                          <a:solidFill>
                            <a:schemeClr val="tx1"/>
                          </a:solidFill>
                          <a:effectLst/>
                          <a:latin typeface="+mn-lt"/>
                          <a:cs typeface="Arial" pitchFamily="34" charset="0"/>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6"/>
                  </a:ext>
                </a:extLst>
              </a:tr>
              <a:tr h="218651">
                <a:tc>
                  <a:txBody>
                    <a:bodyPr/>
                    <a:lstStyle/>
                    <a:p>
                      <a:endParaRPr lang="en-US" sz="1400"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0017"/>
                  </a:ext>
                </a:extLst>
              </a:tr>
              <a:tr h="241060">
                <a:tc>
                  <a:txBody>
                    <a:bodyPr/>
                    <a:lstStyle/>
                    <a:p>
                      <a:pPr algn="l" rtl="0" fontAlgn="ctr"/>
                      <a:r>
                        <a:rPr lang="en-ZA" sz="1400" b="1" i="0" u="none" strike="noStrike" dirty="0">
                          <a:solidFill>
                            <a:srgbClr val="000000"/>
                          </a:solidFill>
                          <a:effectLst/>
                          <a:latin typeface="+mn-lt"/>
                          <a:cs typeface="Arial" pitchFamily="34" charset="0"/>
                        </a:rPr>
                        <a:t>PAYMENTS FOR FINANCIAL ASSETS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8"/>
                  </a:ext>
                </a:extLst>
              </a:tr>
              <a:tr h="241060">
                <a:tc>
                  <a:txBody>
                    <a:bodyPr/>
                    <a:lstStyle/>
                    <a:p>
                      <a:pPr algn="l" rtl="0" fontAlgn="ctr"/>
                      <a:r>
                        <a:rPr lang="en-ZA" sz="1400" b="1" i="0" u="none" strike="noStrike" dirty="0">
                          <a:solidFill>
                            <a:srgbClr val="000000"/>
                          </a:solidFill>
                          <a:effectLst/>
                          <a:latin typeface="+mn-lt"/>
                          <a:cs typeface="Arial" pitchFamily="34" charset="0"/>
                        </a:rPr>
                        <a:t>TOTAL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1" i="0" u="none" strike="noStrike" dirty="0">
                          <a:solidFill>
                            <a:schemeClr val="tx1"/>
                          </a:solidFill>
                          <a:effectLst/>
                          <a:latin typeface="+mn-lt"/>
                          <a:cs typeface="Arial" pitchFamily="34" charset="0"/>
                        </a:rPr>
                        <a:t>1 150 524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1" i="0" u="none" strike="noStrike" dirty="0">
                          <a:solidFill>
                            <a:schemeClr val="tx1"/>
                          </a:solidFill>
                          <a:effectLst/>
                          <a:latin typeface="+mn-lt"/>
                          <a:cs typeface="Arial" pitchFamily="34" charset="0"/>
                        </a:rPr>
                        <a:t>585 720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1" i="0" u="none" strike="noStrike" dirty="0">
                          <a:solidFill>
                            <a:schemeClr val="tx1"/>
                          </a:solidFill>
                          <a:effectLst/>
                          <a:latin typeface="+mn-lt"/>
                          <a:cs typeface="Arial" pitchFamily="34" charset="0"/>
                        </a:rPr>
                        <a:t>564</a:t>
                      </a:r>
                      <a:r>
                        <a:rPr lang="en-ZA" sz="1400" b="1" i="0" u="none" strike="noStrike" baseline="0" dirty="0">
                          <a:solidFill>
                            <a:schemeClr val="tx1"/>
                          </a:solidFill>
                          <a:effectLst/>
                          <a:latin typeface="+mn-lt"/>
                          <a:cs typeface="Arial" pitchFamily="34" charset="0"/>
                        </a:rPr>
                        <a:t> 804</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r>
                        <a:rPr lang="en-ZA" sz="1400" b="1" i="0" u="none" strike="noStrike" dirty="0">
                          <a:solidFill>
                            <a:schemeClr val="tx1"/>
                          </a:solidFill>
                          <a:effectLst/>
                          <a:latin typeface="+mn-lt"/>
                          <a:cs typeface="Arial" pitchFamily="34" charset="0"/>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0019"/>
                  </a:ext>
                </a:extLst>
              </a:tr>
            </a:tbl>
          </a:graphicData>
        </a:graphic>
      </p:graphicFrame>
    </p:spTree>
    <p:extLst>
      <p:ext uri="{BB962C8B-B14F-4D97-AF65-F5344CB8AC3E}">
        <p14:creationId xmlns:p14="http://schemas.microsoft.com/office/powerpoint/2010/main" xmlns="" val="14950624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172400" y="6172200"/>
            <a:ext cx="648072" cy="365125"/>
          </a:xfrm>
        </p:spPr>
        <p:txBody>
          <a:bodyPr/>
          <a:lstStyle>
            <a:lvl1pPr algn="r">
              <a:defRPr sz="800" b="0" u="none">
                <a:solidFill>
                  <a:srgbClr val="660066"/>
                </a:solidFill>
                <a:latin typeface="Verdana" pitchFamily="34" charset="0"/>
              </a:defRPr>
            </a:lvl1pPr>
          </a:lstStyle>
          <a:p>
            <a:r>
              <a:rPr lang="en-ZA" sz="1000" b="1" dirty="0" smtClean="0"/>
              <a:t>61</a:t>
            </a:r>
            <a:endParaRPr lang="en-ZA" sz="1000" b="1" dirty="0"/>
          </a:p>
        </p:txBody>
      </p:sp>
      <p:sp>
        <p:nvSpPr>
          <p:cNvPr id="5" name="Content Placeholder 1"/>
          <p:cNvSpPr>
            <a:spLocks noGrp="1"/>
          </p:cNvSpPr>
          <p:nvPr>
            <p:ph idx="1"/>
          </p:nvPr>
        </p:nvSpPr>
        <p:spPr>
          <a:xfrm>
            <a:off x="323528" y="116632"/>
            <a:ext cx="8496944" cy="454438"/>
          </a:xfrm>
        </p:spPr>
        <p:txBody>
          <a:bodyPr>
            <a:noAutofit/>
          </a:bodyPr>
          <a:lstStyle/>
          <a:p>
            <a:pPr marL="0" lvl="0" indent="0" algn="ctr" defTabSz="457200" eaLnBrk="0" fontAlgn="base" hangingPunct="0">
              <a:spcAft>
                <a:spcPct val="0"/>
              </a:spcAft>
              <a:buNone/>
              <a:defRPr/>
            </a:pPr>
            <a:r>
              <a:rPr lang="en-ZA" sz="2300" dirty="0">
                <a:solidFill>
                  <a:schemeClr val="accent6"/>
                </a:solidFill>
                <a:latin typeface="+mj-lt"/>
                <a:ea typeface="+mj-ea"/>
                <a:cs typeface="Arial" pitchFamily="34" charset="0"/>
              </a:rPr>
              <a:t>PROGRAMME 3:  ARTS &amp; CULTURAL PROMOTION &amp; DEVELOPMENT</a:t>
            </a:r>
            <a:endParaRPr lang="en-ZA" sz="2300" cap="all" dirty="0">
              <a:solidFill>
                <a:schemeClr val="accent6"/>
              </a:solidFill>
              <a:latin typeface="+mj-lt"/>
              <a:ea typeface="+mj-ea"/>
            </a:endParaRPr>
          </a:p>
        </p:txBody>
      </p:sp>
      <p:graphicFrame>
        <p:nvGraphicFramePr>
          <p:cNvPr id="7" name="Table 6"/>
          <p:cNvGraphicFramePr>
            <a:graphicFrameLocks noGrp="1"/>
          </p:cNvGraphicFramePr>
          <p:nvPr>
            <p:extLst>
              <p:ext uri="{D42A27DB-BD31-4B8C-83A1-F6EECF244321}">
                <p14:modId xmlns:p14="http://schemas.microsoft.com/office/powerpoint/2010/main" xmlns="" val="3754462304"/>
              </p:ext>
            </p:extLst>
          </p:nvPr>
        </p:nvGraphicFramePr>
        <p:xfrm>
          <a:off x="323528" y="567316"/>
          <a:ext cx="8712969" cy="5566354"/>
        </p:xfrm>
        <a:graphic>
          <a:graphicData uri="http://schemas.openxmlformats.org/drawingml/2006/table">
            <a:tbl>
              <a:tblPr firstRow="1" bandRow="1"/>
              <a:tblGrid>
                <a:gridCol w="4195133">
                  <a:extLst>
                    <a:ext uri="{9D8B030D-6E8A-4147-A177-3AD203B41FA5}">
                      <a16:colId xmlns:a16="http://schemas.microsoft.com/office/drawing/2014/main" xmlns="" val="20000"/>
                    </a:ext>
                  </a:extLst>
                </a:gridCol>
                <a:gridCol w="1532837">
                  <a:extLst>
                    <a:ext uri="{9D8B030D-6E8A-4147-A177-3AD203B41FA5}">
                      <a16:colId xmlns:a16="http://schemas.microsoft.com/office/drawing/2014/main" xmlns="" val="20001"/>
                    </a:ext>
                  </a:extLst>
                </a:gridCol>
                <a:gridCol w="1371487">
                  <a:extLst>
                    <a:ext uri="{9D8B030D-6E8A-4147-A177-3AD203B41FA5}">
                      <a16:colId xmlns:a16="http://schemas.microsoft.com/office/drawing/2014/main" xmlns="" val="20002"/>
                    </a:ext>
                  </a:extLst>
                </a:gridCol>
                <a:gridCol w="887431">
                  <a:extLst>
                    <a:ext uri="{9D8B030D-6E8A-4147-A177-3AD203B41FA5}">
                      <a16:colId xmlns:a16="http://schemas.microsoft.com/office/drawing/2014/main" xmlns="" val="20003"/>
                    </a:ext>
                  </a:extLst>
                </a:gridCol>
                <a:gridCol w="726081">
                  <a:extLst>
                    <a:ext uri="{9D8B030D-6E8A-4147-A177-3AD203B41FA5}">
                      <a16:colId xmlns:a16="http://schemas.microsoft.com/office/drawing/2014/main" xmlns="" val="20004"/>
                    </a:ext>
                  </a:extLst>
                </a:gridCol>
              </a:tblGrid>
              <a:tr h="680994">
                <a:tc>
                  <a:txBody>
                    <a:bodyPr/>
                    <a:lstStyle/>
                    <a:p>
                      <a:pPr algn="l" rtl="0" fontAlgn="ctr"/>
                      <a:r>
                        <a:rPr lang="en-ZA" sz="1500" b="1" i="0" u="none" strike="noStrike" dirty="0">
                          <a:solidFill>
                            <a:srgbClr val="FFFFFF"/>
                          </a:solidFill>
                          <a:effectLst/>
                          <a:latin typeface="+mn-lt"/>
                          <a:cs typeface="Arial" pitchFamily="34" charset="0"/>
                        </a:rPr>
                        <a:t>Economic Classification  </a:t>
                      </a: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rtl="0" fontAlgn="ctr"/>
                      <a:r>
                        <a:rPr lang="en-US" sz="1500" b="1" i="0" u="none" strike="noStrike" baseline="0" dirty="0">
                          <a:solidFill>
                            <a:srgbClr val="FFFFFF"/>
                          </a:solidFill>
                          <a:effectLst/>
                          <a:latin typeface="+mn-lt"/>
                          <a:cs typeface="Arial" pitchFamily="34" charset="0"/>
                        </a:rPr>
                        <a:t> Adjusted</a:t>
                      </a:r>
                      <a:endParaRPr lang="en-US" sz="1500" b="1" i="0" u="none" strike="noStrike" dirty="0">
                        <a:solidFill>
                          <a:srgbClr val="FFFFFF"/>
                        </a:solidFill>
                        <a:effectLst/>
                        <a:latin typeface="+mn-lt"/>
                        <a:cs typeface="Arial" pitchFamily="34" charset="0"/>
                      </a:endParaRPr>
                    </a:p>
                    <a:p>
                      <a:pPr algn="ctr" rtl="0" fontAlgn="ctr"/>
                      <a:r>
                        <a:rPr lang="en-US" sz="1500" b="1" i="0" u="none" strike="noStrike" dirty="0">
                          <a:solidFill>
                            <a:srgbClr val="FFFFFF"/>
                          </a:solidFill>
                          <a:effectLst/>
                          <a:latin typeface="+mn-lt"/>
                          <a:cs typeface="Arial" pitchFamily="34" charset="0"/>
                        </a:rPr>
                        <a:t>Appropriation</a:t>
                      </a:r>
                    </a:p>
                    <a:p>
                      <a:pPr algn="ctr" rtl="0" fontAlgn="ctr"/>
                      <a:r>
                        <a:rPr lang="en-US" sz="1500" b="1" i="0" u="none" strike="noStrike" baseline="0" dirty="0">
                          <a:solidFill>
                            <a:srgbClr val="FFFFFF"/>
                          </a:solidFill>
                          <a:effectLst/>
                          <a:latin typeface="+mn-lt"/>
                          <a:cs typeface="Arial" pitchFamily="34" charset="0"/>
                        </a:rPr>
                        <a:t> 2020/21</a:t>
                      </a:r>
                      <a:endParaRPr lang="en-US" sz="1500" b="1" i="0" u="none" strike="noStrike" dirty="0">
                        <a:solidFill>
                          <a:srgbClr val="FFFFFF"/>
                        </a:solidFill>
                        <a:effectLst/>
                        <a:latin typeface="+mn-lt"/>
                        <a:cs typeface="Arial" pitchFamily="34" charset="0"/>
                      </a:endParaRP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rtl="0" fontAlgn="ctr"/>
                      <a:r>
                        <a:rPr lang="en-ZA" sz="1400" b="1" i="0" u="none" strike="noStrike" baseline="0" dirty="0">
                          <a:solidFill>
                            <a:srgbClr val="FFFFFF"/>
                          </a:solidFill>
                          <a:effectLst/>
                          <a:latin typeface="+mn-lt"/>
                          <a:cs typeface="Arial" pitchFamily="34" charset="0"/>
                        </a:rPr>
                        <a:t> Expenditure</a:t>
                      </a:r>
                    </a:p>
                    <a:p>
                      <a:pPr algn="ctr" rtl="0" fontAlgn="ctr"/>
                      <a:r>
                        <a:rPr lang="en-ZA" sz="1400" b="1" i="0" u="none" strike="noStrike" baseline="0" dirty="0">
                          <a:solidFill>
                            <a:srgbClr val="FFFFFF"/>
                          </a:solidFill>
                          <a:effectLst/>
                          <a:latin typeface="+mn-lt"/>
                          <a:cs typeface="Arial" pitchFamily="34" charset="0"/>
                        </a:rPr>
                        <a:t>31 December</a:t>
                      </a:r>
                    </a:p>
                    <a:p>
                      <a:pPr algn="ctr" rtl="0" fontAlgn="ctr"/>
                      <a:r>
                        <a:rPr lang="en-ZA" sz="1400" b="1" i="0" u="none" strike="noStrike" baseline="0" dirty="0">
                          <a:solidFill>
                            <a:srgbClr val="FFFFFF"/>
                          </a:solidFill>
                          <a:effectLst/>
                          <a:latin typeface="+mn-lt"/>
                          <a:cs typeface="Arial" pitchFamily="34" charset="0"/>
                        </a:rPr>
                        <a:t>2020</a:t>
                      </a: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rtl="0" fontAlgn="ctr"/>
                      <a:r>
                        <a:rPr lang="en-ZA" sz="1500" b="1" i="0" u="none" strike="noStrike" baseline="0" dirty="0">
                          <a:solidFill>
                            <a:srgbClr val="FFFFFF"/>
                          </a:solidFill>
                          <a:effectLst/>
                          <a:latin typeface="+mn-lt"/>
                          <a:cs typeface="Arial" pitchFamily="34" charset="0"/>
                        </a:rPr>
                        <a:t>Total </a:t>
                      </a:r>
                    </a:p>
                    <a:p>
                      <a:pPr algn="ctr" rtl="0" fontAlgn="ctr"/>
                      <a:r>
                        <a:rPr lang="en-ZA" sz="1500" b="1" i="0" u="none" strike="noStrike" baseline="0" dirty="0">
                          <a:solidFill>
                            <a:srgbClr val="FFFFFF"/>
                          </a:solidFill>
                          <a:effectLst/>
                          <a:latin typeface="+mn-lt"/>
                          <a:cs typeface="Arial" pitchFamily="34" charset="0"/>
                        </a:rPr>
                        <a:t>Available</a:t>
                      </a: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rtl="0" fontAlgn="ctr"/>
                      <a:r>
                        <a:rPr lang="en-ZA" sz="1500" b="1" i="0" u="none" strike="noStrike" baseline="0" dirty="0">
                          <a:solidFill>
                            <a:srgbClr val="FFFFFF"/>
                          </a:solidFill>
                          <a:effectLst/>
                          <a:latin typeface="+mn-lt"/>
                          <a:cs typeface="Arial" pitchFamily="34" charset="0"/>
                        </a:rPr>
                        <a:t>% </a:t>
                      </a:r>
                    </a:p>
                    <a:p>
                      <a:pPr algn="ctr" rtl="0" fontAlgn="ctr"/>
                      <a:r>
                        <a:rPr lang="en-ZA" sz="1500" b="1" i="0" u="none" strike="noStrike" baseline="0" dirty="0">
                          <a:solidFill>
                            <a:srgbClr val="FFFFFF"/>
                          </a:solidFill>
                          <a:effectLst/>
                          <a:latin typeface="+mn-lt"/>
                          <a:cs typeface="Arial" pitchFamily="34" charset="0"/>
                        </a:rPr>
                        <a:t>Spent</a:t>
                      </a: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xmlns="" val="10000"/>
                  </a:ext>
                </a:extLst>
              </a:tr>
              <a:tr h="231330">
                <a:tc>
                  <a:txBody>
                    <a:bodyPr/>
                    <a:lstStyle/>
                    <a:p>
                      <a:pPr algn="l" fontAlgn="t"/>
                      <a:endParaRPr lang="en-ZA" sz="1500" b="0" i="0" u="none" strike="noStrike" dirty="0">
                        <a:solidFill>
                          <a:srgbClr val="000000"/>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ZA" sz="1500" b="1" i="0" u="none" strike="noStrike" dirty="0">
                          <a:solidFill>
                            <a:srgbClr val="000000"/>
                          </a:solidFill>
                          <a:effectLst/>
                          <a:latin typeface="+mn-lt"/>
                          <a:cs typeface="Arial" pitchFamily="34" charset="0"/>
                        </a:rPr>
                        <a:t>R’000</a:t>
                      </a: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500" b="1" i="0" u="none" strike="noStrike" dirty="0">
                          <a:solidFill>
                            <a:srgbClr val="000000"/>
                          </a:solidFill>
                          <a:effectLst/>
                          <a:latin typeface="+mn-lt"/>
                          <a:cs typeface="Arial" pitchFamily="34" charset="0"/>
                        </a:rPr>
                        <a:t>R’000</a:t>
                      </a: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500" b="1" i="0" u="none" strike="noStrike" dirty="0">
                          <a:solidFill>
                            <a:srgbClr val="000000"/>
                          </a:solidFill>
                          <a:effectLst/>
                          <a:latin typeface="+mn-lt"/>
                          <a:cs typeface="Arial" pitchFamily="34" charset="0"/>
                        </a:rPr>
                        <a:t>R’000</a:t>
                      </a: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endParaRPr lang="en-ZA" sz="1500" b="1" i="0" u="none" strike="noStrike" dirty="0">
                        <a:solidFill>
                          <a:srgbClr val="000000"/>
                        </a:solidFill>
                        <a:effectLst/>
                        <a:latin typeface="+mn-lt"/>
                        <a:cs typeface="Arial" pitchFamily="34" charset="0"/>
                      </a:endParaRPr>
                    </a:p>
                  </a:txBody>
                  <a:tcPr marL="6607" marR="59465"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1"/>
                  </a:ext>
                </a:extLst>
              </a:tr>
              <a:tr h="234200">
                <a:tc>
                  <a:txBody>
                    <a:bodyPr/>
                    <a:lstStyle/>
                    <a:p>
                      <a:pPr algn="l" rtl="0" fontAlgn="ctr"/>
                      <a:r>
                        <a:rPr lang="en-ZA" sz="1400" b="1" i="0" u="none" strike="noStrike" dirty="0">
                          <a:solidFill>
                            <a:srgbClr val="000000"/>
                          </a:solidFill>
                          <a:effectLst/>
                          <a:latin typeface="+mn-lt"/>
                          <a:cs typeface="Arial" pitchFamily="34" charset="0"/>
                        </a:rPr>
                        <a:t>CURRENT</a:t>
                      </a:r>
                      <a:r>
                        <a:rPr lang="en-ZA" sz="1400" b="1" i="0" u="none" strike="noStrike" baseline="0" dirty="0">
                          <a:solidFill>
                            <a:srgbClr val="000000"/>
                          </a:solidFill>
                          <a:effectLst/>
                          <a:latin typeface="+mn-lt"/>
                          <a:cs typeface="Arial" pitchFamily="34" charset="0"/>
                        </a:rPr>
                        <a:t> PAYMENTS</a:t>
                      </a:r>
                      <a:endParaRPr lang="en-ZA" sz="14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203 313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102 076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rgbClr val="000000"/>
                          </a:solidFill>
                          <a:effectLst/>
                          <a:latin typeface="+mn-lt"/>
                          <a:cs typeface="Arial" pitchFamily="34" charset="0"/>
                        </a:rPr>
                        <a:t>101 237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1" i="0" u="none" strike="noStrike" dirty="0">
                          <a:solidFill>
                            <a:srgbClr val="000000"/>
                          </a:solidFill>
                          <a:effectLst/>
                          <a:latin typeface="+mn-lt"/>
                          <a:cs typeface="Arial" pitchFamily="34" charset="0"/>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2"/>
                  </a:ext>
                </a:extLst>
              </a:tr>
              <a:tr h="234200">
                <a:tc>
                  <a:txBody>
                    <a:bodyPr/>
                    <a:lstStyle/>
                    <a:p>
                      <a:pPr algn="l" rtl="0" fontAlgn="ctr"/>
                      <a:r>
                        <a:rPr lang="en-ZA" sz="1400" b="0" i="0" u="none" strike="noStrike" dirty="0">
                          <a:solidFill>
                            <a:srgbClr val="000000"/>
                          </a:solidFill>
                          <a:effectLst/>
                          <a:latin typeface="+mn-lt"/>
                          <a:cs typeface="Arial" pitchFamily="34" charset="0"/>
                        </a:rPr>
                        <a:t>  Compensation</a:t>
                      </a:r>
                      <a:r>
                        <a:rPr lang="en-ZA" sz="1400" b="0" i="0" u="none" strike="noStrike" baseline="0" dirty="0">
                          <a:solidFill>
                            <a:srgbClr val="000000"/>
                          </a:solidFill>
                          <a:effectLst/>
                          <a:latin typeface="+mn-lt"/>
                          <a:cs typeface="Arial" pitchFamily="34" charset="0"/>
                        </a:rPr>
                        <a:t> of Employees</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88 556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55 635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32 921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r>
                        <a:rPr lang="en-ZA" sz="1400" b="0" i="0" u="none" strike="noStrike" dirty="0">
                          <a:solidFill>
                            <a:srgbClr val="000000"/>
                          </a:solidFill>
                          <a:effectLst/>
                          <a:latin typeface="+mn-lt"/>
                          <a:cs typeface="Arial" pitchFamily="34" charset="0"/>
                        </a:rPr>
                        <a:t>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3"/>
                  </a:ext>
                </a:extLst>
              </a:tr>
              <a:tr h="234200">
                <a:tc>
                  <a:txBody>
                    <a:bodyPr/>
                    <a:lstStyle/>
                    <a:p>
                      <a:pPr algn="l" rtl="0" fontAlgn="ctr"/>
                      <a:r>
                        <a:rPr lang="en-ZA" sz="1400" b="0" i="0" u="none" strike="noStrike" dirty="0">
                          <a:solidFill>
                            <a:srgbClr val="000000"/>
                          </a:solidFill>
                          <a:effectLst/>
                          <a:latin typeface="+mn-lt"/>
                          <a:cs typeface="Arial" pitchFamily="34" charset="0"/>
                        </a:rPr>
                        <a:t>  Goods and Services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114 757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46 441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68 316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0" i="0" u="none" strike="noStrike" dirty="0">
                          <a:solidFill>
                            <a:schemeClr val="tx1"/>
                          </a:solidFill>
                          <a:effectLst/>
                          <a:latin typeface="+mn-lt"/>
                          <a:cs typeface="Arial" pitchFamily="34" charset="0"/>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4"/>
                  </a:ext>
                </a:extLst>
              </a:tr>
              <a:tr h="169979">
                <a:tc>
                  <a:txBody>
                    <a:bodyPr/>
                    <a:lstStyle/>
                    <a:p>
                      <a:pPr algn="l" rtl="0" fontAlgn="ct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7"/>
                  </a:ext>
                </a:extLst>
              </a:tr>
              <a:tr h="234200">
                <a:tc>
                  <a:txBody>
                    <a:bodyPr/>
                    <a:lstStyle/>
                    <a:p>
                      <a:r>
                        <a:rPr lang="en-US" sz="1400" b="1" dirty="0"/>
                        <a:t>TRANSFERS</a:t>
                      </a:r>
                      <a:r>
                        <a:rPr lang="en-US" sz="1400" b="1" baseline="0" dirty="0"/>
                        <a:t> &amp; SUBSIDIES</a:t>
                      </a:r>
                      <a:endParaRPr lang="en-US" sz="1400" b="1"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1 350 196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975 675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374 521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1" i="0" u="none" strike="noStrike" dirty="0">
                          <a:solidFill>
                            <a:schemeClr val="tx1"/>
                          </a:solidFill>
                          <a:effectLst/>
                          <a:latin typeface="+mn-lt"/>
                          <a:cs typeface="Arial" pitchFamily="34" charset="0"/>
                        </a:rPr>
                        <a:t>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8"/>
                  </a:ext>
                </a:extLst>
              </a:tr>
              <a:tr h="234200">
                <a:tc>
                  <a:txBody>
                    <a:bodyPr/>
                    <a:lstStyle/>
                    <a:p>
                      <a:r>
                        <a:rPr lang="en-US" sz="1400" dirty="0"/>
                        <a:t>  Departmental</a:t>
                      </a:r>
                      <a:r>
                        <a:rPr lang="en-US" sz="1400" baseline="0" dirty="0"/>
                        <a:t> Agencies &amp; Accounts (Cur)</a:t>
                      </a:r>
                      <a:endParaRPr lang="en-US" sz="1400"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1 166 058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837 302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328 756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r>
                        <a:rPr lang="en-ZA" sz="1400" b="0" i="0" u="none" strike="noStrike" dirty="0">
                          <a:solidFill>
                            <a:schemeClr val="tx1"/>
                          </a:solidFill>
                          <a:effectLst/>
                          <a:latin typeface="+mn-lt"/>
                          <a:cs typeface="Arial" pitchFamily="34" charset="0"/>
                        </a:rPr>
                        <a:t>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9"/>
                  </a:ext>
                </a:extLst>
              </a:tr>
              <a:tr h="234200">
                <a:tc>
                  <a:txBody>
                    <a:bodyPr/>
                    <a:lstStyle/>
                    <a:p>
                      <a:r>
                        <a:rPr lang="en-US" sz="1400" baseline="0" dirty="0"/>
                        <a:t>  Higher  Education Institutions (Cur)</a:t>
                      </a:r>
                      <a:endParaRPr lang="en-US" sz="1400"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6 791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2 444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4 347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0" i="0" u="none" strike="noStrike" dirty="0">
                          <a:solidFill>
                            <a:schemeClr val="tx1"/>
                          </a:solidFill>
                          <a:effectLst/>
                          <a:latin typeface="+mn-lt"/>
                          <a:cs typeface="Arial" pitchFamily="34" charset="0"/>
                        </a:rPr>
                        <a:t>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0"/>
                  </a:ext>
                </a:extLst>
              </a:tr>
              <a:tr h="234200">
                <a:tc>
                  <a:txBody>
                    <a:bodyPr/>
                    <a:lstStyle/>
                    <a:p>
                      <a:pPr algn="l" rtl="0" fontAlgn="ctr"/>
                      <a:r>
                        <a:rPr lang="en-ZA" sz="1400" b="0" i="0" u="none" strike="noStrike" dirty="0">
                          <a:solidFill>
                            <a:srgbClr val="000000"/>
                          </a:solidFill>
                          <a:effectLst/>
                          <a:latin typeface="+mn-lt"/>
                          <a:cs typeface="Arial" pitchFamily="34" charset="0"/>
                        </a:rPr>
                        <a:t>  Non</a:t>
                      </a:r>
                      <a:r>
                        <a:rPr lang="en-ZA" sz="1400" b="0" i="0" u="none" strike="noStrike" baseline="0" dirty="0">
                          <a:solidFill>
                            <a:srgbClr val="000000"/>
                          </a:solidFill>
                          <a:effectLst/>
                          <a:latin typeface="+mn-lt"/>
                          <a:cs typeface="Arial" pitchFamily="34" charset="0"/>
                        </a:rPr>
                        <a:t> Profit Institutions (Cur)</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106 688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89 174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17 514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r>
                        <a:rPr lang="en-ZA" sz="1400" b="0" i="0" u="none" strike="noStrike" dirty="0">
                          <a:solidFill>
                            <a:schemeClr val="tx1"/>
                          </a:solidFill>
                          <a:effectLst/>
                          <a:latin typeface="+mn-lt"/>
                          <a:cs typeface="Arial" pitchFamily="34" charset="0"/>
                        </a:rPr>
                        <a:t>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11"/>
                  </a:ext>
                </a:extLst>
              </a:tr>
              <a:tr h="234200">
                <a:tc>
                  <a:txBody>
                    <a:bodyPr/>
                    <a:lstStyle/>
                    <a:p>
                      <a:pPr algn="l" rtl="0" fontAlgn="ctr"/>
                      <a:r>
                        <a:rPr lang="en-ZA" sz="1400" b="0" i="0" u="none" strike="noStrike" dirty="0">
                          <a:solidFill>
                            <a:srgbClr val="000000"/>
                          </a:solidFill>
                          <a:effectLst/>
                          <a:latin typeface="+mn-lt"/>
                          <a:cs typeface="Arial" pitchFamily="34" charset="0"/>
                        </a:rPr>
                        <a:t>  Households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9</a:t>
                      </a:r>
                      <a:r>
                        <a:rPr lang="en-ZA" sz="1400" b="0" i="0" u="none" strike="noStrike" baseline="0" dirty="0">
                          <a:solidFill>
                            <a:schemeClr val="tx1"/>
                          </a:solidFill>
                          <a:effectLst/>
                          <a:latin typeface="+mn-lt"/>
                          <a:cs typeface="Arial" pitchFamily="34" charset="0"/>
                        </a:rPr>
                        <a:t> 993</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8 429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1 564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0" i="0" u="none" strike="noStrike" dirty="0">
                          <a:solidFill>
                            <a:schemeClr val="tx1"/>
                          </a:solidFill>
                          <a:effectLst/>
                          <a:latin typeface="+mn-lt"/>
                          <a:cs typeface="Arial" pitchFamily="34" charset="0"/>
                        </a:rPr>
                        <a:t>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2"/>
                  </a:ext>
                </a:extLst>
              </a:tr>
              <a:tr h="234200">
                <a:tc>
                  <a:txBody>
                    <a:bodyPr/>
                    <a:lstStyle/>
                    <a:p>
                      <a:pPr algn="l" rtl="0" fontAlgn="ctr"/>
                      <a:r>
                        <a:rPr lang="en-ZA" sz="1400" b="0" i="0" u="none" strike="noStrike" dirty="0">
                          <a:solidFill>
                            <a:srgbClr val="000000"/>
                          </a:solidFill>
                          <a:effectLst/>
                          <a:latin typeface="+mn-lt"/>
                          <a:cs typeface="Arial" pitchFamily="34" charset="0"/>
                        </a:rPr>
                        <a:t>  Public Corporations (Cur)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55 047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35 224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19 823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r>
                        <a:rPr lang="en-ZA" sz="1400" b="0" i="0" u="none" strike="noStrike" dirty="0">
                          <a:solidFill>
                            <a:schemeClr val="tx1"/>
                          </a:solidFill>
                          <a:effectLst/>
                          <a:latin typeface="+mn-lt"/>
                          <a:cs typeface="Arial" pitchFamily="34" charset="0"/>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5"/>
                  </a:ext>
                </a:extLst>
              </a:tr>
              <a:tr h="234200">
                <a:tc>
                  <a:txBody>
                    <a:bodyPr/>
                    <a:lstStyle/>
                    <a:p>
                      <a:pPr algn="l" rtl="0" fontAlgn="ctr"/>
                      <a:r>
                        <a:rPr lang="en-ZA" sz="1400" b="1" i="0" u="none" strike="noStrike" baseline="0" dirty="0">
                          <a:solidFill>
                            <a:srgbClr val="000000"/>
                          </a:solidFill>
                          <a:effectLst/>
                          <a:latin typeface="+mn-lt"/>
                          <a:cs typeface="Arial" pitchFamily="34" charset="0"/>
                        </a:rPr>
                        <a:t>  </a:t>
                      </a:r>
                      <a:r>
                        <a:rPr lang="en-ZA" sz="1400" b="0" i="0" u="none" strike="noStrike" baseline="0" dirty="0">
                          <a:solidFill>
                            <a:srgbClr val="000000"/>
                          </a:solidFill>
                          <a:effectLst/>
                          <a:latin typeface="+mn-lt"/>
                          <a:cs typeface="Arial" pitchFamily="34" charset="0"/>
                        </a:rPr>
                        <a:t>Foreign Government &amp; International Organisations</a:t>
                      </a:r>
                      <a:endParaRPr lang="en-ZA" sz="14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3 619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3 102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517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0" i="0" u="none" strike="noStrike" dirty="0">
                          <a:solidFill>
                            <a:schemeClr val="tx1"/>
                          </a:solidFill>
                          <a:effectLst/>
                          <a:latin typeface="+mn-lt"/>
                          <a:cs typeface="Arial" pitchFamily="34" charset="0"/>
                        </a:rPr>
                        <a:t>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3"/>
                  </a:ext>
                </a:extLst>
              </a:tr>
              <a:tr h="234200">
                <a:tc>
                  <a:txBody>
                    <a:bodyPr/>
                    <a:lstStyle/>
                    <a:p>
                      <a:pPr algn="l" rtl="0" fontAlgn="ctr"/>
                      <a:r>
                        <a:rPr lang="en-ZA" sz="1400" b="0" i="0" u="none" strike="noStrike" kern="1200" baseline="0" dirty="0">
                          <a:solidFill>
                            <a:srgbClr val="000000"/>
                          </a:solidFill>
                          <a:effectLst/>
                          <a:latin typeface="+mn-lt"/>
                          <a:ea typeface="+mn-ea"/>
                          <a:cs typeface="Arial" pitchFamily="34" charset="0"/>
                        </a:rPr>
                        <a:t>  Provincial &amp; Local Government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0" i="0" u="none" strike="noStrike" dirty="0">
                          <a:solidFill>
                            <a:schemeClr val="tx1"/>
                          </a:solidFill>
                          <a:effectLst/>
                          <a:latin typeface="+mn-lt"/>
                          <a:cs typeface="Arial" pitchFamily="34" charset="0"/>
                        </a:rPr>
                        <a:t>2 000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0" i="0" u="none" strike="noStrike" dirty="0">
                          <a:solidFill>
                            <a:schemeClr val="tx1"/>
                          </a:solidFill>
                          <a:effectLst/>
                          <a:latin typeface="+mn-lt"/>
                          <a:cs typeface="Arial" pitchFamily="34" charset="0"/>
                        </a:rPr>
                        <a:t>2 000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r>
                        <a:rPr lang="en-ZA" sz="1400" b="0" i="0" u="none" strike="noStrike" dirty="0">
                          <a:solidFill>
                            <a:schemeClr val="tx1"/>
                          </a:solidFill>
                          <a:effectLst/>
                          <a:latin typeface="+mn-lt"/>
                          <a:cs typeface="Arial"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2355971477"/>
                  </a:ext>
                </a:extLst>
              </a:tr>
              <a:tr h="161726">
                <a:tc>
                  <a:txBody>
                    <a:bodyPr/>
                    <a:lstStyle/>
                    <a:p>
                      <a:pPr algn="l" rtl="0" fontAlgn="ctr"/>
                      <a:endParaRPr lang="en-ZA" sz="14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0014"/>
                  </a:ext>
                </a:extLst>
              </a:tr>
              <a:tr h="234200">
                <a:tc>
                  <a:txBody>
                    <a:bodyPr/>
                    <a:lstStyle/>
                    <a:p>
                      <a:pPr algn="l" rtl="0" fontAlgn="ctr"/>
                      <a:r>
                        <a:rPr lang="en-ZA" sz="1400" b="1" i="0" u="none" strike="noStrike" dirty="0">
                          <a:solidFill>
                            <a:srgbClr val="000000"/>
                          </a:solidFill>
                          <a:effectLst/>
                          <a:latin typeface="+mn-lt"/>
                          <a:cs typeface="Arial" pitchFamily="34" charset="0"/>
                        </a:rPr>
                        <a:t>PAYMENTS FOR CAPITAL ASSETS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5"/>
                  </a:ext>
                </a:extLst>
              </a:tr>
              <a:tr h="234200">
                <a:tc>
                  <a:txBody>
                    <a:bodyPr/>
                    <a:lstStyle/>
                    <a:p>
                      <a:pPr algn="l" rtl="0" fontAlgn="ctr"/>
                      <a:r>
                        <a:rPr lang="en-ZA" sz="1400" b="0" i="0" u="none" strike="noStrike" dirty="0">
                          <a:solidFill>
                            <a:srgbClr val="000000"/>
                          </a:solidFill>
                          <a:effectLst/>
                          <a:latin typeface="+mn-lt"/>
                          <a:cs typeface="Arial" pitchFamily="34" charset="0"/>
                        </a:rPr>
                        <a:t>  Other machinery and equipment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234200">
                <a:tc>
                  <a:txBody>
                    <a:bodyPr/>
                    <a:lstStyle/>
                    <a:p>
                      <a:pPr algn="l" rtl="0" fontAlgn="ctr"/>
                      <a:r>
                        <a:rPr lang="en-ZA" sz="1400" b="1" i="0" u="none" strike="noStrike" dirty="0">
                          <a:solidFill>
                            <a:srgbClr val="000000"/>
                          </a:solidFill>
                          <a:effectLst/>
                          <a:latin typeface="+mn-lt"/>
                          <a:cs typeface="Arial" pitchFamily="34" charset="0"/>
                        </a:rPr>
                        <a:t>  </a:t>
                      </a:r>
                      <a:r>
                        <a:rPr lang="en-ZA" sz="1400" b="0" i="0" u="none" strike="noStrike" dirty="0">
                          <a:solidFill>
                            <a:srgbClr val="000000"/>
                          </a:solidFill>
                          <a:effectLst/>
                          <a:latin typeface="+mn-lt"/>
                          <a:cs typeface="Arial" pitchFamily="34" charset="0"/>
                        </a:rPr>
                        <a:t>Software and other intangible assets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6"/>
                  </a:ext>
                </a:extLst>
              </a:tr>
              <a:tr h="172345">
                <a:tc>
                  <a:txBody>
                    <a:bodyPr/>
                    <a:lstStyle/>
                    <a:p>
                      <a:pPr algn="l" rtl="0" fontAlgn="ct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0017"/>
                  </a:ext>
                </a:extLst>
              </a:tr>
              <a:tr h="234200">
                <a:tc>
                  <a:txBody>
                    <a:bodyPr/>
                    <a:lstStyle/>
                    <a:p>
                      <a:pPr algn="l" rtl="0" fontAlgn="ctr"/>
                      <a:r>
                        <a:rPr lang="en-ZA" sz="1400" b="1" i="0" u="none" strike="noStrike" dirty="0">
                          <a:solidFill>
                            <a:srgbClr val="000000"/>
                          </a:solidFill>
                          <a:effectLst/>
                          <a:latin typeface="+mn-lt"/>
                          <a:cs typeface="Arial" pitchFamily="34" charset="0"/>
                        </a:rPr>
                        <a:t>PAYMENTS FOR FINANCIAL ASSETS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8"/>
                  </a:ext>
                </a:extLst>
              </a:tr>
              <a:tr h="147308">
                <a:tc>
                  <a:txBody>
                    <a:bodyPr/>
                    <a:lstStyle/>
                    <a:p>
                      <a:pPr algn="l" rtl="0" fontAlgn="ctr"/>
                      <a:endParaRPr lang="en-ZA" sz="14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0019"/>
                  </a:ext>
                </a:extLst>
              </a:tr>
              <a:tr h="234200">
                <a:tc>
                  <a:txBody>
                    <a:bodyPr/>
                    <a:lstStyle/>
                    <a:p>
                      <a:pPr algn="l" rtl="0" fontAlgn="ctr"/>
                      <a:r>
                        <a:rPr lang="en-ZA" sz="1400" b="1" i="0" u="none" strike="noStrike" dirty="0">
                          <a:solidFill>
                            <a:srgbClr val="000000"/>
                          </a:solidFill>
                          <a:effectLst/>
                          <a:latin typeface="+mn-lt"/>
                          <a:cs typeface="Arial" pitchFamily="34" charset="0"/>
                        </a:rPr>
                        <a:t>TOTAL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1 553 509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1 077 753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475 756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1" i="0" u="none" strike="noStrike" dirty="0">
                          <a:solidFill>
                            <a:schemeClr val="tx1"/>
                          </a:solidFill>
                          <a:effectLst/>
                          <a:latin typeface="+mn-lt"/>
                          <a:cs typeface="Arial" pitchFamily="34" charset="0"/>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20"/>
                  </a:ext>
                </a:extLst>
              </a:tr>
            </a:tbl>
          </a:graphicData>
        </a:graphic>
      </p:graphicFrame>
    </p:spTree>
    <p:extLst>
      <p:ext uri="{BB962C8B-B14F-4D97-AF65-F5344CB8AC3E}">
        <p14:creationId xmlns:p14="http://schemas.microsoft.com/office/powerpoint/2010/main" xmlns="" val="27363808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t>62</a:t>
            </a:r>
            <a:endParaRPr lang="en-ZA" sz="1000" b="1" dirty="0"/>
          </a:p>
        </p:txBody>
      </p:sp>
      <p:sp>
        <p:nvSpPr>
          <p:cNvPr id="5" name="Content Placeholder 1"/>
          <p:cNvSpPr>
            <a:spLocks noGrp="1"/>
          </p:cNvSpPr>
          <p:nvPr>
            <p:ph idx="1"/>
          </p:nvPr>
        </p:nvSpPr>
        <p:spPr>
          <a:xfrm>
            <a:off x="323528" y="116633"/>
            <a:ext cx="8424936" cy="432047"/>
          </a:xfrm>
        </p:spPr>
        <p:txBody>
          <a:bodyPr>
            <a:normAutofit fontScale="62500" lnSpcReduction="20000"/>
          </a:bodyPr>
          <a:lstStyle/>
          <a:p>
            <a:pPr marL="0" lvl="0" indent="0" algn="ctr" defTabSz="457200" eaLnBrk="0" fontAlgn="base" hangingPunct="0">
              <a:spcAft>
                <a:spcPct val="0"/>
              </a:spcAft>
              <a:buNone/>
              <a:defRPr/>
            </a:pPr>
            <a:r>
              <a:rPr lang="en-ZA" sz="4000" dirty="0">
                <a:solidFill>
                  <a:schemeClr val="accent6"/>
                </a:solidFill>
                <a:latin typeface="+mj-lt"/>
                <a:ea typeface="+mj-ea"/>
                <a:cs typeface="Arial" pitchFamily="34" charset="0"/>
              </a:rPr>
              <a:t>PROGRAMME 4:  HERITAGE PROMOTION &amp; PRESERVATION</a:t>
            </a:r>
            <a:endParaRPr lang="en-ZA" sz="3600" cap="all" dirty="0">
              <a:solidFill>
                <a:schemeClr val="accent6"/>
              </a:solidFill>
              <a:latin typeface="+mj-lt"/>
              <a:ea typeface="+mj-ea"/>
            </a:endParaRPr>
          </a:p>
        </p:txBody>
      </p:sp>
      <p:graphicFrame>
        <p:nvGraphicFramePr>
          <p:cNvPr id="6" name="Table 5"/>
          <p:cNvGraphicFramePr>
            <a:graphicFrameLocks noGrp="1"/>
          </p:cNvGraphicFramePr>
          <p:nvPr>
            <p:extLst>
              <p:ext uri="{D42A27DB-BD31-4B8C-83A1-F6EECF244321}">
                <p14:modId xmlns:p14="http://schemas.microsoft.com/office/powerpoint/2010/main" xmlns="" val="1964953493"/>
              </p:ext>
            </p:extLst>
          </p:nvPr>
        </p:nvGraphicFramePr>
        <p:xfrm>
          <a:off x="251521" y="764700"/>
          <a:ext cx="8640958" cy="5237560"/>
        </p:xfrm>
        <a:graphic>
          <a:graphicData uri="http://schemas.openxmlformats.org/drawingml/2006/table">
            <a:tbl>
              <a:tblPr firstRow="1" bandRow="1"/>
              <a:tblGrid>
                <a:gridCol w="4320477">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gridCol w="1234423">
                  <a:extLst>
                    <a:ext uri="{9D8B030D-6E8A-4147-A177-3AD203B41FA5}">
                      <a16:colId xmlns:a16="http://schemas.microsoft.com/office/drawing/2014/main" xmlns="" val="20002"/>
                    </a:ext>
                  </a:extLst>
                </a:gridCol>
                <a:gridCol w="987537">
                  <a:extLst>
                    <a:ext uri="{9D8B030D-6E8A-4147-A177-3AD203B41FA5}">
                      <a16:colId xmlns:a16="http://schemas.microsoft.com/office/drawing/2014/main" xmlns="" val="20003"/>
                    </a:ext>
                  </a:extLst>
                </a:gridCol>
                <a:gridCol w="658361">
                  <a:extLst>
                    <a:ext uri="{9D8B030D-6E8A-4147-A177-3AD203B41FA5}">
                      <a16:colId xmlns:a16="http://schemas.microsoft.com/office/drawing/2014/main" xmlns="" val="20004"/>
                    </a:ext>
                  </a:extLst>
                </a:gridCol>
              </a:tblGrid>
              <a:tr h="856976">
                <a:tc>
                  <a:txBody>
                    <a:bodyPr/>
                    <a:lstStyle/>
                    <a:p>
                      <a:pPr algn="l" rtl="0" fontAlgn="ctr"/>
                      <a:r>
                        <a:rPr lang="en-ZA" sz="1600" b="1" i="0" u="none" strike="noStrike" dirty="0">
                          <a:solidFill>
                            <a:srgbClr val="FFFFFF"/>
                          </a:solidFill>
                          <a:effectLst/>
                          <a:latin typeface="+mn-lt"/>
                          <a:cs typeface="Arial" pitchFamily="34" charset="0"/>
                        </a:rPr>
                        <a:t>Economic Classification</a:t>
                      </a: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rtl="0" fontAlgn="ctr"/>
                      <a:r>
                        <a:rPr lang="en-US" sz="1600" b="1" i="0" u="none" strike="noStrike" baseline="0" dirty="0">
                          <a:solidFill>
                            <a:srgbClr val="FFFFFF"/>
                          </a:solidFill>
                          <a:effectLst/>
                          <a:latin typeface="+mn-lt"/>
                          <a:cs typeface="Arial" pitchFamily="34" charset="0"/>
                        </a:rPr>
                        <a:t> Adjusted</a:t>
                      </a:r>
                      <a:endParaRPr lang="en-US" sz="1600" b="1" i="0" u="none" strike="noStrike" dirty="0">
                        <a:solidFill>
                          <a:srgbClr val="FFFFFF"/>
                        </a:solidFill>
                        <a:effectLst/>
                        <a:latin typeface="+mn-lt"/>
                        <a:cs typeface="Arial" pitchFamily="34" charset="0"/>
                      </a:endParaRPr>
                    </a:p>
                    <a:p>
                      <a:pPr algn="ctr" rtl="0" fontAlgn="ctr"/>
                      <a:r>
                        <a:rPr lang="en-US" sz="1600" b="1" i="0" u="none" strike="noStrike" dirty="0">
                          <a:solidFill>
                            <a:srgbClr val="FFFFFF"/>
                          </a:solidFill>
                          <a:effectLst/>
                          <a:latin typeface="+mn-lt"/>
                          <a:cs typeface="Arial" pitchFamily="34" charset="0"/>
                        </a:rPr>
                        <a:t>Appropriation</a:t>
                      </a:r>
                    </a:p>
                    <a:p>
                      <a:pPr algn="ctr" rtl="0" fontAlgn="ctr"/>
                      <a:r>
                        <a:rPr lang="en-US" sz="1600" b="1" i="0" u="none" strike="noStrike" baseline="0" dirty="0">
                          <a:solidFill>
                            <a:srgbClr val="FFFFFF"/>
                          </a:solidFill>
                          <a:effectLst/>
                          <a:latin typeface="+mn-lt"/>
                          <a:cs typeface="Arial" pitchFamily="34" charset="0"/>
                        </a:rPr>
                        <a:t> 2020/21</a:t>
                      </a:r>
                      <a:endParaRPr lang="en-US" sz="1600" b="1" i="0" u="none" strike="noStrike" dirty="0">
                        <a:solidFill>
                          <a:srgbClr val="FFFFFF"/>
                        </a:solidFill>
                        <a:effectLst/>
                        <a:latin typeface="+mn-lt"/>
                        <a:cs typeface="Arial" pitchFamily="34" charset="0"/>
                      </a:endParaRP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rtl="0" fontAlgn="ctr"/>
                      <a:r>
                        <a:rPr lang="en-ZA" sz="1600" b="1" i="0" u="none" strike="noStrike" baseline="0" dirty="0">
                          <a:solidFill>
                            <a:srgbClr val="FFFFFF"/>
                          </a:solidFill>
                          <a:effectLst/>
                          <a:latin typeface="+mn-lt"/>
                          <a:cs typeface="Arial" pitchFamily="34" charset="0"/>
                        </a:rPr>
                        <a:t> Expenditure</a:t>
                      </a:r>
                    </a:p>
                    <a:p>
                      <a:pPr algn="ctr" rtl="0" fontAlgn="ctr"/>
                      <a:r>
                        <a:rPr lang="en-ZA" sz="1600" b="1" i="0" u="none" strike="noStrike" baseline="0" dirty="0">
                          <a:solidFill>
                            <a:srgbClr val="FFFFFF"/>
                          </a:solidFill>
                          <a:effectLst/>
                          <a:latin typeface="+mn-lt"/>
                          <a:cs typeface="Arial" pitchFamily="34" charset="0"/>
                        </a:rPr>
                        <a:t>31 December</a:t>
                      </a:r>
                    </a:p>
                    <a:p>
                      <a:pPr algn="ctr" rtl="0" fontAlgn="ctr"/>
                      <a:r>
                        <a:rPr lang="en-ZA" sz="1600" b="1" i="0" u="none" strike="noStrike" baseline="0" dirty="0">
                          <a:solidFill>
                            <a:srgbClr val="FFFFFF"/>
                          </a:solidFill>
                          <a:effectLst/>
                          <a:latin typeface="+mn-lt"/>
                          <a:cs typeface="Arial" pitchFamily="34" charset="0"/>
                        </a:rPr>
                        <a:t>2020</a:t>
                      </a:r>
                    </a:p>
                    <a:p>
                      <a:pPr algn="ctr" rtl="0" fontAlgn="ctr"/>
                      <a:endParaRPr lang="en-ZA" sz="1600" b="1" i="0" u="none" strike="noStrike" baseline="0" dirty="0">
                        <a:solidFill>
                          <a:srgbClr val="FFFFFF"/>
                        </a:solidFill>
                        <a:effectLst/>
                        <a:latin typeface="+mn-lt"/>
                        <a:cs typeface="Arial" pitchFamily="34" charset="0"/>
                      </a:endParaRP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rtl="0" fontAlgn="ctr"/>
                      <a:r>
                        <a:rPr lang="en-ZA" sz="1600" b="1" i="0" u="none" strike="noStrike" baseline="0" dirty="0">
                          <a:solidFill>
                            <a:srgbClr val="FFFFFF"/>
                          </a:solidFill>
                          <a:effectLst/>
                          <a:latin typeface="+mn-lt"/>
                          <a:cs typeface="Arial" pitchFamily="34" charset="0"/>
                        </a:rPr>
                        <a:t>Total </a:t>
                      </a:r>
                    </a:p>
                    <a:p>
                      <a:pPr algn="ctr" rtl="0" fontAlgn="ctr"/>
                      <a:r>
                        <a:rPr lang="en-ZA" sz="1600" b="1" i="0" u="none" strike="noStrike" baseline="0" dirty="0">
                          <a:solidFill>
                            <a:srgbClr val="FFFFFF"/>
                          </a:solidFill>
                          <a:effectLst/>
                          <a:latin typeface="+mn-lt"/>
                          <a:cs typeface="Arial" pitchFamily="34" charset="0"/>
                        </a:rPr>
                        <a:t>Available</a:t>
                      </a: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rtl="0" fontAlgn="ctr"/>
                      <a:r>
                        <a:rPr lang="en-ZA" sz="1600" b="1" i="0" u="none" strike="noStrike" baseline="0" dirty="0">
                          <a:solidFill>
                            <a:srgbClr val="FFFFFF"/>
                          </a:solidFill>
                          <a:effectLst/>
                          <a:latin typeface="+mn-lt"/>
                          <a:cs typeface="Arial" pitchFamily="34" charset="0"/>
                        </a:rPr>
                        <a:t>% </a:t>
                      </a:r>
                    </a:p>
                    <a:p>
                      <a:pPr algn="ctr" rtl="0" fontAlgn="ctr"/>
                      <a:r>
                        <a:rPr lang="en-ZA" sz="1600" b="1" i="0" u="none" strike="noStrike" baseline="0" dirty="0">
                          <a:solidFill>
                            <a:srgbClr val="FFFFFF"/>
                          </a:solidFill>
                          <a:effectLst/>
                          <a:latin typeface="+mn-lt"/>
                          <a:cs typeface="Arial" pitchFamily="34" charset="0"/>
                        </a:rPr>
                        <a:t>Spent</a:t>
                      </a:r>
                    </a:p>
                  </a:txBody>
                  <a:tcPr marL="6607" marR="6607"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xmlns="" val="10000"/>
                  </a:ext>
                </a:extLst>
              </a:tr>
              <a:tr h="274121">
                <a:tc>
                  <a:txBody>
                    <a:bodyPr/>
                    <a:lstStyle/>
                    <a:p>
                      <a:pPr algn="l" fontAlgn="t"/>
                      <a:endParaRPr lang="en-ZA" sz="1600" b="0" i="0" u="none" strike="noStrike" dirty="0">
                        <a:solidFill>
                          <a:srgbClr val="000000"/>
                        </a:solidFill>
                        <a:effectLst/>
                        <a:latin typeface="+mn-lt"/>
                        <a:cs typeface="Arial" pitchFamily="34" charset="0"/>
                      </a:endParaRPr>
                    </a:p>
                  </a:txBody>
                  <a:tcPr marL="6607" marR="6607"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ZA" sz="1600" b="1" i="0" u="none" strike="noStrike" dirty="0">
                          <a:solidFill>
                            <a:srgbClr val="000000"/>
                          </a:solidFill>
                          <a:effectLst/>
                          <a:latin typeface="+mn-lt"/>
                          <a:cs typeface="Arial" pitchFamily="34" charset="0"/>
                        </a:rPr>
                        <a:t>R’000</a:t>
                      </a: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600" b="1" i="0" u="none" strike="noStrike" dirty="0">
                          <a:solidFill>
                            <a:srgbClr val="000000"/>
                          </a:solidFill>
                          <a:effectLst/>
                          <a:latin typeface="+mn-lt"/>
                          <a:cs typeface="Arial" pitchFamily="34" charset="0"/>
                        </a:rPr>
                        <a:t>R’000</a:t>
                      </a: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600" b="1" i="0" u="none" strike="noStrike" dirty="0">
                          <a:solidFill>
                            <a:srgbClr val="000000"/>
                          </a:solidFill>
                          <a:effectLst/>
                          <a:latin typeface="+mn-lt"/>
                          <a:cs typeface="Arial" pitchFamily="34" charset="0"/>
                        </a:rPr>
                        <a:t>R’000</a:t>
                      </a:r>
                    </a:p>
                  </a:txBody>
                  <a:tcPr marL="6607" marR="59465" marT="6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endParaRPr lang="en-ZA" sz="1600" b="1" i="0" u="none" strike="noStrike" dirty="0">
                        <a:solidFill>
                          <a:srgbClr val="000000"/>
                        </a:solidFill>
                        <a:effectLst/>
                        <a:latin typeface="+mn-lt"/>
                        <a:cs typeface="Arial" pitchFamily="34" charset="0"/>
                      </a:endParaRPr>
                    </a:p>
                  </a:txBody>
                  <a:tcPr marL="6607" marR="59465" marT="66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1"/>
                  </a:ext>
                </a:extLst>
              </a:tr>
              <a:tr h="334735">
                <a:tc>
                  <a:txBody>
                    <a:bodyPr/>
                    <a:lstStyle/>
                    <a:p>
                      <a:pPr algn="l" rtl="0" fontAlgn="ctr"/>
                      <a:r>
                        <a:rPr lang="en-ZA" sz="1400" b="1" i="0" u="none" strike="noStrike" dirty="0">
                          <a:solidFill>
                            <a:srgbClr val="000000"/>
                          </a:solidFill>
                          <a:effectLst/>
                          <a:latin typeface="+mn-lt"/>
                          <a:cs typeface="Arial" pitchFamily="34" charset="0"/>
                        </a:rPr>
                        <a:t>CURRENT</a:t>
                      </a:r>
                      <a:r>
                        <a:rPr lang="en-ZA" sz="1400" b="1" i="0" u="none" strike="noStrike" baseline="0" dirty="0">
                          <a:solidFill>
                            <a:srgbClr val="000000"/>
                          </a:solidFill>
                          <a:effectLst/>
                          <a:latin typeface="+mn-lt"/>
                          <a:cs typeface="Arial" pitchFamily="34" charset="0"/>
                        </a:rPr>
                        <a:t> PAYMENTS</a:t>
                      </a:r>
                      <a:endParaRPr lang="en-ZA" sz="1400" b="1"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92 860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55 230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rgbClr val="000000"/>
                          </a:solidFill>
                          <a:effectLst/>
                          <a:latin typeface="+mn-lt"/>
                          <a:cs typeface="Arial" pitchFamily="34" charset="0"/>
                        </a:rPr>
                        <a:t>37 630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1" i="0" u="none" strike="noStrike" dirty="0">
                          <a:solidFill>
                            <a:srgbClr val="000000"/>
                          </a:solidFill>
                          <a:effectLst/>
                          <a:latin typeface="+mn-lt"/>
                          <a:cs typeface="Arial" pitchFamily="34" charset="0"/>
                        </a:rPr>
                        <a:t>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2"/>
                  </a:ext>
                </a:extLst>
              </a:tr>
              <a:tr h="274121">
                <a:tc>
                  <a:txBody>
                    <a:bodyPr/>
                    <a:lstStyle/>
                    <a:p>
                      <a:pPr algn="l" rtl="0" fontAlgn="ctr"/>
                      <a:r>
                        <a:rPr lang="en-ZA" sz="1400" b="0" i="0" u="none" strike="noStrike" dirty="0">
                          <a:solidFill>
                            <a:srgbClr val="000000"/>
                          </a:solidFill>
                          <a:effectLst/>
                          <a:latin typeface="+mn-lt"/>
                          <a:cs typeface="Arial" pitchFamily="34" charset="0"/>
                        </a:rPr>
                        <a:t>  Compensation</a:t>
                      </a:r>
                      <a:r>
                        <a:rPr lang="en-ZA" sz="1400" b="0" i="0" u="none" strike="noStrike" baseline="0" dirty="0">
                          <a:solidFill>
                            <a:srgbClr val="000000"/>
                          </a:solidFill>
                          <a:effectLst/>
                          <a:latin typeface="+mn-lt"/>
                          <a:cs typeface="Arial" pitchFamily="34" charset="0"/>
                        </a:rPr>
                        <a:t> of Employees</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67 343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43 087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24 256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r>
                        <a:rPr lang="en-ZA" sz="1400" b="0" i="0" u="none" strike="noStrike" dirty="0">
                          <a:solidFill>
                            <a:srgbClr val="000000"/>
                          </a:solidFill>
                          <a:effectLst/>
                          <a:latin typeface="+mn-lt"/>
                          <a:cs typeface="Arial" pitchFamily="34" charset="0"/>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3"/>
                  </a:ext>
                </a:extLst>
              </a:tr>
              <a:tr h="360163">
                <a:tc>
                  <a:txBody>
                    <a:bodyPr/>
                    <a:lstStyle/>
                    <a:p>
                      <a:pPr algn="l" rtl="0" fontAlgn="ctr"/>
                      <a:r>
                        <a:rPr lang="en-ZA" sz="1400" b="0" i="0" u="none" strike="noStrike" dirty="0">
                          <a:solidFill>
                            <a:srgbClr val="000000"/>
                          </a:solidFill>
                          <a:effectLst/>
                          <a:latin typeface="+mn-lt"/>
                          <a:cs typeface="Arial" pitchFamily="34" charset="0"/>
                        </a:rPr>
                        <a:t>  Goods and Services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25 517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12 143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13 374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0" i="0" u="none" strike="noStrike" dirty="0">
                          <a:solidFill>
                            <a:schemeClr val="tx1"/>
                          </a:solidFill>
                          <a:effectLst/>
                          <a:latin typeface="+mn-lt"/>
                          <a:cs typeface="Arial" pitchFamily="34" charset="0"/>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4"/>
                  </a:ext>
                </a:extLst>
              </a:tr>
              <a:tr h="274121">
                <a:tc>
                  <a:txBody>
                    <a:bodyPr/>
                    <a:lstStyle/>
                    <a:p>
                      <a:pPr algn="l" rtl="0" fontAlgn="ct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5"/>
                  </a:ext>
                </a:extLst>
              </a:tr>
              <a:tr h="274121">
                <a:tc>
                  <a:txBody>
                    <a:bodyPr/>
                    <a:lstStyle/>
                    <a:p>
                      <a:r>
                        <a:rPr lang="en-US" sz="1400" b="1" dirty="0"/>
                        <a:t>TRANSFERS</a:t>
                      </a:r>
                      <a:r>
                        <a:rPr lang="en-US" sz="1400" b="1" baseline="0" dirty="0"/>
                        <a:t> &amp; SUBSIDIES</a:t>
                      </a:r>
                      <a:endParaRPr lang="en-US" sz="1400" b="1"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2 071 833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1 684 428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1" i="0" u="none" strike="noStrike" dirty="0">
                          <a:solidFill>
                            <a:schemeClr val="tx1"/>
                          </a:solidFill>
                          <a:effectLst/>
                          <a:latin typeface="+mn-lt"/>
                          <a:cs typeface="Arial" pitchFamily="34" charset="0"/>
                        </a:rPr>
                        <a:t>387 405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1" i="0" u="none" strike="noStrike" dirty="0">
                          <a:solidFill>
                            <a:schemeClr val="tx1"/>
                          </a:solidFill>
                          <a:effectLst/>
                          <a:latin typeface="+mn-lt"/>
                          <a:cs typeface="Arial" pitchFamily="34" charset="0"/>
                        </a:rPr>
                        <a:t>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6"/>
                  </a:ext>
                </a:extLst>
              </a:tr>
              <a:tr h="274121">
                <a:tc>
                  <a:txBody>
                    <a:bodyPr/>
                    <a:lstStyle/>
                    <a:p>
                      <a:r>
                        <a:rPr lang="en-US" sz="1400" dirty="0"/>
                        <a:t>  Departmental</a:t>
                      </a:r>
                      <a:r>
                        <a:rPr lang="en-US" sz="1400" baseline="0" dirty="0"/>
                        <a:t> Agencies &amp; Accounts (Cur)</a:t>
                      </a:r>
                      <a:endParaRPr lang="en-US" sz="1400"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894 321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674 995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219 326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r>
                        <a:rPr lang="en-ZA" sz="1400" b="0" i="0" u="none" strike="noStrike" dirty="0">
                          <a:solidFill>
                            <a:schemeClr val="tx1"/>
                          </a:solidFill>
                          <a:effectLst/>
                          <a:latin typeface="+mn-lt"/>
                          <a:cs typeface="Arial" pitchFamily="34" charset="0"/>
                        </a:rPr>
                        <a:t>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7"/>
                  </a:ext>
                </a:extLst>
              </a:tr>
              <a:tr h="274121">
                <a:tc>
                  <a:txBody>
                    <a:bodyPr/>
                    <a:lstStyle/>
                    <a:p>
                      <a:r>
                        <a:rPr lang="en-US" sz="1400" dirty="0"/>
                        <a:t>  Foreign Government &amp; International Org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2 324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2 136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188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0" i="0" u="none" strike="noStrike" dirty="0">
                          <a:solidFill>
                            <a:schemeClr val="tx1"/>
                          </a:solidFill>
                          <a:effectLst/>
                          <a:latin typeface="+mn-lt"/>
                          <a:cs typeface="Arial" pitchFamily="34" charset="0"/>
                        </a:rPr>
                        <a:t>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8"/>
                  </a:ext>
                </a:extLst>
              </a:tr>
              <a:tr h="271243">
                <a:tc>
                  <a:txBody>
                    <a:bodyPr/>
                    <a:lstStyle/>
                    <a:p>
                      <a:pPr algn="l" rtl="0" fontAlgn="ctr"/>
                      <a:r>
                        <a:rPr lang="en-ZA" sz="1400" b="0" i="0" u="none" strike="noStrike" dirty="0">
                          <a:solidFill>
                            <a:srgbClr val="000000"/>
                          </a:solidFill>
                          <a:effectLst/>
                          <a:latin typeface="+mn-lt"/>
                          <a:cs typeface="Arial" pitchFamily="34" charset="0"/>
                        </a:rPr>
                        <a:t>  Households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6 599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4 914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r" rtl="0" fontAlgn="ctr"/>
                      <a:r>
                        <a:rPr lang="en-ZA" sz="1400" b="0" i="0" u="none" strike="noStrike" dirty="0">
                          <a:solidFill>
                            <a:schemeClr val="tx1"/>
                          </a:solidFill>
                          <a:effectLst/>
                          <a:latin typeface="+mn-lt"/>
                          <a:cs typeface="Arial" pitchFamily="34" charset="0"/>
                        </a:rPr>
                        <a:t>1 685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tc>
                  <a:txBody>
                    <a:bodyPr/>
                    <a:lstStyle/>
                    <a:p>
                      <a:pPr algn="ctr" rtl="0" fontAlgn="ctr"/>
                      <a:r>
                        <a:rPr lang="en-ZA" sz="1400" b="0" i="0" u="none" strike="noStrike" dirty="0">
                          <a:solidFill>
                            <a:schemeClr val="tx1"/>
                          </a:solidFill>
                          <a:effectLst/>
                          <a:latin typeface="+mn-lt"/>
                          <a:cs typeface="Arial" pitchFamily="34" charset="0"/>
                        </a:rPr>
                        <a:t>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3E8"/>
                    </a:solidFill>
                  </a:tcPr>
                </a:tc>
                <a:extLst>
                  <a:ext uri="{0D108BD9-81ED-4DB2-BD59-A6C34878D82A}">
                    <a16:rowId xmlns:a16="http://schemas.microsoft.com/office/drawing/2014/main" xmlns="" val="10009"/>
                  </a:ext>
                </a:extLst>
              </a:tr>
              <a:tr h="274121">
                <a:tc>
                  <a:txBody>
                    <a:bodyPr/>
                    <a:lstStyle/>
                    <a:p>
                      <a:pPr algn="l" rtl="0" fontAlgn="ctr"/>
                      <a:r>
                        <a:rPr lang="en-ZA" sz="1400" b="0" i="0" u="none" strike="noStrike" dirty="0">
                          <a:solidFill>
                            <a:srgbClr val="000000"/>
                          </a:solidFill>
                          <a:effectLst/>
                          <a:latin typeface="+mn-lt"/>
                          <a:cs typeface="Arial" pitchFamily="34" charset="0"/>
                        </a:rPr>
                        <a:t>  Non Profit Institutions (Cur)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15 865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8 078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r>
                        <a:rPr lang="en-ZA" sz="1400" b="0" i="0" u="none" strike="noStrike" dirty="0">
                          <a:solidFill>
                            <a:schemeClr val="tx1"/>
                          </a:solidFill>
                          <a:effectLst/>
                          <a:latin typeface="+mn-lt"/>
                          <a:cs typeface="Arial" pitchFamily="34" charset="0"/>
                        </a:rPr>
                        <a:t>7 787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ZA" sz="1400" b="0" i="0" u="none" strike="noStrike" dirty="0">
                          <a:solidFill>
                            <a:schemeClr val="tx1"/>
                          </a:solidFill>
                          <a:effectLst/>
                          <a:latin typeface="+mn-lt"/>
                          <a:cs typeface="Arial" pitchFamily="34" charset="0"/>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0"/>
                  </a:ext>
                </a:extLst>
              </a:tr>
              <a:tr h="274121">
                <a:tc>
                  <a:txBody>
                    <a:bodyPr/>
                    <a:lstStyle/>
                    <a:p>
                      <a:pPr algn="l" rtl="0" fontAlgn="ctr"/>
                      <a:r>
                        <a:rPr lang="en-ZA" sz="1400" b="0" i="0" u="none" strike="noStrike" dirty="0">
                          <a:solidFill>
                            <a:srgbClr val="000000"/>
                          </a:solidFill>
                          <a:effectLst/>
                          <a:latin typeface="+mn-lt"/>
                          <a:cs typeface="Arial" pitchFamily="34" charset="0"/>
                        </a:rPr>
                        <a:t>  Provincial &amp; Local Government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0" i="0" u="none" strike="noStrike" dirty="0">
                          <a:solidFill>
                            <a:schemeClr val="tx1"/>
                          </a:solidFill>
                          <a:effectLst/>
                          <a:latin typeface="+mn-lt"/>
                          <a:cs typeface="Arial" pitchFamily="34" charset="0"/>
                        </a:rPr>
                        <a:t>1 152 724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0" i="0" u="none" strike="noStrike" dirty="0">
                          <a:solidFill>
                            <a:schemeClr val="tx1"/>
                          </a:solidFill>
                          <a:effectLst/>
                          <a:latin typeface="+mn-lt"/>
                          <a:cs typeface="Arial" pitchFamily="34" charset="0"/>
                        </a:rPr>
                        <a:t>994 305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0" i="0" u="none" strike="noStrike" dirty="0">
                          <a:solidFill>
                            <a:schemeClr val="tx1"/>
                          </a:solidFill>
                          <a:effectLst/>
                          <a:latin typeface="+mn-lt"/>
                          <a:cs typeface="Arial" pitchFamily="34" charset="0"/>
                        </a:rPr>
                        <a:t>158 419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r>
                        <a:rPr lang="en-ZA" sz="1400" b="0" i="0" u="none" strike="noStrike" dirty="0">
                          <a:solidFill>
                            <a:schemeClr val="tx1"/>
                          </a:solidFill>
                          <a:effectLst/>
                          <a:latin typeface="+mn-lt"/>
                          <a:cs typeface="Arial" pitchFamily="34" charset="0"/>
                        </a:rPr>
                        <a:t>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0011"/>
                  </a:ext>
                </a:extLst>
              </a:tr>
              <a:tr h="274121">
                <a:tc>
                  <a:txBody>
                    <a:bodyPr/>
                    <a:lstStyle/>
                    <a:p>
                      <a:pPr algn="l" rtl="0" fontAlgn="ct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2"/>
                  </a:ext>
                </a:extLst>
              </a:tr>
              <a:tr h="274121">
                <a:tc>
                  <a:txBody>
                    <a:bodyPr/>
                    <a:lstStyle/>
                    <a:p>
                      <a:pPr algn="l" rtl="0" fontAlgn="ctr"/>
                      <a:r>
                        <a:rPr lang="en-ZA" sz="1400" b="1" i="0" u="none" strike="noStrike" dirty="0">
                          <a:solidFill>
                            <a:srgbClr val="000000"/>
                          </a:solidFill>
                          <a:effectLst/>
                          <a:latin typeface="+mn-lt"/>
                          <a:cs typeface="Arial" pitchFamily="34" charset="0"/>
                        </a:rPr>
                        <a:t>  PAYMENTS FOR FINANCIAL ASSETS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1"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1"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1" i="0" u="none" strike="noStrike" dirty="0">
                          <a:solidFill>
                            <a:schemeClr val="tx1"/>
                          </a:solidFill>
                          <a:effectLst/>
                          <a:latin typeface="+mn-lt"/>
                          <a:cs typeface="Arial"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0013"/>
                  </a:ext>
                </a:extLst>
              </a:tr>
              <a:tr h="274121">
                <a:tc>
                  <a:txBody>
                    <a:bodyPr/>
                    <a:lstStyle/>
                    <a:p>
                      <a:pPr algn="l" rtl="0" fontAlgn="ctr"/>
                      <a:r>
                        <a:rPr lang="en-ZA" sz="1400" b="0" i="0" u="none" strike="noStrike" baseline="0" dirty="0">
                          <a:solidFill>
                            <a:srgbClr val="000000"/>
                          </a:solidFill>
                          <a:effectLst/>
                          <a:latin typeface="+mn-lt"/>
                          <a:cs typeface="Arial" pitchFamily="34" charset="0"/>
                        </a:rPr>
                        <a:t>  </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4"/>
                  </a:ext>
                </a:extLst>
              </a:tr>
              <a:tr h="274121">
                <a:tc>
                  <a:txBody>
                    <a:bodyPr/>
                    <a:lstStyle/>
                    <a:p>
                      <a:pPr algn="l" rtl="0" fontAlgn="ctr"/>
                      <a:r>
                        <a:rPr lang="en-ZA" sz="1400" b="1" i="0" u="none" strike="noStrike" dirty="0">
                          <a:solidFill>
                            <a:srgbClr val="000000"/>
                          </a:solidFill>
                          <a:effectLst/>
                          <a:latin typeface="+mn-lt"/>
                          <a:cs typeface="Arial" pitchFamily="34" charset="0"/>
                        </a:rPr>
                        <a:t>  TOTAL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1" i="0" u="none" strike="noStrike" dirty="0">
                          <a:solidFill>
                            <a:schemeClr val="tx1"/>
                          </a:solidFill>
                          <a:effectLst/>
                          <a:latin typeface="+mn-lt"/>
                          <a:cs typeface="Arial" pitchFamily="34" charset="0"/>
                        </a:rPr>
                        <a:t>2 164 693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1" i="0" u="none" strike="noStrike" dirty="0">
                          <a:solidFill>
                            <a:schemeClr val="tx1"/>
                          </a:solidFill>
                          <a:effectLst/>
                          <a:latin typeface="+mn-lt"/>
                          <a:cs typeface="Arial" pitchFamily="34" charset="0"/>
                        </a:rPr>
                        <a:t>1 739 658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rtl="0" fontAlgn="ctr"/>
                      <a:r>
                        <a:rPr lang="en-ZA" sz="1400" b="1" i="0" u="none" strike="noStrike" dirty="0">
                          <a:solidFill>
                            <a:schemeClr val="tx1"/>
                          </a:solidFill>
                          <a:effectLst/>
                          <a:latin typeface="+mn-lt"/>
                          <a:cs typeface="Arial" pitchFamily="34" charset="0"/>
                        </a:rPr>
                        <a:t>425 035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r>
                        <a:rPr lang="en-ZA" sz="1400" b="1" i="0" u="none" strike="noStrike" dirty="0">
                          <a:solidFill>
                            <a:schemeClr val="tx1"/>
                          </a:solidFill>
                          <a:effectLst/>
                          <a:latin typeface="+mn-lt"/>
                          <a:cs typeface="Arial" pitchFamily="34" charset="0"/>
                        </a:rPr>
                        <a:t>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xmlns="" val="15707929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311123" y="5966106"/>
            <a:ext cx="609600" cy="365125"/>
          </a:xfrm>
        </p:spPr>
        <p:txBody>
          <a:bodyPr/>
          <a:lstStyle/>
          <a:p>
            <a:r>
              <a:rPr lang="en-ZA" sz="1000" b="1" dirty="0" smtClean="0">
                <a:solidFill>
                  <a:schemeClr val="tx1"/>
                </a:solidFill>
              </a:rPr>
              <a:t>63</a:t>
            </a:r>
            <a:endParaRPr lang="en-ZA" sz="1000" b="1" dirty="0">
              <a:solidFill>
                <a:schemeClr val="tx1"/>
              </a:solidFill>
            </a:endParaRPr>
          </a:p>
        </p:txBody>
      </p:sp>
      <p:sp>
        <p:nvSpPr>
          <p:cNvPr id="4" name="Rectangle 3"/>
          <p:cNvSpPr/>
          <p:nvPr/>
        </p:nvSpPr>
        <p:spPr>
          <a:xfrm>
            <a:off x="351771" y="188640"/>
            <a:ext cx="8568952" cy="584775"/>
          </a:xfrm>
          <a:prstGeom prst="rect">
            <a:avLst/>
          </a:prstGeom>
        </p:spPr>
        <p:txBody>
          <a:bodyPr wrap="square">
            <a:spAutoFit/>
          </a:bodyPr>
          <a:lstStyle/>
          <a:p>
            <a:pPr algn="ctr"/>
            <a:r>
              <a:rPr lang="en-US" sz="3200" b="1" cap="all" dirty="0">
                <a:solidFill>
                  <a:schemeClr val="accent6"/>
                </a:solidFill>
                <a:ea typeface="+mj-ea"/>
                <a:cs typeface="Arial"/>
              </a:rPr>
              <a:t>ANNEXURE: </a:t>
            </a:r>
            <a:r>
              <a:rPr lang="en-GB" sz="3200" b="1" cap="all" dirty="0">
                <a:solidFill>
                  <a:schemeClr val="accent6"/>
                </a:solidFill>
                <a:ea typeface="+mj-ea"/>
                <a:cs typeface="Arial"/>
              </a:rPr>
              <a:t>Acronyms and Abbreviations</a:t>
            </a:r>
            <a:endParaRPr lang="en-US" sz="3200" b="1" dirty="0">
              <a:solidFill>
                <a:schemeClr val="accent6"/>
              </a:solidFill>
              <a:ea typeface="MS PGothic" pitchFamily="34" charset="-128"/>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110082644"/>
              </p:ext>
            </p:extLst>
          </p:nvPr>
        </p:nvGraphicFramePr>
        <p:xfrm>
          <a:off x="228443" y="710316"/>
          <a:ext cx="8702624" cy="5179159"/>
        </p:xfrm>
        <a:graphic>
          <a:graphicData uri="http://schemas.openxmlformats.org/drawingml/2006/table">
            <a:tbl>
              <a:tblPr firstRow="1" bandRow="1">
                <a:tableStyleId>{93296810-A885-4BE3-A3E7-6D5BEEA58F35}</a:tableStyleId>
              </a:tblPr>
              <a:tblGrid>
                <a:gridCol w="1475021">
                  <a:extLst>
                    <a:ext uri="{9D8B030D-6E8A-4147-A177-3AD203B41FA5}">
                      <a16:colId xmlns:a16="http://schemas.microsoft.com/office/drawing/2014/main" xmlns="" val="20000"/>
                    </a:ext>
                  </a:extLst>
                </a:gridCol>
                <a:gridCol w="2876291">
                  <a:extLst>
                    <a:ext uri="{9D8B030D-6E8A-4147-A177-3AD203B41FA5}">
                      <a16:colId xmlns:a16="http://schemas.microsoft.com/office/drawing/2014/main" xmlns="" val="20001"/>
                    </a:ext>
                  </a:extLst>
                </a:gridCol>
                <a:gridCol w="1548772">
                  <a:extLst>
                    <a:ext uri="{9D8B030D-6E8A-4147-A177-3AD203B41FA5}">
                      <a16:colId xmlns:a16="http://schemas.microsoft.com/office/drawing/2014/main" xmlns="" val="20002"/>
                    </a:ext>
                  </a:extLst>
                </a:gridCol>
                <a:gridCol w="2802540">
                  <a:extLst>
                    <a:ext uri="{9D8B030D-6E8A-4147-A177-3AD203B41FA5}">
                      <a16:colId xmlns:a16="http://schemas.microsoft.com/office/drawing/2014/main" xmlns="" val="20003"/>
                    </a:ext>
                  </a:extLst>
                </a:gridCol>
              </a:tblGrid>
              <a:tr h="529712">
                <a:tc>
                  <a:txBody>
                    <a:bodyPr/>
                    <a:lstStyle/>
                    <a:p>
                      <a:pPr algn="ctr">
                        <a:lnSpc>
                          <a:spcPct val="115000"/>
                        </a:lnSpc>
                        <a:spcAft>
                          <a:spcPts val="0"/>
                        </a:spcAft>
                      </a:pPr>
                      <a:r>
                        <a:rPr lang="en-ZA" sz="1200" cap="all" dirty="0">
                          <a:effectLst/>
                        </a:rPr>
                        <a:t>ITEM</a:t>
                      </a:r>
                      <a:endParaRPr lang="en-ZA" sz="1200" dirty="0">
                        <a:solidFill>
                          <a:schemeClr val="tx1"/>
                        </a:solidFill>
                        <a:effectLst/>
                        <a:latin typeface="+mn-lt"/>
                        <a:ea typeface="Calibri"/>
                        <a:cs typeface="Times New Roman"/>
                      </a:endParaRPr>
                    </a:p>
                  </a:txBody>
                  <a:tcPr marL="68580" marR="68580" marT="0" marB="0"/>
                </a:tc>
                <a:tc>
                  <a:txBody>
                    <a:bodyPr/>
                    <a:lstStyle/>
                    <a:p>
                      <a:pPr algn="ctr">
                        <a:lnSpc>
                          <a:spcPct val="115000"/>
                        </a:lnSpc>
                        <a:spcAft>
                          <a:spcPts val="0"/>
                        </a:spcAft>
                      </a:pPr>
                      <a:r>
                        <a:rPr lang="en-ZA" sz="1200" cap="all" dirty="0">
                          <a:effectLst/>
                        </a:rPr>
                        <a:t>Description</a:t>
                      </a:r>
                      <a:endParaRPr lang="en-ZA" sz="1200" dirty="0">
                        <a:solidFill>
                          <a:schemeClr val="tx1"/>
                        </a:solidFill>
                        <a:effectLst/>
                        <a:latin typeface="+mn-lt"/>
                        <a:ea typeface="Calibri"/>
                        <a:cs typeface="Times New Roman"/>
                      </a:endParaRPr>
                    </a:p>
                  </a:txBody>
                  <a:tcPr marL="68580" marR="68580" marT="0" marB="0"/>
                </a:tc>
                <a:tc>
                  <a:txBody>
                    <a:bodyPr/>
                    <a:lstStyle/>
                    <a:p>
                      <a:pPr algn="ctr">
                        <a:lnSpc>
                          <a:spcPct val="115000"/>
                        </a:lnSpc>
                        <a:spcAft>
                          <a:spcPts val="0"/>
                        </a:spcAft>
                      </a:pPr>
                      <a:r>
                        <a:rPr lang="en-ZA" sz="1200" cap="all" dirty="0">
                          <a:effectLst/>
                        </a:rPr>
                        <a:t>ITEM</a:t>
                      </a:r>
                      <a:endParaRPr lang="en-ZA" sz="1200" dirty="0">
                        <a:solidFill>
                          <a:schemeClr val="tx1"/>
                        </a:solidFill>
                        <a:effectLst/>
                        <a:latin typeface="+mn-lt"/>
                        <a:ea typeface="Calibri"/>
                        <a:cs typeface="Times New Roman"/>
                      </a:endParaRPr>
                    </a:p>
                  </a:txBody>
                  <a:tcPr marL="68580" marR="68580" marT="0" marB="0"/>
                </a:tc>
                <a:tc>
                  <a:txBody>
                    <a:bodyPr/>
                    <a:lstStyle/>
                    <a:p>
                      <a:pPr algn="ctr">
                        <a:lnSpc>
                          <a:spcPct val="115000"/>
                        </a:lnSpc>
                        <a:spcAft>
                          <a:spcPts val="0"/>
                        </a:spcAft>
                      </a:pPr>
                      <a:r>
                        <a:rPr lang="en-ZA" sz="1200" cap="all" dirty="0">
                          <a:effectLst/>
                        </a:rPr>
                        <a:t>Description</a:t>
                      </a:r>
                      <a:endParaRPr lang="en-ZA" sz="12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0"/>
                  </a:ext>
                </a:extLst>
              </a:tr>
              <a:tr h="422677">
                <a:tc>
                  <a:txBody>
                    <a:bodyPr/>
                    <a:lstStyle/>
                    <a:p>
                      <a:pPr>
                        <a:lnSpc>
                          <a:spcPct val="106000"/>
                        </a:lnSpc>
                        <a:spcAft>
                          <a:spcPts val="0"/>
                        </a:spcAft>
                      </a:pPr>
                      <a:r>
                        <a:rPr lang="en-ZA"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ACPD</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6000"/>
                        </a:lnSpc>
                        <a:spcAft>
                          <a:spcPts val="0"/>
                        </a:spcAft>
                      </a:pPr>
                      <a:r>
                        <a:rPr lang="en-ZA" sz="11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ARTS AND CULTURE PROMOTION AND DEVELOPMENT</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HLT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HUMAN LANGUAGE TECHNOLOGY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xmlns="" val="10001"/>
                  </a:ext>
                </a:extLst>
              </a:tr>
              <a:tr h="422677">
                <a:tc>
                  <a:txBody>
                    <a:bodyPr/>
                    <a:lstStyle/>
                    <a:p>
                      <a:pPr>
                        <a:lnSpc>
                          <a:spcPct val="106000"/>
                        </a:lnSpc>
                        <a:spcAft>
                          <a:spcPts val="0"/>
                        </a:spcAft>
                      </a:pPr>
                      <a:r>
                        <a:rPr lang="en-ZA" sz="1100" b="1"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6000"/>
                        </a:lnSpc>
                        <a:spcAft>
                          <a:spcPts val="0"/>
                        </a:spcAft>
                      </a:pPr>
                      <a:r>
                        <a:rPr lang="en-GB"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ADMINISTRATION</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HPP</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HERITAGE PRESERVATION AND PROMOTION</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xmlns="" val="10002"/>
                  </a:ext>
                </a:extLst>
              </a:tr>
              <a:tr h="422677">
                <a:tc>
                  <a:txBody>
                    <a:bodyPr/>
                    <a:lstStyle/>
                    <a:p>
                      <a:pPr>
                        <a:lnSpc>
                          <a:spcPct val="106000"/>
                        </a:lnSpc>
                        <a:spcAft>
                          <a:spcPts val="0"/>
                        </a:spcAft>
                      </a:pPr>
                      <a:r>
                        <a:rPr lang="en-ZA" sz="1100" b="1"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APP</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6000"/>
                        </a:lnSpc>
                        <a:spcAft>
                          <a:spcPts val="0"/>
                        </a:spcAft>
                      </a:pPr>
                      <a:r>
                        <a:rPr lang="en-ZA" sz="11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ANNUAL PERFOMANCE PLAN</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NRD</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NATIONAL RECREATION DAY</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xmlns="" val="1659362884"/>
                  </a:ext>
                </a:extLst>
              </a:tr>
              <a:tr h="422677">
                <a:tc>
                  <a:txBody>
                    <a:bodyPr/>
                    <a:lstStyle/>
                    <a:p>
                      <a:pPr>
                        <a:lnSpc>
                          <a:spcPct val="107000"/>
                        </a:lnSpc>
                        <a:spcAft>
                          <a:spcPts val="800"/>
                        </a:spcAft>
                      </a:pPr>
                      <a:r>
                        <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AUSC</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AFRICAN UNION SPORTS COUNCIL</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OPERATIONAL PLAN</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xmlns="" val="10003"/>
                  </a:ext>
                </a:extLst>
              </a:tr>
              <a:tr h="422677">
                <a:tc>
                  <a:txBody>
                    <a:bodyPr/>
                    <a:lstStyle/>
                    <a:p>
                      <a:pPr>
                        <a:lnSpc>
                          <a:spcPct val="106000"/>
                        </a:lnSpc>
                        <a:spcAft>
                          <a:spcPts val="0"/>
                        </a:spcAft>
                      </a:pPr>
                      <a:r>
                        <a:rPr lang="en-GB" sz="1100" b="1"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BRICS</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6000"/>
                        </a:lnSpc>
                        <a:spcAft>
                          <a:spcPts val="0"/>
                        </a:spcAft>
                      </a:pPr>
                      <a:r>
                        <a:rPr lang="en-GB"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BRAZIL, RUSSIA, INDIA, CHINA AND SOUTH AFRICA</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RDSP</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RECREATION DEVELOPMENT AND SPORT PROMOTION</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xmlns="" val="10004"/>
                  </a:ext>
                </a:extLst>
              </a:tr>
              <a:tr h="422677">
                <a:tc>
                  <a:txBody>
                    <a:bodyPr/>
                    <a:lstStyle/>
                    <a:p>
                      <a:pPr>
                        <a:lnSpc>
                          <a:spcPct val="106000"/>
                        </a:lnSpc>
                        <a:spcAft>
                          <a:spcPts val="0"/>
                        </a:spcAft>
                      </a:pPr>
                      <a:r>
                        <a:rPr lang="en-GB" sz="1100" b="1"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CAPS</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6000"/>
                        </a:lnSpc>
                        <a:spcAft>
                          <a:spcPts val="0"/>
                        </a:spcAft>
                      </a:pPr>
                      <a:r>
                        <a:rPr lang="en-GB"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CURRICULUM ASSESSMENT POLICY STATEMENT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RLHR</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RESISTANCE AND LIBERATION HERITAGE ROUTE</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xmlns="" val="10007"/>
                  </a:ext>
                </a:extLst>
              </a:tr>
              <a:tr h="422677">
                <a:tc>
                  <a:txBody>
                    <a:bodyPr/>
                    <a:lstStyle/>
                    <a:p>
                      <a:pPr>
                        <a:lnSpc>
                          <a:spcPct val="106000"/>
                        </a:lnSpc>
                        <a:spcAft>
                          <a:spcPts val="0"/>
                        </a:spcAft>
                      </a:pPr>
                      <a:r>
                        <a:rPr lang="en-GB"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COVID-19</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6000"/>
                        </a:lnSpc>
                        <a:spcAft>
                          <a:spcPts val="0"/>
                        </a:spcAft>
                      </a:pPr>
                      <a:r>
                        <a:rPr lang="en-GB"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CORONAVIRUS DISEASE 2019</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SOUTH AFRICA</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xmlns="" val="1975539914"/>
                  </a:ext>
                </a:extLst>
              </a:tr>
              <a:tr h="422677">
                <a:tc>
                  <a:txBody>
                    <a:bodyPr/>
                    <a:lstStyle/>
                    <a:p>
                      <a:pPr>
                        <a:lnSpc>
                          <a:spcPct val="107000"/>
                        </a:lnSpc>
                        <a:spcAft>
                          <a:spcPts val="800"/>
                        </a:spcAft>
                      </a:pPr>
                      <a:r>
                        <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DDG</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DEPUTY DIRECTOR-GENERAL</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SAC</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SPORT, ARTS AND CULTURE</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xmlns="" val="10006"/>
                  </a:ext>
                </a:extLst>
              </a:tr>
              <a:tr h="422677">
                <a:tc>
                  <a:txBody>
                    <a:bodyPr/>
                    <a:lstStyle/>
                    <a:p>
                      <a:pPr>
                        <a:lnSpc>
                          <a:spcPct val="107000"/>
                        </a:lnSpc>
                        <a:spcAft>
                          <a:spcPts val="800"/>
                        </a:spcAft>
                      </a:pPr>
                      <a:r>
                        <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DG</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DIRECTOR-GENERAL</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SACO</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SOUTH AFRICAN CULTURAL OBSERVATORY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xmlns="" val="1022985816"/>
                  </a:ext>
                </a:extLst>
              </a:tr>
              <a:tr h="422677">
                <a:tc>
                  <a:txBody>
                    <a:bodyPr/>
                    <a:lstStyle/>
                    <a:p>
                      <a:pPr>
                        <a:lnSpc>
                          <a:spcPct val="107000"/>
                        </a:lnSpc>
                        <a:spcAft>
                          <a:spcPts val="800"/>
                        </a:spcAft>
                      </a:pPr>
                      <a:r>
                        <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DSAC</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DEPARTMENT OF SPORTS, ARTS AND CULTURE</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SALA</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SOUTH AFRICAN LITERARY AWARDS</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xmlns="" val="2977359799"/>
                  </a:ext>
                </a:extLst>
              </a:tr>
              <a:tr h="422677">
                <a:tc>
                  <a:txBody>
                    <a:bodyPr/>
                    <a:lstStyle/>
                    <a:p>
                      <a:pPr>
                        <a:lnSpc>
                          <a:spcPct val="107000"/>
                        </a:lnSpc>
                        <a:spcAft>
                          <a:spcPts val="800"/>
                        </a:spcAft>
                      </a:pPr>
                      <a:r>
                        <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GBV</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GENDER BASED VIOLENCE</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xmlns="" val="3273908995"/>
                  </a:ext>
                </a:extLst>
              </a:tr>
            </a:tbl>
          </a:graphicData>
        </a:graphic>
      </p:graphicFrame>
    </p:spTree>
    <p:extLst>
      <p:ext uri="{BB962C8B-B14F-4D97-AF65-F5344CB8AC3E}">
        <p14:creationId xmlns:p14="http://schemas.microsoft.com/office/powerpoint/2010/main" xmlns="" val="19981265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632848" cy="4343400"/>
          </a:xfrm>
          <a:noFill/>
        </p:spPr>
        <p:txBody>
          <a:bodyPr>
            <a:normAutofit/>
          </a:bodyPr>
          <a:lstStyle/>
          <a:p>
            <a:endParaRPr lang="en-ZA" sz="2400" dirty="0">
              <a:latin typeface="+mj-lt"/>
            </a:endParaRPr>
          </a:p>
          <a:p>
            <a:pPr marL="0" lvl="0" indent="0" algn="ctr" defTabSz="457200" eaLnBrk="0" fontAlgn="base" hangingPunct="0">
              <a:spcAft>
                <a:spcPct val="0"/>
              </a:spcAft>
              <a:buNone/>
              <a:defRPr/>
            </a:pPr>
            <a:endParaRPr lang="en-ZA" sz="4400" dirty="0">
              <a:solidFill>
                <a:srgbClr val="F79646">
                  <a:lumMod val="50000"/>
                </a:srgbClr>
              </a:solidFill>
              <a:latin typeface="+mj-lt"/>
              <a:ea typeface="Gill Sans"/>
            </a:endParaRPr>
          </a:p>
          <a:p>
            <a:pPr marL="0" lvl="0" indent="0" algn="ctr" defTabSz="457200" eaLnBrk="0" fontAlgn="base" hangingPunct="0">
              <a:spcAft>
                <a:spcPct val="0"/>
              </a:spcAft>
              <a:buNone/>
              <a:defRPr/>
            </a:pPr>
            <a:r>
              <a:rPr lang="en-US" sz="4800" dirty="0">
                <a:solidFill>
                  <a:schemeClr val="accent6"/>
                </a:solidFill>
                <a:latin typeface="+mj-lt"/>
              </a:rPr>
              <a:t>THANK YOU</a:t>
            </a:r>
            <a:endParaRPr lang="en-ZA" sz="4800" dirty="0">
              <a:solidFill>
                <a:schemeClr val="accent6"/>
              </a:solidFill>
              <a:latin typeface="+mj-lt"/>
            </a:endParaRPr>
          </a:p>
        </p:txBody>
      </p:sp>
    </p:spTree>
    <p:extLst>
      <p:ext uri="{BB962C8B-B14F-4D97-AF65-F5344CB8AC3E}">
        <p14:creationId xmlns:p14="http://schemas.microsoft.com/office/powerpoint/2010/main" xmlns="" val="3878403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78137" y="2564904"/>
            <a:ext cx="8229600" cy="710952"/>
          </a:xfrm>
        </p:spPr>
        <p:txBody>
          <a:bodyPr>
            <a:noAutofit/>
          </a:bodyPr>
          <a:lstStyle/>
          <a:p>
            <a:pPr lvl="0" algn="ctr" defTabSz="457200" eaLnBrk="0" fontAlgn="base" hangingPunct="0">
              <a:spcBef>
                <a:spcPct val="20000"/>
              </a:spcBef>
              <a:spcAft>
                <a:spcPct val="0"/>
              </a:spcAft>
              <a:defRPr/>
            </a:pPr>
            <a:r>
              <a:rPr lang="en-ZA" cap="all" dirty="0">
                <a:solidFill>
                  <a:schemeClr val="accent6"/>
                </a:solidFill>
                <a:latin typeface="Calibri"/>
                <a:ea typeface="+mn-ea"/>
              </a:rPr>
              <a:t>Performance overview</a:t>
            </a:r>
            <a:r>
              <a:rPr lang="en-ZA" cap="all" dirty="0">
                <a:solidFill>
                  <a:srgbClr val="F79646">
                    <a:lumMod val="50000"/>
                  </a:srgbClr>
                </a:solidFill>
                <a:latin typeface="Calibri"/>
                <a:ea typeface="+mn-ea"/>
              </a:rPr>
              <a:t/>
            </a:r>
            <a:br>
              <a:rPr lang="en-ZA" cap="all" dirty="0">
                <a:solidFill>
                  <a:srgbClr val="F79646">
                    <a:lumMod val="50000"/>
                  </a:srgbClr>
                </a:solidFill>
                <a:latin typeface="Calibri"/>
                <a:ea typeface="+mn-ea"/>
              </a:rPr>
            </a:br>
            <a:endParaRPr lang="en-US" dirty="0"/>
          </a:p>
        </p:txBody>
      </p:sp>
    </p:spTree>
    <p:extLst>
      <p:ext uri="{BB962C8B-B14F-4D97-AF65-F5344CB8AC3E}">
        <p14:creationId xmlns:p14="http://schemas.microsoft.com/office/powerpoint/2010/main" xmlns="" val="946185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319" y="332656"/>
            <a:ext cx="8195481" cy="684997"/>
          </a:xfrm>
        </p:spPr>
        <p:txBody>
          <a:bodyPr/>
          <a:lstStyle/>
          <a:p>
            <a:pPr algn="ctr"/>
            <a:r>
              <a:rPr lang="en-ZA" sz="3200" dirty="0">
                <a:solidFill>
                  <a:schemeClr val="accent6"/>
                </a:solidFill>
                <a:latin typeface="Calibri"/>
              </a:rPr>
              <a:t>PERFORMANCE OVERVIEW</a:t>
            </a:r>
            <a:endParaRPr lang="en-GB" dirty="0">
              <a:solidFill>
                <a:schemeClr val="accent6"/>
              </a:solidFill>
            </a:endParaRPr>
          </a:p>
        </p:txBody>
      </p:sp>
      <p:sp>
        <p:nvSpPr>
          <p:cNvPr id="4" name="Slide Number Placeholder 3"/>
          <p:cNvSpPr>
            <a:spLocks noGrp="1"/>
          </p:cNvSpPr>
          <p:nvPr>
            <p:ph type="sldNum" sz="quarter" idx="4"/>
          </p:nvPr>
        </p:nvSpPr>
        <p:spPr/>
        <p:txBody>
          <a:bodyPr/>
          <a:lstStyle/>
          <a:p>
            <a:r>
              <a:rPr lang="en-ZA" sz="1000" b="1" dirty="0">
                <a:solidFill>
                  <a:schemeClr val="tx1"/>
                </a:solidFill>
              </a:rPr>
              <a:t>8</a:t>
            </a:r>
          </a:p>
        </p:txBody>
      </p:sp>
      <p:pic>
        <p:nvPicPr>
          <p:cNvPr id="3" name="Picture 2"/>
          <p:cNvPicPr>
            <a:picLocks noChangeAspect="1"/>
          </p:cNvPicPr>
          <p:nvPr/>
        </p:nvPicPr>
        <p:blipFill>
          <a:blip r:embed="rId2" cstate="print"/>
          <a:stretch>
            <a:fillRect/>
          </a:stretch>
        </p:blipFill>
        <p:spPr>
          <a:xfrm>
            <a:off x="491319" y="1017652"/>
            <a:ext cx="8195481" cy="4715603"/>
          </a:xfrm>
          <a:prstGeom prst="rect">
            <a:avLst/>
          </a:prstGeom>
        </p:spPr>
      </p:pic>
    </p:spTree>
    <p:extLst>
      <p:ext uri="{BB962C8B-B14F-4D97-AF65-F5344CB8AC3E}">
        <p14:creationId xmlns:p14="http://schemas.microsoft.com/office/powerpoint/2010/main" xmlns="" val="1140241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235139" y="561900"/>
            <a:ext cx="8784976" cy="5419378"/>
          </a:xfrm>
        </p:spPr>
        <p:txBody>
          <a:bodyPr>
            <a:normAutofit/>
          </a:bodyPr>
          <a:lstStyle/>
          <a:p>
            <a:pPr marL="0" lvl="0" indent="0" algn="just">
              <a:lnSpc>
                <a:spcPct val="150000"/>
              </a:lnSpc>
              <a:buNone/>
            </a:pPr>
            <a:r>
              <a:rPr lang="en-ZA" b="0" dirty="0">
                <a:solidFill>
                  <a:prstClr val="black"/>
                </a:solidFill>
                <a:latin typeface="Calibri"/>
                <a:cs typeface="Arial" panose="020B0604020202020204" pitchFamily="34" charset="0"/>
              </a:rPr>
              <a:t>The Department planned to implement and achieve </a:t>
            </a:r>
            <a:r>
              <a:rPr lang="en-ZA" dirty="0">
                <a:solidFill>
                  <a:prstClr val="black"/>
                </a:solidFill>
                <a:latin typeface="Calibri"/>
                <a:cs typeface="Arial" panose="020B0604020202020204" pitchFamily="34" charset="0"/>
              </a:rPr>
              <a:t>23</a:t>
            </a:r>
            <a:r>
              <a:rPr lang="en-ZA" b="0" dirty="0">
                <a:solidFill>
                  <a:prstClr val="black"/>
                </a:solidFill>
                <a:latin typeface="Calibri"/>
                <a:cs typeface="Arial" panose="020B0604020202020204" pitchFamily="34" charset="0"/>
              </a:rPr>
              <a:t> performance targets during the third quarter reporting period. </a:t>
            </a:r>
          </a:p>
          <a:p>
            <a:pPr marL="0" lvl="0" indent="0" algn="just">
              <a:lnSpc>
                <a:spcPct val="150000"/>
              </a:lnSpc>
              <a:buNone/>
            </a:pPr>
            <a:r>
              <a:rPr lang="en-ZA" b="0" dirty="0">
                <a:solidFill>
                  <a:prstClr val="black"/>
                </a:solidFill>
                <a:latin typeface="Calibri"/>
                <a:cs typeface="Arial" panose="020B0604020202020204" pitchFamily="34" charset="0"/>
              </a:rPr>
              <a:t>However, </a:t>
            </a:r>
            <a:r>
              <a:rPr lang="en-ZA" dirty="0">
                <a:solidFill>
                  <a:prstClr val="black"/>
                </a:solidFill>
                <a:latin typeface="Calibri"/>
                <a:cs typeface="Arial" panose="020B0604020202020204" pitchFamily="34" charset="0"/>
              </a:rPr>
              <a:t>65% (15/23) </a:t>
            </a:r>
            <a:r>
              <a:rPr lang="en-ZA" b="0" dirty="0">
                <a:solidFill>
                  <a:prstClr val="black"/>
                </a:solidFill>
                <a:latin typeface="Calibri"/>
                <a:cs typeface="Arial" panose="020B0604020202020204" pitchFamily="34" charset="0"/>
              </a:rPr>
              <a:t>of the aforesaid targets were achieved and </a:t>
            </a:r>
            <a:r>
              <a:rPr lang="en-ZA" dirty="0">
                <a:solidFill>
                  <a:prstClr val="black"/>
                </a:solidFill>
                <a:latin typeface="Calibri"/>
                <a:cs typeface="Arial" panose="020B0604020202020204" pitchFamily="34" charset="0"/>
              </a:rPr>
              <a:t>35% (8/23) </a:t>
            </a:r>
            <a:r>
              <a:rPr lang="en-ZA" b="0" dirty="0">
                <a:solidFill>
                  <a:prstClr val="black"/>
                </a:solidFill>
                <a:latin typeface="Calibri"/>
                <a:cs typeface="Arial" panose="020B0604020202020204" pitchFamily="34" charset="0"/>
              </a:rPr>
              <a:t>were not achieved. The non- achieved targets were:</a:t>
            </a:r>
          </a:p>
          <a:p>
            <a:pPr algn="just">
              <a:lnSpc>
                <a:spcPct val="150000"/>
              </a:lnSpc>
              <a:buFont typeface="Wingdings" panose="05000000000000000000" pitchFamily="2" charset="2"/>
              <a:buChar char="§"/>
            </a:pPr>
            <a:r>
              <a:rPr lang="en-ZA" b="0" dirty="0">
                <a:solidFill>
                  <a:schemeClr val="tx1"/>
                </a:solidFill>
                <a:latin typeface="+mn-lt"/>
                <a:cs typeface="Arial" panose="020B0604020202020204" pitchFamily="34" charset="0"/>
              </a:rPr>
              <a:t>Provision of support to athletes through scientific support ;</a:t>
            </a:r>
          </a:p>
          <a:p>
            <a:pPr algn="just">
              <a:lnSpc>
                <a:spcPct val="150000"/>
              </a:lnSpc>
              <a:buFont typeface="Wingdings" panose="05000000000000000000" pitchFamily="2" charset="2"/>
              <a:buChar char="§"/>
            </a:pPr>
            <a:r>
              <a:rPr lang="en-ZA" b="0" dirty="0">
                <a:solidFill>
                  <a:schemeClr val="tx1"/>
                </a:solidFill>
                <a:latin typeface="+mn-lt"/>
                <a:cs typeface="Arial" panose="020B0604020202020204" pitchFamily="34" charset="0"/>
              </a:rPr>
              <a:t>Provision of support to athletes by the sports academies;</a:t>
            </a:r>
          </a:p>
          <a:p>
            <a:pPr algn="just">
              <a:lnSpc>
                <a:spcPct val="150000"/>
              </a:lnSpc>
              <a:buFont typeface="Wingdings" panose="05000000000000000000" pitchFamily="2" charset="2"/>
              <a:buChar char="§"/>
            </a:pPr>
            <a:r>
              <a:rPr lang="en-ZA" b="0" dirty="0">
                <a:solidFill>
                  <a:schemeClr val="tx1"/>
                </a:solidFill>
                <a:latin typeface="Calibri"/>
                <a:cs typeface="Arial" panose="020B0604020202020204" pitchFamily="34" charset="0"/>
              </a:rPr>
              <a:t>Active participation of people in organised sport and active recreation events;</a:t>
            </a:r>
          </a:p>
          <a:p>
            <a:pPr algn="just">
              <a:lnSpc>
                <a:spcPct val="150000"/>
              </a:lnSpc>
              <a:buFont typeface="Wingdings" panose="05000000000000000000" pitchFamily="2" charset="2"/>
              <a:buChar char="§"/>
            </a:pPr>
            <a:r>
              <a:rPr lang="en-GB" b="0" dirty="0">
                <a:solidFill>
                  <a:schemeClr val="tx1"/>
                </a:solidFill>
                <a:latin typeface="Calibri"/>
                <a:cs typeface="Arial" panose="020B0604020202020204" pitchFamily="34" charset="0"/>
              </a:rPr>
              <a:t>Provision of equipment and/or attire as per the established norms and standards</a:t>
            </a:r>
            <a:r>
              <a:rPr lang="en-ZA" b="0" dirty="0">
                <a:solidFill>
                  <a:schemeClr val="tx1"/>
                </a:solidFill>
                <a:latin typeface="Calibri"/>
                <a:cs typeface="Arial" panose="020B0604020202020204" pitchFamily="34" charset="0"/>
              </a:rPr>
              <a:t> to </a:t>
            </a:r>
            <a:r>
              <a:rPr lang="en-GB" b="0" dirty="0" smtClean="0">
                <a:solidFill>
                  <a:schemeClr val="tx1"/>
                </a:solidFill>
                <a:latin typeface="Calibri"/>
                <a:cs typeface="Arial" panose="020B0604020202020204" pitchFamily="34" charset="0"/>
              </a:rPr>
              <a:t>schools, hubs </a:t>
            </a:r>
            <a:r>
              <a:rPr lang="en-GB" b="0" dirty="0">
                <a:solidFill>
                  <a:schemeClr val="tx1"/>
                </a:solidFill>
                <a:latin typeface="Calibri"/>
                <a:cs typeface="Arial" panose="020B0604020202020204" pitchFamily="34" charset="0"/>
              </a:rPr>
              <a:t>and clubs;</a:t>
            </a:r>
          </a:p>
          <a:p>
            <a:pPr algn="just">
              <a:lnSpc>
                <a:spcPct val="150000"/>
              </a:lnSpc>
              <a:buFont typeface="Wingdings" panose="05000000000000000000" pitchFamily="2" charset="2"/>
              <a:buChar char="§"/>
            </a:pPr>
            <a:r>
              <a:rPr lang="en-GB" b="0" dirty="0">
                <a:solidFill>
                  <a:schemeClr val="tx1"/>
                </a:solidFill>
                <a:latin typeface="Calibri"/>
                <a:cs typeface="Arial" panose="020B0604020202020204" pitchFamily="34" charset="0"/>
              </a:rPr>
              <a:t>Processing of 100% COVID relief applications from athletes, coaches and technical personnel;</a:t>
            </a:r>
          </a:p>
          <a:p>
            <a:pPr algn="just">
              <a:lnSpc>
                <a:spcPct val="150000"/>
              </a:lnSpc>
              <a:buFont typeface="Wingdings" panose="05000000000000000000" pitchFamily="2" charset="2"/>
              <a:buChar char="§"/>
            </a:pPr>
            <a:r>
              <a:rPr lang="en-GB" b="0" dirty="0">
                <a:solidFill>
                  <a:schemeClr val="tx1"/>
                </a:solidFill>
                <a:latin typeface="Calibri"/>
                <a:cs typeface="Arial" panose="020B0604020202020204" pitchFamily="34" charset="0"/>
              </a:rPr>
              <a:t>Provision of support to multi-year human language technology projects;</a:t>
            </a:r>
          </a:p>
          <a:p>
            <a:pPr algn="just">
              <a:lnSpc>
                <a:spcPct val="150000"/>
              </a:lnSpc>
              <a:buFont typeface="Wingdings" panose="05000000000000000000" pitchFamily="2" charset="2"/>
              <a:buChar char="§"/>
            </a:pPr>
            <a:r>
              <a:rPr lang="en-ZA" b="0" dirty="0">
                <a:solidFill>
                  <a:schemeClr val="tx1"/>
                </a:solidFill>
                <a:latin typeface="Calibri" panose="020F0502020204030204" pitchFamily="34" charset="0"/>
                <a:ea typeface="Calibri" panose="020F0502020204030204" pitchFamily="34" charset="0"/>
              </a:rPr>
              <a:t>Provision </a:t>
            </a:r>
            <a:r>
              <a:rPr lang="en-ZA" b="0" dirty="0">
                <a:solidFill>
                  <a:schemeClr val="tx1"/>
                </a:solidFill>
                <a:effectLst/>
                <a:latin typeface="Calibri" panose="020F0502020204030204" pitchFamily="34" charset="0"/>
                <a:ea typeface="Calibri" panose="020F0502020204030204" pitchFamily="34" charset="0"/>
              </a:rPr>
              <a:t>of local and international market access platforms financially supported</a:t>
            </a:r>
            <a:endParaRPr lang="en-GB" b="0" dirty="0">
              <a:solidFill>
                <a:schemeClr val="tx1"/>
              </a:solidFill>
              <a:latin typeface="Calibri"/>
              <a:cs typeface="Arial" panose="020B0604020202020204" pitchFamily="34" charset="0"/>
            </a:endParaRPr>
          </a:p>
          <a:p>
            <a:pPr algn="just">
              <a:lnSpc>
                <a:spcPct val="150000"/>
              </a:lnSpc>
              <a:buFont typeface="Wingdings" panose="05000000000000000000" pitchFamily="2" charset="2"/>
              <a:buChar char="§"/>
            </a:pPr>
            <a:r>
              <a:rPr lang="en-GB" b="0" dirty="0">
                <a:solidFill>
                  <a:schemeClr val="tx1"/>
                </a:solidFill>
                <a:latin typeface="Calibri"/>
                <a:cs typeface="Arial" panose="020B0604020202020204" pitchFamily="34" charset="0"/>
              </a:rPr>
              <a:t>Development of the social compact monitoring report;</a:t>
            </a:r>
          </a:p>
          <a:p>
            <a:pPr marL="0" indent="0">
              <a:buNone/>
            </a:pPr>
            <a:endParaRPr lang="en-US" dirty="0">
              <a:solidFill>
                <a:srgbClr val="FF0000"/>
              </a:solidFill>
            </a:endParaRPr>
          </a:p>
        </p:txBody>
      </p:sp>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000" b="1" dirty="0">
                <a:solidFill>
                  <a:schemeClr val="tx1"/>
                </a:solidFill>
              </a:rPr>
              <a:t>9</a:t>
            </a:r>
          </a:p>
        </p:txBody>
      </p:sp>
      <p:sp>
        <p:nvSpPr>
          <p:cNvPr id="7" name="Title 1"/>
          <p:cNvSpPr txBox="1">
            <a:spLocks/>
          </p:cNvSpPr>
          <p:nvPr/>
        </p:nvSpPr>
        <p:spPr>
          <a:xfrm>
            <a:off x="512827" y="147702"/>
            <a:ext cx="8229600" cy="710952"/>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F5981B"/>
                </a:solidFill>
                <a:latin typeface="Arial"/>
                <a:ea typeface="+mj-ea"/>
                <a:cs typeface="Arial"/>
              </a:defRPr>
            </a:lvl1pPr>
          </a:lstStyle>
          <a:p>
            <a:pPr algn="ctr"/>
            <a:endParaRPr lang="en-US" sz="3200" dirty="0">
              <a:solidFill>
                <a:srgbClr val="C00000"/>
              </a:solidFill>
              <a:latin typeface="Calibri"/>
            </a:endParaRPr>
          </a:p>
        </p:txBody>
      </p:sp>
      <p:sp>
        <p:nvSpPr>
          <p:cNvPr id="2" name="Rectangle 1"/>
          <p:cNvSpPr/>
          <p:nvPr/>
        </p:nvSpPr>
        <p:spPr>
          <a:xfrm>
            <a:off x="666207" y="-44842"/>
            <a:ext cx="7922840" cy="584775"/>
          </a:xfrm>
          <a:prstGeom prst="rect">
            <a:avLst/>
          </a:prstGeom>
        </p:spPr>
        <p:txBody>
          <a:bodyPr wrap="square">
            <a:spAutoFit/>
          </a:bodyPr>
          <a:lstStyle/>
          <a:p>
            <a:pPr algn="ctr"/>
            <a:r>
              <a:rPr lang="en-ZA" sz="3200" b="1" dirty="0">
                <a:solidFill>
                  <a:srgbClr val="F79646"/>
                </a:solidFill>
                <a:ea typeface="+mj-ea"/>
                <a:cs typeface="Arial"/>
              </a:rPr>
              <a:t>PERFORMANCE OVERVIEW</a:t>
            </a:r>
            <a:endParaRPr lang="en-GB" dirty="0">
              <a:solidFill>
                <a:srgbClr val="F79646"/>
              </a:solidFill>
            </a:endParaRPr>
          </a:p>
        </p:txBody>
      </p:sp>
    </p:spTree>
    <p:extLst>
      <p:ext uri="{BB962C8B-B14F-4D97-AF65-F5344CB8AC3E}">
        <p14:creationId xmlns:p14="http://schemas.microsoft.com/office/powerpoint/2010/main" xmlns="" val="783094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D16D71302A7D64FBCFB260C41D505DD" ma:contentTypeVersion="0" ma:contentTypeDescription="Create a new document." ma:contentTypeScope="" ma:versionID="fa2cdcd6d3de25eeefeb7696a1bcad79">
  <xsd:schema xmlns:xsd="http://www.w3.org/2001/XMLSchema" xmlns:xs="http://www.w3.org/2001/XMLSchema" xmlns:p="http://schemas.microsoft.com/office/2006/metadata/properties" targetNamespace="http://schemas.microsoft.com/office/2006/metadata/properties" ma:root="true" ma:fieldsID="412ede4d54e4d4cf9c83b52808f9c31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130B15-1B4A-4E54-B121-395234B2112C}">
  <ds:schemaRefs>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http://purl.org/dc/dcmitype/"/>
    <ds:schemaRef ds:uri="http://schemas.microsoft.com/office/infopath/2007/PartnerControls"/>
    <ds:schemaRef ds:uri="http://purl.org/dc/elements/1.1/"/>
    <ds:schemaRef ds:uri="http://purl.org/dc/terms/"/>
  </ds:schemaRefs>
</ds:datastoreItem>
</file>

<file path=customXml/itemProps2.xml><?xml version="1.0" encoding="utf-8"?>
<ds:datastoreItem xmlns:ds="http://schemas.openxmlformats.org/officeDocument/2006/customXml" ds:itemID="{D795DA85-BE4D-445A-9680-3ED46B8E5C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7ECF2F1-E8DB-444A-A3EE-1B2150EBC9C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6764</TotalTime>
  <Words>6626</Words>
  <Application>Microsoft Office PowerPoint</Application>
  <PresentationFormat>On-screen Show (4:3)</PresentationFormat>
  <Paragraphs>1413</Paragraphs>
  <Slides>64</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66" baseType="lpstr">
      <vt:lpstr>Office Theme</vt:lpstr>
      <vt:lpstr>Chart</vt:lpstr>
      <vt:lpstr>THIRD QUARTER PERFORMANCE REPORT</vt:lpstr>
      <vt:lpstr>PRESENTATION OUTLINE</vt:lpstr>
      <vt:lpstr>Slide 3</vt:lpstr>
      <vt:lpstr>Slide 4</vt:lpstr>
      <vt:lpstr>Slide 5</vt:lpstr>
      <vt:lpstr>INTRODUCTION…CONT </vt:lpstr>
      <vt:lpstr>Performance overview </vt:lpstr>
      <vt:lpstr>PERFORMANCE OVERVIEW</vt:lpstr>
      <vt:lpstr>Slide 9</vt:lpstr>
      <vt:lpstr>Comparative Analysis of the first, SECOND and THIRD quarter performance  [2020/21]</vt:lpstr>
      <vt:lpstr>Comparative Analysis of the first, SECOND and THIRD quarter performance  [2020/21]</vt:lpstr>
      <vt:lpstr>Overview of Programme-Specific Performance   </vt:lpstr>
      <vt:lpstr>Overview of Programme-specific performance </vt:lpstr>
      <vt:lpstr>Slide 14</vt:lpstr>
      <vt:lpstr>Slide 15</vt:lpstr>
      <vt:lpstr>PROGRAMME 1: ADMINISTRATION</vt:lpstr>
      <vt:lpstr>PROGRAMME 1: ADMINISTRATION…CONT</vt:lpstr>
      <vt:lpstr>Slide 18</vt:lpstr>
      <vt:lpstr>PROGRAMME 2 :RECREATION DEVELOPMENT AND SPORT PROMOTION</vt:lpstr>
      <vt:lpstr>PROGRAMME 2 :RECREATION DEVELOPMENT AND SPORT PROMOTION…CONT</vt:lpstr>
      <vt:lpstr>PROGRAMME 2 :RECREATION DEVELOPMENT AND SPORT PROMOTION…CONT</vt:lpstr>
      <vt:lpstr>PROGRAMME 2 :RECREATION DEVELOPMENT AND SPORT PROMOTION…CONT</vt:lpstr>
      <vt:lpstr>PROGRAMME 2 :RECREATION DEVELOPMENT AND SPORT PROMOTION…CONT</vt:lpstr>
      <vt:lpstr>PROGRAMME 2 :RECREATION DEVELOPMENT AND SPORT PROMOTION…CONT</vt:lpstr>
      <vt:lpstr>PROGRAMME 2 :RECREATION DEVELOPMENT AND SPORT PROMOTION…CONT</vt:lpstr>
      <vt:lpstr>PROGRAMME 2 :RECREATION DEVELOPMENT AND SPORT PROMOTION…CONT</vt:lpstr>
      <vt:lpstr>Slide 27</vt:lpstr>
      <vt:lpstr>Slide 28</vt:lpstr>
      <vt:lpstr>Slide 29</vt:lpstr>
      <vt:lpstr>Slide 30</vt:lpstr>
      <vt:lpstr>Slide 31</vt:lpstr>
      <vt:lpstr>Slide 32</vt:lpstr>
      <vt:lpstr>Slide 33</vt:lpstr>
      <vt:lpstr>Slide 34</vt:lpstr>
      <vt:lpstr>Slide 35</vt:lpstr>
      <vt:lpstr>Slide 36</vt:lpstr>
      <vt:lpstr>Slide 37</vt:lpstr>
      <vt:lpstr>PROGRAMME 4: HERITAGE PROMOTION AND PRESERVATION</vt:lpstr>
      <vt:lpstr>PROGRAMME 4: HERITAGE PROMOTION AND PRESERVATION</vt:lpstr>
      <vt:lpstr>PROGRAMME 4: HERITAGE PROMOTION AND PRESERVATION…CONT</vt:lpstr>
      <vt:lpstr>PROGRAMME 4: HERITAGE PROMOTION AND PRESERVATION …CONT</vt:lpstr>
      <vt:lpstr>Slide 42</vt:lpstr>
      <vt:lpstr>Slide 43</vt:lpstr>
      <vt:lpstr>EXECUTIVE SUMMARY  </vt:lpstr>
      <vt:lpstr>EXECUTIVE SUMMARY (Cont…)  </vt:lpstr>
      <vt:lpstr>EXECUTIVE SUMMARY (Cont…)  </vt:lpstr>
      <vt:lpstr>EXECUTIVE SUMMARY (Cont…)  </vt:lpstr>
      <vt:lpstr>EXECUTIVE SUMMARY (Cont…)  </vt:lpstr>
      <vt:lpstr>EXECUTIVE SUMMARY (Cont…)  </vt:lpstr>
      <vt:lpstr>EXECUTIVE SUMMARY (Cont…)  </vt:lpstr>
      <vt:lpstr>EXECUTIVE SUMMARY </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USER</cp:lastModifiedBy>
  <cp:revision>198</cp:revision>
  <dcterms:created xsi:type="dcterms:W3CDTF">2013-11-12T11:39:42Z</dcterms:created>
  <dcterms:modified xsi:type="dcterms:W3CDTF">2021-06-01T13:36:58Z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0x0101002D16D71302A7D64FBCFB260C41D505DD</vt:lpwstr>
  </property>
</Properties>
</file>