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0" r:id="rId1"/>
  </p:sldMasterIdLst>
  <p:notesMasterIdLst>
    <p:notesMasterId r:id="rId66"/>
  </p:notesMasterIdLst>
  <p:handoutMasterIdLst>
    <p:handoutMasterId r:id="rId67"/>
  </p:handoutMasterIdLst>
  <p:sldIdLst>
    <p:sldId id="832" r:id="rId2"/>
    <p:sldId id="786" r:id="rId3"/>
    <p:sldId id="787" r:id="rId4"/>
    <p:sldId id="789" r:id="rId5"/>
    <p:sldId id="806" r:id="rId6"/>
    <p:sldId id="794" r:id="rId7"/>
    <p:sldId id="795" r:id="rId8"/>
    <p:sldId id="791" r:id="rId9"/>
    <p:sldId id="792" r:id="rId10"/>
    <p:sldId id="835" r:id="rId11"/>
    <p:sldId id="836" r:id="rId12"/>
    <p:sldId id="834" r:id="rId13"/>
    <p:sldId id="849" r:id="rId14"/>
    <p:sldId id="850" r:id="rId15"/>
    <p:sldId id="847" r:id="rId16"/>
    <p:sldId id="837" r:id="rId17"/>
    <p:sldId id="838" r:id="rId18"/>
    <p:sldId id="851" r:id="rId19"/>
    <p:sldId id="839" r:id="rId20"/>
    <p:sldId id="852" r:id="rId21"/>
    <p:sldId id="840" r:id="rId22"/>
    <p:sldId id="853" r:id="rId23"/>
    <p:sldId id="841" r:id="rId24"/>
    <p:sldId id="854" r:id="rId25"/>
    <p:sldId id="842" r:id="rId26"/>
    <p:sldId id="856" r:id="rId27"/>
    <p:sldId id="843" r:id="rId28"/>
    <p:sldId id="857" r:id="rId29"/>
    <p:sldId id="845" r:id="rId30"/>
    <p:sldId id="858" r:id="rId31"/>
    <p:sldId id="859" r:id="rId32"/>
    <p:sldId id="860" r:id="rId33"/>
    <p:sldId id="861" r:id="rId34"/>
    <p:sldId id="862" r:id="rId35"/>
    <p:sldId id="863" r:id="rId36"/>
    <p:sldId id="864" r:id="rId37"/>
    <p:sldId id="865" r:id="rId38"/>
    <p:sldId id="866" r:id="rId39"/>
    <p:sldId id="867" r:id="rId40"/>
    <p:sldId id="868" r:id="rId41"/>
    <p:sldId id="869" r:id="rId42"/>
    <p:sldId id="870" r:id="rId43"/>
    <p:sldId id="871" r:id="rId44"/>
    <p:sldId id="872" r:id="rId45"/>
    <p:sldId id="873" r:id="rId46"/>
    <p:sldId id="874" r:id="rId47"/>
    <p:sldId id="875" r:id="rId48"/>
    <p:sldId id="876" r:id="rId49"/>
    <p:sldId id="877" r:id="rId50"/>
    <p:sldId id="878" r:id="rId51"/>
    <p:sldId id="879" r:id="rId52"/>
    <p:sldId id="880" r:id="rId53"/>
    <p:sldId id="881" r:id="rId54"/>
    <p:sldId id="882" r:id="rId55"/>
    <p:sldId id="883" r:id="rId56"/>
    <p:sldId id="884" r:id="rId57"/>
    <p:sldId id="885" r:id="rId58"/>
    <p:sldId id="886" r:id="rId59"/>
    <p:sldId id="887" r:id="rId60"/>
    <p:sldId id="888" r:id="rId61"/>
    <p:sldId id="889" r:id="rId62"/>
    <p:sldId id="896" r:id="rId63"/>
    <p:sldId id="897" r:id="rId64"/>
    <p:sldId id="898" r:id="rId6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ir Anet" initials="MA" lastIdx="29" clrIdx="0">
    <p:extLst>
      <p:ext uri="{19B8F6BF-5375-455C-9EA6-DF929625EA0E}">
        <p15:presenceInfo xmlns:p15="http://schemas.microsoft.com/office/powerpoint/2012/main" userId="S-1-5-21-1815515325-70413614-2866365240-15652" providerId="AD"/>
      </p:ext>
    </p:extLst>
  </p:cmAuthor>
  <p:cmAuthor id="2" name="Nyabanyaba Lehlohonolo" initials="NL" lastIdx="2" clrIdx="1"/>
  <p:cmAuthor id="3" name="Moshidi Sizani" initials="MS" lastIdx="3" clrIdx="2">
    <p:extLst>
      <p:ext uri="{19B8F6BF-5375-455C-9EA6-DF929625EA0E}">
        <p15:presenceInfo xmlns:p15="http://schemas.microsoft.com/office/powerpoint/2012/main" userId="S-1-5-21-1815515325-70413614-2866365240-129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B16F"/>
    <a:srgbClr val="8EB4E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548" autoAdjust="0"/>
  </p:normalViewPr>
  <p:slideViewPr>
    <p:cSldViewPr snapToGrid="0" snapToObjects="1">
      <p:cViewPr varScale="1">
        <p:scale>
          <a:sx n="66" d="100"/>
          <a:sy n="66" d="100"/>
        </p:scale>
        <p:origin x="1304" y="32"/>
      </p:cViewPr>
      <p:guideLst>
        <p:guide orient="horz" pos="23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304"/>
    </p:cViewPr>
  </p:sorterViewPr>
  <p:notesViewPr>
    <p:cSldViewPr snapToGrid="0" snapToObjects="1">
      <p:cViewPr varScale="1">
        <p:scale>
          <a:sx n="58" d="100"/>
          <a:sy n="58" d="100"/>
        </p:scale>
        <p:origin x="32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173665791776"/>
          <c:y val="0.16708333333333336"/>
          <c:w val="0.83523818897637792"/>
          <c:h val="0.38837088072324294"/>
        </c:manualLayout>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Sheet2!$B$1:$F$2</c:f>
              <c:multiLvlStrCache>
                <c:ptCount val="5"/>
                <c:lvl>
                  <c:pt idx="0">
                    <c:v>2017/18</c:v>
                  </c:pt>
                  <c:pt idx="1">
                    <c:v>2018/19</c:v>
                  </c:pt>
                  <c:pt idx="2">
                    <c:v>2019/20</c:v>
                  </c:pt>
                  <c:pt idx="3">
                    <c:v>2020/21</c:v>
                  </c:pt>
                  <c:pt idx="4">
                    <c:v>2021/22</c:v>
                  </c:pt>
                </c:lvl>
                <c:lvl>
                  <c:pt idx="0">
                    <c:v>Amatola Water</c:v>
                  </c:pt>
                </c:lvl>
              </c:multiLvlStrCache>
            </c:multiLvlStrRef>
          </c:cat>
          <c:val>
            <c:numRef>
              <c:f>Sheet2!$B$3:$F$3</c:f>
              <c:numCache>
                <c:formatCode>_(* #,##0_);_(* \(#,##0\);_(* "-"_);_(@_)</c:formatCode>
                <c:ptCount val="5"/>
                <c:pt idx="0">
                  <c:v>85370</c:v>
                </c:pt>
                <c:pt idx="1">
                  <c:v>85364</c:v>
                </c:pt>
                <c:pt idx="2">
                  <c:v>96464</c:v>
                </c:pt>
                <c:pt idx="3">
                  <c:v>107168</c:v>
                </c:pt>
                <c:pt idx="4">
                  <c:v>103390</c:v>
                </c:pt>
              </c:numCache>
            </c:numRef>
          </c:val>
          <c:extLst xmlns:c16r2="http://schemas.microsoft.com/office/drawing/2015/06/chart">
            <c:ext xmlns:c16="http://schemas.microsoft.com/office/drawing/2014/chart" uri="{C3380CC4-5D6E-409C-BE32-E72D297353CC}">
              <c16:uniqueId val="{00000000-1EBB-48F4-880E-28A66534016E}"/>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Sheet2!$B$1:$F$2</c:f>
              <c:multiLvlStrCache>
                <c:ptCount val="5"/>
                <c:lvl>
                  <c:pt idx="0">
                    <c:v>2017/18</c:v>
                  </c:pt>
                  <c:pt idx="1">
                    <c:v>2018/19</c:v>
                  </c:pt>
                  <c:pt idx="2">
                    <c:v>2019/20</c:v>
                  </c:pt>
                  <c:pt idx="3">
                    <c:v>2020/21</c:v>
                  </c:pt>
                  <c:pt idx="4">
                    <c:v>2021/22</c:v>
                  </c:pt>
                </c:lvl>
                <c:lvl>
                  <c:pt idx="0">
                    <c:v>Amatola Water</c:v>
                  </c:pt>
                </c:lvl>
              </c:multiLvlStrCache>
            </c:multiLvlStrRef>
          </c:cat>
          <c:val>
            <c:numRef>
              <c:f>Sheet2!$B$4:$F$4</c:f>
              <c:numCache>
                <c:formatCode>_(* #,##0_);_(* \(#,##0\);_(* "-"_);_(@_)</c:formatCode>
                <c:ptCount val="5"/>
                <c:pt idx="0">
                  <c:v>81572</c:v>
                </c:pt>
                <c:pt idx="1">
                  <c:v>133297</c:v>
                </c:pt>
                <c:pt idx="2">
                  <c:v>154371</c:v>
                </c:pt>
                <c:pt idx="3">
                  <c:v>168640</c:v>
                </c:pt>
                <c:pt idx="4">
                  <c:v>108931</c:v>
                </c:pt>
              </c:numCache>
            </c:numRef>
          </c:val>
          <c:extLst xmlns:c16r2="http://schemas.microsoft.com/office/drawing/2015/06/chart">
            <c:ext xmlns:c16="http://schemas.microsoft.com/office/drawing/2014/chart" uri="{C3380CC4-5D6E-409C-BE32-E72D297353CC}">
              <c16:uniqueId val="{00000001-1EBB-48F4-880E-28A66534016E}"/>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Sheet2!$B$1:$F$2</c:f>
              <c:multiLvlStrCache>
                <c:ptCount val="5"/>
                <c:lvl>
                  <c:pt idx="0">
                    <c:v>2017/18</c:v>
                  </c:pt>
                  <c:pt idx="1">
                    <c:v>2018/19</c:v>
                  </c:pt>
                  <c:pt idx="2">
                    <c:v>2019/20</c:v>
                  </c:pt>
                  <c:pt idx="3">
                    <c:v>2020/21</c:v>
                  </c:pt>
                  <c:pt idx="4">
                    <c:v>2021/22</c:v>
                  </c:pt>
                </c:lvl>
                <c:lvl>
                  <c:pt idx="0">
                    <c:v>Amatola Water</c:v>
                  </c:pt>
                </c:lvl>
              </c:multiLvlStrCache>
            </c:multiLvlStrRef>
          </c:cat>
          <c:val>
            <c:numRef>
              <c:f>Sheet2!$B$5:$F$5</c:f>
              <c:numCache>
                <c:formatCode>_(* #,##0_);_(* \(#,##0\);_(* "-"_);_(@_)</c:formatCode>
                <c:ptCount val="5"/>
                <c:pt idx="0">
                  <c:v>42837</c:v>
                </c:pt>
                <c:pt idx="1">
                  <c:v>41418</c:v>
                </c:pt>
                <c:pt idx="2">
                  <c:v>44454</c:v>
                </c:pt>
                <c:pt idx="3">
                  <c:v>52872</c:v>
                </c:pt>
                <c:pt idx="4">
                  <c:v>57037</c:v>
                </c:pt>
              </c:numCache>
            </c:numRef>
          </c:val>
          <c:extLst xmlns:c16r2="http://schemas.microsoft.com/office/drawing/2015/06/chart">
            <c:ext xmlns:c16="http://schemas.microsoft.com/office/drawing/2014/chart" uri="{C3380CC4-5D6E-409C-BE32-E72D297353CC}">
              <c16:uniqueId val="{00000002-1EBB-48F4-880E-28A66534016E}"/>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Sheet2!$B$1:$F$2</c:f>
              <c:multiLvlStrCache>
                <c:ptCount val="5"/>
                <c:lvl>
                  <c:pt idx="0">
                    <c:v>2017/18</c:v>
                  </c:pt>
                  <c:pt idx="1">
                    <c:v>2018/19</c:v>
                  </c:pt>
                  <c:pt idx="2">
                    <c:v>2019/20</c:v>
                  </c:pt>
                  <c:pt idx="3">
                    <c:v>2020/21</c:v>
                  </c:pt>
                  <c:pt idx="4">
                    <c:v>2021/22</c:v>
                  </c:pt>
                </c:lvl>
                <c:lvl>
                  <c:pt idx="0">
                    <c:v>Amatola Water</c:v>
                  </c:pt>
                </c:lvl>
              </c:multiLvlStrCache>
            </c:multiLvlStrRef>
          </c:cat>
          <c:val>
            <c:numRef>
              <c:f>Sheet2!$B$6:$F$6</c:f>
              <c:numCache>
                <c:formatCode>_(* #,##0_);_(* \(#,##0\);_(* "-"_);_(@_)</c:formatCode>
                <c:ptCount val="5"/>
                <c:pt idx="0">
                  <c:v>11605</c:v>
                </c:pt>
                <c:pt idx="1">
                  <c:v>10371</c:v>
                </c:pt>
                <c:pt idx="2">
                  <c:v>11293</c:v>
                </c:pt>
                <c:pt idx="3">
                  <c:v>12032</c:v>
                </c:pt>
                <c:pt idx="4">
                  <c:v>12518</c:v>
                </c:pt>
              </c:numCache>
            </c:numRef>
          </c:val>
          <c:extLst xmlns:c16r2="http://schemas.microsoft.com/office/drawing/2015/06/chart">
            <c:ext xmlns:c16="http://schemas.microsoft.com/office/drawing/2014/chart" uri="{C3380CC4-5D6E-409C-BE32-E72D297353CC}">
              <c16:uniqueId val="{00000003-1EBB-48F4-880E-28A66534016E}"/>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Sheet2!$B$1:$F$2</c:f>
              <c:multiLvlStrCache>
                <c:ptCount val="5"/>
                <c:lvl>
                  <c:pt idx="0">
                    <c:v>2017/18</c:v>
                  </c:pt>
                  <c:pt idx="1">
                    <c:v>2018/19</c:v>
                  </c:pt>
                  <c:pt idx="2">
                    <c:v>2019/20</c:v>
                  </c:pt>
                  <c:pt idx="3">
                    <c:v>2020/21</c:v>
                  </c:pt>
                  <c:pt idx="4">
                    <c:v>2021/22</c:v>
                  </c:pt>
                </c:lvl>
                <c:lvl>
                  <c:pt idx="0">
                    <c:v>Amatola Water</c:v>
                  </c:pt>
                </c:lvl>
              </c:multiLvlStrCache>
            </c:multiLvlStrRef>
          </c:cat>
          <c:val>
            <c:numRef>
              <c:f>Sheet2!$B$7:$F$7</c:f>
              <c:numCache>
                <c:formatCode>_(* #,##0_);_(* \(#,##0\);_(* "-"_);_(@_)</c:formatCode>
                <c:ptCount val="5"/>
                <c:pt idx="0">
                  <c:v>19876</c:v>
                </c:pt>
                <c:pt idx="1">
                  <c:v>16465</c:v>
                </c:pt>
                <c:pt idx="2">
                  <c:v>17444</c:v>
                </c:pt>
                <c:pt idx="3">
                  <c:v>21248</c:v>
                </c:pt>
                <c:pt idx="4">
                  <c:v>22053</c:v>
                </c:pt>
              </c:numCache>
            </c:numRef>
          </c:val>
          <c:extLst xmlns:c16r2="http://schemas.microsoft.com/office/drawing/2015/06/chart">
            <c:ext xmlns:c16="http://schemas.microsoft.com/office/drawing/2014/chart" uri="{C3380CC4-5D6E-409C-BE32-E72D297353CC}">
              <c16:uniqueId val="{00000004-1EBB-48F4-880E-28A66534016E}"/>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Sheet2!$B$1:$F$2</c:f>
              <c:multiLvlStrCache>
                <c:ptCount val="5"/>
                <c:lvl>
                  <c:pt idx="0">
                    <c:v>2017/18</c:v>
                  </c:pt>
                  <c:pt idx="1">
                    <c:v>2018/19</c:v>
                  </c:pt>
                  <c:pt idx="2">
                    <c:v>2019/20</c:v>
                  </c:pt>
                  <c:pt idx="3">
                    <c:v>2020/21</c:v>
                  </c:pt>
                  <c:pt idx="4">
                    <c:v>2021/22</c:v>
                  </c:pt>
                </c:lvl>
                <c:lvl>
                  <c:pt idx="0">
                    <c:v>Amatola Water</c:v>
                  </c:pt>
                </c:lvl>
              </c:multiLvlStrCache>
            </c:multiLvlStrRef>
          </c:cat>
          <c:val>
            <c:numRef>
              <c:f>Sheet2!$B$8:$F$8</c:f>
              <c:numCache>
                <c:formatCode>_(* #,##0_);_(* \(#,##0\);_(* "-"_);_(@_)</c:formatCode>
                <c:ptCount val="5"/>
                <c:pt idx="0">
                  <c:v>14760</c:v>
                </c:pt>
                <c:pt idx="1">
                  <c:v>20112</c:v>
                </c:pt>
                <c:pt idx="2">
                  <c:v>23225</c:v>
                </c:pt>
                <c:pt idx="3">
                  <c:v>21992</c:v>
                </c:pt>
                <c:pt idx="4">
                  <c:v>18955</c:v>
                </c:pt>
              </c:numCache>
            </c:numRef>
          </c:val>
          <c:extLst xmlns:c16r2="http://schemas.microsoft.com/office/drawing/2015/06/chart">
            <c:ext xmlns:c16="http://schemas.microsoft.com/office/drawing/2014/chart" uri="{C3380CC4-5D6E-409C-BE32-E72D297353CC}">
              <c16:uniqueId val="{00000005-1EBB-48F4-880E-28A66534016E}"/>
            </c:ext>
          </c:extLst>
        </c:ser>
        <c:dLbls>
          <c:showLegendKey val="0"/>
          <c:showVal val="0"/>
          <c:showCatName val="0"/>
          <c:showSerName val="0"/>
          <c:showPercent val="0"/>
          <c:showBubbleSize val="0"/>
        </c:dLbls>
        <c:gapWidth val="219"/>
        <c:overlap val="-27"/>
        <c:axId val="112264680"/>
        <c:axId val="191175192"/>
      </c:barChart>
      <c:catAx>
        <c:axId val="1122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175192"/>
        <c:crosses val="autoZero"/>
        <c:auto val="1"/>
        <c:lblAlgn val="ctr"/>
        <c:lblOffset val="100"/>
        <c:noMultiLvlLbl val="0"/>
      </c:catAx>
      <c:valAx>
        <c:axId val="19117519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2264680"/>
        <c:crosses val="autoZero"/>
        <c:crossBetween val="between"/>
      </c:valAx>
      <c:spPr>
        <a:noFill/>
        <a:ln>
          <a:noFill/>
        </a:ln>
        <a:effectLst/>
      </c:spPr>
    </c:plotArea>
    <c:legend>
      <c:legendPos val="b"/>
      <c:layout>
        <c:manualLayout>
          <c:xMode val="edge"/>
          <c:yMode val="edge"/>
          <c:x val="2.4403797471049499E-2"/>
          <c:y val="0.66030653466181977"/>
          <c:w val="0.81588721501404782"/>
          <c:h val="0.248781607840786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WBs!$A$42</c:f>
              <c:strCache>
                <c:ptCount val="1"/>
                <c:pt idx="0">
                  <c:v>Amatola   </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WBs!$B$42:$G$42</c:f>
              <c:numCache>
                <c:formatCode>_-* #,##0_-;\-* #,##0_-;_-* "-"??_-;_-@_-</c:formatCode>
                <c:ptCount val="6"/>
                <c:pt idx="0">
                  <c:v>44603.625999999997</c:v>
                </c:pt>
                <c:pt idx="1">
                  <c:v>68414.482700000008</c:v>
                </c:pt>
                <c:pt idx="2">
                  <c:v>69362.470870000005</c:v>
                </c:pt>
                <c:pt idx="3">
                  <c:v>52120.862890000004</c:v>
                </c:pt>
                <c:pt idx="4">
                  <c:v>69707.274270000009</c:v>
                </c:pt>
                <c:pt idx="5">
                  <c:v>305353.66484999988</c:v>
                </c:pt>
              </c:numCache>
            </c:numRef>
          </c:val>
          <c:smooth val="0"/>
          <c:extLst xmlns:c16r2="http://schemas.microsoft.com/office/drawing/2015/06/chart">
            <c:ext xmlns:c16="http://schemas.microsoft.com/office/drawing/2014/chart" uri="{C3380CC4-5D6E-409C-BE32-E72D297353CC}">
              <c16:uniqueId val="{00000000-AC18-4182-94FD-A02C8A555CFF}"/>
            </c:ext>
          </c:extLst>
        </c:ser>
        <c:ser>
          <c:idx val="1"/>
          <c:order val="1"/>
          <c:tx>
            <c:strRef>
              <c:f>WBs!$A$43</c:f>
              <c:strCache>
                <c:ptCount val="1"/>
                <c:pt idx="0">
                  <c:v>Bloem Water</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WBs!$B$43:$G$43</c:f>
              <c:numCache>
                <c:formatCode>_-* #,##0_-;\-* #,##0_-;_-* "-"??_-;_-@_-</c:formatCode>
                <c:ptCount val="6"/>
                <c:pt idx="0">
                  <c:v>293841.07699999999</c:v>
                </c:pt>
                <c:pt idx="1">
                  <c:v>640400.75639999995</c:v>
                </c:pt>
                <c:pt idx="2">
                  <c:v>925889.80122000002</c:v>
                </c:pt>
                <c:pt idx="3">
                  <c:v>761825.92765000009</c:v>
                </c:pt>
                <c:pt idx="4">
                  <c:v>1501224.62326</c:v>
                </c:pt>
                <c:pt idx="5">
                  <c:v>1137597.9029600001</c:v>
                </c:pt>
              </c:numCache>
            </c:numRef>
          </c:val>
          <c:smooth val="0"/>
          <c:extLst xmlns:c16r2="http://schemas.microsoft.com/office/drawing/2015/06/chart">
            <c:ext xmlns:c16="http://schemas.microsoft.com/office/drawing/2014/chart" uri="{C3380CC4-5D6E-409C-BE32-E72D297353CC}">
              <c16:uniqueId val="{00000001-AC18-4182-94FD-A02C8A555CFF}"/>
            </c:ext>
          </c:extLst>
        </c:ser>
        <c:ser>
          <c:idx val="2"/>
          <c:order val="2"/>
          <c:tx>
            <c:strRef>
              <c:f>WBs!$A$44</c:f>
              <c:strCache>
                <c:ptCount val="1"/>
                <c:pt idx="0">
                  <c:v>Lepelle Northern Water </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WBs!$B$44:$G$44</c:f>
              <c:numCache>
                <c:formatCode>_-* #,##0_-;\-* #,##0_-;_-* "-"??_-;_-@_-</c:formatCode>
                <c:ptCount val="6"/>
                <c:pt idx="0">
                  <c:v>391706.92700000003</c:v>
                </c:pt>
                <c:pt idx="1">
                  <c:v>372712.45032999991</c:v>
                </c:pt>
                <c:pt idx="2">
                  <c:v>482420.37137999997</c:v>
                </c:pt>
                <c:pt idx="3">
                  <c:v>567454.92141000007</c:v>
                </c:pt>
                <c:pt idx="4">
                  <c:v>614495.3335500001</c:v>
                </c:pt>
                <c:pt idx="5">
                  <c:v>486582.75712000002</c:v>
                </c:pt>
              </c:numCache>
            </c:numRef>
          </c:val>
          <c:smooth val="0"/>
          <c:extLst xmlns:c16r2="http://schemas.microsoft.com/office/drawing/2015/06/chart">
            <c:ext xmlns:c16="http://schemas.microsoft.com/office/drawing/2014/chart" uri="{C3380CC4-5D6E-409C-BE32-E72D297353CC}">
              <c16:uniqueId val="{00000002-AC18-4182-94FD-A02C8A555CFF}"/>
            </c:ext>
          </c:extLst>
        </c:ser>
        <c:ser>
          <c:idx val="3"/>
          <c:order val="3"/>
          <c:tx>
            <c:strRef>
              <c:f>WBs!$A$45</c:f>
              <c:strCache>
                <c:ptCount val="1"/>
                <c:pt idx="0">
                  <c:v>Magalies Water </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WBs!$B$45:$G$45</c:f>
              <c:numCache>
                <c:formatCode>_-* #,##0_-;\-* #,##0_-;_-* "-"??_-;_-@_-</c:formatCode>
                <c:ptCount val="6"/>
                <c:pt idx="0">
                  <c:v>94040.005000000005</c:v>
                </c:pt>
                <c:pt idx="1">
                  <c:v>74129.496600000013</c:v>
                </c:pt>
                <c:pt idx="2">
                  <c:v>199782.61094187677</c:v>
                </c:pt>
                <c:pt idx="3">
                  <c:v>173237.30128000001</c:v>
                </c:pt>
                <c:pt idx="4">
                  <c:v>205441.99089999998</c:v>
                </c:pt>
                <c:pt idx="5">
                  <c:v>179299.73668999999</c:v>
                </c:pt>
              </c:numCache>
            </c:numRef>
          </c:val>
          <c:smooth val="0"/>
          <c:extLst xmlns:c16r2="http://schemas.microsoft.com/office/drawing/2015/06/chart">
            <c:ext xmlns:c16="http://schemas.microsoft.com/office/drawing/2014/chart" uri="{C3380CC4-5D6E-409C-BE32-E72D297353CC}">
              <c16:uniqueId val="{00000003-AC18-4182-94FD-A02C8A555CFF}"/>
            </c:ext>
          </c:extLst>
        </c:ser>
        <c:ser>
          <c:idx val="4"/>
          <c:order val="4"/>
          <c:tx>
            <c:strRef>
              <c:f>WBs!$A$46</c:f>
              <c:strCache>
                <c:ptCount val="1"/>
                <c:pt idx="0">
                  <c:v>Mhlathuze Water </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WBs!$B$46:$G$46</c:f>
              <c:numCache>
                <c:formatCode>_-* #,##0_-;\-* #,##0_-;_-* "-"??_-;_-@_-</c:formatCode>
                <c:ptCount val="6"/>
                <c:pt idx="0">
                  <c:v>19.018999999999998</c:v>
                </c:pt>
                <c:pt idx="1">
                  <c:v>17225.866959999996</c:v>
                </c:pt>
                <c:pt idx="2">
                  <c:v>28554.283520000001</c:v>
                </c:pt>
                <c:pt idx="3">
                  <c:v>38389.138510000004</c:v>
                </c:pt>
                <c:pt idx="4">
                  <c:v>10764.576099999998</c:v>
                </c:pt>
                <c:pt idx="5">
                  <c:v>47885.206379999996</c:v>
                </c:pt>
              </c:numCache>
            </c:numRef>
          </c:val>
          <c:smooth val="0"/>
          <c:extLst xmlns:c16r2="http://schemas.microsoft.com/office/drawing/2015/06/chart">
            <c:ext xmlns:c16="http://schemas.microsoft.com/office/drawing/2014/chart" uri="{C3380CC4-5D6E-409C-BE32-E72D297353CC}">
              <c16:uniqueId val="{00000004-AC18-4182-94FD-A02C8A555CFF}"/>
            </c:ext>
          </c:extLst>
        </c:ser>
        <c:ser>
          <c:idx val="5"/>
          <c:order val="5"/>
          <c:tx>
            <c:strRef>
              <c:f>WBs!$A$47</c:f>
              <c:strCache>
                <c:ptCount val="1"/>
                <c:pt idx="0">
                  <c:v>Overberg Water </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WBs!$B$47:$G$47</c:f>
              <c:numCache>
                <c:formatCode>_-* #,##0_-;\-* #,##0_-;_-* "-"??_-;_-@_-</c:formatCode>
                <c:ptCount val="6"/>
                <c:pt idx="0">
                  <c:v>3526.558</c:v>
                </c:pt>
                <c:pt idx="1">
                  <c:v>4642.67</c:v>
                </c:pt>
                <c:pt idx="2">
                  <c:v>5446.54673</c:v>
                </c:pt>
                <c:pt idx="3">
                  <c:v>1664.4413599999998</c:v>
                </c:pt>
                <c:pt idx="4">
                  <c:v>1755.59148</c:v>
                </c:pt>
                <c:pt idx="5">
                  <c:v>1919.5945099999999</c:v>
                </c:pt>
              </c:numCache>
            </c:numRef>
          </c:val>
          <c:smooth val="0"/>
          <c:extLst xmlns:c16r2="http://schemas.microsoft.com/office/drawing/2015/06/chart">
            <c:ext xmlns:c16="http://schemas.microsoft.com/office/drawing/2014/chart" uri="{C3380CC4-5D6E-409C-BE32-E72D297353CC}">
              <c16:uniqueId val="{00000005-AC18-4182-94FD-A02C8A555CFF}"/>
            </c:ext>
          </c:extLst>
        </c:ser>
        <c:ser>
          <c:idx val="6"/>
          <c:order val="6"/>
          <c:tx>
            <c:strRef>
              <c:f>WBs!$A$48</c:f>
              <c:strCache>
                <c:ptCount val="1"/>
                <c:pt idx="0">
                  <c:v>Sedibeng Water </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WBs!$B$48:$G$48</c:f>
              <c:numCache>
                <c:formatCode>_-* #,##0_-;\-* #,##0_-;_-* "-"??_-;_-@_-</c:formatCode>
                <c:ptCount val="6"/>
                <c:pt idx="0">
                  <c:v>2093862.737</c:v>
                </c:pt>
                <c:pt idx="1">
                  <c:v>2631723.0483569996</c:v>
                </c:pt>
                <c:pt idx="2">
                  <c:v>3182025.0663309996</c:v>
                </c:pt>
                <c:pt idx="3">
                  <c:v>3978986.2366460008</c:v>
                </c:pt>
                <c:pt idx="4">
                  <c:v>4811446.2860000003</c:v>
                </c:pt>
                <c:pt idx="5">
                  <c:v>5183577.5022709994</c:v>
                </c:pt>
              </c:numCache>
            </c:numRef>
          </c:val>
          <c:smooth val="0"/>
          <c:extLst xmlns:c16r2="http://schemas.microsoft.com/office/drawing/2015/06/chart">
            <c:ext xmlns:c16="http://schemas.microsoft.com/office/drawing/2014/chart" uri="{C3380CC4-5D6E-409C-BE32-E72D297353CC}">
              <c16:uniqueId val="{00000006-AC18-4182-94FD-A02C8A555CFF}"/>
            </c:ext>
          </c:extLst>
        </c:ser>
        <c:ser>
          <c:idx val="7"/>
          <c:order val="7"/>
          <c:tx>
            <c:strRef>
              <c:f>WBs!$A$49</c:f>
              <c:strCache>
                <c:ptCount val="1"/>
                <c:pt idx="0">
                  <c:v>Rand Water</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WBs!$B$49:$G$49</c:f>
              <c:numCache>
                <c:formatCode>_-* #,##0_-;\-* #,##0_-;_-* "-"??_-;_-@_-</c:formatCode>
                <c:ptCount val="6"/>
                <c:pt idx="0">
                  <c:v>1548984.61</c:v>
                </c:pt>
                <c:pt idx="1">
                  <c:v>1772520.3922099995</c:v>
                </c:pt>
                <c:pt idx="2">
                  <c:v>2585408.5965449996</c:v>
                </c:pt>
                <c:pt idx="3">
                  <c:v>2591502.1138615762</c:v>
                </c:pt>
                <c:pt idx="4">
                  <c:v>3472577.9034000002</c:v>
                </c:pt>
                <c:pt idx="5">
                  <c:v>4230743.6260900004</c:v>
                </c:pt>
              </c:numCache>
            </c:numRef>
          </c:val>
          <c:smooth val="0"/>
          <c:extLst xmlns:c16r2="http://schemas.microsoft.com/office/drawing/2015/06/chart">
            <c:ext xmlns:c16="http://schemas.microsoft.com/office/drawing/2014/chart" uri="{C3380CC4-5D6E-409C-BE32-E72D297353CC}">
              <c16:uniqueId val="{00000007-AC18-4182-94FD-A02C8A555CFF}"/>
            </c:ext>
          </c:extLst>
        </c:ser>
        <c:ser>
          <c:idx val="8"/>
          <c:order val="8"/>
          <c:tx>
            <c:strRef>
              <c:f>WBs!$A$50</c:f>
              <c:strCache>
                <c:ptCount val="1"/>
                <c:pt idx="0">
                  <c:v>Umgeni Water</c:v>
                </c:pt>
              </c:strCache>
            </c:strRef>
          </c:tx>
          <c:marker>
            <c:symbol val="none"/>
          </c:marker>
          <c:cat>
            <c:numRef>
              <c:f>WBs!$B$41:$G$41</c:f>
              <c:numCache>
                <c:formatCode>General</c:formatCode>
                <c:ptCount val="6"/>
                <c:pt idx="0">
                  <c:v>2016</c:v>
                </c:pt>
                <c:pt idx="1">
                  <c:v>2017</c:v>
                </c:pt>
                <c:pt idx="2">
                  <c:v>2018</c:v>
                </c:pt>
                <c:pt idx="3">
                  <c:v>2019</c:v>
                </c:pt>
                <c:pt idx="4">
                  <c:v>2020</c:v>
                </c:pt>
                <c:pt idx="5">
                  <c:v>2021</c:v>
                </c:pt>
              </c:numCache>
            </c:numRef>
          </c:cat>
          <c:val>
            <c:numRef>
              <c:f>WBs!$B$50:$G$50</c:f>
              <c:numCache>
                <c:formatCode>_-* #,##0_-;\-* #,##0_-;_-* "-"??_-;_-@_-</c:formatCode>
                <c:ptCount val="6"/>
                <c:pt idx="0">
                  <c:v>208073.486</c:v>
                </c:pt>
                <c:pt idx="1">
                  <c:v>323579.78992000001</c:v>
                </c:pt>
                <c:pt idx="2">
                  <c:v>477211.20821999985</c:v>
                </c:pt>
                <c:pt idx="3">
                  <c:v>748795.34370999993</c:v>
                </c:pt>
                <c:pt idx="4">
                  <c:v>1132463.5170700001</c:v>
                </c:pt>
                <c:pt idx="5">
                  <c:v>1429113.1890714001</c:v>
                </c:pt>
              </c:numCache>
            </c:numRef>
          </c:val>
          <c:smooth val="0"/>
          <c:extLst xmlns:c16r2="http://schemas.microsoft.com/office/drawing/2015/06/chart">
            <c:ext xmlns:c16="http://schemas.microsoft.com/office/drawing/2014/chart" uri="{C3380CC4-5D6E-409C-BE32-E72D297353CC}">
              <c16:uniqueId val="{00000008-AC18-4182-94FD-A02C8A555CFF}"/>
            </c:ext>
          </c:extLst>
        </c:ser>
        <c:dLbls>
          <c:showLegendKey val="0"/>
          <c:showVal val="0"/>
          <c:showCatName val="0"/>
          <c:showSerName val="0"/>
          <c:showPercent val="0"/>
          <c:showBubbleSize val="0"/>
        </c:dLbls>
        <c:smooth val="0"/>
        <c:axId val="192230336"/>
        <c:axId val="192229160"/>
      </c:lineChart>
      <c:dateAx>
        <c:axId val="192230336"/>
        <c:scaling>
          <c:orientation val="minMax"/>
        </c:scaling>
        <c:delete val="0"/>
        <c:axPos val="b"/>
        <c:numFmt formatCode="General" sourceLinked="1"/>
        <c:majorTickMark val="out"/>
        <c:minorTickMark val="none"/>
        <c:tickLblPos val="nextTo"/>
        <c:crossAx val="192229160"/>
        <c:crosses val="autoZero"/>
        <c:auto val="0"/>
        <c:lblOffset val="100"/>
        <c:baseTimeUnit val="days"/>
      </c:dateAx>
      <c:valAx>
        <c:axId val="192229160"/>
        <c:scaling>
          <c:orientation val="minMax"/>
        </c:scaling>
        <c:delete val="0"/>
        <c:axPos val="l"/>
        <c:majorGridlines/>
        <c:numFmt formatCode="_-* #,##0_-;\-* #,##0_-;_-* &quot;-&quot;??_-;_-@_-" sourceLinked="1"/>
        <c:majorTickMark val="out"/>
        <c:minorTickMark val="none"/>
        <c:tickLblPos val="nextTo"/>
        <c:crossAx val="192230336"/>
        <c:crosses val="autoZero"/>
        <c:crossBetween val="between"/>
      </c:valAx>
    </c:plotArea>
    <c:legend>
      <c:legendPos val="r"/>
      <c:layout>
        <c:manualLayout>
          <c:xMode val="edge"/>
          <c:yMode val="edge"/>
          <c:x val="0.79947977893608357"/>
          <c:y val="7.0126527287537335E-2"/>
          <c:w val="0.1893719271006617"/>
          <c:h val="0.9022872658159109"/>
        </c:manualLayou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'Summarised Age Analysis'!$A$42</c:f>
              <c:strCache>
                <c:ptCount val="1"/>
                <c:pt idx="0">
                  <c:v>Water boards (WB)</c:v>
                </c:pt>
              </c:strCache>
            </c:strRef>
          </c:tx>
          <c:marker>
            <c:symbol val="none"/>
          </c:marker>
          <c:cat>
            <c:strRef>
              <c:f>'Summarised Age Analysis'!$B$41:$G$41</c:f>
              <c:strCache>
                <c:ptCount val="6"/>
                <c:pt idx="0">
                  <c:v>31/3/2017</c:v>
                </c:pt>
                <c:pt idx="1">
                  <c:v>31/3/2018</c:v>
                </c:pt>
                <c:pt idx="2">
                  <c:v>31/3/2019</c:v>
                </c:pt>
                <c:pt idx="3">
                  <c:v>31/3/2020</c:v>
                </c:pt>
                <c:pt idx="4">
                  <c:v>31/3/2021</c:v>
                </c:pt>
                <c:pt idx="5">
                  <c:v>30/4/2021</c:v>
                </c:pt>
              </c:strCache>
            </c:strRef>
          </c:cat>
          <c:val>
            <c:numRef>
              <c:f>'Summarised Age Analysis'!$B$42:$G$42</c:f>
              <c:numCache>
                <c:formatCode>_-* #,##0_-;\-* #,##0_-;_-* "-"??_-;_-@_-</c:formatCode>
                <c:ptCount val="6"/>
                <c:pt idx="0">
                  <c:v>2968685</c:v>
                </c:pt>
                <c:pt idx="1">
                  <c:v>3624949</c:v>
                </c:pt>
                <c:pt idx="2">
                  <c:v>5037191</c:v>
                </c:pt>
                <c:pt idx="3">
                  <c:v>5484076</c:v>
                </c:pt>
                <c:pt idx="4">
                  <c:v>6831838.9086599974</c:v>
                </c:pt>
                <c:pt idx="5">
                  <c:v>7105766</c:v>
                </c:pt>
              </c:numCache>
            </c:numRef>
          </c:val>
          <c:smooth val="0"/>
          <c:extLst xmlns:c16r2="http://schemas.microsoft.com/office/drawing/2015/06/chart">
            <c:ext xmlns:c16="http://schemas.microsoft.com/office/drawing/2014/chart" uri="{C3380CC4-5D6E-409C-BE32-E72D297353CC}">
              <c16:uniqueId val="{00000000-2EE8-497F-B116-B0BBCDEF545F}"/>
            </c:ext>
          </c:extLst>
        </c:ser>
        <c:ser>
          <c:idx val="1"/>
          <c:order val="1"/>
          <c:tx>
            <c:strRef>
              <c:f>'Summarised Age Analysis'!$A$43</c:f>
              <c:strCache>
                <c:ptCount val="1"/>
                <c:pt idx="0">
                  <c:v>Local Municipalities (LM)</c:v>
                </c:pt>
              </c:strCache>
            </c:strRef>
          </c:tx>
          <c:marker>
            <c:symbol val="none"/>
          </c:marker>
          <c:cat>
            <c:strRef>
              <c:f>'Summarised Age Analysis'!$B$41:$G$41</c:f>
              <c:strCache>
                <c:ptCount val="6"/>
                <c:pt idx="0">
                  <c:v>31/3/2017</c:v>
                </c:pt>
                <c:pt idx="1">
                  <c:v>31/3/2018</c:v>
                </c:pt>
                <c:pt idx="2">
                  <c:v>31/3/2019</c:v>
                </c:pt>
                <c:pt idx="3">
                  <c:v>31/3/2020</c:v>
                </c:pt>
                <c:pt idx="4">
                  <c:v>31/3/2021</c:v>
                </c:pt>
                <c:pt idx="5">
                  <c:v>30/4/2021</c:v>
                </c:pt>
              </c:strCache>
            </c:strRef>
          </c:cat>
          <c:val>
            <c:numRef>
              <c:f>'Summarised Age Analysis'!$B$43:$G$43</c:f>
              <c:numCache>
                <c:formatCode>_-* #,##0_-;\-* #,##0_-;_-* "-"??_-;_-@_-</c:formatCode>
                <c:ptCount val="6"/>
                <c:pt idx="0">
                  <c:v>2510334</c:v>
                </c:pt>
                <c:pt idx="1">
                  <c:v>2866752</c:v>
                </c:pt>
                <c:pt idx="2">
                  <c:v>3586007</c:v>
                </c:pt>
                <c:pt idx="3">
                  <c:v>4101638</c:v>
                </c:pt>
                <c:pt idx="4">
                  <c:v>5384304.411960003</c:v>
                </c:pt>
                <c:pt idx="5">
                  <c:v>5451872</c:v>
                </c:pt>
              </c:numCache>
            </c:numRef>
          </c:val>
          <c:smooth val="0"/>
          <c:extLst xmlns:c16r2="http://schemas.microsoft.com/office/drawing/2015/06/chart">
            <c:ext xmlns:c16="http://schemas.microsoft.com/office/drawing/2014/chart" uri="{C3380CC4-5D6E-409C-BE32-E72D297353CC}">
              <c16:uniqueId val="{00000001-2EE8-497F-B116-B0BBCDEF545F}"/>
            </c:ext>
          </c:extLst>
        </c:ser>
        <c:ser>
          <c:idx val="2"/>
          <c:order val="2"/>
          <c:tx>
            <c:strRef>
              <c:f>'Summarised Age Analysis'!$A$44</c:f>
              <c:strCache>
                <c:ptCount val="1"/>
                <c:pt idx="0">
                  <c:v>Dist Municipalities (DM)</c:v>
                </c:pt>
              </c:strCache>
            </c:strRef>
          </c:tx>
          <c:marker>
            <c:symbol val="none"/>
          </c:marker>
          <c:cat>
            <c:strRef>
              <c:f>'Summarised Age Analysis'!$B$41:$G$41</c:f>
              <c:strCache>
                <c:ptCount val="6"/>
                <c:pt idx="0">
                  <c:v>31/3/2017</c:v>
                </c:pt>
                <c:pt idx="1">
                  <c:v>31/3/2018</c:v>
                </c:pt>
                <c:pt idx="2">
                  <c:v>31/3/2019</c:v>
                </c:pt>
                <c:pt idx="3">
                  <c:v>31/3/2020</c:v>
                </c:pt>
                <c:pt idx="4">
                  <c:v>31/3/2021</c:v>
                </c:pt>
                <c:pt idx="5">
                  <c:v>30/4/2021</c:v>
                </c:pt>
              </c:strCache>
            </c:strRef>
          </c:cat>
          <c:val>
            <c:numRef>
              <c:f>'Summarised Age Analysis'!$B$44:$G$44</c:f>
              <c:numCache>
                <c:formatCode>_-* #,##0_-;\-* #,##0_-;_-* "-"??_-;_-@_-</c:formatCode>
                <c:ptCount val="6"/>
                <c:pt idx="0">
                  <c:v>1111965</c:v>
                </c:pt>
                <c:pt idx="1">
                  <c:v>1259519</c:v>
                </c:pt>
                <c:pt idx="2">
                  <c:v>1567064</c:v>
                </c:pt>
                <c:pt idx="3">
                  <c:v>1712488</c:v>
                </c:pt>
                <c:pt idx="4">
                  <c:v>1916061.8212099993</c:v>
                </c:pt>
                <c:pt idx="5">
                  <c:v>1951647</c:v>
                </c:pt>
              </c:numCache>
            </c:numRef>
          </c:val>
          <c:smooth val="0"/>
          <c:extLst xmlns:c16r2="http://schemas.microsoft.com/office/drawing/2015/06/chart">
            <c:ext xmlns:c16="http://schemas.microsoft.com/office/drawing/2014/chart" uri="{C3380CC4-5D6E-409C-BE32-E72D297353CC}">
              <c16:uniqueId val="{00000002-2EE8-497F-B116-B0BBCDEF545F}"/>
            </c:ext>
          </c:extLst>
        </c:ser>
        <c:ser>
          <c:idx val="3"/>
          <c:order val="3"/>
          <c:tx>
            <c:strRef>
              <c:f>'Summarised Age Analysis'!$A$45</c:f>
              <c:strCache>
                <c:ptCount val="1"/>
                <c:pt idx="0">
                  <c:v>Metro Municipalities (MM)</c:v>
                </c:pt>
              </c:strCache>
            </c:strRef>
          </c:tx>
          <c:marker>
            <c:symbol val="none"/>
          </c:marker>
          <c:cat>
            <c:strRef>
              <c:f>'Summarised Age Analysis'!$B$41:$G$41</c:f>
              <c:strCache>
                <c:ptCount val="6"/>
                <c:pt idx="0">
                  <c:v>31/3/2017</c:v>
                </c:pt>
                <c:pt idx="1">
                  <c:v>31/3/2018</c:v>
                </c:pt>
                <c:pt idx="2">
                  <c:v>31/3/2019</c:v>
                </c:pt>
                <c:pt idx="3">
                  <c:v>31/3/2020</c:v>
                </c:pt>
                <c:pt idx="4">
                  <c:v>31/3/2021</c:v>
                </c:pt>
                <c:pt idx="5">
                  <c:v>30/4/2021</c:v>
                </c:pt>
              </c:strCache>
            </c:strRef>
          </c:cat>
          <c:val>
            <c:numRef>
              <c:f>'Summarised Age Analysis'!$B$45:$G$45</c:f>
              <c:numCache>
                <c:formatCode>_-* #,##0_-;\-* #,##0_-;_-* "-"??_-;_-@_-</c:formatCode>
                <c:ptCount val="6"/>
                <c:pt idx="0">
                  <c:v>33393</c:v>
                </c:pt>
                <c:pt idx="1">
                  <c:v>50468</c:v>
                </c:pt>
                <c:pt idx="2">
                  <c:v>52482</c:v>
                </c:pt>
                <c:pt idx="3">
                  <c:v>133655</c:v>
                </c:pt>
                <c:pt idx="4">
                  <c:v>265253.95353000006</c:v>
                </c:pt>
                <c:pt idx="5">
                  <c:v>217591</c:v>
                </c:pt>
              </c:numCache>
            </c:numRef>
          </c:val>
          <c:smooth val="0"/>
          <c:extLst xmlns:c16r2="http://schemas.microsoft.com/office/drawing/2015/06/chart">
            <c:ext xmlns:c16="http://schemas.microsoft.com/office/drawing/2014/chart" uri="{C3380CC4-5D6E-409C-BE32-E72D297353CC}">
              <c16:uniqueId val="{00000003-2EE8-497F-B116-B0BBCDEF545F}"/>
            </c:ext>
          </c:extLst>
        </c:ser>
        <c:dLbls>
          <c:showLegendKey val="0"/>
          <c:showVal val="0"/>
          <c:showCatName val="0"/>
          <c:showSerName val="0"/>
          <c:showPercent val="0"/>
          <c:showBubbleSize val="0"/>
        </c:dLbls>
        <c:smooth val="0"/>
        <c:axId val="192229944"/>
        <c:axId val="192231512"/>
      </c:lineChart>
      <c:catAx>
        <c:axId val="192229944"/>
        <c:scaling>
          <c:orientation val="minMax"/>
        </c:scaling>
        <c:delete val="0"/>
        <c:axPos val="b"/>
        <c:numFmt formatCode="General" sourceLinked="0"/>
        <c:majorTickMark val="out"/>
        <c:minorTickMark val="none"/>
        <c:tickLblPos val="nextTo"/>
        <c:crossAx val="192231512"/>
        <c:crosses val="autoZero"/>
        <c:auto val="1"/>
        <c:lblAlgn val="ctr"/>
        <c:lblOffset val="100"/>
        <c:noMultiLvlLbl val="0"/>
      </c:catAx>
      <c:valAx>
        <c:axId val="192231512"/>
        <c:scaling>
          <c:orientation val="minMax"/>
        </c:scaling>
        <c:delete val="0"/>
        <c:axPos val="l"/>
        <c:majorGridlines/>
        <c:numFmt formatCode="_-* #,##0_-;\-* #,##0_-;_-* &quot;-&quot;??_-;_-@_-" sourceLinked="1"/>
        <c:majorTickMark val="out"/>
        <c:minorTickMark val="none"/>
        <c:tickLblPos val="nextTo"/>
        <c:crossAx val="192229944"/>
        <c:crosses val="autoZero"/>
        <c:crossBetween val="between"/>
      </c:valAx>
    </c:plotArea>
    <c:legend>
      <c:legendPos val="r"/>
      <c:overlay val="0"/>
      <c:txPr>
        <a:bodyPr/>
        <a:lstStyle/>
        <a:p>
          <a:pPr>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14907934548624"/>
          <c:y val="2.5420452101017513E-2"/>
          <c:w val="0.78614558592680228"/>
          <c:h val="0.61891755528586545"/>
        </c:manualLayout>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Sheet2!$B$1:$K$2</c:f>
              <c:multiLvlStrCache>
                <c:ptCount val="5"/>
                <c:lvl>
                  <c:pt idx="0">
                    <c:v>2017/18</c:v>
                  </c:pt>
                  <c:pt idx="1">
                    <c:v>2018/19</c:v>
                  </c:pt>
                  <c:pt idx="2">
                    <c:v>2019/20</c:v>
                  </c:pt>
                  <c:pt idx="3">
                    <c:v>2020/21</c:v>
                  </c:pt>
                  <c:pt idx="4">
                    <c:v>2021/22</c:v>
                  </c:pt>
                </c:lvl>
                <c:lvl>
                  <c:pt idx="0">
                    <c:v>Bloem Water</c:v>
                  </c:pt>
                </c:lvl>
              </c:multiLvlStrCache>
            </c:multiLvlStrRef>
          </c:cat>
          <c:val>
            <c:numRef>
              <c:f>Sheet2!$B$3:$K$3</c:f>
              <c:numCache>
                <c:formatCode>_(* #,##0_);_(* \(#,##0\);_(* "-"_);_(@_)</c:formatCode>
                <c:ptCount val="5"/>
                <c:pt idx="0">
                  <c:v>34023</c:v>
                </c:pt>
                <c:pt idx="1">
                  <c:v>34235</c:v>
                </c:pt>
                <c:pt idx="2">
                  <c:v>34439</c:v>
                </c:pt>
                <c:pt idx="3">
                  <c:v>36365</c:v>
                </c:pt>
                <c:pt idx="4">
                  <c:v>38184</c:v>
                </c:pt>
              </c:numCache>
            </c:numRef>
          </c:val>
          <c:extLst xmlns:c16r2="http://schemas.microsoft.com/office/drawing/2015/06/chart">
            <c:ext xmlns:c16="http://schemas.microsoft.com/office/drawing/2014/chart" uri="{C3380CC4-5D6E-409C-BE32-E72D297353CC}">
              <c16:uniqueId val="{00000000-FFA7-4DE3-B323-3441A6A0E42F}"/>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Sheet2!$B$1:$K$2</c:f>
              <c:multiLvlStrCache>
                <c:ptCount val="5"/>
                <c:lvl>
                  <c:pt idx="0">
                    <c:v>2017/18</c:v>
                  </c:pt>
                  <c:pt idx="1">
                    <c:v>2018/19</c:v>
                  </c:pt>
                  <c:pt idx="2">
                    <c:v>2019/20</c:v>
                  </c:pt>
                  <c:pt idx="3">
                    <c:v>2020/21</c:v>
                  </c:pt>
                  <c:pt idx="4">
                    <c:v>2021/22</c:v>
                  </c:pt>
                </c:lvl>
                <c:lvl>
                  <c:pt idx="0">
                    <c:v>Bloem Water</c:v>
                  </c:pt>
                </c:lvl>
              </c:multiLvlStrCache>
            </c:multiLvlStrRef>
          </c:cat>
          <c:val>
            <c:numRef>
              <c:f>Sheet2!$B$4:$K$4</c:f>
              <c:numCache>
                <c:formatCode>_(* #,##0_);_(* \(#,##0\);_(* "-"_);_(@_)</c:formatCode>
                <c:ptCount val="5"/>
                <c:pt idx="0">
                  <c:v>211213</c:v>
                </c:pt>
                <c:pt idx="1">
                  <c:v>234257</c:v>
                </c:pt>
                <c:pt idx="2">
                  <c:v>286695</c:v>
                </c:pt>
                <c:pt idx="3">
                  <c:v>260177</c:v>
                </c:pt>
                <c:pt idx="4">
                  <c:v>279430</c:v>
                </c:pt>
              </c:numCache>
            </c:numRef>
          </c:val>
          <c:extLst xmlns:c16r2="http://schemas.microsoft.com/office/drawing/2015/06/chart">
            <c:ext xmlns:c16="http://schemas.microsoft.com/office/drawing/2014/chart" uri="{C3380CC4-5D6E-409C-BE32-E72D297353CC}">
              <c16:uniqueId val="{00000001-FFA7-4DE3-B323-3441A6A0E42F}"/>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Sheet2!$B$1:$K$2</c:f>
              <c:multiLvlStrCache>
                <c:ptCount val="5"/>
                <c:lvl>
                  <c:pt idx="0">
                    <c:v>2017/18</c:v>
                  </c:pt>
                  <c:pt idx="1">
                    <c:v>2018/19</c:v>
                  </c:pt>
                  <c:pt idx="2">
                    <c:v>2019/20</c:v>
                  </c:pt>
                  <c:pt idx="3">
                    <c:v>2020/21</c:v>
                  </c:pt>
                  <c:pt idx="4">
                    <c:v>2021/22</c:v>
                  </c:pt>
                </c:lvl>
                <c:lvl>
                  <c:pt idx="0">
                    <c:v>Bloem Water</c:v>
                  </c:pt>
                </c:lvl>
              </c:multiLvlStrCache>
            </c:multiLvlStrRef>
          </c:cat>
          <c:val>
            <c:numRef>
              <c:f>Sheet2!$B$5:$K$5</c:f>
              <c:numCache>
                <c:formatCode>_(* #,##0_);_(* \(#,##0\);_(* "-"_);_(@_)</c:formatCode>
                <c:ptCount val="5"/>
                <c:pt idx="0">
                  <c:v>133259</c:v>
                </c:pt>
                <c:pt idx="1">
                  <c:v>131548</c:v>
                </c:pt>
                <c:pt idx="2">
                  <c:v>127977</c:v>
                </c:pt>
                <c:pt idx="3">
                  <c:v>148939</c:v>
                </c:pt>
                <c:pt idx="4">
                  <c:v>174259</c:v>
                </c:pt>
              </c:numCache>
            </c:numRef>
          </c:val>
          <c:extLst xmlns:c16r2="http://schemas.microsoft.com/office/drawing/2015/06/chart">
            <c:ext xmlns:c16="http://schemas.microsoft.com/office/drawing/2014/chart" uri="{C3380CC4-5D6E-409C-BE32-E72D297353CC}">
              <c16:uniqueId val="{00000002-FFA7-4DE3-B323-3441A6A0E42F}"/>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Sheet2!$B$1:$K$2</c:f>
              <c:multiLvlStrCache>
                <c:ptCount val="5"/>
                <c:lvl>
                  <c:pt idx="0">
                    <c:v>2017/18</c:v>
                  </c:pt>
                  <c:pt idx="1">
                    <c:v>2018/19</c:v>
                  </c:pt>
                  <c:pt idx="2">
                    <c:v>2019/20</c:v>
                  </c:pt>
                  <c:pt idx="3">
                    <c:v>2020/21</c:v>
                  </c:pt>
                  <c:pt idx="4">
                    <c:v>2021/22</c:v>
                  </c:pt>
                </c:lvl>
                <c:lvl>
                  <c:pt idx="0">
                    <c:v>Bloem Water</c:v>
                  </c:pt>
                </c:lvl>
              </c:multiLvlStrCache>
            </c:multiLvlStrRef>
          </c:cat>
          <c:val>
            <c:numRef>
              <c:f>Sheet2!$B$6:$K$6</c:f>
              <c:numCache>
                <c:formatCode>_(* #,##0_);_(* \(#,##0\);_(* "-"_);_(@_)</c:formatCode>
                <c:ptCount val="5"/>
                <c:pt idx="0">
                  <c:v>23488</c:v>
                </c:pt>
                <c:pt idx="1">
                  <c:v>22199</c:v>
                </c:pt>
                <c:pt idx="2">
                  <c:v>23085</c:v>
                </c:pt>
                <c:pt idx="3">
                  <c:v>30255</c:v>
                </c:pt>
                <c:pt idx="4">
                  <c:v>32524</c:v>
                </c:pt>
              </c:numCache>
            </c:numRef>
          </c:val>
          <c:extLst xmlns:c16r2="http://schemas.microsoft.com/office/drawing/2015/06/chart">
            <c:ext xmlns:c16="http://schemas.microsoft.com/office/drawing/2014/chart" uri="{C3380CC4-5D6E-409C-BE32-E72D297353CC}">
              <c16:uniqueId val="{00000003-FFA7-4DE3-B323-3441A6A0E42F}"/>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Sheet2!$B$1:$K$2</c:f>
              <c:multiLvlStrCache>
                <c:ptCount val="5"/>
                <c:lvl>
                  <c:pt idx="0">
                    <c:v>2017/18</c:v>
                  </c:pt>
                  <c:pt idx="1">
                    <c:v>2018/19</c:v>
                  </c:pt>
                  <c:pt idx="2">
                    <c:v>2019/20</c:v>
                  </c:pt>
                  <c:pt idx="3">
                    <c:v>2020/21</c:v>
                  </c:pt>
                  <c:pt idx="4">
                    <c:v>2021/22</c:v>
                  </c:pt>
                </c:lvl>
                <c:lvl>
                  <c:pt idx="0">
                    <c:v>Bloem Water</c:v>
                  </c:pt>
                </c:lvl>
              </c:multiLvlStrCache>
            </c:multiLvlStrRef>
          </c:cat>
          <c:val>
            <c:numRef>
              <c:f>Sheet2!$B$7:$K$7</c:f>
              <c:numCache>
                <c:formatCode>_(* #,##0_);_(* \(#,##0\);_(* "-"_);_(@_)</c:formatCode>
                <c:ptCount val="5"/>
                <c:pt idx="0">
                  <c:v>26784</c:v>
                </c:pt>
                <c:pt idx="1">
                  <c:v>26596</c:v>
                </c:pt>
                <c:pt idx="2">
                  <c:v>20649</c:v>
                </c:pt>
                <c:pt idx="3">
                  <c:v>46419</c:v>
                </c:pt>
                <c:pt idx="4">
                  <c:v>49436</c:v>
                </c:pt>
              </c:numCache>
            </c:numRef>
          </c:val>
          <c:extLst xmlns:c16r2="http://schemas.microsoft.com/office/drawing/2015/06/chart">
            <c:ext xmlns:c16="http://schemas.microsoft.com/office/drawing/2014/chart" uri="{C3380CC4-5D6E-409C-BE32-E72D297353CC}">
              <c16:uniqueId val="{00000004-FFA7-4DE3-B323-3441A6A0E42F}"/>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Sheet2!$B$1:$K$2</c:f>
              <c:multiLvlStrCache>
                <c:ptCount val="5"/>
                <c:lvl>
                  <c:pt idx="0">
                    <c:v>2017/18</c:v>
                  </c:pt>
                  <c:pt idx="1">
                    <c:v>2018/19</c:v>
                  </c:pt>
                  <c:pt idx="2">
                    <c:v>2019/20</c:v>
                  </c:pt>
                  <c:pt idx="3">
                    <c:v>2020/21</c:v>
                  </c:pt>
                  <c:pt idx="4">
                    <c:v>2021/22</c:v>
                  </c:pt>
                </c:lvl>
                <c:lvl>
                  <c:pt idx="0">
                    <c:v>Bloem Water</c:v>
                  </c:pt>
                </c:lvl>
              </c:multiLvlStrCache>
            </c:multiLvlStrRef>
          </c:cat>
          <c:val>
            <c:numRef>
              <c:f>Sheet2!$B$8:$K$8</c:f>
              <c:numCache>
                <c:formatCode>_(* #,##0_);_(* \(#,##0\);_(* "-"_);_(@_)</c:formatCode>
                <c:ptCount val="5"/>
                <c:pt idx="0">
                  <c:v>73639</c:v>
                </c:pt>
                <c:pt idx="1">
                  <c:v>77356</c:v>
                </c:pt>
                <c:pt idx="2">
                  <c:v>59104</c:v>
                </c:pt>
                <c:pt idx="3">
                  <c:v>35625</c:v>
                </c:pt>
                <c:pt idx="4">
                  <c:v>39635</c:v>
                </c:pt>
              </c:numCache>
            </c:numRef>
          </c:val>
          <c:extLst xmlns:c16r2="http://schemas.microsoft.com/office/drawing/2015/06/chart">
            <c:ext xmlns:c16="http://schemas.microsoft.com/office/drawing/2014/chart" uri="{C3380CC4-5D6E-409C-BE32-E72D297353CC}">
              <c16:uniqueId val="{00000005-FFA7-4DE3-B323-3441A6A0E42F}"/>
            </c:ext>
          </c:extLst>
        </c:ser>
        <c:dLbls>
          <c:showLegendKey val="0"/>
          <c:showVal val="0"/>
          <c:showCatName val="0"/>
          <c:showSerName val="0"/>
          <c:showPercent val="0"/>
          <c:showBubbleSize val="0"/>
        </c:dLbls>
        <c:gapWidth val="219"/>
        <c:overlap val="-27"/>
        <c:axId val="191182248"/>
        <c:axId val="191175584"/>
      </c:barChart>
      <c:catAx>
        <c:axId val="191182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175584"/>
        <c:crosses val="autoZero"/>
        <c:auto val="1"/>
        <c:lblAlgn val="ctr"/>
        <c:lblOffset val="100"/>
        <c:noMultiLvlLbl val="0"/>
      </c:catAx>
      <c:valAx>
        <c:axId val="1911755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182248"/>
        <c:crosses val="autoZero"/>
        <c:crossBetween val="between"/>
      </c:valAx>
      <c:spPr>
        <a:noFill/>
        <a:ln>
          <a:noFill/>
        </a:ln>
        <a:effectLst/>
      </c:spPr>
    </c:plotArea>
    <c:legend>
      <c:legendPos val="b"/>
      <c:layout>
        <c:manualLayout>
          <c:xMode val="edge"/>
          <c:yMode val="edge"/>
          <c:x val="0"/>
          <c:y val="0.73768296135512412"/>
          <c:w val="0.94919948532847676"/>
          <c:h val="0.262317038644875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7356419648678"/>
          <c:y val="2.6281196304342228E-2"/>
          <c:w val="0.79414520325330973"/>
          <c:h val="0.63884583315561871"/>
        </c:manualLayout>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Sheet2!$B$1:$P$2</c:f>
              <c:multiLvlStrCache>
                <c:ptCount val="5"/>
                <c:lvl>
                  <c:pt idx="0">
                    <c:v>2017/18</c:v>
                  </c:pt>
                  <c:pt idx="1">
                    <c:v>2018/19</c:v>
                  </c:pt>
                  <c:pt idx="2">
                    <c:v>2019/20</c:v>
                  </c:pt>
                  <c:pt idx="3">
                    <c:v>2020/21</c:v>
                  </c:pt>
                  <c:pt idx="4">
                    <c:v>2021/22</c:v>
                  </c:pt>
                </c:lvl>
                <c:lvl>
                  <c:pt idx="0">
                    <c:v>Lepelle Northern Water</c:v>
                  </c:pt>
                </c:lvl>
              </c:multiLvlStrCache>
            </c:multiLvlStrRef>
          </c:cat>
          <c:val>
            <c:numRef>
              <c:f>Sheet2!$B$3:$P$3</c:f>
              <c:numCache>
                <c:formatCode>_(* #,##0_);_(* \(#,##0\);_(* "-"_);_(@_)</c:formatCode>
                <c:ptCount val="5"/>
                <c:pt idx="0">
                  <c:v>65777</c:v>
                </c:pt>
                <c:pt idx="1">
                  <c:v>34694</c:v>
                </c:pt>
                <c:pt idx="2">
                  <c:v>83704</c:v>
                </c:pt>
                <c:pt idx="3">
                  <c:v>78906</c:v>
                </c:pt>
                <c:pt idx="4">
                  <c:v>53843</c:v>
                </c:pt>
              </c:numCache>
            </c:numRef>
          </c:val>
          <c:extLst xmlns:c16r2="http://schemas.microsoft.com/office/drawing/2015/06/chart">
            <c:ext xmlns:c16="http://schemas.microsoft.com/office/drawing/2014/chart" uri="{C3380CC4-5D6E-409C-BE32-E72D297353CC}">
              <c16:uniqueId val="{00000000-B78B-4643-BDC3-8AF0969D3F90}"/>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Sheet2!$B$1:$P$2</c:f>
              <c:multiLvlStrCache>
                <c:ptCount val="5"/>
                <c:lvl>
                  <c:pt idx="0">
                    <c:v>2017/18</c:v>
                  </c:pt>
                  <c:pt idx="1">
                    <c:v>2018/19</c:v>
                  </c:pt>
                  <c:pt idx="2">
                    <c:v>2019/20</c:v>
                  </c:pt>
                  <c:pt idx="3">
                    <c:v>2020/21</c:v>
                  </c:pt>
                  <c:pt idx="4">
                    <c:v>2021/22</c:v>
                  </c:pt>
                </c:lvl>
                <c:lvl>
                  <c:pt idx="0">
                    <c:v>Lepelle Northern Water</c:v>
                  </c:pt>
                </c:lvl>
              </c:multiLvlStrCache>
            </c:multiLvlStrRef>
          </c:cat>
          <c:val>
            <c:numRef>
              <c:f>Sheet2!$B$4:$P$4</c:f>
              <c:numCache>
                <c:formatCode>_(* #,##0_);_(* \(#,##0\);_(* "-"_);_(@_)</c:formatCode>
                <c:ptCount val="5"/>
                <c:pt idx="0">
                  <c:v>197359</c:v>
                </c:pt>
                <c:pt idx="1">
                  <c:v>257254</c:v>
                </c:pt>
                <c:pt idx="2">
                  <c:v>275930</c:v>
                </c:pt>
                <c:pt idx="3">
                  <c:v>265321</c:v>
                </c:pt>
                <c:pt idx="4">
                  <c:v>295253</c:v>
                </c:pt>
              </c:numCache>
            </c:numRef>
          </c:val>
          <c:extLst xmlns:c16r2="http://schemas.microsoft.com/office/drawing/2015/06/chart">
            <c:ext xmlns:c16="http://schemas.microsoft.com/office/drawing/2014/chart" uri="{C3380CC4-5D6E-409C-BE32-E72D297353CC}">
              <c16:uniqueId val="{00000001-B78B-4643-BDC3-8AF0969D3F90}"/>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Sheet2!$B$1:$P$2</c:f>
              <c:multiLvlStrCache>
                <c:ptCount val="5"/>
                <c:lvl>
                  <c:pt idx="0">
                    <c:v>2017/18</c:v>
                  </c:pt>
                  <c:pt idx="1">
                    <c:v>2018/19</c:v>
                  </c:pt>
                  <c:pt idx="2">
                    <c:v>2019/20</c:v>
                  </c:pt>
                  <c:pt idx="3">
                    <c:v>2020/21</c:v>
                  </c:pt>
                  <c:pt idx="4">
                    <c:v>2021/22</c:v>
                  </c:pt>
                </c:lvl>
                <c:lvl>
                  <c:pt idx="0">
                    <c:v>Lepelle Northern Water</c:v>
                  </c:pt>
                </c:lvl>
              </c:multiLvlStrCache>
            </c:multiLvlStrRef>
          </c:cat>
          <c:val>
            <c:numRef>
              <c:f>Sheet2!$B$5:$P$5</c:f>
              <c:numCache>
                <c:formatCode>_(* #,##0_);_(* \(#,##0\);_(* "-"_);_(@_)</c:formatCode>
                <c:ptCount val="5"/>
                <c:pt idx="0">
                  <c:v>193639</c:v>
                </c:pt>
                <c:pt idx="1">
                  <c:v>110618</c:v>
                </c:pt>
                <c:pt idx="2">
                  <c:v>174021</c:v>
                </c:pt>
                <c:pt idx="3">
                  <c:v>177816</c:v>
                </c:pt>
                <c:pt idx="4">
                  <c:v>162176</c:v>
                </c:pt>
              </c:numCache>
            </c:numRef>
          </c:val>
          <c:extLst xmlns:c16r2="http://schemas.microsoft.com/office/drawing/2015/06/chart">
            <c:ext xmlns:c16="http://schemas.microsoft.com/office/drawing/2014/chart" uri="{C3380CC4-5D6E-409C-BE32-E72D297353CC}">
              <c16:uniqueId val="{00000002-B78B-4643-BDC3-8AF0969D3F90}"/>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Sheet2!$B$1:$P$2</c:f>
              <c:multiLvlStrCache>
                <c:ptCount val="5"/>
                <c:lvl>
                  <c:pt idx="0">
                    <c:v>2017/18</c:v>
                  </c:pt>
                  <c:pt idx="1">
                    <c:v>2018/19</c:v>
                  </c:pt>
                  <c:pt idx="2">
                    <c:v>2019/20</c:v>
                  </c:pt>
                  <c:pt idx="3">
                    <c:v>2020/21</c:v>
                  </c:pt>
                  <c:pt idx="4">
                    <c:v>2021/22</c:v>
                  </c:pt>
                </c:lvl>
                <c:lvl>
                  <c:pt idx="0">
                    <c:v>Lepelle Northern Water</c:v>
                  </c:pt>
                </c:lvl>
              </c:multiLvlStrCache>
            </c:multiLvlStrRef>
          </c:cat>
          <c:val>
            <c:numRef>
              <c:f>Sheet2!$B$6:$P$6</c:f>
              <c:numCache>
                <c:formatCode>_(* #,##0_);_(* \(#,##0\);_(* "-"_);_(@_)</c:formatCode>
                <c:ptCount val="5"/>
                <c:pt idx="0">
                  <c:v>21058</c:v>
                </c:pt>
                <c:pt idx="1">
                  <c:v>11919</c:v>
                </c:pt>
                <c:pt idx="2">
                  <c:v>12713</c:v>
                </c:pt>
                <c:pt idx="3">
                  <c:v>21303</c:v>
                </c:pt>
                <c:pt idx="4">
                  <c:v>18303</c:v>
                </c:pt>
              </c:numCache>
            </c:numRef>
          </c:val>
          <c:extLst xmlns:c16r2="http://schemas.microsoft.com/office/drawing/2015/06/chart">
            <c:ext xmlns:c16="http://schemas.microsoft.com/office/drawing/2014/chart" uri="{C3380CC4-5D6E-409C-BE32-E72D297353CC}">
              <c16:uniqueId val="{00000003-B78B-4643-BDC3-8AF0969D3F90}"/>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Sheet2!$B$1:$P$2</c:f>
              <c:multiLvlStrCache>
                <c:ptCount val="5"/>
                <c:lvl>
                  <c:pt idx="0">
                    <c:v>2017/18</c:v>
                  </c:pt>
                  <c:pt idx="1">
                    <c:v>2018/19</c:v>
                  </c:pt>
                  <c:pt idx="2">
                    <c:v>2019/20</c:v>
                  </c:pt>
                  <c:pt idx="3">
                    <c:v>2020/21</c:v>
                  </c:pt>
                  <c:pt idx="4">
                    <c:v>2021/22</c:v>
                  </c:pt>
                </c:lvl>
                <c:lvl>
                  <c:pt idx="0">
                    <c:v>Lepelle Northern Water</c:v>
                  </c:pt>
                </c:lvl>
              </c:multiLvlStrCache>
            </c:multiLvlStrRef>
          </c:cat>
          <c:val>
            <c:numRef>
              <c:f>Sheet2!$B$7:$P$7</c:f>
              <c:numCache>
                <c:formatCode>_(* #,##0_);_(* \(#,##0\);_(* "-"_);_(@_)</c:formatCode>
                <c:ptCount val="5"/>
                <c:pt idx="0">
                  <c:v>85500</c:v>
                </c:pt>
                <c:pt idx="1">
                  <c:v>47781</c:v>
                </c:pt>
                <c:pt idx="2">
                  <c:v>66283</c:v>
                </c:pt>
                <c:pt idx="3">
                  <c:v>107431</c:v>
                </c:pt>
                <c:pt idx="4">
                  <c:v>88648</c:v>
                </c:pt>
              </c:numCache>
            </c:numRef>
          </c:val>
          <c:extLst xmlns:c16r2="http://schemas.microsoft.com/office/drawing/2015/06/chart">
            <c:ext xmlns:c16="http://schemas.microsoft.com/office/drawing/2014/chart" uri="{C3380CC4-5D6E-409C-BE32-E72D297353CC}">
              <c16:uniqueId val="{00000004-B78B-4643-BDC3-8AF0969D3F90}"/>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Sheet2!$B$1:$P$2</c:f>
              <c:multiLvlStrCache>
                <c:ptCount val="5"/>
                <c:lvl>
                  <c:pt idx="0">
                    <c:v>2017/18</c:v>
                  </c:pt>
                  <c:pt idx="1">
                    <c:v>2018/19</c:v>
                  </c:pt>
                  <c:pt idx="2">
                    <c:v>2019/20</c:v>
                  </c:pt>
                  <c:pt idx="3">
                    <c:v>2020/21</c:v>
                  </c:pt>
                  <c:pt idx="4">
                    <c:v>2021/22</c:v>
                  </c:pt>
                </c:lvl>
                <c:lvl>
                  <c:pt idx="0">
                    <c:v>Lepelle Northern Water</c:v>
                  </c:pt>
                </c:lvl>
              </c:multiLvlStrCache>
            </c:multiLvlStrRef>
          </c:cat>
          <c:val>
            <c:numRef>
              <c:f>Sheet2!$B$8:$P$8</c:f>
              <c:numCache>
                <c:formatCode>_(* #,##0_);_(* \(#,##0\);_(* "-"_);_(@_)</c:formatCode>
                <c:ptCount val="5"/>
                <c:pt idx="0">
                  <c:v>63730</c:v>
                </c:pt>
                <c:pt idx="1">
                  <c:v>106860</c:v>
                </c:pt>
                <c:pt idx="2">
                  <c:v>169763</c:v>
                </c:pt>
                <c:pt idx="3">
                  <c:v>144846</c:v>
                </c:pt>
                <c:pt idx="4">
                  <c:v>108743</c:v>
                </c:pt>
              </c:numCache>
            </c:numRef>
          </c:val>
          <c:extLst xmlns:c16r2="http://schemas.microsoft.com/office/drawing/2015/06/chart">
            <c:ext xmlns:c16="http://schemas.microsoft.com/office/drawing/2014/chart" uri="{C3380CC4-5D6E-409C-BE32-E72D297353CC}">
              <c16:uniqueId val="{00000005-B78B-4643-BDC3-8AF0969D3F90}"/>
            </c:ext>
          </c:extLst>
        </c:ser>
        <c:dLbls>
          <c:showLegendKey val="0"/>
          <c:showVal val="0"/>
          <c:showCatName val="0"/>
          <c:showSerName val="0"/>
          <c:showPercent val="0"/>
          <c:showBubbleSize val="0"/>
        </c:dLbls>
        <c:gapWidth val="219"/>
        <c:overlap val="-27"/>
        <c:axId val="191180680"/>
        <c:axId val="191181856"/>
      </c:barChart>
      <c:catAx>
        <c:axId val="19118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181856"/>
        <c:crosses val="autoZero"/>
        <c:auto val="1"/>
        <c:lblAlgn val="ctr"/>
        <c:lblOffset val="100"/>
        <c:noMultiLvlLbl val="0"/>
      </c:catAx>
      <c:valAx>
        <c:axId val="1911818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1180680"/>
        <c:crosses val="autoZero"/>
        <c:crossBetween val="between"/>
      </c:valAx>
      <c:spPr>
        <a:noFill/>
        <a:ln>
          <a:noFill/>
        </a:ln>
        <a:effectLst/>
      </c:spPr>
    </c:plotArea>
    <c:legend>
      <c:legendPos val="b"/>
      <c:layout>
        <c:manualLayout>
          <c:xMode val="edge"/>
          <c:yMode val="edge"/>
          <c:x val="0"/>
          <c:y val="0.76472920048472193"/>
          <c:w val="0.86387980488520133"/>
          <c:h val="0.1898882446558064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809212532832"/>
          <c:y val="2.5440691229226091E-2"/>
          <c:w val="0.80542268491753866"/>
          <c:h val="0.60295543702331322"/>
        </c:manualLayout>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Sheet2!$B$1:$U$2</c:f>
              <c:multiLvlStrCache>
                <c:ptCount val="5"/>
                <c:lvl>
                  <c:pt idx="0">
                    <c:v>2017/18</c:v>
                  </c:pt>
                  <c:pt idx="1">
                    <c:v>2018/19</c:v>
                  </c:pt>
                  <c:pt idx="2">
                    <c:v>2019/20</c:v>
                  </c:pt>
                  <c:pt idx="3">
                    <c:v>2020/21</c:v>
                  </c:pt>
                  <c:pt idx="4">
                    <c:v>2021/22</c:v>
                  </c:pt>
                </c:lvl>
                <c:lvl>
                  <c:pt idx="0">
                    <c:v>Magalies Water</c:v>
                  </c:pt>
                </c:lvl>
              </c:multiLvlStrCache>
            </c:multiLvlStrRef>
          </c:cat>
          <c:val>
            <c:numRef>
              <c:f>Sheet2!$B$3:$U$3</c:f>
              <c:numCache>
                <c:formatCode>_(* #,##0_);_(* \(#,##0\);_(* "-"_);_(@_)</c:formatCode>
                <c:ptCount val="5"/>
                <c:pt idx="0">
                  <c:v>94519</c:v>
                </c:pt>
                <c:pt idx="1">
                  <c:v>102219</c:v>
                </c:pt>
                <c:pt idx="2">
                  <c:v>97877.497706469556</c:v>
                </c:pt>
                <c:pt idx="3">
                  <c:v>103978.10103640042</c:v>
                </c:pt>
                <c:pt idx="4">
                  <c:v>110069</c:v>
                </c:pt>
              </c:numCache>
            </c:numRef>
          </c:val>
          <c:extLst xmlns:c16r2="http://schemas.microsoft.com/office/drawing/2015/06/chart">
            <c:ext xmlns:c16="http://schemas.microsoft.com/office/drawing/2014/chart" uri="{C3380CC4-5D6E-409C-BE32-E72D297353CC}">
              <c16:uniqueId val="{00000000-6D03-4479-B746-2C829FCBCCD7}"/>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Sheet2!$B$1:$U$2</c:f>
              <c:multiLvlStrCache>
                <c:ptCount val="5"/>
                <c:lvl>
                  <c:pt idx="0">
                    <c:v>2017/18</c:v>
                  </c:pt>
                  <c:pt idx="1">
                    <c:v>2018/19</c:v>
                  </c:pt>
                  <c:pt idx="2">
                    <c:v>2019/20</c:v>
                  </c:pt>
                  <c:pt idx="3">
                    <c:v>2020/21</c:v>
                  </c:pt>
                  <c:pt idx="4">
                    <c:v>2021/22</c:v>
                  </c:pt>
                </c:lvl>
                <c:lvl>
                  <c:pt idx="0">
                    <c:v>Magalies Water</c:v>
                  </c:pt>
                </c:lvl>
              </c:multiLvlStrCache>
            </c:multiLvlStrRef>
          </c:cat>
          <c:val>
            <c:numRef>
              <c:f>Sheet2!$B$4:$U$4</c:f>
              <c:numCache>
                <c:formatCode>_(* #,##0_);_(* \(#,##0\);_(* "-"_);_(@_)</c:formatCode>
                <c:ptCount val="5"/>
                <c:pt idx="0">
                  <c:v>160005</c:v>
                </c:pt>
                <c:pt idx="1">
                  <c:v>63667</c:v>
                </c:pt>
                <c:pt idx="2">
                  <c:v>89466.618200144963</c:v>
                </c:pt>
                <c:pt idx="3">
                  <c:v>101701.01463167265</c:v>
                </c:pt>
                <c:pt idx="4">
                  <c:v>96124</c:v>
                </c:pt>
              </c:numCache>
            </c:numRef>
          </c:val>
          <c:extLst xmlns:c16r2="http://schemas.microsoft.com/office/drawing/2015/06/chart">
            <c:ext xmlns:c16="http://schemas.microsoft.com/office/drawing/2014/chart" uri="{C3380CC4-5D6E-409C-BE32-E72D297353CC}">
              <c16:uniqueId val="{00000001-6D03-4479-B746-2C829FCBCCD7}"/>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Sheet2!$B$1:$U$2</c:f>
              <c:multiLvlStrCache>
                <c:ptCount val="5"/>
                <c:lvl>
                  <c:pt idx="0">
                    <c:v>2017/18</c:v>
                  </c:pt>
                  <c:pt idx="1">
                    <c:v>2018/19</c:v>
                  </c:pt>
                  <c:pt idx="2">
                    <c:v>2019/20</c:v>
                  </c:pt>
                  <c:pt idx="3">
                    <c:v>2020/21</c:v>
                  </c:pt>
                  <c:pt idx="4">
                    <c:v>2021/22</c:v>
                  </c:pt>
                </c:lvl>
                <c:lvl>
                  <c:pt idx="0">
                    <c:v>Magalies Water</c:v>
                  </c:pt>
                </c:lvl>
              </c:multiLvlStrCache>
            </c:multiLvlStrRef>
          </c:cat>
          <c:val>
            <c:numRef>
              <c:f>Sheet2!$B$5:$U$5</c:f>
              <c:numCache>
                <c:formatCode>_(* #,##0_);_(* \(#,##0\);_(* "-"_);_(@_)</c:formatCode>
                <c:ptCount val="5"/>
                <c:pt idx="0">
                  <c:v>106752</c:v>
                </c:pt>
                <c:pt idx="1">
                  <c:v>115646</c:v>
                </c:pt>
                <c:pt idx="2">
                  <c:v>110887.57811216723</c:v>
                </c:pt>
                <c:pt idx="3">
                  <c:v>124200.97077589744</c:v>
                </c:pt>
                <c:pt idx="4">
                  <c:v>126390</c:v>
                </c:pt>
              </c:numCache>
            </c:numRef>
          </c:val>
          <c:extLst xmlns:c16r2="http://schemas.microsoft.com/office/drawing/2015/06/chart">
            <c:ext xmlns:c16="http://schemas.microsoft.com/office/drawing/2014/chart" uri="{C3380CC4-5D6E-409C-BE32-E72D297353CC}">
              <c16:uniqueId val="{00000002-6D03-4479-B746-2C829FCBCCD7}"/>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Sheet2!$B$1:$U$2</c:f>
              <c:multiLvlStrCache>
                <c:ptCount val="5"/>
                <c:lvl>
                  <c:pt idx="0">
                    <c:v>2017/18</c:v>
                  </c:pt>
                  <c:pt idx="1">
                    <c:v>2018/19</c:v>
                  </c:pt>
                  <c:pt idx="2">
                    <c:v>2019/20</c:v>
                  </c:pt>
                  <c:pt idx="3">
                    <c:v>2020/21</c:v>
                  </c:pt>
                  <c:pt idx="4">
                    <c:v>2021/22</c:v>
                  </c:pt>
                </c:lvl>
                <c:lvl>
                  <c:pt idx="0">
                    <c:v>Magalies Water</c:v>
                  </c:pt>
                </c:lvl>
              </c:multiLvlStrCache>
            </c:multiLvlStrRef>
          </c:cat>
          <c:val>
            <c:numRef>
              <c:f>Sheet2!$B$6:$U$6</c:f>
              <c:numCache>
                <c:formatCode>_(* #,##0_);_(* \(#,##0\);_(* "-"_);_(@_)</c:formatCode>
                <c:ptCount val="5"/>
                <c:pt idx="0">
                  <c:v>37862</c:v>
                </c:pt>
                <c:pt idx="1">
                  <c:v>40641</c:v>
                </c:pt>
                <c:pt idx="2">
                  <c:v>36469.811602471629</c:v>
                </c:pt>
                <c:pt idx="3">
                  <c:v>40418.23643202144</c:v>
                </c:pt>
                <c:pt idx="4">
                  <c:v>43144</c:v>
                </c:pt>
              </c:numCache>
            </c:numRef>
          </c:val>
          <c:extLst xmlns:c16r2="http://schemas.microsoft.com/office/drawing/2015/06/chart">
            <c:ext xmlns:c16="http://schemas.microsoft.com/office/drawing/2014/chart" uri="{C3380CC4-5D6E-409C-BE32-E72D297353CC}">
              <c16:uniqueId val="{00000003-6D03-4479-B746-2C829FCBCCD7}"/>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Sheet2!$B$1:$U$2</c:f>
              <c:multiLvlStrCache>
                <c:ptCount val="5"/>
                <c:lvl>
                  <c:pt idx="0">
                    <c:v>2017/18</c:v>
                  </c:pt>
                  <c:pt idx="1">
                    <c:v>2018/19</c:v>
                  </c:pt>
                  <c:pt idx="2">
                    <c:v>2019/20</c:v>
                  </c:pt>
                  <c:pt idx="3">
                    <c:v>2020/21</c:v>
                  </c:pt>
                  <c:pt idx="4">
                    <c:v>2021/22</c:v>
                  </c:pt>
                </c:lvl>
                <c:lvl>
                  <c:pt idx="0">
                    <c:v>Magalies Water</c:v>
                  </c:pt>
                </c:lvl>
              </c:multiLvlStrCache>
            </c:multiLvlStrRef>
          </c:cat>
          <c:val>
            <c:numRef>
              <c:f>Sheet2!$B$7:$U$7</c:f>
              <c:numCache>
                <c:formatCode>_(* #,##0_);_(* \(#,##0\);_(* "-"_);_(@_)</c:formatCode>
                <c:ptCount val="5"/>
                <c:pt idx="0">
                  <c:v>13848</c:v>
                </c:pt>
                <c:pt idx="1">
                  <c:v>17735</c:v>
                </c:pt>
                <c:pt idx="2">
                  <c:v>18096.380335934209</c:v>
                </c:pt>
                <c:pt idx="3">
                  <c:v>19787.84376682631</c:v>
                </c:pt>
                <c:pt idx="4">
                  <c:v>33515</c:v>
                </c:pt>
              </c:numCache>
            </c:numRef>
          </c:val>
          <c:extLst xmlns:c16r2="http://schemas.microsoft.com/office/drawing/2015/06/chart">
            <c:ext xmlns:c16="http://schemas.microsoft.com/office/drawing/2014/chart" uri="{C3380CC4-5D6E-409C-BE32-E72D297353CC}">
              <c16:uniqueId val="{00000004-6D03-4479-B746-2C829FCBCCD7}"/>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Sheet2!$B$1:$U$2</c:f>
              <c:multiLvlStrCache>
                <c:ptCount val="5"/>
                <c:lvl>
                  <c:pt idx="0">
                    <c:v>2017/18</c:v>
                  </c:pt>
                  <c:pt idx="1">
                    <c:v>2018/19</c:v>
                  </c:pt>
                  <c:pt idx="2">
                    <c:v>2019/20</c:v>
                  </c:pt>
                  <c:pt idx="3">
                    <c:v>2020/21</c:v>
                  </c:pt>
                  <c:pt idx="4">
                    <c:v>2021/22</c:v>
                  </c:pt>
                </c:lvl>
                <c:lvl>
                  <c:pt idx="0">
                    <c:v>Magalies Water</c:v>
                  </c:pt>
                </c:lvl>
              </c:multiLvlStrCache>
            </c:multiLvlStrRef>
          </c:cat>
          <c:val>
            <c:numRef>
              <c:f>Sheet2!$B$8:$U$8</c:f>
              <c:numCache>
                <c:formatCode>_(* #,##0_);_(* \(#,##0\);_(* "-"_);_(@_)</c:formatCode>
                <c:ptCount val="5"/>
                <c:pt idx="0">
                  <c:v>51692</c:v>
                </c:pt>
                <c:pt idx="1">
                  <c:v>70161</c:v>
                </c:pt>
                <c:pt idx="2">
                  <c:v>70617.778480069363</c:v>
                </c:pt>
                <c:pt idx="3">
                  <c:v>82087.28657541002</c:v>
                </c:pt>
                <c:pt idx="4">
                  <c:v>93866</c:v>
                </c:pt>
              </c:numCache>
            </c:numRef>
          </c:val>
          <c:extLst xmlns:c16r2="http://schemas.microsoft.com/office/drawing/2015/06/chart">
            <c:ext xmlns:c16="http://schemas.microsoft.com/office/drawing/2014/chart" uri="{C3380CC4-5D6E-409C-BE32-E72D297353CC}">
              <c16:uniqueId val="{00000005-6D03-4479-B746-2C829FCBCCD7}"/>
            </c:ext>
          </c:extLst>
        </c:ser>
        <c:dLbls>
          <c:showLegendKey val="0"/>
          <c:showVal val="0"/>
          <c:showCatName val="0"/>
          <c:showSerName val="0"/>
          <c:showPercent val="0"/>
          <c:showBubbleSize val="0"/>
        </c:dLbls>
        <c:gapWidth val="219"/>
        <c:overlap val="-27"/>
        <c:axId val="191174800"/>
        <c:axId val="191175976"/>
      </c:barChart>
      <c:catAx>
        <c:axId val="19117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175976"/>
        <c:crosses val="autoZero"/>
        <c:auto val="1"/>
        <c:lblAlgn val="ctr"/>
        <c:lblOffset val="100"/>
        <c:noMultiLvlLbl val="0"/>
      </c:catAx>
      <c:valAx>
        <c:axId val="19117597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174800"/>
        <c:crosses val="autoZero"/>
        <c:crossBetween val="between"/>
      </c:valAx>
      <c:spPr>
        <a:noFill/>
        <a:ln>
          <a:noFill/>
        </a:ln>
        <a:effectLst/>
      </c:spPr>
    </c:plotArea>
    <c:legend>
      <c:legendPos val="b"/>
      <c:layout>
        <c:manualLayout>
          <c:xMode val="edge"/>
          <c:yMode val="edge"/>
          <c:x val="1.8095949089353101E-2"/>
          <c:y val="0.73805692796830213"/>
          <c:w val="0.95648764788623397"/>
          <c:h val="0.234129991902774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0348948112744"/>
          <c:y val="2.3608517047140648E-2"/>
          <c:w val="0.82926625519365893"/>
          <c:h val="0.60958559870320472"/>
        </c:manualLayout>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Sheet2!$B$1:$Z$2</c:f>
              <c:multiLvlStrCache>
                <c:ptCount val="5"/>
                <c:lvl>
                  <c:pt idx="0">
                    <c:v>2017/18</c:v>
                  </c:pt>
                  <c:pt idx="1">
                    <c:v>2018/19</c:v>
                  </c:pt>
                  <c:pt idx="2">
                    <c:v>2019/20</c:v>
                  </c:pt>
                  <c:pt idx="3">
                    <c:v>2020/21</c:v>
                  </c:pt>
                  <c:pt idx="4">
                    <c:v>2021/22</c:v>
                  </c:pt>
                </c:lvl>
                <c:lvl>
                  <c:pt idx="0">
                    <c:v>Mhlathuze Water</c:v>
                  </c:pt>
                </c:lvl>
              </c:multiLvlStrCache>
            </c:multiLvlStrRef>
          </c:cat>
          <c:val>
            <c:numRef>
              <c:f>Sheet2!$B$3:$Z$3</c:f>
              <c:numCache>
                <c:formatCode>_(* #,##0_);_(* \(#,##0\);_(* "-"_);_(@_)</c:formatCode>
                <c:ptCount val="5"/>
                <c:pt idx="0">
                  <c:v>92378</c:v>
                </c:pt>
                <c:pt idx="1">
                  <c:v>95518</c:v>
                </c:pt>
                <c:pt idx="2">
                  <c:v>53064</c:v>
                </c:pt>
                <c:pt idx="3">
                  <c:v>64043</c:v>
                </c:pt>
                <c:pt idx="4">
                  <c:v>62584</c:v>
                </c:pt>
              </c:numCache>
            </c:numRef>
          </c:val>
          <c:extLst xmlns:c16r2="http://schemas.microsoft.com/office/drawing/2015/06/chart">
            <c:ext xmlns:c16="http://schemas.microsoft.com/office/drawing/2014/chart" uri="{C3380CC4-5D6E-409C-BE32-E72D297353CC}">
              <c16:uniqueId val="{00000000-2FA3-41C7-8C43-5B31BEF469C8}"/>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Sheet2!$B$1:$Z$2</c:f>
              <c:multiLvlStrCache>
                <c:ptCount val="5"/>
                <c:lvl>
                  <c:pt idx="0">
                    <c:v>2017/18</c:v>
                  </c:pt>
                  <c:pt idx="1">
                    <c:v>2018/19</c:v>
                  </c:pt>
                  <c:pt idx="2">
                    <c:v>2019/20</c:v>
                  </c:pt>
                  <c:pt idx="3">
                    <c:v>2020/21</c:v>
                  </c:pt>
                  <c:pt idx="4">
                    <c:v>2021/22</c:v>
                  </c:pt>
                </c:lvl>
                <c:lvl>
                  <c:pt idx="0">
                    <c:v>Mhlathuze Water</c:v>
                  </c:pt>
                </c:lvl>
              </c:multiLvlStrCache>
            </c:multiLvlStrRef>
          </c:cat>
          <c:val>
            <c:numRef>
              <c:f>Sheet2!$B$4:$Z$4</c:f>
              <c:numCache>
                <c:formatCode>_(* #,##0_);_(* \(#,##0\);_(* "-"_);_(@_)</c:formatCode>
                <c:ptCount val="5"/>
                <c:pt idx="0">
                  <c:v>122352</c:v>
                </c:pt>
                <c:pt idx="1">
                  <c:v>143872</c:v>
                </c:pt>
                <c:pt idx="2">
                  <c:v>157270</c:v>
                </c:pt>
                <c:pt idx="3">
                  <c:v>147597</c:v>
                </c:pt>
                <c:pt idx="4">
                  <c:v>152352</c:v>
                </c:pt>
              </c:numCache>
            </c:numRef>
          </c:val>
          <c:extLst xmlns:c16r2="http://schemas.microsoft.com/office/drawing/2015/06/chart">
            <c:ext xmlns:c16="http://schemas.microsoft.com/office/drawing/2014/chart" uri="{C3380CC4-5D6E-409C-BE32-E72D297353CC}">
              <c16:uniqueId val="{00000001-2FA3-41C7-8C43-5B31BEF469C8}"/>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Sheet2!$B$1:$Z$2</c:f>
              <c:multiLvlStrCache>
                <c:ptCount val="5"/>
                <c:lvl>
                  <c:pt idx="0">
                    <c:v>2017/18</c:v>
                  </c:pt>
                  <c:pt idx="1">
                    <c:v>2018/19</c:v>
                  </c:pt>
                  <c:pt idx="2">
                    <c:v>2019/20</c:v>
                  </c:pt>
                  <c:pt idx="3">
                    <c:v>2020/21</c:v>
                  </c:pt>
                  <c:pt idx="4">
                    <c:v>2021/22</c:v>
                  </c:pt>
                </c:lvl>
                <c:lvl>
                  <c:pt idx="0">
                    <c:v>Mhlathuze Water</c:v>
                  </c:pt>
                </c:lvl>
              </c:multiLvlStrCache>
            </c:multiLvlStrRef>
          </c:cat>
          <c:val>
            <c:numRef>
              <c:f>Sheet2!$B$5:$Z$5</c:f>
              <c:numCache>
                <c:formatCode>_(* #,##0_);_(* \(#,##0\);_(* "-"_);_(@_)</c:formatCode>
                <c:ptCount val="5"/>
                <c:pt idx="0">
                  <c:v>127374</c:v>
                </c:pt>
                <c:pt idx="1">
                  <c:v>66402</c:v>
                </c:pt>
                <c:pt idx="2">
                  <c:v>60214</c:v>
                </c:pt>
                <c:pt idx="3">
                  <c:v>54462</c:v>
                </c:pt>
                <c:pt idx="4">
                  <c:v>59199</c:v>
                </c:pt>
              </c:numCache>
            </c:numRef>
          </c:val>
          <c:extLst xmlns:c16r2="http://schemas.microsoft.com/office/drawing/2015/06/chart">
            <c:ext xmlns:c16="http://schemas.microsoft.com/office/drawing/2014/chart" uri="{C3380CC4-5D6E-409C-BE32-E72D297353CC}">
              <c16:uniqueId val="{00000002-2FA3-41C7-8C43-5B31BEF469C8}"/>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Sheet2!$B$1:$Z$2</c:f>
              <c:multiLvlStrCache>
                <c:ptCount val="5"/>
                <c:lvl>
                  <c:pt idx="0">
                    <c:v>2017/18</c:v>
                  </c:pt>
                  <c:pt idx="1">
                    <c:v>2018/19</c:v>
                  </c:pt>
                  <c:pt idx="2">
                    <c:v>2019/20</c:v>
                  </c:pt>
                  <c:pt idx="3">
                    <c:v>2020/21</c:v>
                  </c:pt>
                  <c:pt idx="4">
                    <c:v>2021/22</c:v>
                  </c:pt>
                </c:lvl>
                <c:lvl>
                  <c:pt idx="0">
                    <c:v>Mhlathuze Water</c:v>
                  </c:pt>
                </c:lvl>
              </c:multiLvlStrCache>
            </c:multiLvlStrRef>
          </c:cat>
          <c:val>
            <c:numRef>
              <c:f>Sheet2!$B$6:$Z$6</c:f>
              <c:numCache>
                <c:formatCode>_(* #,##0_);_(* \(#,##0\);_(* "-"_);_(@_)</c:formatCode>
                <c:ptCount val="5"/>
                <c:pt idx="0">
                  <c:v>14495</c:v>
                </c:pt>
                <c:pt idx="1">
                  <c:v>17657</c:v>
                </c:pt>
                <c:pt idx="2">
                  <c:v>19171</c:v>
                </c:pt>
                <c:pt idx="3">
                  <c:v>17428</c:v>
                </c:pt>
                <c:pt idx="4">
                  <c:v>19793</c:v>
                </c:pt>
              </c:numCache>
            </c:numRef>
          </c:val>
          <c:extLst xmlns:c16r2="http://schemas.microsoft.com/office/drawing/2015/06/chart">
            <c:ext xmlns:c16="http://schemas.microsoft.com/office/drawing/2014/chart" uri="{C3380CC4-5D6E-409C-BE32-E72D297353CC}">
              <c16:uniqueId val="{00000003-2FA3-41C7-8C43-5B31BEF469C8}"/>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Sheet2!$B$1:$Z$2</c:f>
              <c:multiLvlStrCache>
                <c:ptCount val="5"/>
                <c:lvl>
                  <c:pt idx="0">
                    <c:v>2017/18</c:v>
                  </c:pt>
                  <c:pt idx="1">
                    <c:v>2018/19</c:v>
                  </c:pt>
                  <c:pt idx="2">
                    <c:v>2019/20</c:v>
                  </c:pt>
                  <c:pt idx="3">
                    <c:v>2020/21</c:v>
                  </c:pt>
                  <c:pt idx="4">
                    <c:v>2021/22</c:v>
                  </c:pt>
                </c:lvl>
                <c:lvl>
                  <c:pt idx="0">
                    <c:v>Mhlathuze Water</c:v>
                  </c:pt>
                </c:lvl>
              </c:multiLvlStrCache>
            </c:multiLvlStrRef>
          </c:cat>
          <c:val>
            <c:numRef>
              <c:f>Sheet2!$B$7:$Z$7</c:f>
              <c:numCache>
                <c:formatCode>_(* #,##0_);_(* \(#,##0\);_(* "-"_);_(@_)</c:formatCode>
                <c:ptCount val="5"/>
                <c:pt idx="0">
                  <c:v>43972</c:v>
                </c:pt>
                <c:pt idx="1">
                  <c:v>24058</c:v>
                </c:pt>
                <c:pt idx="2">
                  <c:v>26575</c:v>
                </c:pt>
                <c:pt idx="3">
                  <c:v>42456</c:v>
                </c:pt>
                <c:pt idx="4">
                  <c:v>52412</c:v>
                </c:pt>
              </c:numCache>
            </c:numRef>
          </c:val>
          <c:extLst xmlns:c16r2="http://schemas.microsoft.com/office/drawing/2015/06/chart">
            <c:ext xmlns:c16="http://schemas.microsoft.com/office/drawing/2014/chart" uri="{C3380CC4-5D6E-409C-BE32-E72D297353CC}">
              <c16:uniqueId val="{00000004-2FA3-41C7-8C43-5B31BEF469C8}"/>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Sheet2!$B$1:$Z$2</c:f>
              <c:multiLvlStrCache>
                <c:ptCount val="5"/>
                <c:lvl>
                  <c:pt idx="0">
                    <c:v>2017/18</c:v>
                  </c:pt>
                  <c:pt idx="1">
                    <c:v>2018/19</c:v>
                  </c:pt>
                  <c:pt idx="2">
                    <c:v>2019/20</c:v>
                  </c:pt>
                  <c:pt idx="3">
                    <c:v>2020/21</c:v>
                  </c:pt>
                  <c:pt idx="4">
                    <c:v>2021/22</c:v>
                  </c:pt>
                </c:lvl>
                <c:lvl>
                  <c:pt idx="0">
                    <c:v>Mhlathuze Water</c:v>
                  </c:pt>
                </c:lvl>
              </c:multiLvlStrCache>
            </c:multiLvlStrRef>
          </c:cat>
          <c:val>
            <c:numRef>
              <c:f>Sheet2!$B$8:$Z$8</c:f>
              <c:numCache>
                <c:formatCode>_(* #,##0_);_(* \(#,##0\);_(* "-"_);_(@_)</c:formatCode>
                <c:ptCount val="5"/>
                <c:pt idx="0">
                  <c:v>73894</c:v>
                </c:pt>
                <c:pt idx="1">
                  <c:v>70097</c:v>
                </c:pt>
                <c:pt idx="2">
                  <c:v>80709</c:v>
                </c:pt>
                <c:pt idx="3">
                  <c:v>62276</c:v>
                </c:pt>
                <c:pt idx="4">
                  <c:v>60667</c:v>
                </c:pt>
              </c:numCache>
            </c:numRef>
          </c:val>
          <c:extLst xmlns:c16r2="http://schemas.microsoft.com/office/drawing/2015/06/chart">
            <c:ext xmlns:c16="http://schemas.microsoft.com/office/drawing/2014/chart" uri="{C3380CC4-5D6E-409C-BE32-E72D297353CC}">
              <c16:uniqueId val="{00000005-2FA3-41C7-8C43-5B31BEF469C8}"/>
            </c:ext>
          </c:extLst>
        </c:ser>
        <c:dLbls>
          <c:showLegendKey val="0"/>
          <c:showVal val="0"/>
          <c:showCatName val="0"/>
          <c:showSerName val="0"/>
          <c:showPercent val="0"/>
          <c:showBubbleSize val="0"/>
        </c:dLbls>
        <c:gapWidth val="219"/>
        <c:overlap val="-27"/>
        <c:axId val="191178328"/>
        <c:axId val="191181072"/>
      </c:barChart>
      <c:catAx>
        <c:axId val="19117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181072"/>
        <c:crosses val="autoZero"/>
        <c:auto val="1"/>
        <c:lblAlgn val="ctr"/>
        <c:lblOffset val="100"/>
        <c:noMultiLvlLbl val="0"/>
      </c:catAx>
      <c:valAx>
        <c:axId val="19118107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1178328"/>
        <c:crosses val="autoZero"/>
        <c:crossBetween val="between"/>
      </c:valAx>
      <c:spPr>
        <a:noFill/>
        <a:ln>
          <a:noFill/>
        </a:ln>
        <a:effectLst/>
      </c:spPr>
    </c:plotArea>
    <c:legend>
      <c:legendPos val="b"/>
      <c:layout>
        <c:manualLayout>
          <c:xMode val="edge"/>
          <c:yMode val="edge"/>
          <c:x val="0.10134175490117892"/>
          <c:y val="0.76890050218374562"/>
          <c:w val="0.85352094456077265"/>
          <c:h val="0.2167926012901708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Sheet2!$B$1:$AE$2</c:f>
              <c:multiLvlStrCache>
                <c:ptCount val="5"/>
                <c:lvl>
                  <c:pt idx="0">
                    <c:v>2017/18</c:v>
                  </c:pt>
                  <c:pt idx="1">
                    <c:v>2018/19</c:v>
                  </c:pt>
                  <c:pt idx="2">
                    <c:v>2019/20</c:v>
                  </c:pt>
                  <c:pt idx="3">
                    <c:v>2020/21</c:v>
                  </c:pt>
                  <c:pt idx="4">
                    <c:v>2021/22</c:v>
                  </c:pt>
                </c:lvl>
                <c:lvl>
                  <c:pt idx="0">
                    <c:v>Overberg Water</c:v>
                  </c:pt>
                </c:lvl>
              </c:multiLvlStrCache>
            </c:multiLvlStrRef>
          </c:cat>
          <c:val>
            <c:numRef>
              <c:f>Sheet2!$B$3:$AE$3</c:f>
              <c:numCache>
                <c:formatCode>_(* #,##0_);_(* \(#,##0\);_(* "-"_);_(@_)</c:formatCode>
                <c:ptCount val="5"/>
                <c:pt idx="1">
                  <c:v>904</c:v>
                </c:pt>
                <c:pt idx="2">
                  <c:v>1029</c:v>
                </c:pt>
                <c:pt idx="3">
                  <c:v>956</c:v>
                </c:pt>
                <c:pt idx="4">
                  <c:v>1014</c:v>
                </c:pt>
              </c:numCache>
            </c:numRef>
          </c:val>
          <c:extLst xmlns:c16r2="http://schemas.microsoft.com/office/drawing/2015/06/chart">
            <c:ext xmlns:c16="http://schemas.microsoft.com/office/drawing/2014/chart" uri="{C3380CC4-5D6E-409C-BE32-E72D297353CC}">
              <c16:uniqueId val="{00000000-461F-4136-8A39-DE2D7ED01F9D}"/>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Sheet2!$B$1:$AE$2</c:f>
              <c:multiLvlStrCache>
                <c:ptCount val="5"/>
                <c:lvl>
                  <c:pt idx="0">
                    <c:v>2017/18</c:v>
                  </c:pt>
                  <c:pt idx="1">
                    <c:v>2018/19</c:v>
                  </c:pt>
                  <c:pt idx="2">
                    <c:v>2019/20</c:v>
                  </c:pt>
                  <c:pt idx="3">
                    <c:v>2020/21</c:v>
                  </c:pt>
                  <c:pt idx="4">
                    <c:v>2021/22</c:v>
                  </c:pt>
                </c:lvl>
                <c:lvl>
                  <c:pt idx="0">
                    <c:v>Overberg Water</c:v>
                  </c:pt>
                </c:lvl>
              </c:multiLvlStrCache>
            </c:multiLvlStrRef>
          </c:cat>
          <c:val>
            <c:numRef>
              <c:f>Sheet2!$B$4:$AE$4</c:f>
              <c:numCache>
                <c:formatCode>_(* #,##0_);_(* \(#,##0\);_(* "-"_);_(@_)</c:formatCode>
                <c:ptCount val="5"/>
                <c:pt idx="1">
                  <c:v>13131</c:v>
                </c:pt>
                <c:pt idx="2">
                  <c:v>14484</c:v>
                </c:pt>
                <c:pt idx="3">
                  <c:v>32455</c:v>
                </c:pt>
                <c:pt idx="4">
                  <c:v>36580</c:v>
                </c:pt>
              </c:numCache>
            </c:numRef>
          </c:val>
          <c:extLst xmlns:c16r2="http://schemas.microsoft.com/office/drawing/2015/06/chart">
            <c:ext xmlns:c16="http://schemas.microsoft.com/office/drawing/2014/chart" uri="{C3380CC4-5D6E-409C-BE32-E72D297353CC}">
              <c16:uniqueId val="{00000001-461F-4136-8A39-DE2D7ED01F9D}"/>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Sheet2!$B$1:$AE$2</c:f>
              <c:multiLvlStrCache>
                <c:ptCount val="5"/>
                <c:lvl>
                  <c:pt idx="0">
                    <c:v>2017/18</c:v>
                  </c:pt>
                  <c:pt idx="1">
                    <c:v>2018/19</c:v>
                  </c:pt>
                  <c:pt idx="2">
                    <c:v>2019/20</c:v>
                  </c:pt>
                  <c:pt idx="3">
                    <c:v>2020/21</c:v>
                  </c:pt>
                  <c:pt idx="4">
                    <c:v>2021/22</c:v>
                  </c:pt>
                </c:lvl>
                <c:lvl>
                  <c:pt idx="0">
                    <c:v>Overberg Water</c:v>
                  </c:pt>
                </c:lvl>
              </c:multiLvlStrCache>
            </c:multiLvlStrRef>
          </c:cat>
          <c:val>
            <c:numRef>
              <c:f>Sheet2!$B$5:$AE$5</c:f>
              <c:numCache>
                <c:formatCode>_(* #,##0_);_(* \(#,##0\);_(* "-"_);_(@_)</c:formatCode>
                <c:ptCount val="5"/>
                <c:pt idx="1">
                  <c:v>8146</c:v>
                </c:pt>
                <c:pt idx="2">
                  <c:v>10303</c:v>
                </c:pt>
                <c:pt idx="3">
                  <c:v>9741</c:v>
                </c:pt>
                <c:pt idx="4">
                  <c:v>10715</c:v>
                </c:pt>
              </c:numCache>
            </c:numRef>
          </c:val>
          <c:extLst xmlns:c16r2="http://schemas.microsoft.com/office/drawing/2015/06/chart">
            <c:ext xmlns:c16="http://schemas.microsoft.com/office/drawing/2014/chart" uri="{C3380CC4-5D6E-409C-BE32-E72D297353CC}">
              <c16:uniqueId val="{00000002-461F-4136-8A39-DE2D7ED01F9D}"/>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Sheet2!$B$1:$AE$2</c:f>
              <c:multiLvlStrCache>
                <c:ptCount val="5"/>
                <c:lvl>
                  <c:pt idx="0">
                    <c:v>2017/18</c:v>
                  </c:pt>
                  <c:pt idx="1">
                    <c:v>2018/19</c:v>
                  </c:pt>
                  <c:pt idx="2">
                    <c:v>2019/20</c:v>
                  </c:pt>
                  <c:pt idx="3">
                    <c:v>2020/21</c:v>
                  </c:pt>
                  <c:pt idx="4">
                    <c:v>2021/22</c:v>
                  </c:pt>
                </c:lvl>
                <c:lvl>
                  <c:pt idx="0">
                    <c:v>Overberg Water</c:v>
                  </c:pt>
                </c:lvl>
              </c:multiLvlStrCache>
            </c:multiLvlStrRef>
          </c:cat>
          <c:val>
            <c:numRef>
              <c:f>Sheet2!$B$6:$AE$6</c:f>
              <c:numCache>
                <c:formatCode>_(* #,##0_);_(* \(#,##0\);_(* "-"_);_(@_)</c:formatCode>
                <c:ptCount val="5"/>
                <c:pt idx="1">
                  <c:v>2932</c:v>
                </c:pt>
                <c:pt idx="2">
                  <c:v>2575</c:v>
                </c:pt>
                <c:pt idx="3">
                  <c:v>2718</c:v>
                </c:pt>
                <c:pt idx="4">
                  <c:v>2990</c:v>
                </c:pt>
              </c:numCache>
            </c:numRef>
          </c:val>
          <c:extLst xmlns:c16r2="http://schemas.microsoft.com/office/drawing/2015/06/chart">
            <c:ext xmlns:c16="http://schemas.microsoft.com/office/drawing/2014/chart" uri="{C3380CC4-5D6E-409C-BE32-E72D297353CC}">
              <c16:uniqueId val="{00000003-461F-4136-8A39-DE2D7ED01F9D}"/>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Sheet2!$B$1:$AE$2</c:f>
              <c:multiLvlStrCache>
                <c:ptCount val="5"/>
                <c:lvl>
                  <c:pt idx="0">
                    <c:v>2017/18</c:v>
                  </c:pt>
                  <c:pt idx="1">
                    <c:v>2018/19</c:v>
                  </c:pt>
                  <c:pt idx="2">
                    <c:v>2019/20</c:v>
                  </c:pt>
                  <c:pt idx="3">
                    <c:v>2020/21</c:v>
                  </c:pt>
                  <c:pt idx="4">
                    <c:v>2021/22</c:v>
                  </c:pt>
                </c:lvl>
                <c:lvl>
                  <c:pt idx="0">
                    <c:v>Overberg Water</c:v>
                  </c:pt>
                </c:lvl>
              </c:multiLvlStrCache>
            </c:multiLvlStrRef>
          </c:cat>
          <c:val>
            <c:numRef>
              <c:f>Sheet2!$B$7:$AE$7</c:f>
              <c:numCache>
                <c:formatCode>_(* #,##0_);_(* \(#,##0\);_(* "-"_);_(@_)</c:formatCode>
                <c:ptCount val="5"/>
                <c:pt idx="1">
                  <c:v>1195</c:v>
                </c:pt>
                <c:pt idx="2">
                  <c:v>1246</c:v>
                </c:pt>
                <c:pt idx="3">
                  <c:v>2168</c:v>
                </c:pt>
                <c:pt idx="4">
                  <c:v>2254</c:v>
                </c:pt>
              </c:numCache>
            </c:numRef>
          </c:val>
          <c:extLst xmlns:c16r2="http://schemas.microsoft.com/office/drawing/2015/06/chart">
            <c:ext xmlns:c16="http://schemas.microsoft.com/office/drawing/2014/chart" uri="{C3380CC4-5D6E-409C-BE32-E72D297353CC}">
              <c16:uniqueId val="{00000004-461F-4136-8A39-DE2D7ED01F9D}"/>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Sheet2!$B$1:$AE$2</c:f>
              <c:multiLvlStrCache>
                <c:ptCount val="5"/>
                <c:lvl>
                  <c:pt idx="0">
                    <c:v>2017/18</c:v>
                  </c:pt>
                  <c:pt idx="1">
                    <c:v>2018/19</c:v>
                  </c:pt>
                  <c:pt idx="2">
                    <c:v>2019/20</c:v>
                  </c:pt>
                  <c:pt idx="3">
                    <c:v>2020/21</c:v>
                  </c:pt>
                  <c:pt idx="4">
                    <c:v>2021/22</c:v>
                  </c:pt>
                </c:lvl>
                <c:lvl>
                  <c:pt idx="0">
                    <c:v>Overberg Water</c:v>
                  </c:pt>
                </c:lvl>
              </c:multiLvlStrCache>
            </c:multiLvlStrRef>
          </c:cat>
          <c:val>
            <c:numRef>
              <c:f>Sheet2!$B$8:$AE$8</c:f>
              <c:numCache>
                <c:formatCode>_(* #,##0_);_(* \(#,##0\);_(* "-"_);_(@_)</c:formatCode>
                <c:ptCount val="5"/>
                <c:pt idx="1">
                  <c:v>3647</c:v>
                </c:pt>
                <c:pt idx="2">
                  <c:v>3679</c:v>
                </c:pt>
                <c:pt idx="3">
                  <c:v>3859</c:v>
                </c:pt>
                <c:pt idx="4">
                  <c:v>4021</c:v>
                </c:pt>
              </c:numCache>
            </c:numRef>
          </c:val>
          <c:extLst xmlns:c16r2="http://schemas.microsoft.com/office/drawing/2015/06/chart">
            <c:ext xmlns:c16="http://schemas.microsoft.com/office/drawing/2014/chart" uri="{C3380CC4-5D6E-409C-BE32-E72D297353CC}">
              <c16:uniqueId val="{00000005-461F-4136-8A39-DE2D7ED01F9D}"/>
            </c:ext>
          </c:extLst>
        </c:ser>
        <c:dLbls>
          <c:showLegendKey val="0"/>
          <c:showVal val="0"/>
          <c:showCatName val="0"/>
          <c:showSerName val="0"/>
          <c:showPercent val="0"/>
          <c:showBubbleSize val="0"/>
        </c:dLbls>
        <c:gapWidth val="219"/>
        <c:overlap val="-27"/>
        <c:axId val="191181464"/>
        <c:axId val="191177936"/>
      </c:barChart>
      <c:catAx>
        <c:axId val="191181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177936"/>
        <c:crosses val="autoZero"/>
        <c:auto val="1"/>
        <c:lblAlgn val="ctr"/>
        <c:lblOffset val="100"/>
        <c:noMultiLvlLbl val="0"/>
      </c:catAx>
      <c:valAx>
        <c:axId val="1911779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181464"/>
        <c:crosses val="autoZero"/>
        <c:crossBetween val="between"/>
      </c:valAx>
      <c:spPr>
        <a:noFill/>
        <a:ln>
          <a:noFill/>
        </a:ln>
        <a:effectLst/>
      </c:spPr>
    </c:plotArea>
    <c:legend>
      <c:legendPos val="b"/>
      <c:layout>
        <c:manualLayout>
          <c:xMode val="edge"/>
          <c:yMode val="edge"/>
          <c:x val="7.607524399745981E-2"/>
          <c:y val="0.72475160739937849"/>
          <c:w val="0.87088538011722394"/>
          <c:h val="0.275248392600621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Sheet2!$B$1:$AJ$2</c:f>
              <c:multiLvlStrCache>
                <c:ptCount val="5"/>
                <c:lvl>
                  <c:pt idx="0">
                    <c:v>2017/18</c:v>
                  </c:pt>
                  <c:pt idx="1">
                    <c:v>2018/19</c:v>
                  </c:pt>
                  <c:pt idx="2">
                    <c:v>2019/20</c:v>
                  </c:pt>
                  <c:pt idx="3">
                    <c:v>2020/21</c:v>
                  </c:pt>
                  <c:pt idx="4">
                    <c:v>2021/22</c:v>
                  </c:pt>
                </c:lvl>
                <c:lvl>
                  <c:pt idx="0">
                    <c:v>Rand Water</c:v>
                  </c:pt>
                </c:lvl>
              </c:multiLvlStrCache>
            </c:multiLvlStrRef>
          </c:cat>
          <c:val>
            <c:numRef>
              <c:f>Sheet2!$B$3:$AJ$3</c:f>
              <c:numCache>
                <c:formatCode>_(* #,##0_);_(* \(#,##0\);_(* "-"_);_(@_)</c:formatCode>
                <c:ptCount val="5"/>
                <c:pt idx="0">
                  <c:v>4807291.9702288872</c:v>
                </c:pt>
                <c:pt idx="1">
                  <c:v>5614843</c:v>
                </c:pt>
                <c:pt idx="2">
                  <c:v>5844916.4651179779</c:v>
                </c:pt>
                <c:pt idx="3">
                  <c:v>6239000</c:v>
                </c:pt>
                <c:pt idx="4">
                  <c:v>6631491</c:v>
                </c:pt>
              </c:numCache>
            </c:numRef>
          </c:val>
          <c:extLst xmlns:c16r2="http://schemas.microsoft.com/office/drawing/2015/06/chart">
            <c:ext xmlns:c16="http://schemas.microsoft.com/office/drawing/2014/chart" uri="{C3380CC4-5D6E-409C-BE32-E72D297353CC}">
              <c16:uniqueId val="{00000000-B709-47DA-A7AF-0D06FF9C658F}"/>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Sheet2!$B$1:$AJ$2</c:f>
              <c:multiLvlStrCache>
                <c:ptCount val="5"/>
                <c:lvl>
                  <c:pt idx="0">
                    <c:v>2017/18</c:v>
                  </c:pt>
                  <c:pt idx="1">
                    <c:v>2018/19</c:v>
                  </c:pt>
                  <c:pt idx="2">
                    <c:v>2019/20</c:v>
                  </c:pt>
                  <c:pt idx="3">
                    <c:v>2020/21</c:v>
                  </c:pt>
                  <c:pt idx="4">
                    <c:v>2021/22</c:v>
                  </c:pt>
                </c:lvl>
                <c:lvl>
                  <c:pt idx="0">
                    <c:v>Rand Water</c:v>
                  </c:pt>
                </c:lvl>
              </c:multiLvlStrCache>
            </c:multiLvlStrRef>
          </c:cat>
          <c:val>
            <c:numRef>
              <c:f>Sheet2!$B$4:$AJ$4</c:f>
              <c:numCache>
                <c:formatCode>_(* #,##0_);_(* \(#,##0\);_(* "-"_);_(@_)</c:formatCode>
                <c:ptCount val="5"/>
                <c:pt idx="0">
                  <c:v>2052030.3390025003</c:v>
                </c:pt>
                <c:pt idx="1">
                  <c:v>2138610</c:v>
                </c:pt>
                <c:pt idx="2">
                  <c:v>2167154.4265799997</c:v>
                </c:pt>
                <c:pt idx="3">
                  <c:v>2349284</c:v>
                </c:pt>
                <c:pt idx="4">
                  <c:v>2259781</c:v>
                </c:pt>
              </c:numCache>
            </c:numRef>
          </c:val>
          <c:extLst xmlns:c16r2="http://schemas.microsoft.com/office/drawing/2015/06/chart">
            <c:ext xmlns:c16="http://schemas.microsoft.com/office/drawing/2014/chart" uri="{C3380CC4-5D6E-409C-BE32-E72D297353CC}">
              <c16:uniqueId val="{00000001-B709-47DA-A7AF-0D06FF9C658F}"/>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Sheet2!$B$1:$AJ$2</c:f>
              <c:multiLvlStrCache>
                <c:ptCount val="5"/>
                <c:lvl>
                  <c:pt idx="0">
                    <c:v>2017/18</c:v>
                  </c:pt>
                  <c:pt idx="1">
                    <c:v>2018/19</c:v>
                  </c:pt>
                  <c:pt idx="2">
                    <c:v>2019/20</c:v>
                  </c:pt>
                  <c:pt idx="3">
                    <c:v>2020/21</c:v>
                  </c:pt>
                  <c:pt idx="4">
                    <c:v>2021/22</c:v>
                  </c:pt>
                </c:lvl>
                <c:lvl>
                  <c:pt idx="0">
                    <c:v>Rand Water</c:v>
                  </c:pt>
                </c:lvl>
              </c:multiLvlStrCache>
            </c:multiLvlStrRef>
          </c:cat>
          <c:val>
            <c:numRef>
              <c:f>Sheet2!$B$5:$AJ$5</c:f>
              <c:numCache>
                <c:formatCode>_(* #,##0_);_(* \(#,##0\);_(* "-"_);_(@_)</c:formatCode>
                <c:ptCount val="5"/>
                <c:pt idx="0">
                  <c:v>2655887.0673750155</c:v>
                </c:pt>
                <c:pt idx="1">
                  <c:v>2196950</c:v>
                </c:pt>
                <c:pt idx="2">
                  <c:v>2257114.5275000003</c:v>
                </c:pt>
                <c:pt idx="3">
                  <c:v>2683000</c:v>
                </c:pt>
                <c:pt idx="4">
                  <c:v>2973615</c:v>
                </c:pt>
              </c:numCache>
            </c:numRef>
          </c:val>
          <c:extLst xmlns:c16r2="http://schemas.microsoft.com/office/drawing/2015/06/chart">
            <c:ext xmlns:c16="http://schemas.microsoft.com/office/drawing/2014/chart" uri="{C3380CC4-5D6E-409C-BE32-E72D297353CC}">
              <c16:uniqueId val="{00000002-B709-47DA-A7AF-0D06FF9C658F}"/>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Sheet2!$B$1:$AJ$2</c:f>
              <c:multiLvlStrCache>
                <c:ptCount val="5"/>
                <c:lvl>
                  <c:pt idx="0">
                    <c:v>2017/18</c:v>
                  </c:pt>
                  <c:pt idx="1">
                    <c:v>2018/19</c:v>
                  </c:pt>
                  <c:pt idx="2">
                    <c:v>2019/20</c:v>
                  </c:pt>
                  <c:pt idx="3">
                    <c:v>2020/21</c:v>
                  </c:pt>
                  <c:pt idx="4">
                    <c:v>2021/22</c:v>
                  </c:pt>
                </c:lvl>
                <c:lvl>
                  <c:pt idx="0">
                    <c:v>Rand Water</c:v>
                  </c:pt>
                </c:lvl>
              </c:multiLvlStrCache>
            </c:multiLvlStrRef>
          </c:cat>
          <c:val>
            <c:numRef>
              <c:f>Sheet2!$B$6:$AJ$6</c:f>
              <c:numCache>
                <c:formatCode>_(* #,##0_);_(* \(#,##0\);_(* "-"_);_(@_)</c:formatCode>
                <c:ptCount val="5"/>
                <c:pt idx="0">
                  <c:v>319018.66850000003</c:v>
                </c:pt>
                <c:pt idx="1">
                  <c:v>323697</c:v>
                </c:pt>
                <c:pt idx="2">
                  <c:v>539416.93000000005</c:v>
                </c:pt>
                <c:pt idx="3">
                  <c:v>517000</c:v>
                </c:pt>
                <c:pt idx="4">
                  <c:v>428162</c:v>
                </c:pt>
              </c:numCache>
            </c:numRef>
          </c:val>
          <c:extLst xmlns:c16r2="http://schemas.microsoft.com/office/drawing/2015/06/chart">
            <c:ext xmlns:c16="http://schemas.microsoft.com/office/drawing/2014/chart" uri="{C3380CC4-5D6E-409C-BE32-E72D297353CC}">
              <c16:uniqueId val="{00000003-B709-47DA-A7AF-0D06FF9C658F}"/>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Sheet2!$B$1:$AJ$2</c:f>
              <c:multiLvlStrCache>
                <c:ptCount val="5"/>
                <c:lvl>
                  <c:pt idx="0">
                    <c:v>2017/18</c:v>
                  </c:pt>
                  <c:pt idx="1">
                    <c:v>2018/19</c:v>
                  </c:pt>
                  <c:pt idx="2">
                    <c:v>2019/20</c:v>
                  </c:pt>
                  <c:pt idx="3">
                    <c:v>2020/21</c:v>
                  </c:pt>
                  <c:pt idx="4">
                    <c:v>2021/22</c:v>
                  </c:pt>
                </c:lvl>
                <c:lvl>
                  <c:pt idx="0">
                    <c:v>Rand Water</c:v>
                  </c:pt>
                </c:lvl>
              </c:multiLvlStrCache>
            </c:multiLvlStrRef>
          </c:cat>
          <c:val>
            <c:numRef>
              <c:f>Sheet2!$B$7:$AJ$7</c:f>
              <c:numCache>
                <c:formatCode>_(* #,##0_);_(* \(#,##0\);_(* "-"_);_(@_)</c:formatCode>
                <c:ptCount val="5"/>
                <c:pt idx="0">
                  <c:v>196530.85164999997</c:v>
                </c:pt>
                <c:pt idx="1">
                  <c:v>131955</c:v>
                </c:pt>
                <c:pt idx="2">
                  <c:v>325767.18700125162</c:v>
                </c:pt>
                <c:pt idx="3">
                  <c:v>405860</c:v>
                </c:pt>
                <c:pt idx="4">
                  <c:v>467085</c:v>
                </c:pt>
              </c:numCache>
            </c:numRef>
          </c:val>
          <c:extLst xmlns:c16r2="http://schemas.microsoft.com/office/drawing/2015/06/chart">
            <c:ext xmlns:c16="http://schemas.microsoft.com/office/drawing/2014/chart" uri="{C3380CC4-5D6E-409C-BE32-E72D297353CC}">
              <c16:uniqueId val="{00000004-B709-47DA-A7AF-0D06FF9C658F}"/>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Sheet2!$B$1:$AJ$2</c:f>
              <c:multiLvlStrCache>
                <c:ptCount val="5"/>
                <c:lvl>
                  <c:pt idx="0">
                    <c:v>2017/18</c:v>
                  </c:pt>
                  <c:pt idx="1">
                    <c:v>2018/19</c:v>
                  </c:pt>
                  <c:pt idx="2">
                    <c:v>2019/20</c:v>
                  </c:pt>
                  <c:pt idx="3">
                    <c:v>2020/21</c:v>
                  </c:pt>
                  <c:pt idx="4">
                    <c:v>2021/22</c:v>
                  </c:pt>
                </c:lvl>
                <c:lvl>
                  <c:pt idx="0">
                    <c:v>Rand Water</c:v>
                  </c:pt>
                </c:lvl>
              </c:multiLvlStrCache>
            </c:multiLvlStrRef>
          </c:cat>
          <c:val>
            <c:numRef>
              <c:f>Sheet2!$B$8:$AJ$8</c:f>
              <c:numCache>
                <c:formatCode>_(* #,##0_);_(* \(#,##0\);_(* "-"_);_(@_)</c:formatCode>
                <c:ptCount val="5"/>
                <c:pt idx="0">
                  <c:v>463091</c:v>
                </c:pt>
                <c:pt idx="1">
                  <c:v>479127</c:v>
                </c:pt>
                <c:pt idx="2">
                  <c:v>683129</c:v>
                </c:pt>
                <c:pt idx="3">
                  <c:v>731000</c:v>
                </c:pt>
                <c:pt idx="4">
                  <c:v>689727</c:v>
                </c:pt>
              </c:numCache>
            </c:numRef>
          </c:val>
          <c:extLst xmlns:c16r2="http://schemas.microsoft.com/office/drawing/2015/06/chart">
            <c:ext xmlns:c16="http://schemas.microsoft.com/office/drawing/2014/chart" uri="{C3380CC4-5D6E-409C-BE32-E72D297353CC}">
              <c16:uniqueId val="{00000005-B709-47DA-A7AF-0D06FF9C658F}"/>
            </c:ext>
          </c:extLst>
        </c:ser>
        <c:dLbls>
          <c:showLegendKey val="0"/>
          <c:showVal val="0"/>
          <c:showCatName val="0"/>
          <c:showSerName val="0"/>
          <c:showPercent val="0"/>
          <c:showBubbleSize val="0"/>
        </c:dLbls>
        <c:gapWidth val="219"/>
        <c:overlap val="-27"/>
        <c:axId val="191179896"/>
        <c:axId val="191180288"/>
      </c:barChart>
      <c:catAx>
        <c:axId val="19117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1180288"/>
        <c:crosses val="autoZero"/>
        <c:auto val="1"/>
        <c:lblAlgn val="ctr"/>
        <c:lblOffset val="100"/>
        <c:noMultiLvlLbl val="0"/>
      </c:catAx>
      <c:valAx>
        <c:axId val="1911802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1179896"/>
        <c:crosses val="autoZero"/>
        <c:crossBetween val="between"/>
      </c:valAx>
      <c:spPr>
        <a:noFill/>
        <a:ln>
          <a:noFill/>
        </a:ln>
        <a:effectLst/>
      </c:spPr>
    </c:plotArea>
    <c:legend>
      <c:legendPos val="b"/>
      <c:layout>
        <c:manualLayout>
          <c:xMode val="edge"/>
          <c:yMode val="edge"/>
          <c:x val="7.9970665419332676E-2"/>
          <c:y val="0.68921437433500454"/>
          <c:w val="0.64315892597055246"/>
          <c:h val="0.2938584699374475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86618631327657"/>
          <c:y val="1.3225657339154354E-2"/>
          <c:w val="0.75463333433778979"/>
          <c:h val="0.60504514602923121"/>
        </c:manualLayout>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Sheet2!$B$1:$AO$2</c:f>
              <c:multiLvlStrCache>
                <c:ptCount val="5"/>
                <c:lvl>
                  <c:pt idx="0">
                    <c:v>2017/18</c:v>
                  </c:pt>
                  <c:pt idx="1">
                    <c:v>2018/19</c:v>
                  </c:pt>
                  <c:pt idx="2">
                    <c:v>2019/20</c:v>
                  </c:pt>
                  <c:pt idx="3">
                    <c:v>2020/21</c:v>
                  </c:pt>
                  <c:pt idx="4">
                    <c:v>2021/22</c:v>
                  </c:pt>
                </c:lvl>
                <c:lvl>
                  <c:pt idx="0">
                    <c:v>Sedibeng Water</c:v>
                  </c:pt>
                </c:lvl>
              </c:multiLvlStrCache>
            </c:multiLvlStrRef>
          </c:cat>
          <c:val>
            <c:numRef>
              <c:f>Sheet2!$B$3:$AO$3</c:f>
              <c:numCache>
                <c:formatCode>#,##0</c:formatCode>
                <c:ptCount val="5"/>
                <c:pt idx="0">
                  <c:v>363654</c:v>
                </c:pt>
                <c:pt idx="1">
                  <c:v>431695</c:v>
                </c:pt>
                <c:pt idx="2">
                  <c:v>499303</c:v>
                </c:pt>
                <c:pt idx="3">
                  <c:v>555307</c:v>
                </c:pt>
                <c:pt idx="4">
                  <c:v>582361</c:v>
                </c:pt>
              </c:numCache>
            </c:numRef>
          </c:val>
          <c:extLst xmlns:c16r2="http://schemas.microsoft.com/office/drawing/2015/06/chart">
            <c:ext xmlns:c16="http://schemas.microsoft.com/office/drawing/2014/chart" uri="{C3380CC4-5D6E-409C-BE32-E72D297353CC}">
              <c16:uniqueId val="{00000000-71A0-4F50-892F-08A9B2864C94}"/>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Sheet2!$B$1:$AO$2</c:f>
              <c:multiLvlStrCache>
                <c:ptCount val="5"/>
                <c:lvl>
                  <c:pt idx="0">
                    <c:v>2017/18</c:v>
                  </c:pt>
                  <c:pt idx="1">
                    <c:v>2018/19</c:v>
                  </c:pt>
                  <c:pt idx="2">
                    <c:v>2019/20</c:v>
                  </c:pt>
                  <c:pt idx="3">
                    <c:v>2020/21</c:v>
                  </c:pt>
                  <c:pt idx="4">
                    <c:v>2021/22</c:v>
                  </c:pt>
                </c:lvl>
                <c:lvl>
                  <c:pt idx="0">
                    <c:v>Sedibeng Water</c:v>
                  </c:pt>
                </c:lvl>
              </c:multiLvlStrCache>
            </c:multiLvlStrRef>
          </c:cat>
          <c:val>
            <c:numRef>
              <c:f>Sheet2!$B$4:$AO$4</c:f>
              <c:numCache>
                <c:formatCode>#,##0</c:formatCode>
                <c:ptCount val="5"/>
                <c:pt idx="0">
                  <c:v>293380</c:v>
                </c:pt>
                <c:pt idx="1">
                  <c:v>312810</c:v>
                </c:pt>
                <c:pt idx="2">
                  <c:v>335219</c:v>
                </c:pt>
                <c:pt idx="3">
                  <c:v>360360</c:v>
                </c:pt>
                <c:pt idx="4">
                  <c:v>372411</c:v>
                </c:pt>
              </c:numCache>
            </c:numRef>
          </c:val>
          <c:extLst xmlns:c16r2="http://schemas.microsoft.com/office/drawing/2015/06/chart">
            <c:ext xmlns:c16="http://schemas.microsoft.com/office/drawing/2014/chart" uri="{C3380CC4-5D6E-409C-BE32-E72D297353CC}">
              <c16:uniqueId val="{00000001-71A0-4F50-892F-08A9B2864C94}"/>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Sheet2!$B$1:$AO$2</c:f>
              <c:multiLvlStrCache>
                <c:ptCount val="5"/>
                <c:lvl>
                  <c:pt idx="0">
                    <c:v>2017/18</c:v>
                  </c:pt>
                  <c:pt idx="1">
                    <c:v>2018/19</c:v>
                  </c:pt>
                  <c:pt idx="2">
                    <c:v>2019/20</c:v>
                  </c:pt>
                  <c:pt idx="3">
                    <c:v>2020/21</c:v>
                  </c:pt>
                  <c:pt idx="4">
                    <c:v>2021/22</c:v>
                  </c:pt>
                </c:lvl>
                <c:lvl>
                  <c:pt idx="0">
                    <c:v>Sedibeng Water</c:v>
                  </c:pt>
                </c:lvl>
              </c:multiLvlStrCache>
            </c:multiLvlStrRef>
          </c:cat>
          <c:val>
            <c:numRef>
              <c:f>Sheet2!$B$5:$AO$5</c:f>
              <c:numCache>
                <c:formatCode>#,##0</c:formatCode>
                <c:ptCount val="5"/>
                <c:pt idx="0">
                  <c:v>162390</c:v>
                </c:pt>
                <c:pt idx="1">
                  <c:v>216129</c:v>
                </c:pt>
                <c:pt idx="2">
                  <c:v>237309</c:v>
                </c:pt>
                <c:pt idx="3">
                  <c:v>261040</c:v>
                </c:pt>
                <c:pt idx="4">
                  <c:v>271000</c:v>
                </c:pt>
              </c:numCache>
            </c:numRef>
          </c:val>
          <c:extLst xmlns:c16r2="http://schemas.microsoft.com/office/drawing/2015/06/chart">
            <c:ext xmlns:c16="http://schemas.microsoft.com/office/drawing/2014/chart" uri="{C3380CC4-5D6E-409C-BE32-E72D297353CC}">
              <c16:uniqueId val="{00000002-71A0-4F50-892F-08A9B2864C94}"/>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Sheet2!$B$1:$AO$2</c:f>
              <c:multiLvlStrCache>
                <c:ptCount val="5"/>
                <c:lvl>
                  <c:pt idx="0">
                    <c:v>2017/18</c:v>
                  </c:pt>
                  <c:pt idx="1">
                    <c:v>2018/19</c:v>
                  </c:pt>
                  <c:pt idx="2">
                    <c:v>2019/20</c:v>
                  </c:pt>
                  <c:pt idx="3">
                    <c:v>2020/21</c:v>
                  </c:pt>
                  <c:pt idx="4">
                    <c:v>2021/22</c:v>
                  </c:pt>
                </c:lvl>
                <c:lvl>
                  <c:pt idx="0">
                    <c:v>Sedibeng Water</c:v>
                  </c:pt>
                </c:lvl>
              </c:multiLvlStrCache>
            </c:multiLvlStrRef>
          </c:cat>
          <c:val>
            <c:numRef>
              <c:f>Sheet2!$B$6:$AO$6</c:f>
              <c:numCache>
                <c:formatCode>#,##0</c:formatCode>
                <c:ptCount val="5"/>
                <c:pt idx="0">
                  <c:v>53971</c:v>
                </c:pt>
                <c:pt idx="1">
                  <c:v>58358</c:v>
                </c:pt>
                <c:pt idx="2">
                  <c:v>62443</c:v>
                </c:pt>
                <c:pt idx="3">
                  <c:v>66814</c:v>
                </c:pt>
                <c:pt idx="4">
                  <c:v>67542</c:v>
                </c:pt>
              </c:numCache>
            </c:numRef>
          </c:val>
          <c:extLst xmlns:c16r2="http://schemas.microsoft.com/office/drawing/2015/06/chart">
            <c:ext xmlns:c16="http://schemas.microsoft.com/office/drawing/2014/chart" uri="{C3380CC4-5D6E-409C-BE32-E72D297353CC}">
              <c16:uniqueId val="{00000003-71A0-4F50-892F-08A9B2864C94}"/>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Sheet2!$B$1:$AO$2</c:f>
              <c:multiLvlStrCache>
                <c:ptCount val="5"/>
                <c:lvl>
                  <c:pt idx="0">
                    <c:v>2017/18</c:v>
                  </c:pt>
                  <c:pt idx="1">
                    <c:v>2018/19</c:v>
                  </c:pt>
                  <c:pt idx="2">
                    <c:v>2019/20</c:v>
                  </c:pt>
                  <c:pt idx="3">
                    <c:v>2020/21</c:v>
                  </c:pt>
                  <c:pt idx="4">
                    <c:v>2021/22</c:v>
                  </c:pt>
                </c:lvl>
                <c:lvl>
                  <c:pt idx="0">
                    <c:v>Sedibeng Water</c:v>
                  </c:pt>
                </c:lvl>
              </c:multiLvlStrCache>
            </c:multiLvlStrRef>
          </c:cat>
          <c:val>
            <c:numRef>
              <c:f>Sheet2!$B$7:$AO$7</c:f>
              <c:numCache>
                <c:formatCode>#,##0</c:formatCode>
                <c:ptCount val="5"/>
                <c:pt idx="0">
                  <c:v>39007</c:v>
                </c:pt>
                <c:pt idx="1">
                  <c:v>45514</c:v>
                </c:pt>
                <c:pt idx="2">
                  <c:v>48461</c:v>
                </c:pt>
                <c:pt idx="3">
                  <c:v>51602</c:v>
                </c:pt>
                <c:pt idx="4">
                  <c:v>52631</c:v>
                </c:pt>
              </c:numCache>
            </c:numRef>
          </c:val>
          <c:extLst xmlns:c16r2="http://schemas.microsoft.com/office/drawing/2015/06/chart">
            <c:ext xmlns:c16="http://schemas.microsoft.com/office/drawing/2014/chart" uri="{C3380CC4-5D6E-409C-BE32-E72D297353CC}">
              <c16:uniqueId val="{00000004-71A0-4F50-892F-08A9B2864C94}"/>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Sheet2!$B$1:$AO$2</c:f>
              <c:multiLvlStrCache>
                <c:ptCount val="5"/>
                <c:lvl>
                  <c:pt idx="0">
                    <c:v>2017/18</c:v>
                  </c:pt>
                  <c:pt idx="1">
                    <c:v>2018/19</c:v>
                  </c:pt>
                  <c:pt idx="2">
                    <c:v>2019/20</c:v>
                  </c:pt>
                  <c:pt idx="3">
                    <c:v>2020/21</c:v>
                  </c:pt>
                  <c:pt idx="4">
                    <c:v>2021/22</c:v>
                  </c:pt>
                </c:lvl>
                <c:lvl>
                  <c:pt idx="0">
                    <c:v>Sedibeng Water</c:v>
                  </c:pt>
                </c:lvl>
              </c:multiLvlStrCache>
            </c:multiLvlStrRef>
          </c:cat>
          <c:val>
            <c:numRef>
              <c:f>Sheet2!$B$8:$AO$8</c:f>
              <c:numCache>
                <c:formatCode>#,##0</c:formatCode>
                <c:ptCount val="5"/>
                <c:pt idx="0">
                  <c:v>176501</c:v>
                </c:pt>
                <c:pt idx="1">
                  <c:v>162943</c:v>
                </c:pt>
                <c:pt idx="2">
                  <c:v>165574</c:v>
                </c:pt>
                <c:pt idx="3">
                  <c:v>168865</c:v>
                </c:pt>
                <c:pt idx="4">
                  <c:v>170152</c:v>
                </c:pt>
              </c:numCache>
            </c:numRef>
          </c:val>
          <c:extLst xmlns:c16r2="http://schemas.microsoft.com/office/drawing/2015/06/chart">
            <c:ext xmlns:c16="http://schemas.microsoft.com/office/drawing/2014/chart" uri="{C3380CC4-5D6E-409C-BE32-E72D297353CC}">
              <c16:uniqueId val="{00000005-71A0-4F50-892F-08A9B2864C94}"/>
            </c:ext>
          </c:extLst>
        </c:ser>
        <c:dLbls>
          <c:showLegendKey val="0"/>
          <c:showVal val="0"/>
          <c:showCatName val="0"/>
          <c:showSerName val="0"/>
          <c:showPercent val="0"/>
          <c:showBubbleSize val="0"/>
        </c:dLbls>
        <c:gapWidth val="219"/>
        <c:overlap val="-27"/>
        <c:axId val="192228768"/>
        <c:axId val="192235824"/>
      </c:barChart>
      <c:catAx>
        <c:axId val="19222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235824"/>
        <c:crosses val="autoZero"/>
        <c:auto val="1"/>
        <c:lblAlgn val="ctr"/>
        <c:lblOffset val="100"/>
        <c:noMultiLvlLbl val="0"/>
      </c:catAx>
      <c:valAx>
        <c:axId val="192235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2228768"/>
        <c:crosses val="autoZero"/>
        <c:crossBetween val="between"/>
      </c:valAx>
      <c:spPr>
        <a:noFill/>
        <a:ln>
          <a:noFill/>
        </a:ln>
        <a:effectLst/>
      </c:spPr>
    </c:plotArea>
    <c:legend>
      <c:legendPos val="b"/>
      <c:layout>
        <c:manualLayout>
          <c:xMode val="edge"/>
          <c:yMode val="edge"/>
          <c:x val="4.2674610801031687E-2"/>
          <c:y val="0.70738410888590497"/>
          <c:w val="0.64888806672269306"/>
          <c:h val="0.2926158911140950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Sheet2!$A$3</c:f>
              <c:strCache>
                <c:ptCount val="1"/>
                <c:pt idx="0">
                  <c:v>Raw water cost</c:v>
                </c:pt>
              </c:strCache>
            </c:strRef>
          </c:tx>
          <c:spPr>
            <a:solidFill>
              <a:schemeClr val="accent1"/>
            </a:solidFill>
            <a:ln>
              <a:noFill/>
            </a:ln>
            <a:effectLst/>
          </c:spPr>
          <c:invertIfNegative val="0"/>
          <c:cat>
            <c:multiLvlStrRef>
              <c:f>Sheet2!$B$1:$AT$2</c:f>
              <c:multiLvlStrCache>
                <c:ptCount val="5"/>
                <c:lvl>
                  <c:pt idx="0">
                    <c:v>2017/18</c:v>
                  </c:pt>
                  <c:pt idx="1">
                    <c:v>2018/19</c:v>
                  </c:pt>
                  <c:pt idx="2">
                    <c:v>2019/20</c:v>
                  </c:pt>
                  <c:pt idx="3">
                    <c:v>2020/21</c:v>
                  </c:pt>
                  <c:pt idx="4">
                    <c:v>2021/22</c:v>
                  </c:pt>
                </c:lvl>
                <c:lvl>
                  <c:pt idx="0">
                    <c:v>Umgeni Water</c:v>
                  </c:pt>
                </c:lvl>
              </c:multiLvlStrCache>
            </c:multiLvlStrRef>
          </c:cat>
          <c:val>
            <c:numRef>
              <c:f>Sheet2!$B$3:$AT$3</c:f>
              <c:numCache>
                <c:formatCode>_(* #,##0_);_(* \(#,##0\);_(* "-"_);_(@_)</c:formatCode>
                <c:ptCount val="5"/>
                <c:pt idx="0">
                  <c:v>229013</c:v>
                </c:pt>
                <c:pt idx="1">
                  <c:v>217149</c:v>
                </c:pt>
                <c:pt idx="2">
                  <c:v>255930</c:v>
                </c:pt>
                <c:pt idx="3">
                  <c:v>318054</c:v>
                </c:pt>
                <c:pt idx="4" formatCode="_-* #,##0_-;\-* #,##0_-;_-* &quot;-&quot;??_-;_-@_-">
                  <c:v>352645</c:v>
                </c:pt>
              </c:numCache>
            </c:numRef>
          </c:val>
          <c:extLst xmlns:c16r2="http://schemas.microsoft.com/office/drawing/2015/06/chart">
            <c:ext xmlns:c16="http://schemas.microsoft.com/office/drawing/2014/chart" uri="{C3380CC4-5D6E-409C-BE32-E72D297353CC}">
              <c16:uniqueId val="{00000000-404C-46C1-B52D-B03C2BF6B471}"/>
            </c:ext>
          </c:extLst>
        </c:ser>
        <c:ser>
          <c:idx val="1"/>
          <c:order val="1"/>
          <c:tx>
            <c:strRef>
              <c:f>Sheet2!$A$4</c:f>
              <c:strCache>
                <c:ptCount val="1"/>
                <c:pt idx="0">
                  <c:v>Staff Costs</c:v>
                </c:pt>
              </c:strCache>
            </c:strRef>
          </c:tx>
          <c:spPr>
            <a:solidFill>
              <a:schemeClr val="accent2"/>
            </a:solidFill>
            <a:ln>
              <a:noFill/>
            </a:ln>
            <a:effectLst/>
          </c:spPr>
          <c:invertIfNegative val="0"/>
          <c:cat>
            <c:multiLvlStrRef>
              <c:f>Sheet2!$B$1:$AT$2</c:f>
              <c:multiLvlStrCache>
                <c:ptCount val="5"/>
                <c:lvl>
                  <c:pt idx="0">
                    <c:v>2017/18</c:v>
                  </c:pt>
                  <c:pt idx="1">
                    <c:v>2018/19</c:v>
                  </c:pt>
                  <c:pt idx="2">
                    <c:v>2019/20</c:v>
                  </c:pt>
                  <c:pt idx="3">
                    <c:v>2020/21</c:v>
                  </c:pt>
                  <c:pt idx="4">
                    <c:v>2021/22</c:v>
                  </c:pt>
                </c:lvl>
                <c:lvl>
                  <c:pt idx="0">
                    <c:v>Umgeni Water</c:v>
                  </c:pt>
                </c:lvl>
              </c:multiLvlStrCache>
            </c:multiLvlStrRef>
          </c:cat>
          <c:val>
            <c:numRef>
              <c:f>Sheet2!$B$4:$AT$4</c:f>
              <c:numCache>
                <c:formatCode>_(* #,##0_);_(* \(#,##0\);_(* "-"_);_(@_)</c:formatCode>
                <c:ptCount val="5"/>
                <c:pt idx="0">
                  <c:v>211513</c:v>
                </c:pt>
                <c:pt idx="1">
                  <c:v>250351</c:v>
                </c:pt>
                <c:pt idx="2">
                  <c:v>272518</c:v>
                </c:pt>
                <c:pt idx="3">
                  <c:v>303723</c:v>
                </c:pt>
                <c:pt idx="4" formatCode="_-* #,##0_-;\-* #,##0_-;_-* &quot;-&quot;??_-;_-@_-">
                  <c:v>400816</c:v>
                </c:pt>
              </c:numCache>
            </c:numRef>
          </c:val>
          <c:extLst xmlns:c16r2="http://schemas.microsoft.com/office/drawing/2015/06/chart">
            <c:ext xmlns:c16="http://schemas.microsoft.com/office/drawing/2014/chart" uri="{C3380CC4-5D6E-409C-BE32-E72D297353CC}">
              <c16:uniqueId val="{00000001-404C-46C1-B52D-B03C2BF6B471}"/>
            </c:ext>
          </c:extLst>
        </c:ser>
        <c:ser>
          <c:idx val="2"/>
          <c:order val="2"/>
          <c:tx>
            <c:strRef>
              <c:f>Sheet2!$A$5</c:f>
              <c:strCache>
                <c:ptCount val="1"/>
                <c:pt idx="0">
                  <c:v>Energy costs</c:v>
                </c:pt>
              </c:strCache>
            </c:strRef>
          </c:tx>
          <c:spPr>
            <a:solidFill>
              <a:schemeClr val="accent3"/>
            </a:solidFill>
            <a:ln>
              <a:noFill/>
            </a:ln>
            <a:effectLst/>
          </c:spPr>
          <c:invertIfNegative val="0"/>
          <c:cat>
            <c:multiLvlStrRef>
              <c:f>Sheet2!$B$1:$AT$2</c:f>
              <c:multiLvlStrCache>
                <c:ptCount val="5"/>
                <c:lvl>
                  <c:pt idx="0">
                    <c:v>2017/18</c:v>
                  </c:pt>
                  <c:pt idx="1">
                    <c:v>2018/19</c:v>
                  </c:pt>
                  <c:pt idx="2">
                    <c:v>2019/20</c:v>
                  </c:pt>
                  <c:pt idx="3">
                    <c:v>2020/21</c:v>
                  </c:pt>
                  <c:pt idx="4">
                    <c:v>2021/22</c:v>
                  </c:pt>
                </c:lvl>
                <c:lvl>
                  <c:pt idx="0">
                    <c:v>Umgeni Water</c:v>
                  </c:pt>
                </c:lvl>
              </c:multiLvlStrCache>
            </c:multiLvlStrRef>
          </c:cat>
          <c:val>
            <c:numRef>
              <c:f>Sheet2!$B$5:$AT$5</c:f>
              <c:numCache>
                <c:formatCode>_(* #,##0_);_(* \(#,##0\);_(* "-"_);_(@_)</c:formatCode>
                <c:ptCount val="5"/>
                <c:pt idx="0">
                  <c:v>317628</c:v>
                </c:pt>
                <c:pt idx="1">
                  <c:v>332668</c:v>
                </c:pt>
                <c:pt idx="2">
                  <c:v>356020</c:v>
                </c:pt>
                <c:pt idx="3">
                  <c:v>425805</c:v>
                </c:pt>
                <c:pt idx="4" formatCode="_-* #,##0_-;\-* #,##0_-;_-* &quot;-&quot;??_-;_-@_-">
                  <c:v>517961</c:v>
                </c:pt>
              </c:numCache>
            </c:numRef>
          </c:val>
          <c:extLst xmlns:c16r2="http://schemas.microsoft.com/office/drawing/2015/06/chart">
            <c:ext xmlns:c16="http://schemas.microsoft.com/office/drawing/2014/chart" uri="{C3380CC4-5D6E-409C-BE32-E72D297353CC}">
              <c16:uniqueId val="{00000002-404C-46C1-B52D-B03C2BF6B471}"/>
            </c:ext>
          </c:extLst>
        </c:ser>
        <c:ser>
          <c:idx val="3"/>
          <c:order val="3"/>
          <c:tx>
            <c:strRef>
              <c:f>Sheet2!$A$6</c:f>
              <c:strCache>
                <c:ptCount val="1"/>
                <c:pt idx="0">
                  <c:v>Chemical costs</c:v>
                </c:pt>
              </c:strCache>
            </c:strRef>
          </c:tx>
          <c:spPr>
            <a:solidFill>
              <a:schemeClr val="accent4"/>
            </a:solidFill>
            <a:ln>
              <a:noFill/>
            </a:ln>
            <a:effectLst/>
          </c:spPr>
          <c:invertIfNegative val="0"/>
          <c:cat>
            <c:multiLvlStrRef>
              <c:f>Sheet2!$B$1:$AT$2</c:f>
              <c:multiLvlStrCache>
                <c:ptCount val="5"/>
                <c:lvl>
                  <c:pt idx="0">
                    <c:v>2017/18</c:v>
                  </c:pt>
                  <c:pt idx="1">
                    <c:v>2018/19</c:v>
                  </c:pt>
                  <c:pt idx="2">
                    <c:v>2019/20</c:v>
                  </c:pt>
                  <c:pt idx="3">
                    <c:v>2020/21</c:v>
                  </c:pt>
                  <c:pt idx="4">
                    <c:v>2021/22</c:v>
                  </c:pt>
                </c:lvl>
                <c:lvl>
                  <c:pt idx="0">
                    <c:v>Umgeni Water</c:v>
                  </c:pt>
                </c:lvl>
              </c:multiLvlStrCache>
            </c:multiLvlStrRef>
          </c:cat>
          <c:val>
            <c:numRef>
              <c:f>Sheet2!$B$6:$AT$6</c:f>
              <c:numCache>
                <c:formatCode>_(* #,##0_);_(* \(#,##0\);_(* "-"_);_(@_)</c:formatCode>
                <c:ptCount val="5"/>
                <c:pt idx="0">
                  <c:v>83537</c:v>
                </c:pt>
                <c:pt idx="1">
                  <c:v>91580</c:v>
                </c:pt>
                <c:pt idx="2">
                  <c:v>109048</c:v>
                </c:pt>
                <c:pt idx="3">
                  <c:v>100063</c:v>
                </c:pt>
                <c:pt idx="4" formatCode="_-* #,##0_-;\-* #,##0_-;_-* &quot;-&quot;??_-;_-@_-">
                  <c:v>116350</c:v>
                </c:pt>
              </c:numCache>
            </c:numRef>
          </c:val>
          <c:extLst xmlns:c16r2="http://schemas.microsoft.com/office/drawing/2015/06/chart">
            <c:ext xmlns:c16="http://schemas.microsoft.com/office/drawing/2014/chart" uri="{C3380CC4-5D6E-409C-BE32-E72D297353CC}">
              <c16:uniqueId val="{00000003-404C-46C1-B52D-B03C2BF6B471}"/>
            </c:ext>
          </c:extLst>
        </c:ser>
        <c:ser>
          <c:idx val="4"/>
          <c:order val="4"/>
          <c:tx>
            <c:strRef>
              <c:f>Sheet2!$A$7</c:f>
              <c:strCache>
                <c:ptCount val="1"/>
                <c:pt idx="0">
                  <c:v>Maintenance and repairs cost</c:v>
                </c:pt>
              </c:strCache>
            </c:strRef>
          </c:tx>
          <c:spPr>
            <a:solidFill>
              <a:schemeClr val="accent5"/>
            </a:solidFill>
            <a:ln>
              <a:noFill/>
            </a:ln>
            <a:effectLst/>
          </c:spPr>
          <c:invertIfNegative val="0"/>
          <c:cat>
            <c:multiLvlStrRef>
              <c:f>Sheet2!$B$1:$AT$2</c:f>
              <c:multiLvlStrCache>
                <c:ptCount val="5"/>
                <c:lvl>
                  <c:pt idx="0">
                    <c:v>2017/18</c:v>
                  </c:pt>
                  <c:pt idx="1">
                    <c:v>2018/19</c:v>
                  </c:pt>
                  <c:pt idx="2">
                    <c:v>2019/20</c:v>
                  </c:pt>
                  <c:pt idx="3">
                    <c:v>2020/21</c:v>
                  </c:pt>
                  <c:pt idx="4">
                    <c:v>2021/22</c:v>
                  </c:pt>
                </c:lvl>
                <c:lvl>
                  <c:pt idx="0">
                    <c:v>Umgeni Water</c:v>
                  </c:pt>
                </c:lvl>
              </c:multiLvlStrCache>
            </c:multiLvlStrRef>
          </c:cat>
          <c:val>
            <c:numRef>
              <c:f>Sheet2!$B$7:$AT$7</c:f>
              <c:numCache>
                <c:formatCode>_(* #,##0_);_(* \(#,##0\);_(* "-"_);_(@_)</c:formatCode>
                <c:ptCount val="5"/>
                <c:pt idx="0">
                  <c:v>215704</c:v>
                </c:pt>
                <c:pt idx="1">
                  <c:v>228184</c:v>
                </c:pt>
                <c:pt idx="2">
                  <c:v>265266</c:v>
                </c:pt>
                <c:pt idx="3">
                  <c:v>356753</c:v>
                </c:pt>
                <c:pt idx="4" formatCode="_-* #,##0_-;\-* #,##0_-;_-* &quot;-&quot;??_-;_-@_-">
                  <c:v>419185</c:v>
                </c:pt>
              </c:numCache>
            </c:numRef>
          </c:val>
          <c:extLst xmlns:c16r2="http://schemas.microsoft.com/office/drawing/2015/06/chart">
            <c:ext xmlns:c16="http://schemas.microsoft.com/office/drawing/2014/chart" uri="{C3380CC4-5D6E-409C-BE32-E72D297353CC}">
              <c16:uniqueId val="{00000004-404C-46C1-B52D-B03C2BF6B471}"/>
            </c:ext>
          </c:extLst>
        </c:ser>
        <c:ser>
          <c:idx val="5"/>
          <c:order val="5"/>
          <c:tx>
            <c:strRef>
              <c:f>Sheet2!$A$8</c:f>
              <c:strCache>
                <c:ptCount val="1"/>
                <c:pt idx="0">
                  <c:v>Depreciation</c:v>
                </c:pt>
              </c:strCache>
            </c:strRef>
          </c:tx>
          <c:spPr>
            <a:solidFill>
              <a:schemeClr val="accent6"/>
            </a:solidFill>
            <a:ln>
              <a:noFill/>
            </a:ln>
            <a:effectLst/>
          </c:spPr>
          <c:invertIfNegative val="0"/>
          <c:cat>
            <c:multiLvlStrRef>
              <c:f>Sheet2!$B$1:$AT$2</c:f>
              <c:multiLvlStrCache>
                <c:ptCount val="5"/>
                <c:lvl>
                  <c:pt idx="0">
                    <c:v>2017/18</c:v>
                  </c:pt>
                  <c:pt idx="1">
                    <c:v>2018/19</c:v>
                  </c:pt>
                  <c:pt idx="2">
                    <c:v>2019/20</c:v>
                  </c:pt>
                  <c:pt idx="3">
                    <c:v>2020/21</c:v>
                  </c:pt>
                  <c:pt idx="4">
                    <c:v>2021/22</c:v>
                  </c:pt>
                </c:lvl>
                <c:lvl>
                  <c:pt idx="0">
                    <c:v>Umgeni Water</c:v>
                  </c:pt>
                </c:lvl>
              </c:multiLvlStrCache>
            </c:multiLvlStrRef>
          </c:cat>
          <c:val>
            <c:numRef>
              <c:f>Sheet2!$B$8:$AT$8</c:f>
              <c:numCache>
                <c:formatCode>_(* #,##0_);_(* \(#,##0\);_(* "-"_);_(@_)</c:formatCode>
                <c:ptCount val="5"/>
                <c:pt idx="0">
                  <c:v>207861</c:v>
                </c:pt>
                <c:pt idx="1">
                  <c:v>199110</c:v>
                </c:pt>
                <c:pt idx="2">
                  <c:v>248676</c:v>
                </c:pt>
                <c:pt idx="3">
                  <c:v>274560</c:v>
                </c:pt>
                <c:pt idx="4" formatCode="_-* #,##0_-;\-* #,##0_-;_-* &quot;-&quot;??_-;_-@_-">
                  <c:v>308864</c:v>
                </c:pt>
              </c:numCache>
            </c:numRef>
          </c:val>
          <c:extLst xmlns:c16r2="http://schemas.microsoft.com/office/drawing/2015/06/chart">
            <c:ext xmlns:c16="http://schemas.microsoft.com/office/drawing/2014/chart" uri="{C3380CC4-5D6E-409C-BE32-E72D297353CC}">
              <c16:uniqueId val="{00000005-404C-46C1-B52D-B03C2BF6B471}"/>
            </c:ext>
          </c:extLst>
        </c:ser>
        <c:dLbls>
          <c:showLegendKey val="0"/>
          <c:showVal val="0"/>
          <c:showCatName val="0"/>
          <c:showSerName val="0"/>
          <c:showPercent val="0"/>
          <c:showBubbleSize val="0"/>
        </c:dLbls>
        <c:gapWidth val="219"/>
        <c:overlap val="-27"/>
        <c:axId val="192233472"/>
        <c:axId val="192234256"/>
      </c:barChart>
      <c:catAx>
        <c:axId val="19223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234256"/>
        <c:crosses val="autoZero"/>
        <c:auto val="1"/>
        <c:lblAlgn val="ctr"/>
        <c:lblOffset val="100"/>
        <c:noMultiLvlLbl val="0"/>
      </c:catAx>
      <c:valAx>
        <c:axId val="1922342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2233472"/>
        <c:crosses val="autoZero"/>
        <c:crossBetween val="between"/>
      </c:valAx>
      <c:spPr>
        <a:noFill/>
        <a:ln>
          <a:noFill/>
        </a:ln>
        <a:effectLst/>
      </c:spPr>
    </c:plotArea>
    <c:legend>
      <c:legendPos val="b"/>
      <c:layout>
        <c:manualLayout>
          <c:xMode val="edge"/>
          <c:yMode val="edge"/>
          <c:x val="5.4611190645362497E-2"/>
          <c:y val="0.7118468604885928"/>
          <c:w val="0.55866233713484181"/>
          <c:h val="0.268771283397267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BAEE11BE-E276-48C2-BDDD-C43A99E36807}" type="datetimeFigureOut">
              <a:rPr lang="en-ZA" smtClean="0"/>
              <a:t>2021/05/30</a:t>
            </a:fld>
            <a:endParaRPr lang="en-ZA" dirty="0"/>
          </a:p>
        </p:txBody>
      </p:sp>
      <p:sp>
        <p:nvSpPr>
          <p:cNvPr id="4" name="Footer Placeholder 3"/>
          <p:cNvSpPr>
            <a:spLocks noGrp="1"/>
          </p:cNvSpPr>
          <p:nvPr>
            <p:ph type="ftr" sz="quarter" idx="2"/>
          </p:nvPr>
        </p:nvSpPr>
        <p:spPr>
          <a:xfrm>
            <a:off x="0" y="8831059"/>
            <a:ext cx="3038604" cy="46534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59" y="8831059"/>
            <a:ext cx="3038604" cy="465341"/>
          </a:xfrm>
          <a:prstGeom prst="rect">
            <a:avLst/>
          </a:prstGeom>
        </p:spPr>
        <p:txBody>
          <a:bodyPr vert="horz" lIns="91440" tIns="45720" rIns="91440" bIns="45720" rtlCol="0" anchor="b"/>
          <a:lstStyle>
            <a:lvl1pPr algn="r">
              <a:defRPr sz="1200"/>
            </a:lvl1pPr>
          </a:lstStyle>
          <a:p>
            <a:fld id="{AA321391-BD8E-4886-B899-5DA2F8E5A09D}" type="slidenum">
              <a:rPr lang="en-ZA" smtClean="0"/>
              <a:t>‹#›</a:t>
            </a:fld>
            <a:endParaRPr lang="en-ZA" dirty="0"/>
          </a:p>
        </p:txBody>
      </p:sp>
    </p:spTree>
    <p:extLst>
      <p:ext uri="{BB962C8B-B14F-4D97-AF65-F5344CB8AC3E}">
        <p14:creationId xmlns:p14="http://schemas.microsoft.com/office/powerpoint/2010/main" val="327021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5/30/2021</a:t>
            </a:fld>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701041" y="4415790"/>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829966"/>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970938" y="8829966"/>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dirty="0"/>
          </a:p>
        </p:txBody>
      </p:sp>
    </p:spTree>
    <p:extLst>
      <p:ext uri="{BB962C8B-B14F-4D97-AF65-F5344CB8AC3E}">
        <p14:creationId xmlns:p14="http://schemas.microsoft.com/office/powerpoint/2010/main" val="299249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2</a:t>
            </a:fld>
            <a:endParaRPr lang="en-US" dirty="0"/>
          </a:p>
        </p:txBody>
      </p:sp>
    </p:spTree>
    <p:extLst>
      <p:ext uri="{BB962C8B-B14F-4D97-AF65-F5344CB8AC3E}">
        <p14:creationId xmlns:p14="http://schemas.microsoft.com/office/powerpoint/2010/main" val="41206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marL="171450" indent="-171450" eaLnBrk="1" hangingPunct="1">
              <a:buFontTx/>
              <a:buChar char="-"/>
            </a:pPr>
            <a:r>
              <a:rPr lang="en-US" altLang="en-US" dirty="0" smtClean="0">
                <a:ea typeface="ＭＳ Ｐゴシック" pitchFamily="34" charset="-128"/>
              </a:rPr>
              <a:t>Bullet 1 e.g Bloem</a:t>
            </a:r>
            <a:r>
              <a:rPr lang="en-US" altLang="en-US" baseline="0" dirty="0" smtClean="0">
                <a:ea typeface="ＭＳ Ｐゴシック" pitchFamily="34" charset="-128"/>
              </a:rPr>
              <a:t> Water receives electricity from ESKOM and Centlec (a municipal entity)</a:t>
            </a:r>
          </a:p>
          <a:p>
            <a:pPr marL="0" indent="0" eaLnBrk="1" hangingPunct="1">
              <a:buFontTx/>
              <a:buNone/>
            </a:pPr>
            <a:endParaRPr lang="en-US" altLang="en-US" baseline="0" dirty="0" smtClean="0">
              <a:ea typeface="ＭＳ Ｐゴシック" pitchFamily="34" charset="-128"/>
            </a:endParaRPr>
          </a:p>
          <a:p>
            <a:pPr marL="171450" indent="-171450" eaLnBrk="1" hangingPunct="1">
              <a:buFontTx/>
              <a:buChar char="-"/>
            </a:pPr>
            <a:endParaRPr lang="en-US" altLang="en-US" dirty="0">
              <a:ea typeface="ＭＳ Ｐゴシック" pitchFamily="34" charset="-128"/>
            </a:endParaRPr>
          </a:p>
        </p:txBody>
      </p:sp>
    </p:spTree>
    <p:extLst>
      <p:ext uri="{BB962C8B-B14F-4D97-AF65-F5344CB8AC3E}">
        <p14:creationId xmlns:p14="http://schemas.microsoft.com/office/powerpoint/2010/main" val="421621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64</a:t>
            </a:fld>
            <a:endParaRPr lang="en-US" dirty="0"/>
          </a:p>
        </p:txBody>
      </p:sp>
    </p:spTree>
    <p:extLst>
      <p:ext uri="{BB962C8B-B14F-4D97-AF65-F5344CB8AC3E}">
        <p14:creationId xmlns:p14="http://schemas.microsoft.com/office/powerpoint/2010/main" val="412066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3</a:t>
            </a:fld>
            <a:endParaRPr lang="en-US" dirty="0"/>
          </a:p>
        </p:txBody>
      </p:sp>
    </p:spTree>
    <p:extLst>
      <p:ext uri="{BB962C8B-B14F-4D97-AF65-F5344CB8AC3E}">
        <p14:creationId xmlns:p14="http://schemas.microsoft.com/office/powerpoint/2010/main" val="164723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4</a:t>
            </a:fld>
            <a:endParaRPr lang="en-US" dirty="0"/>
          </a:p>
        </p:txBody>
      </p:sp>
    </p:spTree>
    <p:extLst>
      <p:ext uri="{BB962C8B-B14F-4D97-AF65-F5344CB8AC3E}">
        <p14:creationId xmlns:p14="http://schemas.microsoft.com/office/powerpoint/2010/main" val="241523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5</a:t>
            </a:fld>
            <a:endParaRPr lang="en-US" dirty="0"/>
          </a:p>
        </p:txBody>
      </p:sp>
    </p:spTree>
    <p:extLst>
      <p:ext uri="{BB962C8B-B14F-4D97-AF65-F5344CB8AC3E}">
        <p14:creationId xmlns:p14="http://schemas.microsoft.com/office/powerpoint/2010/main" val="1895231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78765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pPr>
                <a:defRPr/>
              </a:pPr>
              <a:t>7</a:t>
            </a:fld>
            <a:endParaRPr lang="en-US" dirty="0"/>
          </a:p>
        </p:txBody>
      </p:sp>
    </p:spTree>
    <p:extLst>
      <p:ext uri="{BB962C8B-B14F-4D97-AF65-F5344CB8AC3E}">
        <p14:creationId xmlns:p14="http://schemas.microsoft.com/office/powerpoint/2010/main" val="104517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242488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altLang="en-US" dirty="0" smtClean="0">
                <a:ea typeface="ＭＳ Ｐゴシック" pitchFamily="34" charset="-128"/>
              </a:rPr>
              <a:t>Point</a:t>
            </a:r>
            <a:r>
              <a:rPr lang="en-US" altLang="en-US" baseline="0" dirty="0" smtClean="0">
                <a:ea typeface="ＭＳ Ｐゴシック" pitchFamily="34" charset="-128"/>
              </a:rPr>
              <a:t> 1 – DWS initiated a meeting with NT and SALGA in February 2021 to discuss the comments raised by the two organizations and  to establish a common ground going forward</a:t>
            </a:r>
            <a:endParaRPr lang="en-US" altLang="en-US" dirty="0">
              <a:ea typeface="ＭＳ Ｐゴシック" pitchFamily="34" charset="-128"/>
            </a:endParaRPr>
          </a:p>
        </p:txBody>
      </p:sp>
    </p:spTree>
    <p:extLst>
      <p:ext uri="{BB962C8B-B14F-4D97-AF65-F5344CB8AC3E}">
        <p14:creationId xmlns:p14="http://schemas.microsoft.com/office/powerpoint/2010/main" val="25920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69596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6906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16058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964354-F11D-445C-B1E7-EA27CEAC0B89}"/>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a16="http://schemas.microsoft.com/office/drawing/2014/main" xmlns="" id="{A1F0AEE7-28D7-457D-BC0F-102C13AA6355}"/>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dirty="0">
              <a:solidFill>
                <a:prstClr val="black"/>
              </a:solidFill>
            </a:endParaRPr>
          </a:p>
        </p:txBody>
      </p:sp>
      <p:sp>
        <p:nvSpPr>
          <p:cNvPr id="6" name="Slide Number Placeholder 5">
            <a:extLst>
              <a:ext uri="{FF2B5EF4-FFF2-40B4-BE49-F238E27FC236}">
                <a16:creationId xmlns:a16="http://schemas.microsoft.com/office/drawing/2014/main" xmlns="" id="{E144C0C3-9EA2-4D8A-BA66-AD55BA64F458}"/>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540752D1-C2C8-4EC9-B572-BE6D944B3108}" type="slidenum">
              <a:rPr lang="en-US" altLang="en-US">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374595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A7AE78-081B-48E6-A2BA-C95E8451C002}"/>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a16="http://schemas.microsoft.com/office/drawing/2014/main" xmlns="" id="{F5544B05-DBAF-413D-B5E7-1F6FDBD0C68B}"/>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dirty="0">
              <a:solidFill>
                <a:prstClr val="black"/>
              </a:solidFill>
            </a:endParaRPr>
          </a:p>
        </p:txBody>
      </p:sp>
      <p:sp>
        <p:nvSpPr>
          <p:cNvPr id="6" name="Slide Number Placeholder 5">
            <a:extLst>
              <a:ext uri="{FF2B5EF4-FFF2-40B4-BE49-F238E27FC236}">
                <a16:creationId xmlns:a16="http://schemas.microsoft.com/office/drawing/2014/main" xmlns="" id="{CF9F5C7A-91A6-4B46-8EF4-506397056E61}"/>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400B1B1E-0A5D-497D-9106-DBC4A1E623CC}" type="slidenum">
              <a:rPr lang="en-US" altLang="en-US">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363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41"/>
            <a:ext cx="6400800" cy="794815"/>
          </a:xfrm>
        </p:spPr>
        <p:txBody>
          <a:bodyPr>
            <a:normAutofit/>
          </a:bodyPr>
          <a:lstStyle>
            <a:lvl1pPr>
              <a:defRPr sz="1500" b="1"/>
            </a:lvl1pPr>
          </a:lstStyle>
          <a:p>
            <a:r>
              <a:rPr lang="en-US" dirty="0"/>
              <a:t>CLICK TO EDIT MASTER TITLE STYLE</a:t>
            </a:r>
          </a:p>
        </p:txBody>
      </p:sp>
      <p:sp>
        <p:nvSpPr>
          <p:cNvPr id="7" name="Text Placeholder 6"/>
          <p:cNvSpPr>
            <a:spLocks noGrp="1"/>
          </p:cNvSpPr>
          <p:nvPr>
            <p:ph type="body" sz="quarter" idx="10"/>
          </p:nvPr>
        </p:nvSpPr>
        <p:spPr>
          <a:xfrm>
            <a:off x="642939" y="1752600"/>
            <a:ext cx="8043862" cy="4540251"/>
          </a:xfrm>
        </p:spPr>
        <p:txBody>
          <a:bodyPr>
            <a:normAutofit/>
          </a:bodyPr>
          <a:lstStyle>
            <a:lvl1pPr>
              <a:defRPr sz="900">
                <a:solidFill>
                  <a:schemeClr val="accent6"/>
                </a:solidFill>
              </a:defRPr>
            </a:lvl1pPr>
            <a:lvl2pPr>
              <a:defRPr sz="900">
                <a:solidFill>
                  <a:schemeClr val="accent6"/>
                </a:solidFill>
              </a:defRPr>
            </a:lvl2pPr>
            <a:lvl3pPr>
              <a:defRPr sz="900">
                <a:solidFill>
                  <a:schemeClr val="accent6"/>
                </a:solidFill>
              </a:defRPr>
            </a:lvl3pPr>
            <a:lvl4pPr>
              <a:defRPr sz="900">
                <a:solidFill>
                  <a:schemeClr val="accent6"/>
                </a:solidFill>
              </a:defRPr>
            </a:lvl4pPr>
            <a:lvl5pPr>
              <a:defRPr sz="900">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4867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87132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4187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88951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73864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1020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133829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377199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2" y="273056"/>
            <a:ext cx="5111751"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xmlns=""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dirty="0">
              <a:solidFill>
                <a:prstClr val="black"/>
              </a:solidFill>
              <a:ea typeface="+mn-ea"/>
            </a:endParaRPr>
          </a:p>
        </p:txBody>
      </p:sp>
    </p:spTree>
    <p:extLst>
      <p:ext uri="{BB962C8B-B14F-4D97-AF65-F5344CB8AC3E}">
        <p14:creationId xmlns:p14="http://schemas.microsoft.com/office/powerpoint/2010/main" val="263113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xmlns="" id="{C34AC8D4-0DC5-4C56-97A6-7CB3254E2D7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78636" r="-257"/>
          <a:stretch/>
        </p:blipFill>
        <p:spPr bwMode="auto">
          <a:xfrm>
            <a:off x="3447" y="6172200"/>
            <a:ext cx="916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993065"/>
      </p:ext>
    </p:extLst>
  </p:cSld>
  <p:clrMap bg1="lt1" tx1="dk1" bg2="lt2" tx2="dk2" accent1="accent1" accent2="accent2" accent3="accent3" accent4="accent4" accent5="accent5" accent6="accent6" hlink="hlink" folHlink="folHlink"/>
  <p:sldLayoutIdLst>
    <p:sldLayoutId id="2147484397"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98" r:id="rId13"/>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jpg"/><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97" y="388883"/>
            <a:ext cx="7704082" cy="4081616"/>
          </a:xfrm>
        </p:spPr>
        <p:txBody>
          <a:bodyPr>
            <a:normAutofit fontScale="90000"/>
          </a:bodyPr>
          <a:lstStyle/>
          <a:p>
            <a:r>
              <a:rPr lang="en-GB" dirty="0" smtClean="0">
                <a:solidFill>
                  <a:schemeClr val="accent6"/>
                </a:solidFill>
              </a:rPr>
              <a:t>DWS and SALGA</a:t>
            </a:r>
            <a:br>
              <a:rPr lang="en-GB" dirty="0" smtClean="0">
                <a:solidFill>
                  <a:schemeClr val="accent6"/>
                </a:solidFill>
              </a:rPr>
            </a:br>
            <a:r>
              <a:rPr lang="en-GB" dirty="0" smtClean="0">
                <a:solidFill>
                  <a:schemeClr val="accent6"/>
                </a:solidFill>
              </a:rPr>
              <a:t> </a:t>
            </a:r>
            <a:r>
              <a:rPr lang="en-US" dirty="0" smtClean="0">
                <a:solidFill>
                  <a:schemeClr val="accent6"/>
                </a:solidFill>
              </a:rPr>
              <a:t>JOINT </a:t>
            </a:r>
            <a:r>
              <a:rPr lang="en-US" dirty="0">
                <a:solidFill>
                  <a:schemeClr val="accent6"/>
                </a:solidFill>
              </a:rPr>
              <a:t>PORTFOLIO COMMITTEE </a:t>
            </a:r>
            <a:r>
              <a:rPr lang="en-US" dirty="0" smtClean="0">
                <a:solidFill>
                  <a:schemeClr val="accent6"/>
                </a:solidFill>
              </a:rPr>
              <a:t>BRIEFING ON</a:t>
            </a:r>
            <a:br>
              <a:rPr lang="en-US" dirty="0" smtClean="0">
                <a:solidFill>
                  <a:schemeClr val="accent6"/>
                </a:solidFill>
              </a:rPr>
            </a:br>
            <a:r>
              <a:rPr lang="en-US" dirty="0" smtClean="0">
                <a:solidFill>
                  <a:schemeClr val="accent6"/>
                </a:solidFill>
              </a:rPr>
              <a:t> 2021/22 </a:t>
            </a:r>
            <a:br>
              <a:rPr lang="en-US" dirty="0" smtClean="0">
                <a:solidFill>
                  <a:schemeClr val="accent6"/>
                </a:solidFill>
              </a:rPr>
            </a:br>
            <a:r>
              <a:rPr lang="en-US" dirty="0" smtClean="0">
                <a:solidFill>
                  <a:schemeClr val="accent6"/>
                </a:solidFill>
              </a:rPr>
              <a:t>WATER </a:t>
            </a:r>
            <a:r>
              <a:rPr lang="en-US" dirty="0">
                <a:solidFill>
                  <a:schemeClr val="accent6"/>
                </a:solidFill>
              </a:rPr>
              <a:t>BOARD </a:t>
            </a:r>
            <a:r>
              <a:rPr lang="en-US" dirty="0" smtClean="0">
                <a:solidFill>
                  <a:schemeClr val="accent6"/>
                </a:solidFill>
              </a:rPr>
              <a:t>TARIFFS </a:t>
            </a:r>
            <a:br>
              <a:rPr lang="en-US" dirty="0" smtClean="0">
                <a:solidFill>
                  <a:schemeClr val="accent6"/>
                </a:solidFill>
              </a:rPr>
            </a:br>
            <a:r>
              <a:rPr lang="en-US" dirty="0" smtClean="0">
                <a:solidFill>
                  <a:schemeClr val="accent6"/>
                </a:solidFill>
              </a:rPr>
              <a:t>1 JUNE </a:t>
            </a:r>
            <a:r>
              <a:rPr lang="en-US" dirty="0" smtClean="0">
                <a:solidFill>
                  <a:schemeClr val="accent6"/>
                </a:solidFill>
              </a:rPr>
              <a:t> 2021</a:t>
            </a:r>
            <a:r>
              <a:rPr lang="en-US" b="1" dirty="0">
                <a:solidFill>
                  <a:prstClr val="black"/>
                </a:solidFill>
              </a:rPr>
              <a:t/>
            </a:r>
            <a:br>
              <a:rPr lang="en-US" b="1" dirty="0">
                <a:solidFill>
                  <a:prstClr val="black"/>
                </a:solidFill>
              </a:rPr>
            </a:br>
            <a:r>
              <a:rPr lang="en-GB" dirty="0" smtClean="0">
                <a:solidFill>
                  <a:schemeClr val="accent6"/>
                </a:solidFill>
              </a:rPr>
              <a:t> </a:t>
            </a:r>
            <a:endParaRPr lang="en-GB" dirty="0">
              <a:solidFill>
                <a:schemeClr val="accent6"/>
              </a:solidFill>
            </a:endParaRPr>
          </a:p>
        </p:txBody>
      </p:sp>
      <p:pic>
        <p:nvPicPr>
          <p:cNvPr id="4" name="Content Placeholder 3"/>
          <p:cNvPicPr>
            <a:picLocks noGrp="1" noChangeAspect="1"/>
          </p:cNvPicPr>
          <p:nvPr>
            <p:ph idx="1"/>
          </p:nvPr>
        </p:nvPicPr>
        <p:blipFill>
          <a:blip r:embed="rId2"/>
          <a:stretch>
            <a:fillRect/>
          </a:stretch>
        </p:blipFill>
        <p:spPr>
          <a:xfrm>
            <a:off x="604223" y="4573171"/>
            <a:ext cx="2028825" cy="126444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947105" y="4905355"/>
            <a:ext cx="1333500" cy="600075"/>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11973" y="6354797"/>
            <a:ext cx="1250074" cy="413865"/>
          </a:xfrm>
          <a:prstGeom prst="rect">
            <a:avLst/>
          </a:prstGeom>
        </p:spPr>
      </p:pic>
    </p:spTree>
    <p:extLst>
      <p:ext uri="{BB962C8B-B14F-4D97-AF65-F5344CB8AC3E}">
        <p14:creationId xmlns:p14="http://schemas.microsoft.com/office/powerpoint/2010/main" val="1629689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2804534" y="-26487"/>
            <a:ext cx="5907350" cy="523220"/>
          </a:xfrm>
          <a:prstGeom prst="rect">
            <a:avLst/>
          </a:prstGeom>
          <a:noFill/>
        </p:spPr>
        <p:txBody>
          <a:bodyPr wrap="square">
            <a:spAutoFit/>
          </a:bodyPr>
          <a:lstStyle/>
          <a:p>
            <a:pPr marL="64294" defTabSz="685800"/>
            <a:r>
              <a:rPr lang="en-GB" sz="2800" b="1" dirty="0">
                <a:solidFill>
                  <a:schemeClr val="accent3">
                    <a:lumMod val="50000"/>
                  </a:schemeClr>
                </a:solidFill>
                <a:cs typeface="Arial" panose="020B0604020202020204" pitchFamily="34" charset="0"/>
              </a:rPr>
              <a:t>Water Provision Costs  </a:t>
            </a:r>
          </a:p>
        </p:txBody>
      </p:sp>
      <p:sp>
        <p:nvSpPr>
          <p:cNvPr id="5" name="Content Placeholder 2"/>
          <p:cNvSpPr txBox="1">
            <a:spLocks/>
          </p:cNvSpPr>
          <p:nvPr/>
        </p:nvSpPr>
        <p:spPr>
          <a:xfrm>
            <a:off x="80157" y="412209"/>
            <a:ext cx="8930028" cy="5631752"/>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lgn="just">
              <a:spcBef>
                <a:spcPts val="0"/>
              </a:spcBef>
            </a:pPr>
            <a:r>
              <a:rPr lang="en-GB" sz="2400" dirty="0">
                <a:solidFill>
                  <a:prstClr val="black"/>
                </a:solidFill>
                <a:latin typeface="Arial" panose="020B0604020202020204" pitchFamily="34" charset="0"/>
                <a:cs typeface="Arial" panose="020B0604020202020204" pitchFamily="34" charset="0"/>
              </a:rPr>
              <a:t>Throughout the water value chain water - Entities generally incur costs from the same cost factors;</a:t>
            </a:r>
          </a:p>
          <a:p>
            <a:pPr marL="355600" indent="-355600" algn="just">
              <a:spcBef>
                <a:spcPts val="0"/>
              </a:spcBef>
            </a:pPr>
            <a:r>
              <a:rPr lang="en-GB" sz="2400" dirty="0" smtClean="0">
                <a:solidFill>
                  <a:prstClr val="black"/>
                </a:solidFill>
                <a:latin typeface="Arial" panose="020B0604020202020204" pitchFamily="34" charset="0"/>
                <a:cs typeface="Arial" panose="020B0604020202020204" pitchFamily="34" charset="0"/>
              </a:rPr>
              <a:t>Raw </a:t>
            </a:r>
            <a:r>
              <a:rPr lang="en-GB" sz="2400" dirty="0">
                <a:solidFill>
                  <a:prstClr val="black"/>
                </a:solidFill>
                <a:latin typeface="Arial" panose="020B0604020202020204" pitchFamily="34" charset="0"/>
                <a:cs typeface="Arial" panose="020B0604020202020204" pitchFamily="34" charset="0"/>
              </a:rPr>
              <a:t>Water, Electricity, Labour; Depreciation and Chemicals are the 5 major cost </a:t>
            </a:r>
            <a:r>
              <a:rPr lang="en-GB" sz="2400" dirty="0" smtClean="0">
                <a:solidFill>
                  <a:prstClr val="black"/>
                </a:solidFill>
                <a:latin typeface="Arial" panose="020B0604020202020204" pitchFamily="34" charset="0"/>
                <a:cs typeface="Arial" panose="020B0604020202020204" pitchFamily="34" charset="0"/>
              </a:rPr>
              <a:t>drivers </a:t>
            </a:r>
            <a:r>
              <a:rPr lang="en-GB" sz="2400" dirty="0">
                <a:solidFill>
                  <a:prstClr val="black"/>
                </a:solidFill>
                <a:latin typeface="Arial" panose="020B0604020202020204" pitchFamily="34" charset="0"/>
                <a:cs typeface="Arial" panose="020B0604020202020204" pitchFamily="34" charset="0"/>
              </a:rPr>
              <a:t>ranked from highest to lowest </a:t>
            </a:r>
            <a:r>
              <a:rPr lang="en-GB" sz="2400" dirty="0" smtClean="0">
                <a:solidFill>
                  <a:prstClr val="black"/>
                </a:solidFill>
                <a:latin typeface="Arial" panose="020B0604020202020204" pitchFamily="34" charset="0"/>
                <a:cs typeface="Arial" panose="020B0604020202020204" pitchFamily="34" charset="0"/>
              </a:rPr>
              <a:t>to a water board</a:t>
            </a:r>
            <a:endParaRPr lang="en-GB" sz="2400" dirty="0">
              <a:solidFill>
                <a:prstClr val="black"/>
              </a:solidFill>
              <a:latin typeface="Arial" panose="020B0604020202020204" pitchFamily="34" charset="0"/>
              <a:cs typeface="Arial" panose="020B0604020202020204" pitchFamily="34" charset="0"/>
            </a:endParaRPr>
          </a:p>
          <a:p>
            <a:pPr marL="355600" lvl="1" indent="-355600">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These </a:t>
            </a:r>
            <a:r>
              <a:rPr lang="en-US" sz="2400" dirty="0">
                <a:solidFill>
                  <a:prstClr val="black"/>
                </a:solidFill>
                <a:latin typeface="Arial" panose="020B0604020202020204" pitchFamily="34" charset="0"/>
                <a:cs typeface="Arial" panose="020B0604020202020204" pitchFamily="34" charset="0"/>
              </a:rPr>
              <a:t>costs together constitute almost 60% of the total costs of water boards</a:t>
            </a:r>
            <a:r>
              <a:rPr lang="en-US" sz="2400" dirty="0" smtClean="0">
                <a:solidFill>
                  <a:prstClr val="black"/>
                </a:solidFill>
                <a:latin typeface="Arial" panose="020B0604020202020204" pitchFamily="34" charset="0"/>
                <a:cs typeface="Arial" panose="020B0604020202020204" pitchFamily="34" charset="0"/>
              </a:rPr>
              <a:t>.</a:t>
            </a:r>
          </a:p>
          <a:p>
            <a:pPr marL="355600" lvl="1" indent="-3556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Raw Water purchases are demand driven and the natural resource that is to be transformed.  Inaccurate  demand forecasting has cost implications. </a:t>
            </a:r>
          </a:p>
          <a:p>
            <a:pPr marL="355600" indent="-355600">
              <a:spcBef>
                <a:spcPts val="0"/>
              </a:spcBef>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Eskom </a:t>
            </a:r>
            <a:r>
              <a:rPr lang="en-GB" sz="2400" dirty="0">
                <a:solidFill>
                  <a:prstClr val="black"/>
                </a:solidFill>
                <a:latin typeface="Arial" panose="020B0604020202020204" pitchFamily="34" charset="0"/>
                <a:cs typeface="Arial" panose="020B0604020202020204" pitchFamily="34" charset="0"/>
              </a:rPr>
              <a:t>tariff increases and subsequent litigation leading to increased Eskom Tariff reinstatement</a:t>
            </a:r>
          </a:p>
          <a:p>
            <a:pPr marL="355600" indent="-355600">
              <a:spcBef>
                <a:spcPts val="0"/>
              </a:spcBef>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Bloem Water receives electricity from </a:t>
            </a:r>
            <a:r>
              <a:rPr lang="en-GB" sz="2400" dirty="0" smtClean="0">
                <a:solidFill>
                  <a:prstClr val="black"/>
                </a:solidFill>
                <a:latin typeface="Arial" panose="020B0604020202020204" pitchFamily="34" charset="0"/>
                <a:cs typeface="Arial" panose="020B0604020202020204" pitchFamily="34" charset="0"/>
              </a:rPr>
              <a:t>Centlec and Mhlathuze </a:t>
            </a:r>
            <a:r>
              <a:rPr lang="en-GB" sz="2400" dirty="0">
                <a:solidFill>
                  <a:prstClr val="black"/>
                </a:solidFill>
                <a:latin typeface="Arial" panose="020B0604020202020204" pitchFamily="34" charset="0"/>
                <a:cs typeface="Arial" panose="020B0604020202020204" pitchFamily="34" charset="0"/>
              </a:rPr>
              <a:t>Water also receives from City of </a:t>
            </a:r>
            <a:r>
              <a:rPr lang="en-GB" sz="2400" dirty="0" smtClean="0">
                <a:solidFill>
                  <a:prstClr val="black"/>
                </a:solidFill>
                <a:latin typeface="Arial" panose="020B0604020202020204" pitchFamily="34" charset="0"/>
                <a:cs typeface="Arial" panose="020B0604020202020204" pitchFamily="34" charset="0"/>
              </a:rPr>
              <a:t>uMhlathuze </a:t>
            </a:r>
            <a:r>
              <a:rPr lang="en-GB" sz="2400" dirty="0">
                <a:solidFill>
                  <a:prstClr val="black"/>
                </a:solidFill>
                <a:latin typeface="Arial" panose="020B0604020202020204" pitchFamily="34" charset="0"/>
                <a:cs typeface="Arial" panose="020B0604020202020204" pitchFamily="34" charset="0"/>
              </a:rPr>
              <a:t>at tariffs higher than Eskom’s</a:t>
            </a:r>
          </a:p>
          <a:p>
            <a:pPr marL="435765" lvl="1" indent="-171450">
              <a:spcBef>
                <a:spcPts val="0"/>
              </a:spcBef>
              <a:buFont typeface="Arial" panose="020B0604020202020204" pitchFamily="34" charset="0"/>
              <a:buChar char="•"/>
            </a:pPr>
            <a:endParaRPr lang="en-GB" sz="1800" dirty="0">
              <a:solidFill>
                <a:prstClr val="black"/>
              </a:solidFill>
              <a:latin typeface="Arial Narrow" panose="020B0604020202020204" pitchFamily="34" charset="0"/>
              <a:cs typeface="Arial Narrow" panose="020B0604020202020204" pitchFamily="34" charset="0"/>
            </a:endParaRPr>
          </a:p>
          <a:p>
            <a:pPr marL="0" indent="0">
              <a:buNone/>
            </a:pPr>
            <a:endParaRPr lang="en-GB" sz="1800" dirty="0">
              <a:solidFill>
                <a:prstClr val="black"/>
              </a:solidFill>
              <a:latin typeface="Arial Narrow" panose="020B0604020202020204" pitchFamily="34" charset="0"/>
              <a:cs typeface="Arial Narrow" panose="020B0604020202020204" pitchFamily="34" charset="0"/>
            </a:endParaRPr>
          </a:p>
          <a:p>
            <a:pPr marL="321469" indent="-257175">
              <a:buFont typeface="+mj-lt"/>
              <a:buAutoNum type="arabicParenR"/>
            </a:pPr>
            <a:endParaRPr lang="en-ZA" sz="1800" dirty="0">
              <a:solidFill>
                <a:prstClr val="black"/>
              </a:solidFill>
              <a:latin typeface="Arial Narrow" panose="020B0604020202020204" pitchFamily="34" charset="0"/>
              <a:cs typeface="Arial Narrow"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32994" y="6354797"/>
            <a:ext cx="1250074" cy="413865"/>
          </a:xfrm>
          <a:prstGeom prst="rect">
            <a:avLst/>
          </a:prstGeom>
        </p:spPr>
      </p:pic>
    </p:spTree>
    <p:extLst>
      <p:ext uri="{BB962C8B-B14F-4D97-AF65-F5344CB8AC3E}">
        <p14:creationId xmlns:p14="http://schemas.microsoft.com/office/powerpoint/2010/main" val="666389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107104"/>
            <a:ext cx="9144000" cy="6033266"/>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55600" indent="-355600">
              <a:spcBef>
                <a:spcPts val="0"/>
              </a:spcBef>
              <a:buFont typeface="Arial" panose="020B0604020202020204" pitchFamily="34" charset="0"/>
              <a:buChar char="•"/>
            </a:pPr>
            <a:endParaRPr lang="en-GB" sz="1600" dirty="0" smtClean="0">
              <a:solidFill>
                <a:prstClr val="black"/>
              </a:solidFill>
              <a:latin typeface="Arial" panose="020B0604020202020204" pitchFamily="34" charset="0"/>
              <a:cs typeface="Arial" panose="020B0604020202020204" pitchFamily="34" charset="0"/>
            </a:endParaRPr>
          </a:p>
          <a:p>
            <a:pPr marL="355600" indent="-355600" algn="just">
              <a:spcBef>
                <a:spcPts val="0"/>
              </a:spcBef>
              <a:buFont typeface="Arial" panose="020B0604020202020204" pitchFamily="34" charset="0"/>
              <a:buChar char="•"/>
            </a:pPr>
            <a:r>
              <a:rPr lang="en-GB" sz="2300" dirty="0" smtClean="0">
                <a:solidFill>
                  <a:prstClr val="black"/>
                </a:solidFill>
                <a:latin typeface="Arial" panose="020B0604020202020204" pitchFamily="34" charset="0"/>
                <a:cs typeface="Arial" panose="020B0604020202020204" pitchFamily="34" charset="0"/>
              </a:rPr>
              <a:t>Labour increases are determined </a:t>
            </a:r>
            <a:r>
              <a:rPr lang="en-GB" sz="2300" dirty="0">
                <a:solidFill>
                  <a:prstClr val="black"/>
                </a:solidFill>
                <a:latin typeface="Arial" panose="020B0604020202020204" pitchFamily="34" charset="0"/>
                <a:cs typeface="Arial" panose="020B0604020202020204" pitchFamily="34" charset="0"/>
              </a:rPr>
              <a:t>in </a:t>
            </a:r>
            <a:r>
              <a:rPr lang="en-GB" sz="2300" dirty="0" smtClean="0">
                <a:solidFill>
                  <a:prstClr val="black"/>
                </a:solidFill>
                <a:latin typeface="Arial" panose="020B0604020202020204" pitchFamily="34" charset="0"/>
                <a:cs typeface="Arial" panose="020B0604020202020204" pitchFamily="34" charset="0"/>
              </a:rPr>
              <a:t>bargaining </a:t>
            </a:r>
            <a:r>
              <a:rPr lang="en-GB" sz="2300" dirty="0">
                <a:solidFill>
                  <a:prstClr val="black"/>
                </a:solidFill>
                <a:latin typeface="Arial" panose="020B0604020202020204" pitchFamily="34" charset="0"/>
                <a:cs typeface="Arial" panose="020B0604020202020204" pitchFamily="34" charset="0"/>
              </a:rPr>
              <a:t>councils through agreements between the organised labour and the </a:t>
            </a:r>
            <a:r>
              <a:rPr lang="en-GB" sz="2300" dirty="0" smtClean="0">
                <a:solidFill>
                  <a:prstClr val="black"/>
                </a:solidFill>
                <a:latin typeface="Arial" panose="020B0604020202020204" pitchFamily="34" charset="0"/>
                <a:cs typeface="Arial" panose="020B0604020202020204" pitchFamily="34" charset="0"/>
              </a:rPr>
              <a:t>industry. Default </a:t>
            </a:r>
            <a:r>
              <a:rPr lang="en-GB" sz="2300" dirty="0">
                <a:solidFill>
                  <a:prstClr val="black"/>
                </a:solidFill>
                <a:latin typeface="Arial" panose="020B0604020202020204" pitchFamily="34" charset="0"/>
                <a:cs typeface="Arial" panose="020B0604020202020204" pitchFamily="34" charset="0"/>
              </a:rPr>
              <a:t>in the implementation is a high risk for the delivery of water</a:t>
            </a:r>
            <a:r>
              <a:rPr lang="en-GB" sz="2300" dirty="0" smtClean="0">
                <a:solidFill>
                  <a:prstClr val="black"/>
                </a:solidFill>
                <a:latin typeface="Arial" panose="020B0604020202020204" pitchFamily="34" charset="0"/>
                <a:cs typeface="Arial" panose="020B0604020202020204" pitchFamily="34" charset="0"/>
              </a:rPr>
              <a:t>.</a:t>
            </a:r>
          </a:p>
          <a:p>
            <a:pPr marL="355600" lvl="1" indent="-355600" algn="just" defTabSz="685800">
              <a:spcBef>
                <a:spcPts val="0"/>
              </a:spcBef>
              <a:buFont typeface="Arial" panose="020B0604020202020204" pitchFamily="34" charset="0"/>
              <a:buChar char="•"/>
            </a:pPr>
            <a:r>
              <a:rPr lang="en-ZA" sz="2300" dirty="0" smtClean="0">
                <a:solidFill>
                  <a:prstClr val="black"/>
                </a:solidFill>
                <a:latin typeface="Arial" panose="020B0604020202020204" pitchFamily="34" charset="0"/>
                <a:cs typeface="Arial" panose="020B0604020202020204" pitchFamily="34" charset="0"/>
              </a:rPr>
              <a:t>Chemicals </a:t>
            </a:r>
            <a:r>
              <a:rPr lang="en-ZA" sz="2300" dirty="0">
                <a:solidFill>
                  <a:prstClr val="black"/>
                </a:solidFill>
                <a:latin typeface="Arial" panose="020B0604020202020204" pitchFamily="34" charset="0"/>
                <a:cs typeface="Arial" panose="020B0604020202020204" pitchFamily="34" charset="0"/>
              </a:rPr>
              <a:t>are mostly imported from international markets directly or indirectly through a local supplier, the local price is highly influenced by the Exchange Rates that are always fluctuating</a:t>
            </a:r>
            <a:r>
              <a:rPr lang="en-ZA" sz="2300" dirty="0" smtClean="0">
                <a:solidFill>
                  <a:prstClr val="black"/>
                </a:solidFill>
                <a:latin typeface="Arial" panose="020B0604020202020204" pitchFamily="34" charset="0"/>
                <a:cs typeface="Arial" panose="020B0604020202020204" pitchFamily="34" charset="0"/>
              </a:rPr>
              <a:t>.</a:t>
            </a:r>
          </a:p>
          <a:p>
            <a:pPr marL="355600" lvl="1" indent="-355600" algn="just">
              <a:spcBef>
                <a:spcPts val="0"/>
              </a:spcBef>
              <a:buFont typeface="Arial" panose="020B0604020202020204" pitchFamily="34" charset="0"/>
              <a:buChar char="•"/>
            </a:pPr>
            <a:r>
              <a:rPr lang="en-ZA" sz="2300" dirty="0" smtClean="0">
                <a:solidFill>
                  <a:prstClr val="black"/>
                </a:solidFill>
                <a:latin typeface="Arial" panose="020B0604020202020204" pitchFamily="34" charset="0"/>
                <a:cs typeface="Arial" panose="020B0604020202020204" pitchFamily="34" charset="0"/>
              </a:rPr>
              <a:t>Depreciation </a:t>
            </a:r>
            <a:r>
              <a:rPr lang="en-ZA" sz="2300" dirty="0">
                <a:solidFill>
                  <a:prstClr val="black"/>
                </a:solidFill>
                <a:latin typeface="Arial" panose="020B0604020202020204" pitchFamily="34" charset="0"/>
                <a:cs typeface="Arial" panose="020B0604020202020204" pitchFamily="34" charset="0"/>
              </a:rPr>
              <a:t>depends on the amount and condition of the infrastructure that the water board </a:t>
            </a:r>
            <a:r>
              <a:rPr lang="en-ZA" sz="2300" dirty="0" smtClean="0">
                <a:solidFill>
                  <a:prstClr val="black"/>
                </a:solidFill>
                <a:latin typeface="Arial" panose="020B0604020202020204" pitchFamily="34" charset="0"/>
                <a:cs typeface="Arial" panose="020B0604020202020204" pitchFamily="34" charset="0"/>
              </a:rPr>
              <a:t>operates</a:t>
            </a:r>
          </a:p>
          <a:p>
            <a:pPr marL="355600" lvl="1" indent="-355600" algn="just">
              <a:spcBef>
                <a:spcPts val="0"/>
              </a:spcBef>
              <a:buFont typeface="Arial" panose="020B0604020202020204" pitchFamily="34" charset="0"/>
              <a:buChar char="•"/>
            </a:pPr>
            <a:r>
              <a:rPr lang="en-ZA" sz="2300" dirty="0" smtClean="0">
                <a:solidFill>
                  <a:prstClr val="black"/>
                </a:solidFill>
                <a:latin typeface="Arial" panose="020B0604020202020204" pitchFamily="34" charset="0"/>
                <a:cs typeface="Arial" panose="020B0604020202020204" pitchFamily="34" charset="0"/>
              </a:rPr>
              <a:t>Over </a:t>
            </a:r>
            <a:r>
              <a:rPr lang="en-ZA" sz="2300" dirty="0">
                <a:solidFill>
                  <a:prstClr val="black"/>
                </a:solidFill>
                <a:latin typeface="Arial" panose="020B0604020202020204" pitchFamily="34" charset="0"/>
                <a:cs typeface="Arial" panose="020B0604020202020204" pitchFamily="34" charset="0"/>
              </a:rPr>
              <a:t>the past 3 years,</a:t>
            </a:r>
            <a:r>
              <a:rPr lang="en-ZA" sz="2300" dirty="0">
                <a:solidFill>
                  <a:srgbClr val="FF0000"/>
                </a:solidFill>
                <a:latin typeface="Arial" panose="020B0604020202020204" pitchFamily="34" charset="0"/>
                <a:cs typeface="Arial" panose="020B0604020202020204" pitchFamily="34" charset="0"/>
              </a:rPr>
              <a:t> </a:t>
            </a:r>
            <a:r>
              <a:rPr lang="en-ZA" sz="2300" dirty="0">
                <a:solidFill>
                  <a:prstClr val="black"/>
                </a:solidFill>
                <a:latin typeface="Arial" panose="020B0604020202020204" pitchFamily="34" charset="0"/>
                <a:cs typeface="Arial" panose="020B0604020202020204" pitchFamily="34" charset="0"/>
              </a:rPr>
              <a:t>the above cost factors increased by above inflation </a:t>
            </a:r>
            <a:r>
              <a:rPr lang="en-ZA" sz="2300" dirty="0" smtClean="0">
                <a:solidFill>
                  <a:prstClr val="black"/>
                </a:solidFill>
                <a:latin typeface="Arial" panose="020B0604020202020204" pitchFamily="34" charset="0"/>
                <a:cs typeface="Arial" panose="020B0604020202020204" pitchFamily="34" charset="0"/>
              </a:rPr>
              <a:t>rates</a:t>
            </a:r>
          </a:p>
          <a:p>
            <a:pPr marL="355600" lvl="1" indent="-355600" algn="just">
              <a:buFont typeface="Arial" panose="020B0604020202020204" pitchFamily="34" charset="0"/>
              <a:buChar char="•"/>
            </a:pPr>
            <a:r>
              <a:rPr lang="en-US" sz="2300" dirty="0" smtClean="0">
                <a:solidFill>
                  <a:prstClr val="black"/>
                </a:solidFill>
                <a:latin typeface="Arial" panose="020B0604020202020204" pitchFamily="34" charset="0"/>
                <a:cs typeface="Arial" panose="020B0604020202020204" pitchFamily="34" charset="0"/>
              </a:rPr>
              <a:t>Though </a:t>
            </a:r>
            <a:r>
              <a:rPr lang="en-US" sz="2300" dirty="0">
                <a:solidFill>
                  <a:prstClr val="black"/>
                </a:solidFill>
                <a:latin typeface="Arial" panose="020B0604020202020204" pitchFamily="34" charset="0"/>
                <a:cs typeface="Arial" panose="020B0604020202020204" pitchFamily="34" charset="0"/>
              </a:rPr>
              <a:t>the pricing might be aimed at cost recovery and cost recovery tariffs are charged all the time,  without sufficient revenue collection the objective is defeated.</a:t>
            </a:r>
          </a:p>
          <a:p>
            <a:pPr marL="355600" lvl="1" indent="-355600" algn="just">
              <a:buFont typeface="Arial" panose="020B0604020202020204" pitchFamily="34" charset="0"/>
              <a:buChar char="•"/>
            </a:pPr>
            <a:r>
              <a:rPr lang="en-GB" sz="2300" dirty="0">
                <a:solidFill>
                  <a:prstClr val="black"/>
                </a:solidFill>
                <a:latin typeface="Arial" panose="020B0604020202020204" pitchFamily="34" charset="0"/>
                <a:cs typeface="Arial" panose="020B0604020202020204" pitchFamily="34" charset="0"/>
              </a:rPr>
              <a:t>Individual </a:t>
            </a:r>
            <a:r>
              <a:rPr lang="en-GB" sz="2300" dirty="0" smtClean="0">
                <a:solidFill>
                  <a:prstClr val="black"/>
                </a:solidFill>
                <a:latin typeface="Arial" panose="020B0604020202020204" pitchFamily="34" charset="0"/>
                <a:cs typeface="Arial" panose="020B0604020202020204" pitchFamily="34" charset="0"/>
              </a:rPr>
              <a:t>WB’s cost </a:t>
            </a:r>
            <a:r>
              <a:rPr lang="en-GB" sz="2300" dirty="0">
                <a:solidFill>
                  <a:prstClr val="black"/>
                </a:solidFill>
                <a:latin typeface="Arial" panose="020B0604020202020204" pitchFamily="34" charset="0"/>
                <a:cs typeface="Arial" panose="020B0604020202020204" pitchFamily="34" charset="0"/>
              </a:rPr>
              <a:t>drivers and additional consideration that informs the potable bulk water tariff setting is discussed hereafter </a:t>
            </a:r>
          </a:p>
          <a:p>
            <a:pPr marL="355600" lvl="1" indent="-355600">
              <a:buFont typeface="Arial" panose="020B0604020202020204" pitchFamily="34" charset="0"/>
              <a:buChar char="•"/>
            </a:pPr>
            <a:endParaRPr lang="en-US" sz="2000" dirty="0">
              <a:solidFill>
                <a:prstClr val="black"/>
              </a:solidFill>
              <a:latin typeface="Arial" panose="020B0604020202020204" pitchFamily="34" charset="0"/>
              <a:cs typeface="Arial" panose="020B0604020202020204" pitchFamily="34" charset="0"/>
            </a:endParaRPr>
          </a:p>
          <a:p>
            <a:pPr marL="355600" lvl="1" indent="-355600">
              <a:buFont typeface="Arial" panose="020B0604020202020204" pitchFamily="34" charset="0"/>
              <a:buChar char="•"/>
            </a:pPr>
            <a:endParaRPr lang="en-US" sz="2000" dirty="0" smtClean="0">
              <a:solidFill>
                <a:prstClr val="black"/>
              </a:solidFill>
              <a:latin typeface="Arial" panose="020B0604020202020204" pitchFamily="34" charset="0"/>
              <a:cs typeface="Arial" panose="020B0604020202020204" pitchFamily="34" charset="0"/>
            </a:endParaRPr>
          </a:p>
          <a:p>
            <a:pPr marL="355600" lvl="1" indent="-355600">
              <a:buFont typeface="Arial" panose="020B0604020202020204" pitchFamily="34" charset="0"/>
              <a:buChar char="•"/>
            </a:pPr>
            <a:endParaRPr lang="en-ZA" sz="2000" dirty="0">
              <a:solidFill>
                <a:prstClr val="black"/>
              </a:solidFill>
              <a:latin typeface="Arial" panose="020B0604020202020204" pitchFamily="34" charset="0"/>
              <a:cs typeface="Arial" panose="020B0604020202020204" pitchFamily="34" charset="0"/>
            </a:endParaRPr>
          </a:p>
          <a:p>
            <a:pPr marL="578637" lvl="1" indent="-214313">
              <a:buFont typeface="Arial" panose="020B0604020202020204" pitchFamily="34" charset="0"/>
              <a:buChar char="•"/>
            </a:pPr>
            <a:endParaRPr lang="en-ZA" sz="2000" dirty="0">
              <a:solidFill>
                <a:prstClr val="black"/>
              </a:solidFill>
              <a:latin typeface="Arial Narrow" panose="020B0604020202020204" pitchFamily="34" charset="0"/>
              <a:cs typeface="Arial Narrow" panose="020B0604020202020204" pitchFamily="34" charset="0"/>
            </a:endParaRPr>
          </a:p>
          <a:p>
            <a:pPr marL="621500" lvl="1" indent="-257175">
              <a:buFont typeface="Wingdings" panose="05000000000000000000" pitchFamily="2" charset="2"/>
              <a:buChar char="q"/>
            </a:pPr>
            <a:endParaRPr lang="en-GB" sz="2000" dirty="0">
              <a:solidFill>
                <a:prstClr val="black"/>
              </a:solidFill>
              <a:latin typeface="Arial Narrow" panose="020B0604020202020204" pitchFamily="34" charset="0"/>
              <a:cs typeface="Arial Narrow" panose="020B0604020202020204" pitchFamily="34" charset="0"/>
            </a:endParaRPr>
          </a:p>
          <a:p>
            <a:pPr marL="321469" indent="-257175">
              <a:buFont typeface="+mj-lt"/>
              <a:buAutoNum type="arabicParenR"/>
            </a:pPr>
            <a:endParaRPr lang="en-ZA" sz="1200" dirty="0">
              <a:solidFill>
                <a:prstClr val="black"/>
              </a:solidFill>
              <a:latin typeface="Arial Narrow" panose="020B0604020202020204" pitchFamily="34" charset="0"/>
              <a:cs typeface="Arial Narrow"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11</a:t>
            </a:fld>
            <a:endParaRPr lang="en-US" dirty="0">
              <a:solidFill>
                <a:prstClr val="black"/>
              </a:solidFill>
              <a:ea typeface="ＭＳ Ｐゴシック" pitchFamily="34" charset="-128"/>
            </a:endParaRPr>
          </a:p>
        </p:txBody>
      </p:sp>
      <p:sp>
        <p:nvSpPr>
          <p:cNvPr id="6" name="TextBox 5">
            <a:extLst>
              <a:ext uri="{FF2B5EF4-FFF2-40B4-BE49-F238E27FC236}">
                <a16:creationId xmlns:a16="http://schemas.microsoft.com/office/drawing/2014/main" xmlns="" id="{1ABFA065-51F0-0540-A045-B73ED50F9646}"/>
              </a:ext>
            </a:extLst>
          </p:cNvPr>
          <p:cNvSpPr txBox="1"/>
          <p:nvPr/>
        </p:nvSpPr>
        <p:spPr bwMode="auto">
          <a:xfrm>
            <a:off x="1" y="-8432"/>
            <a:ext cx="9143999" cy="523220"/>
          </a:xfrm>
          <a:prstGeom prst="rect">
            <a:avLst/>
          </a:prstGeom>
          <a:noFill/>
        </p:spPr>
        <p:txBody>
          <a:bodyPr wrap="square">
            <a:spAutoFit/>
          </a:bodyPr>
          <a:lstStyle/>
          <a:p>
            <a:pPr marL="64294" algn="ctr" defTabSz="685800"/>
            <a:r>
              <a:rPr lang="en-GB" sz="2800" b="1" dirty="0">
                <a:solidFill>
                  <a:schemeClr val="accent3">
                    <a:lumMod val="50000"/>
                  </a:schemeClr>
                </a:solidFill>
                <a:latin typeface="Arial Narrow" panose="020B0604020202020204" pitchFamily="34" charset="0"/>
                <a:cs typeface="Arial Narrow" panose="020B0604020202020204" pitchFamily="34" charset="0"/>
              </a:rPr>
              <a:t>Water Provision Costs (2)  </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596056" y="6369302"/>
            <a:ext cx="1250074" cy="413865"/>
          </a:xfrm>
          <a:prstGeom prst="rect">
            <a:avLst/>
          </a:prstGeom>
        </p:spPr>
      </p:pic>
    </p:spTree>
    <p:extLst>
      <p:ext uri="{BB962C8B-B14F-4D97-AF65-F5344CB8AC3E}">
        <p14:creationId xmlns:p14="http://schemas.microsoft.com/office/powerpoint/2010/main" val="3025333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Amatola Water Board</a:t>
            </a:r>
            <a:endParaRPr lang="en-ZA" b="1" dirty="0"/>
          </a:p>
        </p:txBody>
      </p:sp>
      <p:sp>
        <p:nvSpPr>
          <p:cNvPr id="3" name="Subtitle 2"/>
          <p:cNvSpPr>
            <a:spLocks noGrp="1"/>
          </p:cNvSpPr>
          <p:nvPr>
            <p:ph type="subTitle" idx="1"/>
          </p:nvPr>
        </p:nvSpPr>
        <p:spPr>
          <a:xfrm>
            <a:off x="4527395" y="696135"/>
            <a:ext cx="4498812" cy="5363737"/>
          </a:xfrm>
        </p:spPr>
        <p:txBody>
          <a:bodyPr/>
          <a:lstStyle/>
          <a:p>
            <a:pPr algn="just"/>
            <a:r>
              <a:rPr lang="en-US" sz="2000" b="1" dirty="0">
                <a:solidFill>
                  <a:schemeClr val="bg1">
                    <a:lumMod val="50000"/>
                  </a:schemeClr>
                </a:solidFill>
              </a:rPr>
              <a:t>Factors influencing tariff increase</a:t>
            </a:r>
          </a:p>
          <a:p>
            <a:pPr marL="84138" algn="just"/>
            <a:r>
              <a:rPr lang="en-ZA" sz="2000" dirty="0">
                <a:solidFill>
                  <a:schemeClr val="bg1">
                    <a:lumMod val="50000"/>
                  </a:schemeClr>
                </a:solidFill>
              </a:rPr>
              <a:t>0% increase led to under-recovery in the 20/21 FY in operating costs and need to recover in the 21/22 </a:t>
            </a:r>
            <a:r>
              <a:rPr lang="en-US" sz="2000" dirty="0">
                <a:solidFill>
                  <a:schemeClr val="bg1">
                    <a:lumMod val="50000"/>
                  </a:schemeClr>
                </a:solidFill>
              </a:rPr>
              <a:t>FY</a:t>
            </a:r>
          </a:p>
          <a:p>
            <a:pPr algn="just"/>
            <a:r>
              <a:rPr lang="en-US" sz="2000" b="1" dirty="0">
                <a:solidFill>
                  <a:schemeClr val="bg1">
                    <a:lumMod val="50000"/>
                  </a:schemeClr>
                </a:solidFill>
              </a:rPr>
              <a:t>Specific issues raised by SALGA</a:t>
            </a:r>
          </a:p>
          <a:p>
            <a:pPr marL="357188" indent="-357188" algn="just">
              <a:buFont typeface="Arial" panose="020B0604020202020204" pitchFamily="34" charset="0"/>
              <a:buChar char="•"/>
            </a:pPr>
            <a:r>
              <a:rPr lang="en-ZA" sz="2000" dirty="0">
                <a:solidFill>
                  <a:schemeClr val="bg1">
                    <a:lumMod val="50000"/>
                  </a:schemeClr>
                </a:solidFill>
              </a:rPr>
              <a:t>Concern that Amathole DM does not want to enter into a long term agreement WB which </a:t>
            </a:r>
            <a:r>
              <a:rPr lang="en-ZA" sz="2000" dirty="0" smtClean="0">
                <a:solidFill>
                  <a:schemeClr val="bg1">
                    <a:lumMod val="50000"/>
                  </a:schemeClr>
                </a:solidFill>
              </a:rPr>
              <a:t>places </a:t>
            </a:r>
            <a:r>
              <a:rPr lang="en-ZA" sz="2000" dirty="0">
                <a:solidFill>
                  <a:schemeClr val="bg1">
                    <a:lumMod val="50000"/>
                  </a:schemeClr>
                </a:solidFill>
              </a:rPr>
              <a:t>the security of the revenue stream at risk </a:t>
            </a:r>
          </a:p>
          <a:p>
            <a:pPr marL="357188" indent="-357188" algn="just">
              <a:buFont typeface="Arial" panose="020B0604020202020204" pitchFamily="34" charset="0"/>
              <a:buChar char="•"/>
            </a:pPr>
            <a:r>
              <a:rPr lang="en-ZA" sz="2000" dirty="0">
                <a:solidFill>
                  <a:schemeClr val="bg1">
                    <a:lumMod val="50000"/>
                  </a:schemeClr>
                </a:solidFill>
              </a:rPr>
              <a:t>Need to indicate how unit cost increases were calculated as well as staff </a:t>
            </a:r>
            <a:r>
              <a:rPr lang="en-ZA" sz="2000" dirty="0" smtClean="0">
                <a:solidFill>
                  <a:schemeClr val="bg1">
                    <a:lumMod val="50000"/>
                  </a:schemeClr>
                </a:solidFill>
              </a:rPr>
              <a:t>cost</a:t>
            </a:r>
            <a:endParaRPr lang="en-ZA" sz="2000" dirty="0">
              <a:solidFill>
                <a:schemeClr val="bg1">
                  <a:lumMod val="50000"/>
                </a:schemeClr>
              </a:solidFill>
            </a:endParaRPr>
          </a:p>
          <a:p>
            <a:pPr algn="just"/>
            <a:r>
              <a:rPr lang="en-US" sz="2000" b="1" dirty="0">
                <a:solidFill>
                  <a:schemeClr val="bg1">
                    <a:lumMod val="50000"/>
                  </a:schemeClr>
                </a:solidFill>
              </a:rPr>
              <a:t>Specific issues raised by NT</a:t>
            </a:r>
          </a:p>
          <a:p>
            <a:pPr marL="457200" indent="-457200" algn="just">
              <a:buFont typeface="Arial" panose="020B0604020202020204" pitchFamily="34" charset="0"/>
              <a:buChar char="•"/>
            </a:pPr>
            <a:r>
              <a:rPr lang="en-ZA" sz="2000" dirty="0">
                <a:solidFill>
                  <a:schemeClr val="bg1">
                    <a:lumMod val="50000"/>
                  </a:schemeClr>
                </a:solidFill>
              </a:rPr>
              <a:t>Rising staff costs needs to be managed</a:t>
            </a:r>
            <a:endParaRPr lang="en-US" sz="2000" b="1" dirty="0">
              <a:solidFill>
                <a:schemeClr val="bg1">
                  <a:lumMod val="50000"/>
                </a:schemeClr>
              </a:solidFill>
            </a:endParaRPr>
          </a:p>
          <a:p>
            <a:endParaRPr lang="en-ZA" sz="2000" dirty="0"/>
          </a:p>
        </p:txBody>
      </p:sp>
      <p:graphicFrame>
        <p:nvGraphicFramePr>
          <p:cNvPr id="7" name="Chart 6"/>
          <p:cNvGraphicFramePr>
            <a:graphicFrameLocks/>
          </p:cNvGraphicFramePr>
          <p:nvPr>
            <p:extLst>
              <p:ext uri="{D42A27DB-BD31-4B8C-83A1-F6EECF244321}">
                <p14:modId xmlns:p14="http://schemas.microsoft.com/office/powerpoint/2010/main" val="557025819"/>
              </p:ext>
            </p:extLst>
          </p:nvPr>
        </p:nvGraphicFramePr>
        <p:xfrm>
          <a:off x="177603" y="154486"/>
          <a:ext cx="4227129" cy="644703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496700" y="6354797"/>
            <a:ext cx="1250074" cy="413865"/>
          </a:xfrm>
          <a:prstGeom prst="rect">
            <a:avLst/>
          </a:prstGeom>
        </p:spPr>
      </p:pic>
    </p:spTree>
    <p:extLst>
      <p:ext uri="{BB962C8B-B14F-4D97-AF65-F5344CB8AC3E}">
        <p14:creationId xmlns:p14="http://schemas.microsoft.com/office/powerpoint/2010/main" val="261956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Amatola Water Board</a:t>
            </a:r>
            <a:endParaRPr lang="en-ZA" b="1" dirty="0"/>
          </a:p>
        </p:txBody>
      </p:sp>
      <p:sp>
        <p:nvSpPr>
          <p:cNvPr id="3" name="Subtitle 2"/>
          <p:cNvSpPr>
            <a:spLocks noGrp="1"/>
          </p:cNvSpPr>
          <p:nvPr>
            <p:ph type="subTitle" idx="1"/>
          </p:nvPr>
        </p:nvSpPr>
        <p:spPr>
          <a:xfrm>
            <a:off x="325822" y="819807"/>
            <a:ext cx="8555420" cy="3815255"/>
          </a:xfrm>
        </p:spPr>
        <p:txBody>
          <a:bodyPr/>
          <a:lstStyle/>
          <a:p>
            <a:pPr algn="just"/>
            <a:r>
              <a:rPr lang="en-US" sz="2000" b="1" dirty="0" smtClean="0">
                <a:solidFill>
                  <a:schemeClr val="bg1">
                    <a:lumMod val="50000"/>
                  </a:schemeClr>
                </a:solidFill>
              </a:rPr>
              <a:t>Specific findings by Economic and Social Regulation (ESR)</a:t>
            </a:r>
            <a:endParaRPr lang="en-US" sz="2000" b="1" dirty="0">
              <a:solidFill>
                <a:schemeClr val="bg1">
                  <a:lumMod val="50000"/>
                </a:schemeClr>
              </a:solidFill>
            </a:endParaRPr>
          </a:p>
          <a:p>
            <a:pPr algn="l" eaLnBrk="1" fontAlgn="t" hangingPunct="1">
              <a:spcBef>
                <a:spcPts val="0"/>
              </a:spcBef>
              <a:spcAft>
                <a:spcPts val="0"/>
              </a:spcAft>
            </a:pPr>
            <a:r>
              <a:rPr lang="en-US" sz="2000" b="1" dirty="0" smtClean="0">
                <a:solidFill>
                  <a:srgbClr val="FFFFFF"/>
                </a:solidFill>
              </a:rPr>
              <a:t>Proposed </a:t>
            </a:r>
            <a:r>
              <a:rPr lang="en-US" sz="2000" b="1" dirty="0">
                <a:solidFill>
                  <a:srgbClr val="FFFFFF"/>
                </a:solidFill>
              </a:rPr>
              <a:t>Tariff</a:t>
            </a:r>
            <a:endParaRPr lang="en-ZA" sz="2000" dirty="0"/>
          </a:p>
          <a:p>
            <a:pPr marL="357188" lvl="2"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Higher </a:t>
            </a:r>
            <a:r>
              <a:rPr lang="en-GB" sz="2000" dirty="0">
                <a:latin typeface="Arial" panose="020B0604020202020204" pitchFamily="34" charset="0"/>
                <a:cs typeface="Arial" panose="020B0604020202020204" pitchFamily="34" charset="0"/>
              </a:rPr>
              <a:t>tariffs </a:t>
            </a:r>
            <a:r>
              <a:rPr lang="en-GB" sz="2000" dirty="0" smtClean="0">
                <a:latin typeface="Arial" panose="020B0604020202020204" pitchFamily="34" charset="0"/>
                <a:cs typeface="Arial" panose="020B0604020202020204" pitchFamily="34" charset="0"/>
              </a:rPr>
              <a:t>are due to fewer </a:t>
            </a:r>
            <a:r>
              <a:rPr lang="en-GB" sz="2000" dirty="0">
                <a:latin typeface="Arial" panose="020B0604020202020204" pitchFamily="34" charset="0"/>
                <a:cs typeface="Arial" panose="020B0604020202020204" pitchFamily="34" charset="0"/>
              </a:rPr>
              <a:t>volumes for sale due to low demand while costs are increasing,</a:t>
            </a:r>
            <a:endParaRPr lang="en-ZA" sz="2000" dirty="0">
              <a:latin typeface="Arial" panose="020B0604020202020204" pitchFamily="34" charset="0"/>
              <a:cs typeface="Arial" panose="020B0604020202020204" pitchFamily="34" charset="0"/>
            </a:endParaRPr>
          </a:p>
          <a:p>
            <a:pPr marL="357188" lvl="2"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In a financial distress and requires </a:t>
            </a:r>
            <a:r>
              <a:rPr lang="en-GB" sz="2000" dirty="0" smtClean="0">
                <a:latin typeface="Arial" panose="020B0604020202020204" pitchFamily="34" charset="0"/>
                <a:cs typeface="Arial" panose="020B0604020202020204" pitchFamily="34" charset="0"/>
              </a:rPr>
              <a:t>intervention.</a:t>
            </a:r>
            <a:endParaRPr lang="en-ZA" sz="2000" dirty="0">
              <a:latin typeface="Arial" panose="020B0604020202020204" pitchFamily="34" charset="0"/>
              <a:cs typeface="Arial" panose="020B0604020202020204" pitchFamily="34" charset="0"/>
            </a:endParaRPr>
          </a:p>
          <a:p>
            <a:pPr marL="357188" lvl="2"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Have no borrowing limits to raise funds</a:t>
            </a:r>
            <a:endParaRPr lang="en-ZA" sz="2000" dirty="0">
              <a:latin typeface="Arial" panose="020B0604020202020204" pitchFamily="34" charset="0"/>
              <a:cs typeface="Arial" panose="020B0604020202020204" pitchFamily="34" charset="0"/>
            </a:endParaRPr>
          </a:p>
          <a:p>
            <a:pPr marL="357188" lvl="2"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The tariff/s have been recommended as proposed </a:t>
            </a:r>
          </a:p>
          <a:p>
            <a:pPr algn="l" eaLnBrk="1" fontAlgn="t" hangingPunct="1">
              <a:spcBef>
                <a:spcPts val="0"/>
              </a:spcBef>
              <a:spcAft>
                <a:spcPts val="0"/>
              </a:spcAft>
            </a:pPr>
            <a:r>
              <a:rPr lang="en-US" sz="2000" b="1" dirty="0" smtClean="0">
                <a:solidFill>
                  <a:srgbClr val="FFFFFF"/>
                </a:solidFill>
              </a:rPr>
              <a:t>proved </a:t>
            </a:r>
            <a:r>
              <a:rPr lang="en-US" sz="2000" b="1" dirty="0">
                <a:solidFill>
                  <a:srgbClr val="FFFFFF"/>
                </a:solidFill>
              </a:rPr>
              <a:t>Tariff</a:t>
            </a:r>
            <a:endParaRPr lang="en-ZA" sz="2000" dirty="0"/>
          </a:p>
          <a:p>
            <a:endParaRPr lang="en-ZA" sz="2000"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2496700" y="6354797"/>
            <a:ext cx="1250074" cy="41386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64610496"/>
              </p:ext>
            </p:extLst>
          </p:nvPr>
        </p:nvGraphicFramePr>
        <p:xfrm>
          <a:off x="192060" y="4475426"/>
          <a:ext cx="8791465" cy="1664399"/>
        </p:xfrm>
        <a:graphic>
          <a:graphicData uri="http://schemas.openxmlformats.org/drawingml/2006/table">
            <a:tbl>
              <a:tblPr firstRow="1" firstCol="1" bandRow="1">
                <a:tableStyleId>{073A0DAA-6AF3-43AB-8588-CEC1D06C72B9}</a:tableStyleId>
              </a:tblPr>
              <a:tblGrid>
                <a:gridCol w="1686472">
                  <a:extLst>
                    <a:ext uri="{9D8B030D-6E8A-4147-A177-3AD203B41FA5}">
                      <a16:colId xmlns:a16="http://schemas.microsoft.com/office/drawing/2014/main" xmlns="" val="1378653657"/>
                    </a:ext>
                  </a:extLst>
                </a:gridCol>
                <a:gridCol w="2851020">
                  <a:extLst>
                    <a:ext uri="{9D8B030D-6E8A-4147-A177-3AD203B41FA5}">
                      <a16:colId xmlns:a16="http://schemas.microsoft.com/office/drawing/2014/main" xmlns="" val="1139706804"/>
                    </a:ext>
                  </a:extLst>
                </a:gridCol>
                <a:gridCol w="2561808">
                  <a:extLst>
                    <a:ext uri="{9D8B030D-6E8A-4147-A177-3AD203B41FA5}">
                      <a16:colId xmlns:a16="http://schemas.microsoft.com/office/drawing/2014/main" xmlns="" val="1848023698"/>
                    </a:ext>
                  </a:extLst>
                </a:gridCol>
                <a:gridCol w="1692165">
                  <a:extLst>
                    <a:ext uri="{9D8B030D-6E8A-4147-A177-3AD203B41FA5}">
                      <a16:colId xmlns:a16="http://schemas.microsoft.com/office/drawing/2014/main" xmlns="" val="224175798"/>
                    </a:ext>
                  </a:extLst>
                </a:gridCol>
              </a:tblGrid>
              <a:tr h="0">
                <a:tc>
                  <a:txBody>
                    <a:bodyPr/>
                    <a:lstStyle/>
                    <a:p>
                      <a:pPr algn="ctr">
                        <a:lnSpc>
                          <a:spcPct val="115000"/>
                        </a:lnSpc>
                        <a:spcAft>
                          <a:spcPts val="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Amatola</a:t>
                      </a:r>
                      <a:r>
                        <a:rPr lang="en-US" sz="2000" baseline="0" dirty="0" smtClean="0">
                          <a:effectLst/>
                          <a:latin typeface="Arial" panose="020B0604020202020204" pitchFamily="34" charset="0"/>
                          <a:ea typeface="Calibri" panose="020F0502020204030204" pitchFamily="34" charset="0"/>
                          <a:cs typeface="Arial" panose="020B0604020202020204" pitchFamily="34" charset="0"/>
                        </a:rPr>
                        <a:t> WB</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2019/20 and </a:t>
                      </a:r>
                      <a:endParaRPr lang="en-ZA"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dirty="0">
                          <a:effectLst/>
                          <a:latin typeface="Arial" panose="020B0604020202020204" pitchFamily="34" charset="0"/>
                          <a:cs typeface="Arial" panose="020B0604020202020204" pitchFamily="34" charset="0"/>
                        </a:rPr>
                        <a:t>2020/21 Tariff </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0% Increase)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2021/22 Proposed, </a:t>
                      </a:r>
                      <a:r>
                        <a:rPr lang="en-US" sz="2000" dirty="0" smtClean="0">
                          <a:effectLst/>
                          <a:latin typeface="Arial" panose="020B0604020202020204" pitchFamily="34" charset="0"/>
                          <a:cs typeface="Arial" panose="020B0604020202020204" pitchFamily="34" charset="0"/>
                        </a:rPr>
                        <a:t>and </a:t>
                      </a:r>
                      <a:r>
                        <a:rPr lang="en-US" sz="2000" dirty="0">
                          <a:effectLst/>
                          <a:latin typeface="Arial" panose="020B0604020202020204" pitchFamily="34" charset="0"/>
                          <a:cs typeface="Arial" panose="020B0604020202020204" pitchFamily="34" charset="0"/>
                        </a:rPr>
                        <a:t>approved % Increase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2021/22 Approved Tariff</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6471612"/>
                  </a:ext>
                </a:extLst>
              </a:tr>
              <a:tr h="321310">
                <a:tc>
                  <a:txBody>
                    <a:bodyPr/>
                    <a:lstStyle/>
                    <a:p>
                      <a:pPr>
                        <a:lnSpc>
                          <a:spcPct val="115000"/>
                        </a:lnSpc>
                        <a:spcAft>
                          <a:spcPts val="0"/>
                        </a:spcAft>
                      </a:pPr>
                      <a:r>
                        <a:rPr lang="en-US" sz="2000" dirty="0" smtClean="0">
                          <a:effectLst/>
                          <a:latin typeface="Arial" panose="020B0604020202020204" pitchFamily="34" charset="0"/>
                          <a:cs typeface="Arial" panose="020B0604020202020204" pitchFamily="34" charset="0"/>
                        </a:rPr>
                        <a:t>Potable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2000" dirty="0">
                          <a:effectLst/>
                          <a:latin typeface="Arial" panose="020B0604020202020204" pitchFamily="34" charset="0"/>
                          <a:cs typeface="Arial" panose="020B0604020202020204" pitchFamily="34" charset="0"/>
                        </a:rPr>
                        <a:t>R 12.99</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2000" dirty="0">
                          <a:effectLst/>
                          <a:latin typeface="Arial" panose="020B0604020202020204" pitchFamily="34" charset="0"/>
                          <a:cs typeface="Arial" panose="020B0604020202020204" pitchFamily="34" charset="0"/>
                        </a:rPr>
                        <a:t>7.085%</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2000" dirty="0">
                          <a:effectLst/>
                          <a:latin typeface="Arial" panose="020B0604020202020204" pitchFamily="34" charset="0"/>
                          <a:cs typeface="Arial" panose="020B0604020202020204" pitchFamily="34" charset="0"/>
                        </a:rPr>
                        <a:t>R 13.91</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756489079"/>
                  </a:ext>
                </a:extLst>
              </a:tr>
              <a:tr h="321310">
                <a:tc>
                  <a:txBody>
                    <a:bodyPr/>
                    <a:lstStyle/>
                    <a:p>
                      <a:pPr>
                        <a:lnSpc>
                          <a:spcPct val="115000"/>
                        </a:lnSpc>
                        <a:spcAft>
                          <a:spcPts val="0"/>
                        </a:spcAft>
                      </a:pPr>
                      <a:r>
                        <a:rPr lang="en-US" sz="2000" dirty="0" smtClean="0">
                          <a:effectLst/>
                          <a:latin typeface="Arial" panose="020B0604020202020204" pitchFamily="34" charset="0"/>
                          <a:cs typeface="Arial" panose="020B0604020202020204" pitchFamily="34" charset="0"/>
                        </a:rPr>
                        <a:t>Raw</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2000" dirty="0">
                          <a:effectLst/>
                          <a:latin typeface="Arial" panose="020B0604020202020204" pitchFamily="34" charset="0"/>
                          <a:cs typeface="Arial" panose="020B0604020202020204" pitchFamily="34" charset="0"/>
                        </a:rPr>
                        <a:t>R2.85</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2000" dirty="0">
                          <a:effectLst/>
                          <a:latin typeface="Arial" panose="020B0604020202020204" pitchFamily="34" charset="0"/>
                          <a:cs typeface="Arial" panose="020B0604020202020204" pitchFamily="34" charset="0"/>
                        </a:rPr>
                        <a:t>7.085%</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2000" dirty="0">
                          <a:effectLst/>
                          <a:latin typeface="Arial" panose="020B0604020202020204" pitchFamily="34" charset="0"/>
                          <a:cs typeface="Arial" panose="020B0604020202020204" pitchFamily="34" charset="0"/>
                        </a:rPr>
                        <a:t>R3.05</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93761931"/>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9500" y="3418947"/>
            <a:ext cx="1022132" cy="1022132"/>
          </a:xfrm>
          <a:prstGeom prst="rect">
            <a:avLst/>
          </a:prstGeom>
        </p:spPr>
      </p:pic>
    </p:spTree>
    <p:extLst>
      <p:ext uri="{BB962C8B-B14F-4D97-AF65-F5344CB8AC3E}">
        <p14:creationId xmlns:p14="http://schemas.microsoft.com/office/powerpoint/2010/main" val="3109185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922459686"/>
              </p:ext>
            </p:extLst>
          </p:nvPr>
        </p:nvGraphicFramePr>
        <p:xfrm>
          <a:off x="100361" y="336120"/>
          <a:ext cx="4549698" cy="58528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528145" y="154486"/>
            <a:ext cx="7772400" cy="665321"/>
          </a:xfrm>
        </p:spPr>
        <p:txBody>
          <a:bodyPr/>
          <a:lstStyle/>
          <a:p>
            <a:r>
              <a:rPr lang="en-US" b="1" dirty="0" smtClean="0"/>
              <a:t>Bloem Water Board</a:t>
            </a:r>
            <a:endParaRPr lang="en-ZA" b="1" dirty="0"/>
          </a:p>
        </p:txBody>
      </p:sp>
      <p:sp>
        <p:nvSpPr>
          <p:cNvPr id="3" name="Subtitle 2"/>
          <p:cNvSpPr>
            <a:spLocks noGrp="1"/>
          </p:cNvSpPr>
          <p:nvPr>
            <p:ph type="subTitle" idx="1"/>
          </p:nvPr>
        </p:nvSpPr>
        <p:spPr>
          <a:xfrm>
            <a:off x="4549698" y="927777"/>
            <a:ext cx="4441902" cy="5138276"/>
          </a:xfrm>
        </p:spPr>
        <p:txBody>
          <a:bodyPr/>
          <a:lstStyle/>
          <a:p>
            <a:pPr algn="l"/>
            <a:r>
              <a:rPr lang="en-US" sz="2000" b="1" dirty="0" smtClean="0"/>
              <a:t>Factors that lead to proposed increase</a:t>
            </a:r>
          </a:p>
          <a:p>
            <a:pPr marL="342900" indent="-342900" algn="l">
              <a:buFont typeface="Arial" panose="020B0604020202020204" pitchFamily="34" charset="0"/>
              <a:buChar char="•"/>
            </a:pPr>
            <a:r>
              <a:rPr lang="en-US" sz="2000" dirty="0"/>
              <a:t>Reverting back to the 2003 SLA with </a:t>
            </a:r>
            <a:r>
              <a:rPr lang="en-US" sz="2000" dirty="0" smtClean="0"/>
              <a:t>Mangaung </a:t>
            </a:r>
            <a:r>
              <a:rPr lang="en-US" sz="2000" dirty="0"/>
              <a:t>Metropolitan Municipality</a:t>
            </a:r>
          </a:p>
          <a:p>
            <a:pPr marL="342900" indent="-342900" algn="l">
              <a:buFont typeface="Arial" panose="020B0604020202020204" pitchFamily="34" charset="0"/>
              <a:buChar char="•"/>
            </a:pPr>
            <a:r>
              <a:rPr lang="en-US" sz="2000" dirty="0"/>
              <a:t>Inclusion of the </a:t>
            </a:r>
            <a:r>
              <a:rPr lang="en-US" sz="2000" b="1" dirty="0"/>
              <a:t>Impairment of Trade Receivables </a:t>
            </a:r>
            <a:r>
              <a:rPr lang="en-US" sz="2000" dirty="0"/>
              <a:t>as an input cost to address the non-payment by municipalities.</a:t>
            </a:r>
            <a:endParaRPr lang="en-US" sz="2000" b="1" dirty="0"/>
          </a:p>
          <a:p>
            <a:pPr algn="l"/>
            <a:endParaRPr lang="en-US" sz="2000" b="1" dirty="0" smtClean="0"/>
          </a:p>
          <a:p>
            <a:pPr algn="l"/>
            <a:r>
              <a:rPr lang="en-US" sz="2000" b="1" dirty="0" smtClean="0"/>
              <a:t>Specific challenges experience during the tariff consultation process for Bloem Water Board – elaborated on next slide</a:t>
            </a:r>
          </a:p>
          <a:p>
            <a:endParaRPr lang="en-ZA" sz="2000" b="1"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14</a:t>
            </a:fld>
            <a:endParaRPr lang="en-US" altLang="en-US" dirty="0">
              <a:solidFill>
                <a:prstClr val="black"/>
              </a:solidFill>
              <a:ea typeface="+mn-ea"/>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480723" y="6339029"/>
            <a:ext cx="1250074" cy="413865"/>
          </a:xfrm>
          <a:prstGeom prst="rect">
            <a:avLst/>
          </a:prstGeom>
        </p:spPr>
      </p:pic>
    </p:spTree>
    <p:extLst>
      <p:ext uri="{BB962C8B-B14F-4D97-AF65-F5344CB8AC3E}">
        <p14:creationId xmlns:p14="http://schemas.microsoft.com/office/powerpoint/2010/main" val="2588973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748" y="0"/>
            <a:ext cx="7772400" cy="665321"/>
          </a:xfrm>
        </p:spPr>
        <p:txBody>
          <a:bodyPr/>
          <a:lstStyle/>
          <a:p>
            <a:r>
              <a:rPr lang="en-US" b="1" dirty="0" smtClean="0"/>
              <a:t>Bloem Water Board</a:t>
            </a:r>
            <a:endParaRPr lang="en-ZA" b="1" dirty="0"/>
          </a:p>
        </p:txBody>
      </p:sp>
      <p:sp>
        <p:nvSpPr>
          <p:cNvPr id="3" name="Subtitle 2"/>
          <p:cNvSpPr>
            <a:spLocks noGrp="1"/>
          </p:cNvSpPr>
          <p:nvPr>
            <p:ph type="subTitle" idx="1"/>
          </p:nvPr>
        </p:nvSpPr>
        <p:spPr>
          <a:xfrm>
            <a:off x="82296" y="665321"/>
            <a:ext cx="8909305" cy="4934222"/>
          </a:xfrm>
        </p:spPr>
        <p:txBody>
          <a:bodyPr/>
          <a:lstStyle/>
          <a:p>
            <a:pPr algn="just"/>
            <a:r>
              <a:rPr lang="en-US" sz="1700" dirty="0" smtClean="0"/>
              <a:t>Circular 23 and Section 42 of the MFMA require water boards to consult with municipalities on the proposed tariffs between October and November and submit written proposals to NT and SALGA by 1 December.</a:t>
            </a:r>
          </a:p>
          <a:p>
            <a:pPr marL="342900" indent="-342900" algn="just">
              <a:buFont typeface="Arial" panose="020B0604020202020204" pitchFamily="34" charset="0"/>
              <a:buChar char="•"/>
            </a:pPr>
            <a:r>
              <a:rPr lang="en-US" sz="1700" dirty="0" smtClean="0"/>
              <a:t>Bloem Water sent invitations for the tariff consultation meetings to all the customers timeously, but the municipality did not avail themselves even after follow up requests.</a:t>
            </a:r>
          </a:p>
          <a:p>
            <a:pPr marL="342900" indent="-342900" algn="just">
              <a:buFont typeface="Arial" panose="020B0604020202020204" pitchFamily="34" charset="0"/>
              <a:buChar char="•"/>
            </a:pPr>
            <a:r>
              <a:rPr lang="en-US" sz="1700" dirty="0" smtClean="0"/>
              <a:t>Bloem Water then resorted to submitting written tariff proposal to the municipalities to solicit inputs.</a:t>
            </a:r>
          </a:p>
          <a:p>
            <a:pPr marL="342900" indent="-342900" algn="just">
              <a:buFont typeface="Arial" panose="020B0604020202020204" pitchFamily="34" charset="0"/>
              <a:buChar char="•"/>
            </a:pPr>
            <a:r>
              <a:rPr lang="en-US" sz="1700" dirty="0" smtClean="0"/>
              <a:t>Bloem Water submitted their tariff proposals to NT and SALGA on 30 November 2020.</a:t>
            </a:r>
          </a:p>
          <a:p>
            <a:pPr marL="342900" indent="-342900" algn="just">
              <a:buFont typeface="Arial" panose="020B0604020202020204" pitchFamily="34" charset="0"/>
              <a:buChar char="•"/>
            </a:pPr>
            <a:r>
              <a:rPr lang="en-US" sz="1700" dirty="0" smtClean="0"/>
              <a:t>Further deliberations ensued in December which resulted in Mangaung MM and Bloem Water reverting back to the conditions of the 2003 SLA which stipulates that the water board will supply the municipality with 5.9 million KL of raw water at no charge.</a:t>
            </a:r>
          </a:p>
          <a:p>
            <a:pPr marL="342900" indent="-342900" algn="just">
              <a:buFont typeface="Arial" panose="020B0604020202020204" pitchFamily="34" charset="0"/>
              <a:buChar char="•"/>
            </a:pPr>
            <a:r>
              <a:rPr lang="en-US" sz="1700" dirty="0" smtClean="0"/>
              <a:t>This resolution had a material effect on the tariff structure of Bloem Water which required the water board to revise and re-submit a tariff proposal to NT and SALGA on 15 December 2020.</a:t>
            </a:r>
          </a:p>
          <a:p>
            <a:pPr marL="342900" indent="-342900" algn="just">
              <a:buFont typeface="Arial" panose="020B0604020202020204" pitchFamily="34" charset="0"/>
              <a:buChar char="•"/>
            </a:pPr>
            <a:r>
              <a:rPr lang="en-US" sz="1700" dirty="0" smtClean="0"/>
              <a:t>The revised tariff proposal arrived at the period when NT and SALGA concluded the process of assessing and providing comments on the proposal received on 30 November 2020, thus resulting in NT and SALGA being unable to provide written comments based on the revised tariff proposal.</a:t>
            </a: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15</a:t>
            </a:fld>
            <a:endParaRPr lang="en-US" altLang="en-US" dirty="0">
              <a:solidFill>
                <a:prstClr val="black"/>
              </a:solidFill>
              <a:ea typeface="+mn-ea"/>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480723" y="6339029"/>
            <a:ext cx="1250074" cy="413865"/>
          </a:xfrm>
          <a:prstGeom prst="rect">
            <a:avLst/>
          </a:prstGeom>
        </p:spPr>
      </p:pic>
    </p:spTree>
    <p:extLst>
      <p:ext uri="{BB962C8B-B14F-4D97-AF65-F5344CB8AC3E}">
        <p14:creationId xmlns:p14="http://schemas.microsoft.com/office/powerpoint/2010/main" val="3318717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Bloem Water Board</a:t>
            </a:r>
            <a:endParaRPr lang="en-ZA" b="1" dirty="0"/>
          </a:p>
        </p:txBody>
      </p:sp>
      <p:sp>
        <p:nvSpPr>
          <p:cNvPr id="3" name="Subtitle 2"/>
          <p:cNvSpPr>
            <a:spLocks noGrp="1"/>
          </p:cNvSpPr>
          <p:nvPr>
            <p:ph type="subTitle" idx="1"/>
          </p:nvPr>
        </p:nvSpPr>
        <p:spPr>
          <a:xfrm>
            <a:off x="156116" y="715904"/>
            <a:ext cx="8914749" cy="4461641"/>
          </a:xfrm>
        </p:spPr>
        <p:txBody>
          <a:bodyPr/>
          <a:lstStyle/>
          <a:p>
            <a:pPr algn="just"/>
            <a:r>
              <a:rPr lang="en-US" sz="2000" b="1" dirty="0" smtClean="0">
                <a:solidFill>
                  <a:schemeClr val="bg1">
                    <a:lumMod val="50000"/>
                  </a:schemeClr>
                </a:solidFill>
              </a:rPr>
              <a:t>Specific findings by </a:t>
            </a:r>
            <a:r>
              <a:rPr lang="en-US" sz="2000" b="1" dirty="0">
                <a:solidFill>
                  <a:schemeClr val="bg1">
                    <a:lumMod val="50000"/>
                  </a:schemeClr>
                </a:solidFill>
              </a:rPr>
              <a:t>Economic and Social Regulation (ESR</a:t>
            </a:r>
            <a:r>
              <a:rPr lang="en-US" sz="2000" b="1" dirty="0" smtClean="0">
                <a:solidFill>
                  <a:schemeClr val="bg1">
                    <a:lumMod val="50000"/>
                  </a:schemeClr>
                </a:solidFill>
              </a:rPr>
              <a:t>)</a:t>
            </a:r>
          </a:p>
          <a:p>
            <a:pPr marL="357188" lvl="2" indent="-357188" algn="l">
              <a:buFont typeface="Arial" panose="020B0604020202020204" pitchFamily="34" charset="0"/>
              <a:buChar char="•"/>
            </a:pPr>
            <a:r>
              <a:rPr lang="en-GB" sz="2000" dirty="0">
                <a:latin typeface="Arial" panose="020B0604020202020204" pitchFamily="34" charset="0"/>
                <a:cs typeface="Arial" panose="020B0604020202020204" pitchFamily="34" charset="0"/>
              </a:rPr>
              <a:t>In a financial distress and requires </a:t>
            </a:r>
            <a:r>
              <a:rPr lang="en-GB" sz="2000" dirty="0" smtClean="0">
                <a:latin typeface="Arial" panose="020B0604020202020204" pitchFamily="34" charset="0"/>
                <a:cs typeface="Arial" panose="020B0604020202020204" pitchFamily="34" charset="0"/>
              </a:rPr>
              <a:t>intervention</a:t>
            </a:r>
            <a:endParaRPr lang="en-ZA" sz="2000" dirty="0">
              <a:latin typeface="Arial" panose="020B0604020202020204" pitchFamily="34" charset="0"/>
              <a:cs typeface="Arial" panose="020B0604020202020204" pitchFamily="34" charset="0"/>
            </a:endParaRPr>
          </a:p>
          <a:p>
            <a:pPr marL="357188" lvl="2" indent="-357188" algn="l">
              <a:buFont typeface="Arial" panose="020B0604020202020204" pitchFamily="34" charset="0"/>
              <a:buChar char="•"/>
            </a:pPr>
            <a:r>
              <a:rPr lang="en-GB" sz="2000" dirty="0" smtClean="0">
                <a:latin typeface="Arial" panose="020B0604020202020204" pitchFamily="34" charset="0"/>
                <a:cs typeface="Arial" panose="020B0604020202020204" pitchFamily="34" charset="0"/>
              </a:rPr>
              <a:t>Dependant </a:t>
            </a:r>
            <a:r>
              <a:rPr lang="en-GB" sz="2000" dirty="0">
                <a:latin typeface="Arial" panose="020B0604020202020204" pitchFamily="34" charset="0"/>
                <a:cs typeface="Arial" panose="020B0604020202020204" pitchFamily="34" charset="0"/>
              </a:rPr>
              <a:t>on Mangaung Metro for the survival of the water board but </a:t>
            </a:r>
            <a:r>
              <a:rPr lang="en-GB" sz="2000" dirty="0" smtClean="0">
                <a:latin typeface="Arial" panose="020B0604020202020204" pitchFamily="34" charset="0"/>
                <a:cs typeface="Arial" panose="020B0604020202020204" pitchFamily="34" charset="0"/>
              </a:rPr>
              <a:t>experiencing challenges </a:t>
            </a:r>
            <a:r>
              <a:rPr lang="en-GB" sz="2000" dirty="0">
                <a:latin typeface="Arial" panose="020B0604020202020204" pitchFamily="34" charset="0"/>
                <a:cs typeface="Arial" panose="020B0604020202020204" pitchFamily="34" charset="0"/>
              </a:rPr>
              <a:t>in the </a:t>
            </a:r>
            <a:r>
              <a:rPr lang="en-GB" sz="2000" dirty="0" smtClean="0">
                <a:latin typeface="Arial" panose="020B0604020202020204" pitchFamily="34" charset="0"/>
                <a:cs typeface="Arial" panose="020B0604020202020204" pitchFamily="34" charset="0"/>
              </a:rPr>
              <a:t>relationship as can be seen on detail included above</a:t>
            </a:r>
            <a:endParaRPr lang="en-ZA" sz="2000" dirty="0">
              <a:latin typeface="Arial" panose="020B0604020202020204" pitchFamily="34" charset="0"/>
              <a:cs typeface="Arial" panose="020B0604020202020204" pitchFamily="34" charset="0"/>
            </a:endParaRPr>
          </a:p>
          <a:p>
            <a:pPr marL="357188" lvl="2" indent="-357188" algn="l">
              <a:buFont typeface="Arial" panose="020B0604020202020204" pitchFamily="34" charset="0"/>
              <a:buChar char="•"/>
            </a:pPr>
            <a:r>
              <a:rPr lang="en-GB" sz="2000" dirty="0">
                <a:latin typeface="Arial" panose="020B0604020202020204" pitchFamily="34" charset="0"/>
                <a:cs typeface="Arial" panose="020B0604020202020204" pitchFamily="34" charset="0"/>
              </a:rPr>
              <a:t>Huge CAPEX plan but unable to fund since the water board is not credit worthy.</a:t>
            </a:r>
            <a:endParaRPr lang="en-ZA" sz="2000" dirty="0">
              <a:latin typeface="Arial" panose="020B0604020202020204" pitchFamily="34" charset="0"/>
              <a:cs typeface="Arial" panose="020B0604020202020204" pitchFamily="34" charset="0"/>
            </a:endParaRPr>
          </a:p>
          <a:p>
            <a:pPr marL="357188" lvl="2" indent="-357188" algn="l">
              <a:buFont typeface="Arial" panose="020B0604020202020204" pitchFamily="34" charset="0"/>
              <a:buChar char="•"/>
            </a:pPr>
            <a:r>
              <a:rPr lang="en-GB" sz="2000" dirty="0">
                <a:latin typeface="Arial" panose="020B0604020202020204" pitchFamily="34" charset="0"/>
                <a:cs typeface="Arial" panose="020B0604020202020204" pitchFamily="34" charset="0"/>
              </a:rPr>
              <a:t>Outstanding debt owed by MMM who as the main customer and the biggest of all the debts is over R1. billion. </a:t>
            </a:r>
            <a:endParaRPr lang="en-ZA" sz="2000" dirty="0">
              <a:latin typeface="Arial" panose="020B0604020202020204" pitchFamily="34" charset="0"/>
              <a:cs typeface="Arial" panose="020B0604020202020204" pitchFamily="34" charset="0"/>
            </a:endParaRPr>
          </a:p>
          <a:p>
            <a:pPr marL="357188" lvl="2" indent="-357188" algn="l">
              <a:buFont typeface="Arial" panose="020B0604020202020204" pitchFamily="34" charset="0"/>
              <a:buChar char="•"/>
            </a:pPr>
            <a:r>
              <a:rPr lang="en-GB" sz="2000" dirty="0">
                <a:latin typeface="Arial" panose="020B0604020202020204" pitchFamily="34" charset="0"/>
                <a:cs typeface="Arial" panose="020B0604020202020204" pitchFamily="34" charset="0"/>
              </a:rPr>
              <a:t>The tariff/s has not been recommended as proposed, the recommended tariff increase is 10% for raw water.</a:t>
            </a:r>
            <a:endParaRPr lang="en-ZA" sz="2000" dirty="0">
              <a:latin typeface="Arial" panose="020B0604020202020204" pitchFamily="34" charset="0"/>
              <a:cs typeface="Arial" panose="020B0604020202020204" pitchFamily="34" charset="0"/>
            </a:endParaRPr>
          </a:p>
          <a:p>
            <a:pPr algn="just"/>
            <a:endParaRPr lang="en-US" sz="2000" b="1" dirty="0">
              <a:solidFill>
                <a:schemeClr val="bg1">
                  <a:lumMod val="50000"/>
                </a:schemeClr>
              </a:solidFill>
            </a:endParaRPr>
          </a:p>
          <a:p>
            <a:endParaRPr lang="en-ZA" sz="2000" b="1"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16</a:t>
            </a:fld>
            <a:endParaRPr lang="en-US" altLang="en-US" dirty="0">
              <a:solidFill>
                <a:prstClr val="black"/>
              </a:solidFill>
              <a:ea typeface="+mn-ea"/>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2480723" y="6339029"/>
            <a:ext cx="1250074" cy="4138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270663978"/>
              </p:ext>
            </p:extLst>
          </p:nvPr>
        </p:nvGraphicFramePr>
        <p:xfrm>
          <a:off x="257065" y="4525701"/>
          <a:ext cx="8813801" cy="2325532"/>
        </p:xfrm>
        <a:graphic>
          <a:graphicData uri="http://schemas.openxmlformats.org/drawingml/2006/table">
            <a:tbl>
              <a:tblPr firstRow="1" firstCol="1" bandRow="1">
                <a:tableStyleId>{073A0DAA-6AF3-43AB-8588-CEC1D06C72B9}</a:tableStyleId>
              </a:tblPr>
              <a:tblGrid>
                <a:gridCol w="965200">
                  <a:extLst>
                    <a:ext uri="{9D8B030D-6E8A-4147-A177-3AD203B41FA5}">
                      <a16:colId xmlns:a16="http://schemas.microsoft.com/office/drawing/2014/main" xmlns="" val="52566749"/>
                    </a:ext>
                  </a:extLst>
                </a:gridCol>
                <a:gridCol w="1485900">
                  <a:extLst>
                    <a:ext uri="{9D8B030D-6E8A-4147-A177-3AD203B41FA5}">
                      <a16:colId xmlns:a16="http://schemas.microsoft.com/office/drawing/2014/main" xmlns="" val="1572523649"/>
                    </a:ext>
                  </a:extLst>
                </a:gridCol>
                <a:gridCol w="1435100">
                  <a:extLst>
                    <a:ext uri="{9D8B030D-6E8A-4147-A177-3AD203B41FA5}">
                      <a16:colId xmlns:a16="http://schemas.microsoft.com/office/drawing/2014/main" xmlns="" val="4143315078"/>
                    </a:ext>
                  </a:extLst>
                </a:gridCol>
                <a:gridCol w="1244600">
                  <a:extLst>
                    <a:ext uri="{9D8B030D-6E8A-4147-A177-3AD203B41FA5}">
                      <a16:colId xmlns:a16="http://schemas.microsoft.com/office/drawing/2014/main" xmlns="" val="3164379118"/>
                    </a:ext>
                  </a:extLst>
                </a:gridCol>
                <a:gridCol w="2222500">
                  <a:extLst>
                    <a:ext uri="{9D8B030D-6E8A-4147-A177-3AD203B41FA5}">
                      <a16:colId xmlns:a16="http://schemas.microsoft.com/office/drawing/2014/main" xmlns="" val="1079845572"/>
                    </a:ext>
                  </a:extLst>
                </a:gridCol>
                <a:gridCol w="1460501">
                  <a:extLst>
                    <a:ext uri="{9D8B030D-6E8A-4147-A177-3AD203B41FA5}">
                      <a16:colId xmlns:a16="http://schemas.microsoft.com/office/drawing/2014/main" xmlns="" val="2804117580"/>
                    </a:ext>
                  </a:extLst>
                </a:gridCol>
              </a:tblGrid>
              <a:tr h="1219468">
                <a:tc>
                  <a:txBody>
                    <a:bodyPr/>
                    <a:lstStyle/>
                    <a:p>
                      <a:pPr>
                        <a:lnSpc>
                          <a:spcPct val="115000"/>
                        </a:lnSpc>
                        <a:spcAft>
                          <a:spcPts val="0"/>
                        </a:spcAft>
                      </a:pPr>
                      <a:r>
                        <a:rPr lang="en-US" sz="1800" dirty="0" smtClean="0">
                          <a:effectLst/>
                          <a:latin typeface="Arial" panose="020B0604020202020204" pitchFamily="34" charset="0"/>
                          <a:ea typeface="Calibri" panose="020F0502020204030204" pitchFamily="34" charset="0"/>
                          <a:cs typeface="Arial" panose="020B0604020202020204" pitchFamily="34" charset="0"/>
                        </a:rPr>
                        <a:t>Bloem WB</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2019/20 and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2020/21 Tariff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(0% Increase)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Proposed,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 Increase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Proposed Tariff</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0"/>
                        </a:spcAft>
                      </a:pPr>
                      <a:r>
                        <a:rPr lang="en-US" sz="1800" dirty="0">
                          <a:effectLst/>
                          <a:latin typeface="Arial" panose="020B0604020202020204" pitchFamily="34" charset="0"/>
                          <a:cs typeface="Arial" panose="020B0604020202020204" pitchFamily="34" charset="0"/>
                        </a:rPr>
                        <a:t>2021/22 Recommended and approved </a:t>
                      </a:r>
                      <a:r>
                        <a:rPr lang="en-US" sz="1800" dirty="0" smtClean="0">
                          <a:effectLst/>
                          <a:latin typeface="Arial" panose="020B0604020202020204" pitchFamily="34" charset="0"/>
                          <a:cs typeface="Arial" panose="020B0604020202020204" pitchFamily="34" charset="0"/>
                        </a:rPr>
                        <a:t> % </a:t>
                      </a:r>
                      <a:r>
                        <a:rPr lang="en-US" sz="1800" dirty="0">
                          <a:effectLst/>
                          <a:latin typeface="Arial" panose="020B0604020202020204" pitchFamily="34" charset="0"/>
                          <a:cs typeface="Arial" panose="020B0604020202020204" pitchFamily="34" charset="0"/>
                        </a:rPr>
                        <a:t>Increase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Approved Tariff</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180733526"/>
                  </a:ext>
                </a:extLst>
              </a:tr>
              <a:tr h="425662">
                <a:tc>
                  <a:txBody>
                    <a:bodyPr/>
                    <a:lstStyle/>
                    <a:p>
                      <a:pPr>
                        <a:lnSpc>
                          <a:spcPct val="115000"/>
                        </a:lnSpc>
                        <a:spcAft>
                          <a:spcPts val="0"/>
                        </a:spcAft>
                      </a:pPr>
                      <a:r>
                        <a:rPr lang="en-US" sz="1800" dirty="0" smtClean="0">
                          <a:effectLst/>
                          <a:latin typeface="Arial" panose="020B0604020202020204" pitchFamily="34" charset="0"/>
                          <a:cs typeface="Arial" panose="020B0604020202020204" pitchFamily="34" charset="0"/>
                        </a:rPr>
                        <a:t>Potable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9.01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11%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10.01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9.910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29467339"/>
                  </a:ext>
                </a:extLst>
              </a:tr>
              <a:tr h="349327">
                <a:tc>
                  <a:txBody>
                    <a:bodyPr/>
                    <a:lstStyle/>
                    <a:p>
                      <a:pPr>
                        <a:lnSpc>
                          <a:spcPct val="115000"/>
                        </a:lnSpc>
                        <a:spcAft>
                          <a:spcPts val="0"/>
                        </a:spcAft>
                      </a:pPr>
                      <a:r>
                        <a:rPr lang="en-US" sz="1800" dirty="0" smtClean="0">
                          <a:effectLst/>
                          <a:latin typeface="Arial" panose="020B0604020202020204" pitchFamily="34" charset="0"/>
                          <a:cs typeface="Arial" panose="020B0604020202020204" pitchFamily="34" charset="0"/>
                        </a:rPr>
                        <a:t>Raw</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6.62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33%</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8.80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11%</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7.350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9176438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536" y="316136"/>
            <a:ext cx="902139" cy="342020"/>
          </a:xfrm>
          <a:prstGeom prst="rect">
            <a:avLst/>
          </a:prstGeom>
        </p:spPr>
      </p:pic>
    </p:spTree>
    <p:extLst>
      <p:ext uri="{BB962C8B-B14F-4D97-AF65-F5344CB8AC3E}">
        <p14:creationId xmlns:p14="http://schemas.microsoft.com/office/powerpoint/2010/main" val="765664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Lepelle Northern Water Board</a:t>
            </a:r>
            <a:endParaRPr lang="en-ZA" b="1" dirty="0"/>
          </a:p>
        </p:txBody>
      </p:sp>
      <p:sp>
        <p:nvSpPr>
          <p:cNvPr id="3" name="Subtitle 2"/>
          <p:cNvSpPr>
            <a:spLocks noGrp="1"/>
          </p:cNvSpPr>
          <p:nvPr>
            <p:ph type="subTitle" idx="1"/>
          </p:nvPr>
        </p:nvSpPr>
        <p:spPr>
          <a:xfrm>
            <a:off x="4583150" y="789789"/>
            <a:ext cx="4560849" cy="5343382"/>
          </a:xfrm>
        </p:spPr>
        <p:txBody>
          <a:bodyPr/>
          <a:lstStyle/>
          <a:p>
            <a:pPr algn="l"/>
            <a:r>
              <a:rPr lang="en-US" sz="2000" b="1" dirty="0"/>
              <a:t>Factors that lead to proposed increase</a:t>
            </a:r>
          </a:p>
          <a:p>
            <a:pPr marL="342900" indent="-342900" algn="l">
              <a:buFont typeface="Arial" panose="020B0604020202020204" pitchFamily="34" charset="0"/>
              <a:buChar char="•"/>
            </a:pPr>
            <a:r>
              <a:rPr lang="en-US" sz="2000" dirty="0"/>
              <a:t>2020/21 zero rated tariff and the electricity tariff increase</a:t>
            </a:r>
          </a:p>
          <a:p>
            <a:pPr algn="l"/>
            <a:r>
              <a:rPr lang="en-US" sz="2000" b="1" dirty="0"/>
              <a:t>Specific issues raised by SALGA</a:t>
            </a:r>
          </a:p>
          <a:p>
            <a:pPr marL="342900" indent="-342900" algn="l">
              <a:buFont typeface="Arial" panose="020B0604020202020204" pitchFamily="34" charset="0"/>
              <a:buChar char="•"/>
            </a:pPr>
            <a:r>
              <a:rPr lang="en-US" sz="2000" dirty="0"/>
              <a:t>The cash flow problem of the water </a:t>
            </a:r>
            <a:r>
              <a:rPr lang="en-US" sz="2000" dirty="0" smtClean="0"/>
              <a:t>board is due </a:t>
            </a:r>
            <a:r>
              <a:rPr lang="en-US" sz="2000" dirty="0"/>
              <a:t>to non payment by municipalities</a:t>
            </a:r>
          </a:p>
          <a:p>
            <a:pPr algn="l"/>
            <a:r>
              <a:rPr lang="en-US" sz="2000" b="1" dirty="0"/>
              <a:t>Specific issues raised by NT</a:t>
            </a:r>
          </a:p>
          <a:p>
            <a:pPr marL="342900" indent="-342900" algn="l">
              <a:buFont typeface="Arial" panose="020B0604020202020204" pitchFamily="34" charset="0"/>
              <a:buChar char="•"/>
            </a:pPr>
            <a:r>
              <a:rPr lang="en-US" sz="2000" dirty="0"/>
              <a:t>Insufficient information provided in the tariff proposal</a:t>
            </a:r>
          </a:p>
          <a:p>
            <a:pPr marL="342900" indent="-342900" algn="l">
              <a:buFont typeface="Arial" panose="020B0604020202020204" pitchFamily="34" charset="0"/>
              <a:buChar char="•"/>
            </a:pPr>
            <a:r>
              <a:rPr lang="en-US" sz="2000" dirty="0"/>
              <a:t>Concern over a double digit increase in tariffs</a:t>
            </a:r>
          </a:p>
          <a:p>
            <a:pPr marL="342900" indent="-342900" algn="l">
              <a:buFont typeface="Arial" panose="020B0604020202020204" pitchFamily="34" charset="0"/>
              <a:buChar char="•"/>
            </a:pPr>
            <a:r>
              <a:rPr lang="en-US" sz="2000" dirty="0"/>
              <a:t>Liquidity is threatened as the cash balance is decreasing over the years</a:t>
            </a:r>
          </a:p>
          <a:p>
            <a:pPr algn="l"/>
            <a:endParaRPr lang="en-US" sz="2000" b="1" dirty="0" smtClean="0"/>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17</a:t>
            </a:fld>
            <a:endParaRPr lang="en-US" altLang="en-US" dirty="0">
              <a:solidFill>
                <a:prstClr val="black"/>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2077880284"/>
              </p:ext>
            </p:extLst>
          </p:nvPr>
        </p:nvGraphicFramePr>
        <p:xfrm>
          <a:off x="212356" y="154485"/>
          <a:ext cx="4583148" cy="5978685"/>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69365" y="6348314"/>
            <a:ext cx="1250074" cy="413865"/>
          </a:xfrm>
          <a:prstGeom prst="rect">
            <a:avLst/>
          </a:prstGeom>
        </p:spPr>
      </p:pic>
    </p:spTree>
    <p:extLst>
      <p:ext uri="{BB962C8B-B14F-4D97-AF65-F5344CB8AC3E}">
        <p14:creationId xmlns:p14="http://schemas.microsoft.com/office/powerpoint/2010/main" val="4242727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96666"/>
            <a:ext cx="7772400" cy="665321"/>
          </a:xfrm>
        </p:spPr>
        <p:txBody>
          <a:bodyPr/>
          <a:lstStyle/>
          <a:p>
            <a:r>
              <a:rPr lang="en-US" b="1" dirty="0" smtClean="0"/>
              <a:t>Lepelle Northern Water Board</a:t>
            </a:r>
            <a:endParaRPr lang="en-ZA" b="1" dirty="0"/>
          </a:p>
        </p:txBody>
      </p:sp>
      <p:sp>
        <p:nvSpPr>
          <p:cNvPr id="3" name="Subtitle 2"/>
          <p:cNvSpPr>
            <a:spLocks noGrp="1"/>
          </p:cNvSpPr>
          <p:nvPr>
            <p:ph type="subTitle" idx="1"/>
          </p:nvPr>
        </p:nvSpPr>
        <p:spPr>
          <a:xfrm>
            <a:off x="181968" y="904218"/>
            <a:ext cx="8839200" cy="4734910"/>
          </a:xfrm>
        </p:spPr>
        <p:txBody>
          <a:bodyPr/>
          <a:lstStyle/>
          <a:p>
            <a:pPr algn="l"/>
            <a:r>
              <a:rPr lang="en-US" sz="2000" b="1" dirty="0" smtClean="0"/>
              <a:t>Specific findings by ESR:</a:t>
            </a:r>
            <a:endParaRPr lang="en-US" sz="2000" b="1" dirty="0"/>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In financial distress and requires </a:t>
            </a:r>
            <a:r>
              <a:rPr lang="en-US" sz="2000" dirty="0" smtClean="0">
                <a:latin typeface="Arial" panose="020B0604020202020204" pitchFamily="34" charset="0"/>
                <a:cs typeface="Arial" panose="020B0604020202020204" pitchFamily="34" charset="0"/>
              </a:rPr>
              <a:t>intervention</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Business model require to be reviewed to allow for cross-subsidy since the water board serves poorer communities.</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Highest rate of tariff increase for one scheme at 16%</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CAPEX cannot be effectively funded.</a:t>
            </a:r>
            <a:endParaRPr lang="en-ZA" sz="2000" dirty="0">
              <a:latin typeface="Arial" panose="020B0604020202020204" pitchFamily="34" charset="0"/>
              <a:cs typeface="Arial" panose="020B0604020202020204" pitchFamily="34" charset="0"/>
            </a:endParaRPr>
          </a:p>
          <a:p>
            <a:pPr marL="355600" indent="-355600" algn="l">
              <a:buFont typeface="Arial" panose="020B0604020202020204" pitchFamily="34" charset="0"/>
              <a:buChar char="•"/>
            </a:pPr>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18</a:t>
            </a:fld>
            <a:endParaRPr lang="en-US" altLang="en-US" dirty="0">
              <a:solidFill>
                <a:prstClr val="black"/>
              </a:solidFill>
              <a:ea typeface="+mn-e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846" y="3422288"/>
            <a:ext cx="919427" cy="919427"/>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69365" y="6348314"/>
            <a:ext cx="1250074" cy="4138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64907579"/>
              </p:ext>
            </p:extLst>
          </p:nvPr>
        </p:nvGraphicFramePr>
        <p:xfrm>
          <a:off x="181968" y="4363591"/>
          <a:ext cx="8924610" cy="1752600"/>
        </p:xfrm>
        <a:graphic>
          <a:graphicData uri="http://schemas.openxmlformats.org/drawingml/2006/table">
            <a:tbl>
              <a:tblPr firstRow="1" firstCol="1" bandRow="1">
                <a:tableStyleId>{073A0DAA-6AF3-43AB-8588-CEC1D06C72B9}</a:tableStyleId>
              </a:tblPr>
              <a:tblGrid>
                <a:gridCol w="1347079">
                  <a:extLst>
                    <a:ext uri="{9D8B030D-6E8A-4147-A177-3AD203B41FA5}">
                      <a16:colId xmlns:a16="http://schemas.microsoft.com/office/drawing/2014/main" xmlns="" val="4240413290"/>
                    </a:ext>
                  </a:extLst>
                </a:gridCol>
                <a:gridCol w="1993749">
                  <a:extLst>
                    <a:ext uri="{9D8B030D-6E8A-4147-A177-3AD203B41FA5}">
                      <a16:colId xmlns:a16="http://schemas.microsoft.com/office/drawing/2014/main" xmlns="" val="811955453"/>
                    </a:ext>
                  </a:extLst>
                </a:gridCol>
                <a:gridCol w="2940421">
                  <a:extLst>
                    <a:ext uri="{9D8B030D-6E8A-4147-A177-3AD203B41FA5}">
                      <a16:colId xmlns:a16="http://schemas.microsoft.com/office/drawing/2014/main" xmlns="" val="1248231033"/>
                    </a:ext>
                  </a:extLst>
                </a:gridCol>
                <a:gridCol w="2643361">
                  <a:extLst>
                    <a:ext uri="{9D8B030D-6E8A-4147-A177-3AD203B41FA5}">
                      <a16:colId xmlns:a16="http://schemas.microsoft.com/office/drawing/2014/main" xmlns="" val="3347907309"/>
                    </a:ext>
                  </a:extLst>
                </a:gridCol>
              </a:tblGrid>
              <a:tr h="0">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Water Board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2019/20 and </a:t>
                      </a:r>
                      <a:endParaRPr lang="en-ZA"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dirty="0">
                          <a:effectLst/>
                          <a:latin typeface="Arial" panose="020B0604020202020204" pitchFamily="34" charset="0"/>
                          <a:cs typeface="Arial" panose="020B0604020202020204" pitchFamily="34" charset="0"/>
                        </a:rPr>
                        <a:t>2020/21 Tariff </a:t>
                      </a:r>
                      <a:endParaRPr lang="en-ZA" sz="2000" dirty="0">
                        <a:effectLst/>
                        <a:latin typeface="Arial" panose="020B0604020202020204" pitchFamily="34" charset="0"/>
                        <a:cs typeface="Arial" panose="020B0604020202020204" pitchFamily="34" charset="0"/>
                      </a:endParaRPr>
                    </a:p>
                    <a:p>
                      <a:pPr algn="ctr">
                        <a:lnSpc>
                          <a:spcPct val="115000"/>
                        </a:lnSpc>
                        <a:spcAft>
                          <a:spcPts val="0"/>
                        </a:spcAft>
                      </a:pPr>
                      <a:r>
                        <a:rPr lang="en-US" sz="2000" dirty="0">
                          <a:effectLst/>
                          <a:latin typeface="Arial" panose="020B0604020202020204" pitchFamily="34" charset="0"/>
                          <a:cs typeface="Arial" panose="020B0604020202020204" pitchFamily="34" charset="0"/>
                        </a:rPr>
                        <a:t>(0% Increase)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2021/22 </a:t>
                      </a:r>
                      <a:r>
                        <a:rPr lang="en-US" sz="2000" dirty="0" smtClean="0">
                          <a:effectLst/>
                          <a:latin typeface="Arial" panose="020B0604020202020204" pitchFamily="34" charset="0"/>
                          <a:cs typeface="Arial" panose="020B0604020202020204" pitchFamily="34" charset="0"/>
                        </a:rPr>
                        <a:t>Proposed</a:t>
                      </a:r>
                      <a:r>
                        <a:rPr lang="en-US" sz="2000" baseline="0" dirty="0" smtClean="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and </a:t>
                      </a:r>
                      <a:r>
                        <a:rPr lang="en-US" sz="2000" dirty="0">
                          <a:effectLst/>
                          <a:latin typeface="Arial" panose="020B0604020202020204" pitchFamily="34" charset="0"/>
                          <a:cs typeface="Arial" panose="020B0604020202020204" pitchFamily="34" charset="0"/>
                        </a:rPr>
                        <a:t>approved % Increase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2021/22 Approved Tariff</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03173517"/>
                  </a:ext>
                </a:extLst>
              </a:tr>
              <a:tr h="321310">
                <a:tc>
                  <a:txBody>
                    <a:bodyPr/>
                    <a:lstStyle/>
                    <a:p>
                      <a:pPr>
                        <a:lnSpc>
                          <a:spcPct val="115000"/>
                        </a:lnSpc>
                        <a:spcAft>
                          <a:spcPts val="0"/>
                        </a:spcAft>
                      </a:pPr>
                      <a:r>
                        <a:rPr lang="en-US" sz="2000" dirty="0">
                          <a:effectLst/>
                          <a:latin typeface="Arial" panose="020B0604020202020204" pitchFamily="34" charset="0"/>
                          <a:cs typeface="Arial" panose="020B0604020202020204" pitchFamily="34" charset="0"/>
                        </a:rPr>
                        <a:t>Lepelle Northern</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R 7.49</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11%</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latin typeface="Arial" panose="020B0604020202020204" pitchFamily="34" charset="0"/>
                          <a:cs typeface="Arial" panose="020B0604020202020204" pitchFamily="34" charset="0"/>
                        </a:rPr>
                        <a:t>R 8.28</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009495948"/>
                  </a:ext>
                </a:extLst>
              </a:tr>
            </a:tbl>
          </a:graphicData>
        </a:graphic>
      </p:graphicFrame>
    </p:spTree>
    <p:extLst>
      <p:ext uri="{BB962C8B-B14F-4D97-AF65-F5344CB8AC3E}">
        <p14:creationId xmlns:p14="http://schemas.microsoft.com/office/powerpoint/2010/main" val="2080775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2790" y="509272"/>
            <a:ext cx="4661209" cy="5612748"/>
          </a:xfrm>
        </p:spPr>
        <p:txBody>
          <a:bodyPr/>
          <a:lstStyle/>
          <a:p>
            <a:pPr algn="just"/>
            <a:r>
              <a:rPr lang="en-US" sz="2000" b="1" dirty="0"/>
              <a:t>Factors that lead to proposed increase</a:t>
            </a:r>
          </a:p>
          <a:p>
            <a:pPr marL="342900" indent="-342900" algn="just">
              <a:buFont typeface="Arial" panose="020B0604020202020204" pitchFamily="34" charset="0"/>
              <a:buChar char="•"/>
            </a:pPr>
            <a:r>
              <a:rPr lang="en-US" sz="2000" dirty="0"/>
              <a:t>2020/21 zero rated tariff increase and the model to achieve uniform tariff by 2024/25 financial year</a:t>
            </a:r>
          </a:p>
          <a:p>
            <a:pPr algn="just"/>
            <a:r>
              <a:rPr lang="en-US" sz="2000" b="1" dirty="0"/>
              <a:t>Specific issues raised by SALGA</a:t>
            </a:r>
          </a:p>
          <a:p>
            <a:pPr marL="342900" indent="-342900" algn="just">
              <a:buFont typeface="Arial" panose="020B0604020202020204" pitchFamily="34" charset="0"/>
              <a:buChar char="•"/>
            </a:pPr>
            <a:r>
              <a:rPr lang="en-US" sz="2000" dirty="0"/>
              <a:t>Concerns over the methodology used achieve the uniform tariff and drought tariff.</a:t>
            </a:r>
          </a:p>
          <a:p>
            <a:pPr marL="342900" indent="-342900" algn="just">
              <a:buFont typeface="Arial" panose="020B0604020202020204" pitchFamily="34" charset="0"/>
              <a:buChar char="•"/>
            </a:pPr>
            <a:r>
              <a:rPr lang="en-US" sz="2000" dirty="0"/>
              <a:t>Revenue projection is unrealistic considering slow </a:t>
            </a:r>
            <a:r>
              <a:rPr lang="en-US" sz="2000" dirty="0" smtClean="0"/>
              <a:t>growth </a:t>
            </a:r>
            <a:r>
              <a:rPr lang="en-US" sz="2000" dirty="0"/>
              <a:t>in water volume sales</a:t>
            </a:r>
          </a:p>
          <a:p>
            <a:pPr algn="just"/>
            <a:r>
              <a:rPr lang="en-US" sz="2000" b="1" dirty="0"/>
              <a:t>Specific issues raised by NT</a:t>
            </a:r>
          </a:p>
          <a:p>
            <a:pPr marL="342900" indent="-342900" algn="just">
              <a:buFont typeface="Arial" panose="020B0604020202020204" pitchFamily="34" charset="0"/>
              <a:buChar char="•"/>
            </a:pPr>
            <a:r>
              <a:rPr lang="en-US" sz="2000" dirty="0"/>
              <a:t>Labour Cost increase is excessively high</a:t>
            </a:r>
          </a:p>
          <a:p>
            <a:pPr marL="342900" indent="-342900" algn="just">
              <a:buFont typeface="Arial" panose="020B0604020202020204" pitchFamily="34" charset="0"/>
              <a:buChar char="•"/>
            </a:pPr>
            <a:r>
              <a:rPr lang="en-US" sz="2000" dirty="0"/>
              <a:t>Expedite the process of developing a tariff policy to include uniform tariff</a:t>
            </a:r>
          </a:p>
          <a:p>
            <a:pPr algn="just"/>
            <a:endParaRPr lang="en-ZA" sz="2000" dirty="0"/>
          </a:p>
        </p:txBody>
      </p:sp>
      <p:sp>
        <p:nvSpPr>
          <p:cNvPr id="2" name="Title 1"/>
          <p:cNvSpPr>
            <a:spLocks noGrp="1"/>
          </p:cNvSpPr>
          <p:nvPr>
            <p:ph type="ctrTitle"/>
          </p:nvPr>
        </p:nvSpPr>
        <p:spPr>
          <a:xfrm>
            <a:off x="528145" y="20217"/>
            <a:ext cx="7772400" cy="665321"/>
          </a:xfrm>
        </p:spPr>
        <p:txBody>
          <a:bodyPr/>
          <a:lstStyle/>
          <a:p>
            <a:r>
              <a:rPr lang="en-US" b="1" dirty="0" smtClean="0"/>
              <a:t>Magalies Water Board</a:t>
            </a:r>
            <a:endParaRPr lang="en-ZA" b="1"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19</a:t>
            </a:fld>
            <a:endParaRPr lang="en-US" altLang="en-US" dirty="0">
              <a:solidFill>
                <a:prstClr val="black"/>
              </a:solidFill>
              <a:ea typeface="+mn-ea"/>
            </a:endParaRPr>
          </a:p>
        </p:txBody>
      </p:sp>
      <p:graphicFrame>
        <p:nvGraphicFramePr>
          <p:cNvPr id="8" name="Chart 7"/>
          <p:cNvGraphicFramePr>
            <a:graphicFrameLocks/>
          </p:cNvGraphicFramePr>
          <p:nvPr>
            <p:extLst>
              <p:ext uri="{D42A27DB-BD31-4B8C-83A1-F6EECF244321}">
                <p14:modId xmlns:p14="http://schemas.microsoft.com/office/powerpoint/2010/main" val="1683525059"/>
              </p:ext>
            </p:extLst>
          </p:nvPr>
        </p:nvGraphicFramePr>
        <p:xfrm>
          <a:off x="20765" y="82624"/>
          <a:ext cx="4393580" cy="595018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474772" y="6327872"/>
            <a:ext cx="1250074" cy="413865"/>
          </a:xfrm>
          <a:prstGeom prst="rect">
            <a:avLst/>
          </a:prstGeom>
        </p:spPr>
      </p:pic>
    </p:spTree>
    <p:extLst>
      <p:ext uri="{BB962C8B-B14F-4D97-AF65-F5344CB8AC3E}">
        <p14:creationId xmlns:p14="http://schemas.microsoft.com/office/powerpoint/2010/main" val="224819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80" y="154600"/>
            <a:ext cx="8229600" cy="1143000"/>
          </a:xfrm>
        </p:spPr>
        <p:txBody>
          <a:bodyPr/>
          <a:lstStyle/>
          <a:p>
            <a:r>
              <a:rPr lang="en-ZA" sz="2800" b="1" dirty="0">
                <a:solidFill>
                  <a:schemeClr val="accent3">
                    <a:lumMod val="50000"/>
                  </a:schemeClr>
                </a:solidFill>
                <a:latin typeface="Arial" panose="020B0604020202020204" pitchFamily="34" charset="0"/>
                <a:cs typeface="Arial" panose="020B0604020202020204" pitchFamily="34" charset="0"/>
              </a:rPr>
              <a:t>Table of Content</a:t>
            </a:r>
          </a:p>
        </p:txBody>
      </p:sp>
      <p:sp>
        <p:nvSpPr>
          <p:cNvPr id="3" name="Content Placeholder 2"/>
          <p:cNvSpPr>
            <a:spLocks noGrp="1"/>
          </p:cNvSpPr>
          <p:nvPr>
            <p:ph idx="1"/>
          </p:nvPr>
        </p:nvSpPr>
        <p:spPr>
          <a:xfrm>
            <a:off x="389622" y="577157"/>
            <a:ext cx="8270283" cy="4525963"/>
          </a:xfrm>
        </p:spPr>
        <p:txBody>
          <a:bodyPr>
            <a:noAutofit/>
          </a:bodyPr>
          <a:lstStyle/>
          <a:p>
            <a:r>
              <a:rPr lang="en-ZA" sz="2400" dirty="0"/>
              <a:t>Purpose of the presentation</a:t>
            </a:r>
          </a:p>
          <a:p>
            <a:pPr lvl="0"/>
            <a:r>
              <a:rPr lang="en-ZA" sz="2400" dirty="0"/>
              <a:t>Background and reflection on the legislative process</a:t>
            </a:r>
          </a:p>
          <a:p>
            <a:pPr lvl="0"/>
            <a:r>
              <a:rPr lang="en-US" sz="2400" dirty="0"/>
              <a:t>Sources of Funding for the sector </a:t>
            </a:r>
            <a:endParaRPr lang="en-ZA" sz="2400" dirty="0"/>
          </a:p>
          <a:p>
            <a:pPr lvl="0"/>
            <a:r>
              <a:rPr lang="en-US" sz="2400" dirty="0"/>
              <a:t>Water Value Chain</a:t>
            </a:r>
            <a:endParaRPr lang="en-ZA" sz="2400" dirty="0"/>
          </a:p>
          <a:p>
            <a:pPr lvl="0"/>
            <a:r>
              <a:rPr lang="en-ZA" sz="2400" dirty="0"/>
              <a:t>Reflection on the Water Provision </a:t>
            </a:r>
            <a:r>
              <a:rPr lang="en-ZA" sz="2400" dirty="0" smtClean="0"/>
              <a:t>costs,  </a:t>
            </a:r>
            <a:r>
              <a:rPr lang="en-ZA" sz="2400" dirty="0"/>
              <a:t>2021/22 tariffs, consultation and status</a:t>
            </a:r>
          </a:p>
          <a:p>
            <a:pPr lvl="0"/>
            <a:r>
              <a:rPr lang="en-US" sz="2400" dirty="0"/>
              <a:t>SALGA and National Treasury comments</a:t>
            </a:r>
            <a:endParaRPr lang="en-ZA" sz="2400" dirty="0"/>
          </a:p>
          <a:p>
            <a:pPr lvl="0"/>
            <a:r>
              <a:rPr lang="en-US" sz="2400" dirty="0"/>
              <a:t>Approved 2021/22 bulk water tariffs</a:t>
            </a:r>
            <a:endParaRPr lang="en-ZA" sz="2400" dirty="0"/>
          </a:p>
          <a:p>
            <a:pPr lvl="0"/>
            <a:r>
              <a:rPr lang="en-US" sz="2400" dirty="0" smtClean="0"/>
              <a:t>Municipal tariff process</a:t>
            </a:r>
            <a:endParaRPr lang="en-ZA" sz="2400" dirty="0"/>
          </a:p>
          <a:p>
            <a:r>
              <a:rPr lang="en-US" sz="2400" dirty="0" smtClean="0"/>
              <a:t>Management of Debt in the Water Sector and finding sustainable solutions </a:t>
            </a:r>
            <a:endParaRPr lang="en-ZA" sz="2400" dirty="0"/>
          </a:p>
          <a:p>
            <a:r>
              <a:rPr lang="en-ZA" sz="2400" dirty="0" smtClean="0"/>
              <a:t>Way </a:t>
            </a:r>
            <a:r>
              <a:rPr lang="en-ZA" sz="2400" dirty="0"/>
              <a:t>forward </a:t>
            </a:r>
            <a:r>
              <a:rPr lang="en-ZA" sz="2400" dirty="0" smtClean="0"/>
              <a:t>and Recommendations</a:t>
            </a:r>
            <a:endParaRPr lang="en-ZA"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554014" y="6340325"/>
            <a:ext cx="1250074" cy="413865"/>
          </a:xfrm>
          <a:prstGeom prst="rect">
            <a:avLst/>
          </a:prstGeom>
        </p:spPr>
      </p:pic>
    </p:spTree>
    <p:extLst>
      <p:ext uri="{BB962C8B-B14F-4D97-AF65-F5344CB8AC3E}">
        <p14:creationId xmlns:p14="http://schemas.microsoft.com/office/powerpoint/2010/main" val="4145343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072" y="3282278"/>
            <a:ext cx="1566041" cy="775657"/>
          </a:xfrm>
          <a:prstGeom prst="rect">
            <a:avLst/>
          </a:prstGeom>
        </p:spPr>
      </p:pic>
      <p:sp>
        <p:nvSpPr>
          <p:cNvPr id="2" name="Title 1"/>
          <p:cNvSpPr>
            <a:spLocks noGrp="1"/>
          </p:cNvSpPr>
          <p:nvPr>
            <p:ph type="ctrTitle"/>
          </p:nvPr>
        </p:nvSpPr>
        <p:spPr>
          <a:xfrm>
            <a:off x="528145" y="154486"/>
            <a:ext cx="7772400" cy="665321"/>
          </a:xfrm>
        </p:spPr>
        <p:txBody>
          <a:bodyPr/>
          <a:lstStyle/>
          <a:p>
            <a:r>
              <a:rPr lang="en-US" b="1" dirty="0" smtClean="0"/>
              <a:t>Magalies Water Board</a:t>
            </a:r>
            <a:endParaRPr lang="en-ZA" b="1" dirty="0"/>
          </a:p>
        </p:txBody>
      </p:sp>
      <p:sp>
        <p:nvSpPr>
          <p:cNvPr id="3" name="Subtitle 2"/>
          <p:cNvSpPr>
            <a:spLocks noGrp="1"/>
          </p:cNvSpPr>
          <p:nvPr>
            <p:ph type="subTitle" idx="1"/>
          </p:nvPr>
        </p:nvSpPr>
        <p:spPr>
          <a:xfrm>
            <a:off x="220718" y="743448"/>
            <a:ext cx="8923282" cy="4461641"/>
          </a:xfrm>
        </p:spPr>
        <p:txBody>
          <a:bodyPr/>
          <a:lstStyle/>
          <a:p>
            <a:pPr algn="l"/>
            <a:r>
              <a:rPr lang="en-US" sz="2000" b="1" dirty="0" smtClean="0"/>
              <a:t>Specific issues raised by ESR:</a:t>
            </a:r>
          </a:p>
          <a:p>
            <a:pPr marL="355600" lvl="2" indent="-355600" algn="l">
              <a:buFont typeface="Arial" panose="020B0604020202020204" pitchFamily="34" charset="0"/>
              <a:buChar char="•"/>
            </a:pPr>
            <a:r>
              <a:rPr lang="en-GB" sz="2000" dirty="0"/>
              <a:t>Striving for a uniform tariff across all the operating schemes but little interest to fund for the convergence,</a:t>
            </a:r>
            <a:endParaRPr lang="en-ZA" sz="2000" dirty="0"/>
          </a:p>
          <a:p>
            <a:pPr marL="355600" lvl="2" indent="-355600" algn="l">
              <a:buFont typeface="Arial" panose="020B0604020202020204" pitchFamily="34" charset="0"/>
              <a:buChar char="•"/>
            </a:pPr>
            <a:r>
              <a:rPr lang="en-GB" sz="2000" dirty="0"/>
              <a:t>If achieved it will allow for cross-subsidisation among the schemes </a:t>
            </a:r>
            <a:endParaRPr lang="en-ZA" sz="2000" dirty="0"/>
          </a:p>
          <a:p>
            <a:pPr marL="355600" lvl="2" indent="-355600" algn="l">
              <a:buFont typeface="Arial" panose="020B0604020202020204" pitchFamily="34" charset="0"/>
              <a:buChar char="•"/>
            </a:pPr>
            <a:r>
              <a:rPr lang="en-GB" sz="2000" dirty="0"/>
              <a:t>The tariff/s have been recommended as proposed</a:t>
            </a:r>
            <a:endParaRPr lang="en-ZA" sz="2000" dirty="0"/>
          </a:p>
          <a:p>
            <a:pPr algn="l"/>
            <a:endParaRPr lang="en-US" sz="2000" b="1"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20</a:t>
            </a:fld>
            <a:endParaRPr lang="en-US" altLang="en-US" dirty="0">
              <a:solidFill>
                <a:prstClr val="black"/>
              </a:solidFill>
              <a:ea typeface="+mn-ea"/>
            </a:endParaRP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474772" y="6327872"/>
            <a:ext cx="1250074" cy="4138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13217369"/>
              </p:ext>
            </p:extLst>
          </p:nvPr>
        </p:nvGraphicFramePr>
        <p:xfrm>
          <a:off x="228600" y="4595603"/>
          <a:ext cx="8661401" cy="1284224"/>
        </p:xfrm>
        <a:graphic>
          <a:graphicData uri="http://schemas.openxmlformats.org/drawingml/2006/table">
            <a:tbl>
              <a:tblPr firstRow="1" firstCol="1" bandRow="1">
                <a:tableStyleId>{073A0DAA-6AF3-43AB-8588-CEC1D06C72B9}</a:tableStyleId>
              </a:tblPr>
              <a:tblGrid>
                <a:gridCol w="1193800">
                  <a:extLst>
                    <a:ext uri="{9D8B030D-6E8A-4147-A177-3AD203B41FA5}">
                      <a16:colId xmlns:a16="http://schemas.microsoft.com/office/drawing/2014/main" xmlns="" val="1504640096"/>
                    </a:ext>
                  </a:extLst>
                </a:gridCol>
                <a:gridCol w="2781300">
                  <a:extLst>
                    <a:ext uri="{9D8B030D-6E8A-4147-A177-3AD203B41FA5}">
                      <a16:colId xmlns:a16="http://schemas.microsoft.com/office/drawing/2014/main" xmlns="" val="2424575757"/>
                    </a:ext>
                  </a:extLst>
                </a:gridCol>
                <a:gridCol w="2842177">
                  <a:extLst>
                    <a:ext uri="{9D8B030D-6E8A-4147-A177-3AD203B41FA5}">
                      <a16:colId xmlns:a16="http://schemas.microsoft.com/office/drawing/2014/main" xmlns="" val="1674494628"/>
                    </a:ext>
                  </a:extLst>
                </a:gridCol>
                <a:gridCol w="1844124">
                  <a:extLst>
                    <a:ext uri="{9D8B030D-6E8A-4147-A177-3AD203B41FA5}">
                      <a16:colId xmlns:a16="http://schemas.microsoft.com/office/drawing/2014/main" xmlns="" val="2304973692"/>
                    </a:ext>
                  </a:extLst>
                </a:gridCol>
              </a:tblGrid>
              <a:tr h="0">
                <a:tc>
                  <a:txBody>
                    <a:bodyPr/>
                    <a:lstStyle/>
                    <a:p>
                      <a:pPr algn="ctr">
                        <a:lnSpc>
                          <a:spcPct val="115000"/>
                        </a:lnSpc>
                        <a:spcAft>
                          <a:spcPts val="0"/>
                        </a:spcAft>
                      </a:pPr>
                      <a:r>
                        <a:rPr lang="en-US" sz="1800" dirty="0">
                          <a:effectLst/>
                        </a:rPr>
                        <a:t>Water Board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2019/20 and </a:t>
                      </a:r>
                      <a:endParaRPr lang="en-ZA" sz="1800" dirty="0">
                        <a:effectLst/>
                      </a:endParaRPr>
                    </a:p>
                    <a:p>
                      <a:pPr algn="ctr">
                        <a:lnSpc>
                          <a:spcPct val="115000"/>
                        </a:lnSpc>
                        <a:spcAft>
                          <a:spcPts val="0"/>
                        </a:spcAft>
                      </a:pPr>
                      <a:r>
                        <a:rPr lang="en-US" sz="2000" dirty="0">
                          <a:effectLst/>
                          <a:latin typeface="Arial" panose="020B0604020202020204" pitchFamily="34" charset="0"/>
                          <a:cs typeface="Arial" panose="020B0604020202020204" pitchFamily="34" charset="0"/>
                        </a:rPr>
                        <a:t>2020/21</a:t>
                      </a:r>
                      <a:r>
                        <a:rPr lang="en-US" sz="1800" dirty="0">
                          <a:effectLst/>
                        </a:rPr>
                        <a:t> Tariff </a:t>
                      </a:r>
                      <a:endParaRPr lang="en-ZA" sz="1800" dirty="0">
                        <a:effectLst/>
                      </a:endParaRPr>
                    </a:p>
                    <a:p>
                      <a:pPr algn="ctr">
                        <a:lnSpc>
                          <a:spcPct val="115000"/>
                        </a:lnSpc>
                        <a:spcAft>
                          <a:spcPts val="0"/>
                        </a:spcAft>
                      </a:pPr>
                      <a:r>
                        <a:rPr lang="en-US" sz="1800" dirty="0">
                          <a:effectLst/>
                        </a:rPr>
                        <a:t>(0% Increase)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2021/22 </a:t>
                      </a:r>
                      <a:r>
                        <a:rPr lang="en-US" sz="1800" dirty="0" smtClean="0">
                          <a:effectLst/>
                        </a:rPr>
                        <a:t>Proposed</a:t>
                      </a:r>
                      <a:r>
                        <a:rPr lang="en-US" sz="1800" baseline="0" dirty="0" smtClean="0">
                          <a:effectLst/>
                        </a:rPr>
                        <a:t> </a:t>
                      </a:r>
                      <a:r>
                        <a:rPr lang="en-US" sz="1800" dirty="0" smtClean="0">
                          <a:effectLst/>
                        </a:rPr>
                        <a:t>and </a:t>
                      </a:r>
                      <a:r>
                        <a:rPr lang="en-US" sz="1800" dirty="0">
                          <a:effectLst/>
                        </a:rPr>
                        <a:t>approved % Increase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2021/22 Approved Tariff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56715679"/>
                  </a:ext>
                </a:extLst>
              </a:tr>
              <a:tr h="321310">
                <a:tc>
                  <a:txBody>
                    <a:bodyPr/>
                    <a:lstStyle/>
                    <a:p>
                      <a:pPr>
                        <a:lnSpc>
                          <a:spcPct val="115000"/>
                        </a:lnSpc>
                        <a:spcAft>
                          <a:spcPts val="0"/>
                        </a:spcAft>
                      </a:pPr>
                      <a:r>
                        <a:rPr lang="en-US" sz="1800" dirty="0">
                          <a:effectLst/>
                        </a:rPr>
                        <a:t>Magalies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R 8.71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8.24%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R 9.43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61627299"/>
                  </a:ext>
                </a:extLst>
              </a:tr>
            </a:tbl>
          </a:graphicData>
        </a:graphic>
      </p:graphicFrame>
    </p:spTree>
    <p:extLst>
      <p:ext uri="{BB962C8B-B14F-4D97-AF65-F5344CB8AC3E}">
        <p14:creationId xmlns:p14="http://schemas.microsoft.com/office/powerpoint/2010/main" val="2312910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Mhlathuze Water Board</a:t>
            </a:r>
            <a:endParaRPr lang="en-ZA" b="1" dirty="0"/>
          </a:p>
        </p:txBody>
      </p:sp>
      <p:sp>
        <p:nvSpPr>
          <p:cNvPr id="3" name="Subtitle 2"/>
          <p:cNvSpPr>
            <a:spLocks noGrp="1"/>
          </p:cNvSpPr>
          <p:nvPr>
            <p:ph type="subTitle" idx="1"/>
          </p:nvPr>
        </p:nvSpPr>
        <p:spPr>
          <a:xfrm>
            <a:off x="4560849" y="837470"/>
            <a:ext cx="4449336" cy="5251096"/>
          </a:xfrm>
        </p:spPr>
        <p:txBody>
          <a:bodyPr/>
          <a:lstStyle/>
          <a:p>
            <a:pPr algn="just"/>
            <a:r>
              <a:rPr lang="en-US" sz="2000" b="1" dirty="0" smtClean="0">
                <a:solidFill>
                  <a:schemeClr val="bg1">
                    <a:lumMod val="50000"/>
                  </a:schemeClr>
                </a:solidFill>
              </a:rPr>
              <a:t>Factors that lead to proposed increase</a:t>
            </a:r>
          </a:p>
          <a:p>
            <a:pPr lvl="0" algn="just"/>
            <a:r>
              <a:rPr lang="en-GB" sz="2000" dirty="0" smtClean="0">
                <a:solidFill>
                  <a:schemeClr val="bg1">
                    <a:lumMod val="50000"/>
                  </a:schemeClr>
                </a:solidFill>
                <a:latin typeface="Arial"/>
                <a:ea typeface="Times New Roman"/>
              </a:rPr>
              <a:t>Under-recovery due to 0% increase. </a:t>
            </a:r>
            <a:r>
              <a:rPr lang="en-ZA" sz="2000" dirty="0" smtClean="0">
                <a:solidFill>
                  <a:schemeClr val="bg1">
                    <a:lumMod val="50000"/>
                  </a:schemeClr>
                </a:solidFill>
                <a:latin typeface="Arial"/>
                <a:ea typeface="Calibri"/>
              </a:rPr>
              <a:t>Planned systems upgrades and increase in new </a:t>
            </a:r>
            <a:r>
              <a:rPr lang="en-ZA" sz="2000" dirty="0">
                <a:solidFill>
                  <a:schemeClr val="bg1">
                    <a:lumMod val="50000"/>
                  </a:schemeClr>
                </a:solidFill>
                <a:latin typeface="Arial"/>
                <a:ea typeface="Calibri"/>
              </a:rPr>
              <a:t>infrastructure to </a:t>
            </a:r>
            <a:r>
              <a:rPr lang="en-ZA" sz="2000" dirty="0" smtClean="0">
                <a:solidFill>
                  <a:schemeClr val="bg1">
                    <a:lumMod val="50000"/>
                  </a:schemeClr>
                </a:solidFill>
                <a:latin typeface="Arial"/>
                <a:ea typeface="Calibri"/>
              </a:rPr>
              <a:t>deliver </a:t>
            </a:r>
            <a:r>
              <a:rPr lang="en-ZA" sz="2000" dirty="0">
                <a:solidFill>
                  <a:schemeClr val="bg1">
                    <a:lumMod val="50000"/>
                  </a:schemeClr>
                </a:solidFill>
                <a:latin typeface="Arial"/>
                <a:ea typeface="Calibri"/>
              </a:rPr>
              <a:t>water.  </a:t>
            </a:r>
            <a:endParaRPr lang="en-US" sz="2000" dirty="0">
              <a:solidFill>
                <a:schemeClr val="bg1">
                  <a:lumMod val="50000"/>
                </a:schemeClr>
              </a:solidFill>
            </a:endParaRPr>
          </a:p>
          <a:p>
            <a:pPr algn="just"/>
            <a:r>
              <a:rPr lang="en-US" sz="2000" b="1" dirty="0" smtClean="0">
                <a:solidFill>
                  <a:schemeClr val="bg1">
                    <a:lumMod val="50000"/>
                  </a:schemeClr>
                </a:solidFill>
              </a:rPr>
              <a:t>Specific issues raised by SALGA</a:t>
            </a:r>
          </a:p>
          <a:p>
            <a:pPr algn="just"/>
            <a:r>
              <a:rPr lang="en-ZA" sz="2000" dirty="0">
                <a:solidFill>
                  <a:schemeClr val="bg1">
                    <a:lumMod val="50000"/>
                  </a:schemeClr>
                </a:solidFill>
                <a:ea typeface="Calibri"/>
              </a:rPr>
              <a:t>C</a:t>
            </a:r>
            <a:r>
              <a:rPr lang="en-ZA" sz="2000" dirty="0" smtClean="0">
                <a:solidFill>
                  <a:schemeClr val="bg1">
                    <a:lumMod val="50000"/>
                  </a:schemeClr>
                </a:solidFill>
                <a:ea typeface="Calibri"/>
              </a:rPr>
              <a:t>oncern </a:t>
            </a:r>
            <a:r>
              <a:rPr lang="en-ZA" sz="2000" dirty="0">
                <a:solidFill>
                  <a:schemeClr val="bg1">
                    <a:lumMod val="50000"/>
                  </a:schemeClr>
                </a:solidFill>
                <a:ea typeface="Calibri"/>
              </a:rPr>
              <a:t>about the general expense together with staff that is the biggest item of expenditure </a:t>
            </a:r>
            <a:r>
              <a:rPr lang="en-ZA" sz="2000" dirty="0" smtClean="0">
                <a:solidFill>
                  <a:schemeClr val="bg1">
                    <a:lumMod val="50000"/>
                  </a:schemeClr>
                </a:solidFill>
                <a:ea typeface="Calibri"/>
              </a:rPr>
              <a:t>with no </a:t>
            </a:r>
            <a:r>
              <a:rPr lang="en-ZA" sz="2000" dirty="0">
                <a:solidFill>
                  <a:schemeClr val="bg1">
                    <a:lumMod val="50000"/>
                  </a:schemeClr>
                </a:solidFill>
                <a:ea typeface="Calibri"/>
              </a:rPr>
              <a:t>explanation </a:t>
            </a:r>
            <a:r>
              <a:rPr lang="en-US" sz="2000" dirty="0" smtClean="0">
                <a:solidFill>
                  <a:schemeClr val="bg1">
                    <a:lumMod val="50000"/>
                  </a:schemeClr>
                </a:solidFill>
                <a:ea typeface="Calibri"/>
              </a:rPr>
              <a:t>on what is covered</a:t>
            </a:r>
            <a:endParaRPr lang="en-US" sz="2800" dirty="0">
              <a:solidFill>
                <a:schemeClr val="bg1">
                  <a:lumMod val="50000"/>
                </a:schemeClr>
              </a:solidFill>
            </a:endParaRPr>
          </a:p>
          <a:p>
            <a:pPr algn="just"/>
            <a:r>
              <a:rPr lang="en-US" sz="2000" b="1" dirty="0" smtClean="0">
                <a:solidFill>
                  <a:schemeClr val="bg1">
                    <a:lumMod val="50000"/>
                  </a:schemeClr>
                </a:solidFill>
              </a:rPr>
              <a:t>Specific issues raised by NT</a:t>
            </a:r>
          </a:p>
          <a:p>
            <a:pPr algn="just"/>
            <a:r>
              <a:rPr lang="en-GB" sz="2000" dirty="0">
                <a:solidFill>
                  <a:schemeClr val="bg1">
                    <a:lumMod val="50000"/>
                  </a:schemeClr>
                </a:solidFill>
                <a:ea typeface="Times New Roman"/>
              </a:rPr>
              <a:t>NT supports the full cost recovery tariff however concerned with the high labour costs</a:t>
            </a:r>
            <a:endParaRPr lang="en-US" sz="2000" dirty="0" smtClean="0">
              <a:solidFill>
                <a:schemeClr val="bg1">
                  <a:lumMod val="50000"/>
                </a:schemeClr>
              </a:solidFill>
            </a:endParaRP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21</a:t>
            </a:fld>
            <a:endParaRPr lang="en-US" altLang="en-US" dirty="0">
              <a:solidFill>
                <a:prstClr val="black"/>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3956474639"/>
              </p:ext>
            </p:extLst>
          </p:nvPr>
        </p:nvGraphicFramePr>
        <p:xfrm>
          <a:off x="89208" y="171210"/>
          <a:ext cx="4560850" cy="591735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69450" y="6354797"/>
            <a:ext cx="1250074" cy="413865"/>
          </a:xfrm>
          <a:prstGeom prst="rect">
            <a:avLst/>
          </a:prstGeom>
        </p:spPr>
      </p:pic>
    </p:spTree>
    <p:extLst>
      <p:ext uri="{BB962C8B-B14F-4D97-AF65-F5344CB8AC3E}">
        <p14:creationId xmlns:p14="http://schemas.microsoft.com/office/powerpoint/2010/main" val="1321663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Mhlathuze Water Board</a:t>
            </a:r>
            <a:endParaRPr lang="en-ZA" b="1" dirty="0"/>
          </a:p>
        </p:txBody>
      </p:sp>
      <p:sp>
        <p:nvSpPr>
          <p:cNvPr id="3" name="Subtitle 2"/>
          <p:cNvSpPr>
            <a:spLocks noGrp="1"/>
          </p:cNvSpPr>
          <p:nvPr>
            <p:ph type="subTitle" idx="1"/>
          </p:nvPr>
        </p:nvSpPr>
        <p:spPr>
          <a:xfrm>
            <a:off x="189186" y="843239"/>
            <a:ext cx="8692055" cy="4461641"/>
          </a:xfrm>
        </p:spPr>
        <p:txBody>
          <a:bodyPr/>
          <a:lstStyle/>
          <a:p>
            <a:pPr algn="l"/>
            <a:r>
              <a:rPr lang="en-US" sz="2000" b="1" dirty="0" smtClean="0">
                <a:solidFill>
                  <a:schemeClr val="bg1">
                    <a:lumMod val="50000"/>
                  </a:schemeClr>
                </a:solidFill>
              </a:rPr>
              <a:t>Specific issues raised by ESR:</a:t>
            </a:r>
          </a:p>
          <a:p>
            <a:pPr marL="355600" lvl="2" indent="-355600" algn="l">
              <a:buFont typeface="Arial" panose="020B0604020202020204" pitchFamily="34" charset="0"/>
              <a:buChar char="•"/>
            </a:pPr>
            <a:r>
              <a:rPr lang="en-GB" sz="1800" dirty="0">
                <a:latin typeface="Arial" panose="020B0604020202020204" pitchFamily="34" charset="0"/>
                <a:cs typeface="Arial" panose="020B0604020202020204" pitchFamily="34" charset="0"/>
              </a:rPr>
              <a:t>Highest tariff rate in percentage increase (15.2%) when comparing to other water boards</a:t>
            </a:r>
            <a:endParaRPr lang="en-ZA" sz="18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1800" dirty="0">
                <a:latin typeface="Arial" panose="020B0604020202020204" pitchFamily="34" charset="0"/>
                <a:cs typeface="Arial" panose="020B0604020202020204" pitchFamily="34" charset="0"/>
              </a:rPr>
              <a:t>Project year on year high water sales volumes relative to what they sell each year</a:t>
            </a:r>
            <a:endParaRPr lang="en-ZA" sz="18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1800" dirty="0">
                <a:latin typeface="Arial" panose="020B0604020202020204" pitchFamily="34" charset="0"/>
                <a:cs typeface="Arial" panose="020B0604020202020204" pitchFamily="34" charset="0"/>
              </a:rPr>
              <a:t>Huge CAPEX plan but mainly not directed towards capacity of the infrastructure as it is for overheads.</a:t>
            </a:r>
            <a:endParaRPr lang="en-ZA" sz="18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1800" dirty="0">
                <a:latin typeface="Arial" panose="020B0604020202020204" pitchFamily="34" charset="0"/>
                <a:cs typeface="Arial" panose="020B0604020202020204" pitchFamily="34" charset="0"/>
              </a:rPr>
              <a:t>Bigger challenge is inability to spend the full CAPEX budget over the past financial years. </a:t>
            </a:r>
            <a:endParaRPr lang="en-ZA" sz="18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1800" dirty="0">
                <a:latin typeface="Arial" panose="020B0604020202020204" pitchFamily="34" charset="0"/>
                <a:cs typeface="Arial" panose="020B0604020202020204" pitchFamily="34" charset="0"/>
              </a:rPr>
              <a:t>Controversial costing model for the water board,</a:t>
            </a:r>
            <a:endParaRPr lang="en-ZA" sz="18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1800" dirty="0">
                <a:latin typeface="Arial" panose="020B0604020202020204" pitchFamily="34" charset="0"/>
                <a:cs typeface="Arial" panose="020B0604020202020204" pitchFamily="34" charset="0"/>
              </a:rPr>
              <a:t>The tariff/s has not been recommended as proposed, the recommended tariff increase is 9% for bulk water.</a:t>
            </a:r>
            <a:endParaRPr lang="en-ZA" sz="1800" dirty="0">
              <a:latin typeface="Arial" panose="020B0604020202020204" pitchFamily="34" charset="0"/>
              <a:cs typeface="Arial" panose="020B0604020202020204" pitchFamily="34" charset="0"/>
            </a:endParaRPr>
          </a:p>
          <a:p>
            <a:pPr algn="l"/>
            <a:endParaRPr lang="en-US" sz="2000" b="1" dirty="0" smtClean="0">
              <a:solidFill>
                <a:schemeClr val="bg1">
                  <a:lumMod val="50000"/>
                </a:schemeClr>
              </a:solidFill>
            </a:endParaRP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22</a:t>
            </a:fld>
            <a:endParaRPr lang="en-US" altLang="en-US" dirty="0">
              <a:solidFill>
                <a:prstClr val="black"/>
              </a:solidFill>
              <a:ea typeface="+mn-e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200" y="154486"/>
            <a:ext cx="1559800" cy="873488"/>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69450" y="6354797"/>
            <a:ext cx="1250074" cy="4138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540865057"/>
              </p:ext>
            </p:extLst>
          </p:nvPr>
        </p:nvGraphicFramePr>
        <p:xfrm>
          <a:off x="157527" y="4864170"/>
          <a:ext cx="8986473" cy="1904492"/>
        </p:xfrm>
        <a:graphic>
          <a:graphicData uri="http://schemas.openxmlformats.org/drawingml/2006/table">
            <a:tbl>
              <a:tblPr firstRow="1" firstCol="1" bandRow="1">
                <a:tableStyleId>{073A0DAA-6AF3-43AB-8588-CEC1D06C72B9}</a:tableStyleId>
              </a:tblPr>
              <a:tblGrid>
                <a:gridCol w="1381341">
                  <a:extLst>
                    <a:ext uri="{9D8B030D-6E8A-4147-A177-3AD203B41FA5}">
                      <a16:colId xmlns:a16="http://schemas.microsoft.com/office/drawing/2014/main" xmlns="" val="3005760330"/>
                    </a:ext>
                  </a:extLst>
                </a:gridCol>
                <a:gridCol w="1728439">
                  <a:extLst>
                    <a:ext uri="{9D8B030D-6E8A-4147-A177-3AD203B41FA5}">
                      <a16:colId xmlns:a16="http://schemas.microsoft.com/office/drawing/2014/main" xmlns="" val="2584844221"/>
                    </a:ext>
                  </a:extLst>
                </a:gridCol>
                <a:gridCol w="1416204">
                  <a:extLst>
                    <a:ext uri="{9D8B030D-6E8A-4147-A177-3AD203B41FA5}">
                      <a16:colId xmlns:a16="http://schemas.microsoft.com/office/drawing/2014/main" xmlns="" val="3119367163"/>
                    </a:ext>
                  </a:extLst>
                </a:gridCol>
                <a:gridCol w="1315844">
                  <a:extLst>
                    <a:ext uri="{9D8B030D-6E8A-4147-A177-3AD203B41FA5}">
                      <a16:colId xmlns:a16="http://schemas.microsoft.com/office/drawing/2014/main" xmlns="" val="3391004115"/>
                    </a:ext>
                  </a:extLst>
                </a:gridCol>
                <a:gridCol w="1839952">
                  <a:extLst>
                    <a:ext uri="{9D8B030D-6E8A-4147-A177-3AD203B41FA5}">
                      <a16:colId xmlns:a16="http://schemas.microsoft.com/office/drawing/2014/main" xmlns="" val="1939011177"/>
                    </a:ext>
                  </a:extLst>
                </a:gridCol>
                <a:gridCol w="1304693">
                  <a:extLst>
                    <a:ext uri="{9D8B030D-6E8A-4147-A177-3AD203B41FA5}">
                      <a16:colId xmlns:a16="http://schemas.microsoft.com/office/drawing/2014/main" xmlns="" val="675002476"/>
                    </a:ext>
                  </a:extLst>
                </a:gridCol>
              </a:tblGrid>
              <a:tr h="0">
                <a:tc>
                  <a:txBody>
                    <a:bodyPr/>
                    <a:lstStyle/>
                    <a:p>
                      <a:pPr algn="ctr">
                        <a:lnSpc>
                          <a:spcPct val="115000"/>
                        </a:lnSpc>
                        <a:spcAft>
                          <a:spcPts val="0"/>
                        </a:spcAft>
                      </a:pPr>
                      <a:r>
                        <a:rPr lang="en-US" sz="1800" dirty="0" smtClean="0">
                          <a:effectLst/>
                          <a:latin typeface="Arial" panose="020B0604020202020204" pitchFamily="34" charset="0"/>
                          <a:cs typeface="Arial" panose="020B0604020202020204" pitchFamily="34" charset="0"/>
                        </a:rPr>
                        <a:t>MhlathuzeWater </a:t>
                      </a:r>
                      <a:r>
                        <a:rPr lang="en-US" sz="1800" dirty="0">
                          <a:effectLst/>
                          <a:latin typeface="Arial" panose="020B0604020202020204" pitchFamily="34" charset="0"/>
                          <a:cs typeface="Arial" panose="020B0604020202020204" pitchFamily="34" charset="0"/>
                        </a:rPr>
                        <a:t>Board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2019/20 and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2020/21 Tariff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(0% Increase)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Proposed,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 Increase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Proposed Tariff</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Recommended and approved </a:t>
                      </a:r>
                      <a:r>
                        <a:rPr lang="en-US" sz="1800" dirty="0" smtClean="0">
                          <a:effectLst/>
                          <a:latin typeface="Arial" panose="020B0604020202020204" pitchFamily="34" charset="0"/>
                          <a:cs typeface="Arial" panose="020B0604020202020204" pitchFamily="34" charset="0"/>
                        </a:rPr>
                        <a:t> % increase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Approved Tariff</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976731838"/>
                  </a:ext>
                </a:extLst>
              </a:tr>
              <a:tr h="321310">
                <a:tc>
                  <a:txBody>
                    <a:bodyPr/>
                    <a:lstStyle/>
                    <a:p>
                      <a:pPr>
                        <a:lnSpc>
                          <a:spcPct val="115000"/>
                        </a:lnSpc>
                        <a:spcAft>
                          <a:spcPts val="0"/>
                        </a:spcAft>
                      </a:pPr>
                      <a:r>
                        <a:rPr lang="en-US" sz="1800" dirty="0" smtClean="0">
                          <a:effectLst/>
                          <a:latin typeface="Arial" panose="020B0604020202020204" pitchFamily="34" charset="0"/>
                          <a:cs typeface="Arial" panose="020B0604020202020204" pitchFamily="34" charset="0"/>
                        </a:rPr>
                        <a:t>Potable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5.08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15.2%</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5.85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5.540</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285105714"/>
                  </a:ext>
                </a:extLst>
              </a:tr>
              <a:tr h="321310">
                <a:tc>
                  <a:txBody>
                    <a:bodyPr/>
                    <a:lstStyle/>
                    <a:p>
                      <a:pPr>
                        <a:lnSpc>
                          <a:spcPct val="115000"/>
                        </a:lnSpc>
                        <a:spcAft>
                          <a:spcPts val="0"/>
                        </a:spcAft>
                      </a:pPr>
                      <a:r>
                        <a:rPr lang="en-US" sz="1800" dirty="0" smtClean="0">
                          <a:effectLst/>
                          <a:latin typeface="Arial" panose="020B0604020202020204" pitchFamily="34" charset="0"/>
                          <a:cs typeface="Arial" panose="020B0604020202020204" pitchFamily="34" charset="0"/>
                        </a:rPr>
                        <a:t>Raw</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2.16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2.35</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9%</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2.350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68888094"/>
                  </a:ext>
                </a:extLst>
              </a:tr>
            </a:tbl>
          </a:graphicData>
        </a:graphic>
      </p:graphicFrame>
    </p:spTree>
    <p:extLst>
      <p:ext uri="{BB962C8B-B14F-4D97-AF65-F5344CB8AC3E}">
        <p14:creationId xmlns:p14="http://schemas.microsoft.com/office/powerpoint/2010/main" val="2218736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Overberg Water Board</a:t>
            </a:r>
            <a:endParaRPr lang="en-ZA" b="1" dirty="0"/>
          </a:p>
        </p:txBody>
      </p:sp>
      <p:sp>
        <p:nvSpPr>
          <p:cNvPr id="3" name="Subtitle 2"/>
          <p:cNvSpPr>
            <a:spLocks noGrp="1"/>
          </p:cNvSpPr>
          <p:nvPr>
            <p:ph type="subTitle" idx="1"/>
          </p:nvPr>
        </p:nvSpPr>
        <p:spPr>
          <a:xfrm>
            <a:off x="4560848" y="819808"/>
            <a:ext cx="4430751" cy="5268758"/>
          </a:xfrm>
        </p:spPr>
        <p:txBody>
          <a:bodyPr/>
          <a:lstStyle/>
          <a:p>
            <a:pPr algn="just"/>
            <a:r>
              <a:rPr lang="en-US" sz="2000" b="1" dirty="0" smtClean="0">
                <a:solidFill>
                  <a:schemeClr val="bg1">
                    <a:lumMod val="50000"/>
                  </a:schemeClr>
                </a:solidFill>
              </a:rPr>
              <a:t>Factors that lead to proposed increase</a:t>
            </a:r>
          </a:p>
          <a:p>
            <a:pPr algn="just"/>
            <a:r>
              <a:rPr lang="en-ZA" sz="2000" dirty="0">
                <a:solidFill>
                  <a:schemeClr val="bg1">
                    <a:lumMod val="50000"/>
                  </a:schemeClr>
                </a:solidFill>
              </a:rPr>
              <a:t>0% increase led to under-recovery in the 20/21 FY in operating costs and need to recover in the 21/22 </a:t>
            </a:r>
            <a:r>
              <a:rPr lang="en-US" sz="2000" dirty="0">
                <a:solidFill>
                  <a:schemeClr val="bg1">
                    <a:lumMod val="50000"/>
                  </a:schemeClr>
                </a:solidFill>
              </a:rPr>
              <a:t>FY</a:t>
            </a:r>
          </a:p>
          <a:p>
            <a:pPr algn="just"/>
            <a:r>
              <a:rPr lang="en-US" sz="2000" b="1" dirty="0" smtClean="0">
                <a:solidFill>
                  <a:schemeClr val="bg1">
                    <a:lumMod val="50000"/>
                  </a:schemeClr>
                </a:solidFill>
              </a:rPr>
              <a:t>Specific issues raised by SALGA</a:t>
            </a:r>
          </a:p>
          <a:p>
            <a:pPr algn="just"/>
            <a:r>
              <a:rPr lang="en-GB" sz="2000" dirty="0" smtClean="0">
                <a:solidFill>
                  <a:schemeClr val="bg1">
                    <a:lumMod val="50000"/>
                  </a:schemeClr>
                </a:solidFill>
                <a:latin typeface="Arial"/>
                <a:ea typeface="Times New Roman"/>
                <a:cs typeface="Times New Roman"/>
              </a:rPr>
              <a:t>Expressed </a:t>
            </a:r>
            <a:r>
              <a:rPr lang="en-GB" sz="2000" dirty="0">
                <a:solidFill>
                  <a:schemeClr val="bg1">
                    <a:lumMod val="50000"/>
                  </a:schemeClr>
                </a:solidFill>
                <a:latin typeface="Arial"/>
                <a:ea typeface="Times New Roman"/>
                <a:cs typeface="Times New Roman"/>
              </a:rPr>
              <a:t>concern that both the drought and penalty charge are determined on the allocation</a:t>
            </a:r>
            <a:r>
              <a:rPr lang="en-GB" sz="2800" dirty="0" smtClean="0">
                <a:solidFill>
                  <a:schemeClr val="bg1">
                    <a:lumMod val="50000"/>
                  </a:schemeClr>
                </a:solidFill>
                <a:latin typeface="Arial"/>
                <a:ea typeface="Times New Roman"/>
                <a:cs typeface="Times New Roman"/>
              </a:rPr>
              <a:t>.</a:t>
            </a:r>
            <a:endParaRPr lang="en-US" sz="2000" dirty="0" smtClean="0">
              <a:solidFill>
                <a:schemeClr val="bg1">
                  <a:lumMod val="50000"/>
                </a:schemeClr>
              </a:solidFill>
            </a:endParaRPr>
          </a:p>
          <a:p>
            <a:pPr algn="just"/>
            <a:r>
              <a:rPr lang="en-US" sz="2000" b="1" dirty="0" smtClean="0">
                <a:solidFill>
                  <a:schemeClr val="bg1">
                    <a:lumMod val="50000"/>
                  </a:schemeClr>
                </a:solidFill>
              </a:rPr>
              <a:t>Specific issues raised by NT</a:t>
            </a:r>
          </a:p>
          <a:p>
            <a:pPr algn="just"/>
            <a:r>
              <a:rPr lang="en-US" sz="2000" dirty="0" smtClean="0">
                <a:solidFill>
                  <a:schemeClr val="bg1">
                    <a:lumMod val="50000"/>
                  </a:schemeClr>
                </a:solidFill>
                <a:latin typeface="Arial"/>
                <a:ea typeface="Calibri"/>
                <a:cs typeface="Times New Roman"/>
              </a:rPr>
              <a:t>C</a:t>
            </a:r>
            <a:r>
              <a:rPr lang="en-ZA" sz="2000" dirty="0" smtClean="0">
                <a:solidFill>
                  <a:schemeClr val="bg1">
                    <a:lumMod val="50000"/>
                  </a:schemeClr>
                </a:solidFill>
                <a:latin typeface="Arial"/>
                <a:ea typeface="Calibri"/>
                <a:cs typeface="Times New Roman"/>
              </a:rPr>
              <a:t>oncern </a:t>
            </a:r>
            <a:r>
              <a:rPr lang="en-ZA" sz="2000" dirty="0">
                <a:solidFill>
                  <a:schemeClr val="bg1">
                    <a:lumMod val="50000"/>
                  </a:schemeClr>
                </a:solidFill>
                <a:latin typeface="Arial"/>
                <a:ea typeface="Calibri"/>
                <a:cs typeface="Times New Roman"/>
              </a:rPr>
              <a:t>regarding under recovery tariff proposed by water board as this will negatively affect the entity’s sustainability.</a:t>
            </a:r>
            <a:endParaRPr lang="en-ZA" sz="2000" dirty="0">
              <a:solidFill>
                <a:schemeClr val="bg1">
                  <a:lumMod val="50000"/>
                </a:schemeClr>
              </a:solidFill>
              <a:latin typeface="Calibri"/>
              <a:ea typeface="Calibri"/>
              <a:cs typeface="Times New Roman"/>
            </a:endParaRPr>
          </a:p>
          <a:p>
            <a:pPr algn="just"/>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23</a:t>
            </a:fld>
            <a:endParaRPr lang="en-US" altLang="en-US" dirty="0">
              <a:solidFill>
                <a:prstClr val="black"/>
              </a:solidFill>
              <a:ea typeface="+mn-ea"/>
            </a:endParaRPr>
          </a:p>
        </p:txBody>
      </p:sp>
      <p:graphicFrame>
        <p:nvGraphicFramePr>
          <p:cNvPr id="8" name="Chart 7"/>
          <p:cNvGraphicFramePr>
            <a:graphicFrameLocks/>
          </p:cNvGraphicFramePr>
          <p:nvPr>
            <p:extLst>
              <p:ext uri="{D42A27DB-BD31-4B8C-83A1-F6EECF244321}">
                <p14:modId xmlns:p14="http://schemas.microsoft.com/office/powerpoint/2010/main" val="4131098439"/>
              </p:ext>
            </p:extLst>
          </p:nvPr>
        </p:nvGraphicFramePr>
        <p:xfrm>
          <a:off x="2625" y="518855"/>
          <a:ext cx="4413257" cy="5569711"/>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585546" y="6354797"/>
            <a:ext cx="1250074" cy="413865"/>
          </a:xfrm>
          <a:prstGeom prst="rect">
            <a:avLst/>
          </a:prstGeom>
        </p:spPr>
      </p:pic>
    </p:spTree>
    <p:extLst>
      <p:ext uri="{BB962C8B-B14F-4D97-AF65-F5344CB8AC3E}">
        <p14:creationId xmlns:p14="http://schemas.microsoft.com/office/powerpoint/2010/main" val="1586557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Overberg Water Board</a:t>
            </a:r>
            <a:endParaRPr lang="en-ZA" b="1" dirty="0"/>
          </a:p>
        </p:txBody>
      </p:sp>
      <p:sp>
        <p:nvSpPr>
          <p:cNvPr id="3" name="Subtitle 2"/>
          <p:cNvSpPr>
            <a:spLocks noGrp="1"/>
          </p:cNvSpPr>
          <p:nvPr>
            <p:ph type="subTitle" idx="1"/>
          </p:nvPr>
        </p:nvSpPr>
        <p:spPr>
          <a:xfrm>
            <a:off x="315310" y="834540"/>
            <a:ext cx="8676290" cy="4461641"/>
          </a:xfrm>
        </p:spPr>
        <p:txBody>
          <a:bodyPr/>
          <a:lstStyle/>
          <a:p>
            <a:pPr algn="l"/>
            <a:r>
              <a:rPr lang="en-US" sz="2000" b="1" dirty="0" smtClean="0">
                <a:solidFill>
                  <a:schemeClr val="bg1">
                    <a:lumMod val="50000"/>
                  </a:schemeClr>
                </a:solidFill>
              </a:rPr>
              <a:t>Specific issues raised by ESR:</a:t>
            </a: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The water board has the lowest volumes for sale which makes it the smallest.</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Dependant on Industrial/agricultural client for the survival of the water board.</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The water board charges under recovery tariff </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The tariff/s have been recommended as proposed</a:t>
            </a:r>
            <a:endParaRPr lang="en-ZA" sz="2000" dirty="0">
              <a:latin typeface="Arial" panose="020B0604020202020204" pitchFamily="34" charset="0"/>
              <a:cs typeface="Arial" panose="020B0604020202020204" pitchFamily="34" charset="0"/>
            </a:endParaRPr>
          </a:p>
          <a:p>
            <a:pPr algn="l"/>
            <a:endParaRPr lang="en-US" sz="2000" b="1" dirty="0" smtClean="0">
              <a:solidFill>
                <a:schemeClr val="bg1">
                  <a:lumMod val="50000"/>
                </a:schemeClr>
              </a:solidFill>
            </a:endParaRP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24</a:t>
            </a:fld>
            <a:endParaRPr lang="en-US" altLang="en-US" dirty="0">
              <a:solidFill>
                <a:prstClr val="black"/>
              </a:solidFill>
              <a:ea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667" y="5024429"/>
            <a:ext cx="1732236" cy="572970"/>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585546" y="6354797"/>
            <a:ext cx="1250074" cy="41386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03525895"/>
              </p:ext>
            </p:extLst>
          </p:nvPr>
        </p:nvGraphicFramePr>
        <p:xfrm>
          <a:off x="2109295" y="4475461"/>
          <a:ext cx="6882305" cy="1556385"/>
        </p:xfrm>
        <a:graphic>
          <a:graphicData uri="http://schemas.openxmlformats.org/drawingml/2006/table">
            <a:tbl>
              <a:tblPr firstRow="1" firstCol="1" bandRow="1">
                <a:tableStyleId>{073A0DAA-6AF3-43AB-8588-CEC1D06C72B9}</a:tableStyleId>
              </a:tblPr>
              <a:tblGrid>
                <a:gridCol w="1427259">
                  <a:extLst>
                    <a:ext uri="{9D8B030D-6E8A-4147-A177-3AD203B41FA5}">
                      <a16:colId xmlns:a16="http://schemas.microsoft.com/office/drawing/2014/main" xmlns="" val="1324297760"/>
                    </a:ext>
                  </a:extLst>
                </a:gridCol>
                <a:gridCol w="1818664">
                  <a:extLst>
                    <a:ext uri="{9D8B030D-6E8A-4147-A177-3AD203B41FA5}">
                      <a16:colId xmlns:a16="http://schemas.microsoft.com/office/drawing/2014/main" xmlns="" val="2999230374"/>
                    </a:ext>
                  </a:extLst>
                </a:gridCol>
                <a:gridCol w="1817718">
                  <a:extLst>
                    <a:ext uri="{9D8B030D-6E8A-4147-A177-3AD203B41FA5}">
                      <a16:colId xmlns:a16="http://schemas.microsoft.com/office/drawing/2014/main" xmlns="" val="3807948793"/>
                    </a:ext>
                  </a:extLst>
                </a:gridCol>
                <a:gridCol w="1818664">
                  <a:extLst>
                    <a:ext uri="{9D8B030D-6E8A-4147-A177-3AD203B41FA5}">
                      <a16:colId xmlns:a16="http://schemas.microsoft.com/office/drawing/2014/main" xmlns="" val="977601307"/>
                    </a:ext>
                  </a:extLst>
                </a:gridCol>
              </a:tblGrid>
              <a:tr h="0">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Water Board</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2019/20 and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2020/21 Tariff </a:t>
                      </a:r>
                      <a:endParaRPr lang="en-ZA" sz="1800" dirty="0">
                        <a:effectLst/>
                        <a:latin typeface="Arial" panose="020B0604020202020204" pitchFamily="34" charset="0"/>
                        <a:cs typeface="Arial" panose="020B0604020202020204" pitchFamily="34" charset="0"/>
                      </a:endParaRPr>
                    </a:p>
                    <a:p>
                      <a:pPr algn="ctr">
                        <a:lnSpc>
                          <a:spcPct val="115000"/>
                        </a:lnSpc>
                        <a:spcAft>
                          <a:spcPts val="0"/>
                        </a:spcAft>
                      </a:pPr>
                      <a:r>
                        <a:rPr lang="en-US" sz="1800" dirty="0">
                          <a:effectLst/>
                          <a:latin typeface="Arial" panose="020B0604020202020204" pitchFamily="34" charset="0"/>
                          <a:cs typeface="Arial" panose="020B0604020202020204" pitchFamily="34" charset="0"/>
                        </a:rPr>
                        <a:t>(0% Increase)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Proposed, </a:t>
                      </a:r>
                      <a:r>
                        <a:rPr lang="en-US" sz="1800" dirty="0" smtClean="0">
                          <a:effectLst/>
                          <a:latin typeface="Arial" panose="020B0604020202020204" pitchFamily="34" charset="0"/>
                          <a:cs typeface="Arial" panose="020B0604020202020204" pitchFamily="34" charset="0"/>
                        </a:rPr>
                        <a:t>and </a:t>
                      </a:r>
                      <a:r>
                        <a:rPr lang="en-US" sz="1800" dirty="0">
                          <a:effectLst/>
                          <a:latin typeface="Arial" panose="020B0604020202020204" pitchFamily="34" charset="0"/>
                          <a:cs typeface="Arial" panose="020B0604020202020204" pitchFamily="34" charset="0"/>
                        </a:rPr>
                        <a:t>approved % Increase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1800" dirty="0">
                          <a:effectLst/>
                          <a:latin typeface="Arial" panose="020B0604020202020204" pitchFamily="34" charset="0"/>
                          <a:cs typeface="Arial" panose="020B0604020202020204" pitchFamily="34" charset="0"/>
                        </a:rPr>
                        <a:t>2021/22 Approved Tariff</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269955249"/>
                  </a:ext>
                </a:extLst>
              </a:tr>
              <a:tr h="321310">
                <a:tc>
                  <a:txBody>
                    <a:bodyPr/>
                    <a:lstStyle/>
                    <a:p>
                      <a:pPr>
                        <a:lnSpc>
                          <a:spcPct val="115000"/>
                        </a:lnSpc>
                        <a:spcAft>
                          <a:spcPts val="0"/>
                        </a:spcAft>
                      </a:pPr>
                      <a:r>
                        <a:rPr lang="en-US" sz="1800" dirty="0">
                          <a:effectLst/>
                          <a:latin typeface="Arial" panose="020B0604020202020204" pitchFamily="34" charset="0"/>
                          <a:cs typeface="Arial" panose="020B0604020202020204" pitchFamily="34" charset="0"/>
                        </a:rPr>
                        <a:t>Overberg</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7.66</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8%</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US" sz="1800" dirty="0">
                          <a:effectLst/>
                          <a:latin typeface="Arial" panose="020B0604020202020204" pitchFamily="34" charset="0"/>
                          <a:cs typeface="Arial" panose="020B0604020202020204" pitchFamily="34" charset="0"/>
                        </a:rPr>
                        <a:t>R 8.27</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61923069"/>
                  </a:ext>
                </a:extLst>
              </a:tr>
            </a:tbl>
          </a:graphicData>
        </a:graphic>
      </p:graphicFrame>
    </p:spTree>
    <p:extLst>
      <p:ext uri="{BB962C8B-B14F-4D97-AF65-F5344CB8AC3E}">
        <p14:creationId xmlns:p14="http://schemas.microsoft.com/office/powerpoint/2010/main" val="284020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Rand Water Board</a:t>
            </a:r>
            <a:endParaRPr lang="en-ZA" b="1" dirty="0"/>
          </a:p>
        </p:txBody>
      </p:sp>
      <p:sp>
        <p:nvSpPr>
          <p:cNvPr id="3" name="Subtitle 2"/>
          <p:cNvSpPr>
            <a:spLocks noGrp="1"/>
          </p:cNvSpPr>
          <p:nvPr>
            <p:ph type="subTitle" idx="1"/>
          </p:nvPr>
        </p:nvSpPr>
        <p:spPr>
          <a:xfrm>
            <a:off x="4516244" y="772435"/>
            <a:ext cx="4475355" cy="5350021"/>
          </a:xfrm>
        </p:spPr>
        <p:txBody>
          <a:bodyPr/>
          <a:lstStyle/>
          <a:p>
            <a:pPr algn="l"/>
            <a:r>
              <a:rPr lang="en-US" sz="2000" b="1" dirty="0"/>
              <a:t>Factors that lead to proposed increase</a:t>
            </a:r>
          </a:p>
          <a:p>
            <a:pPr algn="l"/>
            <a:r>
              <a:rPr lang="en-US" sz="2000" dirty="0"/>
              <a:t>2020/21 zero rated tariff, significant increase in the electricity tariff and depreciation due to capitalization of assets.</a:t>
            </a:r>
          </a:p>
          <a:p>
            <a:pPr algn="l"/>
            <a:endParaRPr lang="en-US" sz="2000" b="1" dirty="0" smtClean="0"/>
          </a:p>
          <a:p>
            <a:pPr algn="l"/>
            <a:r>
              <a:rPr lang="en-US" sz="2000" b="1" dirty="0" smtClean="0"/>
              <a:t>Specific </a:t>
            </a:r>
            <a:r>
              <a:rPr lang="en-US" sz="2000" b="1" dirty="0"/>
              <a:t>issues raised by SALGA</a:t>
            </a:r>
          </a:p>
          <a:p>
            <a:pPr algn="l"/>
            <a:r>
              <a:rPr lang="en-US" sz="2000" dirty="0"/>
              <a:t>Disputes the need to increase the size of the personnel given that the water demand is not increasing</a:t>
            </a:r>
          </a:p>
          <a:p>
            <a:pPr algn="l"/>
            <a:endParaRPr lang="en-US" sz="2000" b="1" dirty="0" smtClean="0"/>
          </a:p>
          <a:p>
            <a:pPr algn="l"/>
            <a:r>
              <a:rPr lang="en-US" sz="2000" b="1" dirty="0" smtClean="0"/>
              <a:t>Specific </a:t>
            </a:r>
            <a:r>
              <a:rPr lang="en-US" sz="2000" b="1" dirty="0"/>
              <a:t>issues raised by NT</a:t>
            </a:r>
            <a:endParaRPr lang="en-ZA" sz="2000" dirty="0"/>
          </a:p>
          <a:p>
            <a:pPr marL="342900" indent="-342900" algn="l">
              <a:buFont typeface="Arial" panose="020B0604020202020204" pitchFamily="34" charset="0"/>
              <a:buChar char="•"/>
            </a:pPr>
            <a:r>
              <a:rPr lang="en-US" sz="2000" dirty="0"/>
              <a:t>Revenue increase is as a result of tariff increase and not increasing demand</a:t>
            </a: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25</a:t>
            </a:fld>
            <a:endParaRPr lang="en-US" altLang="en-US" dirty="0">
              <a:solidFill>
                <a:prstClr val="black"/>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3966611830"/>
              </p:ext>
            </p:extLst>
          </p:nvPr>
        </p:nvGraphicFramePr>
        <p:xfrm>
          <a:off x="165537" y="781022"/>
          <a:ext cx="4239195" cy="5441358"/>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488652" y="6327261"/>
            <a:ext cx="1250074" cy="413865"/>
          </a:xfrm>
          <a:prstGeom prst="rect">
            <a:avLst/>
          </a:prstGeom>
        </p:spPr>
      </p:pic>
    </p:spTree>
    <p:extLst>
      <p:ext uri="{BB962C8B-B14F-4D97-AF65-F5344CB8AC3E}">
        <p14:creationId xmlns:p14="http://schemas.microsoft.com/office/powerpoint/2010/main" val="3595107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213" y="-24279"/>
            <a:ext cx="7772400" cy="665321"/>
          </a:xfrm>
        </p:spPr>
        <p:txBody>
          <a:bodyPr/>
          <a:lstStyle/>
          <a:p>
            <a:r>
              <a:rPr lang="en-US" b="1" dirty="0" smtClean="0"/>
              <a:t>Rand Water Board</a:t>
            </a:r>
            <a:endParaRPr lang="en-ZA" b="1" dirty="0"/>
          </a:p>
        </p:txBody>
      </p:sp>
      <p:sp>
        <p:nvSpPr>
          <p:cNvPr id="3" name="Subtitle 2"/>
          <p:cNvSpPr>
            <a:spLocks noGrp="1"/>
          </p:cNvSpPr>
          <p:nvPr>
            <p:ph type="subTitle" idx="1"/>
          </p:nvPr>
        </p:nvSpPr>
        <p:spPr>
          <a:xfrm>
            <a:off x="242379" y="666024"/>
            <a:ext cx="8760371" cy="4461641"/>
          </a:xfrm>
        </p:spPr>
        <p:txBody>
          <a:bodyPr/>
          <a:lstStyle/>
          <a:p>
            <a:pPr algn="l"/>
            <a:r>
              <a:rPr lang="en-US" sz="2000" b="1" dirty="0" smtClean="0"/>
              <a:t>Specific findings </a:t>
            </a:r>
            <a:r>
              <a:rPr lang="en-US" sz="2000" b="1" dirty="0"/>
              <a:t>raised by </a:t>
            </a:r>
            <a:r>
              <a:rPr lang="en-US" sz="2000" b="1" dirty="0" smtClean="0"/>
              <a:t>ESR</a:t>
            </a:r>
            <a:endParaRPr lang="en-ZA" sz="2000" dirty="0"/>
          </a:p>
          <a:p>
            <a:pPr marL="355600" lvl="2" indent="-355600" algn="l">
              <a:buFont typeface="Arial" panose="020B0604020202020204" pitchFamily="34" charset="0"/>
              <a:buChar char="•"/>
            </a:pPr>
            <a:r>
              <a:rPr lang="en-GB" sz="2000" dirty="0"/>
              <a:t>High profit margin of more than 20%</a:t>
            </a:r>
            <a:endParaRPr lang="en-ZA" sz="2000" dirty="0"/>
          </a:p>
          <a:p>
            <a:pPr marL="355600" lvl="2" indent="-355600" algn="l">
              <a:buFont typeface="Arial" panose="020B0604020202020204" pitchFamily="34" charset="0"/>
              <a:buChar char="•"/>
            </a:pPr>
            <a:r>
              <a:rPr lang="en-GB" sz="2000" dirty="0"/>
              <a:t>Planned operational cost are consistently below budget over last 4 years</a:t>
            </a:r>
            <a:endParaRPr lang="en-ZA" sz="2000" dirty="0"/>
          </a:p>
          <a:p>
            <a:pPr marL="355600" lvl="2" indent="-355600" algn="l">
              <a:buFont typeface="Arial" panose="020B0604020202020204" pitchFamily="34" charset="0"/>
              <a:buChar char="•"/>
            </a:pPr>
            <a:r>
              <a:rPr lang="en-GB" sz="2000" dirty="0"/>
              <a:t>Planned revenue exceeded resulting in </a:t>
            </a:r>
            <a:r>
              <a:rPr lang="en-GB" sz="2000" dirty="0" smtClean="0"/>
              <a:t>high </a:t>
            </a:r>
            <a:r>
              <a:rPr lang="en-GB" sz="2000" dirty="0"/>
              <a:t>income surplus</a:t>
            </a:r>
            <a:endParaRPr lang="en-ZA" sz="2000" dirty="0"/>
          </a:p>
          <a:p>
            <a:pPr marL="355600" lvl="2" indent="-355600" algn="l">
              <a:buFont typeface="Arial" panose="020B0604020202020204" pitchFamily="34" charset="0"/>
              <a:buChar char="•"/>
            </a:pPr>
            <a:r>
              <a:rPr lang="en-GB" sz="2000" dirty="0"/>
              <a:t>Tariff recovering all cost and generating </a:t>
            </a:r>
            <a:r>
              <a:rPr lang="en-GB" sz="2000" dirty="0" smtClean="0"/>
              <a:t>surplus</a:t>
            </a:r>
            <a:r>
              <a:rPr lang="en-GB" sz="2000" dirty="0"/>
              <a:t>.</a:t>
            </a:r>
            <a:endParaRPr lang="en-ZA" sz="2000" dirty="0"/>
          </a:p>
          <a:p>
            <a:pPr marL="355600" lvl="2" indent="-355600" algn="l">
              <a:buFont typeface="Arial" panose="020B0604020202020204" pitchFamily="34" charset="0"/>
              <a:buChar char="•"/>
            </a:pPr>
            <a:r>
              <a:rPr lang="en-GB" sz="2000" dirty="0" smtClean="0"/>
              <a:t>CAPEX </a:t>
            </a:r>
            <a:r>
              <a:rPr lang="en-GB" sz="2000" dirty="0"/>
              <a:t>worth R27.6 billion over the next 5 years</a:t>
            </a:r>
            <a:endParaRPr lang="en-ZA" sz="2000" dirty="0"/>
          </a:p>
          <a:p>
            <a:pPr marL="355600" lvl="2" indent="-355600" algn="l">
              <a:buFont typeface="Arial" panose="020B0604020202020204" pitchFamily="34" charset="0"/>
              <a:buChar char="•"/>
            </a:pPr>
            <a:r>
              <a:rPr lang="en-GB" sz="2000" dirty="0"/>
              <a:t>Bigger challenge of inability to spend the full CAPEX budget over the past final years.</a:t>
            </a:r>
            <a:endParaRPr lang="en-ZA" sz="2000" dirty="0"/>
          </a:p>
          <a:p>
            <a:pPr marL="355600" lvl="2" indent="-355600" algn="l">
              <a:buFont typeface="Arial" panose="020B0604020202020204" pitchFamily="34" charset="0"/>
              <a:buChar char="•"/>
            </a:pPr>
            <a:r>
              <a:rPr lang="en-GB" sz="2000" dirty="0"/>
              <a:t>The revenue growth dependant on the price increases while volume sales remain constant. </a:t>
            </a:r>
            <a:endParaRPr lang="en-ZA" sz="2000" dirty="0"/>
          </a:p>
          <a:p>
            <a:pPr marL="355600" lvl="2" indent="-355600" algn="l">
              <a:buFont typeface="Arial" panose="020B0604020202020204" pitchFamily="34" charset="0"/>
              <a:buChar char="•"/>
            </a:pPr>
            <a:r>
              <a:rPr lang="en-GB" sz="2000" dirty="0"/>
              <a:t>The tariff/s have not been recommended as proposed, the recommended tariff increase </a:t>
            </a:r>
            <a:r>
              <a:rPr lang="en-GB" sz="2000" dirty="0" smtClean="0"/>
              <a:t>was </a:t>
            </a:r>
            <a:r>
              <a:rPr lang="en-GB" sz="2000" dirty="0"/>
              <a:t>4.6% (inflation based)</a:t>
            </a: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26</a:t>
            </a:fld>
            <a:endParaRPr lang="en-US" altLang="en-US" dirty="0">
              <a:solidFill>
                <a:prstClr val="black"/>
              </a:solidFill>
              <a:ea typeface="+mn-e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9452" y="316993"/>
            <a:ext cx="933004" cy="933004"/>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488652" y="6327261"/>
            <a:ext cx="1250074" cy="4138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08769332"/>
              </p:ext>
            </p:extLst>
          </p:nvPr>
        </p:nvGraphicFramePr>
        <p:xfrm>
          <a:off x="122662" y="4904780"/>
          <a:ext cx="8845720" cy="1267714"/>
        </p:xfrm>
        <a:graphic>
          <a:graphicData uri="http://schemas.openxmlformats.org/drawingml/2006/table">
            <a:tbl>
              <a:tblPr firstRow="1" firstCol="1" bandRow="1">
                <a:tableStyleId>{073A0DAA-6AF3-43AB-8588-CEC1D06C72B9}</a:tableStyleId>
              </a:tblPr>
              <a:tblGrid>
                <a:gridCol w="1037065">
                  <a:extLst>
                    <a:ext uri="{9D8B030D-6E8A-4147-A177-3AD203B41FA5}">
                      <a16:colId xmlns:a16="http://schemas.microsoft.com/office/drawing/2014/main" xmlns="" val="113346456"/>
                    </a:ext>
                  </a:extLst>
                </a:gridCol>
                <a:gridCol w="1683834">
                  <a:extLst>
                    <a:ext uri="{9D8B030D-6E8A-4147-A177-3AD203B41FA5}">
                      <a16:colId xmlns:a16="http://schemas.microsoft.com/office/drawing/2014/main" xmlns="" val="988625825"/>
                    </a:ext>
                  </a:extLst>
                </a:gridCol>
                <a:gridCol w="1505415">
                  <a:extLst>
                    <a:ext uri="{9D8B030D-6E8A-4147-A177-3AD203B41FA5}">
                      <a16:colId xmlns:a16="http://schemas.microsoft.com/office/drawing/2014/main" xmlns="" val="3004607664"/>
                    </a:ext>
                  </a:extLst>
                </a:gridCol>
                <a:gridCol w="1438507">
                  <a:extLst>
                    <a:ext uri="{9D8B030D-6E8A-4147-A177-3AD203B41FA5}">
                      <a16:colId xmlns:a16="http://schemas.microsoft.com/office/drawing/2014/main" xmlns="" val="1311998682"/>
                    </a:ext>
                  </a:extLst>
                </a:gridCol>
                <a:gridCol w="1957326">
                  <a:extLst>
                    <a:ext uri="{9D8B030D-6E8A-4147-A177-3AD203B41FA5}">
                      <a16:colId xmlns:a16="http://schemas.microsoft.com/office/drawing/2014/main" xmlns="" val="2143936306"/>
                    </a:ext>
                  </a:extLst>
                </a:gridCol>
                <a:gridCol w="1223573">
                  <a:extLst>
                    <a:ext uri="{9D8B030D-6E8A-4147-A177-3AD203B41FA5}">
                      <a16:colId xmlns:a16="http://schemas.microsoft.com/office/drawing/2014/main" xmlns="" val="180860627"/>
                    </a:ext>
                  </a:extLst>
                </a:gridCol>
              </a:tblGrid>
              <a:tr h="0">
                <a:tc>
                  <a:txBody>
                    <a:bodyPr/>
                    <a:lstStyle/>
                    <a:p>
                      <a:pPr algn="ctr">
                        <a:lnSpc>
                          <a:spcPct val="115000"/>
                        </a:lnSpc>
                        <a:spcAft>
                          <a:spcPts val="0"/>
                        </a:spcAft>
                      </a:pPr>
                      <a:r>
                        <a:rPr lang="en-US" sz="1800" dirty="0">
                          <a:effectLst/>
                        </a:rPr>
                        <a:t>Water Board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2019/20 and </a:t>
                      </a:r>
                      <a:endParaRPr lang="en-ZA" sz="1800" dirty="0">
                        <a:effectLst/>
                      </a:endParaRPr>
                    </a:p>
                    <a:p>
                      <a:pPr algn="ctr">
                        <a:lnSpc>
                          <a:spcPct val="115000"/>
                        </a:lnSpc>
                        <a:spcAft>
                          <a:spcPts val="0"/>
                        </a:spcAft>
                      </a:pPr>
                      <a:r>
                        <a:rPr lang="en-US" sz="1800" dirty="0">
                          <a:effectLst/>
                        </a:rPr>
                        <a:t>2020/21 Tariff </a:t>
                      </a:r>
                      <a:endParaRPr lang="en-ZA" sz="1800" dirty="0">
                        <a:effectLst/>
                      </a:endParaRPr>
                    </a:p>
                    <a:p>
                      <a:pPr algn="ctr">
                        <a:lnSpc>
                          <a:spcPct val="115000"/>
                        </a:lnSpc>
                        <a:spcAft>
                          <a:spcPts val="0"/>
                        </a:spcAft>
                      </a:pPr>
                      <a:r>
                        <a:rPr lang="en-US" sz="1800" dirty="0">
                          <a:effectLst/>
                        </a:rPr>
                        <a:t>(0% Increase)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2021/22 Proposed, </a:t>
                      </a:r>
                      <a:endParaRPr lang="en-ZA" sz="1800" dirty="0">
                        <a:effectLst/>
                      </a:endParaRPr>
                    </a:p>
                    <a:p>
                      <a:pPr algn="ctr">
                        <a:lnSpc>
                          <a:spcPct val="115000"/>
                        </a:lnSpc>
                        <a:spcAft>
                          <a:spcPts val="0"/>
                        </a:spcAft>
                      </a:pPr>
                      <a:r>
                        <a:rPr lang="en-US" sz="1800" dirty="0">
                          <a:effectLst/>
                        </a:rPr>
                        <a:t>% Increase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2021/22 Proposed Tariff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2021/22 </a:t>
                      </a:r>
                      <a:r>
                        <a:rPr lang="en-US" sz="1800" dirty="0" smtClean="0">
                          <a:effectLst/>
                        </a:rPr>
                        <a:t>Approved </a:t>
                      </a:r>
                      <a:endParaRPr lang="en-ZA" sz="1800" dirty="0">
                        <a:effectLst/>
                      </a:endParaRPr>
                    </a:p>
                    <a:p>
                      <a:pPr algn="ctr">
                        <a:lnSpc>
                          <a:spcPct val="115000"/>
                        </a:lnSpc>
                        <a:spcAft>
                          <a:spcPts val="0"/>
                        </a:spcAft>
                      </a:pPr>
                      <a:r>
                        <a:rPr lang="en-US" sz="1800" dirty="0">
                          <a:effectLst/>
                        </a:rPr>
                        <a:t>% Increase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2021/22 Approved Tariff</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50444259"/>
                  </a:ext>
                </a:extLst>
              </a:tr>
              <a:tr h="321310">
                <a:tc>
                  <a:txBody>
                    <a:bodyPr/>
                    <a:lstStyle/>
                    <a:p>
                      <a:pPr algn="ctr">
                        <a:lnSpc>
                          <a:spcPct val="115000"/>
                        </a:lnSpc>
                        <a:spcAft>
                          <a:spcPts val="0"/>
                        </a:spcAft>
                      </a:pPr>
                      <a:r>
                        <a:rPr lang="en-US" sz="1800" dirty="0">
                          <a:effectLst/>
                        </a:rPr>
                        <a:t>Rand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rPr>
                        <a:t>R 10.09</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5.8%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R 10.68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5,8%</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800" dirty="0">
                          <a:effectLst/>
                        </a:rPr>
                        <a:t>R 10.674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95982755"/>
                  </a:ext>
                </a:extLst>
              </a:tr>
            </a:tbl>
          </a:graphicData>
        </a:graphic>
      </p:graphicFrame>
    </p:spTree>
    <p:extLst>
      <p:ext uri="{BB962C8B-B14F-4D97-AF65-F5344CB8AC3E}">
        <p14:creationId xmlns:p14="http://schemas.microsoft.com/office/powerpoint/2010/main" val="8036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Sedibeng Water Board</a:t>
            </a:r>
            <a:endParaRPr lang="en-ZA" b="1" dirty="0"/>
          </a:p>
        </p:txBody>
      </p:sp>
      <p:sp>
        <p:nvSpPr>
          <p:cNvPr id="3" name="Subtitle 2"/>
          <p:cNvSpPr>
            <a:spLocks noGrp="1"/>
          </p:cNvSpPr>
          <p:nvPr>
            <p:ph type="subTitle" idx="1"/>
          </p:nvPr>
        </p:nvSpPr>
        <p:spPr>
          <a:xfrm>
            <a:off x="4560848" y="761953"/>
            <a:ext cx="4430751" cy="4461641"/>
          </a:xfrm>
        </p:spPr>
        <p:txBody>
          <a:bodyPr/>
          <a:lstStyle/>
          <a:p>
            <a:pPr algn="l"/>
            <a:r>
              <a:rPr lang="en-US" sz="2000" b="1" dirty="0"/>
              <a:t>Factors that lead to proposed increase</a:t>
            </a:r>
            <a:endParaRPr lang="en-ZA" sz="2000" dirty="0">
              <a:solidFill>
                <a:schemeClr val="bg1">
                  <a:lumMod val="50000"/>
                </a:schemeClr>
              </a:solidFill>
            </a:endParaRPr>
          </a:p>
          <a:p>
            <a:pPr algn="l"/>
            <a:r>
              <a:rPr lang="en-ZA" sz="2000" dirty="0">
                <a:solidFill>
                  <a:schemeClr val="bg1">
                    <a:lumMod val="50000"/>
                  </a:schemeClr>
                </a:solidFill>
              </a:rPr>
              <a:t>Current deficit of (18%) due to 0% increase, provision of  6.5% provision on vacancies. </a:t>
            </a:r>
          </a:p>
          <a:p>
            <a:pPr algn="l"/>
            <a:r>
              <a:rPr lang="en-ZA" sz="2000" dirty="0">
                <a:solidFill>
                  <a:schemeClr val="bg1">
                    <a:lumMod val="50000"/>
                  </a:schemeClr>
                </a:solidFill>
              </a:rPr>
              <a:t>T</a:t>
            </a:r>
            <a:r>
              <a:rPr lang="en-ZA" sz="2000" dirty="0" smtClean="0">
                <a:solidFill>
                  <a:schemeClr val="bg1">
                    <a:lumMod val="50000"/>
                  </a:schemeClr>
                </a:solidFill>
              </a:rPr>
              <a:t>ariff </a:t>
            </a:r>
            <a:r>
              <a:rPr lang="en-ZA" sz="2000" dirty="0">
                <a:solidFill>
                  <a:schemeClr val="bg1">
                    <a:lumMod val="50000"/>
                  </a:schemeClr>
                </a:solidFill>
              </a:rPr>
              <a:t>proposal caters for  6.9% increase in </a:t>
            </a:r>
            <a:r>
              <a:rPr lang="en-ZA" sz="2000" b="1" dirty="0">
                <a:solidFill>
                  <a:schemeClr val="bg1">
                    <a:lumMod val="50000"/>
                  </a:schemeClr>
                </a:solidFill>
              </a:rPr>
              <a:t>energy costs </a:t>
            </a:r>
            <a:r>
              <a:rPr lang="en-ZA" sz="2000" dirty="0" smtClean="0">
                <a:solidFill>
                  <a:schemeClr val="bg1">
                    <a:lumMod val="50000"/>
                  </a:schemeClr>
                </a:solidFill>
              </a:rPr>
              <a:t>forecast</a:t>
            </a:r>
            <a:endParaRPr lang="en-ZA" sz="2000" dirty="0">
              <a:solidFill>
                <a:schemeClr val="bg1">
                  <a:lumMod val="50000"/>
                </a:schemeClr>
              </a:solidFill>
            </a:endParaRPr>
          </a:p>
          <a:p>
            <a:pPr algn="l"/>
            <a:r>
              <a:rPr lang="en-US" sz="2000" b="1" dirty="0">
                <a:solidFill>
                  <a:schemeClr val="bg1">
                    <a:lumMod val="50000"/>
                  </a:schemeClr>
                </a:solidFill>
              </a:rPr>
              <a:t>Specific issues raised by SALGA</a:t>
            </a:r>
          </a:p>
          <a:p>
            <a:pPr marL="273050" indent="-273050" algn="l">
              <a:buFont typeface="Arial" panose="020B0604020202020204" pitchFamily="34" charset="0"/>
              <a:buChar char="•"/>
            </a:pPr>
            <a:r>
              <a:rPr lang="en-GB" sz="2000" dirty="0" smtClean="0">
                <a:solidFill>
                  <a:schemeClr val="bg1">
                    <a:lumMod val="50000"/>
                  </a:schemeClr>
                </a:solidFill>
              </a:rPr>
              <a:t>Require </a:t>
            </a:r>
            <a:r>
              <a:rPr lang="en-GB" sz="2000" dirty="0">
                <a:solidFill>
                  <a:schemeClr val="bg1">
                    <a:lumMod val="50000"/>
                  </a:schemeClr>
                </a:solidFill>
              </a:rPr>
              <a:t>alignment between tariff application and corporate plan.</a:t>
            </a:r>
          </a:p>
          <a:p>
            <a:pPr marL="273050" indent="-273050" algn="l">
              <a:buFont typeface="Arial" panose="020B0604020202020204" pitchFamily="34" charset="0"/>
              <a:buChar char="•"/>
            </a:pPr>
            <a:r>
              <a:rPr lang="en-GB" sz="2000" dirty="0" smtClean="0">
                <a:solidFill>
                  <a:schemeClr val="bg1">
                    <a:lumMod val="50000"/>
                  </a:schemeClr>
                </a:solidFill>
              </a:rPr>
              <a:t>Correct level </a:t>
            </a:r>
            <a:r>
              <a:rPr lang="en-GB" sz="2000" dirty="0">
                <a:solidFill>
                  <a:schemeClr val="bg1">
                    <a:lumMod val="50000"/>
                  </a:schemeClr>
                </a:solidFill>
              </a:rPr>
              <a:t>of capital </a:t>
            </a:r>
            <a:r>
              <a:rPr lang="en-GB" sz="2000" dirty="0" smtClean="0">
                <a:solidFill>
                  <a:schemeClr val="bg1">
                    <a:lumMod val="50000"/>
                  </a:schemeClr>
                </a:solidFill>
              </a:rPr>
              <a:t>expenditure</a:t>
            </a:r>
            <a:endParaRPr lang="en-GB" sz="2000" dirty="0">
              <a:solidFill>
                <a:schemeClr val="bg1">
                  <a:lumMod val="50000"/>
                </a:schemeClr>
              </a:solidFill>
            </a:endParaRPr>
          </a:p>
          <a:p>
            <a:pPr algn="l"/>
            <a:r>
              <a:rPr lang="en-US" sz="2000" b="1" dirty="0" smtClean="0">
                <a:solidFill>
                  <a:schemeClr val="bg1">
                    <a:lumMod val="50000"/>
                  </a:schemeClr>
                </a:solidFill>
              </a:rPr>
              <a:t>Specific </a:t>
            </a:r>
            <a:r>
              <a:rPr lang="en-US" sz="2000" b="1" dirty="0">
                <a:solidFill>
                  <a:schemeClr val="bg1">
                    <a:lumMod val="50000"/>
                  </a:schemeClr>
                </a:solidFill>
              </a:rPr>
              <a:t>issues raised by NT</a:t>
            </a:r>
          </a:p>
          <a:p>
            <a:pPr algn="l"/>
            <a:r>
              <a:rPr lang="en-GB" sz="2000" dirty="0">
                <a:solidFill>
                  <a:schemeClr val="bg1">
                    <a:lumMod val="50000"/>
                  </a:schemeClr>
                </a:solidFill>
              </a:rPr>
              <a:t>Implement measures to curtail its rapidly rising staff </a:t>
            </a:r>
            <a:r>
              <a:rPr lang="en-GB" sz="2000" dirty="0" smtClean="0">
                <a:solidFill>
                  <a:schemeClr val="bg1">
                    <a:lumMod val="50000"/>
                  </a:schemeClr>
                </a:solidFill>
              </a:rPr>
              <a:t>costs and make provisions for the Vaal </a:t>
            </a:r>
            <a:r>
              <a:rPr lang="en-GB" sz="2000" dirty="0">
                <a:solidFill>
                  <a:schemeClr val="bg1">
                    <a:lumMod val="50000"/>
                  </a:schemeClr>
                </a:solidFill>
              </a:rPr>
              <a:t>Gamagara project and other </a:t>
            </a:r>
            <a:r>
              <a:rPr lang="en-US" sz="2000" dirty="0" smtClean="0">
                <a:solidFill>
                  <a:schemeClr val="bg1">
                    <a:lumMod val="50000"/>
                  </a:schemeClr>
                </a:solidFill>
              </a:rPr>
              <a:t>projects planned</a:t>
            </a:r>
            <a:endParaRPr lang="en-US" sz="2000" b="1" dirty="0">
              <a:solidFill>
                <a:schemeClr val="bg1">
                  <a:lumMod val="50000"/>
                </a:schemeClr>
              </a:solidFill>
            </a:endParaRPr>
          </a:p>
          <a:p>
            <a:pPr algn="l"/>
            <a:endParaRPr lang="en-US" sz="2000" dirty="0">
              <a:solidFill>
                <a:schemeClr val="tx1"/>
              </a:solidFill>
            </a:endParaRP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27</a:t>
            </a:fld>
            <a:endParaRPr lang="en-US" altLang="en-US" dirty="0">
              <a:solidFill>
                <a:prstClr val="black"/>
              </a:solidFill>
              <a:ea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882" y="223850"/>
            <a:ext cx="987190" cy="51143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4211454363"/>
              </p:ext>
            </p:extLst>
          </p:nvPr>
        </p:nvGraphicFramePr>
        <p:xfrm>
          <a:off x="1" y="365646"/>
          <a:ext cx="4348976" cy="568946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2570561" y="6366748"/>
            <a:ext cx="1250074" cy="413865"/>
          </a:xfrm>
          <a:prstGeom prst="rect">
            <a:avLst/>
          </a:prstGeom>
        </p:spPr>
      </p:pic>
    </p:spTree>
    <p:extLst>
      <p:ext uri="{BB962C8B-B14F-4D97-AF65-F5344CB8AC3E}">
        <p14:creationId xmlns:p14="http://schemas.microsoft.com/office/powerpoint/2010/main" val="674750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Sedibeng Water Board</a:t>
            </a:r>
            <a:endParaRPr lang="en-ZA" b="1" dirty="0"/>
          </a:p>
        </p:txBody>
      </p:sp>
      <p:sp>
        <p:nvSpPr>
          <p:cNvPr id="3" name="Subtitle 2"/>
          <p:cNvSpPr>
            <a:spLocks noGrp="1"/>
          </p:cNvSpPr>
          <p:nvPr>
            <p:ph type="subTitle" idx="1"/>
          </p:nvPr>
        </p:nvSpPr>
        <p:spPr>
          <a:xfrm>
            <a:off x="283779" y="761953"/>
            <a:ext cx="8707821" cy="4461641"/>
          </a:xfrm>
        </p:spPr>
        <p:txBody>
          <a:bodyPr/>
          <a:lstStyle/>
          <a:p>
            <a:pPr algn="l"/>
            <a:r>
              <a:rPr lang="en-US" sz="2000" b="1" dirty="0" smtClean="0">
                <a:solidFill>
                  <a:schemeClr val="bg1">
                    <a:lumMod val="50000"/>
                  </a:schemeClr>
                </a:solidFill>
              </a:rPr>
              <a:t>Specific findings  </a:t>
            </a:r>
            <a:r>
              <a:rPr lang="en-US" sz="2000" b="1" dirty="0">
                <a:solidFill>
                  <a:schemeClr val="bg1">
                    <a:lumMod val="50000"/>
                  </a:schemeClr>
                </a:solidFill>
              </a:rPr>
              <a:t>raised by </a:t>
            </a:r>
            <a:r>
              <a:rPr lang="en-US" sz="2000" b="1" dirty="0" smtClean="0">
                <a:solidFill>
                  <a:schemeClr val="bg1">
                    <a:lumMod val="50000"/>
                  </a:schemeClr>
                </a:solidFill>
              </a:rPr>
              <a:t>ESR</a:t>
            </a:r>
            <a:endParaRPr lang="en-US" sz="2000" b="1" dirty="0">
              <a:solidFill>
                <a:schemeClr val="bg1">
                  <a:lumMod val="50000"/>
                </a:schemeClr>
              </a:solidFill>
            </a:endParaRPr>
          </a:p>
          <a:p>
            <a:pPr marL="34290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Geographically the largest water board in the country having taken over 3 disestablished water poor water boards. (Botshelo; Pelladrift &amp; Namakwa)</a:t>
            </a:r>
            <a:endParaRPr lang="en-ZA" sz="2000" dirty="0">
              <a:latin typeface="Arial" panose="020B0604020202020204" pitchFamily="34" charset="0"/>
              <a:cs typeface="Arial" panose="020B0604020202020204" pitchFamily="34" charset="0"/>
            </a:endParaRPr>
          </a:p>
          <a:p>
            <a:pPr marL="34290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Huge CAPEX but unable to secure funding for such.</a:t>
            </a:r>
            <a:endParaRPr lang="en-ZA" sz="2000" dirty="0">
              <a:latin typeface="Arial" panose="020B0604020202020204" pitchFamily="34" charset="0"/>
              <a:cs typeface="Arial" panose="020B0604020202020204" pitchFamily="34" charset="0"/>
            </a:endParaRPr>
          </a:p>
          <a:p>
            <a:pPr marL="34290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The most owed water board in the country about R4 billion with almost R2 billion owed by Matjhabeng LM in the FS, hence the substantial amount of impairments.</a:t>
            </a:r>
            <a:endParaRPr lang="en-ZA" sz="2000" dirty="0">
              <a:latin typeface="Arial" panose="020B0604020202020204" pitchFamily="34" charset="0"/>
              <a:cs typeface="Arial" panose="020B0604020202020204" pitchFamily="34" charset="0"/>
            </a:endParaRPr>
          </a:p>
          <a:p>
            <a:pPr marL="342900" lvl="1"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The tariff/s have been recommended as proposed</a:t>
            </a:r>
            <a:endParaRPr lang="en-ZA"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sz="2000" dirty="0">
              <a:solidFill>
                <a:schemeClr val="tx1"/>
              </a:solidFill>
            </a:endParaRPr>
          </a:p>
          <a:p>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28</a:t>
            </a:fld>
            <a:endParaRPr lang="en-US" altLang="en-US" dirty="0">
              <a:solidFill>
                <a:prstClr val="black"/>
              </a:solidFill>
              <a:ea typeface="+mn-e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94" y="3767983"/>
            <a:ext cx="987190" cy="511436"/>
          </a:xfrm>
          <a:prstGeom prst="rect">
            <a:avLst/>
          </a:prstGeom>
        </p:spPr>
      </p:pic>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570561" y="6366748"/>
            <a:ext cx="1250074" cy="41386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786185677"/>
              </p:ext>
            </p:extLst>
          </p:nvPr>
        </p:nvGraphicFramePr>
        <p:xfrm>
          <a:off x="283778" y="4427149"/>
          <a:ext cx="8657023" cy="1656135"/>
        </p:xfrm>
        <a:graphic>
          <a:graphicData uri="http://schemas.openxmlformats.org/drawingml/2006/table">
            <a:tbl>
              <a:tblPr firstRow="1" firstCol="1" bandRow="1">
                <a:tableStyleId>{073A0DAA-6AF3-43AB-8588-CEC1D06C72B9}</a:tableStyleId>
              </a:tblPr>
              <a:tblGrid>
                <a:gridCol w="1263692">
                  <a:extLst>
                    <a:ext uri="{9D8B030D-6E8A-4147-A177-3AD203B41FA5}">
                      <a16:colId xmlns:a16="http://schemas.microsoft.com/office/drawing/2014/main" xmlns="" val="3277159678"/>
                    </a:ext>
                  </a:extLst>
                </a:gridCol>
                <a:gridCol w="1902802">
                  <a:extLst>
                    <a:ext uri="{9D8B030D-6E8A-4147-A177-3AD203B41FA5}">
                      <a16:colId xmlns:a16="http://schemas.microsoft.com/office/drawing/2014/main" xmlns="" val="1952825832"/>
                    </a:ext>
                  </a:extLst>
                </a:gridCol>
                <a:gridCol w="2832415">
                  <a:extLst>
                    <a:ext uri="{9D8B030D-6E8A-4147-A177-3AD203B41FA5}">
                      <a16:colId xmlns:a16="http://schemas.microsoft.com/office/drawing/2014/main" xmlns="" val="3830395314"/>
                    </a:ext>
                  </a:extLst>
                </a:gridCol>
                <a:gridCol w="2658114">
                  <a:extLst>
                    <a:ext uri="{9D8B030D-6E8A-4147-A177-3AD203B41FA5}">
                      <a16:colId xmlns:a16="http://schemas.microsoft.com/office/drawing/2014/main" xmlns="" val="3093965169"/>
                    </a:ext>
                  </a:extLst>
                </a:gridCol>
              </a:tblGrid>
              <a:tr h="947173">
                <a:tc>
                  <a:txBody>
                    <a:bodyPr/>
                    <a:lstStyle/>
                    <a:p>
                      <a:pPr algn="ctr">
                        <a:lnSpc>
                          <a:spcPct val="115000"/>
                        </a:lnSpc>
                        <a:spcAft>
                          <a:spcPts val="0"/>
                        </a:spcAft>
                      </a:pPr>
                      <a:r>
                        <a:rPr lang="en-US" sz="2000" dirty="0">
                          <a:effectLst/>
                        </a:rPr>
                        <a:t>Water Board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2019/20 and </a:t>
                      </a:r>
                      <a:endParaRPr lang="en-ZA" sz="2000" dirty="0">
                        <a:effectLst/>
                      </a:endParaRPr>
                    </a:p>
                    <a:p>
                      <a:pPr algn="ctr">
                        <a:lnSpc>
                          <a:spcPct val="115000"/>
                        </a:lnSpc>
                        <a:spcAft>
                          <a:spcPts val="0"/>
                        </a:spcAft>
                      </a:pPr>
                      <a:r>
                        <a:rPr lang="en-US" sz="2000" dirty="0">
                          <a:effectLst/>
                        </a:rPr>
                        <a:t>2020/21 Tariff </a:t>
                      </a:r>
                      <a:endParaRPr lang="en-ZA" sz="2000" dirty="0">
                        <a:effectLst/>
                      </a:endParaRPr>
                    </a:p>
                    <a:p>
                      <a:pPr algn="ctr">
                        <a:lnSpc>
                          <a:spcPct val="115000"/>
                        </a:lnSpc>
                        <a:spcAft>
                          <a:spcPts val="0"/>
                        </a:spcAft>
                      </a:pPr>
                      <a:r>
                        <a:rPr lang="en-US" sz="2000" dirty="0">
                          <a:effectLst/>
                        </a:rPr>
                        <a:t>(0% Increase)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2021/22 Proposed, recommended and approved % Increase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2021/22 Approved Tariff</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3963598"/>
                  </a:ext>
                </a:extLst>
              </a:tr>
              <a:tr h="625149">
                <a:tc>
                  <a:txBody>
                    <a:bodyPr/>
                    <a:lstStyle/>
                    <a:p>
                      <a:pPr>
                        <a:lnSpc>
                          <a:spcPct val="115000"/>
                        </a:lnSpc>
                        <a:spcAft>
                          <a:spcPts val="0"/>
                        </a:spcAft>
                      </a:pPr>
                      <a:r>
                        <a:rPr lang="en-US" sz="2000" dirty="0">
                          <a:effectLst/>
                        </a:rPr>
                        <a:t>Sedibeng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R 9.81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a:effectLst/>
                        </a:rPr>
                        <a:t>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000" dirty="0" smtClean="0">
                          <a:effectLst/>
                        </a:rPr>
                        <a:t>R10.40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13588114"/>
                  </a:ext>
                </a:extLst>
              </a:tr>
            </a:tbl>
          </a:graphicData>
        </a:graphic>
      </p:graphicFrame>
    </p:spTree>
    <p:extLst>
      <p:ext uri="{BB962C8B-B14F-4D97-AF65-F5344CB8AC3E}">
        <p14:creationId xmlns:p14="http://schemas.microsoft.com/office/powerpoint/2010/main" val="621998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Umgeni Water Board</a:t>
            </a:r>
            <a:endParaRPr lang="en-ZA" b="1" dirty="0"/>
          </a:p>
        </p:txBody>
      </p:sp>
      <p:sp>
        <p:nvSpPr>
          <p:cNvPr id="3" name="Subtitle 2"/>
          <p:cNvSpPr>
            <a:spLocks noGrp="1"/>
          </p:cNvSpPr>
          <p:nvPr>
            <p:ph type="subTitle" idx="1"/>
          </p:nvPr>
        </p:nvSpPr>
        <p:spPr>
          <a:xfrm>
            <a:off x="4505093" y="768394"/>
            <a:ext cx="4706978" cy="4818993"/>
          </a:xfrm>
        </p:spPr>
        <p:txBody>
          <a:bodyPr/>
          <a:lstStyle/>
          <a:p>
            <a:pPr algn="l"/>
            <a:r>
              <a:rPr lang="en-US" sz="2000" b="1" dirty="0">
                <a:solidFill>
                  <a:schemeClr val="bg1">
                    <a:lumMod val="50000"/>
                  </a:schemeClr>
                </a:solidFill>
              </a:rPr>
              <a:t>Factors that lead to proposed increase</a:t>
            </a:r>
            <a:endParaRPr lang="en-ZA" sz="2000" dirty="0">
              <a:solidFill>
                <a:schemeClr val="bg1">
                  <a:lumMod val="50000"/>
                </a:schemeClr>
              </a:solidFill>
            </a:endParaRPr>
          </a:p>
          <a:p>
            <a:pPr lvl="0" algn="l"/>
            <a:r>
              <a:rPr lang="en-GB" sz="2000" dirty="0" smtClean="0">
                <a:solidFill>
                  <a:schemeClr val="bg1">
                    <a:lumMod val="50000"/>
                  </a:schemeClr>
                </a:solidFill>
              </a:rPr>
              <a:t>Total </a:t>
            </a:r>
            <a:r>
              <a:rPr lang="en-GB" sz="2000" dirty="0">
                <a:solidFill>
                  <a:schemeClr val="bg1">
                    <a:lumMod val="50000"/>
                  </a:schemeClr>
                </a:solidFill>
              </a:rPr>
              <a:t>operating costs are increasing at an alarming rate compared to the sales volumes increase </a:t>
            </a:r>
            <a:r>
              <a:rPr lang="en-GB" sz="2000" dirty="0" smtClean="0">
                <a:solidFill>
                  <a:schemeClr val="bg1">
                    <a:lumMod val="50000"/>
                  </a:schemeClr>
                </a:solidFill>
              </a:rPr>
              <a:t> (consistently at </a:t>
            </a:r>
            <a:r>
              <a:rPr lang="en-GB" sz="2000" dirty="0">
                <a:solidFill>
                  <a:schemeClr val="bg1">
                    <a:lumMod val="50000"/>
                  </a:schemeClr>
                </a:solidFill>
              </a:rPr>
              <a:t>20.90% in average for three consecutive years. </a:t>
            </a:r>
            <a:r>
              <a:rPr lang="en-GB" sz="2000" dirty="0" smtClean="0">
                <a:solidFill>
                  <a:schemeClr val="bg1">
                    <a:lumMod val="50000"/>
                  </a:schemeClr>
                </a:solidFill>
              </a:rPr>
              <a:t> </a:t>
            </a:r>
            <a:endParaRPr lang="en-ZA" sz="2000" dirty="0">
              <a:solidFill>
                <a:schemeClr val="bg1">
                  <a:lumMod val="50000"/>
                </a:schemeClr>
              </a:solidFill>
            </a:endParaRPr>
          </a:p>
          <a:p>
            <a:pPr algn="l"/>
            <a:r>
              <a:rPr lang="en-US" sz="2000" b="1" dirty="0">
                <a:solidFill>
                  <a:schemeClr val="bg1">
                    <a:lumMod val="50000"/>
                  </a:schemeClr>
                </a:solidFill>
              </a:rPr>
              <a:t>Specific issues raised by SALGA</a:t>
            </a:r>
          </a:p>
          <a:p>
            <a:pPr marL="171450" indent="-171450" algn="l">
              <a:buFont typeface="Arial" pitchFamily="34" charset="0"/>
              <a:buChar char="•"/>
            </a:pPr>
            <a:r>
              <a:rPr lang="en-GB" sz="2000" dirty="0" smtClean="0">
                <a:solidFill>
                  <a:schemeClr val="bg1">
                    <a:lumMod val="50000"/>
                  </a:schemeClr>
                </a:solidFill>
              </a:rPr>
              <a:t>Discrepancy between UW’s expansion and low water sales volumes</a:t>
            </a:r>
          </a:p>
          <a:p>
            <a:pPr marL="171450" indent="-171450" algn="l">
              <a:buFont typeface="Arial" pitchFamily="34" charset="0"/>
              <a:buChar char="•"/>
            </a:pPr>
            <a:r>
              <a:rPr lang="en-GB" sz="2000" dirty="0" smtClean="0">
                <a:solidFill>
                  <a:schemeClr val="bg1">
                    <a:lumMod val="50000"/>
                  </a:schemeClr>
                </a:solidFill>
              </a:rPr>
              <a:t>Staff costs needed to be clarified and level </a:t>
            </a:r>
            <a:r>
              <a:rPr lang="en-GB" sz="2000" dirty="0">
                <a:solidFill>
                  <a:schemeClr val="bg1">
                    <a:lumMod val="50000"/>
                  </a:schemeClr>
                </a:solidFill>
              </a:rPr>
              <a:t>of capital expenditure </a:t>
            </a:r>
            <a:r>
              <a:rPr lang="en-GB" sz="2000" dirty="0" smtClean="0">
                <a:solidFill>
                  <a:schemeClr val="bg1">
                    <a:lumMod val="50000"/>
                  </a:schemeClr>
                </a:solidFill>
              </a:rPr>
              <a:t>need to be corrected</a:t>
            </a:r>
            <a:endParaRPr lang="en-GB" sz="2000" dirty="0">
              <a:solidFill>
                <a:schemeClr val="bg1">
                  <a:lumMod val="50000"/>
                </a:schemeClr>
              </a:solidFill>
            </a:endParaRPr>
          </a:p>
          <a:p>
            <a:pPr algn="l"/>
            <a:r>
              <a:rPr lang="en-US" sz="2000" b="1" dirty="0" smtClean="0">
                <a:solidFill>
                  <a:schemeClr val="bg1">
                    <a:lumMod val="50000"/>
                  </a:schemeClr>
                </a:solidFill>
              </a:rPr>
              <a:t>Specific </a:t>
            </a:r>
            <a:r>
              <a:rPr lang="en-US" sz="2000" b="1" dirty="0">
                <a:solidFill>
                  <a:schemeClr val="bg1">
                    <a:lumMod val="50000"/>
                  </a:schemeClr>
                </a:solidFill>
              </a:rPr>
              <a:t>issues raised by NT</a:t>
            </a:r>
          </a:p>
          <a:p>
            <a:pPr algn="l"/>
            <a:r>
              <a:rPr lang="en-GB" sz="2000" dirty="0">
                <a:solidFill>
                  <a:schemeClr val="bg1">
                    <a:lumMod val="50000"/>
                  </a:schemeClr>
                </a:solidFill>
              </a:rPr>
              <a:t>The water board must implement </a:t>
            </a:r>
            <a:r>
              <a:rPr lang="en-GB" sz="2000" dirty="0" smtClean="0">
                <a:solidFill>
                  <a:schemeClr val="bg1">
                    <a:lumMod val="50000"/>
                  </a:schemeClr>
                </a:solidFill>
              </a:rPr>
              <a:t>cost curtailment measures</a:t>
            </a:r>
            <a:endParaRPr lang="en-GB" sz="2000" dirty="0">
              <a:solidFill>
                <a:schemeClr val="bg1">
                  <a:lumMod val="50000"/>
                </a:schemeClr>
              </a:solidFill>
            </a:endParaRPr>
          </a:p>
          <a:p>
            <a:pPr algn="l"/>
            <a:endParaRPr lang="en-US" sz="2000" dirty="0">
              <a:solidFill>
                <a:schemeClr val="bg1">
                  <a:lumMod val="50000"/>
                </a:schemeClr>
              </a:solidFill>
            </a:endParaRPr>
          </a:p>
          <a:p>
            <a:endParaRPr lang="en-ZA" sz="20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29</a:t>
            </a:fld>
            <a:endParaRPr lang="en-US" altLang="en-US" dirty="0">
              <a:solidFill>
                <a:prstClr val="black"/>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3376082869"/>
              </p:ext>
            </p:extLst>
          </p:nvPr>
        </p:nvGraphicFramePr>
        <p:xfrm>
          <a:off x="0" y="234176"/>
          <a:ext cx="4404732" cy="59436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54015" y="6352887"/>
            <a:ext cx="1250074" cy="41386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918" y="102451"/>
            <a:ext cx="769390" cy="769390"/>
          </a:xfrm>
          <a:prstGeom prst="rect">
            <a:avLst/>
          </a:prstGeom>
        </p:spPr>
      </p:pic>
    </p:spTree>
    <p:extLst>
      <p:ext uri="{BB962C8B-B14F-4D97-AF65-F5344CB8AC3E}">
        <p14:creationId xmlns:p14="http://schemas.microsoft.com/office/powerpoint/2010/main" val="27426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66" y="165763"/>
            <a:ext cx="8229600" cy="1143000"/>
          </a:xfrm>
        </p:spPr>
        <p:txBody>
          <a:bodyPr/>
          <a:lstStyle/>
          <a:p>
            <a:r>
              <a:rPr lang="en-ZA" sz="2800" b="1" dirty="0">
                <a:solidFill>
                  <a:schemeClr val="accent3">
                    <a:lumMod val="50000"/>
                  </a:schemeClr>
                </a:solidFill>
                <a:latin typeface="Arial" panose="020B0604020202020204" pitchFamily="34" charset="0"/>
                <a:cs typeface="Arial" panose="020B0604020202020204" pitchFamily="34" charset="0"/>
              </a:rPr>
              <a:t>Purpose of the Presentation</a:t>
            </a:r>
          </a:p>
        </p:txBody>
      </p:sp>
      <p:sp>
        <p:nvSpPr>
          <p:cNvPr id="3" name="Content Placeholder 2"/>
          <p:cNvSpPr>
            <a:spLocks noGrp="1"/>
          </p:cNvSpPr>
          <p:nvPr>
            <p:ph idx="1"/>
          </p:nvPr>
        </p:nvSpPr>
        <p:spPr>
          <a:xfrm>
            <a:off x="261257" y="977927"/>
            <a:ext cx="8611609" cy="4525963"/>
          </a:xfrm>
        </p:spPr>
        <p:txBody>
          <a:bodyPr/>
          <a:lstStyle/>
          <a:p>
            <a:r>
              <a:rPr lang="en-US" sz="2400" dirty="0" smtClean="0"/>
              <a:t>To brief PC on the factors that influenced the individual Water Boards proposed tariffs</a:t>
            </a:r>
          </a:p>
          <a:p>
            <a:r>
              <a:rPr lang="en-ZA" sz="2400" dirty="0" smtClean="0"/>
              <a:t>For PC to note the bulk tariff approval process and relevant legislative requirements.</a:t>
            </a:r>
          </a:p>
          <a:p>
            <a:pPr marL="936263" lvl="2" indent="-342900" defTabSz="464736">
              <a:buFont typeface="Wingdings" pitchFamily="2" charset="2"/>
              <a:buChar char="ü"/>
              <a:defRPr/>
            </a:pPr>
            <a:r>
              <a:rPr lang="en-ZA" sz="2400" dirty="0" smtClean="0">
                <a:solidFill>
                  <a:srgbClr val="000000"/>
                </a:solidFill>
                <a:latin typeface="Arial"/>
              </a:rPr>
              <a:t>Section </a:t>
            </a:r>
            <a:r>
              <a:rPr lang="en-ZA" sz="2400" dirty="0">
                <a:solidFill>
                  <a:srgbClr val="000000"/>
                </a:solidFill>
                <a:latin typeface="Arial"/>
              </a:rPr>
              <a:t>42 of the MFMA</a:t>
            </a:r>
          </a:p>
          <a:p>
            <a:pPr marL="936263" lvl="2" indent="-342900" defTabSz="464736">
              <a:buFont typeface="Wingdings" pitchFamily="2" charset="2"/>
              <a:buChar char="ü"/>
              <a:defRPr/>
            </a:pPr>
            <a:r>
              <a:rPr lang="en-ZA" sz="2400" dirty="0">
                <a:solidFill>
                  <a:srgbClr val="000000"/>
                </a:solidFill>
                <a:latin typeface="Arial"/>
              </a:rPr>
              <a:t>Circular 23 of the MFMA </a:t>
            </a:r>
            <a:endParaRPr lang="en-ZA" sz="2400" dirty="0" smtClean="0">
              <a:solidFill>
                <a:srgbClr val="000000"/>
              </a:solidFill>
              <a:latin typeface="Arial"/>
            </a:endParaRPr>
          </a:p>
          <a:p>
            <a:r>
              <a:rPr lang="en-ZA" sz="2400" dirty="0" smtClean="0"/>
              <a:t>For PC to note the </a:t>
            </a:r>
            <a:r>
              <a:rPr lang="en-ZA" sz="2400" dirty="0"/>
              <a:t>approved tariff by the Minister of Water and Sanitation for financial year 2021/22 for Water </a:t>
            </a:r>
            <a:r>
              <a:rPr lang="en-ZA" sz="2400" dirty="0" smtClean="0"/>
              <a:t>Boards as well as the proposed municipal tariffs as part of the value chain</a:t>
            </a:r>
          </a:p>
          <a:p>
            <a:r>
              <a:rPr lang="en-US" sz="2400" dirty="0" smtClean="0"/>
              <a:t>To brief PC on management </a:t>
            </a:r>
            <a:r>
              <a:rPr lang="en-US" sz="2400" dirty="0"/>
              <a:t>of debt in the water sector and finding sustainable </a:t>
            </a:r>
            <a:r>
              <a:rPr lang="en-US" sz="2400" dirty="0" smtClean="0"/>
              <a:t>solutions</a:t>
            </a:r>
          </a:p>
          <a:p>
            <a:pPr marL="0" indent="0">
              <a:buNone/>
            </a:pPr>
            <a:endParaRPr lang="en-ZA" sz="2400" dirty="0"/>
          </a:p>
          <a:p>
            <a:endParaRPr lang="en-ZA" sz="2100" dirty="0">
              <a:solidFill>
                <a:schemeClr val="accent6"/>
              </a:solidFill>
            </a:endParaRPr>
          </a:p>
          <a:p>
            <a:pPr marL="0" indent="0">
              <a:buNone/>
            </a:pPr>
            <a:endParaRPr lang="en-ZA" sz="21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564525" y="6354797"/>
            <a:ext cx="1250074" cy="413865"/>
          </a:xfrm>
          <a:prstGeom prst="rect">
            <a:avLst/>
          </a:prstGeom>
        </p:spPr>
      </p:pic>
    </p:spTree>
    <p:extLst>
      <p:ext uri="{BB962C8B-B14F-4D97-AF65-F5344CB8AC3E}">
        <p14:creationId xmlns:p14="http://schemas.microsoft.com/office/powerpoint/2010/main" val="1861402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8145" y="154486"/>
            <a:ext cx="7772400" cy="665321"/>
          </a:xfrm>
        </p:spPr>
        <p:txBody>
          <a:bodyPr/>
          <a:lstStyle/>
          <a:p>
            <a:r>
              <a:rPr lang="en-US" b="1" dirty="0" smtClean="0"/>
              <a:t>Umgeni Water Board</a:t>
            </a:r>
            <a:endParaRPr lang="en-ZA" b="1" dirty="0"/>
          </a:p>
        </p:txBody>
      </p:sp>
      <p:sp>
        <p:nvSpPr>
          <p:cNvPr id="3" name="Subtitle 2"/>
          <p:cNvSpPr>
            <a:spLocks noGrp="1"/>
          </p:cNvSpPr>
          <p:nvPr>
            <p:ph type="subTitle" idx="1"/>
          </p:nvPr>
        </p:nvSpPr>
        <p:spPr>
          <a:xfrm>
            <a:off x="210207" y="768394"/>
            <a:ext cx="8781393" cy="4818993"/>
          </a:xfrm>
        </p:spPr>
        <p:txBody>
          <a:bodyPr/>
          <a:lstStyle/>
          <a:p>
            <a:pPr algn="l"/>
            <a:r>
              <a:rPr lang="en-US" sz="2000" b="1" dirty="0" smtClean="0">
                <a:solidFill>
                  <a:schemeClr val="bg1">
                    <a:lumMod val="50000"/>
                  </a:schemeClr>
                </a:solidFill>
              </a:rPr>
              <a:t>Specific findings </a:t>
            </a:r>
            <a:r>
              <a:rPr lang="en-US" sz="2000" b="1" dirty="0">
                <a:solidFill>
                  <a:schemeClr val="bg1">
                    <a:lumMod val="50000"/>
                  </a:schemeClr>
                </a:solidFill>
              </a:rPr>
              <a:t>raised by </a:t>
            </a:r>
            <a:r>
              <a:rPr lang="en-US" sz="2000" b="1" dirty="0" smtClean="0">
                <a:solidFill>
                  <a:schemeClr val="bg1">
                    <a:lumMod val="50000"/>
                  </a:schemeClr>
                </a:solidFill>
              </a:rPr>
              <a:t>ESR:</a:t>
            </a:r>
          </a:p>
          <a:p>
            <a:pPr marL="355600" lvl="2" indent="-355600" algn="l">
              <a:buFont typeface="Arial" panose="020B0604020202020204" pitchFamily="34" charset="0"/>
              <a:buChar char="•"/>
            </a:pPr>
            <a:r>
              <a:rPr lang="en-GB" sz="2000" dirty="0" smtClean="0">
                <a:latin typeface="Arial" panose="020B0604020202020204" pitchFamily="34" charset="0"/>
                <a:cs typeface="Arial" panose="020B0604020202020204" pitchFamily="34" charset="0"/>
              </a:rPr>
              <a:t>A </a:t>
            </a:r>
            <a:r>
              <a:rPr lang="en-GB" sz="2000" dirty="0">
                <a:latin typeface="Arial" panose="020B0604020202020204" pitchFamily="34" charset="0"/>
                <a:cs typeface="Arial" panose="020B0604020202020204" pitchFamily="34" charset="0"/>
              </a:rPr>
              <a:t>strong balance sheet with a strategy to further build on lower debt funding and better equity</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High profit margin of more than 20%</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smtClean="0">
                <a:latin typeface="Arial" panose="020B0604020202020204" pitchFamily="34" charset="0"/>
                <a:cs typeface="Arial" panose="020B0604020202020204" pitchFamily="34" charset="0"/>
              </a:rPr>
              <a:t>CAPEX </a:t>
            </a:r>
            <a:r>
              <a:rPr lang="en-GB" sz="2000" dirty="0">
                <a:latin typeface="Arial" panose="020B0604020202020204" pitchFamily="34" charset="0"/>
                <a:cs typeface="Arial" panose="020B0604020202020204" pitchFamily="34" charset="0"/>
              </a:rPr>
              <a:t>worth R15.1 billion over the next 6 years</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Budgeting and forecasting is excessive for administrative expenses and labour costs</a:t>
            </a:r>
            <a:endParaRPr lang="en-ZA" sz="2000" dirty="0">
              <a:latin typeface="Arial" panose="020B0604020202020204" pitchFamily="34" charset="0"/>
              <a:cs typeface="Arial" panose="020B0604020202020204" pitchFamily="34" charset="0"/>
            </a:endParaRPr>
          </a:p>
          <a:p>
            <a:pPr marL="355600" lvl="2" indent="-355600" algn="l">
              <a:buFont typeface="Arial" panose="020B0604020202020204" pitchFamily="34" charset="0"/>
              <a:buChar char="•"/>
            </a:pPr>
            <a:r>
              <a:rPr lang="en-GB" sz="2000" dirty="0">
                <a:latin typeface="Arial" panose="020B0604020202020204" pitchFamily="34" charset="0"/>
                <a:cs typeface="Arial" panose="020B0604020202020204" pitchFamily="34" charset="0"/>
              </a:rPr>
              <a:t>The tariff/s have not been recommended as proposed</a:t>
            </a:r>
            <a:endParaRPr lang="en-ZA" sz="2000" dirty="0">
              <a:latin typeface="Arial" panose="020B0604020202020204" pitchFamily="34" charset="0"/>
              <a:cs typeface="Arial" panose="020B0604020202020204" pitchFamily="34" charset="0"/>
            </a:endParaRPr>
          </a:p>
          <a:p>
            <a:pPr algn="l"/>
            <a:endParaRPr lang="en-US" sz="2000" b="1" dirty="0">
              <a:solidFill>
                <a:schemeClr val="bg1">
                  <a:lumMod val="50000"/>
                </a:schemeClr>
              </a:solidFill>
            </a:endParaRPr>
          </a:p>
          <a:p>
            <a:pPr algn="l"/>
            <a:endParaRPr lang="en-US" sz="2000" dirty="0">
              <a:solidFill>
                <a:schemeClr val="bg1">
                  <a:lumMod val="50000"/>
                </a:schemeClr>
              </a:solidFill>
            </a:endParaRPr>
          </a:p>
          <a:p>
            <a:endParaRPr lang="en-ZA" sz="20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30</a:t>
            </a:fld>
            <a:endParaRPr lang="en-US" altLang="en-US" dirty="0">
              <a:solidFill>
                <a:prstClr val="black"/>
              </a:solidFill>
              <a:ea typeface="+mn-ea"/>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208" y="3670816"/>
            <a:ext cx="769390" cy="769390"/>
          </a:xfrm>
          <a:prstGeom prst="rect">
            <a:avLst/>
          </a:prstGeom>
        </p:spPr>
      </p:pic>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554015" y="6352887"/>
            <a:ext cx="1250074" cy="41386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89327013"/>
              </p:ext>
            </p:extLst>
          </p:nvPr>
        </p:nvGraphicFramePr>
        <p:xfrm>
          <a:off x="210208" y="4440206"/>
          <a:ext cx="8781392" cy="1707516"/>
        </p:xfrm>
        <a:graphic>
          <a:graphicData uri="http://schemas.openxmlformats.org/drawingml/2006/table">
            <a:tbl>
              <a:tblPr firstRow="1" firstCol="1" bandRow="1">
                <a:tableStyleId>{073A0DAA-6AF3-43AB-8588-CEC1D06C72B9}</a:tableStyleId>
              </a:tblPr>
              <a:tblGrid>
                <a:gridCol w="1014269">
                  <a:extLst>
                    <a:ext uri="{9D8B030D-6E8A-4147-A177-3AD203B41FA5}">
                      <a16:colId xmlns:a16="http://schemas.microsoft.com/office/drawing/2014/main" xmlns="" val="1328217428"/>
                    </a:ext>
                  </a:extLst>
                </a:gridCol>
                <a:gridCol w="1670349">
                  <a:extLst>
                    <a:ext uri="{9D8B030D-6E8A-4147-A177-3AD203B41FA5}">
                      <a16:colId xmlns:a16="http://schemas.microsoft.com/office/drawing/2014/main" xmlns="" val="4035410107"/>
                    </a:ext>
                  </a:extLst>
                </a:gridCol>
                <a:gridCol w="1336279">
                  <a:extLst>
                    <a:ext uri="{9D8B030D-6E8A-4147-A177-3AD203B41FA5}">
                      <a16:colId xmlns:a16="http://schemas.microsoft.com/office/drawing/2014/main" xmlns="" val="4201046554"/>
                    </a:ext>
                  </a:extLst>
                </a:gridCol>
                <a:gridCol w="1322360">
                  <a:extLst>
                    <a:ext uri="{9D8B030D-6E8A-4147-A177-3AD203B41FA5}">
                      <a16:colId xmlns:a16="http://schemas.microsoft.com/office/drawing/2014/main" xmlns="" val="4026766036"/>
                    </a:ext>
                  </a:extLst>
                </a:gridCol>
                <a:gridCol w="1934821">
                  <a:extLst>
                    <a:ext uri="{9D8B030D-6E8A-4147-A177-3AD203B41FA5}">
                      <a16:colId xmlns:a16="http://schemas.microsoft.com/office/drawing/2014/main" xmlns="" val="3483206860"/>
                    </a:ext>
                  </a:extLst>
                </a:gridCol>
                <a:gridCol w="1503314">
                  <a:extLst>
                    <a:ext uri="{9D8B030D-6E8A-4147-A177-3AD203B41FA5}">
                      <a16:colId xmlns:a16="http://schemas.microsoft.com/office/drawing/2014/main" xmlns="" val="3027014946"/>
                    </a:ext>
                  </a:extLst>
                </a:gridCol>
              </a:tblGrid>
              <a:tr h="0">
                <a:tc>
                  <a:txBody>
                    <a:bodyPr/>
                    <a:lstStyle/>
                    <a:p>
                      <a:pPr algn="ctr">
                        <a:lnSpc>
                          <a:spcPct val="115000"/>
                        </a:lnSpc>
                        <a:spcAft>
                          <a:spcPts val="0"/>
                        </a:spcAft>
                      </a:pPr>
                      <a:r>
                        <a:rPr lang="en-US" sz="2000" dirty="0">
                          <a:effectLst/>
                        </a:rPr>
                        <a:t>Water Board</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2019/20 and </a:t>
                      </a:r>
                      <a:endParaRPr lang="en-ZA" sz="2000" dirty="0">
                        <a:effectLst/>
                      </a:endParaRPr>
                    </a:p>
                    <a:p>
                      <a:pPr algn="ctr">
                        <a:lnSpc>
                          <a:spcPct val="115000"/>
                        </a:lnSpc>
                        <a:spcAft>
                          <a:spcPts val="0"/>
                        </a:spcAft>
                      </a:pPr>
                      <a:r>
                        <a:rPr lang="en-US" sz="2000" dirty="0">
                          <a:effectLst/>
                        </a:rPr>
                        <a:t>2020/21 Tariff </a:t>
                      </a:r>
                      <a:endParaRPr lang="en-ZA" sz="2000" dirty="0">
                        <a:effectLst/>
                      </a:endParaRPr>
                    </a:p>
                    <a:p>
                      <a:pPr algn="ctr">
                        <a:lnSpc>
                          <a:spcPct val="115000"/>
                        </a:lnSpc>
                        <a:spcAft>
                          <a:spcPts val="0"/>
                        </a:spcAft>
                      </a:pPr>
                      <a:r>
                        <a:rPr lang="en-US" sz="2000" dirty="0">
                          <a:effectLst/>
                        </a:rPr>
                        <a:t>(0% Increase)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2021/22 Proposed, </a:t>
                      </a:r>
                      <a:endParaRPr lang="en-ZA" sz="2000" dirty="0">
                        <a:effectLst/>
                      </a:endParaRPr>
                    </a:p>
                    <a:p>
                      <a:pPr algn="ctr">
                        <a:lnSpc>
                          <a:spcPct val="115000"/>
                        </a:lnSpc>
                        <a:spcAft>
                          <a:spcPts val="0"/>
                        </a:spcAft>
                      </a:pPr>
                      <a:r>
                        <a:rPr lang="en-US" sz="2000" dirty="0">
                          <a:effectLst/>
                        </a:rPr>
                        <a:t>% Increase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2021/22 Proposed Tariff</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2021/22 Recommended and approved </a:t>
                      </a:r>
                      <a:endParaRPr lang="en-ZA" sz="2000" dirty="0">
                        <a:effectLst/>
                      </a:endParaRPr>
                    </a:p>
                    <a:p>
                      <a:pPr algn="ctr">
                        <a:lnSpc>
                          <a:spcPct val="115000"/>
                        </a:lnSpc>
                        <a:spcAft>
                          <a:spcPts val="0"/>
                        </a:spcAft>
                      </a:pPr>
                      <a:r>
                        <a:rPr lang="en-US" sz="2000" dirty="0">
                          <a:effectLst/>
                        </a:rPr>
                        <a:t>% Increase</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2021/22 Approved Tariff</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83183693"/>
                  </a:ext>
                </a:extLst>
              </a:tr>
              <a:tr h="321310">
                <a:tc>
                  <a:txBody>
                    <a:bodyPr/>
                    <a:lstStyle/>
                    <a:p>
                      <a:pPr algn="ctr">
                        <a:lnSpc>
                          <a:spcPct val="115000"/>
                        </a:lnSpc>
                        <a:spcAft>
                          <a:spcPts val="0"/>
                        </a:spcAft>
                      </a:pPr>
                      <a:r>
                        <a:rPr lang="en-US" sz="2000" dirty="0">
                          <a:effectLst/>
                        </a:rPr>
                        <a:t>Umgeni</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GB" sz="2000" dirty="0">
                          <a:effectLst/>
                        </a:rPr>
                        <a:t>R   8.37</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7%</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R   8.96</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5%</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0"/>
                        </a:spcAft>
                      </a:pPr>
                      <a:r>
                        <a:rPr lang="en-US" sz="2000" dirty="0">
                          <a:effectLst/>
                        </a:rPr>
                        <a:t>R   8.784</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36897309"/>
                  </a:ext>
                </a:extLst>
              </a:tr>
            </a:tbl>
          </a:graphicData>
        </a:graphic>
      </p:graphicFrame>
    </p:spTree>
    <p:extLst>
      <p:ext uri="{BB962C8B-B14F-4D97-AF65-F5344CB8AC3E}">
        <p14:creationId xmlns:p14="http://schemas.microsoft.com/office/powerpoint/2010/main" val="3541420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5857"/>
          </a:xfrm>
        </p:spPr>
        <p:txBody>
          <a:bodyPr/>
          <a:lstStyle/>
          <a:p>
            <a:r>
              <a:rPr lang="en-ZA" sz="4000" dirty="0" smtClean="0"/>
              <a:t>Municipal Tariff Processes</a:t>
            </a:r>
            <a:endParaRPr lang="en-ZA" sz="4000" dirty="0"/>
          </a:p>
        </p:txBody>
      </p:sp>
      <p:sp>
        <p:nvSpPr>
          <p:cNvPr id="3" name="Content Placeholder 2"/>
          <p:cNvSpPr>
            <a:spLocks noGrp="1"/>
          </p:cNvSpPr>
          <p:nvPr>
            <p:ph idx="1"/>
          </p:nvPr>
        </p:nvSpPr>
        <p:spPr>
          <a:xfrm>
            <a:off x="195943" y="950495"/>
            <a:ext cx="8739051" cy="5110671"/>
          </a:xfrm>
        </p:spPr>
        <p:txBody>
          <a:bodyPr/>
          <a:lstStyle/>
          <a:p>
            <a:pPr marL="0" indent="0">
              <a:lnSpc>
                <a:spcPct val="107000"/>
              </a:lnSpc>
              <a:spcAft>
                <a:spcPts val="1500"/>
              </a:spcAft>
              <a:buNone/>
            </a:pPr>
            <a:r>
              <a:rPr lang="en-GB" sz="2000" dirty="0" smtClean="0">
                <a:solidFill>
                  <a:srgbClr val="252525"/>
                </a:solidFill>
                <a:ea typeface="Times New Roman" panose="02020603050405020304" pitchFamily="18" charset="0"/>
              </a:rPr>
              <a:t>Local Government is mandated </a:t>
            </a:r>
            <a:r>
              <a:rPr lang="en-GB" sz="2000" dirty="0">
                <a:solidFill>
                  <a:srgbClr val="252525"/>
                </a:solidFill>
                <a:ea typeface="Times New Roman" panose="02020603050405020304" pitchFamily="18" charset="0"/>
              </a:rPr>
              <a:t>by the Constitution, Water Services Act, Municipal Systems Act and Municipal Structures </a:t>
            </a:r>
            <a:r>
              <a:rPr lang="en-GB" sz="2000" dirty="0" smtClean="0">
                <a:solidFill>
                  <a:srgbClr val="252525"/>
                </a:solidFill>
                <a:ea typeface="Times New Roman" panose="02020603050405020304" pitchFamily="18" charset="0"/>
              </a:rPr>
              <a:t>Act to deliver basic services to communities and to levy tariffs as guided in the norms and standards. The approver of tariffs is the </a:t>
            </a:r>
            <a:r>
              <a:rPr lang="en-GB" sz="2000" b="1" dirty="0" smtClean="0">
                <a:solidFill>
                  <a:srgbClr val="0070C0"/>
                </a:solidFill>
                <a:ea typeface="Times New Roman" panose="02020603050405020304" pitchFamily="18" charset="0"/>
              </a:rPr>
              <a:t>Municipal Council</a:t>
            </a:r>
          </a:p>
          <a:p>
            <a:pPr marL="0" indent="0">
              <a:lnSpc>
                <a:spcPct val="107000"/>
              </a:lnSpc>
              <a:spcAft>
                <a:spcPts val="1500"/>
              </a:spcAft>
              <a:buNone/>
            </a:pPr>
            <a:r>
              <a:rPr lang="en-GB" sz="2000" dirty="0" smtClean="0">
                <a:ea typeface="Times New Roman" panose="02020603050405020304" pitchFamily="18" charset="0"/>
              </a:rPr>
              <a:t>The Constitution S151 provides that:</a:t>
            </a:r>
            <a:r>
              <a:rPr lang="en-GB" sz="2000" dirty="0" smtClean="0">
                <a:solidFill>
                  <a:srgbClr val="252525"/>
                </a:solidFill>
                <a:ea typeface="Times New Roman" panose="02020603050405020304" pitchFamily="18" charset="0"/>
              </a:rPr>
              <a:t>.</a:t>
            </a:r>
            <a:endParaRPr lang="en-GB" sz="2000" dirty="0">
              <a:ea typeface="Calibri" panose="020F0502020204030204" pitchFamily="34" charset="0"/>
            </a:endParaRPr>
          </a:p>
          <a:p>
            <a:pPr>
              <a:spcAft>
                <a:spcPts val="1500"/>
              </a:spcAft>
            </a:pPr>
            <a:r>
              <a:rPr lang="en-GB" sz="2000" dirty="0">
                <a:solidFill>
                  <a:srgbClr val="252525"/>
                </a:solidFill>
                <a:ea typeface="Times New Roman" panose="02020603050405020304" pitchFamily="18" charset="0"/>
              </a:rPr>
              <a:t>2. The executive and legislative authority of a municipality is vested in its Municipal Council.</a:t>
            </a:r>
            <a:endParaRPr lang="en-GB" sz="2000" dirty="0">
              <a:ea typeface="Calibri" panose="020F0502020204030204" pitchFamily="34" charset="0"/>
            </a:endParaRPr>
          </a:p>
          <a:p>
            <a:pPr>
              <a:spcAft>
                <a:spcPts val="1500"/>
              </a:spcAft>
            </a:pPr>
            <a:r>
              <a:rPr lang="en-GB" sz="2000" dirty="0">
                <a:solidFill>
                  <a:srgbClr val="252525"/>
                </a:solidFill>
                <a:ea typeface="Times New Roman" panose="02020603050405020304" pitchFamily="18" charset="0"/>
              </a:rPr>
              <a:t>3. A municipality has the right to govern, </a:t>
            </a:r>
            <a:r>
              <a:rPr lang="en-GB" sz="2000" b="1" dirty="0">
                <a:solidFill>
                  <a:srgbClr val="5B9BD5"/>
                </a:solidFill>
                <a:ea typeface="Times New Roman" panose="02020603050405020304" pitchFamily="18" charset="0"/>
              </a:rPr>
              <a:t>on its own initiative</a:t>
            </a:r>
            <a:r>
              <a:rPr lang="en-GB" sz="2000" dirty="0">
                <a:solidFill>
                  <a:srgbClr val="252525"/>
                </a:solidFill>
                <a:ea typeface="Times New Roman" panose="02020603050405020304" pitchFamily="18" charset="0"/>
              </a:rPr>
              <a:t>, the local government affairs of its community, subject to national and provincial legislation, as provided for in the Constitution.</a:t>
            </a:r>
            <a:endParaRPr lang="en-GB" sz="2000" dirty="0">
              <a:ea typeface="Calibri" panose="020F0502020204030204" pitchFamily="34" charset="0"/>
            </a:endParaRPr>
          </a:p>
          <a:p>
            <a:pPr>
              <a:spcAft>
                <a:spcPts val="1500"/>
              </a:spcAft>
            </a:pPr>
            <a:r>
              <a:rPr lang="en-GB" sz="2000" dirty="0">
                <a:solidFill>
                  <a:srgbClr val="252525"/>
                </a:solidFill>
                <a:ea typeface="Times New Roman" panose="02020603050405020304" pitchFamily="18" charset="0"/>
              </a:rPr>
              <a:t>4. </a:t>
            </a:r>
            <a:r>
              <a:rPr lang="en-GB" sz="2000" b="1" dirty="0">
                <a:solidFill>
                  <a:srgbClr val="5B9BD5"/>
                </a:solidFill>
                <a:ea typeface="Times New Roman" panose="02020603050405020304" pitchFamily="18" charset="0"/>
              </a:rPr>
              <a:t>The national or a provincial government may not compromise or impede a municipality's ability or right to exercise its powers</a:t>
            </a:r>
            <a:r>
              <a:rPr lang="en-GB" sz="2000" dirty="0">
                <a:solidFill>
                  <a:srgbClr val="5B9BD5"/>
                </a:solidFill>
                <a:ea typeface="Times New Roman" panose="02020603050405020304" pitchFamily="18" charset="0"/>
              </a:rPr>
              <a:t> </a:t>
            </a:r>
            <a:r>
              <a:rPr lang="en-GB" sz="2000" dirty="0">
                <a:solidFill>
                  <a:srgbClr val="252525"/>
                </a:solidFill>
                <a:ea typeface="Times New Roman" panose="02020603050405020304" pitchFamily="18" charset="0"/>
              </a:rPr>
              <a:t>or perform its functions</a:t>
            </a:r>
            <a:r>
              <a:rPr lang="en-GB" sz="2000" dirty="0" smtClean="0">
                <a:solidFill>
                  <a:srgbClr val="252525"/>
                </a:solidFill>
                <a:ea typeface="Times New Roman" panose="02020603050405020304" pitchFamily="18" charset="0"/>
              </a:rPr>
              <a:t>.</a:t>
            </a:r>
            <a:endParaRPr lang="en-ZA" sz="2000"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709793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Municipal Tariff Processes</a:t>
            </a:r>
            <a:endParaRPr lang="en-GB" dirty="0"/>
          </a:p>
        </p:txBody>
      </p:sp>
      <p:sp>
        <p:nvSpPr>
          <p:cNvPr id="3" name="Content Placeholder 2"/>
          <p:cNvSpPr>
            <a:spLocks noGrp="1"/>
          </p:cNvSpPr>
          <p:nvPr>
            <p:ph idx="1"/>
          </p:nvPr>
        </p:nvSpPr>
        <p:spPr>
          <a:xfrm>
            <a:off x="326572" y="1012378"/>
            <a:ext cx="8229600" cy="4525963"/>
          </a:xfrm>
        </p:spPr>
        <p:txBody>
          <a:bodyPr/>
          <a:lstStyle/>
          <a:p>
            <a:pPr marL="0" lvl="0" indent="0">
              <a:lnSpc>
                <a:spcPct val="107000"/>
              </a:lnSpc>
              <a:spcAft>
                <a:spcPts val="1500"/>
              </a:spcAft>
              <a:buNone/>
            </a:pPr>
            <a:r>
              <a:rPr lang="en-GB" sz="2400" dirty="0">
                <a:solidFill>
                  <a:prstClr val="black"/>
                </a:solidFill>
                <a:ea typeface="Calibri" panose="020F0502020204030204" pitchFamily="34" charset="0"/>
              </a:rPr>
              <a:t>Municipal tariffs are approved together with the budget prior to the beginning of a financial year. The Council determines tariffs when approving its budget for a budget year. Council may determine tariffs during the course of the financial year only when:</a:t>
            </a:r>
          </a:p>
          <a:p>
            <a:pPr marL="0" lvl="0" indent="0">
              <a:lnSpc>
                <a:spcPct val="107000"/>
              </a:lnSpc>
              <a:spcAft>
                <a:spcPts val="1500"/>
              </a:spcAft>
              <a:buNone/>
            </a:pPr>
            <a:r>
              <a:rPr lang="en-GB" sz="2400" dirty="0">
                <a:solidFill>
                  <a:prstClr val="black"/>
                </a:solidFill>
                <a:ea typeface="Calibri" panose="020F0502020204030204" pitchFamily="34" charset="0"/>
              </a:rPr>
              <a:t>•	A new service is introduced.</a:t>
            </a:r>
          </a:p>
          <a:p>
            <a:pPr marL="444500" lvl="0" indent="-444500">
              <a:lnSpc>
                <a:spcPct val="107000"/>
              </a:lnSpc>
              <a:spcAft>
                <a:spcPts val="1500"/>
              </a:spcAft>
              <a:buNone/>
            </a:pPr>
            <a:r>
              <a:rPr lang="en-GB" sz="2400" dirty="0">
                <a:solidFill>
                  <a:prstClr val="black"/>
                </a:solidFill>
                <a:ea typeface="Calibri" panose="020F0502020204030204" pitchFamily="34" charset="0"/>
              </a:rPr>
              <a:t>•	No tariff for an existing service has previously been imposed.</a:t>
            </a:r>
          </a:p>
          <a:p>
            <a:pPr marL="0" lvl="0" indent="0">
              <a:lnSpc>
                <a:spcPct val="107000"/>
              </a:lnSpc>
              <a:spcAft>
                <a:spcPts val="1500"/>
              </a:spcAft>
              <a:buNone/>
            </a:pPr>
            <a:r>
              <a:rPr lang="en-GB" sz="2400" dirty="0" smtClean="0">
                <a:solidFill>
                  <a:prstClr val="black"/>
                </a:solidFill>
                <a:ea typeface="Calibri" panose="020F0502020204030204" pitchFamily="34" charset="0"/>
              </a:rPr>
              <a:t>In </a:t>
            </a:r>
            <a:r>
              <a:rPr lang="en-GB" sz="2400" dirty="0">
                <a:solidFill>
                  <a:prstClr val="black"/>
                </a:solidFill>
                <a:ea typeface="Calibri" panose="020F0502020204030204" pitchFamily="34" charset="0"/>
              </a:rPr>
              <a:t>terms of section 28 (6) of the MFMA Council may not increase tariffs during a financial year, except when required in terms of a financial recovery plan</a:t>
            </a:r>
            <a:r>
              <a:rPr lang="en-GB"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1500"/>
              </a:spcAft>
              <a:buNone/>
            </a:pP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1500"/>
              </a:spcAft>
              <a:buNone/>
            </a:pP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1500"/>
              </a:spcAft>
              <a:buNone/>
            </a:pPr>
            <a:endParaRPr lang="en-ZA"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32</a:t>
            </a:fld>
            <a:endParaRPr lang="en-US" altLang="en-US" dirty="0">
              <a:solidFill>
                <a:prstClr val="black"/>
              </a:solidFill>
              <a:ea typeface="+mn-e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92239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740092"/>
            <a:ext cx="6858000" cy="1060508"/>
          </a:xfrm>
        </p:spPr>
        <p:txBody>
          <a:bodyPr>
            <a:normAutofit/>
          </a:bodyPr>
          <a:lstStyle/>
          <a:p>
            <a:r>
              <a:rPr lang="en-US" dirty="0" smtClean="0"/>
              <a:t>Management of debt in the water sector and finding sustainable solutions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56" y="975339"/>
            <a:ext cx="8825689" cy="103441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830747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2723"/>
            <a:ext cx="8229600" cy="632961"/>
          </a:xfrm>
        </p:spPr>
        <p:txBody>
          <a:bodyPr/>
          <a:lstStyle/>
          <a:p>
            <a:pPr algn="l"/>
            <a:r>
              <a:rPr lang="en-ZA" dirty="0"/>
              <a:t>Purpose</a:t>
            </a:r>
          </a:p>
        </p:txBody>
      </p:sp>
      <p:sp>
        <p:nvSpPr>
          <p:cNvPr id="6" name="Content Placeholder 5"/>
          <p:cNvSpPr>
            <a:spLocks noGrp="1"/>
          </p:cNvSpPr>
          <p:nvPr>
            <p:ph idx="1"/>
          </p:nvPr>
        </p:nvSpPr>
        <p:spPr>
          <a:xfrm>
            <a:off x="457200" y="860835"/>
            <a:ext cx="8229600" cy="4146914"/>
          </a:xfrm>
        </p:spPr>
        <p:txBody>
          <a:bodyPr>
            <a:noAutofit/>
          </a:bodyPr>
          <a:lstStyle/>
          <a:p>
            <a:pPr marL="0" indent="0" algn="just" defTabSz="342900">
              <a:lnSpc>
                <a:spcPct val="100000"/>
              </a:lnSpc>
              <a:spcBef>
                <a:spcPts val="450"/>
              </a:spcBef>
              <a:buNone/>
            </a:pPr>
            <a:r>
              <a:rPr lang="en-US" sz="1600" smtClean="0">
                <a:solidFill>
                  <a:prstClr val="black"/>
                </a:solidFill>
                <a:ea typeface="ＭＳ Ｐゴシック" charset="0"/>
              </a:rPr>
              <a:t>To outline:</a:t>
            </a:r>
            <a:endParaRPr lang="en-US" sz="1600" dirty="0" smtClean="0">
              <a:solidFill>
                <a:prstClr val="black"/>
              </a:solidFill>
              <a:ea typeface="ＭＳ Ｐゴシック" charset="0"/>
            </a:endParaRPr>
          </a:p>
          <a:p>
            <a:pPr marL="257175" indent="-257175" algn="just" defTabSz="342900">
              <a:lnSpc>
                <a:spcPct val="100000"/>
              </a:lnSpc>
              <a:spcBef>
                <a:spcPts val="450"/>
              </a:spcBef>
              <a:buFont typeface="+mj-lt"/>
              <a:buAutoNum type="arabicPeriod"/>
            </a:pPr>
            <a:r>
              <a:rPr lang="en-US" sz="1600" b="1" dirty="0" smtClean="0">
                <a:solidFill>
                  <a:prstClr val="black"/>
                </a:solidFill>
                <a:ea typeface="ＭＳ Ｐゴシック" charset="0"/>
              </a:rPr>
              <a:t>The crisis </a:t>
            </a:r>
            <a:r>
              <a:rPr lang="en-US" sz="1600" dirty="0" smtClean="0">
                <a:solidFill>
                  <a:prstClr val="black"/>
                </a:solidFill>
                <a:ea typeface="ＭＳ Ｐゴシック" charset="0"/>
              </a:rPr>
              <a:t>facing DWS in terms of the financial status of Water Boards and </a:t>
            </a:r>
            <a:r>
              <a:rPr lang="en-US" sz="1600" b="1" dirty="0" smtClean="0">
                <a:solidFill>
                  <a:prstClr val="black"/>
                </a:solidFill>
                <a:ea typeface="ＭＳ Ｐゴシック" charset="0"/>
              </a:rPr>
              <a:t>proposed solution</a:t>
            </a:r>
          </a:p>
          <a:p>
            <a:pPr marL="257175" indent="-257175" algn="just" defTabSz="342900">
              <a:lnSpc>
                <a:spcPct val="100000"/>
              </a:lnSpc>
              <a:spcBef>
                <a:spcPts val="450"/>
              </a:spcBef>
              <a:buFont typeface="+mj-lt"/>
              <a:buAutoNum type="arabicPeriod"/>
            </a:pPr>
            <a:r>
              <a:rPr lang="en-US" sz="1600" b="1" dirty="0" smtClean="0">
                <a:solidFill>
                  <a:prstClr val="black"/>
                </a:solidFill>
                <a:ea typeface="ＭＳ Ｐゴシック" charset="0"/>
              </a:rPr>
              <a:t>Impact of non-payment </a:t>
            </a:r>
            <a:r>
              <a:rPr lang="en-US" sz="1600" dirty="0" smtClean="0">
                <a:solidFill>
                  <a:prstClr val="black"/>
                </a:solidFill>
                <a:ea typeface="ＭＳ Ｐゴシック" charset="0"/>
              </a:rPr>
              <a:t>by municipalities on </a:t>
            </a:r>
            <a:r>
              <a:rPr lang="en-US" sz="1600" dirty="0" err="1" smtClean="0">
                <a:solidFill>
                  <a:prstClr val="black"/>
                </a:solidFill>
                <a:ea typeface="ＭＳ Ｐゴシック" charset="0"/>
              </a:rPr>
              <a:t>WTE</a:t>
            </a:r>
            <a:r>
              <a:rPr lang="en-US" sz="1600" dirty="0" smtClean="0">
                <a:solidFill>
                  <a:prstClr val="black"/>
                </a:solidFill>
                <a:ea typeface="ＭＳ Ｐゴシック" charset="0"/>
              </a:rPr>
              <a:t> and water boards </a:t>
            </a:r>
          </a:p>
          <a:p>
            <a:pPr marL="257175" indent="-257175" algn="just" defTabSz="342900">
              <a:lnSpc>
                <a:spcPct val="100000"/>
              </a:lnSpc>
              <a:spcBef>
                <a:spcPts val="450"/>
              </a:spcBef>
              <a:buFont typeface="+mj-lt"/>
              <a:buAutoNum type="arabicPeriod"/>
            </a:pPr>
            <a:r>
              <a:rPr lang="en-US" sz="1600" dirty="0" smtClean="0">
                <a:solidFill>
                  <a:prstClr val="black"/>
                </a:solidFill>
                <a:ea typeface="ＭＳ Ｐゴシック" charset="0"/>
              </a:rPr>
              <a:t>Impact of the zero tariff increase on water boards and </a:t>
            </a:r>
            <a:r>
              <a:rPr lang="en-US" sz="1600" b="1" dirty="0" smtClean="0">
                <a:solidFill>
                  <a:prstClr val="black"/>
                </a:solidFill>
                <a:ea typeface="ＭＳ Ｐゴシック" charset="0"/>
              </a:rPr>
              <a:t>proposed solution</a:t>
            </a:r>
          </a:p>
          <a:p>
            <a:pPr marL="257175" indent="-257175" algn="just" defTabSz="342900">
              <a:lnSpc>
                <a:spcPct val="100000"/>
              </a:lnSpc>
              <a:spcBef>
                <a:spcPts val="450"/>
              </a:spcBef>
              <a:buFont typeface="+mj-lt"/>
              <a:buAutoNum type="arabicPeriod"/>
            </a:pPr>
            <a:r>
              <a:rPr lang="en-US" sz="1600" dirty="0" smtClean="0">
                <a:solidFill>
                  <a:prstClr val="black"/>
                </a:solidFill>
                <a:ea typeface="ＭＳ Ｐゴシック" charset="0"/>
              </a:rPr>
              <a:t>Status of debt owed to municipalities and financial viability of top owing municipalities </a:t>
            </a:r>
          </a:p>
          <a:p>
            <a:pPr marL="257175" indent="-257175" algn="just" defTabSz="342900">
              <a:lnSpc>
                <a:spcPct val="100000"/>
              </a:lnSpc>
              <a:spcBef>
                <a:spcPts val="450"/>
              </a:spcBef>
              <a:buFont typeface="+mj-lt"/>
              <a:buAutoNum type="arabicPeriod"/>
            </a:pPr>
            <a:r>
              <a:rPr lang="en-US" sz="1600" b="1" dirty="0" smtClean="0">
                <a:solidFill>
                  <a:prstClr val="black"/>
                </a:solidFill>
                <a:ea typeface="ＭＳ Ｐゴシック" charset="0"/>
              </a:rPr>
              <a:t>What is being done </a:t>
            </a:r>
            <a:r>
              <a:rPr lang="en-US" sz="1600" dirty="0" smtClean="0">
                <a:solidFill>
                  <a:prstClr val="black"/>
                </a:solidFill>
                <a:ea typeface="ＭＳ Ｐゴシック" charset="0"/>
              </a:rPr>
              <a:t>and addressing the bigger problem</a:t>
            </a:r>
          </a:p>
          <a:p>
            <a:pPr marL="257175" indent="-257175" algn="just" defTabSz="342900">
              <a:lnSpc>
                <a:spcPct val="100000"/>
              </a:lnSpc>
              <a:spcBef>
                <a:spcPts val="450"/>
              </a:spcBef>
              <a:buFont typeface="+mj-lt"/>
              <a:buAutoNum type="arabicPeriod"/>
            </a:pPr>
            <a:r>
              <a:rPr lang="en-US" sz="1600" b="1" dirty="0" smtClean="0">
                <a:solidFill>
                  <a:prstClr val="black"/>
                </a:solidFill>
                <a:ea typeface="ＭＳ Ｐゴシック" charset="0"/>
              </a:rPr>
              <a:t>Proposed short, medium and long term solutions to the debt</a:t>
            </a:r>
          </a:p>
          <a:p>
            <a:pPr lvl="1" algn="just" defTabSz="342900">
              <a:lnSpc>
                <a:spcPct val="100000"/>
              </a:lnSpc>
              <a:spcBef>
                <a:spcPts val="450"/>
              </a:spcBef>
            </a:pPr>
            <a:r>
              <a:rPr lang="en-US" sz="1600" dirty="0" smtClean="0">
                <a:solidFill>
                  <a:prstClr val="black"/>
                </a:solidFill>
                <a:ea typeface="ＭＳ Ｐゴシック" charset="0"/>
              </a:rPr>
              <a:t>Single and Integrated Revenue Management Framework</a:t>
            </a:r>
          </a:p>
          <a:p>
            <a:pPr lvl="1" algn="just" defTabSz="342900">
              <a:lnSpc>
                <a:spcPct val="100000"/>
              </a:lnSpc>
              <a:spcBef>
                <a:spcPts val="450"/>
              </a:spcBef>
            </a:pPr>
            <a:r>
              <a:rPr lang="en-US" sz="1600" dirty="0" smtClean="0">
                <a:solidFill>
                  <a:prstClr val="black"/>
                </a:solidFill>
                <a:ea typeface="ＭＳ Ｐゴシック" charset="0"/>
              </a:rPr>
              <a:t>Multi-disciplinary Revenue Committee (</a:t>
            </a:r>
            <a:r>
              <a:rPr lang="en-US" sz="1600" dirty="0" err="1" smtClean="0">
                <a:solidFill>
                  <a:prstClr val="black"/>
                </a:solidFill>
                <a:ea typeface="ＭＳ Ｐゴシック" charset="0"/>
              </a:rPr>
              <a:t>MdRC</a:t>
            </a:r>
            <a:r>
              <a:rPr lang="en-US" sz="1600" dirty="0" smtClean="0">
                <a:solidFill>
                  <a:prstClr val="black"/>
                </a:solidFill>
                <a:ea typeface="ＭＳ Ｐゴシック" charset="0"/>
              </a:rPr>
              <a:t>)</a:t>
            </a:r>
          </a:p>
          <a:p>
            <a:pPr lvl="1" algn="just" defTabSz="342900">
              <a:lnSpc>
                <a:spcPct val="100000"/>
              </a:lnSpc>
              <a:spcBef>
                <a:spcPts val="450"/>
              </a:spcBef>
            </a:pPr>
            <a:r>
              <a:rPr lang="en-US" sz="1600" dirty="0" smtClean="0">
                <a:solidFill>
                  <a:prstClr val="black"/>
                </a:solidFill>
                <a:ea typeface="ＭＳ Ｐゴシック" charset="0"/>
              </a:rPr>
              <a:t>Strategy to address escalating debt: </a:t>
            </a:r>
          </a:p>
          <a:p>
            <a:pPr lvl="2" algn="just" defTabSz="342900">
              <a:lnSpc>
                <a:spcPct val="100000"/>
              </a:lnSpc>
              <a:spcBef>
                <a:spcPts val="450"/>
              </a:spcBef>
            </a:pPr>
            <a:r>
              <a:rPr lang="en-US" sz="1600" dirty="0" smtClean="0">
                <a:solidFill>
                  <a:prstClr val="black"/>
                </a:solidFill>
                <a:ea typeface="ＭＳ Ｐゴシック" charset="0"/>
              </a:rPr>
              <a:t>Deal with current account payments</a:t>
            </a:r>
          </a:p>
          <a:p>
            <a:pPr lvl="2" algn="just" defTabSz="342900">
              <a:lnSpc>
                <a:spcPct val="100000"/>
              </a:lnSpc>
              <a:spcBef>
                <a:spcPts val="450"/>
              </a:spcBef>
            </a:pPr>
            <a:r>
              <a:rPr lang="en-GB" sz="1600" dirty="0" smtClean="0"/>
              <a:t>Restructure the debt owed by municipalities </a:t>
            </a:r>
          </a:p>
          <a:p>
            <a:pPr lvl="2" algn="just" defTabSz="342900">
              <a:lnSpc>
                <a:spcPct val="100000"/>
              </a:lnSpc>
              <a:spcBef>
                <a:spcPts val="450"/>
              </a:spcBef>
            </a:pPr>
            <a:r>
              <a:rPr lang="en-ZA" altLang="en-US" sz="1600" dirty="0" smtClean="0">
                <a:solidFill>
                  <a:prstClr val="black"/>
                </a:solidFill>
              </a:rPr>
              <a:t>Target the top 12 municipalities owing Water Boards</a:t>
            </a:r>
          </a:p>
          <a:p>
            <a:pPr lvl="1" algn="just">
              <a:lnSpc>
                <a:spcPct val="100000"/>
              </a:lnSpc>
              <a:spcBef>
                <a:spcPts val="450"/>
              </a:spcBef>
            </a:pPr>
            <a:r>
              <a:rPr lang="en-GB" sz="1600" dirty="0" smtClean="0"/>
              <a:t>Installation of smart prepaid solution</a:t>
            </a:r>
          </a:p>
          <a:p>
            <a:pPr lvl="1" algn="just">
              <a:lnSpc>
                <a:spcPct val="100000"/>
              </a:lnSpc>
              <a:spcBef>
                <a:spcPts val="450"/>
              </a:spcBef>
            </a:pPr>
            <a:r>
              <a:rPr lang="en-GB" sz="1600" dirty="0" smtClean="0"/>
              <a:t>Rollout of a National Campaign on the culture of payment</a:t>
            </a:r>
            <a:endParaRPr lang="en-US" sz="1600" dirty="0" smtClean="0">
              <a:solidFill>
                <a:prstClr val="black"/>
              </a:solidFill>
              <a:ea typeface="ＭＳ Ｐゴシック" charset="0"/>
            </a:endParaRPr>
          </a:p>
          <a:p>
            <a:pPr lvl="1" algn="just" defTabSz="342900"/>
            <a:endParaRPr lang="en-US" sz="1600" dirty="0" smtClean="0">
              <a:solidFill>
                <a:prstClr val="black"/>
              </a:solidFill>
              <a:ea typeface="ＭＳ Ｐゴシック" charset="0"/>
            </a:endParaRPr>
          </a:p>
          <a:p>
            <a:endParaRPr lang="en-ZA" sz="1200" dirty="0"/>
          </a:p>
        </p:txBody>
      </p:sp>
      <p:sp>
        <p:nvSpPr>
          <p:cNvPr id="4" name="Slide Number Placeholder 3"/>
          <p:cNvSpPr>
            <a:spLocks noGrp="1"/>
          </p:cNvSpPr>
          <p:nvPr>
            <p:ph type="sldNum" sz="quarter" idx="4294967295"/>
          </p:nvPr>
        </p:nvSpPr>
        <p:spPr>
          <a:xfrm>
            <a:off x="4572000" y="0"/>
            <a:ext cx="0" cy="0"/>
          </a:xfrm>
        </p:spPr>
        <p:txBody>
          <a:bodyPr/>
          <a:lstStyle/>
          <a:p>
            <a:pPr defTabSz="685800">
              <a:defRPr/>
            </a:pPr>
            <a:fld id="{AA700BF2-7A60-4950-A177-DC7CD2DAB60C}" type="slidenum">
              <a:rPr lang="en-US" altLang="en-US" smtClean="0">
                <a:solidFill>
                  <a:prstClr val="black">
                    <a:tint val="75000"/>
                  </a:prstClr>
                </a:solidFill>
              </a:rPr>
              <a:t>34</a:t>
            </a:fld>
            <a:endParaRPr lang="en-US" altLang="en-US" dirty="0">
              <a:solidFill>
                <a:prstClr val="black">
                  <a:tint val="75000"/>
                </a:prstClr>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4251754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822" y="468053"/>
            <a:ext cx="7886700" cy="707469"/>
          </a:xfrm>
        </p:spPr>
        <p:txBody>
          <a:bodyPr/>
          <a:lstStyle/>
          <a:p>
            <a:r>
              <a:rPr lang="en-US" b="1" dirty="0" smtClean="0"/>
              <a:t>We are facing a crisis </a:t>
            </a:r>
            <a:endParaRPr lang="en-US" b="1" dirty="0"/>
          </a:p>
        </p:txBody>
      </p:sp>
      <p:sp>
        <p:nvSpPr>
          <p:cNvPr id="3" name="Content Placeholder 2"/>
          <p:cNvSpPr>
            <a:spLocks noGrp="1"/>
          </p:cNvSpPr>
          <p:nvPr>
            <p:ph idx="1"/>
          </p:nvPr>
        </p:nvSpPr>
        <p:spPr>
          <a:xfrm>
            <a:off x="282325" y="1175522"/>
            <a:ext cx="4655848" cy="4589658"/>
          </a:xfrm>
        </p:spPr>
        <p:txBody>
          <a:bodyPr>
            <a:noAutofit/>
          </a:bodyPr>
          <a:lstStyle/>
          <a:p>
            <a:pPr>
              <a:lnSpc>
                <a:spcPct val="100000"/>
              </a:lnSpc>
              <a:spcBef>
                <a:spcPts val="450"/>
              </a:spcBef>
              <a:spcAft>
                <a:spcPts val="450"/>
              </a:spcAft>
            </a:pPr>
            <a:r>
              <a:rPr lang="en-US" sz="1800" dirty="0"/>
              <a:t>The financial vulnerability of water services (including bulk) is such that if we don’t act immediately, we face the risk of not being able to ensure access to water in certain water board areas</a:t>
            </a:r>
          </a:p>
          <a:p>
            <a:pPr>
              <a:lnSpc>
                <a:spcPct val="100000"/>
              </a:lnSpc>
              <a:spcBef>
                <a:spcPts val="450"/>
              </a:spcBef>
              <a:spcAft>
                <a:spcPts val="450"/>
              </a:spcAft>
            </a:pPr>
            <a:r>
              <a:rPr lang="en-US" sz="1800" dirty="0"/>
              <a:t>Ongoing deteriorating and deficient infrastructure is stalling SDG progress</a:t>
            </a:r>
          </a:p>
          <a:p>
            <a:pPr>
              <a:lnSpc>
                <a:spcPct val="100000"/>
              </a:lnSpc>
              <a:spcBef>
                <a:spcPts val="450"/>
              </a:spcBef>
              <a:spcAft>
                <a:spcPts val="450"/>
              </a:spcAft>
            </a:pPr>
            <a:r>
              <a:rPr lang="en-US" sz="1800" dirty="0">
                <a:ea typeface="ＭＳ Ｐゴシック" charset="0"/>
              </a:rPr>
              <a:t>Already the impact of COVID-19 on the water and sanitation sector has raised the alarm in terms of our capacity to deliver services during critical times</a:t>
            </a:r>
          </a:p>
          <a:p>
            <a:pPr>
              <a:lnSpc>
                <a:spcPct val="100000"/>
              </a:lnSpc>
              <a:spcBef>
                <a:spcPts val="450"/>
              </a:spcBef>
              <a:spcAft>
                <a:spcPts val="450"/>
              </a:spcAft>
            </a:pPr>
            <a:r>
              <a:rPr lang="en-US" sz="1800" dirty="0">
                <a:ea typeface="ＭＳ Ｐゴシック" charset="0"/>
              </a:rPr>
              <a:t>Now we are under severe stress, with an </a:t>
            </a:r>
            <a:r>
              <a:rPr lang="en-US" altLang="en-US" sz="1800" dirty="0">
                <a:ea typeface="ＭＳ Ｐゴシック" charset="0"/>
              </a:rPr>
              <a:t>operating deficit in the sector as a whole which requires urgent attention.  </a:t>
            </a:r>
          </a:p>
        </p:txBody>
      </p:sp>
      <p:pic>
        <p:nvPicPr>
          <p:cNvPr id="6146" name="Picture 2" descr="Pre-Crisis vs. Post-Crisis Planning: Confronting Life's Unknowns -  myLife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642" y="1603385"/>
            <a:ext cx="3442906" cy="2341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3400543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803" y="204143"/>
            <a:ext cx="7886700" cy="707469"/>
          </a:xfrm>
        </p:spPr>
        <p:txBody>
          <a:bodyPr/>
          <a:lstStyle/>
          <a:p>
            <a:r>
              <a:rPr lang="en-US" b="1" dirty="0" smtClean="0"/>
              <a:t>We are facing a crisis </a:t>
            </a:r>
            <a:endParaRPr lang="en-US" b="1" dirty="0"/>
          </a:p>
        </p:txBody>
      </p:sp>
      <p:sp>
        <p:nvSpPr>
          <p:cNvPr id="3" name="Content Placeholder 2"/>
          <p:cNvSpPr>
            <a:spLocks noGrp="1"/>
          </p:cNvSpPr>
          <p:nvPr>
            <p:ph idx="1"/>
          </p:nvPr>
        </p:nvSpPr>
        <p:spPr>
          <a:xfrm>
            <a:off x="349232" y="830998"/>
            <a:ext cx="8076271" cy="5079147"/>
          </a:xfrm>
        </p:spPr>
        <p:txBody>
          <a:bodyPr>
            <a:noAutofit/>
          </a:bodyPr>
          <a:lstStyle/>
          <a:p>
            <a:pPr marL="0" indent="0">
              <a:lnSpc>
                <a:spcPct val="120000"/>
              </a:lnSpc>
              <a:buNone/>
            </a:pPr>
            <a:r>
              <a:rPr lang="en-US" altLang="en-US" sz="2000" u="sng" dirty="0" smtClean="0">
                <a:ea typeface="ＭＳ Ｐゴシック" charset="0"/>
              </a:rPr>
              <a:t>The financial crunch means the following </a:t>
            </a:r>
            <a:endParaRPr lang="en-US" altLang="en-US" sz="2000" dirty="0">
              <a:ea typeface="ＭＳ Ｐゴシック" charset="0"/>
            </a:endParaRPr>
          </a:p>
          <a:p>
            <a:pPr marL="342900" lvl="2" indent="-214313" algn="just" defTabSz="342900">
              <a:lnSpc>
                <a:spcPct val="120000"/>
              </a:lnSpc>
              <a:spcBef>
                <a:spcPts val="0"/>
              </a:spcBef>
            </a:pPr>
            <a:r>
              <a:rPr lang="en-US" altLang="en-US" sz="1600" dirty="0">
                <a:ea typeface="ＭＳ Ｐゴシック" charset="0"/>
              </a:rPr>
              <a:t>Revenue and tariffs that cannot sustain the business</a:t>
            </a:r>
          </a:p>
          <a:p>
            <a:pPr marL="342900" lvl="2" indent="-214313" algn="just" defTabSz="342900">
              <a:lnSpc>
                <a:spcPct val="120000"/>
              </a:lnSpc>
              <a:spcBef>
                <a:spcPts val="0"/>
              </a:spcBef>
            </a:pPr>
            <a:r>
              <a:rPr lang="en-US" altLang="en-US" sz="1600" b="1" dirty="0">
                <a:ea typeface="ＭＳ Ｐゴシック" charset="0"/>
              </a:rPr>
              <a:t>Water Trading Entity owed </a:t>
            </a:r>
            <a:r>
              <a:rPr lang="en-US" altLang="en-US" sz="1600" b="1" dirty="0">
                <a:solidFill>
                  <a:srgbClr val="FF0000"/>
                </a:solidFill>
                <a:ea typeface="ＭＳ Ｐゴシック" charset="0"/>
              </a:rPr>
              <a:t>R14,7 billion</a:t>
            </a:r>
            <a:r>
              <a:rPr lang="en-US" altLang="en-US" sz="1600" dirty="0">
                <a:solidFill>
                  <a:srgbClr val="FF0000"/>
                </a:solidFill>
                <a:ea typeface="ＭＳ Ｐゴシック" charset="0"/>
              </a:rPr>
              <a:t> </a:t>
            </a:r>
            <a:r>
              <a:rPr lang="en-US" altLang="en-US" sz="1600" dirty="0">
                <a:ea typeface="ＭＳ Ｐゴシック" charset="0"/>
              </a:rPr>
              <a:t>as at </a:t>
            </a:r>
            <a:r>
              <a:rPr lang="en-US" altLang="en-US" sz="1600" dirty="0">
                <a:solidFill>
                  <a:srgbClr val="FF0000"/>
                </a:solidFill>
                <a:ea typeface="ＭＳ Ｐゴシック" charset="0"/>
              </a:rPr>
              <a:t>30 April 2021 </a:t>
            </a:r>
            <a:r>
              <a:rPr lang="en-US" altLang="en-US" sz="1600" dirty="0">
                <a:ea typeface="ＭＳ Ｐゴシック" charset="0"/>
              </a:rPr>
              <a:t>and rising due to non payment by Municipalities</a:t>
            </a:r>
          </a:p>
          <a:p>
            <a:pPr marL="342900" lvl="2" indent="-214313" algn="just" defTabSz="342900">
              <a:lnSpc>
                <a:spcPct val="120000"/>
              </a:lnSpc>
              <a:spcBef>
                <a:spcPts val="0"/>
              </a:spcBef>
            </a:pPr>
            <a:r>
              <a:rPr lang="en-US" altLang="en-US" sz="1600" b="1" dirty="0">
                <a:ea typeface="ＭＳ Ｐゴシック" charset="0"/>
              </a:rPr>
              <a:t>Water Boards owed almost R12,6 billion</a:t>
            </a:r>
            <a:r>
              <a:rPr lang="en-US" altLang="en-US" sz="1600" dirty="0">
                <a:ea typeface="ＭＳ Ｐゴシック" charset="0"/>
              </a:rPr>
              <a:t> as at 31 March 2021 and rising  due to non payment by municipalities )</a:t>
            </a:r>
            <a:r>
              <a:rPr lang="en-GB" sz="1600" dirty="0"/>
              <a:t> this includes R2,4 billion under current account</a:t>
            </a:r>
            <a:endParaRPr lang="en-US" altLang="en-US" sz="1600" dirty="0">
              <a:ea typeface="ＭＳ Ｐゴシック" charset="0"/>
            </a:endParaRPr>
          </a:p>
          <a:p>
            <a:pPr marL="342900" lvl="2" indent="-214313" algn="just" defTabSz="342900">
              <a:lnSpc>
                <a:spcPct val="120000"/>
              </a:lnSpc>
              <a:spcBef>
                <a:spcPts val="0"/>
              </a:spcBef>
            </a:pPr>
            <a:r>
              <a:rPr lang="en-US" altLang="en-US" sz="1600" dirty="0">
                <a:ea typeface="ＭＳ Ｐゴシック" charset="0"/>
              </a:rPr>
              <a:t>Declining credit ratings and borrowing capacity </a:t>
            </a:r>
          </a:p>
          <a:p>
            <a:pPr marL="342900" lvl="2" indent="-214313" algn="just" defTabSz="342900">
              <a:lnSpc>
                <a:spcPct val="120000"/>
              </a:lnSpc>
              <a:spcBef>
                <a:spcPts val="0"/>
              </a:spcBef>
            </a:pPr>
            <a:r>
              <a:rPr lang="en-US" altLang="en-US" sz="1600" dirty="0">
                <a:ea typeface="ＭＳ Ｐゴシック" charset="0"/>
              </a:rPr>
              <a:t>Stringent rules on state guarantees  </a:t>
            </a:r>
          </a:p>
          <a:p>
            <a:pPr marL="342900" lvl="2" indent="-214313" algn="just" defTabSz="342900">
              <a:lnSpc>
                <a:spcPct val="120000"/>
              </a:lnSpc>
              <a:spcBef>
                <a:spcPts val="0"/>
              </a:spcBef>
            </a:pPr>
            <a:r>
              <a:rPr lang="en-US" altLang="en-US" sz="1600" dirty="0">
                <a:ea typeface="ＭＳ Ｐゴシック" charset="0"/>
              </a:rPr>
              <a:t>Inadequate investments in infrastructure which </a:t>
            </a:r>
            <a:r>
              <a:rPr lang="en-GB" sz="1600" dirty="0"/>
              <a:t>will have an adverse impact in meeting the current and future increased demand for water services </a:t>
            </a:r>
          </a:p>
          <a:p>
            <a:pPr marL="342900" lvl="2" indent="-214313" algn="just" defTabSz="342900">
              <a:lnSpc>
                <a:spcPct val="120000"/>
              </a:lnSpc>
              <a:spcBef>
                <a:spcPts val="0"/>
              </a:spcBef>
            </a:pPr>
            <a:r>
              <a:rPr lang="en-US" altLang="en-US" sz="1600" dirty="0">
                <a:ea typeface="ＭＳ Ｐゴシック" charset="0"/>
              </a:rPr>
              <a:t>Inadequate money allocated to operations and maintenance with high r</a:t>
            </a:r>
            <a:r>
              <a:rPr lang="en-GB" sz="1600" dirty="0" err="1"/>
              <a:t>isk</a:t>
            </a:r>
            <a:r>
              <a:rPr lang="en-GB" sz="1600" dirty="0"/>
              <a:t> of unreliable services negatively impacting on water quality and quantity, and also health and hygiene, and critically on the environment         </a:t>
            </a:r>
          </a:p>
          <a:p>
            <a:pPr marL="342900" lvl="2" indent="-214313" algn="just" defTabSz="342900">
              <a:lnSpc>
                <a:spcPct val="120000"/>
              </a:lnSpc>
              <a:spcBef>
                <a:spcPts val="0"/>
              </a:spcBef>
            </a:pPr>
            <a:r>
              <a:rPr lang="en-ZA" sz="1600" b="1" dirty="0">
                <a:ea typeface="ＭＳ Ｐゴシック" charset="0"/>
              </a:rPr>
              <a:t>Revenue loss of about 7% (R1,9 billion) </a:t>
            </a:r>
            <a:r>
              <a:rPr lang="en-ZA" sz="1600" dirty="0">
                <a:ea typeface="ＭＳ Ｐゴシック" charset="0"/>
              </a:rPr>
              <a:t>due to 0% tariff increase during 2020/21 financial year</a:t>
            </a:r>
            <a:endParaRPr lang="en-US" sz="1600" dirty="0">
              <a:ea typeface="ＭＳ Ｐゴシック" charset="0"/>
            </a:endParaRPr>
          </a:p>
          <a:p>
            <a:pPr marL="342900" lvl="2" indent="-214313" algn="just" defTabSz="342900">
              <a:lnSpc>
                <a:spcPct val="120000"/>
              </a:lnSpc>
              <a:spcBef>
                <a:spcPts val="0"/>
              </a:spcBef>
            </a:pPr>
            <a:r>
              <a:rPr lang="en-US" sz="1600" dirty="0">
                <a:ea typeface="ＭＳ Ｐゴシック" charset="0"/>
              </a:rPr>
              <a:t>Looming </a:t>
            </a:r>
            <a:r>
              <a:rPr lang="en-US" sz="1600" dirty="0" err="1">
                <a:ea typeface="ＭＳ Ｐゴシック" charset="0"/>
              </a:rPr>
              <a:t>labour</a:t>
            </a:r>
            <a:r>
              <a:rPr lang="en-US" sz="1600" dirty="0">
                <a:ea typeface="ＭＳ Ｐゴシック" charset="0"/>
              </a:rPr>
              <a:t> unrest over moratorium on conditions of service</a:t>
            </a:r>
          </a:p>
          <a:p>
            <a:pPr marL="342900" lvl="2" indent="-214313" algn="just" defTabSz="342900">
              <a:lnSpc>
                <a:spcPct val="120000"/>
              </a:lnSpc>
              <a:spcBef>
                <a:spcPts val="0"/>
              </a:spcBef>
            </a:pPr>
            <a:r>
              <a:rPr lang="en-US" sz="1600" dirty="0">
                <a:ea typeface="ＭＳ Ｐゴシック" charset="0"/>
              </a:rPr>
              <a:t>Potential loss of skills from the sector </a:t>
            </a:r>
          </a:p>
          <a:p>
            <a:pPr marL="342900" lvl="2" indent="-214313" algn="just" defTabSz="342900">
              <a:lnSpc>
                <a:spcPct val="120000"/>
              </a:lnSpc>
              <a:spcBef>
                <a:spcPts val="0"/>
              </a:spcBef>
            </a:pPr>
            <a:r>
              <a:rPr lang="en-US" sz="1600" b="1" dirty="0">
                <a:ea typeface="ＭＳ Ｐゴシック" charset="0"/>
              </a:rPr>
              <a:t>Potential collapse of our institutions</a:t>
            </a:r>
            <a:r>
              <a:rPr lang="en-US" sz="1600" dirty="0">
                <a:ea typeface="ＭＳ Ｐゴシック" charset="0"/>
              </a:rPr>
              <a:t> </a:t>
            </a:r>
            <a:endParaRPr lang="en-US" sz="1600" dirty="0"/>
          </a:p>
          <a:p>
            <a:pPr>
              <a:lnSpc>
                <a:spcPct val="120000"/>
              </a:lnSpc>
            </a:pPr>
            <a:endParaRPr lang="en-US" sz="135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8326369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77850" y="1485900"/>
          <a:ext cx="81153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673100" y="915195"/>
            <a:ext cx="7829550" cy="456406"/>
          </a:xfrm>
        </p:spPr>
        <p:txBody>
          <a:bodyPr>
            <a:normAutofit/>
          </a:bodyPr>
          <a:lstStyle/>
          <a:p>
            <a:pPr algn="ctr"/>
            <a:r>
              <a:rPr lang="en-ZA" sz="2100" b="1" dirty="0">
                <a:solidFill>
                  <a:prstClr val="black"/>
                </a:solidFill>
              </a:rPr>
              <a:t>Water Board municipal debt continues to grow </a:t>
            </a:r>
            <a:endParaRPr lang="en-ZA" sz="21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238266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332"/>
            <a:ext cx="8229600" cy="632961"/>
          </a:xfrm>
        </p:spPr>
        <p:txBody>
          <a:bodyPr>
            <a:normAutofit/>
          </a:bodyPr>
          <a:lstStyle/>
          <a:p>
            <a:r>
              <a:rPr lang="en-ZA" sz="1950" b="1" dirty="0"/>
              <a:t>The impact of non payment by the municipalities </a:t>
            </a:r>
          </a:p>
        </p:txBody>
      </p:sp>
      <p:sp>
        <p:nvSpPr>
          <p:cNvPr id="6" name="Content Placeholder 5"/>
          <p:cNvSpPr>
            <a:spLocks noGrp="1"/>
          </p:cNvSpPr>
          <p:nvPr>
            <p:ph idx="1"/>
          </p:nvPr>
        </p:nvSpPr>
        <p:spPr>
          <a:xfrm>
            <a:off x="289931" y="796283"/>
            <a:ext cx="8731406" cy="3829049"/>
          </a:xfrm>
        </p:spPr>
        <p:txBody>
          <a:bodyPr>
            <a:noAutofit/>
          </a:bodyPr>
          <a:lstStyle/>
          <a:p>
            <a:pPr marL="214313" indent="-214313">
              <a:lnSpc>
                <a:spcPct val="100000"/>
              </a:lnSpc>
              <a:spcBef>
                <a:spcPts val="450"/>
              </a:spcBef>
              <a:spcAft>
                <a:spcPts val="450"/>
              </a:spcAft>
            </a:pPr>
            <a:r>
              <a:rPr lang="en-US" sz="1600" dirty="0"/>
              <a:t>As at 31 March 2021, municipalities owed water boards over </a:t>
            </a:r>
            <a:r>
              <a:rPr lang="en-US" sz="1600" u="sng" dirty="0"/>
              <a:t>R12,6 billion </a:t>
            </a:r>
            <a:r>
              <a:rPr lang="en-US" sz="1600" dirty="0"/>
              <a:t>of which R2,4 billion is under current account (see Annexure 1)</a:t>
            </a:r>
          </a:p>
          <a:p>
            <a:pPr marL="214313" indent="-214313">
              <a:lnSpc>
                <a:spcPct val="100000"/>
              </a:lnSpc>
              <a:spcBef>
                <a:spcPts val="450"/>
              </a:spcBef>
              <a:spcAft>
                <a:spcPts val="450"/>
              </a:spcAft>
            </a:pPr>
            <a:r>
              <a:rPr lang="en-GB" sz="1600" dirty="0"/>
              <a:t>The debt owed by some individual municipalities is considerable where it will not be possible for the municipality to pay it off in the foreseeable future.  For example </a:t>
            </a:r>
            <a:r>
              <a:rPr lang="en-GB" sz="1600" dirty="0" err="1"/>
              <a:t>Matjhabeng</a:t>
            </a:r>
            <a:r>
              <a:rPr lang="en-GB" sz="1600" dirty="0"/>
              <a:t> LM owes Sedibeng Water more than R4 </a:t>
            </a:r>
            <a:r>
              <a:rPr lang="en-GB" sz="1600" dirty="0" err="1"/>
              <a:t>bn</a:t>
            </a:r>
            <a:r>
              <a:rPr lang="en-GB" sz="1600" dirty="0"/>
              <a:t> as of end of January 2021</a:t>
            </a:r>
            <a:r>
              <a:rPr lang="en-ZA" sz="1600" dirty="0"/>
              <a:t> where R3,7 </a:t>
            </a:r>
            <a:r>
              <a:rPr lang="en-ZA" sz="1600" dirty="0" err="1"/>
              <a:t>bn</a:t>
            </a:r>
            <a:r>
              <a:rPr lang="en-ZA" sz="1600" dirty="0"/>
              <a:t> debt is more than 120 days. (see Annexure 2 for top 12 municipalities with largest arrears amounts)</a:t>
            </a:r>
          </a:p>
          <a:p>
            <a:pPr marL="214313" indent="-214313">
              <a:lnSpc>
                <a:spcPct val="100000"/>
              </a:lnSpc>
              <a:spcBef>
                <a:spcPts val="450"/>
              </a:spcBef>
              <a:spcAft>
                <a:spcPts val="450"/>
              </a:spcAft>
            </a:pPr>
            <a:r>
              <a:rPr lang="en-ZA" sz="1600" dirty="0" err="1"/>
              <a:t>Emfuleni</a:t>
            </a:r>
            <a:r>
              <a:rPr lang="en-ZA" sz="1600" dirty="0"/>
              <a:t> LM owes Rand Water more than R1,3 billion  inclusive of current account and R937 million over 120 days </a:t>
            </a:r>
          </a:p>
          <a:p>
            <a:pPr marL="214313" indent="-214313">
              <a:lnSpc>
                <a:spcPct val="100000"/>
              </a:lnSpc>
              <a:spcBef>
                <a:spcPts val="450"/>
              </a:spcBef>
              <a:spcAft>
                <a:spcPts val="450"/>
              </a:spcAft>
            </a:pPr>
            <a:r>
              <a:rPr lang="en-ZA" sz="1600" dirty="0"/>
              <a:t>Sedibeng Water total debtors book is R5,1 billion owing by the municipalities as at Jan 2021</a:t>
            </a:r>
          </a:p>
          <a:p>
            <a:pPr marL="214313" indent="-214313">
              <a:lnSpc>
                <a:spcPct val="100000"/>
              </a:lnSpc>
              <a:spcBef>
                <a:spcPts val="450"/>
              </a:spcBef>
              <a:spcAft>
                <a:spcPts val="450"/>
              </a:spcAft>
            </a:pPr>
            <a:r>
              <a:rPr lang="en-ZA" sz="1600" u="sng" dirty="0"/>
              <a:t>4 water boards are facing a financial crisis </a:t>
            </a:r>
            <a:r>
              <a:rPr lang="en-ZA" sz="1600" dirty="0"/>
              <a:t>(Amatole Water, </a:t>
            </a:r>
            <a:r>
              <a:rPr lang="en-ZA" sz="1600" dirty="0" err="1"/>
              <a:t>Bloem</a:t>
            </a:r>
            <a:r>
              <a:rPr lang="en-ZA" sz="1600" dirty="0"/>
              <a:t> Water, </a:t>
            </a:r>
            <a:r>
              <a:rPr lang="en-ZA" sz="1600" dirty="0" err="1"/>
              <a:t>Lepelle</a:t>
            </a:r>
            <a:r>
              <a:rPr lang="en-ZA" sz="1600" dirty="0"/>
              <a:t> Northern Water, and Sedibeng Water)</a:t>
            </a:r>
          </a:p>
          <a:p>
            <a:pPr marL="214313" indent="-214313">
              <a:lnSpc>
                <a:spcPct val="100000"/>
              </a:lnSpc>
              <a:spcBef>
                <a:spcPts val="900"/>
              </a:spcBef>
              <a:spcAft>
                <a:spcPts val="450"/>
              </a:spcAft>
            </a:pPr>
            <a:r>
              <a:rPr lang="en-ZA" sz="1600" dirty="0"/>
              <a:t>Others such as Rand Water (RW) and Umgeni Water are seeing their debtors book growing as a result of non-payment but are still able to operate and maintain infrastructure and pay salaries</a:t>
            </a:r>
          </a:p>
          <a:p>
            <a:pPr>
              <a:lnSpc>
                <a:spcPct val="100000"/>
              </a:lnSpc>
            </a:pPr>
            <a:r>
              <a:rPr lang="en-ZA" sz="1600" dirty="0"/>
              <a:t>Water Boards are entering into payment arrangements with municipalities but there are challenges (See Annexure 3 for efforts by Water Boards to recover the debt and Annexure 3A for </a:t>
            </a:r>
            <a:r>
              <a:rPr lang="en-US" sz="1600" dirty="0"/>
              <a:t>challenges when Water Boards implement credit control measures)</a:t>
            </a:r>
            <a:endParaRPr lang="en-ZA" sz="1600" dirty="0"/>
          </a:p>
        </p:txBody>
      </p:sp>
      <p:sp>
        <p:nvSpPr>
          <p:cNvPr id="4" name="Slide Number Placeholder 3"/>
          <p:cNvSpPr>
            <a:spLocks noGrp="1"/>
          </p:cNvSpPr>
          <p:nvPr>
            <p:ph type="sldNum" sz="quarter" idx="4294967295"/>
          </p:nvPr>
        </p:nvSpPr>
        <p:spPr>
          <a:xfrm>
            <a:off x="4572000" y="0"/>
            <a:ext cx="0" cy="0"/>
          </a:xfrm>
        </p:spPr>
        <p:txBody>
          <a:bodyPr/>
          <a:lstStyle/>
          <a:p>
            <a:pPr defTabSz="685800">
              <a:defRPr/>
            </a:pPr>
            <a:fld id="{40D46574-B396-4706-AEBF-55424AEB0A4E}" type="slidenum">
              <a:rPr lang="en-US" altLang="en-US">
                <a:solidFill>
                  <a:prstClr val="black">
                    <a:tint val="75000"/>
                  </a:prstClr>
                </a:solidFill>
              </a:rPr>
              <a:pPr defTabSz="685800">
                <a:defRPr/>
              </a:pPr>
              <a:t>38</a:t>
            </a:fld>
            <a:endParaRPr lang="en-US" altLang="en-US" dirty="0">
              <a:solidFill>
                <a:prstClr val="black">
                  <a:tint val="75000"/>
                </a:prstClr>
              </a:solidFill>
            </a:endParaRPr>
          </a:p>
        </p:txBody>
      </p:sp>
      <p:sp>
        <p:nvSpPr>
          <p:cNvPr id="3" name="Rounded Rectangle 2"/>
          <p:cNvSpPr/>
          <p:nvPr/>
        </p:nvSpPr>
        <p:spPr>
          <a:xfrm>
            <a:off x="516551" y="3501568"/>
            <a:ext cx="8326366" cy="598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359933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3276" y="352595"/>
            <a:ext cx="8558784" cy="622777"/>
          </a:xfrm>
        </p:spPr>
        <p:txBody>
          <a:bodyPr>
            <a:noAutofit/>
          </a:bodyPr>
          <a:lstStyle/>
          <a:p>
            <a:r>
              <a:rPr lang="en-US" sz="1650" b="1" dirty="0">
                <a:solidFill>
                  <a:prstClr val="black"/>
                </a:solidFill>
                <a:ea typeface="ＭＳ Ｐゴシック" charset="0"/>
              </a:rPr>
              <a:t/>
            </a:r>
            <a:br>
              <a:rPr lang="en-US" sz="1650" b="1" dirty="0">
                <a:solidFill>
                  <a:prstClr val="black"/>
                </a:solidFill>
                <a:ea typeface="ＭＳ Ｐゴシック" charset="0"/>
              </a:rPr>
            </a:br>
            <a:r>
              <a:rPr lang="en-US" sz="1650" b="1" dirty="0">
                <a:solidFill>
                  <a:prstClr val="black"/>
                </a:solidFill>
                <a:ea typeface="ＭＳ Ｐゴシック" charset="0"/>
              </a:rPr>
              <a:t>4 Water Boards need urgent </a:t>
            </a:r>
            <a:r>
              <a:rPr lang="en-ZA" sz="1650" b="1" dirty="0">
                <a:solidFill>
                  <a:prstClr val="black"/>
                </a:solidFill>
              </a:rPr>
              <a:t>financial support </a:t>
            </a:r>
            <a:r>
              <a:rPr lang="en-ZA" sz="1650" b="1" u="sng" dirty="0">
                <a:solidFill>
                  <a:prstClr val="black"/>
                </a:solidFill>
              </a:rPr>
              <a:t>in order to keep afloat  between March and June 2021 </a:t>
            </a:r>
            <a:r>
              <a:rPr lang="en-ZA" sz="1650" b="1" dirty="0">
                <a:solidFill>
                  <a:prstClr val="black"/>
                </a:solidFill>
              </a:rPr>
              <a:t>with operations, maintenance and payment of salaries. </a:t>
            </a:r>
            <a:endParaRPr lang="en-ZA" sz="1650" b="1" dirty="0"/>
          </a:p>
        </p:txBody>
      </p:sp>
      <p:sp>
        <p:nvSpPr>
          <p:cNvPr id="4" name="Slide Number Placeholder 3"/>
          <p:cNvSpPr>
            <a:spLocks noGrp="1"/>
          </p:cNvSpPr>
          <p:nvPr>
            <p:ph type="sldNum" sz="quarter" idx="12"/>
          </p:nvPr>
        </p:nvSpPr>
        <p:spPr/>
        <p:txBody>
          <a:bodyPr/>
          <a:lstStyle/>
          <a:p>
            <a:pPr defTabSz="685800">
              <a:defRPr/>
            </a:pPr>
            <a:fld id="{40D46574-B396-4706-AEBF-55424AEB0A4E}" type="slidenum">
              <a:rPr lang="en-US" altLang="en-US">
                <a:solidFill>
                  <a:prstClr val="black">
                    <a:tint val="75000"/>
                  </a:prstClr>
                </a:solidFill>
              </a:rPr>
              <a:pPr defTabSz="685800">
                <a:defRPr/>
              </a:pPr>
              <a:t>39</a:t>
            </a:fld>
            <a:endParaRPr lang="en-US" altLang="en-US">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595238259"/>
              </p:ext>
            </p:extLst>
          </p:nvPr>
        </p:nvGraphicFramePr>
        <p:xfrm>
          <a:off x="356840" y="1159657"/>
          <a:ext cx="8277578" cy="2528331"/>
        </p:xfrm>
        <a:graphic>
          <a:graphicData uri="http://schemas.openxmlformats.org/drawingml/2006/table">
            <a:tbl>
              <a:tblPr firstRow="1" firstCol="1" bandRow="1">
                <a:tableStyleId>{1FECB4D8-DB02-4DC6-A0A2-4F2EBAE1DC90}</a:tableStyleId>
              </a:tblPr>
              <a:tblGrid>
                <a:gridCol w="3208630">
                  <a:extLst>
                    <a:ext uri="{9D8B030D-6E8A-4147-A177-3AD203B41FA5}">
                      <a16:colId xmlns:a16="http://schemas.microsoft.com/office/drawing/2014/main" xmlns="" val="20000"/>
                    </a:ext>
                  </a:extLst>
                </a:gridCol>
                <a:gridCol w="1883102">
                  <a:extLst>
                    <a:ext uri="{9D8B030D-6E8A-4147-A177-3AD203B41FA5}">
                      <a16:colId xmlns:a16="http://schemas.microsoft.com/office/drawing/2014/main" xmlns="" val="20001"/>
                    </a:ext>
                  </a:extLst>
                </a:gridCol>
                <a:gridCol w="1592923">
                  <a:extLst>
                    <a:ext uri="{9D8B030D-6E8A-4147-A177-3AD203B41FA5}">
                      <a16:colId xmlns:a16="http://schemas.microsoft.com/office/drawing/2014/main" xmlns="" val="20002"/>
                    </a:ext>
                  </a:extLst>
                </a:gridCol>
                <a:gridCol w="1592923">
                  <a:extLst>
                    <a:ext uri="{9D8B030D-6E8A-4147-A177-3AD203B41FA5}">
                      <a16:colId xmlns:a16="http://schemas.microsoft.com/office/drawing/2014/main" xmlns="" val="20003"/>
                    </a:ext>
                  </a:extLst>
                </a:gridCol>
              </a:tblGrid>
              <a:tr h="407944">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Water Board</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Requested funding</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Recommend funding</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Variance</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extLst>
                  <a:ext uri="{0D108BD9-81ED-4DB2-BD59-A6C34878D82A}">
                    <a16:rowId xmlns:a16="http://schemas.microsoft.com/office/drawing/2014/main" xmlns="" val="10000"/>
                  </a:ext>
                </a:extLst>
              </a:tr>
              <a:tr h="238836">
                <a:tc>
                  <a:txBody>
                    <a:bodyPr/>
                    <a:lstStyle/>
                    <a:p>
                      <a:pPr>
                        <a:lnSpc>
                          <a:spcPct val="115000"/>
                        </a:lnSpc>
                      </a:pPr>
                      <a:endParaRPr lang="en-ZA" sz="1600" dirty="0">
                        <a:effectLst/>
                        <a:latin typeface="Arial" panose="020B0604020202020204" pitchFamily="34" charset="0"/>
                        <a:cs typeface="Arial" panose="020B0604020202020204" pitchFamily="34" charset="0"/>
                      </a:endParaRPr>
                    </a:p>
                  </a:txBody>
                  <a:tcPr marL="51435" marR="51435" marT="0" marB="0" anchor="ctr"/>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R’000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R’000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ctr"/>
                </a:tc>
                <a:extLst>
                  <a:ext uri="{0D108BD9-81ED-4DB2-BD59-A6C34878D82A}">
                    <a16:rowId xmlns:a16="http://schemas.microsoft.com/office/drawing/2014/main" xmlns="" val="10001"/>
                  </a:ext>
                </a:extLst>
              </a:tr>
              <a:tr h="346967">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Amatola Water </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61 000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61 000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extLst>
                  <a:ext uri="{0D108BD9-81ED-4DB2-BD59-A6C34878D82A}">
                    <a16:rowId xmlns:a16="http://schemas.microsoft.com/office/drawing/2014/main" xmlns="" val="10002"/>
                  </a:ext>
                </a:extLst>
              </a:tr>
              <a:tr h="346967">
                <a:tc>
                  <a:txBody>
                    <a:bodyPr/>
                    <a:lstStyle/>
                    <a:p>
                      <a:pPr algn="just">
                        <a:lnSpc>
                          <a:spcPct val="115000"/>
                        </a:lnSpc>
                        <a:spcAft>
                          <a:spcPts val="0"/>
                        </a:spcAft>
                      </a:pPr>
                      <a:r>
                        <a:rPr lang="en-ZA" sz="1600" dirty="0" err="1">
                          <a:effectLst/>
                          <a:latin typeface="Arial" panose="020B0604020202020204" pitchFamily="34" charset="0"/>
                          <a:cs typeface="Arial" panose="020B0604020202020204" pitchFamily="34" charset="0"/>
                        </a:rPr>
                        <a:t>Bloem</a:t>
                      </a:r>
                      <a:r>
                        <a:rPr lang="en-ZA" sz="1600" dirty="0">
                          <a:effectLst/>
                          <a:latin typeface="Arial" panose="020B0604020202020204" pitchFamily="34" charset="0"/>
                          <a:cs typeface="Arial" panose="020B0604020202020204" pitchFamily="34" charset="0"/>
                        </a:rPr>
                        <a:t> Water</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162 000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162 000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extLst>
                  <a:ext uri="{0D108BD9-81ED-4DB2-BD59-A6C34878D82A}">
                    <a16:rowId xmlns:a16="http://schemas.microsoft.com/office/drawing/2014/main" xmlns="" val="10003"/>
                  </a:ext>
                </a:extLst>
              </a:tr>
              <a:tr h="346967">
                <a:tc>
                  <a:txBody>
                    <a:bodyPr/>
                    <a:lstStyle/>
                    <a:p>
                      <a:pPr algn="just">
                        <a:lnSpc>
                          <a:spcPct val="115000"/>
                        </a:lnSpc>
                        <a:spcAft>
                          <a:spcPts val="0"/>
                        </a:spcAft>
                      </a:pPr>
                      <a:r>
                        <a:rPr lang="en-ZA" sz="1600" dirty="0" err="1">
                          <a:effectLst/>
                          <a:latin typeface="Arial" panose="020B0604020202020204" pitchFamily="34" charset="0"/>
                          <a:cs typeface="Arial" panose="020B0604020202020204" pitchFamily="34" charset="0"/>
                        </a:rPr>
                        <a:t>Lepelle</a:t>
                      </a:r>
                      <a:r>
                        <a:rPr lang="en-ZA" sz="1600" dirty="0">
                          <a:effectLst/>
                          <a:latin typeface="Arial" panose="020B0604020202020204" pitchFamily="34" charset="0"/>
                          <a:cs typeface="Arial" panose="020B0604020202020204" pitchFamily="34" charset="0"/>
                        </a:rPr>
                        <a:t> Northern Water</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94 000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94 000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extLst>
                  <a:ext uri="{0D108BD9-81ED-4DB2-BD59-A6C34878D82A}">
                    <a16:rowId xmlns:a16="http://schemas.microsoft.com/office/drawing/2014/main" xmlns="" val="10005"/>
                  </a:ext>
                </a:extLst>
              </a:tr>
              <a:tr h="346967">
                <a:tc>
                  <a:txBody>
                    <a:bodyPr/>
                    <a:lstStyle/>
                    <a:p>
                      <a:pPr algn="just">
                        <a:lnSpc>
                          <a:spcPct val="115000"/>
                        </a:lnSpc>
                        <a:spcAft>
                          <a:spcPts val="0"/>
                        </a:spcAft>
                      </a:pPr>
                      <a:r>
                        <a:rPr lang="en-ZA" sz="1600">
                          <a:effectLst/>
                          <a:latin typeface="Arial" panose="020B0604020202020204" pitchFamily="34" charset="0"/>
                          <a:cs typeface="Arial" panose="020B0604020202020204" pitchFamily="34" charset="0"/>
                        </a:rPr>
                        <a:t>Sedibeng Water Board</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600 000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a:effectLst/>
                          <a:latin typeface="Arial" panose="020B0604020202020204" pitchFamily="34" charset="0"/>
                          <a:cs typeface="Arial" panose="020B0604020202020204" pitchFamily="34" charset="0"/>
                        </a:rPr>
                        <a:t>267 000</a:t>
                      </a:r>
                      <a:endParaRPr lang="en-ZA" sz="160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a:effectLst/>
                          <a:latin typeface="Arial" panose="020B0604020202020204" pitchFamily="34" charset="0"/>
                          <a:cs typeface="Arial" panose="020B0604020202020204" pitchFamily="34" charset="0"/>
                        </a:rPr>
                        <a:t>333</a:t>
                      </a:r>
                      <a:r>
                        <a:rPr lang="en-ZA" sz="1600" baseline="0" dirty="0">
                          <a:effectLst/>
                          <a:latin typeface="Arial" panose="020B0604020202020204" pitchFamily="34" charset="0"/>
                          <a:cs typeface="Arial" panose="020B0604020202020204" pitchFamily="34" charset="0"/>
                        </a:rPr>
                        <a:t> 000</a:t>
                      </a:r>
                      <a:endParaRPr lang="en-ZA" sz="1600"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extLst>
                  <a:ext uri="{0D108BD9-81ED-4DB2-BD59-A6C34878D82A}">
                    <a16:rowId xmlns:a16="http://schemas.microsoft.com/office/drawing/2014/main" xmlns="" val="10006"/>
                  </a:ext>
                </a:extLst>
              </a:tr>
              <a:tr h="346967">
                <a:tc>
                  <a:txBody>
                    <a:bodyPr/>
                    <a:lstStyle/>
                    <a:p>
                      <a:pPr algn="just">
                        <a:lnSpc>
                          <a:spcPct val="115000"/>
                        </a:lnSpc>
                        <a:spcAft>
                          <a:spcPts val="0"/>
                        </a:spcAft>
                      </a:pPr>
                      <a:r>
                        <a:rPr lang="en-ZA" sz="1600" dirty="0">
                          <a:effectLst/>
                          <a:latin typeface="Arial" panose="020B0604020202020204" pitchFamily="34" charset="0"/>
                          <a:cs typeface="Arial" panose="020B0604020202020204" pitchFamily="34" charset="0"/>
                        </a:rPr>
                        <a:t>Total</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smtClean="0">
                          <a:effectLst/>
                          <a:latin typeface="Arial" panose="020B0604020202020204" pitchFamily="34" charset="0"/>
                          <a:cs typeface="Arial" panose="020B0604020202020204" pitchFamily="34" charset="0"/>
                        </a:rPr>
                        <a:t>917 </a:t>
                      </a:r>
                      <a:r>
                        <a:rPr lang="en-ZA" sz="1600" dirty="0">
                          <a:effectLst/>
                          <a:latin typeface="Arial" panose="020B0604020202020204" pitchFamily="34" charset="0"/>
                          <a:cs typeface="Arial" panose="020B0604020202020204" pitchFamily="34" charset="0"/>
                        </a:rPr>
                        <a:t>000</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smtClean="0">
                          <a:effectLst/>
                          <a:latin typeface="Arial" panose="020B0604020202020204" pitchFamily="34" charset="0"/>
                          <a:cs typeface="Arial" panose="020B0604020202020204" pitchFamily="34" charset="0"/>
                        </a:rPr>
                        <a:t>584 </a:t>
                      </a:r>
                      <a:r>
                        <a:rPr lang="en-ZA" sz="1600" dirty="0">
                          <a:effectLst/>
                          <a:latin typeface="Arial" panose="020B0604020202020204" pitchFamily="34" charset="0"/>
                          <a:cs typeface="Arial" panose="020B0604020202020204" pitchFamily="34" charset="0"/>
                        </a:rPr>
                        <a:t>000</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tc>
                  <a:txBody>
                    <a:bodyPr/>
                    <a:lstStyle/>
                    <a:p>
                      <a:pPr algn="ctr">
                        <a:lnSpc>
                          <a:spcPct val="115000"/>
                        </a:lnSpc>
                        <a:spcAft>
                          <a:spcPts val="0"/>
                        </a:spcAft>
                      </a:pPr>
                      <a:r>
                        <a:rPr lang="en-ZA" sz="1600" dirty="0" smtClean="0">
                          <a:effectLst/>
                          <a:latin typeface="Arial" panose="020B0604020202020204" pitchFamily="34" charset="0"/>
                          <a:cs typeface="Arial" panose="020B0604020202020204" pitchFamily="34" charset="0"/>
                        </a:rPr>
                        <a:t>333 </a:t>
                      </a:r>
                      <a:r>
                        <a:rPr lang="en-ZA" sz="1600" dirty="0">
                          <a:effectLst/>
                          <a:latin typeface="Arial" panose="020B0604020202020204" pitchFamily="34" charset="0"/>
                          <a:cs typeface="Arial" panose="020B0604020202020204" pitchFamily="34" charset="0"/>
                        </a:rPr>
                        <a:t>000</a:t>
                      </a:r>
                      <a:endParaRPr lang="en-ZA" sz="1600" b="1" dirty="0">
                        <a:solidFill>
                          <a:srgbClr val="000000"/>
                        </a:solidFill>
                        <a:effectLst/>
                        <a:latin typeface="Arial" panose="020B0604020202020204" pitchFamily="34" charset="0"/>
                        <a:ea typeface="Arial"/>
                        <a:cs typeface="Arial" panose="020B0604020202020204" pitchFamily="34" charset="0"/>
                      </a:endParaRPr>
                    </a:p>
                  </a:txBody>
                  <a:tcPr marL="51435" marR="51435" marT="0" marB="0" anchor="b"/>
                </a:tc>
                <a:extLst>
                  <a:ext uri="{0D108BD9-81ED-4DB2-BD59-A6C34878D82A}">
                    <a16:rowId xmlns:a16="http://schemas.microsoft.com/office/drawing/2014/main" xmlns="" val="10007"/>
                  </a:ext>
                </a:extLst>
              </a:tr>
            </a:tbl>
          </a:graphicData>
        </a:graphic>
      </p:graphicFrame>
      <p:sp>
        <p:nvSpPr>
          <p:cNvPr id="9" name="Title 2"/>
          <p:cNvSpPr txBox="1">
            <a:spLocks/>
          </p:cNvSpPr>
          <p:nvPr/>
        </p:nvSpPr>
        <p:spPr>
          <a:xfrm>
            <a:off x="219454" y="4708727"/>
            <a:ext cx="8558784" cy="622777"/>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685800" fontAlgn="auto">
              <a:spcAft>
                <a:spcPts val="0"/>
              </a:spcAft>
            </a:pPr>
            <a:r>
              <a:rPr lang="en-US" sz="1500" b="1" dirty="0">
                <a:solidFill>
                  <a:prstClr val="black"/>
                </a:solidFill>
                <a:latin typeface="Calibri Light"/>
                <a:ea typeface="ＭＳ Ｐゴシック" charset="0"/>
              </a:rPr>
              <a:t/>
            </a:r>
            <a:br>
              <a:rPr lang="en-US" sz="1500" b="1" dirty="0">
                <a:solidFill>
                  <a:prstClr val="black"/>
                </a:solidFill>
                <a:latin typeface="Calibri Light"/>
                <a:ea typeface="ＭＳ Ｐゴシック" charset="0"/>
              </a:rPr>
            </a:br>
            <a:r>
              <a:rPr lang="en-US" sz="1800" b="1" dirty="0">
                <a:solidFill>
                  <a:prstClr val="black"/>
                </a:solidFill>
                <a:latin typeface="Calibri Light"/>
                <a:ea typeface="ＭＳ Ｐゴシック" charset="0"/>
              </a:rPr>
              <a:t>DWS proposed a Temporary Relief Facility of R600 million to assist these Water Boards </a:t>
            </a:r>
            <a:r>
              <a:rPr lang="en-US" sz="1800" dirty="0">
                <a:solidFill>
                  <a:prstClr val="black"/>
                </a:solidFill>
                <a:latin typeface="Calibri Light"/>
                <a:cs typeface="Arial" panose="020B0604020202020204" pitchFamily="34" charset="0"/>
              </a:rPr>
              <a:t>through internal re-prioritization from RBIG within </a:t>
            </a:r>
            <a:r>
              <a:rPr lang="en-US" sz="1800" dirty="0">
                <a:solidFill>
                  <a:prstClr val="black"/>
                </a:solidFill>
                <a:latin typeface="Calibri Light"/>
              </a:rPr>
              <a:t>DWS  budget allocation.  Legal advice from N</a:t>
            </a:r>
            <a:r>
              <a:rPr lang="en-ZA" sz="1800" dirty="0">
                <a:solidFill>
                  <a:prstClr val="black"/>
                </a:solidFill>
                <a:latin typeface="Calibri Light"/>
              </a:rPr>
              <a:t>T (on the 26 January 2021) was that this is not possible as the purpose of the RBIG allocation cannot be changed to bail out Water Boards</a:t>
            </a:r>
            <a:r>
              <a:rPr lang="en-ZA" sz="1500" dirty="0">
                <a:solidFill>
                  <a:prstClr val="black"/>
                </a:solidFill>
                <a:latin typeface="Calibri Light"/>
              </a:rPr>
              <a:t>.</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872048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299" y="109196"/>
            <a:ext cx="8229600" cy="1143000"/>
          </a:xfrm>
        </p:spPr>
        <p:txBody>
          <a:bodyPr/>
          <a:lstStyle/>
          <a:p>
            <a:r>
              <a:rPr lang="en-ZA" sz="2800" b="1" dirty="0">
                <a:solidFill>
                  <a:schemeClr val="accent3">
                    <a:lumMod val="50000"/>
                  </a:schemeClr>
                </a:solidFill>
                <a:latin typeface="Arial" panose="020B0604020202020204" pitchFamily="34" charset="0"/>
                <a:cs typeface="Arial" panose="020B0604020202020204" pitchFamily="34" charset="0"/>
              </a:rPr>
              <a:t>Background</a:t>
            </a:r>
          </a:p>
        </p:txBody>
      </p:sp>
      <p:sp>
        <p:nvSpPr>
          <p:cNvPr id="3" name="Content Placeholder 2"/>
          <p:cNvSpPr>
            <a:spLocks noGrp="1"/>
          </p:cNvSpPr>
          <p:nvPr>
            <p:ph idx="1"/>
          </p:nvPr>
        </p:nvSpPr>
        <p:spPr>
          <a:xfrm>
            <a:off x="104503" y="680696"/>
            <a:ext cx="8766211" cy="4857197"/>
          </a:xfrm>
        </p:spPr>
        <p:txBody>
          <a:bodyPr/>
          <a:lstStyle/>
          <a:p>
            <a:pPr algn="just">
              <a:spcBef>
                <a:spcPts val="0"/>
              </a:spcBef>
            </a:pPr>
            <a:r>
              <a:rPr lang="en-ZA" sz="2400" dirty="0"/>
              <a:t>Water Boards are Schedule </a:t>
            </a:r>
            <a:r>
              <a:rPr lang="en-ZA" sz="2400" dirty="0" smtClean="0"/>
              <a:t>3B </a:t>
            </a:r>
            <a:r>
              <a:rPr lang="en-ZA" sz="2400" dirty="0"/>
              <a:t>entities of PFMA, </a:t>
            </a:r>
            <a:r>
              <a:rPr lang="en-ZA" sz="2400" dirty="0" smtClean="0"/>
              <a:t>(National Government Business Enterprises) which are financed from sources </a:t>
            </a:r>
            <a:r>
              <a:rPr lang="en-ZA" sz="2400" b="1" dirty="0" smtClean="0"/>
              <a:t>other</a:t>
            </a:r>
            <a:r>
              <a:rPr lang="en-ZA" sz="2400" dirty="0" smtClean="0"/>
              <a:t> than the National Revenue Fund, or other statutory money </a:t>
            </a:r>
          </a:p>
          <a:p>
            <a:pPr algn="just">
              <a:spcBef>
                <a:spcPts val="0"/>
              </a:spcBef>
            </a:pPr>
            <a:r>
              <a:rPr lang="en-US" sz="2400" dirty="0" smtClean="0"/>
              <a:t>As organs of state established by the Water Services Act, Section 34 requires that water boards, in </a:t>
            </a:r>
            <a:r>
              <a:rPr lang="en-US" sz="2400" dirty="0"/>
              <a:t>their operation, </a:t>
            </a:r>
            <a:r>
              <a:rPr lang="en-US" sz="2400" dirty="0" smtClean="0"/>
              <a:t>must </a:t>
            </a:r>
            <a:r>
              <a:rPr lang="en-US" sz="2400" dirty="0"/>
              <a:t>strive to be financially </a:t>
            </a:r>
            <a:r>
              <a:rPr lang="en-US" sz="2400" dirty="0" smtClean="0"/>
              <a:t>viable.  </a:t>
            </a:r>
          </a:p>
          <a:p>
            <a:pPr algn="just">
              <a:spcBef>
                <a:spcPts val="0"/>
              </a:spcBef>
            </a:pPr>
            <a:r>
              <a:rPr lang="en-ZA" sz="2400" dirty="0" smtClean="0"/>
              <a:t>Tariffs must be cost </a:t>
            </a:r>
            <a:r>
              <a:rPr lang="en-ZA" sz="2400" dirty="0"/>
              <a:t>reflective, and based on prudent budget </a:t>
            </a:r>
            <a:r>
              <a:rPr lang="en-ZA" sz="2400" dirty="0" smtClean="0"/>
              <a:t>processes</a:t>
            </a:r>
          </a:p>
          <a:p>
            <a:pPr algn="just">
              <a:spcBef>
                <a:spcPts val="0"/>
              </a:spcBef>
            </a:pPr>
            <a:r>
              <a:rPr lang="en-GB" sz="2400" dirty="0" smtClean="0"/>
              <a:t>The </a:t>
            </a:r>
            <a:r>
              <a:rPr lang="en-GB" sz="2400" dirty="0"/>
              <a:t>MFMA and Circular 23  </a:t>
            </a:r>
            <a:r>
              <a:rPr lang="en-GB" sz="2400" dirty="0" smtClean="0"/>
              <a:t>governs the </a:t>
            </a:r>
            <a:r>
              <a:rPr lang="en-GB" sz="2400" dirty="0"/>
              <a:t>tariff consultation process and the approvals </a:t>
            </a:r>
            <a:r>
              <a:rPr lang="en-GB" sz="2400" dirty="0" smtClean="0"/>
              <a:t>thereof, where national or provincial organs of state providing a bulk resource to a municipality, make submissions </a:t>
            </a:r>
            <a:r>
              <a:rPr lang="en-GB" sz="2400" dirty="0"/>
              <a:t>to their executive authorities </a:t>
            </a:r>
            <a:r>
              <a:rPr lang="en-GB" sz="2400" dirty="0" smtClean="0"/>
              <a:t>for </a:t>
            </a:r>
            <a:r>
              <a:rPr lang="en-GB" sz="2400" dirty="0"/>
              <a:t>any </a:t>
            </a:r>
            <a:r>
              <a:rPr lang="en-GB" sz="2400" dirty="0" smtClean="0"/>
              <a:t>intention </a:t>
            </a:r>
            <a:r>
              <a:rPr lang="en-GB" sz="2400" dirty="0"/>
              <a:t>to </a:t>
            </a:r>
            <a:r>
              <a:rPr lang="en-GB" sz="2400" dirty="0" smtClean="0"/>
              <a:t>increase the price of such resource.</a:t>
            </a:r>
            <a:endParaRPr lang="en-ZA" sz="2400" dirty="0"/>
          </a:p>
          <a:p>
            <a:endParaRPr lang="en-ZA" sz="2400" dirty="0">
              <a:latin typeface="Arial Narrow" panose="020B0604020202020204" pitchFamily="34" charset="0"/>
              <a:cs typeface="Arial Narrow"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2501463" y="6354797"/>
            <a:ext cx="1250074" cy="413865"/>
          </a:xfrm>
          <a:prstGeom prst="rect">
            <a:avLst/>
          </a:prstGeom>
        </p:spPr>
      </p:pic>
    </p:spTree>
    <p:extLst>
      <p:ext uri="{BB962C8B-B14F-4D97-AF65-F5344CB8AC3E}">
        <p14:creationId xmlns:p14="http://schemas.microsoft.com/office/powerpoint/2010/main" val="7950586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088"/>
            <a:ext cx="8048993" cy="673004"/>
          </a:xfrm>
        </p:spPr>
        <p:txBody>
          <a:bodyPr>
            <a:normAutofit fontScale="90000"/>
          </a:bodyPr>
          <a:lstStyle/>
          <a:p>
            <a:r>
              <a:rPr lang="en-ZA" sz="2100" b="1" dirty="0"/>
              <a:t>Extent of impact </a:t>
            </a:r>
            <a:r>
              <a:rPr lang="en-ZA" sz="1800" b="1" dirty="0"/>
              <a:t>on</a:t>
            </a:r>
            <a:r>
              <a:rPr lang="en-ZA" sz="2100" b="1" dirty="0"/>
              <a:t> water boards – Example of Sedibeng Water</a:t>
            </a:r>
          </a:p>
        </p:txBody>
      </p:sp>
      <p:sp>
        <p:nvSpPr>
          <p:cNvPr id="3" name="Content Placeholder 2"/>
          <p:cNvSpPr>
            <a:spLocks noGrp="1"/>
          </p:cNvSpPr>
          <p:nvPr>
            <p:ph idx="1"/>
          </p:nvPr>
        </p:nvSpPr>
        <p:spPr>
          <a:xfrm>
            <a:off x="457200" y="756273"/>
            <a:ext cx="6301366" cy="5176176"/>
          </a:xfrm>
        </p:spPr>
        <p:txBody>
          <a:bodyPr>
            <a:normAutofit fontScale="85000" lnSpcReduction="10000"/>
          </a:bodyPr>
          <a:lstStyle/>
          <a:p>
            <a:pPr algn="just">
              <a:lnSpc>
                <a:spcPct val="110000"/>
              </a:lnSpc>
              <a:spcBef>
                <a:spcPts val="450"/>
              </a:spcBef>
              <a:spcAft>
                <a:spcPts val="450"/>
              </a:spcAft>
            </a:pPr>
            <a:r>
              <a:rPr lang="en-ZA" sz="1700" dirty="0"/>
              <a:t>The consequence of non payment by municipalities are such that Sedibeng Water won’t be able to pay their salaries, operations, creditors, etc.  As of </a:t>
            </a:r>
            <a:r>
              <a:rPr lang="en-US" sz="1700" dirty="0"/>
              <a:t>23 March 2021 Sedibeng Water’s cash bank balance was only R350 000.</a:t>
            </a:r>
          </a:p>
          <a:p>
            <a:pPr algn="just">
              <a:lnSpc>
                <a:spcPct val="110000"/>
              </a:lnSpc>
              <a:spcBef>
                <a:spcPts val="450"/>
              </a:spcBef>
              <a:spcAft>
                <a:spcPts val="450"/>
              </a:spcAft>
            </a:pPr>
            <a:r>
              <a:rPr lang="en-US" sz="1700" dirty="0"/>
              <a:t>Sedibeng Water is a major institution.  It is the third largest water utility in the country with assets of R4.9 billion, and revenue from bulk potable supply of water of R1,6 per annum.  The staff compliment is over 800.</a:t>
            </a:r>
          </a:p>
          <a:p>
            <a:pPr algn="just">
              <a:lnSpc>
                <a:spcPct val="110000"/>
              </a:lnSpc>
              <a:spcBef>
                <a:spcPts val="450"/>
              </a:spcBef>
              <a:spcAft>
                <a:spcPts val="450"/>
              </a:spcAft>
            </a:pPr>
            <a:r>
              <a:rPr lang="en-US" sz="1700" dirty="0"/>
              <a:t>Sedibeng Water serves 12 municipalities in the Free State, North West and Norther Cape, where it supplies over 90 million (kl) of water per annum.</a:t>
            </a:r>
          </a:p>
          <a:p>
            <a:pPr algn="just">
              <a:lnSpc>
                <a:spcPct val="110000"/>
              </a:lnSpc>
              <a:spcBef>
                <a:spcPts val="450"/>
              </a:spcBef>
              <a:spcAft>
                <a:spcPts val="450"/>
              </a:spcAft>
            </a:pPr>
            <a:r>
              <a:rPr lang="en-US" sz="1700" dirty="0"/>
              <a:t>It is unthinkable that an institution such as Sedibeng Water is to collapse</a:t>
            </a:r>
          </a:p>
          <a:p>
            <a:pPr algn="just">
              <a:lnSpc>
                <a:spcPct val="110000"/>
              </a:lnSpc>
              <a:spcBef>
                <a:spcPts val="450"/>
              </a:spcBef>
              <a:spcAft>
                <a:spcPts val="450"/>
              </a:spcAft>
            </a:pPr>
            <a:r>
              <a:rPr lang="en-US" sz="1700" dirty="0"/>
              <a:t>To address this crisis DWS requested to transfer R139 million from the funds appropriated to Umgeni Water to Sedibeng Water for operational purposes.  This was granted by NT on 17 March 2021 in terms of TR 6.3.1(a) and Section 5(1)(c) of the Appropriation Act.  DWS has processed this transfer by early April 2021. </a:t>
            </a:r>
            <a:r>
              <a:rPr lang="en-US" sz="1700" dirty="0">
                <a:solidFill>
                  <a:srgbClr val="FF0000"/>
                </a:solidFill>
              </a:rPr>
              <a:t>This was a once off transaction due the delays in a Umgeni Water project and there is no more appropriated funds available for re-allocation. </a:t>
            </a:r>
          </a:p>
          <a:p>
            <a:pPr algn="just">
              <a:lnSpc>
                <a:spcPct val="110000"/>
              </a:lnSpc>
              <a:spcBef>
                <a:spcPts val="450"/>
              </a:spcBef>
              <a:spcAft>
                <a:spcPts val="450"/>
              </a:spcAft>
            </a:pPr>
            <a:r>
              <a:rPr lang="en-US" sz="1700" dirty="0"/>
              <a:t> Basically funds are being taken from one Water Boards to pay another.  This clearly is not sustainable. </a:t>
            </a:r>
          </a:p>
          <a:p>
            <a:pPr>
              <a:lnSpc>
                <a:spcPct val="110000"/>
              </a:lnSpc>
              <a:spcBef>
                <a:spcPts val="450"/>
              </a:spcBef>
              <a:spcAft>
                <a:spcPts val="450"/>
              </a:spcAft>
            </a:pPr>
            <a:endParaRPr lang="en-ZA" sz="1500" dirty="0"/>
          </a:p>
        </p:txBody>
      </p:sp>
      <p:sp>
        <p:nvSpPr>
          <p:cNvPr id="4" name="Slide Number Placeholder 3"/>
          <p:cNvSpPr>
            <a:spLocks noGrp="1"/>
          </p:cNvSpPr>
          <p:nvPr>
            <p:ph type="sldNum" sz="quarter" idx="4294967295"/>
          </p:nvPr>
        </p:nvSpPr>
        <p:spPr>
          <a:xfrm>
            <a:off x="4572000" y="0"/>
            <a:ext cx="0" cy="0"/>
          </a:xfrm>
        </p:spPr>
        <p:txBody>
          <a:bodyPr/>
          <a:lstStyle/>
          <a:p>
            <a:pPr defTabSz="685800">
              <a:defRPr/>
            </a:pPr>
            <a:fld id="{86A9870A-26E1-4CED-8D78-8F53E77DC4E3}" type="slidenum">
              <a:rPr lang="en-US" altLang="en-US">
                <a:solidFill>
                  <a:prstClr val="black">
                    <a:tint val="75000"/>
                  </a:prstClr>
                </a:solidFill>
              </a:rPr>
              <a:pPr defTabSz="685800">
                <a:defRPr/>
              </a:pPr>
              <a:t>40</a:t>
            </a:fld>
            <a:endParaRPr lang="en-US" altLang="en-US" dirty="0">
              <a:solidFill>
                <a:prstClr val="black">
                  <a:tint val="75000"/>
                </a:prstClr>
              </a:solidFill>
            </a:endParaRPr>
          </a:p>
        </p:txBody>
      </p:sp>
      <p:pic>
        <p:nvPicPr>
          <p:cNvPr id="10" name="Picture 9"/>
          <p:cNvPicPr>
            <a:picLocks noChangeAspect="1"/>
          </p:cNvPicPr>
          <p:nvPr/>
        </p:nvPicPr>
        <p:blipFill>
          <a:blip r:embed="rId2"/>
          <a:stretch>
            <a:fillRect/>
          </a:stretch>
        </p:blipFill>
        <p:spPr>
          <a:xfrm>
            <a:off x="6895890" y="2076957"/>
            <a:ext cx="1933737" cy="1205181"/>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362732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49" y="84833"/>
            <a:ext cx="7886700" cy="449845"/>
          </a:xfrm>
        </p:spPr>
        <p:txBody>
          <a:bodyPr/>
          <a:lstStyle/>
          <a:p>
            <a:r>
              <a:rPr lang="en-US" b="1" dirty="0" smtClean="0"/>
              <a:t>The challenge facing DWS</a:t>
            </a:r>
            <a:endParaRPr lang="en-US" b="1" dirty="0"/>
          </a:p>
        </p:txBody>
      </p:sp>
      <p:sp>
        <p:nvSpPr>
          <p:cNvPr id="3" name="Content Placeholder 2"/>
          <p:cNvSpPr>
            <a:spLocks noGrp="1"/>
          </p:cNvSpPr>
          <p:nvPr>
            <p:ph idx="1"/>
          </p:nvPr>
        </p:nvSpPr>
        <p:spPr>
          <a:xfrm>
            <a:off x="279119" y="646011"/>
            <a:ext cx="8708764" cy="5453706"/>
          </a:xfrm>
        </p:spPr>
        <p:txBody>
          <a:bodyPr>
            <a:noAutofit/>
          </a:bodyPr>
          <a:lstStyle/>
          <a:p>
            <a:pPr>
              <a:lnSpc>
                <a:spcPct val="100000"/>
              </a:lnSpc>
              <a:spcBef>
                <a:spcPts val="225"/>
              </a:spcBef>
            </a:pPr>
            <a:r>
              <a:rPr lang="en-US" sz="1600" dirty="0"/>
              <a:t>If Sedibeng, Amatole,  </a:t>
            </a:r>
            <a:r>
              <a:rPr lang="en-US" sz="1600" dirty="0" err="1"/>
              <a:t>Bloem</a:t>
            </a:r>
            <a:r>
              <a:rPr lang="en-US" sz="1600" dirty="0"/>
              <a:t>,  </a:t>
            </a:r>
            <a:r>
              <a:rPr lang="en-US" sz="1600" dirty="0" err="1"/>
              <a:t>Lepelle</a:t>
            </a:r>
            <a:r>
              <a:rPr lang="en-US" sz="1600" dirty="0"/>
              <a:t> Northern Water Boards do not receive the financial support requested between March and June 2021, </a:t>
            </a:r>
            <a:r>
              <a:rPr lang="en-US" sz="1600" u="sng" dirty="0"/>
              <a:t>they cannot continue operating </a:t>
            </a:r>
            <a:endParaRPr lang="en-US" sz="1600" u="sng" dirty="0">
              <a:solidFill>
                <a:srgbClr val="FF0000"/>
              </a:solidFill>
            </a:endParaRPr>
          </a:p>
          <a:p>
            <a:pPr>
              <a:lnSpc>
                <a:spcPct val="100000"/>
              </a:lnSpc>
              <a:spcBef>
                <a:spcPts val="225"/>
              </a:spcBef>
            </a:pPr>
            <a:r>
              <a:rPr lang="en-US" sz="1600" dirty="0"/>
              <a:t>Given that DWS does not have residual budget under goods and services to provide support to the water boards, the challenge facing DWS is to either:</a:t>
            </a:r>
          </a:p>
          <a:p>
            <a:pPr lvl="1">
              <a:lnSpc>
                <a:spcPct val="100000"/>
              </a:lnSpc>
              <a:spcBef>
                <a:spcPts val="225"/>
              </a:spcBef>
            </a:pPr>
            <a:r>
              <a:rPr lang="en-US" sz="2800" b="1" dirty="0" smtClean="0"/>
              <a:t>Do nothing whereby these water boards will collapse</a:t>
            </a:r>
          </a:p>
          <a:p>
            <a:pPr lvl="1">
              <a:lnSpc>
                <a:spcPct val="100000"/>
              </a:lnSpc>
              <a:spcBef>
                <a:spcPts val="225"/>
              </a:spcBef>
            </a:pPr>
            <a:r>
              <a:rPr lang="en-US" sz="2800" b="1" dirty="0" smtClean="0"/>
              <a:t>Incur irregular expenditure to bail them out</a:t>
            </a:r>
          </a:p>
          <a:p>
            <a:pPr>
              <a:lnSpc>
                <a:spcPct val="100000"/>
              </a:lnSpc>
              <a:spcBef>
                <a:spcPts val="450"/>
              </a:spcBef>
            </a:pPr>
            <a:r>
              <a:rPr lang="en-US" sz="1600" dirty="0"/>
              <a:t>The sector departments and its stakeholders cannot stand by and let our water boards collapse </a:t>
            </a:r>
          </a:p>
          <a:p>
            <a:pPr>
              <a:lnSpc>
                <a:spcPct val="100000"/>
              </a:lnSpc>
              <a:spcBef>
                <a:spcPts val="225"/>
              </a:spcBef>
            </a:pPr>
            <a:r>
              <a:rPr lang="en-US" sz="1600" dirty="0"/>
              <a:t>Water is a basic human right, we have to resolve the problem</a:t>
            </a:r>
          </a:p>
          <a:p>
            <a:pPr>
              <a:lnSpc>
                <a:spcPct val="100000"/>
              </a:lnSpc>
              <a:spcBef>
                <a:spcPts val="225"/>
              </a:spcBef>
            </a:pPr>
            <a:r>
              <a:rPr lang="en-US" sz="1600" dirty="0"/>
              <a:t>If we are not proactive in finding a solution, water will stop.   </a:t>
            </a:r>
          </a:p>
          <a:p>
            <a:pPr marL="0" indent="0">
              <a:lnSpc>
                <a:spcPct val="100000"/>
              </a:lnSpc>
              <a:spcBef>
                <a:spcPts val="900"/>
              </a:spcBef>
              <a:buNone/>
            </a:pPr>
            <a:r>
              <a:rPr lang="en-ZA" sz="1600" b="1" dirty="0"/>
              <a:t>ONLY POSSIBLE SOLUTION</a:t>
            </a:r>
          </a:p>
          <a:p>
            <a:pPr>
              <a:lnSpc>
                <a:spcPct val="100000"/>
              </a:lnSpc>
              <a:spcBef>
                <a:spcPts val="450"/>
              </a:spcBef>
              <a:spcAft>
                <a:spcPts val="450"/>
              </a:spcAft>
            </a:pPr>
            <a:r>
              <a:rPr lang="en-US" sz="1600" dirty="0"/>
              <a:t>Minister of Human Settlements and Water and Sanitation to engage Cabinet to request funding for water boards until end of June 2021, outlining the dire consequences if they are not bailed out</a:t>
            </a:r>
          </a:p>
          <a:p>
            <a:pPr>
              <a:lnSpc>
                <a:spcPct val="100000"/>
              </a:lnSpc>
              <a:spcBef>
                <a:spcPts val="450"/>
              </a:spcBef>
              <a:spcAft>
                <a:spcPts val="450"/>
              </a:spcAft>
            </a:pPr>
            <a:r>
              <a:rPr lang="en-US" sz="1600" dirty="0"/>
              <a:t>Budget Forum allocates sufficient funds to WBs within DORA for the next financial year (DWS to indicate amount)</a:t>
            </a:r>
          </a:p>
        </p:txBody>
      </p:sp>
      <p:sp>
        <p:nvSpPr>
          <p:cNvPr id="4" name="Rounded Rectangle 3"/>
          <p:cNvSpPr/>
          <p:nvPr/>
        </p:nvSpPr>
        <p:spPr>
          <a:xfrm>
            <a:off x="548702" y="1768553"/>
            <a:ext cx="8249609" cy="11976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308809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757" y="604247"/>
            <a:ext cx="8558784" cy="584748"/>
          </a:xfrm>
        </p:spPr>
        <p:txBody>
          <a:bodyPr/>
          <a:lstStyle/>
          <a:p>
            <a:r>
              <a:rPr lang="en-ZA" sz="1800" b="1" dirty="0">
                <a:solidFill>
                  <a:prstClr val="black"/>
                </a:solidFill>
                <a:ea typeface="ＭＳ Ｐゴシック" charset="0"/>
              </a:rPr>
              <a:t>Water boards are also losing approximately 7% or R1.9 billion of their revenue as a result of 0% tariff increase during 2020/21</a:t>
            </a:r>
            <a:r>
              <a:rPr lang="en-ZA" sz="1500" b="1" cap="small" dirty="0">
                <a:solidFill>
                  <a:prstClr val="black"/>
                </a:solidFill>
                <a:ea typeface="ＭＳ Ｐゴシック" charset="0"/>
              </a:rPr>
              <a:t> </a:t>
            </a:r>
            <a:endParaRPr lang="en-ZA" sz="1350" b="1" dirty="0"/>
          </a:p>
        </p:txBody>
      </p:sp>
      <p:sp>
        <p:nvSpPr>
          <p:cNvPr id="7" name="Text Placeholder 6"/>
          <p:cNvSpPr>
            <a:spLocks noGrp="1"/>
          </p:cNvSpPr>
          <p:nvPr>
            <p:ph type="body" sz="half" idx="2"/>
          </p:nvPr>
        </p:nvSpPr>
        <p:spPr>
          <a:xfrm>
            <a:off x="273527" y="5234769"/>
            <a:ext cx="8710453" cy="786890"/>
          </a:xfrm>
        </p:spPr>
        <p:txBody>
          <a:bodyPr/>
          <a:lstStyle/>
          <a:p>
            <a:pPr marL="52738" algn="just" defTabSz="342900"/>
            <a:r>
              <a:rPr lang="en-ZA" sz="1400" dirty="0">
                <a:solidFill>
                  <a:prstClr val="black"/>
                </a:solidFill>
                <a:ea typeface="ＭＳ Ｐゴシック" charset="0"/>
              </a:rPr>
              <a:t>The revenue loss analysis above only considers the bulk water potable tariff not secondary activity revenue and other income. </a:t>
            </a:r>
            <a:r>
              <a:rPr lang="en-US" sz="1400" dirty="0">
                <a:solidFill>
                  <a:prstClr val="black"/>
                </a:solidFill>
                <a:ea typeface="ＭＳ Ｐゴシック" charset="0"/>
              </a:rPr>
              <a:t>There has been no funding injected to assist water boards to cope with the stress of no tariff increase for the 2020/21 financial year except to the 5 water boards who are in deficit already</a:t>
            </a:r>
          </a:p>
          <a:p>
            <a:pPr marL="857250" lvl="2" indent="-171450" algn="just" defTabSz="342900">
              <a:buFont typeface="Arial" pitchFamily="34" charset="0"/>
              <a:buChar char="•"/>
            </a:pPr>
            <a:endParaRPr lang="en-US" sz="1200" dirty="0">
              <a:solidFill>
                <a:prstClr val="black"/>
              </a:solidFill>
              <a:ea typeface="ＭＳ Ｐゴシック" charset="0"/>
            </a:endParaRPr>
          </a:p>
          <a:p>
            <a:endParaRPr lang="en-ZA" dirty="0"/>
          </a:p>
        </p:txBody>
      </p:sp>
      <p:sp>
        <p:nvSpPr>
          <p:cNvPr id="4" name="Slide Number Placeholder 3"/>
          <p:cNvSpPr>
            <a:spLocks noGrp="1"/>
          </p:cNvSpPr>
          <p:nvPr>
            <p:ph type="sldNum" sz="quarter" idx="12"/>
          </p:nvPr>
        </p:nvSpPr>
        <p:spPr/>
        <p:txBody>
          <a:bodyPr/>
          <a:lstStyle/>
          <a:p>
            <a:pPr defTabSz="685800">
              <a:defRPr/>
            </a:pPr>
            <a:fld id="{40D46574-B396-4706-AEBF-55424AEB0A4E}" type="slidenum">
              <a:rPr lang="en-US" altLang="en-US">
                <a:solidFill>
                  <a:prstClr val="black">
                    <a:tint val="75000"/>
                  </a:prstClr>
                </a:solidFill>
              </a:rPr>
              <a:pPr defTabSz="685800">
                <a:defRPr/>
              </a:pPr>
              <a:t>42</a:t>
            </a:fld>
            <a:endParaRPr lang="en-US" altLang="en-US">
              <a:solidFill>
                <a:prstClr val="black">
                  <a:tint val="75000"/>
                </a:prst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64728837"/>
              </p:ext>
            </p:extLst>
          </p:nvPr>
        </p:nvGraphicFramePr>
        <p:xfrm>
          <a:off x="445709" y="1455503"/>
          <a:ext cx="8476881" cy="3635008"/>
        </p:xfrm>
        <a:graphic>
          <a:graphicData uri="http://schemas.openxmlformats.org/drawingml/2006/table">
            <a:tbl>
              <a:tblPr firstRow="1" firstCol="1" bandRow="1">
                <a:tableStyleId>{1FECB4D8-DB02-4DC6-A0A2-4F2EBAE1DC90}</a:tableStyleId>
              </a:tblPr>
              <a:tblGrid>
                <a:gridCol w="1040108">
                  <a:extLst>
                    <a:ext uri="{9D8B030D-6E8A-4147-A177-3AD203B41FA5}">
                      <a16:colId xmlns:a16="http://schemas.microsoft.com/office/drawing/2014/main" xmlns="" val="20000"/>
                    </a:ext>
                  </a:extLst>
                </a:gridCol>
                <a:gridCol w="787754">
                  <a:extLst>
                    <a:ext uri="{9D8B030D-6E8A-4147-A177-3AD203B41FA5}">
                      <a16:colId xmlns:a16="http://schemas.microsoft.com/office/drawing/2014/main" xmlns="" val="20001"/>
                    </a:ext>
                  </a:extLst>
                </a:gridCol>
                <a:gridCol w="746831">
                  <a:extLst>
                    <a:ext uri="{9D8B030D-6E8A-4147-A177-3AD203B41FA5}">
                      <a16:colId xmlns:a16="http://schemas.microsoft.com/office/drawing/2014/main" xmlns="" val="20002"/>
                    </a:ext>
                  </a:extLst>
                </a:gridCol>
                <a:gridCol w="746831">
                  <a:extLst>
                    <a:ext uri="{9D8B030D-6E8A-4147-A177-3AD203B41FA5}">
                      <a16:colId xmlns:a16="http://schemas.microsoft.com/office/drawing/2014/main" xmlns="" val="20003"/>
                    </a:ext>
                  </a:extLst>
                </a:gridCol>
                <a:gridCol w="746831">
                  <a:extLst>
                    <a:ext uri="{9D8B030D-6E8A-4147-A177-3AD203B41FA5}">
                      <a16:colId xmlns:a16="http://schemas.microsoft.com/office/drawing/2014/main" xmlns="" val="20004"/>
                    </a:ext>
                  </a:extLst>
                </a:gridCol>
                <a:gridCol w="1040108">
                  <a:extLst>
                    <a:ext uri="{9D8B030D-6E8A-4147-A177-3AD203B41FA5}">
                      <a16:colId xmlns:a16="http://schemas.microsoft.com/office/drawing/2014/main" xmlns="" val="20005"/>
                    </a:ext>
                  </a:extLst>
                </a:gridCol>
                <a:gridCol w="739160">
                  <a:extLst>
                    <a:ext uri="{9D8B030D-6E8A-4147-A177-3AD203B41FA5}">
                      <a16:colId xmlns:a16="http://schemas.microsoft.com/office/drawing/2014/main" xmlns="" val="20006"/>
                    </a:ext>
                  </a:extLst>
                </a:gridCol>
                <a:gridCol w="794575">
                  <a:extLst>
                    <a:ext uri="{9D8B030D-6E8A-4147-A177-3AD203B41FA5}">
                      <a16:colId xmlns:a16="http://schemas.microsoft.com/office/drawing/2014/main" xmlns="" val="20007"/>
                    </a:ext>
                  </a:extLst>
                </a:gridCol>
                <a:gridCol w="794575">
                  <a:extLst>
                    <a:ext uri="{9D8B030D-6E8A-4147-A177-3AD203B41FA5}">
                      <a16:colId xmlns:a16="http://schemas.microsoft.com/office/drawing/2014/main" xmlns="" val="20008"/>
                    </a:ext>
                  </a:extLst>
                </a:gridCol>
                <a:gridCol w="1040108">
                  <a:extLst>
                    <a:ext uri="{9D8B030D-6E8A-4147-A177-3AD203B41FA5}">
                      <a16:colId xmlns:a16="http://schemas.microsoft.com/office/drawing/2014/main" xmlns="" val="20009"/>
                    </a:ext>
                  </a:extLst>
                </a:gridCol>
              </a:tblGrid>
              <a:tr h="202246">
                <a:tc rowSpan="4">
                  <a:txBody>
                    <a:bodyPr/>
                    <a:lstStyle/>
                    <a:p>
                      <a:pPr algn="ctr">
                        <a:spcAft>
                          <a:spcPts val="0"/>
                        </a:spcAft>
                      </a:pPr>
                      <a:r>
                        <a:rPr lang="en-ZA" sz="1000" dirty="0">
                          <a:effectLst/>
                        </a:rPr>
                        <a:t>Water Boards</a:t>
                      </a:r>
                      <a:endParaRPr lang="en-ZA" sz="1000" dirty="0">
                        <a:effectLst/>
                        <a:latin typeface="Times New Roman"/>
                        <a:ea typeface="Times New Roman"/>
                      </a:endParaRPr>
                    </a:p>
                  </a:txBody>
                  <a:tcPr marL="51435" marR="51435" marT="0" marB="0" anchor="ctr"/>
                </a:tc>
                <a:tc rowSpan="4">
                  <a:txBody>
                    <a:bodyPr/>
                    <a:lstStyle/>
                    <a:p>
                      <a:pPr algn="ctr">
                        <a:spcAft>
                          <a:spcPts val="0"/>
                        </a:spcAft>
                      </a:pPr>
                      <a:r>
                        <a:rPr lang="en-ZA" sz="1000" dirty="0">
                          <a:effectLst/>
                        </a:rPr>
                        <a:t>Audited 18/19 (</a:t>
                      </a:r>
                      <a:r>
                        <a:rPr lang="en-ZA" sz="1000" dirty="0" err="1">
                          <a:effectLst/>
                        </a:rPr>
                        <a:t>R'm</a:t>
                      </a:r>
                      <a:r>
                        <a:rPr lang="en-ZA" sz="1000" dirty="0">
                          <a:effectLst/>
                        </a:rPr>
                        <a:t>)</a:t>
                      </a:r>
                      <a:endParaRPr lang="en-ZA" sz="1000" dirty="0">
                        <a:effectLst/>
                        <a:latin typeface="Times New Roman"/>
                        <a:ea typeface="Times New Roman"/>
                      </a:endParaRPr>
                    </a:p>
                  </a:txBody>
                  <a:tcPr marL="51435" marR="51435" marT="0" marB="0" anchor="ctr"/>
                </a:tc>
                <a:tc rowSpan="3" gridSpan="4">
                  <a:txBody>
                    <a:bodyPr/>
                    <a:lstStyle/>
                    <a:p>
                      <a:pPr algn="ctr">
                        <a:spcAft>
                          <a:spcPts val="0"/>
                        </a:spcAft>
                      </a:pPr>
                      <a:r>
                        <a:rPr lang="en-ZA" sz="1000" dirty="0">
                          <a:effectLst/>
                        </a:rPr>
                        <a:t>WB Revenue Projection (</a:t>
                      </a:r>
                      <a:r>
                        <a:rPr lang="en-ZA" sz="1000" dirty="0" err="1">
                          <a:effectLst/>
                        </a:rPr>
                        <a:t>R'm</a:t>
                      </a:r>
                      <a:r>
                        <a:rPr lang="en-ZA" sz="1000" dirty="0">
                          <a:effectLst/>
                        </a:rPr>
                        <a:t>)</a:t>
                      </a:r>
                      <a:endParaRPr lang="en-ZA" sz="1000" dirty="0">
                        <a:effectLst/>
                        <a:latin typeface="Times New Roman"/>
                        <a:ea typeface="Times New Roman"/>
                      </a:endParaRPr>
                    </a:p>
                  </a:txBody>
                  <a:tcPr marL="51435" marR="51435" marT="0" marB="0" anchor="ctr"/>
                </a:tc>
                <a:tc rowSpan="3" hMerge="1">
                  <a:txBody>
                    <a:bodyPr/>
                    <a:lstStyle/>
                    <a:p>
                      <a:endParaRPr lang="en-ZA"/>
                    </a:p>
                  </a:txBody>
                  <a:tcPr/>
                </a:tc>
                <a:tc rowSpan="3" hMerge="1">
                  <a:txBody>
                    <a:bodyPr/>
                    <a:lstStyle/>
                    <a:p>
                      <a:endParaRPr lang="en-ZA"/>
                    </a:p>
                  </a:txBody>
                  <a:tcPr/>
                </a:tc>
                <a:tc rowSpan="3" hMerge="1">
                  <a:txBody>
                    <a:bodyPr/>
                    <a:lstStyle/>
                    <a:p>
                      <a:endParaRPr lang="en-ZA"/>
                    </a:p>
                  </a:txBody>
                  <a:tcPr/>
                </a:tc>
                <a:tc rowSpan="4">
                  <a:txBody>
                    <a:bodyPr/>
                    <a:lstStyle/>
                    <a:p>
                      <a:pPr algn="ctr">
                        <a:spcAft>
                          <a:spcPts val="0"/>
                        </a:spcAft>
                      </a:pPr>
                      <a:r>
                        <a:rPr lang="en-ZA" sz="1000">
                          <a:effectLst/>
                        </a:rPr>
                        <a:t>% 2019/20 vs 2020/21</a:t>
                      </a:r>
                      <a:endParaRPr lang="en-ZA" sz="1000">
                        <a:effectLst/>
                        <a:latin typeface="Times New Roman"/>
                        <a:ea typeface="Times New Roman"/>
                      </a:endParaRPr>
                    </a:p>
                  </a:txBody>
                  <a:tcPr marL="51435" marR="51435" marT="0" marB="0" anchor="ctr"/>
                </a:tc>
                <a:tc rowSpan="4">
                  <a:txBody>
                    <a:bodyPr/>
                    <a:lstStyle/>
                    <a:p>
                      <a:pPr algn="ctr">
                        <a:spcAft>
                          <a:spcPts val="0"/>
                        </a:spcAft>
                      </a:pPr>
                      <a:r>
                        <a:rPr lang="en-ZA" sz="1000">
                          <a:effectLst/>
                        </a:rPr>
                        <a:t>% 2020/21 vs 2021/22</a:t>
                      </a:r>
                      <a:endParaRPr lang="en-ZA" sz="1000">
                        <a:effectLst/>
                        <a:latin typeface="Times New Roman"/>
                        <a:ea typeface="Times New Roman"/>
                      </a:endParaRPr>
                    </a:p>
                  </a:txBody>
                  <a:tcPr marL="51435" marR="51435" marT="0" marB="0" anchor="ctr"/>
                </a:tc>
                <a:tc rowSpan="4">
                  <a:txBody>
                    <a:bodyPr/>
                    <a:lstStyle/>
                    <a:p>
                      <a:pPr algn="ctr">
                        <a:spcAft>
                          <a:spcPts val="0"/>
                        </a:spcAft>
                      </a:pPr>
                      <a:r>
                        <a:rPr lang="en-ZA" sz="1000" dirty="0">
                          <a:effectLst/>
                        </a:rPr>
                        <a:t>% 2021/22 vs 2022/23</a:t>
                      </a:r>
                      <a:endParaRPr lang="en-ZA" sz="1000" dirty="0">
                        <a:effectLst/>
                        <a:latin typeface="Times New Roman"/>
                        <a:ea typeface="Times New Roman"/>
                      </a:endParaRPr>
                    </a:p>
                  </a:txBody>
                  <a:tcPr marL="51435" marR="51435" marT="0" marB="0" anchor="ctr"/>
                </a:tc>
                <a:tc>
                  <a:txBody>
                    <a:bodyPr/>
                    <a:lstStyle/>
                    <a:p>
                      <a:endParaRPr lang="en-ZA" sz="1000"/>
                    </a:p>
                  </a:txBody>
                  <a:tcPr marL="51435" marR="51435" marT="0" marB="0" anchor="b"/>
                </a:tc>
                <a:extLst>
                  <a:ext uri="{0D108BD9-81ED-4DB2-BD59-A6C34878D82A}">
                    <a16:rowId xmlns:a16="http://schemas.microsoft.com/office/drawing/2014/main" xmlns="" val="10000"/>
                  </a:ext>
                </a:extLst>
              </a:tr>
              <a:tr h="135612">
                <a:tc vMerge="1">
                  <a:txBody>
                    <a:bodyPr/>
                    <a:lstStyle/>
                    <a:p>
                      <a:endParaRPr lang="en-ZA"/>
                    </a:p>
                  </a:txBody>
                  <a:tcPr/>
                </a:tc>
                <a:tc vMerge="1">
                  <a:txBody>
                    <a:bodyPr/>
                    <a:lstStyle/>
                    <a:p>
                      <a:endParaRPr lang="en-ZA"/>
                    </a:p>
                  </a:txBody>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a:endParaRPr lang="en-ZA" sz="800">
                        <a:effectLst/>
                        <a:latin typeface="Times New Roman"/>
                      </a:endParaRPr>
                    </a:p>
                  </a:txBody>
                  <a:tcPr marL="51435" marR="51435" marT="0" marB="0" anchor="b"/>
                </a:tc>
                <a:extLst>
                  <a:ext uri="{0D108BD9-81ED-4DB2-BD59-A6C34878D82A}">
                    <a16:rowId xmlns:a16="http://schemas.microsoft.com/office/drawing/2014/main" xmlns="" val="10001"/>
                  </a:ext>
                </a:extLst>
              </a:tr>
              <a:tr h="139225">
                <a:tc vMerge="1">
                  <a:txBody>
                    <a:bodyPr/>
                    <a:lstStyle/>
                    <a:p>
                      <a:endParaRPr lang="en-ZA"/>
                    </a:p>
                  </a:txBody>
                  <a:tcPr/>
                </a:tc>
                <a:tc vMerge="1">
                  <a:txBody>
                    <a:bodyPr/>
                    <a:lstStyle/>
                    <a:p>
                      <a:endParaRPr lang="en-ZA"/>
                    </a:p>
                  </a:txBody>
                  <a:tcPr/>
                </a:tc>
                <a:tc gridSpan="4" vMerge="1">
                  <a:txBody>
                    <a:bodyPr/>
                    <a:lstStyle/>
                    <a:p>
                      <a:endParaRPr lang="en-ZA"/>
                    </a:p>
                  </a:txBody>
                  <a:tcPr/>
                </a:tc>
                <a:tc hMerge="1" vMerge="1">
                  <a:txBody>
                    <a:bodyPr/>
                    <a:lstStyle/>
                    <a:p>
                      <a:endParaRPr lang="en-ZA"/>
                    </a:p>
                  </a:txBody>
                  <a:tcPr/>
                </a:tc>
                <a:tc hMerge="1"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algn="ctr">
                        <a:spcAft>
                          <a:spcPts val="0"/>
                        </a:spcAft>
                      </a:pPr>
                      <a:r>
                        <a:rPr lang="en-ZA" sz="1000" dirty="0">
                          <a:effectLst/>
                        </a:rPr>
                        <a:t>Revenue loss due to tariff reduction 20/21 </a:t>
                      </a:r>
                      <a:r>
                        <a:rPr lang="en-ZA" sz="1000" dirty="0" err="1">
                          <a:effectLst/>
                        </a:rPr>
                        <a:t>R'm</a:t>
                      </a:r>
                      <a:endParaRPr lang="en-ZA" sz="1000" dirty="0">
                        <a:effectLst/>
                        <a:latin typeface="Times New Roman"/>
                        <a:ea typeface="Times New Roman"/>
                      </a:endParaRPr>
                    </a:p>
                  </a:txBody>
                  <a:tcPr marL="51435" marR="51435" marT="0" marB="0" anchor="ctr"/>
                </a:tc>
                <a:extLst>
                  <a:ext uri="{0D108BD9-81ED-4DB2-BD59-A6C34878D82A}">
                    <a16:rowId xmlns:a16="http://schemas.microsoft.com/office/drawing/2014/main" xmlns="" val="10002"/>
                  </a:ext>
                </a:extLst>
              </a:tr>
              <a:tr h="564555">
                <a:tc vMerge="1">
                  <a:txBody>
                    <a:bodyPr/>
                    <a:lstStyle/>
                    <a:p>
                      <a:endParaRPr lang="en-ZA"/>
                    </a:p>
                  </a:txBody>
                  <a:tcPr/>
                </a:tc>
                <a:tc vMerge="1">
                  <a:txBody>
                    <a:bodyPr/>
                    <a:lstStyle/>
                    <a:p>
                      <a:endParaRPr lang="en-ZA"/>
                    </a:p>
                  </a:txBody>
                  <a:tcPr/>
                </a:tc>
                <a:tc>
                  <a:txBody>
                    <a:bodyPr/>
                    <a:lstStyle/>
                    <a:p>
                      <a:pPr algn="ctr">
                        <a:spcAft>
                          <a:spcPts val="0"/>
                        </a:spcAft>
                      </a:pPr>
                      <a:r>
                        <a:rPr lang="en-ZA" sz="1000" dirty="0">
                          <a:effectLst/>
                        </a:rPr>
                        <a:t> 2019/20 Draft AFS</a:t>
                      </a:r>
                      <a:endParaRPr lang="en-ZA" sz="1000" dirty="0">
                        <a:effectLst/>
                        <a:latin typeface="Times New Roman"/>
                        <a:ea typeface="Times New Roman"/>
                      </a:endParaRPr>
                    </a:p>
                  </a:txBody>
                  <a:tcPr marL="51435" marR="51435" marT="0" marB="0" anchor="ctr"/>
                </a:tc>
                <a:tc>
                  <a:txBody>
                    <a:bodyPr/>
                    <a:lstStyle/>
                    <a:p>
                      <a:pPr algn="ctr">
                        <a:spcAft>
                          <a:spcPts val="0"/>
                        </a:spcAft>
                      </a:pPr>
                      <a:r>
                        <a:rPr lang="en-ZA" sz="1000" dirty="0">
                          <a:effectLst/>
                        </a:rPr>
                        <a:t>2020/21</a:t>
                      </a:r>
                      <a:endParaRPr lang="en-ZA" sz="1000" dirty="0">
                        <a:effectLst/>
                        <a:latin typeface="Times New Roman"/>
                        <a:ea typeface="Times New Roman"/>
                      </a:endParaRPr>
                    </a:p>
                  </a:txBody>
                  <a:tcPr marL="51435" marR="51435" marT="0" marB="0" anchor="ctr"/>
                </a:tc>
                <a:tc>
                  <a:txBody>
                    <a:bodyPr/>
                    <a:lstStyle/>
                    <a:p>
                      <a:pPr algn="ctr">
                        <a:spcAft>
                          <a:spcPts val="0"/>
                        </a:spcAft>
                      </a:pPr>
                      <a:r>
                        <a:rPr lang="en-ZA" sz="1000" dirty="0">
                          <a:effectLst/>
                        </a:rPr>
                        <a:t> 2021/22</a:t>
                      </a:r>
                      <a:endParaRPr lang="en-ZA" sz="1000" dirty="0">
                        <a:effectLst/>
                        <a:latin typeface="Times New Roman"/>
                        <a:ea typeface="Times New Roman"/>
                      </a:endParaRPr>
                    </a:p>
                  </a:txBody>
                  <a:tcPr marL="51435" marR="51435" marT="0" marB="0" anchor="ctr"/>
                </a:tc>
                <a:tc>
                  <a:txBody>
                    <a:bodyPr/>
                    <a:lstStyle/>
                    <a:p>
                      <a:pPr algn="ctr">
                        <a:spcAft>
                          <a:spcPts val="0"/>
                        </a:spcAft>
                      </a:pPr>
                      <a:r>
                        <a:rPr lang="en-ZA" sz="1000" dirty="0">
                          <a:effectLst/>
                        </a:rPr>
                        <a:t>2022/23</a:t>
                      </a:r>
                      <a:endParaRPr lang="en-ZA" sz="1000" dirty="0">
                        <a:effectLst/>
                        <a:latin typeface="Times New Roman"/>
                        <a:ea typeface="Times New Roman"/>
                      </a:endParaRPr>
                    </a:p>
                  </a:txBody>
                  <a:tcPr marL="51435" marR="51435" marT="0" marB="0" anchor="ct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pPr algn="ctr">
                        <a:spcAft>
                          <a:spcPts val="0"/>
                        </a:spcAft>
                      </a:pPr>
                      <a:endParaRPr lang="en-ZA" sz="1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267358">
                <a:tc>
                  <a:txBody>
                    <a:bodyPr/>
                    <a:lstStyle/>
                    <a:p>
                      <a:pPr algn="l">
                        <a:spcAft>
                          <a:spcPts val="0"/>
                        </a:spcAft>
                      </a:pPr>
                      <a:r>
                        <a:rPr lang="en-ZA" sz="1000">
                          <a:effectLst/>
                        </a:rPr>
                        <a:t>Amatola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423</a:t>
                      </a:r>
                    </a:p>
                  </a:txBody>
                  <a:tcPr marL="5715" marR="5715" marT="5715" marB="0" anchor="ctr"/>
                </a:tc>
                <a:tc>
                  <a:txBody>
                    <a:bodyPr/>
                    <a:lstStyle/>
                    <a:p>
                      <a:pPr algn="r" rtl="0" fontAlgn="ctr"/>
                      <a:r>
                        <a:rPr lang="en-ZA" sz="1000" b="0" i="0" u="none" strike="noStrike">
                          <a:solidFill>
                            <a:srgbClr val="000000"/>
                          </a:solidFill>
                          <a:effectLst/>
                          <a:latin typeface="Arial"/>
                        </a:rPr>
                        <a:t>419</a:t>
                      </a:r>
                    </a:p>
                  </a:txBody>
                  <a:tcPr marL="5715" marR="5715" marT="5715" marB="0" anchor="ctr"/>
                </a:tc>
                <a:tc>
                  <a:txBody>
                    <a:bodyPr/>
                    <a:lstStyle/>
                    <a:p>
                      <a:pPr algn="r" rtl="0" fontAlgn="ctr"/>
                      <a:r>
                        <a:rPr lang="en-ZA" sz="1000" b="0" i="0" u="none" strike="noStrike" dirty="0">
                          <a:solidFill>
                            <a:schemeClr val="tx1"/>
                          </a:solidFill>
                          <a:effectLst/>
                          <a:latin typeface="Arial"/>
                        </a:rPr>
                        <a:t>419</a:t>
                      </a:r>
                    </a:p>
                  </a:txBody>
                  <a:tcPr marL="5715" marR="5715" marT="5715" marB="0" anchor="ctr"/>
                </a:tc>
                <a:tc>
                  <a:txBody>
                    <a:bodyPr/>
                    <a:lstStyle/>
                    <a:p>
                      <a:pPr algn="r" rtl="0" fontAlgn="ctr"/>
                      <a:r>
                        <a:rPr lang="en-ZA" sz="1000" b="0" i="0" u="none" strike="noStrike">
                          <a:solidFill>
                            <a:srgbClr val="000000"/>
                          </a:solidFill>
                          <a:effectLst/>
                          <a:latin typeface="Arial"/>
                        </a:rPr>
                        <a:t>474</a:t>
                      </a:r>
                    </a:p>
                  </a:txBody>
                  <a:tcPr marL="5715" marR="5715" marT="5715" marB="0" anchor="ctr"/>
                </a:tc>
                <a:tc>
                  <a:txBody>
                    <a:bodyPr/>
                    <a:lstStyle/>
                    <a:p>
                      <a:pPr algn="r" rtl="0" fontAlgn="ctr"/>
                      <a:r>
                        <a:rPr lang="en-ZA" sz="1000" b="0" i="0" u="none" strike="noStrike" dirty="0">
                          <a:solidFill>
                            <a:srgbClr val="000000"/>
                          </a:solidFill>
                          <a:effectLst/>
                          <a:latin typeface="Arial"/>
                        </a:rPr>
                        <a:t>528</a:t>
                      </a:r>
                    </a:p>
                  </a:txBody>
                  <a:tcPr marL="5715" marR="5715" marT="5715" marB="0" anchor="ctr"/>
                </a:tc>
                <a:tc>
                  <a:txBody>
                    <a:bodyPr/>
                    <a:lstStyle/>
                    <a:p>
                      <a:pPr algn="ctr" rtl="0" fontAlgn="ctr"/>
                      <a:r>
                        <a:rPr lang="en-ZA" sz="1000" b="0" i="0" u="none" strike="noStrike" dirty="0">
                          <a:solidFill>
                            <a:srgbClr val="000000"/>
                          </a:solidFill>
                          <a:effectLst/>
                          <a:latin typeface="Arial"/>
                        </a:rPr>
                        <a:t>0%</a:t>
                      </a:r>
                    </a:p>
                  </a:txBody>
                  <a:tcPr marL="5715" marR="5715" marT="5715" marB="0" anchor="ctr"/>
                </a:tc>
                <a:tc>
                  <a:txBody>
                    <a:bodyPr/>
                    <a:lstStyle/>
                    <a:p>
                      <a:pPr algn="ctr" rtl="0" fontAlgn="ctr"/>
                      <a:r>
                        <a:rPr lang="en-ZA" sz="1000" b="0" i="0" u="none" strike="noStrike">
                          <a:solidFill>
                            <a:srgbClr val="000000"/>
                          </a:solidFill>
                          <a:effectLst/>
                          <a:latin typeface="Arial"/>
                        </a:rPr>
                        <a:t>13%</a:t>
                      </a:r>
                    </a:p>
                  </a:txBody>
                  <a:tcPr marL="5715" marR="5715" marT="5715" marB="0" anchor="ctr"/>
                </a:tc>
                <a:tc>
                  <a:txBody>
                    <a:bodyPr/>
                    <a:lstStyle/>
                    <a:p>
                      <a:pPr algn="ctr" rtl="0" fontAlgn="ctr"/>
                      <a:r>
                        <a:rPr lang="en-ZA" sz="1000" b="0" i="0" u="none" strike="noStrike">
                          <a:solidFill>
                            <a:srgbClr val="000000"/>
                          </a:solidFill>
                          <a:effectLst/>
                          <a:latin typeface="Arial"/>
                        </a:rPr>
                        <a:t>11%</a:t>
                      </a:r>
                    </a:p>
                  </a:txBody>
                  <a:tcPr marL="5715" marR="5715" marT="5715" marB="0" anchor="ctr"/>
                </a:tc>
                <a:tc>
                  <a:txBody>
                    <a:bodyPr/>
                    <a:lstStyle/>
                    <a:p>
                      <a:pPr algn="ctr">
                        <a:spcAft>
                          <a:spcPts val="0"/>
                        </a:spcAft>
                      </a:pPr>
                      <a:r>
                        <a:rPr lang="en-ZA" sz="1000">
                          <a:effectLst/>
                        </a:rPr>
                        <a:t>39</a:t>
                      </a:r>
                      <a:endParaRPr lang="en-ZA" sz="1000">
                        <a:effectLst/>
                        <a:latin typeface="Times New Roman"/>
                        <a:ea typeface="Times New Roman"/>
                      </a:endParaRPr>
                    </a:p>
                  </a:txBody>
                  <a:tcPr marL="51435" marR="51435" marT="0" marB="0" anchor="b"/>
                </a:tc>
                <a:extLst>
                  <a:ext uri="{0D108BD9-81ED-4DB2-BD59-A6C34878D82A}">
                    <a16:rowId xmlns:a16="http://schemas.microsoft.com/office/drawing/2014/main" xmlns="" val="10004"/>
                  </a:ext>
                </a:extLst>
              </a:tr>
              <a:tr h="267358">
                <a:tc>
                  <a:txBody>
                    <a:bodyPr/>
                    <a:lstStyle/>
                    <a:p>
                      <a:pPr algn="l">
                        <a:spcAft>
                          <a:spcPts val="0"/>
                        </a:spcAft>
                      </a:pPr>
                      <a:r>
                        <a:rPr lang="en-ZA" sz="1000">
                          <a:effectLst/>
                        </a:rPr>
                        <a:t>Bloem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752</a:t>
                      </a:r>
                    </a:p>
                  </a:txBody>
                  <a:tcPr marL="5715" marR="5715" marT="5715" marB="0" anchor="ctr"/>
                </a:tc>
                <a:tc>
                  <a:txBody>
                    <a:bodyPr/>
                    <a:lstStyle/>
                    <a:p>
                      <a:pPr algn="r" rtl="0" fontAlgn="ctr"/>
                      <a:r>
                        <a:rPr lang="en-ZA" sz="1000" b="0" i="0" u="none" strike="noStrike">
                          <a:solidFill>
                            <a:srgbClr val="000000"/>
                          </a:solidFill>
                          <a:effectLst/>
                          <a:latin typeface="Arial"/>
                        </a:rPr>
                        <a:t>818</a:t>
                      </a:r>
                    </a:p>
                  </a:txBody>
                  <a:tcPr marL="5715" marR="5715" marT="5715" marB="0" anchor="ctr"/>
                </a:tc>
                <a:tc>
                  <a:txBody>
                    <a:bodyPr/>
                    <a:lstStyle/>
                    <a:p>
                      <a:pPr algn="r" rtl="0" fontAlgn="ctr"/>
                      <a:r>
                        <a:rPr lang="en-ZA" sz="1000" b="0" i="0" u="none" strike="noStrike" dirty="0">
                          <a:solidFill>
                            <a:schemeClr val="tx1"/>
                          </a:solidFill>
                          <a:effectLst/>
                          <a:latin typeface="Arial"/>
                        </a:rPr>
                        <a:t>812</a:t>
                      </a:r>
                    </a:p>
                  </a:txBody>
                  <a:tcPr marL="5715" marR="5715" marT="5715" marB="0" anchor="ctr"/>
                </a:tc>
                <a:tc>
                  <a:txBody>
                    <a:bodyPr/>
                    <a:lstStyle/>
                    <a:p>
                      <a:pPr algn="r" rtl="0" fontAlgn="ctr"/>
                      <a:r>
                        <a:rPr lang="en-ZA" sz="1000" b="0" i="0" u="none" strike="noStrike">
                          <a:solidFill>
                            <a:srgbClr val="000000"/>
                          </a:solidFill>
                          <a:effectLst/>
                          <a:latin typeface="Arial"/>
                        </a:rPr>
                        <a:t>968</a:t>
                      </a:r>
                    </a:p>
                  </a:txBody>
                  <a:tcPr marL="5715" marR="5715" marT="5715" marB="0" anchor="ctr"/>
                </a:tc>
                <a:tc>
                  <a:txBody>
                    <a:bodyPr/>
                    <a:lstStyle/>
                    <a:p>
                      <a:pPr algn="r" rtl="0" fontAlgn="ctr"/>
                      <a:r>
                        <a:rPr lang="en-ZA" sz="1000" b="0" i="0" u="none" strike="noStrike" dirty="0">
                          <a:solidFill>
                            <a:srgbClr val="000000"/>
                          </a:solidFill>
                          <a:effectLst/>
                          <a:latin typeface="Arial"/>
                        </a:rPr>
                        <a:t>1 066</a:t>
                      </a:r>
                    </a:p>
                  </a:txBody>
                  <a:tcPr marL="5715" marR="5715" marT="5715" marB="0" anchor="ctr"/>
                </a:tc>
                <a:tc>
                  <a:txBody>
                    <a:bodyPr/>
                    <a:lstStyle/>
                    <a:p>
                      <a:pPr algn="ctr" rtl="0" fontAlgn="ctr"/>
                      <a:r>
                        <a:rPr lang="en-ZA" sz="1000" b="0" i="0" u="none" strike="noStrike" dirty="0">
                          <a:solidFill>
                            <a:srgbClr val="000000"/>
                          </a:solidFill>
                          <a:effectLst/>
                          <a:latin typeface="Arial"/>
                        </a:rPr>
                        <a:t>-1%</a:t>
                      </a:r>
                    </a:p>
                  </a:txBody>
                  <a:tcPr marL="5715" marR="5715" marT="5715" marB="0" anchor="ctr"/>
                </a:tc>
                <a:tc>
                  <a:txBody>
                    <a:bodyPr/>
                    <a:lstStyle/>
                    <a:p>
                      <a:pPr algn="ctr" rtl="0" fontAlgn="ctr"/>
                      <a:r>
                        <a:rPr lang="en-ZA" sz="1000" b="0" i="0" u="none" strike="noStrike" dirty="0">
                          <a:solidFill>
                            <a:srgbClr val="000000"/>
                          </a:solidFill>
                          <a:effectLst/>
                          <a:latin typeface="Arial"/>
                        </a:rPr>
                        <a:t>19%</a:t>
                      </a:r>
                    </a:p>
                  </a:txBody>
                  <a:tcPr marL="5715" marR="5715" marT="5715" marB="0" anchor="ctr"/>
                </a:tc>
                <a:tc>
                  <a:txBody>
                    <a:bodyPr/>
                    <a:lstStyle/>
                    <a:p>
                      <a:pPr algn="ctr" rtl="0" fontAlgn="ctr"/>
                      <a:r>
                        <a:rPr lang="en-ZA" sz="1000" b="0" i="0" u="none" strike="noStrike">
                          <a:solidFill>
                            <a:srgbClr val="000000"/>
                          </a:solidFill>
                          <a:effectLst/>
                          <a:latin typeface="Arial"/>
                        </a:rPr>
                        <a:t>10%</a:t>
                      </a:r>
                    </a:p>
                  </a:txBody>
                  <a:tcPr marL="5715" marR="5715" marT="5715" marB="0" anchor="ctr"/>
                </a:tc>
                <a:tc>
                  <a:txBody>
                    <a:bodyPr/>
                    <a:lstStyle/>
                    <a:p>
                      <a:pPr algn="ctr">
                        <a:spcAft>
                          <a:spcPts val="0"/>
                        </a:spcAft>
                      </a:pPr>
                      <a:r>
                        <a:rPr lang="en-ZA" sz="1000" dirty="0">
                          <a:effectLst/>
                        </a:rPr>
                        <a:t>74</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05"/>
                  </a:ext>
                </a:extLst>
              </a:tr>
              <a:tr h="401036">
                <a:tc>
                  <a:txBody>
                    <a:bodyPr/>
                    <a:lstStyle/>
                    <a:p>
                      <a:pPr algn="l">
                        <a:spcAft>
                          <a:spcPts val="0"/>
                        </a:spcAft>
                      </a:pPr>
                      <a:r>
                        <a:rPr lang="en-ZA" sz="1000">
                          <a:effectLst/>
                        </a:rPr>
                        <a:t>Lepelle Northern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591</a:t>
                      </a:r>
                    </a:p>
                  </a:txBody>
                  <a:tcPr marL="5715" marR="5715" marT="5715" marB="0" anchor="ctr"/>
                </a:tc>
                <a:tc>
                  <a:txBody>
                    <a:bodyPr/>
                    <a:lstStyle/>
                    <a:p>
                      <a:pPr algn="r" rtl="0" fontAlgn="ctr"/>
                      <a:r>
                        <a:rPr lang="en-ZA" sz="1000" b="0" i="0" u="none" strike="noStrike">
                          <a:solidFill>
                            <a:srgbClr val="000000"/>
                          </a:solidFill>
                          <a:effectLst/>
                          <a:latin typeface="Arial"/>
                        </a:rPr>
                        <a:t>602</a:t>
                      </a:r>
                    </a:p>
                  </a:txBody>
                  <a:tcPr marL="5715" marR="5715" marT="5715" marB="0" anchor="ctr"/>
                </a:tc>
                <a:tc>
                  <a:txBody>
                    <a:bodyPr/>
                    <a:lstStyle/>
                    <a:p>
                      <a:pPr algn="r" rtl="0" fontAlgn="ctr"/>
                      <a:r>
                        <a:rPr lang="en-ZA" sz="1000" b="0" i="0" u="none" strike="noStrike" dirty="0">
                          <a:solidFill>
                            <a:schemeClr val="tx1"/>
                          </a:solidFill>
                          <a:effectLst/>
                          <a:latin typeface="Arial"/>
                        </a:rPr>
                        <a:t>602</a:t>
                      </a:r>
                    </a:p>
                  </a:txBody>
                  <a:tcPr marL="5715" marR="5715" marT="5715" marB="0" anchor="ctr"/>
                </a:tc>
                <a:tc>
                  <a:txBody>
                    <a:bodyPr/>
                    <a:lstStyle/>
                    <a:p>
                      <a:pPr algn="r" rtl="0" fontAlgn="ctr"/>
                      <a:r>
                        <a:rPr lang="en-ZA" sz="1000" b="0" i="0" u="none" strike="noStrike">
                          <a:solidFill>
                            <a:srgbClr val="000000"/>
                          </a:solidFill>
                          <a:effectLst/>
                          <a:latin typeface="Arial"/>
                        </a:rPr>
                        <a:t>701</a:t>
                      </a:r>
                    </a:p>
                  </a:txBody>
                  <a:tcPr marL="5715" marR="5715" marT="5715" marB="0" anchor="ctr"/>
                </a:tc>
                <a:tc>
                  <a:txBody>
                    <a:bodyPr/>
                    <a:lstStyle/>
                    <a:p>
                      <a:pPr algn="r" rtl="0" fontAlgn="ctr"/>
                      <a:r>
                        <a:rPr lang="en-ZA" sz="1000" b="0" i="0" u="none" strike="noStrike">
                          <a:solidFill>
                            <a:srgbClr val="000000"/>
                          </a:solidFill>
                          <a:effectLst/>
                          <a:latin typeface="Arial"/>
                        </a:rPr>
                        <a:t>769</a:t>
                      </a:r>
                    </a:p>
                  </a:txBody>
                  <a:tcPr marL="5715" marR="5715" marT="5715" marB="0" anchor="ctr"/>
                </a:tc>
                <a:tc>
                  <a:txBody>
                    <a:bodyPr/>
                    <a:lstStyle/>
                    <a:p>
                      <a:pPr algn="ctr" rtl="0" fontAlgn="ctr"/>
                      <a:r>
                        <a:rPr lang="en-ZA" sz="1000" b="0" i="0" u="none" strike="noStrike">
                          <a:solidFill>
                            <a:srgbClr val="000000"/>
                          </a:solidFill>
                          <a:effectLst/>
                          <a:latin typeface="Arial"/>
                        </a:rPr>
                        <a:t>0%</a:t>
                      </a:r>
                    </a:p>
                  </a:txBody>
                  <a:tcPr marL="5715" marR="5715" marT="5715" marB="0" anchor="ctr"/>
                </a:tc>
                <a:tc>
                  <a:txBody>
                    <a:bodyPr/>
                    <a:lstStyle/>
                    <a:p>
                      <a:pPr algn="ctr" rtl="0" fontAlgn="ctr"/>
                      <a:r>
                        <a:rPr lang="en-ZA" sz="1000" b="0" i="0" u="none" strike="noStrike" dirty="0">
                          <a:solidFill>
                            <a:srgbClr val="000000"/>
                          </a:solidFill>
                          <a:effectLst/>
                          <a:latin typeface="Arial"/>
                        </a:rPr>
                        <a:t>16%</a:t>
                      </a:r>
                    </a:p>
                  </a:txBody>
                  <a:tcPr marL="5715" marR="5715" marT="5715" marB="0" anchor="ctr"/>
                </a:tc>
                <a:tc>
                  <a:txBody>
                    <a:bodyPr/>
                    <a:lstStyle/>
                    <a:p>
                      <a:pPr algn="ctr" rtl="0" fontAlgn="ctr"/>
                      <a:r>
                        <a:rPr lang="en-ZA" sz="1000" b="0" i="0" u="none" strike="noStrike">
                          <a:solidFill>
                            <a:srgbClr val="000000"/>
                          </a:solidFill>
                          <a:effectLst/>
                          <a:latin typeface="Arial"/>
                        </a:rPr>
                        <a:t>10%</a:t>
                      </a:r>
                    </a:p>
                  </a:txBody>
                  <a:tcPr marL="5715" marR="5715" marT="5715" marB="0" anchor="ctr"/>
                </a:tc>
                <a:tc>
                  <a:txBody>
                    <a:bodyPr/>
                    <a:lstStyle/>
                    <a:p>
                      <a:pPr algn="ctr">
                        <a:spcAft>
                          <a:spcPts val="0"/>
                        </a:spcAft>
                      </a:pPr>
                      <a:r>
                        <a:rPr lang="en-ZA" sz="1000" dirty="0">
                          <a:effectLst/>
                        </a:rPr>
                        <a:t>31</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06"/>
                  </a:ext>
                </a:extLst>
              </a:tr>
              <a:tr h="267358">
                <a:tc>
                  <a:txBody>
                    <a:bodyPr/>
                    <a:lstStyle/>
                    <a:p>
                      <a:pPr algn="l">
                        <a:spcAft>
                          <a:spcPts val="0"/>
                        </a:spcAft>
                      </a:pPr>
                      <a:r>
                        <a:rPr lang="en-ZA" sz="1000">
                          <a:effectLst/>
                        </a:rPr>
                        <a:t>Magalies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979</a:t>
                      </a:r>
                    </a:p>
                  </a:txBody>
                  <a:tcPr marL="5715" marR="5715" marT="5715" marB="0" anchor="ctr"/>
                </a:tc>
                <a:tc>
                  <a:txBody>
                    <a:bodyPr/>
                    <a:lstStyle/>
                    <a:p>
                      <a:pPr algn="r" rtl="0" fontAlgn="ctr"/>
                      <a:r>
                        <a:rPr lang="en-ZA" sz="1000" b="0" i="0" u="none" strike="noStrike">
                          <a:solidFill>
                            <a:srgbClr val="000000"/>
                          </a:solidFill>
                          <a:effectLst/>
                          <a:latin typeface="Arial"/>
                        </a:rPr>
                        <a:t>789</a:t>
                      </a:r>
                    </a:p>
                  </a:txBody>
                  <a:tcPr marL="5715" marR="5715" marT="5715" marB="0" anchor="ctr"/>
                </a:tc>
                <a:tc>
                  <a:txBody>
                    <a:bodyPr/>
                    <a:lstStyle/>
                    <a:p>
                      <a:pPr algn="r" rtl="0" fontAlgn="ctr"/>
                      <a:r>
                        <a:rPr lang="en-ZA" sz="1000" b="0" i="0" u="none" strike="noStrike" dirty="0">
                          <a:solidFill>
                            <a:schemeClr val="tx1"/>
                          </a:solidFill>
                          <a:effectLst/>
                          <a:latin typeface="Arial"/>
                        </a:rPr>
                        <a:t>693</a:t>
                      </a:r>
                    </a:p>
                  </a:txBody>
                  <a:tcPr marL="5715" marR="5715" marT="5715" marB="0" anchor="ctr"/>
                </a:tc>
                <a:tc>
                  <a:txBody>
                    <a:bodyPr/>
                    <a:lstStyle/>
                    <a:p>
                      <a:pPr algn="r" rtl="0" fontAlgn="ctr"/>
                      <a:r>
                        <a:rPr lang="en-ZA" sz="1000" b="0" i="0" u="none" strike="noStrike">
                          <a:solidFill>
                            <a:srgbClr val="000000"/>
                          </a:solidFill>
                          <a:effectLst/>
                          <a:latin typeface="Arial"/>
                        </a:rPr>
                        <a:t>896</a:t>
                      </a:r>
                    </a:p>
                  </a:txBody>
                  <a:tcPr marL="5715" marR="5715" marT="5715" marB="0" anchor="ctr"/>
                </a:tc>
                <a:tc>
                  <a:txBody>
                    <a:bodyPr/>
                    <a:lstStyle/>
                    <a:p>
                      <a:pPr algn="r" rtl="0" fontAlgn="ctr"/>
                      <a:r>
                        <a:rPr lang="en-ZA" sz="1000" b="0" i="0" u="none" strike="noStrike" dirty="0">
                          <a:solidFill>
                            <a:srgbClr val="000000"/>
                          </a:solidFill>
                          <a:effectLst/>
                          <a:latin typeface="Arial"/>
                        </a:rPr>
                        <a:t>1 000</a:t>
                      </a:r>
                    </a:p>
                  </a:txBody>
                  <a:tcPr marL="5715" marR="5715" marT="5715" marB="0" anchor="ctr"/>
                </a:tc>
                <a:tc>
                  <a:txBody>
                    <a:bodyPr/>
                    <a:lstStyle/>
                    <a:p>
                      <a:pPr algn="ctr" rtl="0" fontAlgn="ctr"/>
                      <a:r>
                        <a:rPr lang="en-ZA" sz="1000" b="0" i="0" u="none" strike="noStrike">
                          <a:solidFill>
                            <a:srgbClr val="000000"/>
                          </a:solidFill>
                          <a:effectLst/>
                          <a:latin typeface="Arial"/>
                        </a:rPr>
                        <a:t>-12%</a:t>
                      </a:r>
                    </a:p>
                  </a:txBody>
                  <a:tcPr marL="5715" marR="5715" marT="5715" marB="0" anchor="ctr"/>
                </a:tc>
                <a:tc>
                  <a:txBody>
                    <a:bodyPr/>
                    <a:lstStyle/>
                    <a:p>
                      <a:pPr algn="ctr" rtl="0" fontAlgn="ctr"/>
                      <a:r>
                        <a:rPr lang="en-ZA" sz="1000" b="0" i="0" u="none" strike="noStrike" dirty="0">
                          <a:solidFill>
                            <a:srgbClr val="000000"/>
                          </a:solidFill>
                          <a:effectLst/>
                          <a:latin typeface="Arial"/>
                        </a:rPr>
                        <a:t>29%</a:t>
                      </a:r>
                    </a:p>
                  </a:txBody>
                  <a:tcPr marL="5715" marR="5715" marT="5715" marB="0" anchor="ctr"/>
                </a:tc>
                <a:tc>
                  <a:txBody>
                    <a:bodyPr/>
                    <a:lstStyle/>
                    <a:p>
                      <a:pPr algn="ctr" rtl="0" fontAlgn="ctr"/>
                      <a:r>
                        <a:rPr lang="en-ZA" sz="1000" b="0" i="0" u="none" strike="noStrike">
                          <a:solidFill>
                            <a:srgbClr val="000000"/>
                          </a:solidFill>
                          <a:effectLst/>
                          <a:latin typeface="Arial"/>
                        </a:rPr>
                        <a:t>12%</a:t>
                      </a:r>
                    </a:p>
                  </a:txBody>
                  <a:tcPr marL="5715" marR="5715" marT="5715" marB="0" anchor="ctr"/>
                </a:tc>
                <a:tc>
                  <a:txBody>
                    <a:bodyPr/>
                    <a:lstStyle/>
                    <a:p>
                      <a:pPr algn="ctr">
                        <a:spcAft>
                          <a:spcPts val="0"/>
                        </a:spcAft>
                      </a:pPr>
                      <a:r>
                        <a:rPr lang="en-ZA" sz="1000" dirty="0">
                          <a:effectLst/>
                        </a:rPr>
                        <a:t>78</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07"/>
                  </a:ext>
                </a:extLst>
              </a:tr>
              <a:tr h="267358">
                <a:tc>
                  <a:txBody>
                    <a:bodyPr/>
                    <a:lstStyle/>
                    <a:p>
                      <a:pPr algn="l">
                        <a:spcAft>
                          <a:spcPts val="0"/>
                        </a:spcAft>
                      </a:pPr>
                      <a:r>
                        <a:rPr lang="en-ZA" sz="1000">
                          <a:effectLst/>
                        </a:rPr>
                        <a:t>Mhlatuze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402</a:t>
                      </a:r>
                    </a:p>
                  </a:txBody>
                  <a:tcPr marL="5715" marR="5715" marT="5715" marB="0" anchor="ctr"/>
                </a:tc>
                <a:tc>
                  <a:txBody>
                    <a:bodyPr/>
                    <a:lstStyle/>
                    <a:p>
                      <a:pPr algn="r" rtl="0" fontAlgn="ctr"/>
                      <a:r>
                        <a:rPr lang="en-ZA" sz="1000" b="0" i="0" u="none" strike="noStrike">
                          <a:solidFill>
                            <a:srgbClr val="000000"/>
                          </a:solidFill>
                          <a:effectLst/>
                          <a:latin typeface="Arial"/>
                        </a:rPr>
                        <a:t>664</a:t>
                      </a:r>
                    </a:p>
                  </a:txBody>
                  <a:tcPr marL="5715" marR="5715" marT="5715" marB="0" anchor="ctr"/>
                </a:tc>
                <a:tc>
                  <a:txBody>
                    <a:bodyPr/>
                    <a:lstStyle/>
                    <a:p>
                      <a:pPr algn="r" rtl="0" fontAlgn="ctr"/>
                      <a:r>
                        <a:rPr lang="en-ZA" sz="1000" b="0" i="0" u="none" strike="noStrike" dirty="0">
                          <a:solidFill>
                            <a:schemeClr val="tx1"/>
                          </a:solidFill>
                          <a:effectLst/>
                          <a:latin typeface="Arial"/>
                        </a:rPr>
                        <a:t>540</a:t>
                      </a:r>
                    </a:p>
                  </a:txBody>
                  <a:tcPr marL="5715" marR="5715" marT="5715" marB="0" anchor="ctr"/>
                </a:tc>
                <a:tc>
                  <a:txBody>
                    <a:bodyPr/>
                    <a:lstStyle/>
                    <a:p>
                      <a:pPr algn="r" rtl="0" fontAlgn="ctr"/>
                      <a:r>
                        <a:rPr lang="en-ZA" sz="1000" b="0" i="0" u="none" strike="noStrike">
                          <a:solidFill>
                            <a:srgbClr val="000000"/>
                          </a:solidFill>
                          <a:effectLst/>
                          <a:latin typeface="Arial"/>
                        </a:rPr>
                        <a:t>560</a:t>
                      </a:r>
                    </a:p>
                  </a:txBody>
                  <a:tcPr marL="5715" marR="5715" marT="5715" marB="0" anchor="ctr"/>
                </a:tc>
                <a:tc>
                  <a:txBody>
                    <a:bodyPr/>
                    <a:lstStyle/>
                    <a:p>
                      <a:pPr algn="r" rtl="0" fontAlgn="ctr"/>
                      <a:r>
                        <a:rPr lang="en-ZA" sz="1000" b="0" i="0" u="none" strike="noStrike">
                          <a:solidFill>
                            <a:srgbClr val="000000"/>
                          </a:solidFill>
                          <a:effectLst/>
                          <a:latin typeface="Arial"/>
                        </a:rPr>
                        <a:t>691</a:t>
                      </a:r>
                    </a:p>
                  </a:txBody>
                  <a:tcPr marL="5715" marR="5715" marT="5715" marB="0" anchor="ctr"/>
                </a:tc>
                <a:tc>
                  <a:txBody>
                    <a:bodyPr/>
                    <a:lstStyle/>
                    <a:p>
                      <a:pPr algn="ctr" rtl="0" fontAlgn="ctr"/>
                      <a:r>
                        <a:rPr lang="en-ZA" sz="1000" b="0" i="0" u="none" strike="noStrike">
                          <a:solidFill>
                            <a:srgbClr val="000000"/>
                          </a:solidFill>
                          <a:effectLst/>
                          <a:latin typeface="Arial"/>
                        </a:rPr>
                        <a:t>-19%</a:t>
                      </a:r>
                    </a:p>
                  </a:txBody>
                  <a:tcPr marL="5715" marR="5715" marT="5715" marB="0" anchor="ctr"/>
                </a:tc>
                <a:tc>
                  <a:txBody>
                    <a:bodyPr/>
                    <a:lstStyle/>
                    <a:p>
                      <a:pPr algn="ctr" rtl="0" fontAlgn="ctr"/>
                      <a:r>
                        <a:rPr lang="en-ZA" sz="1000" b="0" i="0" u="none" strike="noStrike" dirty="0">
                          <a:solidFill>
                            <a:srgbClr val="000000"/>
                          </a:solidFill>
                          <a:effectLst/>
                          <a:latin typeface="Arial"/>
                        </a:rPr>
                        <a:t>5%</a:t>
                      </a:r>
                    </a:p>
                  </a:txBody>
                  <a:tcPr marL="5715" marR="5715" marT="5715" marB="0" anchor="ctr"/>
                </a:tc>
                <a:tc>
                  <a:txBody>
                    <a:bodyPr/>
                    <a:lstStyle/>
                    <a:p>
                      <a:pPr algn="ctr" rtl="0" fontAlgn="ctr"/>
                      <a:r>
                        <a:rPr lang="en-ZA" sz="1000" b="0" i="0" u="none" strike="noStrike">
                          <a:solidFill>
                            <a:srgbClr val="000000"/>
                          </a:solidFill>
                          <a:effectLst/>
                          <a:latin typeface="Arial"/>
                        </a:rPr>
                        <a:t>23%</a:t>
                      </a:r>
                    </a:p>
                  </a:txBody>
                  <a:tcPr marL="5715" marR="5715" marT="5715" marB="0" anchor="ctr"/>
                </a:tc>
                <a:tc>
                  <a:txBody>
                    <a:bodyPr/>
                    <a:lstStyle/>
                    <a:p>
                      <a:pPr algn="ctr">
                        <a:spcAft>
                          <a:spcPts val="0"/>
                        </a:spcAft>
                      </a:pPr>
                      <a:r>
                        <a:rPr lang="en-ZA" sz="1000" dirty="0">
                          <a:effectLst/>
                        </a:rPr>
                        <a:t>126</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08"/>
                  </a:ext>
                </a:extLst>
              </a:tr>
              <a:tr h="267358">
                <a:tc>
                  <a:txBody>
                    <a:bodyPr/>
                    <a:lstStyle/>
                    <a:p>
                      <a:pPr algn="l">
                        <a:spcAft>
                          <a:spcPts val="0"/>
                        </a:spcAft>
                      </a:pPr>
                      <a:r>
                        <a:rPr lang="en-ZA" sz="1000">
                          <a:effectLst/>
                        </a:rPr>
                        <a:t>Overberg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56</a:t>
                      </a:r>
                    </a:p>
                  </a:txBody>
                  <a:tcPr marL="5715" marR="5715" marT="5715" marB="0" anchor="ctr"/>
                </a:tc>
                <a:tc>
                  <a:txBody>
                    <a:bodyPr/>
                    <a:lstStyle/>
                    <a:p>
                      <a:pPr algn="r" rtl="0" fontAlgn="ctr"/>
                      <a:r>
                        <a:rPr lang="en-ZA" sz="1000" b="0" i="0" u="none" strike="noStrike">
                          <a:solidFill>
                            <a:srgbClr val="000000"/>
                          </a:solidFill>
                          <a:effectLst/>
                          <a:latin typeface="Arial"/>
                        </a:rPr>
                        <a:t>63</a:t>
                      </a:r>
                    </a:p>
                  </a:txBody>
                  <a:tcPr marL="5715" marR="5715" marT="5715" marB="0" anchor="ctr"/>
                </a:tc>
                <a:tc>
                  <a:txBody>
                    <a:bodyPr/>
                    <a:lstStyle/>
                    <a:p>
                      <a:pPr algn="r" rtl="0" fontAlgn="ctr"/>
                      <a:r>
                        <a:rPr lang="en-ZA" sz="1000" b="0" i="0" u="none" strike="noStrike" dirty="0">
                          <a:solidFill>
                            <a:schemeClr val="tx1"/>
                          </a:solidFill>
                          <a:effectLst/>
                          <a:latin typeface="Arial"/>
                        </a:rPr>
                        <a:t>63</a:t>
                      </a:r>
                    </a:p>
                  </a:txBody>
                  <a:tcPr marL="5715" marR="5715" marT="5715" marB="0" anchor="ctr"/>
                </a:tc>
                <a:tc>
                  <a:txBody>
                    <a:bodyPr/>
                    <a:lstStyle/>
                    <a:p>
                      <a:pPr algn="r" rtl="0" fontAlgn="ctr"/>
                      <a:r>
                        <a:rPr lang="en-ZA" sz="1000" b="0" i="0" u="none" strike="noStrike">
                          <a:solidFill>
                            <a:srgbClr val="000000"/>
                          </a:solidFill>
                          <a:effectLst/>
                          <a:latin typeface="Arial"/>
                        </a:rPr>
                        <a:t>81</a:t>
                      </a:r>
                    </a:p>
                  </a:txBody>
                  <a:tcPr marL="5715" marR="5715" marT="5715" marB="0" anchor="ctr"/>
                </a:tc>
                <a:tc>
                  <a:txBody>
                    <a:bodyPr/>
                    <a:lstStyle/>
                    <a:p>
                      <a:pPr algn="r" rtl="0" fontAlgn="ctr"/>
                      <a:r>
                        <a:rPr lang="en-ZA" sz="1000" b="0" i="0" u="none" strike="noStrike">
                          <a:solidFill>
                            <a:srgbClr val="000000"/>
                          </a:solidFill>
                          <a:effectLst/>
                          <a:latin typeface="Arial"/>
                        </a:rPr>
                        <a:t>80</a:t>
                      </a:r>
                    </a:p>
                  </a:txBody>
                  <a:tcPr marL="5715" marR="5715" marT="5715" marB="0" anchor="ctr"/>
                </a:tc>
                <a:tc>
                  <a:txBody>
                    <a:bodyPr/>
                    <a:lstStyle/>
                    <a:p>
                      <a:pPr algn="ctr" rtl="0" fontAlgn="ctr"/>
                      <a:r>
                        <a:rPr lang="en-ZA" sz="1000" b="0" i="0" u="none" strike="noStrike">
                          <a:solidFill>
                            <a:srgbClr val="000000"/>
                          </a:solidFill>
                          <a:effectLst/>
                          <a:latin typeface="Arial"/>
                        </a:rPr>
                        <a:t>0%</a:t>
                      </a:r>
                    </a:p>
                  </a:txBody>
                  <a:tcPr marL="5715" marR="5715" marT="5715" marB="0" anchor="ctr"/>
                </a:tc>
                <a:tc>
                  <a:txBody>
                    <a:bodyPr/>
                    <a:lstStyle/>
                    <a:p>
                      <a:pPr algn="ctr" rtl="0" fontAlgn="ctr"/>
                      <a:r>
                        <a:rPr lang="en-ZA" sz="1000" b="0" i="0" u="none" strike="noStrike" dirty="0">
                          <a:solidFill>
                            <a:srgbClr val="000000"/>
                          </a:solidFill>
                          <a:effectLst/>
                          <a:latin typeface="Arial"/>
                        </a:rPr>
                        <a:t>29%</a:t>
                      </a:r>
                    </a:p>
                  </a:txBody>
                  <a:tcPr marL="5715" marR="5715" marT="5715" marB="0" anchor="ctr"/>
                </a:tc>
                <a:tc>
                  <a:txBody>
                    <a:bodyPr/>
                    <a:lstStyle/>
                    <a:p>
                      <a:pPr algn="ctr" rtl="0" fontAlgn="ctr"/>
                      <a:r>
                        <a:rPr lang="en-ZA" sz="1000" b="0" i="0" u="none" strike="noStrike">
                          <a:solidFill>
                            <a:srgbClr val="000000"/>
                          </a:solidFill>
                          <a:effectLst/>
                          <a:latin typeface="Arial"/>
                        </a:rPr>
                        <a:t>-1%</a:t>
                      </a:r>
                    </a:p>
                  </a:txBody>
                  <a:tcPr marL="5715" marR="5715" marT="5715" marB="0" anchor="ctr"/>
                </a:tc>
                <a:tc>
                  <a:txBody>
                    <a:bodyPr/>
                    <a:lstStyle/>
                    <a:p>
                      <a:pPr algn="ctr">
                        <a:spcAft>
                          <a:spcPts val="0"/>
                        </a:spcAft>
                      </a:pPr>
                      <a:r>
                        <a:rPr lang="en-ZA" sz="1000" dirty="0">
                          <a:effectLst/>
                        </a:rPr>
                        <a:t>14</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09"/>
                  </a:ext>
                </a:extLst>
              </a:tr>
              <a:tr h="160414">
                <a:tc>
                  <a:txBody>
                    <a:bodyPr/>
                    <a:lstStyle/>
                    <a:p>
                      <a:pPr algn="l">
                        <a:spcAft>
                          <a:spcPts val="0"/>
                        </a:spcAft>
                      </a:pPr>
                      <a:r>
                        <a:rPr lang="en-ZA" sz="1000">
                          <a:effectLst/>
                        </a:rPr>
                        <a:t>Rand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15 539</a:t>
                      </a:r>
                    </a:p>
                  </a:txBody>
                  <a:tcPr marL="5715" marR="5715" marT="5715" marB="0" anchor="ctr"/>
                </a:tc>
                <a:tc>
                  <a:txBody>
                    <a:bodyPr/>
                    <a:lstStyle/>
                    <a:p>
                      <a:pPr algn="r" rtl="0" fontAlgn="ctr"/>
                      <a:r>
                        <a:rPr lang="en-ZA" sz="1000" b="0" i="0" u="none" strike="noStrike">
                          <a:solidFill>
                            <a:srgbClr val="000000"/>
                          </a:solidFill>
                          <a:effectLst/>
                          <a:latin typeface="Arial"/>
                        </a:rPr>
                        <a:t>16 423</a:t>
                      </a:r>
                    </a:p>
                  </a:txBody>
                  <a:tcPr marL="5715" marR="5715" marT="5715" marB="0" anchor="ctr"/>
                </a:tc>
                <a:tc>
                  <a:txBody>
                    <a:bodyPr/>
                    <a:lstStyle/>
                    <a:p>
                      <a:pPr algn="r" rtl="0" fontAlgn="ctr"/>
                      <a:r>
                        <a:rPr lang="en-ZA" sz="1000" b="0" i="0" u="none" strike="noStrike" dirty="0">
                          <a:solidFill>
                            <a:schemeClr val="tx1"/>
                          </a:solidFill>
                          <a:effectLst/>
                          <a:latin typeface="Arial"/>
                        </a:rPr>
                        <a:t>16 678</a:t>
                      </a:r>
                    </a:p>
                  </a:txBody>
                  <a:tcPr marL="5715" marR="5715" marT="5715" marB="0" anchor="ctr"/>
                </a:tc>
                <a:tc>
                  <a:txBody>
                    <a:bodyPr/>
                    <a:lstStyle/>
                    <a:p>
                      <a:pPr algn="r" rtl="0" fontAlgn="ctr"/>
                      <a:r>
                        <a:rPr lang="en-ZA" sz="1000" b="0" i="0" u="none" strike="noStrike">
                          <a:solidFill>
                            <a:srgbClr val="000000"/>
                          </a:solidFill>
                          <a:effectLst/>
                          <a:latin typeface="Arial"/>
                        </a:rPr>
                        <a:t>19 507</a:t>
                      </a:r>
                    </a:p>
                  </a:txBody>
                  <a:tcPr marL="5715" marR="5715" marT="5715" marB="0" anchor="ctr"/>
                </a:tc>
                <a:tc>
                  <a:txBody>
                    <a:bodyPr/>
                    <a:lstStyle/>
                    <a:p>
                      <a:pPr algn="r" rtl="0" fontAlgn="ctr"/>
                      <a:r>
                        <a:rPr lang="en-ZA" sz="1000" b="0" i="0" u="none" strike="noStrike">
                          <a:solidFill>
                            <a:srgbClr val="000000"/>
                          </a:solidFill>
                          <a:effectLst/>
                          <a:latin typeface="Arial"/>
                        </a:rPr>
                        <a:t>21 082</a:t>
                      </a:r>
                    </a:p>
                  </a:txBody>
                  <a:tcPr marL="5715" marR="5715" marT="5715" marB="0" anchor="ctr"/>
                </a:tc>
                <a:tc>
                  <a:txBody>
                    <a:bodyPr/>
                    <a:lstStyle/>
                    <a:p>
                      <a:pPr algn="ctr" rtl="0" fontAlgn="ctr"/>
                      <a:r>
                        <a:rPr lang="en-ZA" sz="1000" b="0" i="0" u="none" strike="noStrike">
                          <a:solidFill>
                            <a:srgbClr val="000000"/>
                          </a:solidFill>
                          <a:effectLst/>
                          <a:latin typeface="Arial"/>
                        </a:rPr>
                        <a:t>2%</a:t>
                      </a:r>
                    </a:p>
                  </a:txBody>
                  <a:tcPr marL="5715" marR="5715" marT="5715" marB="0" anchor="ctr"/>
                </a:tc>
                <a:tc>
                  <a:txBody>
                    <a:bodyPr/>
                    <a:lstStyle/>
                    <a:p>
                      <a:pPr algn="ctr" rtl="0" fontAlgn="ctr"/>
                      <a:r>
                        <a:rPr lang="en-ZA" sz="1000" b="0" i="0" u="none" strike="noStrike" dirty="0">
                          <a:solidFill>
                            <a:srgbClr val="000000"/>
                          </a:solidFill>
                          <a:effectLst/>
                          <a:latin typeface="Arial"/>
                        </a:rPr>
                        <a:t>17%</a:t>
                      </a:r>
                    </a:p>
                  </a:txBody>
                  <a:tcPr marL="5715" marR="5715" marT="5715" marB="0" anchor="ctr"/>
                </a:tc>
                <a:tc>
                  <a:txBody>
                    <a:bodyPr/>
                    <a:lstStyle/>
                    <a:p>
                      <a:pPr algn="ctr" rtl="0" fontAlgn="ctr"/>
                      <a:r>
                        <a:rPr lang="en-ZA" sz="1000" b="0" i="0" u="none" strike="noStrike" dirty="0">
                          <a:solidFill>
                            <a:srgbClr val="000000"/>
                          </a:solidFill>
                          <a:effectLst/>
                          <a:latin typeface="Arial"/>
                        </a:rPr>
                        <a:t>8%</a:t>
                      </a:r>
                    </a:p>
                  </a:txBody>
                  <a:tcPr marL="5715" marR="5715" marT="5715" marB="0" anchor="ctr"/>
                </a:tc>
                <a:tc>
                  <a:txBody>
                    <a:bodyPr/>
                    <a:lstStyle/>
                    <a:p>
                      <a:pPr algn="ctr">
                        <a:spcAft>
                          <a:spcPts val="0"/>
                        </a:spcAft>
                      </a:pPr>
                      <a:r>
                        <a:rPr lang="en-ZA" sz="1000" dirty="0">
                          <a:effectLst/>
                        </a:rPr>
                        <a:t>1 084</a:t>
                      </a:r>
                      <a:endParaRPr lang="en-ZA" sz="1000" dirty="0">
                        <a:effectLst/>
                        <a:latin typeface="Times New Roman"/>
                        <a:ea typeface="Times New Roman"/>
                      </a:endParaRPr>
                    </a:p>
                  </a:txBody>
                  <a:tcPr marL="51435" marR="51435" marT="0" marB="0" anchor="ctr"/>
                </a:tc>
                <a:extLst>
                  <a:ext uri="{0D108BD9-81ED-4DB2-BD59-A6C34878D82A}">
                    <a16:rowId xmlns:a16="http://schemas.microsoft.com/office/drawing/2014/main" xmlns="" val="10010"/>
                  </a:ext>
                </a:extLst>
              </a:tr>
              <a:tr h="267358">
                <a:tc>
                  <a:txBody>
                    <a:bodyPr/>
                    <a:lstStyle/>
                    <a:p>
                      <a:pPr algn="l">
                        <a:spcAft>
                          <a:spcPts val="0"/>
                        </a:spcAft>
                      </a:pPr>
                      <a:r>
                        <a:rPr lang="en-ZA" sz="1000">
                          <a:effectLst/>
                        </a:rPr>
                        <a:t>Sedibeng Water</a:t>
                      </a:r>
                      <a:endParaRPr lang="en-ZA" sz="100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1 648</a:t>
                      </a:r>
                    </a:p>
                  </a:txBody>
                  <a:tcPr marL="5715" marR="5715" marT="5715" marB="0" anchor="ctr"/>
                </a:tc>
                <a:tc>
                  <a:txBody>
                    <a:bodyPr/>
                    <a:lstStyle/>
                    <a:p>
                      <a:pPr algn="r" rtl="0" fontAlgn="ctr"/>
                      <a:r>
                        <a:rPr lang="en-ZA" sz="1000" b="0" i="0" u="none" strike="noStrike">
                          <a:solidFill>
                            <a:srgbClr val="000000"/>
                          </a:solidFill>
                          <a:effectLst/>
                          <a:latin typeface="Arial"/>
                        </a:rPr>
                        <a:t>1 680</a:t>
                      </a:r>
                    </a:p>
                  </a:txBody>
                  <a:tcPr marL="5715" marR="5715" marT="5715" marB="0" anchor="ctr"/>
                </a:tc>
                <a:tc>
                  <a:txBody>
                    <a:bodyPr/>
                    <a:lstStyle/>
                    <a:p>
                      <a:pPr algn="r" rtl="0" fontAlgn="ctr"/>
                      <a:r>
                        <a:rPr lang="en-ZA" sz="1000" b="0" i="0" u="none" strike="noStrike" dirty="0">
                          <a:solidFill>
                            <a:schemeClr val="tx1"/>
                          </a:solidFill>
                          <a:effectLst/>
                          <a:latin typeface="Arial"/>
                        </a:rPr>
                        <a:t>1 423</a:t>
                      </a:r>
                    </a:p>
                  </a:txBody>
                  <a:tcPr marL="5715" marR="5715" marT="5715" marB="0" anchor="ctr"/>
                </a:tc>
                <a:tc>
                  <a:txBody>
                    <a:bodyPr/>
                    <a:lstStyle/>
                    <a:p>
                      <a:pPr algn="r" rtl="0" fontAlgn="ctr"/>
                      <a:r>
                        <a:rPr lang="en-ZA" sz="1000" b="0" i="0" u="none" strike="noStrike">
                          <a:solidFill>
                            <a:srgbClr val="000000"/>
                          </a:solidFill>
                          <a:effectLst/>
                          <a:latin typeface="Arial"/>
                        </a:rPr>
                        <a:t>2 135</a:t>
                      </a:r>
                    </a:p>
                  </a:txBody>
                  <a:tcPr marL="5715" marR="5715" marT="5715" marB="0" anchor="ctr"/>
                </a:tc>
                <a:tc>
                  <a:txBody>
                    <a:bodyPr/>
                    <a:lstStyle/>
                    <a:p>
                      <a:pPr algn="r" rtl="0" fontAlgn="ctr"/>
                      <a:r>
                        <a:rPr lang="en-ZA" sz="1000" b="0" i="0" u="none" strike="noStrike">
                          <a:solidFill>
                            <a:srgbClr val="000000"/>
                          </a:solidFill>
                          <a:effectLst/>
                          <a:latin typeface="Arial"/>
                        </a:rPr>
                        <a:t>2 551</a:t>
                      </a:r>
                    </a:p>
                  </a:txBody>
                  <a:tcPr marL="5715" marR="5715" marT="5715" marB="0" anchor="ctr"/>
                </a:tc>
                <a:tc>
                  <a:txBody>
                    <a:bodyPr/>
                    <a:lstStyle/>
                    <a:p>
                      <a:pPr algn="ctr" rtl="0" fontAlgn="ctr"/>
                      <a:r>
                        <a:rPr lang="en-ZA" sz="1000" b="0" i="0" u="none" strike="noStrike">
                          <a:solidFill>
                            <a:srgbClr val="000000"/>
                          </a:solidFill>
                          <a:effectLst/>
                          <a:latin typeface="Arial"/>
                        </a:rPr>
                        <a:t>-15%</a:t>
                      </a:r>
                    </a:p>
                  </a:txBody>
                  <a:tcPr marL="5715" marR="5715" marT="5715" marB="0" anchor="ctr"/>
                </a:tc>
                <a:tc>
                  <a:txBody>
                    <a:bodyPr/>
                    <a:lstStyle/>
                    <a:p>
                      <a:pPr algn="ctr" rtl="0" fontAlgn="ctr"/>
                      <a:r>
                        <a:rPr lang="en-ZA" sz="1000" b="0" i="0" u="none" strike="noStrike">
                          <a:solidFill>
                            <a:srgbClr val="000000"/>
                          </a:solidFill>
                          <a:effectLst/>
                          <a:latin typeface="Arial"/>
                        </a:rPr>
                        <a:t>50%</a:t>
                      </a:r>
                    </a:p>
                  </a:txBody>
                  <a:tcPr marL="5715" marR="5715" marT="5715" marB="0" anchor="ctr"/>
                </a:tc>
                <a:tc>
                  <a:txBody>
                    <a:bodyPr/>
                    <a:lstStyle/>
                    <a:p>
                      <a:pPr algn="ctr" rtl="0" fontAlgn="ctr"/>
                      <a:r>
                        <a:rPr lang="en-ZA" sz="1000" b="0" i="0" u="none" strike="noStrike" dirty="0">
                          <a:solidFill>
                            <a:srgbClr val="000000"/>
                          </a:solidFill>
                          <a:effectLst/>
                          <a:latin typeface="Arial"/>
                        </a:rPr>
                        <a:t>19%</a:t>
                      </a:r>
                    </a:p>
                  </a:txBody>
                  <a:tcPr marL="5715" marR="5715" marT="5715" marB="0" anchor="ctr"/>
                </a:tc>
                <a:tc>
                  <a:txBody>
                    <a:bodyPr/>
                    <a:lstStyle/>
                    <a:p>
                      <a:pPr algn="ctr">
                        <a:spcAft>
                          <a:spcPts val="0"/>
                        </a:spcAft>
                      </a:pPr>
                      <a:r>
                        <a:rPr lang="en-ZA" sz="1000" dirty="0">
                          <a:effectLst/>
                        </a:rPr>
                        <a:t>100</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11"/>
                  </a:ext>
                </a:extLst>
              </a:tr>
              <a:tr h="267358">
                <a:tc>
                  <a:txBody>
                    <a:bodyPr/>
                    <a:lstStyle/>
                    <a:p>
                      <a:pPr algn="l">
                        <a:spcAft>
                          <a:spcPts val="0"/>
                        </a:spcAft>
                      </a:pPr>
                      <a:r>
                        <a:rPr lang="en-ZA" sz="1000" dirty="0">
                          <a:effectLst/>
                        </a:rPr>
                        <a:t>Umgeni Water</a:t>
                      </a:r>
                      <a:endParaRPr lang="en-ZA" sz="1000" dirty="0">
                        <a:effectLst/>
                        <a:latin typeface="Times New Roman"/>
                        <a:ea typeface="Times New Roman"/>
                      </a:endParaRPr>
                    </a:p>
                  </a:txBody>
                  <a:tcPr marL="51435" marR="51435" marT="0" marB="0" anchor="ctr"/>
                </a:tc>
                <a:tc>
                  <a:txBody>
                    <a:bodyPr/>
                    <a:lstStyle/>
                    <a:p>
                      <a:pPr algn="r" rtl="0" fontAlgn="ctr"/>
                      <a:r>
                        <a:rPr lang="en-ZA" sz="1000" b="0" i="0" u="none" strike="noStrike">
                          <a:solidFill>
                            <a:srgbClr val="000000"/>
                          </a:solidFill>
                          <a:effectLst/>
                          <a:latin typeface="Arial"/>
                        </a:rPr>
                        <a:t>3 538</a:t>
                      </a:r>
                    </a:p>
                  </a:txBody>
                  <a:tcPr marL="5715" marR="5715" marT="5715" marB="0" anchor="ctr"/>
                </a:tc>
                <a:tc>
                  <a:txBody>
                    <a:bodyPr/>
                    <a:lstStyle/>
                    <a:p>
                      <a:pPr algn="r" rtl="0" fontAlgn="ctr"/>
                      <a:r>
                        <a:rPr lang="en-ZA" sz="1000" b="0" i="0" u="none" strike="noStrike">
                          <a:solidFill>
                            <a:srgbClr val="000000"/>
                          </a:solidFill>
                          <a:effectLst/>
                          <a:latin typeface="Arial"/>
                        </a:rPr>
                        <a:t>4 118</a:t>
                      </a:r>
                    </a:p>
                  </a:txBody>
                  <a:tcPr marL="5715" marR="5715" marT="5715" marB="0" anchor="ctr"/>
                </a:tc>
                <a:tc>
                  <a:txBody>
                    <a:bodyPr/>
                    <a:lstStyle/>
                    <a:p>
                      <a:pPr algn="r" rtl="0" fontAlgn="ctr"/>
                      <a:r>
                        <a:rPr lang="en-ZA" sz="1000" b="0" i="0" u="none" strike="noStrike" dirty="0">
                          <a:solidFill>
                            <a:schemeClr val="tx1"/>
                          </a:solidFill>
                          <a:effectLst/>
                          <a:latin typeface="Arial"/>
                        </a:rPr>
                        <a:t>4 222</a:t>
                      </a:r>
                    </a:p>
                  </a:txBody>
                  <a:tcPr marL="5715" marR="5715" marT="5715" marB="0" anchor="ctr"/>
                </a:tc>
                <a:tc>
                  <a:txBody>
                    <a:bodyPr/>
                    <a:lstStyle/>
                    <a:p>
                      <a:pPr algn="r" rtl="0" fontAlgn="ctr"/>
                      <a:r>
                        <a:rPr lang="en-ZA" sz="1000" b="0" i="0" u="none" strike="noStrike" dirty="0">
                          <a:solidFill>
                            <a:srgbClr val="000000"/>
                          </a:solidFill>
                          <a:effectLst/>
                          <a:latin typeface="Arial"/>
                        </a:rPr>
                        <a:t>4 512</a:t>
                      </a:r>
                    </a:p>
                  </a:txBody>
                  <a:tcPr marL="5715" marR="5715" marT="5715" marB="0" anchor="ctr"/>
                </a:tc>
                <a:tc>
                  <a:txBody>
                    <a:bodyPr/>
                    <a:lstStyle/>
                    <a:p>
                      <a:pPr algn="r" rtl="0" fontAlgn="ctr"/>
                      <a:r>
                        <a:rPr lang="en-ZA" sz="1000" b="0" i="0" u="none" strike="noStrike">
                          <a:solidFill>
                            <a:srgbClr val="000000"/>
                          </a:solidFill>
                          <a:effectLst/>
                          <a:latin typeface="Arial"/>
                        </a:rPr>
                        <a:t>5 123</a:t>
                      </a:r>
                    </a:p>
                  </a:txBody>
                  <a:tcPr marL="5715" marR="5715" marT="5715" marB="0" anchor="ctr"/>
                </a:tc>
                <a:tc>
                  <a:txBody>
                    <a:bodyPr/>
                    <a:lstStyle/>
                    <a:p>
                      <a:pPr algn="ctr" rtl="0" fontAlgn="ctr"/>
                      <a:r>
                        <a:rPr lang="en-ZA" sz="1000" b="0" i="0" u="none" strike="noStrike">
                          <a:solidFill>
                            <a:srgbClr val="000000"/>
                          </a:solidFill>
                          <a:effectLst/>
                          <a:latin typeface="Arial"/>
                        </a:rPr>
                        <a:t>3%</a:t>
                      </a:r>
                    </a:p>
                  </a:txBody>
                  <a:tcPr marL="5715" marR="5715" marT="5715" marB="0" anchor="ctr"/>
                </a:tc>
                <a:tc>
                  <a:txBody>
                    <a:bodyPr/>
                    <a:lstStyle/>
                    <a:p>
                      <a:pPr algn="ctr" rtl="0" fontAlgn="ctr"/>
                      <a:r>
                        <a:rPr lang="en-ZA" sz="1000" b="0" i="0" u="none" strike="noStrike">
                          <a:solidFill>
                            <a:srgbClr val="000000"/>
                          </a:solidFill>
                          <a:effectLst/>
                          <a:latin typeface="Arial"/>
                        </a:rPr>
                        <a:t>7%</a:t>
                      </a:r>
                    </a:p>
                  </a:txBody>
                  <a:tcPr marL="5715" marR="5715" marT="5715" marB="0" anchor="ctr"/>
                </a:tc>
                <a:tc>
                  <a:txBody>
                    <a:bodyPr/>
                    <a:lstStyle/>
                    <a:p>
                      <a:pPr algn="ctr" rtl="0" fontAlgn="ctr"/>
                      <a:r>
                        <a:rPr lang="en-ZA" sz="1000" b="0" i="0" u="none" strike="noStrike" dirty="0">
                          <a:solidFill>
                            <a:srgbClr val="000000"/>
                          </a:solidFill>
                          <a:effectLst/>
                          <a:latin typeface="Arial"/>
                        </a:rPr>
                        <a:t>14%</a:t>
                      </a:r>
                    </a:p>
                  </a:txBody>
                  <a:tcPr marL="5715" marR="5715" marT="5715" marB="0" anchor="ctr"/>
                </a:tc>
                <a:tc>
                  <a:txBody>
                    <a:bodyPr/>
                    <a:lstStyle/>
                    <a:p>
                      <a:pPr algn="ctr">
                        <a:spcAft>
                          <a:spcPts val="0"/>
                        </a:spcAft>
                      </a:pPr>
                      <a:r>
                        <a:rPr lang="en-ZA" sz="1000" dirty="0">
                          <a:effectLst/>
                        </a:rPr>
                        <a:t>376</a:t>
                      </a:r>
                      <a:endParaRPr lang="en-ZA" sz="1000" dirty="0">
                        <a:effectLst/>
                        <a:latin typeface="Times New Roman"/>
                        <a:ea typeface="Times New Roman"/>
                      </a:endParaRPr>
                    </a:p>
                  </a:txBody>
                  <a:tcPr marL="51435" marR="51435" marT="0" marB="0" anchor="b"/>
                </a:tc>
                <a:extLst>
                  <a:ext uri="{0D108BD9-81ED-4DB2-BD59-A6C34878D82A}">
                    <a16:rowId xmlns:a16="http://schemas.microsoft.com/office/drawing/2014/main" xmlns="" val="10012"/>
                  </a:ext>
                </a:extLst>
              </a:tr>
              <a:tr h="160414">
                <a:tc>
                  <a:txBody>
                    <a:bodyPr/>
                    <a:lstStyle/>
                    <a:p>
                      <a:pPr algn="l">
                        <a:spcAft>
                          <a:spcPts val="0"/>
                        </a:spcAft>
                      </a:pPr>
                      <a:r>
                        <a:rPr lang="en-ZA" sz="1000">
                          <a:effectLst/>
                        </a:rPr>
                        <a:t>Total</a:t>
                      </a:r>
                      <a:endParaRPr lang="en-ZA" sz="1000">
                        <a:effectLst/>
                        <a:latin typeface="Times New Roman"/>
                        <a:ea typeface="Times New Roman"/>
                      </a:endParaRPr>
                    </a:p>
                  </a:txBody>
                  <a:tcPr marL="51435" marR="51435" marT="0" marB="0" anchor="ctr"/>
                </a:tc>
                <a:tc>
                  <a:txBody>
                    <a:bodyPr/>
                    <a:lstStyle/>
                    <a:p>
                      <a:pPr algn="r">
                        <a:spcAft>
                          <a:spcPts val="0"/>
                        </a:spcAft>
                      </a:pPr>
                      <a:r>
                        <a:rPr lang="en-ZA" sz="1000">
                          <a:effectLst/>
                        </a:rPr>
                        <a:t>23 928</a:t>
                      </a:r>
                      <a:endParaRPr lang="en-ZA" sz="1000">
                        <a:effectLst/>
                        <a:latin typeface="Times New Roman"/>
                        <a:ea typeface="Times New Roman"/>
                      </a:endParaRPr>
                    </a:p>
                  </a:txBody>
                  <a:tcPr marL="51435" marR="51435" marT="0" marB="0" anchor="ctr"/>
                </a:tc>
                <a:tc>
                  <a:txBody>
                    <a:bodyPr/>
                    <a:lstStyle/>
                    <a:p>
                      <a:pPr algn="r">
                        <a:spcAft>
                          <a:spcPts val="0"/>
                        </a:spcAft>
                      </a:pPr>
                      <a:r>
                        <a:rPr lang="en-ZA" sz="1000">
                          <a:effectLst/>
                        </a:rPr>
                        <a:t>25 576</a:t>
                      </a:r>
                      <a:endParaRPr lang="en-ZA" sz="1000">
                        <a:effectLst/>
                        <a:latin typeface="Times New Roman"/>
                        <a:ea typeface="Times New Roman"/>
                      </a:endParaRPr>
                    </a:p>
                  </a:txBody>
                  <a:tcPr marL="51435" marR="51435" marT="0" marB="0" anchor="ctr"/>
                </a:tc>
                <a:tc>
                  <a:txBody>
                    <a:bodyPr/>
                    <a:lstStyle/>
                    <a:p>
                      <a:pPr algn="r">
                        <a:spcAft>
                          <a:spcPts val="0"/>
                        </a:spcAft>
                      </a:pPr>
                      <a:r>
                        <a:rPr lang="en-ZA" sz="1000">
                          <a:effectLst/>
                        </a:rPr>
                        <a:t>25 347</a:t>
                      </a:r>
                      <a:endParaRPr lang="en-ZA" sz="1000">
                        <a:effectLst/>
                        <a:latin typeface="Times New Roman"/>
                        <a:ea typeface="Times New Roman"/>
                      </a:endParaRPr>
                    </a:p>
                  </a:txBody>
                  <a:tcPr marL="51435" marR="51435" marT="0" marB="0" anchor="ctr"/>
                </a:tc>
                <a:tc>
                  <a:txBody>
                    <a:bodyPr/>
                    <a:lstStyle/>
                    <a:p>
                      <a:pPr algn="r">
                        <a:spcAft>
                          <a:spcPts val="0"/>
                        </a:spcAft>
                      </a:pPr>
                      <a:r>
                        <a:rPr lang="en-ZA" sz="1000">
                          <a:effectLst/>
                        </a:rPr>
                        <a:t>30 063</a:t>
                      </a:r>
                      <a:endParaRPr lang="en-ZA" sz="1000">
                        <a:effectLst/>
                        <a:latin typeface="Times New Roman"/>
                        <a:ea typeface="Times New Roman"/>
                      </a:endParaRPr>
                    </a:p>
                  </a:txBody>
                  <a:tcPr marL="51435" marR="51435" marT="0" marB="0" anchor="ctr"/>
                </a:tc>
                <a:tc>
                  <a:txBody>
                    <a:bodyPr/>
                    <a:lstStyle/>
                    <a:p>
                      <a:pPr algn="r">
                        <a:spcAft>
                          <a:spcPts val="0"/>
                        </a:spcAft>
                      </a:pPr>
                      <a:r>
                        <a:rPr lang="en-ZA" sz="1000">
                          <a:effectLst/>
                        </a:rPr>
                        <a:t>33 060</a:t>
                      </a:r>
                      <a:endParaRPr lang="en-ZA" sz="1000">
                        <a:effectLst/>
                        <a:latin typeface="Times New Roman"/>
                        <a:ea typeface="Times New Roman"/>
                      </a:endParaRPr>
                    </a:p>
                  </a:txBody>
                  <a:tcPr marL="51435" marR="51435" marT="0" marB="0" anchor="ctr"/>
                </a:tc>
                <a:tc>
                  <a:txBody>
                    <a:bodyPr/>
                    <a:lstStyle/>
                    <a:p>
                      <a:pPr algn="ctr">
                        <a:spcAft>
                          <a:spcPts val="0"/>
                        </a:spcAft>
                      </a:pPr>
                      <a:r>
                        <a:rPr lang="en-ZA" sz="1000">
                          <a:effectLst/>
                        </a:rPr>
                        <a:t>-1%</a:t>
                      </a:r>
                      <a:endParaRPr lang="en-ZA" sz="1000">
                        <a:effectLst/>
                        <a:latin typeface="Times New Roman"/>
                        <a:ea typeface="Times New Roman"/>
                      </a:endParaRPr>
                    </a:p>
                  </a:txBody>
                  <a:tcPr marL="51435" marR="51435" marT="0" marB="0" anchor="ctr"/>
                </a:tc>
                <a:tc>
                  <a:txBody>
                    <a:bodyPr/>
                    <a:lstStyle/>
                    <a:p>
                      <a:pPr algn="ctr">
                        <a:spcAft>
                          <a:spcPts val="0"/>
                        </a:spcAft>
                      </a:pPr>
                      <a:r>
                        <a:rPr lang="en-ZA" sz="1000">
                          <a:effectLst/>
                        </a:rPr>
                        <a:t>19%</a:t>
                      </a:r>
                      <a:endParaRPr lang="en-ZA" sz="1000">
                        <a:effectLst/>
                        <a:latin typeface="Times New Roman"/>
                        <a:ea typeface="Times New Roman"/>
                      </a:endParaRPr>
                    </a:p>
                  </a:txBody>
                  <a:tcPr marL="51435" marR="51435" marT="0" marB="0" anchor="ctr"/>
                </a:tc>
                <a:tc>
                  <a:txBody>
                    <a:bodyPr/>
                    <a:lstStyle/>
                    <a:p>
                      <a:pPr algn="ctr">
                        <a:spcAft>
                          <a:spcPts val="0"/>
                        </a:spcAft>
                      </a:pPr>
                      <a:r>
                        <a:rPr lang="en-ZA" sz="1000" dirty="0">
                          <a:effectLst/>
                        </a:rPr>
                        <a:t>10%</a:t>
                      </a:r>
                      <a:endParaRPr lang="en-ZA" sz="1000" dirty="0">
                        <a:effectLst/>
                        <a:latin typeface="Times New Roman"/>
                        <a:ea typeface="Times New Roman"/>
                      </a:endParaRPr>
                    </a:p>
                  </a:txBody>
                  <a:tcPr marL="51435" marR="51435" marT="0" marB="0" anchor="ctr"/>
                </a:tc>
                <a:tc>
                  <a:txBody>
                    <a:bodyPr/>
                    <a:lstStyle/>
                    <a:p>
                      <a:pPr algn="ctr">
                        <a:spcAft>
                          <a:spcPts val="0"/>
                        </a:spcAft>
                      </a:pPr>
                      <a:r>
                        <a:rPr lang="en-ZA" sz="1000" dirty="0">
                          <a:effectLst/>
                        </a:rPr>
                        <a:t>1 922</a:t>
                      </a:r>
                      <a:endParaRPr lang="en-ZA" sz="1000" dirty="0">
                        <a:effectLst/>
                        <a:latin typeface="Times New Roman"/>
                        <a:ea typeface="Times New Roman"/>
                      </a:endParaRPr>
                    </a:p>
                  </a:txBody>
                  <a:tcPr marL="51435" marR="51435" marT="0" marB="0" anchor="ctr"/>
                </a:tc>
                <a:extLst>
                  <a:ext uri="{0D108BD9-81ED-4DB2-BD59-A6C34878D82A}">
                    <a16:rowId xmlns:a16="http://schemas.microsoft.com/office/drawing/2014/main" xmlns="" val="10013"/>
                  </a:ext>
                </a:extLst>
              </a:tr>
            </a:tbl>
          </a:graphicData>
        </a:graphic>
      </p:graphicFrame>
      <p:sp>
        <p:nvSpPr>
          <p:cNvPr id="6" name="Rounded Rectangle 5"/>
          <p:cNvSpPr/>
          <p:nvPr/>
        </p:nvSpPr>
        <p:spPr>
          <a:xfrm>
            <a:off x="273527" y="556240"/>
            <a:ext cx="8649063" cy="5986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sp>
        <p:nvSpPr>
          <p:cNvPr id="8" name="Rounded Rectangle 7"/>
          <p:cNvSpPr/>
          <p:nvPr/>
        </p:nvSpPr>
        <p:spPr>
          <a:xfrm>
            <a:off x="7983318" y="4934161"/>
            <a:ext cx="852514" cy="1970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a:endParaRPr>
          </a:p>
        </p:txBody>
      </p:sp>
      <p:cxnSp>
        <p:nvCxnSpPr>
          <p:cNvPr id="12" name="Straight Arrow Connector 11"/>
          <p:cNvCxnSpPr/>
          <p:nvPr/>
        </p:nvCxnSpPr>
        <p:spPr>
          <a:xfrm flipH="1">
            <a:off x="8600918" y="4320350"/>
            <a:ext cx="234914" cy="61381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522273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10185" cy="730229"/>
          </a:xfrm>
        </p:spPr>
        <p:txBody>
          <a:bodyPr/>
          <a:lstStyle/>
          <a:p>
            <a:r>
              <a:rPr lang="en-US" b="1" dirty="0" smtClean="0"/>
              <a:t>Addressing Water </a:t>
            </a:r>
            <a:r>
              <a:rPr lang="en-US" b="1" dirty="0"/>
              <a:t>B</a:t>
            </a:r>
            <a:r>
              <a:rPr lang="en-US" b="1" dirty="0" smtClean="0"/>
              <a:t>oards </a:t>
            </a:r>
            <a:r>
              <a:rPr lang="en-US" b="1" dirty="0"/>
              <a:t>T</a:t>
            </a:r>
            <a:r>
              <a:rPr lang="en-US" b="1" dirty="0" smtClean="0"/>
              <a:t>ariffs</a:t>
            </a:r>
            <a:endParaRPr lang="en-US" b="1" dirty="0"/>
          </a:p>
        </p:txBody>
      </p:sp>
      <p:sp>
        <p:nvSpPr>
          <p:cNvPr id="3" name="Content Placeholder 2"/>
          <p:cNvSpPr>
            <a:spLocks noGrp="1"/>
          </p:cNvSpPr>
          <p:nvPr>
            <p:ph idx="1"/>
          </p:nvPr>
        </p:nvSpPr>
        <p:spPr>
          <a:xfrm>
            <a:off x="189532" y="560010"/>
            <a:ext cx="8820652" cy="6297990"/>
          </a:xfrm>
          <a:solidFill>
            <a:schemeClr val="bg1"/>
          </a:solidFill>
        </p:spPr>
        <p:txBody>
          <a:bodyPr>
            <a:noAutofit/>
          </a:bodyPr>
          <a:lstStyle/>
          <a:p>
            <a:pPr>
              <a:lnSpc>
                <a:spcPct val="100000"/>
              </a:lnSpc>
              <a:spcBef>
                <a:spcPts val="300"/>
              </a:spcBef>
              <a:spcAft>
                <a:spcPts val="300"/>
              </a:spcAft>
            </a:pPr>
            <a:r>
              <a:rPr lang="en-US" sz="1600" dirty="0"/>
              <a:t>Water Boards are currently rendering a service, but at a reduced rate in consideration of COVID</a:t>
            </a:r>
          </a:p>
          <a:p>
            <a:pPr>
              <a:lnSpc>
                <a:spcPct val="100000"/>
              </a:lnSpc>
              <a:spcBef>
                <a:spcPts val="300"/>
              </a:spcBef>
              <a:spcAft>
                <a:spcPts val="300"/>
              </a:spcAft>
            </a:pPr>
            <a:r>
              <a:rPr lang="en-US" sz="1600" dirty="0"/>
              <a:t>If water boards are not allowed to increase their tariffs to cover their costs, what is the solution to cover the gap?</a:t>
            </a:r>
          </a:p>
          <a:p>
            <a:pPr>
              <a:lnSpc>
                <a:spcPct val="100000"/>
              </a:lnSpc>
              <a:spcBef>
                <a:spcPts val="300"/>
              </a:spcBef>
              <a:spcAft>
                <a:spcPts val="300"/>
              </a:spcAft>
            </a:pPr>
            <a:r>
              <a:rPr lang="en-US" sz="1600" dirty="0"/>
              <a:t>The potential solutions are to:</a:t>
            </a:r>
          </a:p>
          <a:p>
            <a:pPr lvl="1">
              <a:lnSpc>
                <a:spcPct val="100000"/>
              </a:lnSpc>
              <a:spcBef>
                <a:spcPts val="300"/>
              </a:spcBef>
              <a:spcAft>
                <a:spcPts val="300"/>
              </a:spcAft>
            </a:pPr>
            <a:r>
              <a:rPr lang="en-US" dirty="0" smtClean="0"/>
              <a:t>Reverse the decision so that water boards can impose the correct tariffs </a:t>
            </a:r>
          </a:p>
          <a:p>
            <a:pPr lvl="1">
              <a:lnSpc>
                <a:spcPct val="100000"/>
              </a:lnSpc>
              <a:spcBef>
                <a:spcPts val="300"/>
              </a:spcBef>
              <a:spcAft>
                <a:spcPts val="300"/>
              </a:spcAft>
            </a:pPr>
            <a:r>
              <a:rPr lang="en-US" dirty="0" smtClean="0"/>
              <a:t>Top slice local government and water related grants to cover the gap in the next Division of Revenue</a:t>
            </a:r>
          </a:p>
          <a:p>
            <a:pPr lvl="1">
              <a:lnSpc>
                <a:spcPct val="100000"/>
              </a:lnSpc>
              <a:spcBef>
                <a:spcPts val="300"/>
              </a:spcBef>
              <a:spcAft>
                <a:spcPts val="300"/>
              </a:spcAft>
            </a:pPr>
            <a:r>
              <a:rPr lang="en-US" dirty="0" smtClean="0"/>
              <a:t>Achieve cost </a:t>
            </a:r>
            <a:r>
              <a:rPr lang="en-US" dirty="0"/>
              <a:t>reflective </a:t>
            </a:r>
            <a:r>
              <a:rPr lang="en-US" dirty="0" smtClean="0"/>
              <a:t>tariffs through </a:t>
            </a:r>
            <a:r>
              <a:rPr lang="en-US" dirty="0"/>
              <a:t>a phased approach to close the </a:t>
            </a:r>
            <a:r>
              <a:rPr lang="en-US" dirty="0" smtClean="0"/>
              <a:t>gap</a:t>
            </a:r>
          </a:p>
          <a:p>
            <a:pPr>
              <a:lnSpc>
                <a:spcPct val="100000"/>
              </a:lnSpc>
              <a:spcBef>
                <a:spcPts val="300"/>
              </a:spcBef>
              <a:spcAft>
                <a:spcPts val="300"/>
              </a:spcAft>
            </a:pPr>
            <a:r>
              <a:rPr lang="en-US" sz="1600" dirty="0"/>
              <a:t>Big bang approach will cause more debt on the side of municipalities and further impact on their inability to pay water boards </a:t>
            </a:r>
          </a:p>
          <a:p>
            <a:pPr marL="0" indent="0">
              <a:lnSpc>
                <a:spcPct val="100000"/>
              </a:lnSpc>
              <a:spcBef>
                <a:spcPts val="600"/>
              </a:spcBef>
              <a:spcAft>
                <a:spcPts val="300"/>
              </a:spcAft>
              <a:buNone/>
            </a:pPr>
            <a:r>
              <a:rPr lang="en-US" b="1" dirty="0" smtClean="0"/>
              <a:t>SOLUTION</a:t>
            </a:r>
            <a:endParaRPr lang="en-US" b="1" dirty="0"/>
          </a:p>
          <a:p>
            <a:pPr>
              <a:lnSpc>
                <a:spcPct val="100000"/>
              </a:lnSpc>
              <a:spcBef>
                <a:spcPts val="300"/>
              </a:spcBef>
              <a:spcAft>
                <a:spcPts val="300"/>
              </a:spcAft>
            </a:pPr>
            <a:r>
              <a:rPr lang="en-US" sz="1600" dirty="0">
                <a:cs typeface="Arial" panose="020B0604020202020204" pitchFamily="34" charset="0"/>
              </a:rPr>
              <a:t>Water Boards address their inefficiencies where relevant, and charge cost reflective tariffs in a phased approach</a:t>
            </a:r>
          </a:p>
          <a:p>
            <a:pPr>
              <a:lnSpc>
                <a:spcPct val="100000"/>
              </a:lnSpc>
              <a:spcBef>
                <a:spcPts val="300"/>
              </a:spcBef>
              <a:spcAft>
                <a:spcPts val="300"/>
              </a:spcAft>
            </a:pPr>
            <a:r>
              <a:rPr lang="en-US" sz="1600" dirty="0">
                <a:cs typeface="Arial" panose="020B0604020202020204" pitchFamily="34" charset="0"/>
              </a:rPr>
              <a:t>Interim gap to be addressed through top slicing grants in the next DORA </a:t>
            </a:r>
          </a:p>
          <a:p>
            <a:pPr marL="0" indent="0">
              <a:lnSpc>
                <a:spcPct val="100000"/>
              </a:lnSpc>
              <a:spcBef>
                <a:spcPts val="300"/>
              </a:spcBef>
              <a:spcAft>
                <a:spcPts val="300"/>
              </a:spcAft>
              <a:buNone/>
            </a:pPr>
            <a:endParaRPr lang="en-US" sz="1500" dirty="0"/>
          </a:p>
          <a:p>
            <a:pPr lvl="1">
              <a:lnSpc>
                <a:spcPct val="100000"/>
              </a:lnSpc>
              <a:spcBef>
                <a:spcPts val="300"/>
              </a:spcBef>
              <a:spcAft>
                <a:spcPts val="300"/>
              </a:spcAft>
            </a:pPr>
            <a:endParaRPr lang="en-US" dirty="0" smtClean="0"/>
          </a:p>
        </p:txBody>
      </p:sp>
    </p:spTree>
    <p:extLst>
      <p:ext uri="{BB962C8B-B14F-4D97-AF65-F5344CB8AC3E}">
        <p14:creationId xmlns:p14="http://schemas.microsoft.com/office/powerpoint/2010/main" val="28451682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401639"/>
            <a:ext cx="7829550" cy="513556"/>
          </a:xfrm>
        </p:spPr>
        <p:txBody>
          <a:bodyPr/>
          <a:lstStyle/>
          <a:p>
            <a:pPr algn="ctr"/>
            <a:r>
              <a:rPr lang="en-ZA" sz="2400" b="1" dirty="0">
                <a:solidFill>
                  <a:prstClr val="black"/>
                </a:solidFill>
              </a:rPr>
              <a:t>GROWTH IN WTE MUNICIPAL DEBTORS </a:t>
            </a:r>
            <a:endParaRPr lang="en-ZA" dirty="0"/>
          </a:p>
        </p:txBody>
      </p:sp>
      <p:sp>
        <p:nvSpPr>
          <p:cNvPr id="5" name="TextBox 4"/>
          <p:cNvSpPr txBox="1"/>
          <p:nvPr/>
        </p:nvSpPr>
        <p:spPr>
          <a:xfrm>
            <a:off x="200025" y="3069409"/>
            <a:ext cx="736600" cy="300082"/>
          </a:xfrm>
          <a:prstGeom prst="rect">
            <a:avLst/>
          </a:prstGeom>
          <a:noFill/>
        </p:spPr>
        <p:txBody>
          <a:bodyPr wrap="square" rtlCol="0">
            <a:spAutoFit/>
          </a:bodyPr>
          <a:lstStyle/>
          <a:p>
            <a:pPr defTabSz="685800" fontAlgn="auto">
              <a:spcBef>
                <a:spcPts val="0"/>
              </a:spcBef>
              <a:spcAft>
                <a:spcPts val="0"/>
              </a:spcAft>
            </a:pPr>
            <a:r>
              <a:rPr lang="en-ZA" sz="1350" dirty="0">
                <a:solidFill>
                  <a:prstClr val="black"/>
                </a:solidFill>
                <a:latin typeface="Calibri"/>
                <a:ea typeface="+mn-ea"/>
              </a:rPr>
              <a:t>R’000s</a:t>
            </a:r>
          </a:p>
        </p:txBody>
      </p:sp>
      <p:graphicFrame>
        <p:nvGraphicFramePr>
          <p:cNvPr id="7" name="Chart 6"/>
          <p:cNvGraphicFramePr>
            <a:graphicFrameLocks/>
          </p:cNvGraphicFramePr>
          <p:nvPr>
            <p:extLst>
              <p:ext uri="{D42A27DB-BD31-4B8C-83A1-F6EECF244321}">
                <p14:modId xmlns:p14="http://schemas.microsoft.com/office/powerpoint/2010/main" val="2173649358"/>
              </p:ext>
            </p:extLst>
          </p:nvPr>
        </p:nvGraphicFramePr>
        <p:xfrm>
          <a:off x="702527" y="1059366"/>
          <a:ext cx="7515922" cy="4995745"/>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969904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677"/>
            <a:ext cx="8229600" cy="632961"/>
          </a:xfrm>
        </p:spPr>
        <p:txBody>
          <a:bodyPr/>
          <a:lstStyle/>
          <a:p>
            <a:r>
              <a:rPr lang="en-ZA" b="1" dirty="0" smtClean="0"/>
              <a:t>The impact of non payment by the municipalities on the WTE </a:t>
            </a:r>
            <a:endParaRPr lang="en-ZA" b="1" dirty="0"/>
          </a:p>
        </p:txBody>
      </p:sp>
      <p:sp>
        <p:nvSpPr>
          <p:cNvPr id="6" name="Content Placeholder 5"/>
          <p:cNvSpPr>
            <a:spLocks noGrp="1"/>
          </p:cNvSpPr>
          <p:nvPr>
            <p:ph idx="1"/>
          </p:nvPr>
        </p:nvSpPr>
        <p:spPr>
          <a:xfrm>
            <a:off x="326572" y="1480068"/>
            <a:ext cx="8490857" cy="4653103"/>
          </a:xfrm>
        </p:spPr>
        <p:txBody>
          <a:bodyPr>
            <a:normAutofit fontScale="32500" lnSpcReduction="20000"/>
          </a:bodyPr>
          <a:lstStyle/>
          <a:p>
            <a:pPr marL="357188" indent="-357188">
              <a:lnSpc>
                <a:spcPct val="100000"/>
              </a:lnSpc>
              <a:spcBef>
                <a:spcPts val="450"/>
              </a:spcBef>
              <a:spcAft>
                <a:spcPts val="450"/>
              </a:spcAft>
            </a:pPr>
            <a:r>
              <a:rPr lang="en-US" sz="5500" dirty="0"/>
              <a:t>As at </a:t>
            </a:r>
            <a:r>
              <a:rPr lang="en-US" sz="5500" dirty="0" smtClean="0">
                <a:solidFill>
                  <a:srgbClr val="FF0000"/>
                </a:solidFill>
              </a:rPr>
              <a:t>30 April </a:t>
            </a:r>
            <a:r>
              <a:rPr lang="en-US" sz="5500" dirty="0" smtClean="0"/>
              <a:t>2021</a:t>
            </a:r>
            <a:r>
              <a:rPr lang="en-US" sz="5500" dirty="0"/>
              <a:t>, municipalities owed </a:t>
            </a:r>
            <a:r>
              <a:rPr lang="en-US" sz="5500" dirty="0" smtClean="0"/>
              <a:t>WTE over </a:t>
            </a:r>
            <a:r>
              <a:rPr lang="en-US" sz="5500" u="sng" dirty="0" smtClean="0">
                <a:solidFill>
                  <a:srgbClr val="FF0000"/>
                </a:solidFill>
              </a:rPr>
              <a:t>R7,6</a:t>
            </a:r>
            <a:r>
              <a:rPr lang="en-US" sz="5500" u="sng" dirty="0" smtClean="0"/>
              <a:t> </a:t>
            </a:r>
            <a:r>
              <a:rPr lang="en-US" sz="5500" u="sng" dirty="0"/>
              <a:t>billion </a:t>
            </a:r>
            <a:r>
              <a:rPr lang="en-US" sz="5500" dirty="0"/>
              <a:t>inclusive of </a:t>
            </a:r>
            <a:r>
              <a:rPr lang="en-US" sz="5500" dirty="0" smtClean="0">
                <a:solidFill>
                  <a:srgbClr val="FF0000"/>
                </a:solidFill>
              </a:rPr>
              <a:t>R139</a:t>
            </a:r>
            <a:r>
              <a:rPr lang="en-US" sz="5500" dirty="0" smtClean="0"/>
              <a:t> million </a:t>
            </a:r>
            <a:r>
              <a:rPr lang="en-US" sz="5500" dirty="0"/>
              <a:t>under current account </a:t>
            </a:r>
            <a:endParaRPr lang="en-US" sz="5500" dirty="0" smtClean="0"/>
          </a:p>
          <a:p>
            <a:pPr marL="357188" indent="-357188">
              <a:lnSpc>
                <a:spcPct val="100000"/>
              </a:lnSpc>
              <a:spcBef>
                <a:spcPts val="450"/>
              </a:spcBef>
              <a:spcAft>
                <a:spcPts val="450"/>
              </a:spcAft>
            </a:pPr>
            <a:endParaRPr lang="en-US" sz="3100" dirty="0" smtClean="0"/>
          </a:p>
          <a:p>
            <a:pPr marL="357188" indent="-357188"/>
            <a:r>
              <a:rPr lang="en-US" sz="5500" dirty="0" smtClean="0"/>
              <a:t>Water boards owed WTE more than </a:t>
            </a:r>
            <a:r>
              <a:rPr lang="en-US" sz="5500" u="sng" dirty="0" smtClean="0">
                <a:solidFill>
                  <a:srgbClr val="FF0000"/>
                </a:solidFill>
              </a:rPr>
              <a:t>R7,1 </a:t>
            </a:r>
            <a:r>
              <a:rPr lang="en-US" sz="5500" u="sng" dirty="0">
                <a:solidFill>
                  <a:srgbClr val="FF0000"/>
                </a:solidFill>
              </a:rPr>
              <a:t>billion</a:t>
            </a:r>
            <a:r>
              <a:rPr lang="en-US" sz="5500" dirty="0">
                <a:solidFill>
                  <a:srgbClr val="FF0000"/>
                </a:solidFill>
              </a:rPr>
              <a:t> </a:t>
            </a:r>
            <a:r>
              <a:rPr lang="en-US" sz="5500" dirty="0"/>
              <a:t>as at </a:t>
            </a:r>
            <a:r>
              <a:rPr lang="en-US" sz="5500" dirty="0" smtClean="0">
                <a:solidFill>
                  <a:srgbClr val="FF0000"/>
                </a:solidFill>
              </a:rPr>
              <a:t>30 April </a:t>
            </a:r>
            <a:r>
              <a:rPr lang="en-US" sz="5500" dirty="0" smtClean="0"/>
              <a:t>2021 inclusive of current account </a:t>
            </a:r>
          </a:p>
          <a:p>
            <a:pPr marL="357188" indent="-357188"/>
            <a:endParaRPr lang="en-US" sz="3100" dirty="0" smtClean="0"/>
          </a:p>
          <a:p>
            <a:pPr marL="357188" indent="-357188" algn="just"/>
            <a:r>
              <a:rPr lang="en-US" sz="5500" dirty="0"/>
              <a:t>N</a:t>
            </a:r>
            <a:r>
              <a:rPr lang="en-ZA" sz="5500" dirty="0" smtClean="0"/>
              <a:t>on-payment by the municipalities also affects WTE payments to TCTA.  The WTE has to pay the TCTA the full amount billed whether the revenue has been received or not.  This is to enable TCTA to pay the funders of the loans on time, as defaulting on a loan repayment is not an option. </a:t>
            </a:r>
            <a:r>
              <a:rPr lang="en-GB" sz="5500" dirty="0" smtClean="0"/>
              <a:t> To fund this shortfall, less is spent on operations and maintenance of infrastructure</a:t>
            </a:r>
          </a:p>
          <a:p>
            <a:pPr marL="357188" indent="-357188" algn="just"/>
            <a:endParaRPr lang="en-GB" sz="3100" dirty="0" smtClean="0"/>
          </a:p>
          <a:p>
            <a:pPr marL="357188" indent="-357188" algn="just"/>
            <a:r>
              <a:rPr lang="en-GB" sz="5500" dirty="0" smtClean="0"/>
              <a:t>The entire value chain (from source to tap ) is thus affected.  As long as there is non-collection from the municipal customers there will be a negative impact on the whole value chain</a:t>
            </a:r>
          </a:p>
          <a:p>
            <a:pPr marL="357188" indent="-357188" algn="just"/>
            <a:endParaRPr lang="en-GB" sz="3100" dirty="0" smtClean="0"/>
          </a:p>
          <a:p>
            <a:pPr marL="357188" indent="-357188" algn="just"/>
            <a:r>
              <a:rPr lang="en-ZA" sz="5500" dirty="0"/>
              <a:t>The DWS </a:t>
            </a:r>
            <a:r>
              <a:rPr lang="en-ZA" sz="5500" dirty="0" smtClean="0"/>
              <a:t>has held numerous engagements with sector </a:t>
            </a:r>
            <a:r>
              <a:rPr lang="en-ZA" sz="5500" dirty="0"/>
              <a:t>departments and its stakeholders </a:t>
            </a:r>
            <a:r>
              <a:rPr lang="en-ZA" sz="5500" dirty="0" smtClean="0"/>
              <a:t>in an attempt to resolve the growing </a:t>
            </a:r>
            <a:r>
              <a:rPr lang="en-ZA" sz="5500" dirty="0"/>
              <a:t>debt owed to water boards by </a:t>
            </a:r>
            <a:r>
              <a:rPr lang="en-ZA" sz="5500" dirty="0" smtClean="0"/>
              <a:t>municipalities (See Annexure 5 for engagements) </a:t>
            </a:r>
            <a:endParaRPr lang="en-ZA" sz="5500" dirty="0"/>
          </a:p>
          <a:p>
            <a:pPr marL="0" indent="0" algn="just">
              <a:buNone/>
            </a:pPr>
            <a:r>
              <a:rPr lang="en-ZA" sz="3800" dirty="0"/>
              <a:t> </a:t>
            </a:r>
          </a:p>
          <a:p>
            <a:endParaRPr lang="en-ZA" dirty="0"/>
          </a:p>
          <a:p>
            <a:pPr marL="214313" indent="-214313"/>
            <a:endParaRPr lang="en-ZA" dirty="0"/>
          </a:p>
          <a:p>
            <a:pPr marL="0" indent="0">
              <a:buNone/>
            </a:pPr>
            <a:endParaRPr lang="en-ZA" dirty="0" smtClean="0"/>
          </a:p>
          <a:p>
            <a:endParaRPr lang="en-ZA" dirty="0"/>
          </a:p>
        </p:txBody>
      </p:sp>
      <p:sp>
        <p:nvSpPr>
          <p:cNvPr id="4" name="Slide Number Placeholder 3"/>
          <p:cNvSpPr>
            <a:spLocks noGrp="1"/>
          </p:cNvSpPr>
          <p:nvPr>
            <p:ph type="sldNum" sz="quarter" idx="4294967295"/>
          </p:nvPr>
        </p:nvSpPr>
        <p:spPr/>
        <p:txBody>
          <a:bodyPr/>
          <a:lstStyle/>
          <a:p>
            <a:pPr defTabSz="685800">
              <a:defRPr/>
            </a:pPr>
            <a:fld id="{40D46574-B396-4706-AEBF-55424AEB0A4E}" type="slidenum">
              <a:rPr lang="en-US" altLang="en-US">
                <a:solidFill>
                  <a:prstClr val="black">
                    <a:tint val="75000"/>
                  </a:prstClr>
                </a:solidFill>
              </a:rPr>
              <a:pPr defTabSz="685800">
                <a:defRPr/>
              </a:pPr>
              <a:t>45</a:t>
            </a:fld>
            <a:endParaRPr lang="en-US" altLang="en-US">
              <a:solidFill>
                <a:prstClr val="black">
                  <a:tint val="75000"/>
                </a:prstClr>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15728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37677"/>
            <a:ext cx="8229600" cy="632961"/>
          </a:xfrm>
        </p:spPr>
        <p:txBody>
          <a:bodyPr>
            <a:normAutofit fontScale="90000"/>
          </a:bodyPr>
          <a:lstStyle/>
          <a:p>
            <a:r>
              <a:rPr lang="en-ZA" b="1" dirty="0" smtClean="0"/>
              <a:t>At the same time municipalities are owed – R230.5 billion</a:t>
            </a:r>
            <a:endParaRPr lang="en-ZA" b="1" dirty="0"/>
          </a:p>
        </p:txBody>
      </p:sp>
      <p:sp>
        <p:nvSpPr>
          <p:cNvPr id="6" name="Content Placeholder 5"/>
          <p:cNvSpPr>
            <a:spLocks noGrp="1"/>
          </p:cNvSpPr>
          <p:nvPr>
            <p:ph idx="1"/>
          </p:nvPr>
        </p:nvSpPr>
        <p:spPr>
          <a:xfrm>
            <a:off x="181606" y="1368555"/>
            <a:ext cx="8728218" cy="4664255"/>
          </a:xfrm>
        </p:spPr>
        <p:txBody>
          <a:bodyPr>
            <a:normAutofit fontScale="62500" lnSpcReduction="20000"/>
          </a:bodyPr>
          <a:lstStyle/>
          <a:p>
            <a:pPr>
              <a:lnSpc>
                <a:spcPct val="110000"/>
              </a:lnSpc>
              <a:spcBef>
                <a:spcPts val="450"/>
              </a:spcBef>
              <a:spcAft>
                <a:spcPts val="450"/>
              </a:spcAft>
            </a:pPr>
            <a:r>
              <a:rPr lang="en-US" dirty="0" smtClean="0"/>
              <a:t>As of 31 December 2020 aggregate </a:t>
            </a:r>
            <a:r>
              <a:rPr lang="en-US" dirty="0"/>
              <a:t>municipal </a:t>
            </a:r>
            <a:r>
              <a:rPr lang="en-US" b="1" dirty="0"/>
              <a:t>consumer debts amounted to R230.5 billion </a:t>
            </a:r>
            <a:endParaRPr lang="en-US" b="1" dirty="0" smtClean="0"/>
          </a:p>
          <a:p>
            <a:pPr>
              <a:lnSpc>
                <a:spcPct val="110000"/>
              </a:lnSpc>
              <a:spcBef>
                <a:spcPts val="450"/>
              </a:spcBef>
              <a:spcAft>
                <a:spcPts val="450"/>
              </a:spcAft>
            </a:pPr>
            <a:r>
              <a:rPr lang="en-US" dirty="0" smtClean="0"/>
              <a:t>The </a:t>
            </a:r>
            <a:r>
              <a:rPr lang="en-US" dirty="0"/>
              <a:t>largest component of municipal debt relates to the households which represents 72.2 per cent or R166.5 </a:t>
            </a:r>
            <a:r>
              <a:rPr lang="en-US" dirty="0" smtClean="0"/>
              <a:t>billion, </a:t>
            </a:r>
            <a:r>
              <a:rPr lang="en-US" dirty="0"/>
              <a:t>while organs of state accounts for 9.0 per cent or R20.7 billion (R13.2 billion reported in the second quarter of 2019/20) of the total outstanding debtors. The businesses sector owes 16.9 per cent or R39 billion of the total outstanding debt. </a:t>
            </a:r>
          </a:p>
          <a:p>
            <a:pPr>
              <a:lnSpc>
                <a:spcPct val="110000"/>
              </a:lnSpc>
              <a:spcBef>
                <a:spcPts val="450"/>
              </a:spcBef>
              <a:spcAft>
                <a:spcPts val="450"/>
              </a:spcAft>
            </a:pPr>
            <a:r>
              <a:rPr lang="en-US" dirty="0" smtClean="0"/>
              <a:t>Not </a:t>
            </a:r>
            <a:r>
              <a:rPr lang="en-US" dirty="0"/>
              <a:t>all the outstanding debt of R230.5 billion is realistically collectable, as these amounts are inclusive of debt older than 90 days (historic debt that has accumulated over an extended period), interest on arrears and other recoveries. </a:t>
            </a:r>
          </a:p>
          <a:p>
            <a:pPr>
              <a:lnSpc>
                <a:spcPct val="110000"/>
              </a:lnSpc>
              <a:spcBef>
                <a:spcPts val="450"/>
              </a:spcBef>
              <a:spcAft>
                <a:spcPts val="450"/>
              </a:spcAft>
            </a:pPr>
            <a:r>
              <a:rPr lang="en-US" dirty="0" smtClean="0"/>
              <a:t>If </a:t>
            </a:r>
            <a:r>
              <a:rPr lang="en-US" dirty="0"/>
              <a:t>consumer debt is limited to below 90 days, then the </a:t>
            </a:r>
            <a:r>
              <a:rPr lang="en-US" b="1" dirty="0"/>
              <a:t>actual realistically collectable amount is estimated at R37.8 billion. </a:t>
            </a:r>
          </a:p>
          <a:p>
            <a:pPr>
              <a:lnSpc>
                <a:spcPct val="110000"/>
              </a:lnSpc>
              <a:spcBef>
                <a:spcPts val="450"/>
              </a:spcBef>
              <a:spcAft>
                <a:spcPts val="450"/>
              </a:spcAft>
            </a:pPr>
            <a:r>
              <a:rPr lang="en-US" b="1" dirty="0" smtClean="0"/>
              <a:t>Municipalities </a:t>
            </a:r>
            <a:r>
              <a:rPr lang="en-US" b="1" dirty="0"/>
              <a:t>owed their creditors R67.3 billion </a:t>
            </a:r>
            <a:r>
              <a:rPr lang="en-US" dirty="0"/>
              <a:t>as at 31 December </a:t>
            </a:r>
            <a:r>
              <a:rPr lang="en-US" dirty="0" smtClean="0"/>
              <a:t>2020 </a:t>
            </a:r>
            <a:endParaRPr lang="en-US" dirty="0"/>
          </a:p>
          <a:p>
            <a:pPr>
              <a:lnSpc>
                <a:spcPct val="110000"/>
              </a:lnSpc>
              <a:spcBef>
                <a:spcPts val="450"/>
              </a:spcBef>
              <a:spcAft>
                <a:spcPts val="450"/>
              </a:spcAft>
            </a:pPr>
            <a:r>
              <a:rPr lang="en-US" dirty="0" smtClean="0"/>
              <a:t>The </a:t>
            </a:r>
            <a:r>
              <a:rPr lang="en-US" dirty="0"/>
              <a:t>total balance on borrowing for all municipalities equates to R70.9 billion as at 31 December </a:t>
            </a:r>
            <a:r>
              <a:rPr lang="en-US" dirty="0" smtClean="0"/>
              <a:t>2020</a:t>
            </a:r>
            <a:endParaRPr lang="en-US" dirty="0"/>
          </a:p>
          <a:p>
            <a:pPr>
              <a:lnSpc>
                <a:spcPct val="110000"/>
              </a:lnSpc>
              <a:spcBef>
                <a:spcPts val="450"/>
              </a:spcBef>
              <a:spcAft>
                <a:spcPts val="450"/>
              </a:spcAft>
            </a:pPr>
            <a:endParaRPr lang="en-ZA" dirty="0"/>
          </a:p>
          <a:p>
            <a:pPr marL="214313" indent="-214313">
              <a:lnSpc>
                <a:spcPct val="110000"/>
              </a:lnSpc>
              <a:spcBef>
                <a:spcPts val="450"/>
              </a:spcBef>
              <a:spcAft>
                <a:spcPts val="450"/>
              </a:spcAft>
            </a:pPr>
            <a:endParaRPr lang="en-ZA" dirty="0"/>
          </a:p>
          <a:p>
            <a:pPr marL="0" indent="0">
              <a:lnSpc>
                <a:spcPct val="110000"/>
              </a:lnSpc>
              <a:spcBef>
                <a:spcPts val="450"/>
              </a:spcBef>
              <a:spcAft>
                <a:spcPts val="450"/>
              </a:spcAft>
              <a:buNone/>
            </a:pPr>
            <a:endParaRPr lang="en-ZA" dirty="0" smtClean="0"/>
          </a:p>
          <a:p>
            <a:pPr>
              <a:lnSpc>
                <a:spcPct val="110000"/>
              </a:lnSpc>
              <a:spcBef>
                <a:spcPts val="450"/>
              </a:spcBef>
              <a:spcAft>
                <a:spcPts val="450"/>
              </a:spcAft>
            </a:pPr>
            <a:endParaRPr lang="en-ZA" dirty="0"/>
          </a:p>
        </p:txBody>
      </p:sp>
      <p:sp>
        <p:nvSpPr>
          <p:cNvPr id="4" name="Slide Number Placeholder 3"/>
          <p:cNvSpPr>
            <a:spLocks noGrp="1"/>
          </p:cNvSpPr>
          <p:nvPr>
            <p:ph type="sldNum" sz="quarter" idx="4294967295"/>
          </p:nvPr>
        </p:nvSpPr>
        <p:spPr/>
        <p:txBody>
          <a:bodyPr/>
          <a:lstStyle/>
          <a:p>
            <a:pPr defTabSz="685800">
              <a:defRPr/>
            </a:pPr>
            <a:fld id="{40D46574-B396-4706-AEBF-55424AEB0A4E}" type="slidenum">
              <a:rPr lang="en-US" altLang="en-US">
                <a:solidFill>
                  <a:prstClr val="black">
                    <a:tint val="75000"/>
                  </a:prstClr>
                </a:solidFill>
              </a:rPr>
              <a:pPr defTabSz="685800">
                <a:defRPr/>
              </a:pPr>
              <a:t>46</a:t>
            </a:fld>
            <a:endParaRPr lang="en-US" altLang="en-US">
              <a:solidFill>
                <a:prstClr val="black">
                  <a:tint val="75000"/>
                </a:prstClr>
              </a:solidFill>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793758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9FD41-B0E4-4C86-9B1B-A19E57A9A40F}"/>
              </a:ext>
            </a:extLst>
          </p:cNvPr>
          <p:cNvSpPr>
            <a:spLocks noGrp="1"/>
          </p:cNvSpPr>
          <p:nvPr>
            <p:ph type="title"/>
          </p:nvPr>
        </p:nvSpPr>
        <p:spPr>
          <a:xfrm>
            <a:off x="308874" y="161894"/>
            <a:ext cx="8275450" cy="901380"/>
          </a:xfrm>
        </p:spPr>
        <p:txBody>
          <a:bodyPr>
            <a:normAutofit/>
          </a:bodyPr>
          <a:lstStyle/>
          <a:p>
            <a:pPr eaLnBrk="0" fontAlgn="base" hangingPunct="0">
              <a:spcAft>
                <a:spcPct val="0"/>
              </a:spcAft>
            </a:pPr>
            <a:r>
              <a:rPr lang="en-GB" sz="2400" b="1" dirty="0"/>
              <a:t>The current state of municipal finances</a:t>
            </a:r>
          </a:p>
        </p:txBody>
      </p:sp>
      <p:sp>
        <p:nvSpPr>
          <p:cNvPr id="3" name="Slide Number Placeholder 2"/>
          <p:cNvSpPr>
            <a:spLocks noGrp="1"/>
          </p:cNvSpPr>
          <p:nvPr>
            <p:ph type="sldNum" sz="quarter" idx="4294967295"/>
          </p:nvPr>
        </p:nvSpPr>
        <p:spPr>
          <a:xfrm>
            <a:off x="2657474" y="5761368"/>
            <a:ext cx="1543050" cy="136990"/>
          </a:xfrm>
          <a:prstGeom prst="rect">
            <a:avLst/>
          </a:prstGeom>
        </p:spPr>
        <p:txBody>
          <a:bodyPr vert="horz" lIns="68580" tIns="34290" rIns="68580" bIns="34290" rtlCol="0" anchor="ctr"/>
          <a:lstStyle>
            <a:defPPr>
              <a:defRPr lang="en-US"/>
            </a:defPPr>
            <a:lvl1pPr algn="ctr" rtl="0" eaLnBrk="0" fontAlgn="base" hangingPunct="0">
              <a:spcBef>
                <a:spcPct val="0"/>
              </a:spcBef>
              <a:spcAft>
                <a:spcPct val="0"/>
              </a:spcAft>
              <a:defRPr sz="900" kern="1200">
                <a:solidFill>
                  <a:schemeClr val="tx1">
                    <a:tint val="75000"/>
                  </a:schemeClr>
                </a:solidFill>
                <a:latin typeface="Arial" charset="0"/>
                <a:ea typeface="ＭＳ Ｐゴシック" pitchFamily="1" charset="-128"/>
                <a:cs typeface="+mn-cs"/>
              </a:defRPr>
            </a:lvl1pPr>
            <a:lvl2pPr marL="342900" algn="l" rtl="0" eaLnBrk="0" fontAlgn="base" hangingPunct="0">
              <a:spcBef>
                <a:spcPct val="0"/>
              </a:spcBef>
              <a:spcAft>
                <a:spcPct val="0"/>
              </a:spcAft>
              <a:defRPr sz="1800" kern="1200">
                <a:solidFill>
                  <a:schemeClr val="tx1"/>
                </a:solidFill>
                <a:latin typeface="Arial" charset="0"/>
                <a:ea typeface="ＭＳ Ｐゴシック" pitchFamily="1" charset="-128"/>
                <a:cs typeface="+mn-cs"/>
              </a:defRPr>
            </a:lvl2pPr>
            <a:lvl3pPr marL="685800" algn="l" rtl="0" eaLnBrk="0" fontAlgn="base" hangingPunct="0">
              <a:spcBef>
                <a:spcPct val="0"/>
              </a:spcBef>
              <a:spcAft>
                <a:spcPct val="0"/>
              </a:spcAft>
              <a:defRPr sz="1800" kern="1200">
                <a:solidFill>
                  <a:schemeClr val="tx1"/>
                </a:solidFill>
                <a:latin typeface="Arial" charset="0"/>
                <a:ea typeface="ＭＳ Ｐゴシック" pitchFamily="1" charset="-128"/>
                <a:cs typeface="+mn-cs"/>
              </a:defRPr>
            </a:lvl3pPr>
            <a:lvl4pPr marL="1028700" algn="l" rtl="0" eaLnBrk="0" fontAlgn="base" hangingPunct="0">
              <a:spcBef>
                <a:spcPct val="0"/>
              </a:spcBef>
              <a:spcAft>
                <a:spcPct val="0"/>
              </a:spcAft>
              <a:defRPr sz="1800" kern="1200">
                <a:solidFill>
                  <a:schemeClr val="tx1"/>
                </a:solidFill>
                <a:latin typeface="Arial" charset="0"/>
                <a:ea typeface="ＭＳ Ｐゴシック" pitchFamily="1" charset="-128"/>
                <a:cs typeface="+mn-cs"/>
              </a:defRPr>
            </a:lvl4pPr>
            <a:lvl5pPr marL="1371600" algn="l" rtl="0" eaLnBrk="0" fontAlgn="base" hangingPunct="0">
              <a:spcBef>
                <a:spcPct val="0"/>
              </a:spcBef>
              <a:spcAft>
                <a:spcPct val="0"/>
              </a:spcAft>
              <a:defRPr sz="1800" kern="1200">
                <a:solidFill>
                  <a:schemeClr val="tx1"/>
                </a:solidFill>
                <a:latin typeface="Arial" charset="0"/>
                <a:ea typeface="ＭＳ Ｐゴシック" pitchFamily="1" charset="-128"/>
                <a:cs typeface="+mn-cs"/>
              </a:defRPr>
            </a:lvl5pPr>
            <a:lvl6pPr marL="1714500" algn="l" defTabSz="685800" rtl="0" eaLnBrk="1" latinLnBrk="0" hangingPunct="1">
              <a:defRPr sz="1800" kern="1200">
                <a:solidFill>
                  <a:schemeClr val="tx1"/>
                </a:solidFill>
                <a:latin typeface="Arial" charset="0"/>
                <a:ea typeface="ＭＳ Ｐゴシック" pitchFamily="1" charset="-128"/>
                <a:cs typeface="+mn-cs"/>
              </a:defRPr>
            </a:lvl6pPr>
            <a:lvl7pPr marL="2057400" algn="l" defTabSz="685800" rtl="0" eaLnBrk="1" latinLnBrk="0" hangingPunct="1">
              <a:defRPr sz="1800" kern="1200">
                <a:solidFill>
                  <a:schemeClr val="tx1"/>
                </a:solidFill>
                <a:latin typeface="Arial" charset="0"/>
                <a:ea typeface="ＭＳ Ｐゴシック" pitchFamily="1" charset="-128"/>
                <a:cs typeface="+mn-cs"/>
              </a:defRPr>
            </a:lvl7pPr>
            <a:lvl8pPr marL="2400300" algn="l" defTabSz="685800" rtl="0" eaLnBrk="1" latinLnBrk="0" hangingPunct="1">
              <a:defRPr sz="1800" kern="1200">
                <a:solidFill>
                  <a:schemeClr val="tx1"/>
                </a:solidFill>
                <a:latin typeface="Arial" charset="0"/>
                <a:ea typeface="ＭＳ Ｐゴシック" pitchFamily="1" charset="-128"/>
                <a:cs typeface="+mn-cs"/>
              </a:defRPr>
            </a:lvl8pPr>
            <a:lvl9pPr marL="2743200" algn="l" defTabSz="685800" rtl="0" eaLnBrk="1" latinLnBrk="0" hangingPunct="1">
              <a:defRPr sz="1800" kern="1200">
                <a:solidFill>
                  <a:schemeClr val="tx1"/>
                </a:solidFill>
                <a:latin typeface="Arial" charset="0"/>
                <a:ea typeface="ＭＳ Ｐゴシック" pitchFamily="1" charset="-128"/>
                <a:cs typeface="+mn-cs"/>
              </a:defRPr>
            </a:lvl9pPr>
          </a:lstStyle>
          <a:p>
            <a:pPr defTabSz="685800">
              <a:defRPr/>
            </a:pPr>
            <a:fld id="{A4E67396-EAD7-1246-A93B-5244FF26795F}" type="slidenum">
              <a:rPr lang="en-US">
                <a:solidFill>
                  <a:srgbClr val="000000">
                    <a:tint val="75000"/>
                  </a:srgbClr>
                </a:solidFill>
              </a:rPr>
              <a:pPr defTabSz="685800">
                <a:defRPr/>
              </a:pPr>
              <a:t>47</a:t>
            </a:fld>
            <a:endParaRPr lang="en-US">
              <a:solidFill>
                <a:prstClr val="black">
                  <a:tint val="75000"/>
                </a:prstClr>
              </a:solidFill>
              <a:latin typeface="Calibri" panose="020F0502020204030204"/>
            </a:endParaRPr>
          </a:p>
        </p:txBody>
      </p:sp>
      <p:graphicFrame>
        <p:nvGraphicFramePr>
          <p:cNvPr id="10" name="Table 9"/>
          <p:cNvGraphicFramePr>
            <a:graphicFrameLocks noGrp="1"/>
          </p:cNvGraphicFramePr>
          <p:nvPr>
            <p:extLst>
              <p:ext uri="{D42A27DB-BD31-4B8C-83A1-F6EECF244321}">
                <p14:modId xmlns:p14="http://schemas.microsoft.com/office/powerpoint/2010/main" val="3193026921"/>
              </p:ext>
            </p:extLst>
          </p:nvPr>
        </p:nvGraphicFramePr>
        <p:xfrm>
          <a:off x="264106" y="1173335"/>
          <a:ext cx="8548851" cy="3709685"/>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775742">
                  <a:extLst>
                    <a:ext uri="{9D8B030D-6E8A-4147-A177-3AD203B41FA5}">
                      <a16:colId xmlns:a16="http://schemas.microsoft.com/office/drawing/2014/main" xmlns="" val="1262385996"/>
                    </a:ext>
                  </a:extLst>
                </a:gridCol>
                <a:gridCol w="2885059">
                  <a:extLst>
                    <a:ext uri="{9D8B030D-6E8A-4147-A177-3AD203B41FA5}">
                      <a16:colId xmlns:a16="http://schemas.microsoft.com/office/drawing/2014/main" xmlns="" val="2704208057"/>
                    </a:ext>
                  </a:extLst>
                </a:gridCol>
                <a:gridCol w="1888050">
                  <a:extLst>
                    <a:ext uri="{9D8B030D-6E8A-4147-A177-3AD203B41FA5}">
                      <a16:colId xmlns:a16="http://schemas.microsoft.com/office/drawing/2014/main" xmlns="" val="3238127093"/>
                    </a:ext>
                  </a:extLst>
                </a:gridCol>
              </a:tblGrid>
              <a:tr h="417845">
                <a:tc>
                  <a:txBody>
                    <a:bodyPr/>
                    <a:lstStyle/>
                    <a:p>
                      <a:pPr algn="l"/>
                      <a:r>
                        <a:rPr lang="en-ZA" sz="2000" dirty="0"/>
                        <a:t>Indicator</a:t>
                      </a:r>
                    </a:p>
                  </a:txBody>
                  <a:tcPr marL="68580" marR="68580" marT="34290" marB="34290" anchor="ctr"/>
                </a:tc>
                <a:tc>
                  <a:txBody>
                    <a:bodyPr/>
                    <a:lstStyle/>
                    <a:p>
                      <a:pPr algn="l"/>
                      <a:r>
                        <a:rPr lang="en-ZA" sz="2000" dirty="0"/>
                        <a:t>Performance</a:t>
                      </a:r>
                    </a:p>
                  </a:txBody>
                  <a:tcPr marL="68580" marR="68580" marT="34290" marB="34290" anchor="ctr"/>
                </a:tc>
                <a:tc>
                  <a:txBody>
                    <a:bodyPr/>
                    <a:lstStyle/>
                    <a:p>
                      <a:pPr algn="l"/>
                      <a:r>
                        <a:rPr lang="en-ZA" sz="2000" dirty="0"/>
                        <a:t>Perf. Trend*</a:t>
                      </a:r>
                    </a:p>
                  </a:txBody>
                  <a:tcPr marL="68580" marR="68580" marT="34290" marB="34290" anchor="ctr"/>
                </a:tc>
                <a:extLst>
                  <a:ext uri="{0D108BD9-81ED-4DB2-BD59-A6C34878D82A}">
                    <a16:rowId xmlns:a16="http://schemas.microsoft.com/office/drawing/2014/main" xmlns="" val="435051356"/>
                  </a:ext>
                </a:extLst>
              </a:tr>
              <a:tr h="334925">
                <a:tc>
                  <a:txBody>
                    <a:bodyPr/>
                    <a:lstStyle/>
                    <a:p>
                      <a:r>
                        <a:rPr lang="en-ZA" sz="2000" dirty="0"/>
                        <a:t>Financial Distress</a:t>
                      </a:r>
                    </a:p>
                  </a:txBody>
                  <a:tcPr marL="68580" marR="68580" marT="34290" marB="34290"/>
                </a:tc>
                <a:tc>
                  <a:txBody>
                    <a:bodyPr/>
                    <a:lstStyle/>
                    <a:p>
                      <a:r>
                        <a:rPr lang="en-ZA" sz="2000" dirty="0"/>
                        <a:t>163 municipalities</a:t>
                      </a:r>
                      <a:r>
                        <a:rPr lang="en-ZA" sz="2000" baseline="0" dirty="0"/>
                        <a:t> (64%)</a:t>
                      </a:r>
                      <a:endParaRPr lang="en-ZA" sz="2000" dirty="0"/>
                    </a:p>
                  </a:txBody>
                  <a:tcPr marL="68580" marR="68580" marT="34290" marB="34290"/>
                </a:tc>
                <a:tc>
                  <a:txBody>
                    <a:bodyPr/>
                    <a:lstStyle/>
                    <a:p>
                      <a:pPr algn="ctr"/>
                      <a:r>
                        <a:rPr lang="en-ZA" sz="2000" dirty="0">
                          <a:solidFill>
                            <a:schemeClr val="bg1"/>
                          </a:solidFill>
                        </a:rPr>
                        <a:t>15%</a:t>
                      </a:r>
                      <a:r>
                        <a:rPr lang="en-ZA" sz="2000" baseline="0" dirty="0">
                          <a:solidFill>
                            <a:schemeClr val="bg1"/>
                          </a:solidFill>
                        </a:rPr>
                        <a:t> increase</a:t>
                      </a:r>
                      <a:endParaRPr lang="en-ZA" sz="2000" dirty="0">
                        <a:solidFill>
                          <a:schemeClr val="bg1"/>
                        </a:solidFill>
                      </a:endParaRPr>
                    </a:p>
                  </a:txBody>
                  <a:tcPr marL="68580" marR="68580" marT="34290" marB="34290" anchor="ctr">
                    <a:solidFill>
                      <a:srgbClr val="FF0000"/>
                    </a:solidFill>
                  </a:tcPr>
                </a:tc>
                <a:extLst>
                  <a:ext uri="{0D108BD9-81ED-4DB2-BD59-A6C34878D82A}">
                    <a16:rowId xmlns:a16="http://schemas.microsoft.com/office/drawing/2014/main" xmlns="" val="75757632"/>
                  </a:ext>
                </a:extLst>
              </a:tr>
              <a:tr h="334925">
                <a:tc>
                  <a:txBody>
                    <a:bodyPr/>
                    <a:lstStyle/>
                    <a:p>
                      <a:r>
                        <a:rPr lang="en-ZA" sz="2000" dirty="0"/>
                        <a:t>Unfunded</a:t>
                      </a:r>
                      <a:r>
                        <a:rPr lang="en-ZA" sz="2000" baseline="0" dirty="0"/>
                        <a:t> Budgets</a:t>
                      </a:r>
                      <a:endParaRPr lang="en-ZA" sz="2000" dirty="0"/>
                    </a:p>
                  </a:txBody>
                  <a:tcPr marL="68580" marR="68580" marT="34290" marB="34290"/>
                </a:tc>
                <a:tc>
                  <a:txBody>
                    <a:bodyPr/>
                    <a:lstStyle/>
                    <a:p>
                      <a:r>
                        <a:rPr lang="en-ZA" sz="2000" dirty="0"/>
                        <a:t>106 municipalities</a:t>
                      </a:r>
                      <a:r>
                        <a:rPr lang="en-ZA" sz="2000" baseline="0" dirty="0"/>
                        <a:t> (41%)</a:t>
                      </a:r>
                      <a:endParaRPr lang="en-ZA" sz="2000" dirty="0"/>
                    </a:p>
                  </a:txBody>
                  <a:tcPr marL="68580" marR="68580" marT="34290" marB="34290"/>
                </a:tc>
                <a:tc>
                  <a:txBody>
                    <a:bodyPr/>
                    <a:lstStyle/>
                    <a:p>
                      <a:pPr algn="ctr"/>
                      <a:r>
                        <a:rPr lang="en-ZA" sz="2000" dirty="0">
                          <a:solidFill>
                            <a:schemeClr val="bg1"/>
                          </a:solidFill>
                        </a:rPr>
                        <a:t>4%</a:t>
                      </a:r>
                      <a:r>
                        <a:rPr lang="en-ZA" sz="2000" baseline="0" dirty="0">
                          <a:solidFill>
                            <a:schemeClr val="bg1"/>
                          </a:solidFill>
                        </a:rPr>
                        <a:t> increase</a:t>
                      </a:r>
                      <a:endParaRPr lang="en-ZA" sz="2000" dirty="0">
                        <a:solidFill>
                          <a:schemeClr val="bg1"/>
                        </a:solidFill>
                      </a:endParaRPr>
                    </a:p>
                  </a:txBody>
                  <a:tcPr marL="68580" marR="68580" marT="34290" marB="34290" anchor="ctr">
                    <a:solidFill>
                      <a:srgbClr val="FF0000"/>
                    </a:solidFill>
                  </a:tcPr>
                </a:tc>
                <a:extLst>
                  <a:ext uri="{0D108BD9-81ED-4DB2-BD59-A6C34878D82A}">
                    <a16:rowId xmlns:a16="http://schemas.microsoft.com/office/drawing/2014/main" xmlns="" val="89119129"/>
                  </a:ext>
                </a:extLst>
              </a:tr>
              <a:tr h="334925">
                <a:tc>
                  <a:txBody>
                    <a:bodyPr/>
                    <a:lstStyle/>
                    <a:p>
                      <a:r>
                        <a:rPr lang="en-ZA" sz="2000" dirty="0"/>
                        <a:t>Outstanding</a:t>
                      </a:r>
                      <a:r>
                        <a:rPr lang="en-ZA" sz="2000" baseline="0" dirty="0"/>
                        <a:t> debtors (total)</a:t>
                      </a:r>
                      <a:endParaRPr lang="en-ZA" sz="2000" dirty="0"/>
                    </a:p>
                  </a:txBody>
                  <a:tcPr marL="68580" marR="68580" marT="34290" marB="34290"/>
                </a:tc>
                <a:tc>
                  <a:txBody>
                    <a:bodyPr/>
                    <a:lstStyle/>
                    <a:p>
                      <a:r>
                        <a:rPr lang="en-ZA" sz="2000" dirty="0"/>
                        <a:t>R230 billion (R191 billion)</a:t>
                      </a:r>
                    </a:p>
                  </a:txBody>
                  <a:tcPr marL="68580" marR="68580" marT="34290" marB="34290"/>
                </a:tc>
                <a:tc>
                  <a:txBody>
                    <a:bodyPr/>
                    <a:lstStyle/>
                    <a:p>
                      <a:pPr marL="0" algn="ctr" defTabSz="914400" rtl="0" eaLnBrk="1" latinLnBrk="0" hangingPunct="1"/>
                      <a:r>
                        <a:rPr lang="en-ZA" sz="2000" kern="1200" dirty="0">
                          <a:solidFill>
                            <a:schemeClr val="bg1"/>
                          </a:solidFill>
                          <a:latin typeface="+mn-lt"/>
                          <a:ea typeface="+mn-ea"/>
                          <a:cs typeface="+mn-cs"/>
                        </a:rPr>
                        <a:t>20% increase</a:t>
                      </a:r>
                    </a:p>
                  </a:txBody>
                  <a:tcPr marL="68580" marR="68580" marT="34290" marB="34290">
                    <a:solidFill>
                      <a:srgbClr val="FF0000"/>
                    </a:solidFill>
                  </a:tcPr>
                </a:tc>
                <a:extLst>
                  <a:ext uri="{0D108BD9-81ED-4DB2-BD59-A6C34878D82A}">
                    <a16:rowId xmlns:a16="http://schemas.microsoft.com/office/drawing/2014/main" xmlns="" val="59832540"/>
                  </a:ext>
                </a:extLst>
              </a:tr>
              <a:tr h="334925">
                <a:tc>
                  <a:txBody>
                    <a:bodyPr/>
                    <a:lstStyle/>
                    <a:p>
                      <a:r>
                        <a:rPr lang="en-ZA" sz="2000" dirty="0"/>
                        <a:t>Outstanding creditors (total)</a:t>
                      </a:r>
                    </a:p>
                  </a:txBody>
                  <a:tcPr marL="68580" marR="68580" marT="34290" marB="34290"/>
                </a:tc>
                <a:tc>
                  <a:txBody>
                    <a:bodyPr/>
                    <a:lstStyle/>
                    <a:p>
                      <a:r>
                        <a:rPr lang="en-ZA" sz="2000" dirty="0"/>
                        <a:t>R65 billion (R41.4 billion)</a:t>
                      </a:r>
                    </a:p>
                  </a:txBody>
                  <a:tcPr marL="68580" marR="68580" marT="34290" marB="34290"/>
                </a:tc>
                <a:tc>
                  <a:txBody>
                    <a:bodyPr/>
                    <a:lstStyle/>
                    <a:p>
                      <a:pPr marL="0" algn="ctr" defTabSz="914400" rtl="0" eaLnBrk="1" latinLnBrk="0" hangingPunct="1"/>
                      <a:r>
                        <a:rPr lang="en-ZA" sz="2000" kern="1200" dirty="0">
                          <a:solidFill>
                            <a:schemeClr val="bg1"/>
                          </a:solidFill>
                          <a:latin typeface="+mn-lt"/>
                          <a:ea typeface="+mn-ea"/>
                          <a:cs typeface="+mn-cs"/>
                        </a:rPr>
                        <a:t>57% increase</a:t>
                      </a:r>
                    </a:p>
                  </a:txBody>
                  <a:tcPr marL="68580" marR="68580" marT="34290" marB="34290">
                    <a:solidFill>
                      <a:srgbClr val="FF0000"/>
                    </a:solidFill>
                  </a:tcPr>
                </a:tc>
                <a:extLst>
                  <a:ext uri="{0D108BD9-81ED-4DB2-BD59-A6C34878D82A}">
                    <a16:rowId xmlns:a16="http://schemas.microsoft.com/office/drawing/2014/main" xmlns="" val="3500106705"/>
                  </a:ext>
                </a:extLst>
              </a:tr>
              <a:tr h="334925">
                <a:tc>
                  <a:txBody>
                    <a:bodyPr/>
                    <a:lstStyle/>
                    <a:p>
                      <a:r>
                        <a:rPr lang="en-ZA" sz="2000" dirty="0"/>
                        <a:t>Unqualified</a:t>
                      </a:r>
                      <a:r>
                        <a:rPr lang="en-ZA" sz="2000" baseline="0" dirty="0"/>
                        <a:t> audit opinions</a:t>
                      </a:r>
                      <a:endParaRPr lang="en-ZA" sz="2000" dirty="0"/>
                    </a:p>
                  </a:txBody>
                  <a:tcPr marL="68580" marR="68580" marT="34290" marB="34290"/>
                </a:tc>
                <a:tc>
                  <a:txBody>
                    <a:bodyPr/>
                    <a:lstStyle/>
                    <a:p>
                      <a:r>
                        <a:rPr lang="en-ZA" sz="2000" dirty="0"/>
                        <a:t>114 municipalities (44%)</a:t>
                      </a:r>
                    </a:p>
                  </a:txBody>
                  <a:tcPr marL="68580" marR="68580" marT="34290" marB="34290"/>
                </a:tc>
                <a:tc>
                  <a:txBody>
                    <a:bodyPr/>
                    <a:lstStyle/>
                    <a:p>
                      <a:pPr algn="ctr"/>
                      <a:r>
                        <a:rPr lang="en-ZA" sz="2000" dirty="0">
                          <a:solidFill>
                            <a:schemeClr val="bg1"/>
                          </a:solidFill>
                        </a:rPr>
                        <a:t>3.5% increase</a:t>
                      </a:r>
                    </a:p>
                  </a:txBody>
                  <a:tcPr marL="68580" marR="68580" marT="34290" marB="34290" anchor="ctr">
                    <a:solidFill>
                      <a:srgbClr val="FF0000"/>
                    </a:solidFill>
                  </a:tcPr>
                </a:tc>
                <a:extLst>
                  <a:ext uri="{0D108BD9-81ED-4DB2-BD59-A6C34878D82A}">
                    <a16:rowId xmlns:a16="http://schemas.microsoft.com/office/drawing/2014/main" xmlns="" val="235839657"/>
                  </a:ext>
                </a:extLst>
              </a:tr>
              <a:tr h="334925">
                <a:tc>
                  <a:txBody>
                    <a:bodyPr/>
                    <a:lstStyle/>
                    <a:p>
                      <a:r>
                        <a:rPr lang="en-ZA" sz="2000" dirty="0"/>
                        <a:t>Qualified</a:t>
                      </a:r>
                      <a:r>
                        <a:rPr lang="en-ZA" sz="2000" baseline="0" dirty="0"/>
                        <a:t> Audit opinions</a:t>
                      </a:r>
                      <a:r>
                        <a:rPr lang="en-ZA" sz="2000" dirty="0"/>
                        <a:t> (2018/19)</a:t>
                      </a:r>
                    </a:p>
                  </a:txBody>
                  <a:tcPr marL="68580" marR="68580" marT="34290" marB="34290"/>
                </a:tc>
                <a:tc>
                  <a:txBody>
                    <a:bodyPr/>
                    <a:lstStyle/>
                    <a:p>
                      <a:r>
                        <a:rPr lang="en-ZA" sz="2000" dirty="0"/>
                        <a:t>85 municipalities (33%)</a:t>
                      </a:r>
                    </a:p>
                  </a:txBody>
                  <a:tcPr marL="68580" marR="68580" marT="34290" marB="34290"/>
                </a:tc>
                <a:tc>
                  <a:txBody>
                    <a:bodyPr/>
                    <a:lstStyle/>
                    <a:p>
                      <a:pPr algn="ctr"/>
                      <a:r>
                        <a:rPr lang="en-ZA" sz="2000" dirty="0">
                          <a:solidFill>
                            <a:schemeClr val="bg1"/>
                          </a:solidFill>
                        </a:rPr>
                        <a:t>0.8% decrease</a:t>
                      </a:r>
                    </a:p>
                  </a:txBody>
                  <a:tcPr marL="68580" marR="68580" marT="34290" marB="34290" anchor="ctr">
                    <a:solidFill>
                      <a:srgbClr val="92D050"/>
                    </a:solidFill>
                  </a:tcPr>
                </a:tc>
                <a:extLst>
                  <a:ext uri="{0D108BD9-81ED-4DB2-BD59-A6C34878D82A}">
                    <a16:rowId xmlns:a16="http://schemas.microsoft.com/office/drawing/2014/main" xmlns="" val="1088657924"/>
                  </a:ext>
                </a:extLst>
              </a:tr>
              <a:tr h="417845">
                <a:tc>
                  <a:txBody>
                    <a:bodyPr/>
                    <a:lstStyle/>
                    <a:p>
                      <a:r>
                        <a:rPr lang="en-ZA" sz="2000" dirty="0"/>
                        <a:t>Adverse/Disclaimer</a:t>
                      </a:r>
                      <a:r>
                        <a:rPr lang="en-ZA" sz="2000" baseline="0" dirty="0"/>
                        <a:t> audit opinions (2018/19)</a:t>
                      </a:r>
                      <a:endParaRPr lang="en-ZA" sz="2000" dirty="0"/>
                    </a:p>
                  </a:txBody>
                  <a:tcPr marL="68580" marR="68580" marT="34290" marB="34290"/>
                </a:tc>
                <a:tc>
                  <a:txBody>
                    <a:bodyPr/>
                    <a:lstStyle/>
                    <a:p>
                      <a:r>
                        <a:rPr lang="en-ZA" sz="2000" dirty="0"/>
                        <a:t>40 municipalities (16%)</a:t>
                      </a:r>
                    </a:p>
                  </a:txBody>
                  <a:tcPr marL="68580" marR="68580" marT="34290" marB="34290"/>
                </a:tc>
                <a:tc>
                  <a:txBody>
                    <a:bodyPr/>
                    <a:lstStyle/>
                    <a:p>
                      <a:pPr algn="ctr"/>
                      <a:r>
                        <a:rPr lang="en-ZA" sz="2000" dirty="0">
                          <a:solidFill>
                            <a:schemeClr val="bg1"/>
                          </a:solidFill>
                        </a:rPr>
                        <a:t>1.2%  decrease</a:t>
                      </a:r>
                    </a:p>
                  </a:txBody>
                  <a:tcPr marL="68580" marR="68580" marT="34290" marB="34290" anchor="ctr">
                    <a:solidFill>
                      <a:srgbClr val="92D050"/>
                    </a:solidFill>
                  </a:tcPr>
                </a:tc>
                <a:extLst>
                  <a:ext uri="{0D108BD9-81ED-4DB2-BD59-A6C34878D82A}">
                    <a16:rowId xmlns:a16="http://schemas.microsoft.com/office/drawing/2014/main" xmlns="" val="335825372"/>
                  </a:ext>
                </a:extLst>
              </a:tr>
              <a:tr h="334925">
                <a:tc>
                  <a:txBody>
                    <a:bodyPr/>
                    <a:lstStyle/>
                    <a:p>
                      <a:r>
                        <a:rPr lang="en-ZA" sz="2000" dirty="0"/>
                        <a:t>Outstanding Audits (2018/19)</a:t>
                      </a:r>
                    </a:p>
                  </a:txBody>
                  <a:tcPr marL="68580" marR="68580" marT="34290" marB="34290"/>
                </a:tc>
                <a:tc>
                  <a:txBody>
                    <a:bodyPr/>
                    <a:lstStyle/>
                    <a:p>
                      <a:r>
                        <a:rPr lang="en-ZA" sz="2000" dirty="0"/>
                        <a:t>18 municipalities (7%)</a:t>
                      </a:r>
                    </a:p>
                  </a:txBody>
                  <a:tcPr marL="68580" marR="68580" marT="34290" marB="34290"/>
                </a:tc>
                <a:tc>
                  <a:txBody>
                    <a:bodyPr/>
                    <a:lstStyle/>
                    <a:p>
                      <a:pPr algn="ctr"/>
                      <a:r>
                        <a:rPr lang="en-ZA" sz="2000" dirty="0">
                          <a:solidFill>
                            <a:schemeClr val="bg1"/>
                          </a:solidFill>
                        </a:rPr>
                        <a:t>5.5% increase</a:t>
                      </a:r>
                    </a:p>
                  </a:txBody>
                  <a:tcPr marL="68580" marR="68580" marT="34290" marB="34290" anchor="ctr">
                    <a:solidFill>
                      <a:srgbClr val="FF0000"/>
                    </a:solidFill>
                  </a:tcPr>
                </a:tc>
                <a:extLst>
                  <a:ext uri="{0D108BD9-81ED-4DB2-BD59-A6C34878D82A}">
                    <a16:rowId xmlns:a16="http://schemas.microsoft.com/office/drawing/2014/main" xmlns="" val="969526259"/>
                  </a:ext>
                </a:extLst>
              </a:tr>
            </a:tbl>
          </a:graphicData>
        </a:graphic>
      </p:graphicFrame>
      <p:sp>
        <p:nvSpPr>
          <p:cNvPr id="11" name="TextBox 10"/>
          <p:cNvSpPr txBox="1"/>
          <p:nvPr/>
        </p:nvSpPr>
        <p:spPr>
          <a:xfrm>
            <a:off x="406175" y="740109"/>
            <a:ext cx="6426714" cy="323165"/>
          </a:xfrm>
          <a:prstGeom prst="rect">
            <a:avLst/>
          </a:prstGeom>
          <a:noFill/>
        </p:spPr>
        <p:txBody>
          <a:bodyPr wrap="square" rtlCol="0">
            <a:spAutoFit/>
          </a:bodyPr>
          <a:lstStyle/>
          <a:p>
            <a:pPr defTabSz="685800" fontAlgn="auto">
              <a:spcBef>
                <a:spcPts val="0"/>
              </a:spcBef>
              <a:spcAft>
                <a:spcPts val="0"/>
              </a:spcAft>
              <a:defRPr/>
            </a:pPr>
            <a:r>
              <a:rPr lang="en-ZA" sz="1500" dirty="0">
                <a:solidFill>
                  <a:srgbClr val="000000"/>
                </a:solidFill>
                <a:latin typeface="Calibri"/>
                <a:ea typeface="+mn-ea"/>
              </a:rPr>
              <a:t>A snapshot of selected LG financial performance indicators:</a:t>
            </a:r>
          </a:p>
        </p:txBody>
      </p:sp>
      <p:sp>
        <p:nvSpPr>
          <p:cNvPr id="14" name="TextBox 13"/>
          <p:cNvSpPr txBox="1"/>
          <p:nvPr/>
        </p:nvSpPr>
        <p:spPr>
          <a:xfrm>
            <a:off x="1391934" y="5505182"/>
            <a:ext cx="6426714" cy="323165"/>
          </a:xfrm>
          <a:prstGeom prst="rect">
            <a:avLst/>
          </a:prstGeom>
          <a:noFill/>
        </p:spPr>
        <p:txBody>
          <a:bodyPr wrap="square" rtlCol="0">
            <a:spAutoFit/>
          </a:bodyPr>
          <a:lstStyle/>
          <a:p>
            <a:pPr defTabSz="685800" fontAlgn="auto">
              <a:spcBef>
                <a:spcPts val="0"/>
              </a:spcBef>
              <a:spcAft>
                <a:spcPts val="0"/>
              </a:spcAft>
              <a:defRPr/>
            </a:pPr>
            <a:r>
              <a:rPr lang="en-ZA" sz="1500" dirty="0">
                <a:solidFill>
                  <a:srgbClr val="000000"/>
                </a:solidFill>
                <a:latin typeface="Arial" panose="020B0604020202020204"/>
                <a:ea typeface="+mn-ea"/>
              </a:rPr>
              <a:t>*</a:t>
            </a:r>
            <a:r>
              <a:rPr lang="en-ZA" sz="1050" i="1" dirty="0">
                <a:solidFill>
                  <a:srgbClr val="000000"/>
                </a:solidFill>
                <a:latin typeface="Arial" panose="020B0604020202020204"/>
                <a:ea typeface="+mn-ea"/>
              </a:rPr>
              <a:t> Performance trend against previous financial year</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07432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What is being done?</a:t>
            </a:r>
            <a:endParaRPr lang="en-US" sz="2400" b="1" dirty="0">
              <a:solidFill>
                <a:srgbClr val="FF0000"/>
              </a:solidFill>
            </a:endParaRPr>
          </a:p>
        </p:txBody>
      </p:sp>
      <p:sp>
        <p:nvSpPr>
          <p:cNvPr id="3" name="Content Placeholder 2"/>
          <p:cNvSpPr>
            <a:spLocks noGrp="1"/>
          </p:cNvSpPr>
          <p:nvPr>
            <p:ph idx="1"/>
          </p:nvPr>
        </p:nvSpPr>
        <p:spPr>
          <a:xfrm>
            <a:off x="238358" y="743357"/>
            <a:ext cx="8704920" cy="5099882"/>
          </a:xfrm>
        </p:spPr>
        <p:txBody>
          <a:bodyPr>
            <a:normAutofit fontScale="92500" lnSpcReduction="10000"/>
          </a:bodyPr>
          <a:lstStyle/>
          <a:p>
            <a:pPr marL="342900" lvl="1" indent="-342900" algn="just" defTabSz="514350">
              <a:lnSpc>
                <a:spcPct val="120000"/>
              </a:lnSpc>
              <a:spcAft>
                <a:spcPts val="450"/>
              </a:spcAft>
              <a:defRPr/>
            </a:pPr>
            <a:r>
              <a:rPr lang="en-GB" sz="2175" dirty="0"/>
              <a:t>Some of the top 20 defaulters’ have been placed under section 139 interventions where </a:t>
            </a:r>
            <a:r>
              <a:rPr lang="en-GB" sz="2175" dirty="0" err="1"/>
              <a:t>DCoG</a:t>
            </a:r>
            <a:r>
              <a:rPr lang="en-GB" sz="2175" dirty="0"/>
              <a:t> in collaboration with sector departments supported the municipalities with the development and implementation of financial recovery plans.</a:t>
            </a:r>
          </a:p>
          <a:p>
            <a:pPr marL="342900" lvl="1" indent="-342900" algn="just" defTabSz="514350">
              <a:lnSpc>
                <a:spcPct val="120000"/>
              </a:lnSpc>
              <a:spcAft>
                <a:spcPts val="450"/>
              </a:spcAft>
              <a:defRPr/>
            </a:pPr>
            <a:r>
              <a:rPr lang="en-GB" sz="2175" dirty="0"/>
              <a:t>To enforce compliance, stringent measures were put in place by National Treasury whereby prior to release of equitable share (of December 2020) municipalities were required to show proof that they have ‘</a:t>
            </a:r>
            <a:r>
              <a:rPr lang="en-ZA" sz="2175" dirty="0"/>
              <a:t>paid its creditors as required in terms of section 65(2)(e) of the MFMA’. </a:t>
            </a:r>
          </a:p>
          <a:p>
            <a:pPr marL="342900" lvl="1" indent="-342900" algn="just" defTabSz="514350">
              <a:lnSpc>
                <a:spcPct val="120000"/>
              </a:lnSpc>
              <a:spcAft>
                <a:spcPts val="450"/>
              </a:spcAft>
              <a:defRPr/>
            </a:pPr>
            <a:r>
              <a:rPr lang="en-ZA" sz="2175" dirty="0"/>
              <a:t>Where the municipality has a repayment plan with Eskom and /or a water board, it had to submit a copy thereof to National and Provincial Treasuries and show proof that the current accounts have been paid. </a:t>
            </a:r>
          </a:p>
          <a:p>
            <a:pPr marL="342900" lvl="1" indent="-342900" algn="just" defTabSz="514350">
              <a:lnSpc>
                <a:spcPct val="120000"/>
              </a:lnSpc>
              <a:spcAft>
                <a:spcPts val="450"/>
              </a:spcAft>
              <a:defRPr/>
            </a:pPr>
            <a:r>
              <a:rPr lang="en-ZA" sz="2175" u="sng" dirty="0"/>
              <a:t>BUT, the problem is not simply about enforcing payment, it is much bigger than that </a:t>
            </a:r>
            <a:endParaRPr lang="en-US" sz="2175" u="sng"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6556196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240"/>
            <a:ext cx="7886700" cy="529414"/>
          </a:xfrm>
        </p:spPr>
        <p:txBody>
          <a:bodyPr vert="horz" lIns="68580" tIns="54000" rIns="68580" bIns="0" rtlCol="0" anchor="ctr">
            <a:normAutofit/>
          </a:bodyPr>
          <a:lstStyle/>
          <a:p>
            <a:r>
              <a:rPr lang="en-ZA" sz="2400" b="1" dirty="0"/>
              <a:t>The bigger problem</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A4E67396-EAD7-1246-A93B-5244FF26795F}" type="slidenum">
              <a:rPr lang="en-US">
                <a:solidFill>
                  <a:prstClr val="black">
                    <a:tint val="75000"/>
                  </a:prstClr>
                </a:solidFill>
                <a:latin typeface="Calibri"/>
                <a:ea typeface="+mn-ea"/>
              </a:rPr>
              <a:pPr defTabSz="685800" fontAlgn="auto">
                <a:spcBef>
                  <a:spcPts val="0"/>
                </a:spcBef>
                <a:spcAft>
                  <a:spcPts val="0"/>
                </a:spcAft>
              </a:pPr>
              <a:t>49</a:t>
            </a:fld>
            <a:endParaRPr lang="en-US" dirty="0">
              <a:solidFill>
                <a:prstClr val="black">
                  <a:tint val="75000"/>
                </a:prstClr>
              </a:solidFill>
              <a:latin typeface="Calibri"/>
              <a:ea typeface="+mn-ea"/>
            </a:endParaRPr>
          </a:p>
        </p:txBody>
      </p:sp>
      <p:sp>
        <p:nvSpPr>
          <p:cNvPr id="5" name="Content Placeholder 2"/>
          <p:cNvSpPr>
            <a:spLocks noGrp="1" noChangeArrowheads="1"/>
          </p:cNvSpPr>
          <p:nvPr>
            <p:ph idx="1"/>
          </p:nvPr>
        </p:nvSpPr>
        <p:spPr>
          <a:xfrm>
            <a:off x="184642" y="759380"/>
            <a:ext cx="8825543" cy="5306883"/>
          </a:xfrm>
        </p:spPr>
        <p:txBody>
          <a:bodyPr>
            <a:normAutofit/>
          </a:bodyPr>
          <a:lstStyle/>
          <a:p>
            <a:pPr marL="0" indent="0">
              <a:lnSpc>
                <a:spcPct val="110000"/>
              </a:lnSpc>
              <a:spcBef>
                <a:spcPts val="450"/>
              </a:spcBef>
              <a:buNone/>
            </a:pPr>
            <a:r>
              <a:rPr lang="en-US" sz="1800" dirty="0"/>
              <a:t>Underlying the ballooning debt there is:</a:t>
            </a:r>
          </a:p>
          <a:p>
            <a:pPr>
              <a:lnSpc>
                <a:spcPct val="110000"/>
              </a:lnSpc>
              <a:spcBef>
                <a:spcPts val="450"/>
              </a:spcBef>
            </a:pPr>
            <a:r>
              <a:rPr lang="en-US" sz="1800" dirty="0"/>
              <a:t>a lack of coordination and integration of support to municipalities (a systematized approach)</a:t>
            </a:r>
          </a:p>
          <a:p>
            <a:pPr>
              <a:lnSpc>
                <a:spcPct val="110000"/>
              </a:lnSpc>
              <a:spcBef>
                <a:spcPts val="450"/>
              </a:spcBef>
            </a:pPr>
            <a:r>
              <a:rPr lang="en-US" sz="1800" dirty="0"/>
              <a:t>a lack of institutional and people capacity</a:t>
            </a:r>
          </a:p>
          <a:p>
            <a:pPr>
              <a:lnSpc>
                <a:spcPct val="110000"/>
              </a:lnSpc>
              <a:spcBef>
                <a:spcPts val="450"/>
              </a:spcBef>
            </a:pPr>
            <a:r>
              <a:rPr lang="en-US" sz="1800" dirty="0"/>
              <a:t>a lack of revenue management effort threatening financial sustainability in most of the municipalities in South Africa, which then impacts on bulk providers and other creditors</a:t>
            </a:r>
          </a:p>
          <a:p>
            <a:pPr>
              <a:lnSpc>
                <a:spcPct val="110000"/>
              </a:lnSpc>
              <a:spcBef>
                <a:spcPts val="450"/>
              </a:spcBef>
            </a:pPr>
            <a:r>
              <a:rPr lang="en-US" sz="1800" dirty="0"/>
              <a:t>The lack of revenue management impacts negatively on the ability and capacity of municipalities to fulfil their constitutional and legislative mandate, in particular the delivery of services</a:t>
            </a:r>
          </a:p>
          <a:p>
            <a:pPr>
              <a:lnSpc>
                <a:spcPct val="110000"/>
              </a:lnSpc>
              <a:spcBef>
                <a:spcPts val="450"/>
              </a:spcBef>
            </a:pPr>
            <a:r>
              <a:rPr lang="en-US" sz="1800" dirty="0"/>
              <a:t>Poor or failing service delivery results in non payment, thus a vicious circle</a:t>
            </a:r>
          </a:p>
          <a:p>
            <a:pPr>
              <a:lnSpc>
                <a:spcPct val="110000"/>
              </a:lnSpc>
              <a:spcBef>
                <a:spcPts val="450"/>
              </a:spcBef>
            </a:pPr>
            <a:r>
              <a:rPr lang="en-US" sz="1800" dirty="0"/>
              <a:t>We need to break this circle </a:t>
            </a:r>
          </a:p>
          <a:p>
            <a:pPr>
              <a:lnSpc>
                <a:spcPct val="110000"/>
              </a:lnSpc>
              <a:spcBef>
                <a:spcPts val="450"/>
              </a:spcBef>
            </a:pPr>
            <a:r>
              <a:rPr lang="en-US" sz="1800" dirty="0"/>
              <a:t>How?</a:t>
            </a:r>
          </a:p>
          <a:p>
            <a:pPr>
              <a:lnSpc>
                <a:spcPct val="110000"/>
              </a:lnSpc>
              <a:spcBef>
                <a:spcPts val="450"/>
              </a:spcBef>
            </a:pPr>
            <a:r>
              <a:rPr lang="en-US" sz="1800" b="1" dirty="0"/>
              <a:t>What are the solutions?</a:t>
            </a:r>
          </a:p>
          <a:p>
            <a:pPr marL="0" indent="0" algn="ctr">
              <a:lnSpc>
                <a:spcPct val="150000"/>
              </a:lnSpc>
              <a:spcBef>
                <a:spcPts val="450"/>
              </a:spcBef>
              <a:buNone/>
            </a:pPr>
            <a:endParaRPr lang="en-ZA" altLang="en-US" sz="2250" b="1" i="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2903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1089160" y="-531602"/>
            <a:ext cx="248960" cy="3319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688" tIns="37345" rIns="74688" bIns="37345" numCol="1" anchor="t" anchorCtr="0" compatLnSpc="1">
            <a:prstTxWarp prst="textNoShape">
              <a:avLst/>
            </a:prstTxWarp>
          </a:bodyPr>
          <a:lstStyle/>
          <a:p>
            <a:pPr>
              <a:defRPr/>
            </a:pPr>
            <a:endParaRPr lang="en-ZA" sz="1470" dirty="0">
              <a:solidFill>
                <a:srgbClr val="F06D19"/>
              </a:solidFill>
              <a:latin typeface="Arial"/>
            </a:endParaRPr>
          </a:p>
        </p:txBody>
      </p:sp>
      <p:sp>
        <p:nvSpPr>
          <p:cNvPr id="6" name="Down Arrow 5"/>
          <p:cNvSpPr/>
          <p:nvPr/>
        </p:nvSpPr>
        <p:spPr>
          <a:xfrm>
            <a:off x="684899" y="1405053"/>
            <a:ext cx="1645706" cy="311590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sz="1013" dirty="0">
                <a:solidFill>
                  <a:prstClr val="white"/>
                </a:solidFill>
                <a:latin typeface="Arial"/>
              </a:rPr>
              <a:t> </a:t>
            </a:r>
            <a:r>
              <a:rPr lang="en-ZA" b="1" dirty="0">
                <a:solidFill>
                  <a:schemeClr val="bg1"/>
                </a:solidFill>
                <a:latin typeface="Arial"/>
              </a:rPr>
              <a:t>Taxes</a:t>
            </a:r>
            <a:r>
              <a:rPr lang="en-ZA" dirty="0">
                <a:solidFill>
                  <a:schemeClr val="bg1"/>
                </a:solidFill>
                <a:latin typeface="Arial"/>
              </a:rPr>
              <a:t>   </a:t>
            </a:r>
            <a:endParaRPr lang="en-ZA" dirty="0" smtClean="0">
              <a:solidFill>
                <a:schemeClr val="bg1"/>
              </a:solidFill>
              <a:latin typeface="Arial"/>
            </a:endParaRPr>
          </a:p>
          <a:p>
            <a:pPr algn="ctr">
              <a:defRPr/>
            </a:pPr>
            <a:r>
              <a:rPr lang="en-ZA" dirty="0" smtClean="0">
                <a:solidFill>
                  <a:schemeClr val="bg1"/>
                </a:solidFill>
                <a:latin typeface="Arial"/>
              </a:rPr>
              <a:t>(</a:t>
            </a:r>
            <a:r>
              <a:rPr lang="en-ZA" dirty="0">
                <a:solidFill>
                  <a:schemeClr val="bg1"/>
                </a:solidFill>
                <a:latin typeface="Arial"/>
              </a:rPr>
              <a:t>property rates)</a:t>
            </a:r>
          </a:p>
        </p:txBody>
      </p:sp>
      <p:sp>
        <p:nvSpPr>
          <p:cNvPr id="9" name="Down Arrow 8"/>
          <p:cNvSpPr/>
          <p:nvPr/>
        </p:nvSpPr>
        <p:spPr>
          <a:xfrm>
            <a:off x="3047249" y="1360766"/>
            <a:ext cx="1528199" cy="3160187"/>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sz="1013" dirty="0">
                <a:solidFill>
                  <a:prstClr val="white"/>
                </a:solidFill>
                <a:latin typeface="Arial"/>
              </a:rPr>
              <a:t> </a:t>
            </a:r>
            <a:r>
              <a:rPr lang="en-ZA" b="1" dirty="0">
                <a:solidFill>
                  <a:srgbClr val="000000"/>
                </a:solidFill>
                <a:latin typeface="Arial"/>
              </a:rPr>
              <a:t>Tariffs </a:t>
            </a:r>
          </a:p>
        </p:txBody>
      </p:sp>
      <p:sp>
        <p:nvSpPr>
          <p:cNvPr id="10" name="Down Arrow 9"/>
          <p:cNvSpPr/>
          <p:nvPr/>
        </p:nvSpPr>
        <p:spPr>
          <a:xfrm>
            <a:off x="5461476" y="1360766"/>
            <a:ext cx="1457685" cy="3160187"/>
          </a:xfrm>
          <a:prstGeom prst="down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dirty="0">
                <a:solidFill>
                  <a:prstClr val="white"/>
                </a:solidFill>
                <a:latin typeface="Arial"/>
              </a:rPr>
              <a:t> </a:t>
            </a:r>
            <a:r>
              <a:rPr lang="en-ZA" b="1" dirty="0">
                <a:solidFill>
                  <a:srgbClr val="F06D19"/>
                </a:solidFill>
                <a:latin typeface="Arial"/>
              </a:rPr>
              <a:t>Transfers</a:t>
            </a:r>
          </a:p>
          <a:p>
            <a:pPr algn="ctr">
              <a:defRPr/>
            </a:pPr>
            <a:r>
              <a:rPr lang="en-ZA" dirty="0">
                <a:solidFill>
                  <a:srgbClr val="F06D19"/>
                </a:solidFill>
                <a:latin typeface="Arial"/>
              </a:rPr>
              <a:t>(Capex)</a:t>
            </a:r>
          </a:p>
        </p:txBody>
      </p:sp>
      <p:sp>
        <p:nvSpPr>
          <p:cNvPr id="20" name="Down Arrow 19"/>
          <p:cNvSpPr/>
          <p:nvPr/>
        </p:nvSpPr>
        <p:spPr>
          <a:xfrm>
            <a:off x="7292898" y="1382909"/>
            <a:ext cx="1420377" cy="31159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en-ZA" b="1" dirty="0" smtClean="0">
                <a:solidFill>
                  <a:srgbClr val="000000"/>
                </a:solidFill>
                <a:latin typeface="Arial"/>
              </a:rPr>
              <a:t>Financial     </a:t>
            </a:r>
          </a:p>
          <a:p>
            <a:pPr algn="ctr">
              <a:defRPr/>
            </a:pPr>
            <a:r>
              <a:rPr lang="en-ZA" b="1" dirty="0" smtClean="0">
                <a:solidFill>
                  <a:srgbClr val="000000"/>
                </a:solidFill>
                <a:latin typeface="Arial"/>
              </a:rPr>
              <a:t> Markets</a:t>
            </a:r>
            <a:endParaRPr lang="en-ZA" dirty="0">
              <a:solidFill>
                <a:srgbClr val="000000"/>
              </a:solidFill>
              <a:latin typeface="Arial"/>
            </a:endParaRPr>
          </a:p>
        </p:txBody>
      </p:sp>
      <p:sp>
        <p:nvSpPr>
          <p:cNvPr id="25" name="Title 1"/>
          <p:cNvSpPr txBox="1">
            <a:spLocks/>
          </p:cNvSpPr>
          <p:nvPr/>
        </p:nvSpPr>
        <p:spPr>
          <a:xfrm>
            <a:off x="1830406" y="139650"/>
            <a:ext cx="5243315"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2400" b="1" spc="-75" dirty="0">
                <a:solidFill>
                  <a:schemeClr val="accent3">
                    <a:lumMod val="50000"/>
                  </a:schemeClr>
                </a:solidFill>
                <a:latin typeface="Arial"/>
              </a:rPr>
              <a:t>Sources of Funding  for the sector </a:t>
            </a:r>
          </a:p>
        </p:txBody>
      </p:sp>
      <p:sp>
        <p:nvSpPr>
          <p:cNvPr id="13" name="Title 1"/>
          <p:cNvSpPr txBox="1">
            <a:spLocks/>
          </p:cNvSpPr>
          <p:nvPr/>
        </p:nvSpPr>
        <p:spPr>
          <a:xfrm>
            <a:off x="5391253" y="4815432"/>
            <a:ext cx="1598130"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800" b="1" spc="-75" dirty="0">
                <a:solidFill>
                  <a:srgbClr val="000000"/>
                </a:solidFill>
                <a:latin typeface="Arial"/>
              </a:rPr>
              <a:t>Municipalities</a:t>
            </a:r>
            <a:r>
              <a:rPr lang="en-ZA" sz="1575" b="1" spc="-75" dirty="0">
                <a:solidFill>
                  <a:srgbClr val="000000"/>
                </a:solidFill>
                <a:latin typeface="Arial"/>
              </a:rPr>
              <a:t> </a:t>
            </a:r>
          </a:p>
        </p:txBody>
      </p:sp>
      <p:sp>
        <p:nvSpPr>
          <p:cNvPr id="15" name="Oval 14"/>
          <p:cNvSpPr/>
          <p:nvPr/>
        </p:nvSpPr>
        <p:spPr>
          <a:xfrm>
            <a:off x="2892461" y="954720"/>
            <a:ext cx="1682987" cy="3435305"/>
          </a:xfrm>
          <a:prstGeom prst="ellipse">
            <a:avLst/>
          </a:prstGeom>
          <a:noFill/>
          <a:ln w="34925">
            <a:prstDash val="lgDash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ZA" sz="1013" dirty="0">
              <a:solidFill>
                <a:prstClr val="white"/>
              </a:solidFill>
              <a:latin typeface="Arial"/>
            </a:endParaRPr>
          </a:p>
        </p:txBody>
      </p:sp>
      <p:sp>
        <p:nvSpPr>
          <p:cNvPr id="21" name="Title 1"/>
          <p:cNvSpPr txBox="1">
            <a:spLocks/>
          </p:cNvSpPr>
          <p:nvPr/>
        </p:nvSpPr>
        <p:spPr>
          <a:xfrm>
            <a:off x="2951192" y="4648121"/>
            <a:ext cx="1720312"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800" b="1" spc="-75" dirty="0">
                <a:solidFill>
                  <a:srgbClr val="000000"/>
                </a:solidFill>
                <a:latin typeface="Arial"/>
              </a:rPr>
              <a:t>Water Boards </a:t>
            </a:r>
          </a:p>
        </p:txBody>
      </p:sp>
      <p:sp>
        <p:nvSpPr>
          <p:cNvPr id="23" name="Title 1"/>
          <p:cNvSpPr txBox="1">
            <a:spLocks/>
          </p:cNvSpPr>
          <p:nvPr/>
        </p:nvSpPr>
        <p:spPr>
          <a:xfrm>
            <a:off x="421758" y="4836519"/>
            <a:ext cx="1583762"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800" b="1" spc="-75" dirty="0">
                <a:solidFill>
                  <a:srgbClr val="000000"/>
                </a:solidFill>
                <a:latin typeface="Arial"/>
              </a:rPr>
              <a:t>Municipalities </a:t>
            </a:r>
          </a:p>
        </p:txBody>
      </p:sp>
      <p:sp>
        <p:nvSpPr>
          <p:cNvPr id="27" name="Title 1"/>
          <p:cNvSpPr txBox="1">
            <a:spLocks/>
          </p:cNvSpPr>
          <p:nvPr/>
        </p:nvSpPr>
        <p:spPr>
          <a:xfrm>
            <a:off x="7173064" y="4648120"/>
            <a:ext cx="1684885"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800" b="1" spc="-75" dirty="0">
                <a:solidFill>
                  <a:srgbClr val="000000"/>
                </a:solidFill>
                <a:latin typeface="Arial"/>
              </a:rPr>
              <a:t>Water Boards </a:t>
            </a:r>
          </a:p>
        </p:txBody>
      </p:sp>
      <p:sp>
        <p:nvSpPr>
          <p:cNvPr id="28" name="Title 1"/>
          <p:cNvSpPr txBox="1">
            <a:spLocks/>
          </p:cNvSpPr>
          <p:nvPr/>
        </p:nvSpPr>
        <p:spPr>
          <a:xfrm>
            <a:off x="2965227" y="5018792"/>
            <a:ext cx="1744146"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800" b="1" spc="-75" dirty="0">
                <a:solidFill>
                  <a:srgbClr val="000000"/>
                </a:solidFill>
                <a:latin typeface="Arial"/>
              </a:rPr>
              <a:t>Municipalities </a:t>
            </a:r>
          </a:p>
        </p:txBody>
      </p:sp>
      <p:sp>
        <p:nvSpPr>
          <p:cNvPr id="26" name="Title 1"/>
          <p:cNvSpPr txBox="1">
            <a:spLocks/>
          </p:cNvSpPr>
          <p:nvPr/>
        </p:nvSpPr>
        <p:spPr>
          <a:xfrm>
            <a:off x="7256699" y="5033957"/>
            <a:ext cx="1517617" cy="857251"/>
          </a:xfrm>
          <a:prstGeom prst="rect">
            <a:avLst/>
          </a:prstGeom>
        </p:spPr>
        <p:txBody>
          <a:bodyPr vert="horz" lIns="51435" tIns="25718" rIns="51435" bIns="2571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defTabSz="685800">
              <a:defRPr/>
            </a:pPr>
            <a:r>
              <a:rPr lang="en-ZA" sz="1800" b="1" spc="-75" dirty="0">
                <a:solidFill>
                  <a:srgbClr val="000000"/>
                </a:solidFill>
                <a:latin typeface="Arial"/>
              </a:rPr>
              <a:t>Municipalities</a:t>
            </a:r>
            <a:r>
              <a:rPr lang="en-ZA" sz="1575" b="1" spc="-75" dirty="0">
                <a:solidFill>
                  <a:srgbClr val="000000"/>
                </a:solidFill>
                <a:latin typeface="Arial"/>
              </a:rPr>
              <a:t> </a:t>
            </a:r>
          </a:p>
        </p:txBody>
      </p:sp>
      <p:pic>
        <p:nvPicPr>
          <p:cNvPr id="30" name="Picture 29"/>
          <p:cNvPicPr/>
          <p:nvPr/>
        </p:nvPicPr>
        <p:blipFill>
          <a:blip r:embed="rId3">
            <a:extLst>
              <a:ext uri="{28A0092B-C50C-407E-A947-70E740481C1C}">
                <a14:useLocalDpi xmlns:a14="http://schemas.microsoft.com/office/drawing/2010/main" val="0"/>
              </a:ext>
            </a:extLst>
          </a:blip>
          <a:stretch>
            <a:fillRect/>
          </a:stretch>
        </p:blipFill>
        <p:spPr>
          <a:xfrm>
            <a:off x="2509536" y="6350835"/>
            <a:ext cx="1250074" cy="413865"/>
          </a:xfrm>
          <a:prstGeom prst="rect">
            <a:avLst/>
          </a:prstGeom>
        </p:spPr>
      </p:pic>
    </p:spTree>
    <p:extLst>
      <p:ext uri="{BB962C8B-B14F-4D97-AF65-F5344CB8AC3E}">
        <p14:creationId xmlns:p14="http://schemas.microsoft.com/office/powerpoint/2010/main" val="338486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8967"/>
            <a:ext cx="7886700" cy="529414"/>
          </a:xfrm>
        </p:spPr>
        <p:txBody>
          <a:bodyPr vert="horz" lIns="68580" tIns="54000" rIns="68580" bIns="0" rtlCol="0" anchor="ctr">
            <a:normAutofit/>
          </a:bodyPr>
          <a:lstStyle/>
          <a:p>
            <a:r>
              <a:rPr lang="en-ZA" sz="2000" b="1" dirty="0"/>
              <a:t>The bigger problem (continued)</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A4E67396-EAD7-1246-A93B-5244FF26795F}" type="slidenum">
              <a:rPr lang="en-US">
                <a:solidFill>
                  <a:prstClr val="black">
                    <a:tint val="75000"/>
                  </a:prstClr>
                </a:solidFill>
                <a:latin typeface="Calibri"/>
                <a:ea typeface="+mn-ea"/>
              </a:rPr>
              <a:pPr defTabSz="685800" fontAlgn="auto">
                <a:spcBef>
                  <a:spcPts val="0"/>
                </a:spcBef>
                <a:spcAft>
                  <a:spcPts val="0"/>
                </a:spcAft>
              </a:pPr>
              <a:t>50</a:t>
            </a:fld>
            <a:endParaRPr lang="en-US" dirty="0">
              <a:solidFill>
                <a:prstClr val="black">
                  <a:tint val="75000"/>
                </a:prstClr>
              </a:solidFill>
              <a:latin typeface="Calibri"/>
              <a:ea typeface="+mn-ea"/>
            </a:endParaRPr>
          </a:p>
        </p:txBody>
      </p:sp>
      <p:sp>
        <p:nvSpPr>
          <p:cNvPr id="5" name="Content Placeholder 2"/>
          <p:cNvSpPr>
            <a:spLocks noGrp="1" noChangeArrowheads="1"/>
          </p:cNvSpPr>
          <p:nvPr>
            <p:ph idx="1"/>
          </p:nvPr>
        </p:nvSpPr>
        <p:spPr>
          <a:xfrm>
            <a:off x="144966" y="819763"/>
            <a:ext cx="8809463" cy="5227033"/>
          </a:xfrm>
        </p:spPr>
        <p:txBody>
          <a:bodyPr>
            <a:normAutofit fontScale="25000" lnSpcReduction="20000"/>
          </a:bodyPr>
          <a:lstStyle/>
          <a:p>
            <a:pPr algn="just">
              <a:lnSpc>
                <a:spcPct val="100000"/>
              </a:lnSpc>
            </a:pPr>
            <a:r>
              <a:rPr lang="en-US" sz="6400" dirty="0"/>
              <a:t>On 29 December 2020 the Supreme Court of Appeal (“SCA”) handed down a written judgment which set aside Eskom’s decision to interrupt the supply of electricity to the two municipalities who repeatedly defaulted in making their payments to Eskom for the electricity supplied to them.</a:t>
            </a:r>
          </a:p>
          <a:p>
            <a:pPr lvl="0" algn="just">
              <a:lnSpc>
                <a:spcPct val="100000"/>
              </a:lnSpc>
            </a:pPr>
            <a:r>
              <a:rPr lang="en-US" sz="6400" dirty="0"/>
              <a:t>Although the SCA decision was concerned with the lawfulness of the reduction by a state organ creditor of the provision of basic services to another state organ debtor tasked with delivering basic municipal services for purposes of recovering debt, and should ordinarily not be applicable to Water board’s conduct to reduce water services for purposes other than debt recovery.</a:t>
            </a:r>
          </a:p>
          <a:p>
            <a:pPr lvl="0" algn="just">
              <a:lnSpc>
                <a:spcPct val="100000"/>
              </a:lnSpc>
            </a:pPr>
            <a:r>
              <a:rPr lang="en-US" sz="6400" dirty="0"/>
              <a:t>Water Provision by Water Boards  impacts another organ of state like a </a:t>
            </a:r>
            <a:r>
              <a:rPr lang="en-US" sz="6400" dirty="0" smtClean="0"/>
              <a:t>municipality</a:t>
            </a:r>
          </a:p>
          <a:p>
            <a:pPr marL="0" lvl="0" indent="0" algn="just">
              <a:lnSpc>
                <a:spcPct val="100000"/>
              </a:lnSpc>
              <a:buNone/>
            </a:pPr>
            <a:endParaRPr lang="en-US" sz="6400" dirty="0"/>
          </a:p>
          <a:p>
            <a:pPr marL="0" indent="0" algn="just">
              <a:buNone/>
            </a:pPr>
            <a:r>
              <a:rPr lang="en-US" sz="6400" b="1" i="1" dirty="0"/>
              <a:t>The implications of the above to the water boards:</a:t>
            </a:r>
          </a:p>
          <a:p>
            <a:pPr algn="just">
              <a:lnSpc>
                <a:spcPct val="100000"/>
              </a:lnSpc>
            </a:pPr>
            <a:r>
              <a:rPr lang="en-US" sz="6400" dirty="0"/>
              <a:t>The legal effect of non-compliance with Inter-Governmental Relations Act and section 4 of Promotion of Administrative Justice Act, 3 of 2000 (“PAJA”) steps would result in an order declaring Water Board’s decision to reduce the water services unconstitutional.</a:t>
            </a:r>
          </a:p>
          <a:p>
            <a:pPr lvl="0" algn="just">
              <a:lnSpc>
                <a:spcPct val="100000"/>
              </a:lnSpc>
            </a:pPr>
            <a:r>
              <a:rPr lang="en-US" sz="6400" dirty="0"/>
              <a:t>Though the SCA was not called upon to decide whether a state organ is bound to follow the same steps where it elects to institute legal proceedings for the recovery of debt, the provisions of sections 40(1)(b) and 41(1) of IRFA impose the exact similar obligations on Water Boards.</a:t>
            </a:r>
          </a:p>
          <a:p>
            <a:pPr algn="just">
              <a:lnSpc>
                <a:spcPct val="100000"/>
              </a:lnSpc>
            </a:pPr>
            <a:r>
              <a:rPr lang="en-US" sz="6400" dirty="0"/>
              <a:t>Other Courts are likely to follow the same trend against water boards in the future ( Reference: Govan Mbeki vs. Rand Water)</a:t>
            </a:r>
          </a:p>
          <a:p>
            <a:pPr algn="just">
              <a:lnSpc>
                <a:spcPct val="100000"/>
              </a:lnSpc>
            </a:pPr>
            <a:r>
              <a:rPr lang="en-US" sz="6400" dirty="0"/>
              <a:t>Civil Society is also interdicting the current credit control measures</a:t>
            </a:r>
          </a:p>
          <a:p>
            <a:pPr marL="0" indent="0">
              <a:lnSpc>
                <a:spcPct val="110000"/>
              </a:lnSpc>
              <a:spcBef>
                <a:spcPts val="450"/>
              </a:spcBef>
              <a:buNone/>
            </a:pPr>
            <a:endParaRPr lang="en-US" sz="4650" b="1" dirty="0"/>
          </a:p>
          <a:p>
            <a:pPr marL="0" indent="0" algn="ctr">
              <a:lnSpc>
                <a:spcPct val="150000"/>
              </a:lnSpc>
              <a:spcBef>
                <a:spcPts val="450"/>
              </a:spcBef>
              <a:buNone/>
            </a:pPr>
            <a:endParaRPr lang="en-ZA" altLang="en-US" sz="2250" b="1" i="1"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9569656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fontAlgn="auto">
              <a:spcBef>
                <a:spcPts val="0"/>
              </a:spcBef>
              <a:spcAft>
                <a:spcPts val="0"/>
              </a:spcAft>
            </a:pPr>
            <a:fld id="{A4E67396-EAD7-1246-A93B-5244FF26795F}" type="slidenum">
              <a:rPr lang="en-US">
                <a:solidFill>
                  <a:prstClr val="black">
                    <a:tint val="75000"/>
                  </a:prstClr>
                </a:solidFill>
                <a:latin typeface="Calibri"/>
                <a:ea typeface="+mn-ea"/>
              </a:rPr>
              <a:pPr defTabSz="685800" fontAlgn="auto">
                <a:spcBef>
                  <a:spcPts val="0"/>
                </a:spcBef>
                <a:spcAft>
                  <a:spcPts val="0"/>
                </a:spcAft>
              </a:pPr>
              <a:t>51</a:t>
            </a:fld>
            <a:endParaRPr lang="en-US" dirty="0">
              <a:solidFill>
                <a:prstClr val="black">
                  <a:tint val="75000"/>
                </a:prstClr>
              </a:solidFill>
              <a:latin typeface="Calibri"/>
              <a:ea typeface="+mn-ea"/>
            </a:endParaRPr>
          </a:p>
        </p:txBody>
      </p:sp>
      <p:sp>
        <p:nvSpPr>
          <p:cNvPr id="9" name="Content Placeholder 8"/>
          <p:cNvSpPr>
            <a:spLocks noGrp="1"/>
          </p:cNvSpPr>
          <p:nvPr>
            <p:ph idx="1"/>
          </p:nvPr>
        </p:nvSpPr>
        <p:spPr>
          <a:xfrm>
            <a:off x="299979" y="1192657"/>
            <a:ext cx="8632147" cy="4461011"/>
          </a:xfrm>
        </p:spPr>
        <p:txBody>
          <a:bodyPr>
            <a:noAutofit/>
          </a:bodyPr>
          <a:lstStyle/>
          <a:p>
            <a:pPr marL="0" indent="0" algn="just">
              <a:buNone/>
            </a:pPr>
            <a:endParaRPr lang="en-US" sz="1400" b="1" u="sng" dirty="0" smtClean="0"/>
          </a:p>
          <a:p>
            <a:pPr marL="0" indent="0" algn="just">
              <a:buNone/>
            </a:pPr>
            <a:r>
              <a:rPr lang="en-US" sz="1400" b="1" u="sng" dirty="0" smtClean="0"/>
              <a:t>STEP </a:t>
            </a:r>
            <a:r>
              <a:rPr lang="en-US" sz="1400" b="1" u="sng" dirty="0"/>
              <a:t>1 </a:t>
            </a:r>
          </a:p>
          <a:p>
            <a:r>
              <a:rPr lang="en-US" sz="1400" dirty="0"/>
              <a:t>Upon </a:t>
            </a:r>
            <a:r>
              <a:rPr lang="en-US" sz="1400" dirty="0" smtClean="0"/>
              <a:t>non-payment of </a:t>
            </a:r>
            <a:r>
              <a:rPr lang="en-US" sz="1400" dirty="0"/>
              <a:t>an account issued by </a:t>
            </a:r>
            <a:r>
              <a:rPr lang="en-US" sz="1400" dirty="0" smtClean="0"/>
              <a:t>the Water board for </a:t>
            </a:r>
            <a:r>
              <a:rPr lang="en-US" sz="1400" dirty="0"/>
              <a:t>the supply of bulk water services to a municipality when it falls due, either in terms of the Bulk Water Supply Agreement, or in terms of section 65(2)(e) of the </a:t>
            </a:r>
            <a:r>
              <a:rPr lang="en-US" sz="1400" dirty="0" smtClean="0"/>
              <a:t>MFMA, a </a:t>
            </a:r>
            <a:r>
              <a:rPr lang="en-US" sz="1400" dirty="0"/>
              <a:t>letter must be addressed to the municipality in </a:t>
            </a:r>
            <a:r>
              <a:rPr lang="en-US" sz="1400" dirty="0" smtClean="0"/>
              <a:t>question with regard to the non-payment and notifying the municipality of the intentions to reduce water flow and grant the municipality an opportunity to make representations not later than the specified date .</a:t>
            </a:r>
          </a:p>
          <a:p>
            <a:pPr marL="0" indent="0" algn="just">
              <a:buNone/>
            </a:pPr>
            <a:r>
              <a:rPr lang="en-US" sz="1400" b="1" u="sng" dirty="0" smtClean="0"/>
              <a:t>STEP </a:t>
            </a:r>
            <a:r>
              <a:rPr lang="en-US" sz="1400" b="1" u="sng" dirty="0"/>
              <a:t>2</a:t>
            </a:r>
            <a:endParaRPr lang="en-US" sz="1400" dirty="0"/>
          </a:p>
          <a:p>
            <a:pPr marL="0" indent="0" algn="just">
              <a:buNone/>
            </a:pPr>
            <a:r>
              <a:rPr lang="en-US" sz="1400" b="1" dirty="0"/>
              <a:t>Compliance with section 44 (1) and (2) and (a) and (b) of the MFMA and section 40(1) and 41(2) of IRFA </a:t>
            </a:r>
            <a:endParaRPr lang="en-US" sz="1400" dirty="0"/>
          </a:p>
          <a:p>
            <a:pPr lvl="0" algn="just"/>
            <a:r>
              <a:rPr lang="en-US" sz="1400" dirty="0"/>
              <a:t>If the Municipality is cooperative in response to the notification letter, </a:t>
            </a:r>
            <a:r>
              <a:rPr lang="en-US" sz="1400" dirty="0" smtClean="0"/>
              <a:t>Water board ought </a:t>
            </a:r>
            <a:r>
              <a:rPr lang="en-US" sz="1400" dirty="0"/>
              <a:t>to </a:t>
            </a:r>
            <a:r>
              <a:rPr lang="en-US" sz="1400" dirty="0" err="1"/>
              <a:t>endeavour</a:t>
            </a:r>
            <a:r>
              <a:rPr lang="en-US" sz="1400" dirty="0"/>
              <a:t> that engagements are held as soon as its circumstances require, after receipt of the municipality’s response. </a:t>
            </a:r>
            <a:endParaRPr lang="en-US" sz="1400" dirty="0" smtClean="0"/>
          </a:p>
          <a:p>
            <a:pPr algn="just"/>
            <a:r>
              <a:rPr lang="en-US" sz="1400" dirty="0"/>
              <a:t>If agreement is reached and the municipality abides, the engagements come to an end, the parties having complied with the provisions of sections section 40(1) and 41(2) of IRFA.</a:t>
            </a:r>
          </a:p>
          <a:p>
            <a:pPr marL="0" indent="0" algn="just">
              <a:buNone/>
            </a:pPr>
            <a:r>
              <a:rPr lang="en-US" sz="1400" b="1" u="sng" dirty="0" smtClean="0"/>
              <a:t>STEP </a:t>
            </a:r>
            <a:r>
              <a:rPr lang="en-US" sz="1400" b="1" u="sng" dirty="0"/>
              <a:t>3</a:t>
            </a:r>
            <a:endParaRPr lang="en-US" sz="1400" dirty="0"/>
          </a:p>
          <a:p>
            <a:pPr marL="0" indent="0" algn="just">
              <a:buNone/>
            </a:pPr>
            <a:r>
              <a:rPr lang="en-US" sz="1400" b="1" dirty="0"/>
              <a:t>Compliance with the provisions of section 41(2) - declaration of a dispute</a:t>
            </a:r>
            <a:endParaRPr lang="en-US" sz="1400" dirty="0"/>
          </a:p>
          <a:p>
            <a:pPr algn="just"/>
            <a:r>
              <a:rPr lang="en-US" sz="1400" dirty="0"/>
              <a:t>If the agreement contemplated in paragraph </a:t>
            </a:r>
            <a:r>
              <a:rPr lang="en-US" sz="1400" dirty="0" smtClean="0"/>
              <a:t>above </a:t>
            </a:r>
            <a:r>
              <a:rPr lang="en-US" sz="1400" dirty="0"/>
              <a:t>is not reached or is breached, </a:t>
            </a:r>
            <a:r>
              <a:rPr lang="en-US" sz="1400" dirty="0" smtClean="0"/>
              <a:t>Water board must </a:t>
            </a:r>
            <a:r>
              <a:rPr lang="en-US" sz="1400" dirty="0"/>
              <a:t>declare a dispute in writing with the municipality, as required by the provisions of section 41(1) of IRFA</a:t>
            </a:r>
          </a:p>
        </p:txBody>
      </p:sp>
      <p:sp>
        <p:nvSpPr>
          <p:cNvPr id="10" name="Rectangle 9"/>
          <p:cNvSpPr/>
          <p:nvPr/>
        </p:nvSpPr>
        <p:spPr>
          <a:xfrm>
            <a:off x="356507" y="261443"/>
            <a:ext cx="8139513" cy="815608"/>
          </a:xfrm>
          <a:prstGeom prst="rect">
            <a:avLst/>
          </a:prstGeom>
        </p:spPr>
        <p:txBody>
          <a:bodyPr wrap="square">
            <a:spAutoFit/>
          </a:bodyPr>
          <a:lstStyle/>
          <a:p>
            <a:pPr defTabSz="685800" fontAlgn="auto">
              <a:spcBef>
                <a:spcPts val="0"/>
              </a:spcBef>
              <a:spcAft>
                <a:spcPts val="0"/>
              </a:spcAft>
            </a:pPr>
            <a:r>
              <a:rPr lang="en-US" sz="1800" b="1" dirty="0">
                <a:solidFill>
                  <a:prstClr val="black"/>
                </a:solidFill>
                <a:latin typeface="Calibri"/>
                <a:ea typeface="+mn-ea"/>
              </a:rPr>
              <a:t>Steps we propose should be adopted by Water boards to ensure compliance with the judgment of the SCA in its attempts to recover overdue debt</a:t>
            </a:r>
            <a:r>
              <a:rPr lang="en-US" sz="1800" dirty="0">
                <a:solidFill>
                  <a:prstClr val="black"/>
                </a:solidFill>
                <a:latin typeface="Calibri"/>
                <a:ea typeface="+mn-ea"/>
              </a:rPr>
              <a:t>.</a:t>
            </a:r>
          </a:p>
          <a:p>
            <a:pPr defTabSz="685800" fontAlgn="auto">
              <a:spcBef>
                <a:spcPts val="0"/>
              </a:spcBef>
              <a:spcAft>
                <a:spcPts val="0"/>
              </a:spcAft>
            </a:pPr>
            <a:r>
              <a:rPr lang="en-US" sz="1100" b="1" i="1" dirty="0">
                <a:solidFill>
                  <a:srgbClr val="000000"/>
                </a:solidFill>
                <a:ea typeface="Arial Unicode MS"/>
                <a:cs typeface="Arial Unicode MS"/>
              </a:rPr>
              <a:t>section 44(1) and (2)(a) and (b) of the MFMA and section 40 - 42 of IRFA and compliance with section 4(5) of WSA</a:t>
            </a:r>
            <a:endParaRPr lang="en-US" sz="1100" i="1" dirty="0">
              <a:solidFill>
                <a:prstClr val="black"/>
              </a:solidFill>
              <a:latin typeface="Calibri"/>
              <a:ea typeface="+mn-e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07055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fontAlgn="auto">
              <a:spcBef>
                <a:spcPts val="0"/>
              </a:spcBef>
              <a:spcAft>
                <a:spcPts val="0"/>
              </a:spcAft>
            </a:pPr>
            <a:fld id="{A4E67396-EAD7-1246-A93B-5244FF26795F}" type="slidenum">
              <a:rPr lang="en-US">
                <a:solidFill>
                  <a:prstClr val="black">
                    <a:tint val="75000"/>
                  </a:prstClr>
                </a:solidFill>
                <a:latin typeface="Calibri"/>
                <a:ea typeface="+mn-ea"/>
              </a:rPr>
              <a:pPr defTabSz="685800" fontAlgn="auto">
                <a:spcBef>
                  <a:spcPts val="0"/>
                </a:spcBef>
                <a:spcAft>
                  <a:spcPts val="0"/>
                </a:spcAft>
              </a:pPr>
              <a:t>52</a:t>
            </a:fld>
            <a:endParaRPr lang="en-US" dirty="0">
              <a:solidFill>
                <a:prstClr val="black">
                  <a:tint val="75000"/>
                </a:prstClr>
              </a:solidFill>
              <a:latin typeface="Calibri"/>
              <a:ea typeface="+mn-ea"/>
            </a:endParaRPr>
          </a:p>
        </p:txBody>
      </p:sp>
      <p:sp>
        <p:nvSpPr>
          <p:cNvPr id="9" name="Content Placeholder 8"/>
          <p:cNvSpPr>
            <a:spLocks noGrp="1"/>
          </p:cNvSpPr>
          <p:nvPr>
            <p:ph idx="1"/>
          </p:nvPr>
        </p:nvSpPr>
        <p:spPr>
          <a:xfrm>
            <a:off x="366005" y="531972"/>
            <a:ext cx="8707709" cy="4634125"/>
          </a:xfrm>
        </p:spPr>
        <p:txBody>
          <a:bodyPr>
            <a:noAutofit/>
          </a:bodyPr>
          <a:lstStyle/>
          <a:p>
            <a:pPr marL="0" indent="0" algn="just">
              <a:buNone/>
            </a:pPr>
            <a:r>
              <a:rPr lang="en-US" sz="1800" b="1" u="sng" dirty="0" smtClean="0"/>
              <a:t>STEP </a:t>
            </a:r>
            <a:r>
              <a:rPr lang="en-US" sz="1800" b="1" u="sng" dirty="0"/>
              <a:t>4</a:t>
            </a:r>
            <a:endParaRPr lang="en-US" sz="1800" dirty="0"/>
          </a:p>
          <a:p>
            <a:pPr marL="0" indent="0" algn="just">
              <a:buNone/>
            </a:pPr>
            <a:r>
              <a:rPr lang="en-US" sz="1800" b="1" dirty="0"/>
              <a:t>Compliance with section 42 of IRFA</a:t>
            </a:r>
            <a:endParaRPr lang="en-US" sz="1800" dirty="0"/>
          </a:p>
          <a:p>
            <a:pPr lvl="0" algn="just"/>
            <a:r>
              <a:rPr lang="en-US" sz="1800" dirty="0"/>
              <a:t>In its written declaration of a dispute, </a:t>
            </a:r>
            <a:r>
              <a:rPr lang="en-US" sz="1800" dirty="0" smtClean="0"/>
              <a:t>the Water board </a:t>
            </a:r>
            <a:r>
              <a:rPr lang="en-US" sz="1800" dirty="0"/>
              <a:t>must give effect to the dispute resolution mechanism that may have been agreed to as part of the agreement contemplated and referred in paragraphs </a:t>
            </a:r>
            <a:r>
              <a:rPr lang="en-US" sz="1800" dirty="0" smtClean="0"/>
              <a:t>in step 2 above</a:t>
            </a:r>
            <a:r>
              <a:rPr lang="en-US" sz="1800" dirty="0"/>
              <a:t>, by invoking its terms.</a:t>
            </a:r>
          </a:p>
          <a:p>
            <a:pPr marL="0" indent="0" algn="just">
              <a:buNone/>
            </a:pPr>
            <a:r>
              <a:rPr lang="en-US" sz="1100" b="1" u="sng" dirty="0"/>
              <a:t>STEP 5</a:t>
            </a:r>
          </a:p>
          <a:p>
            <a:pPr marL="0" indent="0" algn="just">
              <a:buNone/>
            </a:pPr>
            <a:r>
              <a:rPr lang="en-US" sz="1100" b="1" dirty="0"/>
              <a:t>Water board decides on court action or compel water restrictions</a:t>
            </a:r>
            <a:endParaRPr lang="en-US" sz="1100" dirty="0"/>
          </a:p>
          <a:p>
            <a:pPr lvl="0" algn="just"/>
            <a:r>
              <a:rPr lang="en-US" sz="1100" dirty="0"/>
              <a:t>Only in the event that the Water board elects to reduce bulk water supply, must it, in addition to the above, first comply with the provisions of sections 3 and 4 of PAJA read with section 4(3)(b) of the WSA, which mandates that:</a:t>
            </a:r>
          </a:p>
          <a:p>
            <a:pPr lvl="1" algn="just"/>
            <a:r>
              <a:rPr lang="en-US" sz="1600" dirty="0"/>
              <a:t>ahead of taking a decision to reduce the supply of bulk water, </a:t>
            </a:r>
            <a:r>
              <a:rPr lang="en-US" sz="1600" dirty="0" smtClean="0"/>
              <a:t>Water board </a:t>
            </a:r>
            <a:r>
              <a:rPr lang="en-US" sz="1600" dirty="0"/>
              <a:t>must issue a public notification in the local and print and broadcasting media of </a:t>
            </a:r>
            <a:r>
              <a:rPr lang="en-US" sz="1600" dirty="0" smtClean="0"/>
              <a:t>Water board’s intention </a:t>
            </a:r>
            <a:r>
              <a:rPr lang="en-US" sz="1600" dirty="0"/>
              <a:t>to exercise its powers to reduce the supply of bulk water;</a:t>
            </a:r>
          </a:p>
          <a:p>
            <a:pPr lvl="1" algn="just"/>
            <a:r>
              <a:rPr lang="en-US" sz="1600" dirty="0"/>
              <a:t>that notice must provide residents adequate notice of the nature and purpose of the proposed administrative action;</a:t>
            </a:r>
          </a:p>
          <a:p>
            <a:pPr algn="just"/>
            <a:r>
              <a:rPr lang="en-US" sz="1100" dirty="0"/>
              <a:t>a reasonable opportunity to make representations</a:t>
            </a:r>
          </a:p>
          <a:p>
            <a:pPr lvl="0" algn="just"/>
            <a:r>
              <a:rPr lang="en-US" sz="1100" dirty="0"/>
              <a:t>The SCA decision </a:t>
            </a:r>
            <a:r>
              <a:rPr lang="en-US" sz="1100" b="1" dirty="0"/>
              <a:t>impels</a:t>
            </a:r>
            <a:r>
              <a:rPr lang="en-US" sz="1100" dirty="0"/>
              <a:t> Water boards, when it seeks to exercise its powers in terms of section 31(3) read with section 4 of the WSA by reducing water services for debt collection purposes, to comply with the provisions of:</a:t>
            </a:r>
          </a:p>
          <a:p>
            <a:pPr lvl="1" algn="just"/>
            <a:r>
              <a:rPr lang="en-US" sz="1600" dirty="0"/>
              <a:t>section 44 of the MFMA;</a:t>
            </a:r>
          </a:p>
          <a:p>
            <a:pPr lvl="1" algn="just"/>
            <a:r>
              <a:rPr lang="en-US" sz="1600" dirty="0"/>
              <a:t>sections 40 – 43 of IRFA read with section 41 of the Constitution; and </a:t>
            </a:r>
          </a:p>
          <a:p>
            <a:pPr lvl="1" algn="just"/>
            <a:r>
              <a:rPr lang="en-US" sz="1600" dirty="0"/>
              <a:t>section 139 of the Constitution read with section 139 of the MFMA.</a:t>
            </a:r>
          </a:p>
          <a:p>
            <a:pPr algn="just"/>
            <a:r>
              <a:rPr lang="en-US" sz="1100" dirty="0"/>
              <a:t>in the manner described above.</a:t>
            </a:r>
            <a:endParaRPr lang="en-US" sz="1800" dirty="0"/>
          </a:p>
        </p:txBody>
      </p:sp>
      <p:sp>
        <p:nvSpPr>
          <p:cNvPr id="5" name="Rectangle 4"/>
          <p:cNvSpPr/>
          <p:nvPr/>
        </p:nvSpPr>
        <p:spPr>
          <a:xfrm>
            <a:off x="1371833" y="104556"/>
            <a:ext cx="7798525" cy="800219"/>
          </a:xfrm>
          <a:prstGeom prst="rect">
            <a:avLst/>
          </a:prstGeom>
        </p:spPr>
        <p:txBody>
          <a:bodyPr wrap="square">
            <a:spAutoFit/>
          </a:bodyPr>
          <a:lstStyle/>
          <a:p>
            <a:pPr defTabSz="685800" fontAlgn="auto">
              <a:spcBef>
                <a:spcPts val="0"/>
              </a:spcBef>
              <a:spcAft>
                <a:spcPts val="0"/>
              </a:spcAft>
            </a:pPr>
            <a:r>
              <a:rPr lang="en-US" sz="1800" b="1" dirty="0">
                <a:solidFill>
                  <a:prstClr val="black"/>
                </a:solidFill>
                <a:latin typeface="Calibri"/>
                <a:ea typeface="+mn-ea"/>
              </a:rPr>
              <a:t>Steps we propose should be adopted by Water boards to ensure compliance with the judgment of the SCA in its attempts to recover overdue debt</a:t>
            </a:r>
            <a:r>
              <a:rPr lang="en-US" sz="1800" dirty="0">
                <a:solidFill>
                  <a:prstClr val="black"/>
                </a:solidFill>
                <a:latin typeface="Calibri"/>
                <a:ea typeface="+mn-ea"/>
              </a:rPr>
              <a:t>.</a:t>
            </a:r>
          </a:p>
          <a:p>
            <a:pPr defTabSz="685800" fontAlgn="auto">
              <a:spcBef>
                <a:spcPts val="0"/>
              </a:spcBef>
              <a:spcAft>
                <a:spcPts val="0"/>
              </a:spcAft>
            </a:pPr>
            <a:r>
              <a:rPr lang="en-US" sz="1050" b="1" i="1" dirty="0">
                <a:solidFill>
                  <a:srgbClr val="000000"/>
                </a:solidFill>
                <a:ea typeface="Arial Unicode MS"/>
                <a:cs typeface="Arial Unicode MS"/>
              </a:rPr>
              <a:t>section 44(1) and (2)(a) and (b) of the MFMA and section 40 - 42 of IRFA and compliance with section 4(5) of WSA</a:t>
            </a:r>
            <a:endParaRPr lang="en-US" sz="1050" i="1" dirty="0">
              <a:solidFill>
                <a:prstClr val="black"/>
              </a:solidFill>
              <a:latin typeface="Calibri"/>
              <a:ea typeface="+mn-ea"/>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51260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800" fontAlgn="auto">
              <a:spcBef>
                <a:spcPts val="0"/>
              </a:spcBef>
              <a:spcAft>
                <a:spcPts val="0"/>
              </a:spcAft>
            </a:pPr>
            <a:fld id="{A4E67396-EAD7-1246-A93B-5244FF26795F}" type="slidenum">
              <a:rPr lang="en-US">
                <a:solidFill>
                  <a:prstClr val="black">
                    <a:tint val="75000"/>
                  </a:prstClr>
                </a:solidFill>
                <a:latin typeface="Calibri"/>
                <a:ea typeface="+mn-ea"/>
              </a:rPr>
              <a:pPr defTabSz="685800" fontAlgn="auto">
                <a:spcBef>
                  <a:spcPts val="0"/>
                </a:spcBef>
                <a:spcAft>
                  <a:spcPts val="0"/>
                </a:spcAft>
              </a:pPr>
              <a:t>53</a:t>
            </a:fld>
            <a:endParaRPr lang="en-US" dirty="0">
              <a:solidFill>
                <a:prstClr val="black">
                  <a:tint val="75000"/>
                </a:prstClr>
              </a:solidFill>
              <a:latin typeface="Calibri"/>
              <a:ea typeface="+mn-ea"/>
            </a:endParaRPr>
          </a:p>
        </p:txBody>
      </p:sp>
      <p:sp>
        <p:nvSpPr>
          <p:cNvPr id="2" name="Content Placeholder 1"/>
          <p:cNvSpPr>
            <a:spLocks noGrp="1"/>
          </p:cNvSpPr>
          <p:nvPr>
            <p:ph idx="1"/>
          </p:nvPr>
        </p:nvSpPr>
        <p:spPr>
          <a:xfrm>
            <a:off x="205741" y="923595"/>
            <a:ext cx="8817428" cy="5031155"/>
          </a:xfrm>
        </p:spPr>
        <p:txBody>
          <a:bodyPr>
            <a:normAutofit fontScale="85000" lnSpcReduction="20000"/>
          </a:bodyPr>
          <a:lstStyle/>
          <a:p>
            <a:pPr marL="0" indent="0" algn="just">
              <a:buNone/>
            </a:pPr>
            <a:r>
              <a:rPr lang="en-US" sz="1900" dirty="0"/>
              <a:t>Enforcement processes</a:t>
            </a:r>
          </a:p>
          <a:p>
            <a:pPr marL="0" indent="0" algn="just">
              <a:buNone/>
            </a:pPr>
            <a:r>
              <a:rPr lang="en-US" sz="1900" b="1" dirty="0"/>
              <a:t>   ”Intervention by the Minister”.</a:t>
            </a:r>
          </a:p>
          <a:p>
            <a:pPr marL="0" indent="0" algn="just">
              <a:buNone/>
            </a:pPr>
            <a:endParaRPr lang="en-US" sz="1900" dirty="0"/>
          </a:p>
          <a:p>
            <a:pPr marL="0" indent="0" algn="just">
              <a:buNone/>
            </a:pPr>
            <a:r>
              <a:rPr lang="en-US" sz="1900" dirty="0"/>
              <a:t>(1)  </a:t>
            </a:r>
            <a:r>
              <a:rPr lang="en-US" sz="1900" b="1" dirty="0"/>
              <a:t>Section 63 of the WSA </a:t>
            </a:r>
            <a:r>
              <a:rPr lang="en-US" sz="1900" dirty="0"/>
              <a:t>- If a water services authority has not effectively performed any function imposed on it by or under this Act, the Minister may, in consultation with the Minister for Provincial Affairs and Constitutional Development, request the relevant Province to intervene in terms of section 139 of the Constitution.</a:t>
            </a:r>
          </a:p>
          <a:p>
            <a:pPr marL="0" indent="0" algn="just">
              <a:buNone/>
            </a:pPr>
            <a:endParaRPr lang="en-US" sz="1900" dirty="0"/>
          </a:p>
          <a:p>
            <a:pPr marL="0" indent="0" algn="just">
              <a:buNone/>
            </a:pPr>
            <a:r>
              <a:rPr lang="en-US" sz="1900" dirty="0"/>
              <a:t>(2)  </a:t>
            </a:r>
            <a:r>
              <a:rPr lang="en-US" sz="1900" b="1" dirty="0"/>
              <a:t>In terms of sections 64 and 65 of the WSA</a:t>
            </a:r>
            <a:r>
              <a:rPr lang="en-US" sz="1900" dirty="0"/>
              <a:t>, The Minister may on application and after consultation with a Province, make grants and loans and give subsidies to a water services institution from funds appropriated by Parliament; contributed by individuals or nongovernmental organizations; or contributed by other governments and governmental institutions and in doing so must consider the requirements of equity and transparency; the purpose of the grant, loan or subsidy; the main objects of the WSA; and the financial position of the applicant.</a:t>
            </a:r>
          </a:p>
          <a:p>
            <a:pPr marL="0" indent="0" algn="just">
              <a:buNone/>
            </a:pPr>
            <a:endParaRPr lang="en-US" sz="1500" dirty="0"/>
          </a:p>
          <a:p>
            <a:pPr marL="0" indent="0" algn="just">
              <a:buNone/>
            </a:pPr>
            <a:r>
              <a:rPr lang="en-US" dirty="0"/>
              <a:t>Save where it is stated otherwise, the sequence of and suggested steps are, for all intents and purposes, imposed by the Constitution and legislation. </a:t>
            </a:r>
            <a:r>
              <a:rPr lang="en-US" u="sng" dirty="0"/>
              <a:t>The timelines are however self-imposed and not prescribed by legislation</a:t>
            </a:r>
            <a:endParaRPr lang="en-US" sz="1500" u="sng" dirty="0"/>
          </a:p>
        </p:txBody>
      </p:sp>
      <p:sp>
        <p:nvSpPr>
          <p:cNvPr id="7" name="Rectangle 6"/>
          <p:cNvSpPr/>
          <p:nvPr/>
        </p:nvSpPr>
        <p:spPr>
          <a:xfrm>
            <a:off x="480060" y="156014"/>
            <a:ext cx="7798525" cy="767582"/>
          </a:xfrm>
          <a:prstGeom prst="rect">
            <a:avLst/>
          </a:prstGeom>
        </p:spPr>
        <p:txBody>
          <a:bodyPr wrap="square">
            <a:spAutoFit/>
          </a:bodyPr>
          <a:lstStyle/>
          <a:p>
            <a:pPr defTabSz="685800" fontAlgn="auto">
              <a:spcBef>
                <a:spcPts val="0"/>
              </a:spcBef>
              <a:spcAft>
                <a:spcPts val="0"/>
              </a:spcAft>
            </a:pPr>
            <a:r>
              <a:rPr lang="en-US" sz="1800" b="1" dirty="0">
                <a:solidFill>
                  <a:prstClr val="black"/>
                </a:solidFill>
                <a:latin typeface="Calibri"/>
                <a:ea typeface="+mn-ea"/>
              </a:rPr>
              <a:t>Steps we propose should be adopted by Water boards to ensure compliance with the judgment of the SCA in its attempts to recover overdue debt</a:t>
            </a:r>
            <a:r>
              <a:rPr lang="en-US" sz="1800" dirty="0">
                <a:solidFill>
                  <a:prstClr val="black"/>
                </a:solidFill>
                <a:latin typeface="Calibri"/>
                <a:ea typeface="+mn-ea"/>
              </a:rPr>
              <a:t>.</a:t>
            </a:r>
          </a:p>
          <a:p>
            <a:pPr defTabSz="685800" fontAlgn="auto">
              <a:spcBef>
                <a:spcPts val="0"/>
              </a:spcBef>
              <a:spcAft>
                <a:spcPts val="0"/>
              </a:spcAft>
            </a:pPr>
            <a:r>
              <a:rPr lang="en-US" sz="788" b="1" i="1" dirty="0">
                <a:solidFill>
                  <a:srgbClr val="000000"/>
                </a:solidFill>
                <a:ea typeface="Arial Unicode MS"/>
                <a:cs typeface="Arial Unicode MS"/>
              </a:rPr>
              <a:t>section 44(1) and (2)(a) and (b) of the MFMA and section 40 - 42 of IRFA and compliance with section 4(5) of WSA</a:t>
            </a:r>
            <a:endParaRPr lang="en-US" sz="788" i="1" dirty="0">
              <a:solidFill>
                <a:prstClr val="black"/>
              </a:solidFill>
              <a:latin typeface="Calibri"/>
              <a:ea typeface="+mn-ea"/>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4212264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lue Chain Analysis Example | What is Value Chain Analysis | Pipedri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11824" r="11514"/>
          <a:stretch/>
        </p:blipFill>
        <p:spPr bwMode="auto">
          <a:xfrm>
            <a:off x="5482611" y="2236178"/>
            <a:ext cx="3595713" cy="24546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2680" y="165634"/>
            <a:ext cx="7886700" cy="699035"/>
          </a:xfrm>
        </p:spPr>
        <p:txBody>
          <a:bodyPr/>
          <a:lstStyle/>
          <a:p>
            <a:r>
              <a:rPr lang="en-US" b="1" dirty="0" smtClean="0"/>
              <a:t>SOLUTION:  A holistic approach to stop the increasing debt</a:t>
            </a:r>
            <a:endParaRPr lang="en-US" b="1" dirty="0"/>
          </a:p>
        </p:txBody>
      </p:sp>
      <p:sp>
        <p:nvSpPr>
          <p:cNvPr id="5" name="Content Placeholder 2"/>
          <p:cNvSpPr txBox="1">
            <a:spLocks/>
          </p:cNvSpPr>
          <p:nvPr/>
        </p:nvSpPr>
        <p:spPr>
          <a:xfrm>
            <a:off x="169707" y="2102364"/>
            <a:ext cx="5468344"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fontAlgn="auto">
              <a:lnSpc>
                <a:spcPct val="100000"/>
              </a:lnSpc>
              <a:spcBef>
                <a:spcPts val="450"/>
              </a:spcBef>
              <a:spcAft>
                <a:spcPts val="450"/>
              </a:spcAft>
            </a:pPr>
            <a:r>
              <a:rPr lang="en-US" sz="1800" dirty="0">
                <a:solidFill>
                  <a:prstClr val="black"/>
                </a:solidFill>
                <a:latin typeface="Calibri"/>
              </a:rPr>
              <a:t>If municipalities are not financially sustainable, the sustainability of all institutions in the value chain, including water boards are negatively impacted</a:t>
            </a:r>
          </a:p>
          <a:p>
            <a:pPr marL="171450" indent="-171450" defTabSz="685800" fontAlgn="auto">
              <a:lnSpc>
                <a:spcPct val="100000"/>
              </a:lnSpc>
              <a:spcBef>
                <a:spcPts val="450"/>
              </a:spcBef>
              <a:spcAft>
                <a:spcPts val="450"/>
              </a:spcAft>
            </a:pPr>
            <a:r>
              <a:rPr lang="en-US" sz="1800" dirty="0">
                <a:solidFill>
                  <a:prstClr val="black"/>
                </a:solidFill>
                <a:latin typeface="Calibri"/>
              </a:rPr>
              <a:t>Thus we are taking a holistic approach which addresses all the dependencies that are integral to effective municipal revenue management</a:t>
            </a:r>
          </a:p>
          <a:p>
            <a:pPr marL="171450" indent="-171450" defTabSz="685800" fontAlgn="auto">
              <a:lnSpc>
                <a:spcPct val="100000"/>
              </a:lnSpc>
              <a:spcBef>
                <a:spcPts val="450"/>
              </a:spcBef>
              <a:spcAft>
                <a:spcPts val="450"/>
              </a:spcAft>
            </a:pPr>
            <a:r>
              <a:rPr lang="en-ZA" sz="1800" dirty="0">
                <a:solidFill>
                  <a:prstClr val="black"/>
                </a:solidFill>
                <a:latin typeface="Calibri"/>
                <a:cs typeface="Arial" panose="020B0604020202020204" pitchFamily="34" charset="0"/>
              </a:rPr>
              <a:t>The aim is to stop the increasing debts owed to Eskom, municipalities, water boards and the Water Trading Entity</a:t>
            </a:r>
          </a:p>
          <a:p>
            <a:pPr marL="171450" indent="-171450" defTabSz="685800" fontAlgn="auto">
              <a:lnSpc>
                <a:spcPct val="100000"/>
              </a:lnSpc>
              <a:spcBef>
                <a:spcPts val="450"/>
              </a:spcBef>
              <a:spcAft>
                <a:spcPts val="450"/>
              </a:spcAft>
            </a:pPr>
            <a:r>
              <a:rPr lang="en-US" sz="1800" dirty="0">
                <a:solidFill>
                  <a:prstClr val="black"/>
                </a:solidFill>
                <a:latin typeface="Calibri"/>
              </a:rPr>
              <a:t> We will do this through a </a:t>
            </a:r>
            <a:r>
              <a:rPr lang="en-US" sz="1800" b="1" dirty="0">
                <a:solidFill>
                  <a:prstClr val="black"/>
                </a:solidFill>
                <a:latin typeface="Calibri"/>
              </a:rPr>
              <a:t>Single and Integrated Revenue Management Approach (SIRMA)</a:t>
            </a: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329451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26" y="316043"/>
            <a:ext cx="7886700" cy="650660"/>
          </a:xfrm>
        </p:spPr>
        <p:txBody>
          <a:bodyPr>
            <a:normAutofit fontScale="90000"/>
          </a:bodyPr>
          <a:lstStyle/>
          <a:p>
            <a:r>
              <a:rPr lang="en-ZA" altLang="en-US" sz="2025" b="1" dirty="0"/>
              <a:t>What is the </a:t>
            </a:r>
            <a:r>
              <a:rPr lang="en-US" sz="2025" b="1" dirty="0"/>
              <a:t>Single and Integrated Revenue Management Approach (</a:t>
            </a:r>
            <a:r>
              <a:rPr lang="en-ZA" altLang="en-US" sz="2025" b="1" dirty="0"/>
              <a:t>SIRMF)? </a:t>
            </a:r>
            <a:endParaRPr lang="en-ZA" sz="2025" b="1" dirty="0"/>
          </a:p>
        </p:txBody>
      </p:sp>
      <p:pic>
        <p:nvPicPr>
          <p:cNvPr id="5" name="Picture 2">
            <a:extLst>
              <a:ext uri="{FF2B5EF4-FFF2-40B4-BE49-F238E27FC236}">
                <a16:creationId xmlns:a16="http://schemas.microsoft.com/office/drawing/2014/main" xmlns="" id="{2CA2BAF9-38E1-4C51-96DC-C398C849456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1257" r="-504" b="6810"/>
          <a:stretch/>
        </p:blipFill>
        <p:spPr>
          <a:xfrm>
            <a:off x="5597153" y="1427935"/>
            <a:ext cx="3546847" cy="3826360"/>
          </a:xfrm>
        </p:spPr>
      </p:pic>
      <p:sp>
        <p:nvSpPr>
          <p:cNvPr id="4" name="Slide Number Placeholder 3"/>
          <p:cNvSpPr>
            <a:spLocks noGrp="1"/>
          </p:cNvSpPr>
          <p:nvPr>
            <p:ph type="sldNum" sz="quarter" idx="12"/>
          </p:nvPr>
        </p:nvSpPr>
        <p:spPr/>
        <p:txBody>
          <a:bodyPr/>
          <a:lstStyle/>
          <a:p>
            <a:pPr defTabSz="685800" fontAlgn="auto">
              <a:spcBef>
                <a:spcPts val="0"/>
              </a:spcBef>
              <a:spcAft>
                <a:spcPts val="0"/>
              </a:spcAft>
            </a:pPr>
            <a:fld id="{A4E67396-EAD7-1246-A93B-5244FF26795F}" type="slidenum">
              <a:rPr lang="en-US">
                <a:solidFill>
                  <a:prstClr val="black">
                    <a:tint val="75000"/>
                  </a:prstClr>
                </a:solidFill>
                <a:latin typeface="Calibri"/>
                <a:ea typeface="+mn-ea"/>
              </a:rPr>
              <a:pPr defTabSz="685800" fontAlgn="auto">
                <a:spcBef>
                  <a:spcPts val="0"/>
                </a:spcBef>
                <a:spcAft>
                  <a:spcPts val="0"/>
                </a:spcAft>
              </a:pPr>
              <a:t>55</a:t>
            </a:fld>
            <a:endParaRPr lang="en-US" dirty="0">
              <a:solidFill>
                <a:prstClr val="black">
                  <a:tint val="75000"/>
                </a:prstClr>
              </a:solidFill>
              <a:latin typeface="Calibri"/>
              <a:ea typeface="+mn-ea"/>
            </a:endParaRPr>
          </a:p>
        </p:txBody>
      </p:sp>
      <p:sp>
        <p:nvSpPr>
          <p:cNvPr id="7" name="Content Placeholder 2"/>
          <p:cNvSpPr txBox="1">
            <a:spLocks/>
          </p:cNvSpPr>
          <p:nvPr/>
        </p:nvSpPr>
        <p:spPr>
          <a:xfrm>
            <a:off x="134585" y="1249515"/>
            <a:ext cx="5723861" cy="380789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lnSpc>
                <a:spcPct val="100000"/>
              </a:lnSpc>
              <a:spcBef>
                <a:spcPts val="450"/>
              </a:spcBef>
              <a:spcAft>
                <a:spcPts val="0"/>
              </a:spcAft>
              <a:buNone/>
            </a:pPr>
            <a:r>
              <a:rPr lang="en-GB" altLang="en-US" sz="1600" dirty="0">
                <a:solidFill>
                  <a:prstClr val="black"/>
                </a:solidFill>
                <a:latin typeface="Calibri"/>
              </a:rPr>
              <a:t>A framework setting out the action that municipalities, together with government and key stakeholders must develop and implement, to address the revenue management challenges in a manner that produces sustainable results</a:t>
            </a:r>
          </a:p>
          <a:p>
            <a:pPr marL="0" indent="0" defTabSz="685800" fontAlgn="auto">
              <a:lnSpc>
                <a:spcPct val="100000"/>
              </a:lnSpc>
              <a:spcBef>
                <a:spcPts val="450"/>
              </a:spcBef>
              <a:spcAft>
                <a:spcPts val="0"/>
              </a:spcAft>
              <a:buNone/>
            </a:pPr>
            <a:endParaRPr lang="en-ZA" altLang="en-US" sz="1600" dirty="0">
              <a:solidFill>
                <a:prstClr val="black"/>
              </a:solidFill>
              <a:latin typeface="Calibri"/>
              <a:ea typeface="Calibri" panose="020F0502020204030204" pitchFamily="34" charset="0"/>
              <a:cs typeface="Times New Roman" panose="02020603050405020304" pitchFamily="18" charset="0"/>
            </a:endParaRPr>
          </a:p>
          <a:p>
            <a:pPr marL="171450"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The financial sustainability of municipalities is a shared responsibility </a:t>
            </a:r>
          </a:p>
          <a:p>
            <a:pPr marL="171450"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The SIRMF creates a framework within which these responsibilities are expressed</a:t>
            </a:r>
          </a:p>
          <a:p>
            <a:pPr marL="171450"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The single and integrated approach is underpinned by</a:t>
            </a:r>
          </a:p>
          <a:p>
            <a:pPr marL="514350" lvl="1"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joint programme planning and budgeting, </a:t>
            </a:r>
          </a:p>
          <a:p>
            <a:pPr marL="514350" lvl="1"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joint programme design, and </a:t>
            </a:r>
          </a:p>
          <a:p>
            <a:pPr marL="514350" lvl="1"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joint implementation of programmes.</a:t>
            </a:r>
          </a:p>
          <a:p>
            <a:pPr marL="171450" indent="-171450" defTabSz="685800" fontAlgn="auto">
              <a:lnSpc>
                <a:spcPct val="100000"/>
              </a:lnSpc>
              <a:spcBef>
                <a:spcPts val="450"/>
              </a:spcBef>
              <a:spcAft>
                <a:spcPts val="0"/>
              </a:spcAft>
            </a:pPr>
            <a:r>
              <a:rPr lang="en-ZA" sz="1600" dirty="0">
                <a:solidFill>
                  <a:prstClr val="black"/>
                </a:solidFill>
                <a:latin typeface="Calibri"/>
                <a:cs typeface="Arial" panose="020B0604020202020204" pitchFamily="34" charset="0"/>
              </a:rPr>
              <a:t>In practice this means pooling of funding and resources for joint enabling programmes</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2751050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778" y="324970"/>
            <a:ext cx="7302571" cy="596111"/>
          </a:xfrm>
        </p:spPr>
        <p:txBody>
          <a:bodyPr>
            <a:noAutofit/>
          </a:bodyPr>
          <a:lstStyle/>
          <a:p>
            <a:r>
              <a:rPr lang="en-GB" sz="1950" dirty="0"/>
              <a:t>SOLUTION:  Establishment of the Multidisciplinary Revenue Committee (</a:t>
            </a:r>
            <a:r>
              <a:rPr lang="en-GB" sz="1950" dirty="0" err="1"/>
              <a:t>MdRC</a:t>
            </a:r>
            <a:r>
              <a:rPr lang="en-GB" sz="1950" dirty="0"/>
              <a:t>) </a:t>
            </a:r>
          </a:p>
        </p:txBody>
      </p:sp>
      <p:sp>
        <p:nvSpPr>
          <p:cNvPr id="3" name="Text Placeholder 2"/>
          <p:cNvSpPr>
            <a:spLocks noGrp="1"/>
          </p:cNvSpPr>
          <p:nvPr>
            <p:ph type="body" sz="quarter" idx="10"/>
          </p:nvPr>
        </p:nvSpPr>
        <p:spPr>
          <a:xfrm>
            <a:off x="464778" y="1079436"/>
            <a:ext cx="5728610" cy="5064885"/>
          </a:xfrm>
        </p:spPr>
        <p:txBody>
          <a:bodyPr>
            <a:noAutofit/>
          </a:bodyPr>
          <a:lstStyle/>
          <a:p>
            <a:pPr marL="257175" lvl="1" indent="-257175" defTabSz="514350">
              <a:lnSpc>
                <a:spcPct val="100000"/>
              </a:lnSpc>
              <a:spcBef>
                <a:spcPts val="450"/>
              </a:spcBef>
              <a:spcAft>
                <a:spcPts val="450"/>
              </a:spcAft>
              <a:defRPr/>
            </a:pPr>
            <a:r>
              <a:rPr lang="en-ZA" sz="1800" dirty="0">
                <a:solidFill>
                  <a:schemeClr val="tx1"/>
                </a:solidFill>
                <a:cs typeface="Arial" panose="020B0604020202020204" pitchFamily="34" charset="0"/>
              </a:rPr>
              <a:t>The overall objective of the </a:t>
            </a:r>
            <a:r>
              <a:rPr lang="en-ZA" sz="1800" dirty="0" err="1">
                <a:solidFill>
                  <a:schemeClr val="tx1"/>
                </a:solidFill>
                <a:cs typeface="Arial" panose="020B0604020202020204" pitchFamily="34" charset="0"/>
              </a:rPr>
              <a:t>MdRC</a:t>
            </a:r>
            <a:r>
              <a:rPr lang="en-ZA" sz="1800" dirty="0">
                <a:solidFill>
                  <a:schemeClr val="tx1"/>
                </a:solidFill>
                <a:cs typeface="Arial" panose="020B0604020202020204" pitchFamily="34" charset="0"/>
              </a:rPr>
              <a:t> is to implement the holistic approach </a:t>
            </a:r>
          </a:p>
          <a:p>
            <a:pPr marL="600075" lvl="2" indent="-257175" defTabSz="514350">
              <a:lnSpc>
                <a:spcPct val="100000"/>
              </a:lnSpc>
              <a:spcBef>
                <a:spcPts val="450"/>
              </a:spcBef>
              <a:spcAft>
                <a:spcPts val="450"/>
              </a:spcAft>
              <a:defRPr/>
            </a:pPr>
            <a:r>
              <a:rPr lang="en-ZA" sz="1800" dirty="0">
                <a:solidFill>
                  <a:schemeClr val="tx1"/>
                </a:solidFill>
                <a:cs typeface="Arial" panose="020B0604020202020204" pitchFamily="34" charset="0"/>
              </a:rPr>
              <a:t>To address areas of shortcoming with the revenue value chain that primarily contributes to increased inefficiencies in the municipality</a:t>
            </a:r>
          </a:p>
          <a:p>
            <a:pPr marL="600075" lvl="2" indent="-257175" defTabSz="514350">
              <a:lnSpc>
                <a:spcPct val="100000"/>
              </a:lnSpc>
              <a:spcBef>
                <a:spcPts val="450"/>
              </a:spcBef>
              <a:spcAft>
                <a:spcPts val="450"/>
              </a:spcAft>
              <a:defRPr/>
            </a:pPr>
            <a:r>
              <a:rPr lang="en-ZA" sz="1800" dirty="0">
                <a:solidFill>
                  <a:schemeClr val="tx1"/>
                </a:solidFill>
                <a:cs typeface="Arial" panose="020B0604020202020204" pitchFamily="34" charset="0"/>
              </a:rPr>
              <a:t>Transform financially distressed municipalities into “Smart and Financially Sustainable Municipalities” and use technology as a critical enabler for change</a:t>
            </a:r>
          </a:p>
          <a:p>
            <a:pPr marL="257175" lvl="1" indent="-257175" defTabSz="514350">
              <a:lnSpc>
                <a:spcPct val="100000"/>
              </a:lnSpc>
              <a:spcBef>
                <a:spcPts val="450"/>
              </a:spcBef>
              <a:spcAft>
                <a:spcPts val="450"/>
              </a:spcAft>
              <a:defRPr/>
            </a:pPr>
            <a:r>
              <a:rPr lang="en-ZA" sz="1800" dirty="0">
                <a:solidFill>
                  <a:schemeClr val="tx1"/>
                </a:solidFill>
                <a:cs typeface="Arial" panose="020B0604020202020204" pitchFamily="34" charset="0"/>
              </a:rPr>
              <a:t>A </a:t>
            </a:r>
            <a:r>
              <a:rPr lang="en-ZA" sz="1800" dirty="0" err="1">
                <a:solidFill>
                  <a:schemeClr val="tx1"/>
                </a:solidFill>
                <a:cs typeface="Arial" panose="020B0604020202020204" pitchFamily="34" charset="0"/>
              </a:rPr>
              <a:t>M</a:t>
            </a:r>
            <a:r>
              <a:rPr lang="en-ZA" sz="1800" i="1" dirty="0" err="1">
                <a:solidFill>
                  <a:schemeClr val="tx1"/>
                </a:solidFill>
                <a:cs typeface="Arial" panose="020B0604020202020204" pitchFamily="34" charset="0"/>
              </a:rPr>
              <a:t>d</a:t>
            </a:r>
            <a:r>
              <a:rPr lang="en-ZA" sz="1800" dirty="0" err="1">
                <a:solidFill>
                  <a:schemeClr val="tx1"/>
                </a:solidFill>
                <a:cs typeface="Arial" panose="020B0604020202020204" pitchFamily="34" charset="0"/>
              </a:rPr>
              <a:t>RC</a:t>
            </a:r>
            <a:r>
              <a:rPr lang="en-ZA" sz="1800" dirty="0">
                <a:solidFill>
                  <a:schemeClr val="tx1"/>
                </a:solidFill>
                <a:cs typeface="Arial" panose="020B0604020202020204" pitchFamily="34" charset="0"/>
              </a:rPr>
              <a:t> is established at the national level and will be replicated at the provincial level to address municipal financial sustainability (See Annexure 5 for the Institutional Structure of the </a:t>
            </a:r>
            <a:r>
              <a:rPr lang="en-ZA" sz="1800" dirty="0" err="1">
                <a:solidFill>
                  <a:schemeClr val="tx1"/>
                </a:solidFill>
                <a:cs typeface="Arial" panose="020B0604020202020204" pitchFamily="34" charset="0"/>
              </a:rPr>
              <a:t>MdRC</a:t>
            </a:r>
            <a:r>
              <a:rPr lang="en-ZA" sz="1800" dirty="0">
                <a:solidFill>
                  <a:schemeClr val="tx1"/>
                </a:solidFill>
                <a:cs typeface="Arial" panose="020B0604020202020204" pitchFamily="34" charset="0"/>
              </a:rPr>
              <a:t>)</a:t>
            </a:r>
          </a:p>
          <a:p>
            <a:pPr marL="257175" lvl="1" indent="-257175" defTabSz="514350">
              <a:lnSpc>
                <a:spcPct val="100000"/>
              </a:lnSpc>
              <a:spcBef>
                <a:spcPts val="450"/>
              </a:spcBef>
              <a:spcAft>
                <a:spcPts val="450"/>
              </a:spcAft>
              <a:defRPr/>
            </a:pPr>
            <a:r>
              <a:rPr lang="en-ZA" sz="1800" dirty="0">
                <a:solidFill>
                  <a:schemeClr val="tx1"/>
                </a:solidFill>
                <a:cs typeface="Arial" panose="020B0604020202020204" pitchFamily="34" charset="0"/>
              </a:rPr>
              <a:t>The </a:t>
            </a:r>
            <a:r>
              <a:rPr lang="en-ZA" sz="1800" dirty="0" err="1">
                <a:solidFill>
                  <a:schemeClr val="tx1"/>
                </a:solidFill>
                <a:cs typeface="Arial" panose="020B0604020202020204" pitchFamily="34" charset="0"/>
              </a:rPr>
              <a:t>M</a:t>
            </a:r>
            <a:r>
              <a:rPr lang="en-ZA" sz="1800" i="1" dirty="0" err="1">
                <a:solidFill>
                  <a:schemeClr val="tx1"/>
                </a:solidFill>
                <a:cs typeface="Arial" panose="020B0604020202020204" pitchFamily="34" charset="0"/>
              </a:rPr>
              <a:t>d</a:t>
            </a:r>
            <a:r>
              <a:rPr lang="en-ZA" sz="1800" dirty="0" err="1">
                <a:solidFill>
                  <a:schemeClr val="tx1"/>
                </a:solidFill>
                <a:cs typeface="Arial" panose="020B0604020202020204" pitchFamily="34" charset="0"/>
              </a:rPr>
              <a:t>RC</a:t>
            </a:r>
            <a:r>
              <a:rPr lang="en-ZA" sz="1800" dirty="0">
                <a:solidFill>
                  <a:schemeClr val="tx1"/>
                </a:solidFill>
                <a:cs typeface="Arial" panose="020B0604020202020204" pitchFamily="34" charset="0"/>
              </a:rPr>
              <a:t> is underpinned by a Single and Integrated Revenue Management Framework (SIRMF) </a:t>
            </a:r>
            <a:r>
              <a:rPr lang="en-US" sz="1800" dirty="0">
                <a:solidFill>
                  <a:schemeClr val="tx1"/>
                </a:solidFill>
                <a:cs typeface="Arial" panose="020B0604020202020204" pitchFamily="34" charset="0"/>
              </a:rPr>
              <a:t>to ensure </a:t>
            </a:r>
            <a:r>
              <a:rPr lang="en-GB" sz="1800" dirty="0">
                <a:solidFill>
                  <a:schemeClr val="tx1"/>
                </a:solidFill>
                <a:cs typeface="Arial" panose="020B0604020202020204" pitchFamily="34" charset="0"/>
              </a:rPr>
              <a:t>better management of their revenue for financial sustainability and improved service delivery</a:t>
            </a:r>
            <a:endParaRPr lang="en-GB" sz="1800" dirty="0"/>
          </a:p>
        </p:txBody>
      </p:sp>
      <p:pic>
        <p:nvPicPr>
          <p:cNvPr id="4" name="Picture 3" descr="What is Payday Lending? - Stop the Payday Loan Debt Trap"/>
          <p:cNvPicPr/>
          <p:nvPr/>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l="55619" t="17895" r="3714" b="30877"/>
          <a:stretch/>
        </p:blipFill>
        <p:spPr bwMode="auto">
          <a:xfrm>
            <a:off x="6668551" y="1926929"/>
            <a:ext cx="1805481" cy="1256063"/>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6495484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7738946" cy="794815"/>
          </a:xfrm>
        </p:spPr>
        <p:txBody>
          <a:bodyPr>
            <a:normAutofit/>
          </a:bodyPr>
          <a:lstStyle/>
          <a:p>
            <a:r>
              <a:rPr lang="en-GB" sz="2100" dirty="0"/>
              <a:t>SOLUTION: Strategy to deal with defaulting municipalities</a:t>
            </a:r>
          </a:p>
        </p:txBody>
      </p:sp>
      <p:sp>
        <p:nvSpPr>
          <p:cNvPr id="3" name="Text Placeholder 2"/>
          <p:cNvSpPr>
            <a:spLocks noGrp="1"/>
          </p:cNvSpPr>
          <p:nvPr>
            <p:ph type="body" sz="quarter" idx="10"/>
          </p:nvPr>
        </p:nvSpPr>
        <p:spPr>
          <a:xfrm>
            <a:off x="1981905" y="1432742"/>
            <a:ext cx="6559346" cy="1673522"/>
          </a:xfrm>
        </p:spPr>
        <p:txBody>
          <a:bodyPr>
            <a:noAutofit/>
          </a:bodyPr>
          <a:lstStyle/>
          <a:p>
            <a:pPr>
              <a:lnSpc>
                <a:spcPts val="1650"/>
              </a:lnSpc>
              <a:spcBef>
                <a:spcPts val="300"/>
              </a:spcBef>
              <a:spcAft>
                <a:spcPts val="300"/>
              </a:spcAft>
            </a:pPr>
            <a:r>
              <a:rPr lang="en-GB" sz="1600" dirty="0">
                <a:solidFill>
                  <a:schemeClr val="tx1"/>
                </a:solidFill>
              </a:rPr>
              <a:t>At the heart of this problem is that municipal councils adopt unfunded budgets – indicating that they plan to spend more than their revenue intake </a:t>
            </a:r>
          </a:p>
          <a:p>
            <a:pPr>
              <a:lnSpc>
                <a:spcPts val="1650"/>
              </a:lnSpc>
              <a:spcBef>
                <a:spcPts val="300"/>
              </a:spcBef>
              <a:spcAft>
                <a:spcPts val="300"/>
              </a:spcAft>
            </a:pPr>
            <a:r>
              <a:rPr lang="en-GB" sz="1600" dirty="0">
                <a:solidFill>
                  <a:schemeClr val="tx1"/>
                </a:solidFill>
              </a:rPr>
              <a:t>Thus the strategy is to </a:t>
            </a:r>
            <a:r>
              <a:rPr lang="en-GB" sz="1600" b="1" dirty="0">
                <a:solidFill>
                  <a:schemeClr val="tx1"/>
                </a:solidFill>
              </a:rPr>
              <a:t>‘force’ municipalities to adopt funded budgets </a:t>
            </a:r>
            <a:r>
              <a:rPr lang="en-GB" sz="1600" dirty="0">
                <a:solidFill>
                  <a:schemeClr val="tx1"/>
                </a:solidFill>
              </a:rPr>
              <a:t>where cash surpluses pay arrear obligations (See Annexure 6 for detailed process)</a:t>
            </a:r>
          </a:p>
          <a:p>
            <a:pPr>
              <a:lnSpc>
                <a:spcPts val="1650"/>
              </a:lnSpc>
              <a:spcBef>
                <a:spcPts val="300"/>
              </a:spcBef>
              <a:spcAft>
                <a:spcPts val="300"/>
              </a:spcAft>
            </a:pPr>
            <a:r>
              <a:rPr lang="en-GB" sz="1600" dirty="0">
                <a:solidFill>
                  <a:schemeClr val="tx1"/>
                </a:solidFill>
              </a:rPr>
              <a:t>With funded budgets municipalities can pay their current accounts </a:t>
            </a:r>
          </a:p>
          <a:p>
            <a:pPr>
              <a:lnSpc>
                <a:spcPts val="1650"/>
              </a:lnSpc>
              <a:spcBef>
                <a:spcPts val="300"/>
              </a:spcBef>
              <a:spcAft>
                <a:spcPts val="300"/>
              </a:spcAft>
            </a:pPr>
            <a:r>
              <a:rPr lang="en-GB" sz="1600" dirty="0">
                <a:solidFill>
                  <a:schemeClr val="tx1"/>
                </a:solidFill>
              </a:rPr>
              <a:t>This is the first step towards sustainability</a:t>
            </a:r>
          </a:p>
          <a:p>
            <a:pPr marL="0" indent="0">
              <a:lnSpc>
                <a:spcPct val="100000"/>
              </a:lnSpc>
              <a:spcBef>
                <a:spcPts val="0"/>
              </a:spcBef>
              <a:buNone/>
            </a:pPr>
            <a:endParaRPr lang="en-GB" sz="1500" dirty="0">
              <a:solidFill>
                <a:schemeClr val="tx1"/>
              </a:solidFill>
            </a:endParaRPr>
          </a:p>
          <a:p>
            <a:pPr marL="0" indent="0">
              <a:lnSpc>
                <a:spcPct val="100000"/>
              </a:lnSpc>
              <a:spcBef>
                <a:spcPts val="0"/>
              </a:spcBef>
              <a:buNone/>
            </a:pPr>
            <a:endParaRPr lang="en-GB" sz="1500" dirty="0">
              <a:solidFill>
                <a:schemeClr val="tx1"/>
              </a:solidFill>
            </a:endParaRPr>
          </a:p>
          <a:p>
            <a:pPr marL="0" indent="0">
              <a:lnSpc>
                <a:spcPct val="100000"/>
              </a:lnSpc>
              <a:spcBef>
                <a:spcPts val="0"/>
              </a:spcBef>
              <a:buNone/>
            </a:pPr>
            <a:endParaRPr lang="en-GB" sz="1500" dirty="0">
              <a:solidFill>
                <a:schemeClr val="tx1"/>
              </a:solidFill>
            </a:endParaRPr>
          </a:p>
          <a:p>
            <a:pPr>
              <a:lnSpc>
                <a:spcPct val="100000"/>
              </a:lnSpc>
              <a:spcBef>
                <a:spcPts val="300"/>
              </a:spcBef>
            </a:pPr>
            <a:r>
              <a:rPr lang="en-GB" sz="1600" dirty="0">
                <a:solidFill>
                  <a:schemeClr val="tx1"/>
                </a:solidFill>
              </a:rPr>
              <a:t>Restructure the arrear debt owing to Water Boards and WTE</a:t>
            </a:r>
          </a:p>
          <a:p>
            <a:pPr>
              <a:lnSpc>
                <a:spcPct val="100000"/>
              </a:lnSpc>
              <a:spcBef>
                <a:spcPts val="300"/>
              </a:spcBef>
            </a:pPr>
            <a:r>
              <a:rPr lang="en-GB" sz="1600" b="1" dirty="0">
                <a:solidFill>
                  <a:schemeClr val="tx1"/>
                </a:solidFill>
              </a:rPr>
              <a:t>Ring fence the debt and suspend interest</a:t>
            </a:r>
          </a:p>
          <a:p>
            <a:pPr>
              <a:lnSpc>
                <a:spcPct val="100000"/>
              </a:lnSpc>
              <a:spcBef>
                <a:spcPts val="300"/>
              </a:spcBef>
            </a:pPr>
            <a:r>
              <a:rPr lang="en-ZA" sz="1600" dirty="0">
                <a:solidFill>
                  <a:prstClr val="black"/>
                </a:solidFill>
                <a:cs typeface="Arial" panose="020B0604020202020204" pitchFamily="34" charset="0"/>
              </a:rPr>
              <a:t>Revising payment arrangements in line with affordability based on assessments</a:t>
            </a:r>
          </a:p>
          <a:p>
            <a:pPr>
              <a:lnSpc>
                <a:spcPct val="100000"/>
              </a:lnSpc>
              <a:spcBef>
                <a:spcPts val="300"/>
              </a:spcBef>
            </a:pPr>
            <a:r>
              <a:rPr lang="en-GB" sz="1600" dirty="0">
                <a:solidFill>
                  <a:schemeClr val="tx1"/>
                </a:solidFill>
              </a:rPr>
              <a:t>Provide incentives to incrementally write off arrear debt, e.g. paying current account on time</a:t>
            </a:r>
          </a:p>
          <a:p>
            <a:pPr marL="0" indent="0">
              <a:lnSpc>
                <a:spcPct val="100000"/>
              </a:lnSpc>
              <a:spcBef>
                <a:spcPts val="450"/>
              </a:spcBef>
              <a:spcAft>
                <a:spcPts val="450"/>
              </a:spcAft>
              <a:buNone/>
            </a:pPr>
            <a:endParaRPr lang="en-US" sz="1500" dirty="0">
              <a:solidFill>
                <a:schemeClr val="tx1"/>
              </a:solidFill>
            </a:endParaRPr>
          </a:p>
          <a:p>
            <a:pPr>
              <a:lnSpc>
                <a:spcPct val="100000"/>
              </a:lnSpc>
              <a:spcBef>
                <a:spcPts val="450"/>
              </a:spcBef>
              <a:spcAft>
                <a:spcPts val="450"/>
              </a:spcAft>
            </a:pPr>
            <a:endParaRPr lang="en-GB" sz="1500" dirty="0">
              <a:solidFill>
                <a:schemeClr val="tx1"/>
              </a:solidFill>
            </a:endParaRPr>
          </a:p>
        </p:txBody>
      </p:sp>
      <p:sp>
        <p:nvSpPr>
          <p:cNvPr id="4" name="Rectangle 3"/>
          <p:cNvSpPr/>
          <p:nvPr/>
        </p:nvSpPr>
        <p:spPr>
          <a:xfrm>
            <a:off x="237358" y="1508265"/>
            <a:ext cx="1827620" cy="623248"/>
          </a:xfrm>
          <a:prstGeom prst="rect">
            <a:avLst/>
          </a:prstGeom>
          <a:noFill/>
        </p:spPr>
        <p:txBody>
          <a:bodyPr wrap="square" lIns="68580" tIns="34290" rIns="68580" bIns="34290">
            <a:spAutoFit/>
          </a:bodyPr>
          <a:lstStyle/>
          <a:p>
            <a:pPr algn="ctr" defTabSz="685800" fontAlgn="auto">
              <a:spcBef>
                <a:spcPts val="0"/>
              </a:spcBef>
              <a:spcAft>
                <a:spcPts val="0"/>
              </a:spcAft>
            </a:pPr>
            <a:r>
              <a:rPr lang="en-US" sz="3600" dirty="0">
                <a:ln w="0"/>
                <a:solidFill>
                  <a:srgbClr val="5B9BD5"/>
                </a:solidFill>
                <a:effectLst>
                  <a:outerShdw blurRad="38100" dist="25400" dir="5400000" algn="ctr" rotWithShape="0">
                    <a:srgbClr val="6E747A">
                      <a:alpha val="43000"/>
                    </a:srgbClr>
                  </a:outerShdw>
                </a:effectLst>
                <a:latin typeface="Calibri"/>
                <a:ea typeface="+mn-ea"/>
              </a:rPr>
              <a:t>1</a:t>
            </a:r>
            <a:endParaRPr lang="en-US" sz="1800" dirty="0">
              <a:ln w="0"/>
              <a:solidFill>
                <a:srgbClr val="5B9BD5"/>
              </a:solidFill>
              <a:effectLst>
                <a:outerShdw blurRad="38100" dist="25400" dir="5400000" algn="ctr" rotWithShape="0">
                  <a:srgbClr val="6E747A">
                    <a:alpha val="43000"/>
                  </a:srgbClr>
                </a:outerShdw>
              </a:effectLst>
              <a:latin typeface="Calibri"/>
              <a:ea typeface="+mn-ea"/>
            </a:endParaRPr>
          </a:p>
        </p:txBody>
      </p:sp>
      <p:sp>
        <p:nvSpPr>
          <p:cNvPr id="5" name="Rectangle 4"/>
          <p:cNvSpPr/>
          <p:nvPr/>
        </p:nvSpPr>
        <p:spPr>
          <a:xfrm>
            <a:off x="237358" y="2159357"/>
            <a:ext cx="1827620" cy="623248"/>
          </a:xfrm>
          <a:prstGeom prst="rect">
            <a:avLst/>
          </a:prstGeom>
          <a:noFill/>
        </p:spPr>
        <p:txBody>
          <a:bodyPr wrap="square" lIns="68580" tIns="34290" rIns="68580" bIns="34290">
            <a:spAutoFit/>
          </a:bodyPr>
          <a:lstStyle/>
          <a:p>
            <a:pPr algn="ctr" defTabSz="685800" fontAlgn="auto">
              <a:spcBef>
                <a:spcPts val="0"/>
              </a:spcBef>
              <a:spcAft>
                <a:spcPts val="0"/>
              </a:spcAft>
            </a:pPr>
            <a:r>
              <a:rPr lang="en-US" sz="1800" dirty="0">
                <a:ln w="0"/>
                <a:solidFill>
                  <a:srgbClr val="5B9BD5"/>
                </a:solidFill>
                <a:effectLst>
                  <a:outerShdw blurRad="38100" dist="25400" dir="5400000" algn="ctr" rotWithShape="0">
                    <a:srgbClr val="6E747A">
                      <a:alpha val="43000"/>
                    </a:srgbClr>
                  </a:outerShdw>
                </a:effectLst>
                <a:latin typeface="Calibri"/>
                <a:ea typeface="+mn-ea"/>
              </a:rPr>
              <a:t>Pay Current Accounts </a:t>
            </a:r>
          </a:p>
        </p:txBody>
      </p:sp>
      <p:sp>
        <p:nvSpPr>
          <p:cNvPr id="9" name="Rectangle 8"/>
          <p:cNvSpPr/>
          <p:nvPr/>
        </p:nvSpPr>
        <p:spPr>
          <a:xfrm>
            <a:off x="302402" y="4155657"/>
            <a:ext cx="1827620" cy="623248"/>
          </a:xfrm>
          <a:prstGeom prst="rect">
            <a:avLst/>
          </a:prstGeom>
          <a:noFill/>
        </p:spPr>
        <p:txBody>
          <a:bodyPr wrap="square" lIns="68580" tIns="34290" rIns="68580" bIns="34290">
            <a:spAutoFit/>
          </a:bodyPr>
          <a:lstStyle/>
          <a:p>
            <a:pPr algn="ctr" defTabSz="685800" fontAlgn="auto">
              <a:spcBef>
                <a:spcPts val="0"/>
              </a:spcBef>
              <a:spcAft>
                <a:spcPts val="0"/>
              </a:spcAft>
            </a:pPr>
            <a:r>
              <a:rPr lang="en-US" sz="3600" dirty="0">
                <a:ln w="0"/>
                <a:solidFill>
                  <a:srgbClr val="5B9BD5"/>
                </a:solidFill>
                <a:effectLst>
                  <a:outerShdw blurRad="38100" dist="25400" dir="5400000" algn="ctr" rotWithShape="0">
                    <a:srgbClr val="6E747A">
                      <a:alpha val="43000"/>
                    </a:srgbClr>
                  </a:outerShdw>
                </a:effectLst>
                <a:latin typeface="Calibri"/>
                <a:ea typeface="+mn-ea"/>
              </a:rPr>
              <a:t>2</a:t>
            </a:r>
            <a:endParaRPr lang="en-US" sz="1800" dirty="0">
              <a:ln w="0"/>
              <a:solidFill>
                <a:srgbClr val="5B9BD5"/>
              </a:solidFill>
              <a:effectLst>
                <a:outerShdw blurRad="38100" dist="25400" dir="5400000" algn="ctr" rotWithShape="0">
                  <a:srgbClr val="6E747A">
                    <a:alpha val="43000"/>
                  </a:srgbClr>
                </a:outerShdw>
              </a:effectLst>
              <a:latin typeface="Calibri"/>
              <a:ea typeface="+mn-ea"/>
            </a:endParaRPr>
          </a:p>
        </p:txBody>
      </p:sp>
      <p:sp>
        <p:nvSpPr>
          <p:cNvPr id="10" name="Rectangle 9"/>
          <p:cNvSpPr/>
          <p:nvPr/>
        </p:nvSpPr>
        <p:spPr>
          <a:xfrm>
            <a:off x="302402" y="4816532"/>
            <a:ext cx="1827620" cy="623248"/>
          </a:xfrm>
          <a:prstGeom prst="rect">
            <a:avLst/>
          </a:prstGeom>
          <a:noFill/>
        </p:spPr>
        <p:txBody>
          <a:bodyPr wrap="square" lIns="68580" tIns="34290" rIns="68580" bIns="34290">
            <a:spAutoFit/>
          </a:bodyPr>
          <a:lstStyle/>
          <a:p>
            <a:pPr algn="ctr" defTabSz="685800" fontAlgn="auto">
              <a:spcBef>
                <a:spcPts val="0"/>
              </a:spcBef>
              <a:spcAft>
                <a:spcPts val="0"/>
              </a:spcAft>
            </a:pPr>
            <a:r>
              <a:rPr lang="en-US" sz="1800" dirty="0">
                <a:ln w="0"/>
                <a:solidFill>
                  <a:srgbClr val="5B9BD5"/>
                </a:solidFill>
                <a:effectLst>
                  <a:outerShdw blurRad="38100" dist="25400" dir="5400000" algn="ctr" rotWithShape="0">
                    <a:srgbClr val="6E747A">
                      <a:alpha val="43000"/>
                    </a:srgbClr>
                  </a:outerShdw>
                </a:effectLst>
                <a:latin typeface="Calibri"/>
                <a:ea typeface="+mn-ea"/>
              </a:rPr>
              <a:t>Restructure Arrear debt </a:t>
            </a:r>
          </a:p>
        </p:txBody>
      </p:sp>
      <p:sp>
        <p:nvSpPr>
          <p:cNvPr id="11" name="Rectangle 10"/>
          <p:cNvSpPr/>
          <p:nvPr/>
        </p:nvSpPr>
        <p:spPr>
          <a:xfrm>
            <a:off x="1829980" y="1049847"/>
            <a:ext cx="1827620" cy="346249"/>
          </a:xfrm>
          <a:prstGeom prst="rect">
            <a:avLst/>
          </a:prstGeom>
          <a:noFill/>
        </p:spPr>
        <p:txBody>
          <a:bodyPr wrap="square" lIns="68580" tIns="34290" rIns="68580" bIns="34290">
            <a:spAutoFit/>
          </a:bodyPr>
          <a:lstStyle/>
          <a:p>
            <a:pPr algn="ctr" defTabSz="685800" fontAlgn="auto">
              <a:spcBef>
                <a:spcPts val="0"/>
              </a:spcBef>
              <a:spcAft>
                <a:spcPts val="0"/>
              </a:spcAft>
            </a:pPr>
            <a:r>
              <a:rPr lang="en-US" sz="1800" dirty="0">
                <a:ln w="0"/>
                <a:solidFill>
                  <a:srgbClr val="5B9BD5"/>
                </a:solidFill>
                <a:effectLst>
                  <a:outerShdw blurRad="38100" dist="25400" dir="5400000" algn="ctr" rotWithShape="0">
                    <a:srgbClr val="6E747A">
                      <a:alpha val="43000"/>
                    </a:srgbClr>
                  </a:outerShdw>
                </a:effectLst>
                <a:latin typeface="Calibri"/>
                <a:ea typeface="+mn-ea"/>
              </a:rPr>
              <a:t>Short Term</a:t>
            </a:r>
          </a:p>
        </p:txBody>
      </p:sp>
      <p:sp>
        <p:nvSpPr>
          <p:cNvPr id="12" name="Rectangle 11"/>
          <p:cNvSpPr/>
          <p:nvPr/>
        </p:nvSpPr>
        <p:spPr>
          <a:xfrm>
            <a:off x="1998210" y="3780204"/>
            <a:ext cx="1717656" cy="346249"/>
          </a:xfrm>
          <a:prstGeom prst="rect">
            <a:avLst/>
          </a:prstGeom>
          <a:noFill/>
        </p:spPr>
        <p:txBody>
          <a:bodyPr wrap="square" lIns="68580" tIns="34290" rIns="68580" bIns="34290">
            <a:spAutoFit/>
          </a:bodyPr>
          <a:lstStyle/>
          <a:p>
            <a:pPr algn="ctr" defTabSz="685800" fontAlgn="auto">
              <a:spcBef>
                <a:spcPts val="0"/>
              </a:spcBef>
              <a:spcAft>
                <a:spcPts val="0"/>
              </a:spcAft>
            </a:pPr>
            <a:r>
              <a:rPr lang="en-US" sz="1800" dirty="0">
                <a:ln w="0"/>
                <a:solidFill>
                  <a:srgbClr val="5B9BD5"/>
                </a:solidFill>
                <a:effectLst>
                  <a:outerShdw blurRad="38100" dist="25400" dir="5400000" algn="ctr" rotWithShape="0">
                    <a:srgbClr val="6E747A">
                      <a:alpha val="43000"/>
                    </a:srgbClr>
                  </a:outerShdw>
                </a:effectLst>
                <a:latin typeface="Calibri"/>
                <a:ea typeface="+mn-ea"/>
              </a:rPr>
              <a:t>Medium Term</a:t>
            </a:r>
          </a:p>
        </p:txBody>
      </p:sp>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8396652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57" y="274641"/>
            <a:ext cx="7668857" cy="794815"/>
          </a:xfrm>
        </p:spPr>
        <p:txBody>
          <a:bodyPr>
            <a:normAutofit/>
          </a:bodyPr>
          <a:lstStyle/>
          <a:p>
            <a:r>
              <a:rPr lang="en-GB" sz="2100" dirty="0"/>
              <a:t>SOLUTION: Strategy to deal with defaulting municipalities</a:t>
            </a:r>
          </a:p>
        </p:txBody>
      </p:sp>
      <p:sp>
        <p:nvSpPr>
          <p:cNvPr id="3" name="Text Placeholder 2"/>
          <p:cNvSpPr>
            <a:spLocks noGrp="1"/>
          </p:cNvSpPr>
          <p:nvPr>
            <p:ph type="body" sz="quarter" idx="10"/>
          </p:nvPr>
        </p:nvSpPr>
        <p:spPr>
          <a:xfrm>
            <a:off x="1825787" y="1134203"/>
            <a:ext cx="6994827" cy="5411563"/>
          </a:xfrm>
        </p:spPr>
        <p:txBody>
          <a:bodyPr>
            <a:noAutofit/>
          </a:bodyPr>
          <a:lstStyle/>
          <a:p>
            <a:pPr>
              <a:lnSpc>
                <a:spcPts val="1650"/>
              </a:lnSpc>
              <a:spcBef>
                <a:spcPts val="300"/>
              </a:spcBef>
              <a:spcAft>
                <a:spcPts val="300"/>
              </a:spcAft>
            </a:pPr>
            <a:r>
              <a:rPr lang="en-GB" sz="1800" dirty="0">
                <a:solidFill>
                  <a:schemeClr val="tx1"/>
                </a:solidFill>
              </a:rPr>
              <a:t>Build on National Treasury financial assessments of the top 12 owing municipalities </a:t>
            </a:r>
          </a:p>
          <a:p>
            <a:pPr>
              <a:lnSpc>
                <a:spcPts val="1650"/>
              </a:lnSpc>
              <a:spcBef>
                <a:spcPts val="300"/>
              </a:spcBef>
              <a:spcAft>
                <a:spcPts val="300"/>
              </a:spcAft>
            </a:pPr>
            <a:r>
              <a:rPr lang="en-GB" sz="1800" dirty="0">
                <a:solidFill>
                  <a:schemeClr val="tx1"/>
                </a:solidFill>
              </a:rPr>
              <a:t>For each municipalities a </a:t>
            </a:r>
            <a:r>
              <a:rPr lang="en-GB" sz="1800" b="1" dirty="0">
                <a:solidFill>
                  <a:schemeClr val="tx1"/>
                </a:solidFill>
              </a:rPr>
              <a:t>deep dive assessment </a:t>
            </a:r>
            <a:r>
              <a:rPr lang="en-GB" sz="1800" dirty="0">
                <a:solidFill>
                  <a:schemeClr val="tx1"/>
                </a:solidFill>
              </a:rPr>
              <a:t>will be undertaken to identify the structural and systemic issues underlying the debt. For example: lack of billing, dilapidated infrastructure, lack of maintenance, outdated indigent registers, inadequate skills and capacity, poor systems, etc. (MISA)</a:t>
            </a:r>
          </a:p>
          <a:p>
            <a:pPr>
              <a:lnSpc>
                <a:spcPts val="1650"/>
              </a:lnSpc>
              <a:spcBef>
                <a:spcPts val="300"/>
              </a:spcBef>
              <a:spcAft>
                <a:spcPts val="300"/>
              </a:spcAft>
            </a:pPr>
            <a:r>
              <a:rPr lang="en-GB" altLang="en-US" sz="1800" dirty="0">
                <a:solidFill>
                  <a:schemeClr val="tx1"/>
                </a:solidFill>
              </a:rPr>
              <a:t>A Cost of Supply Study (</a:t>
            </a:r>
            <a:r>
              <a:rPr lang="en-GB" altLang="en-US" sz="1800" dirty="0" err="1">
                <a:solidFill>
                  <a:schemeClr val="tx1"/>
                </a:solidFill>
              </a:rPr>
              <a:t>CoS</a:t>
            </a:r>
            <a:r>
              <a:rPr lang="en-GB" altLang="en-US" sz="1800" dirty="0">
                <a:solidFill>
                  <a:schemeClr val="tx1"/>
                </a:solidFill>
              </a:rPr>
              <a:t>) will supplement the deep dive assessment to determine tariffs that recover costs</a:t>
            </a:r>
          </a:p>
          <a:p>
            <a:pPr>
              <a:lnSpc>
                <a:spcPts val="1650"/>
              </a:lnSpc>
              <a:spcBef>
                <a:spcPts val="300"/>
              </a:spcBef>
              <a:spcAft>
                <a:spcPts val="300"/>
              </a:spcAft>
            </a:pPr>
            <a:r>
              <a:rPr lang="en-GB" altLang="en-US" sz="1800" dirty="0">
                <a:solidFill>
                  <a:schemeClr val="tx1"/>
                </a:solidFill>
              </a:rPr>
              <a:t>The assessments will give a better understanding of the state of the water services function and what must be done in the short, medium and longer term to ensure sustainability</a:t>
            </a:r>
          </a:p>
          <a:p>
            <a:pPr>
              <a:lnSpc>
                <a:spcPts val="1650"/>
              </a:lnSpc>
              <a:spcBef>
                <a:spcPts val="300"/>
              </a:spcBef>
              <a:spcAft>
                <a:spcPts val="300"/>
              </a:spcAft>
            </a:pPr>
            <a:r>
              <a:rPr lang="en-GB" altLang="en-US" sz="1800" dirty="0">
                <a:solidFill>
                  <a:schemeClr val="tx1"/>
                </a:solidFill>
              </a:rPr>
              <a:t>Based on the </a:t>
            </a:r>
            <a:r>
              <a:rPr lang="en-ZA" altLang="en-US" sz="1800" dirty="0">
                <a:solidFill>
                  <a:prstClr val="black"/>
                </a:solidFill>
              </a:rPr>
              <a:t>assessments a plan of action will be developed for each municipality which assigns responsibility to different stakeholders (e.g. sector departments, COGTA, NT, MISA, SALGA, </a:t>
            </a:r>
            <a:r>
              <a:rPr lang="en-ZA" altLang="en-US" sz="1800" dirty="0" err="1">
                <a:solidFill>
                  <a:prstClr val="black"/>
                </a:solidFill>
              </a:rPr>
              <a:t>etc</a:t>
            </a:r>
            <a:r>
              <a:rPr lang="en-ZA" altLang="en-US" sz="1800" dirty="0">
                <a:solidFill>
                  <a:prstClr val="black"/>
                </a:solidFill>
              </a:rPr>
              <a:t>) where support is pooled and integrated </a:t>
            </a:r>
          </a:p>
          <a:p>
            <a:pPr>
              <a:lnSpc>
                <a:spcPts val="1650"/>
              </a:lnSpc>
              <a:spcBef>
                <a:spcPts val="300"/>
              </a:spcBef>
              <a:spcAft>
                <a:spcPts val="300"/>
              </a:spcAft>
            </a:pPr>
            <a:r>
              <a:rPr lang="en-ZA" altLang="en-US" sz="1800" dirty="0">
                <a:solidFill>
                  <a:prstClr val="black"/>
                </a:solidFill>
              </a:rPr>
              <a:t>Where the assessment and Cost of Supply Study finds that the internal mechanism is not sustainable, consideration will be given to alternative mechanisms to resolve the debt crisis</a:t>
            </a:r>
            <a:endParaRPr lang="en-GB" sz="1800" dirty="0">
              <a:solidFill>
                <a:schemeClr val="tx1"/>
              </a:solidFill>
            </a:endParaRPr>
          </a:p>
          <a:p>
            <a:pPr marL="0" indent="0">
              <a:lnSpc>
                <a:spcPct val="100000"/>
              </a:lnSpc>
              <a:spcBef>
                <a:spcPts val="450"/>
              </a:spcBef>
              <a:spcAft>
                <a:spcPts val="450"/>
              </a:spcAft>
              <a:buNone/>
            </a:pPr>
            <a:endParaRPr lang="en-US" sz="1500" dirty="0">
              <a:solidFill>
                <a:schemeClr val="tx1"/>
              </a:solidFill>
            </a:endParaRPr>
          </a:p>
          <a:p>
            <a:pPr>
              <a:lnSpc>
                <a:spcPct val="100000"/>
              </a:lnSpc>
              <a:spcBef>
                <a:spcPts val="450"/>
              </a:spcBef>
              <a:spcAft>
                <a:spcPts val="450"/>
              </a:spcAft>
            </a:pPr>
            <a:endParaRPr lang="en-GB" sz="1500" dirty="0">
              <a:solidFill>
                <a:schemeClr val="tx1"/>
              </a:solidFill>
            </a:endParaRPr>
          </a:p>
        </p:txBody>
      </p:sp>
      <p:sp>
        <p:nvSpPr>
          <p:cNvPr id="4" name="Rectangle 3"/>
          <p:cNvSpPr/>
          <p:nvPr/>
        </p:nvSpPr>
        <p:spPr>
          <a:xfrm>
            <a:off x="237358" y="1659341"/>
            <a:ext cx="1827620" cy="623248"/>
          </a:xfrm>
          <a:prstGeom prst="rect">
            <a:avLst/>
          </a:prstGeom>
          <a:noFill/>
        </p:spPr>
        <p:txBody>
          <a:bodyPr wrap="square" lIns="68580" tIns="34290" rIns="68580" bIns="34290">
            <a:spAutoFit/>
          </a:bodyPr>
          <a:lstStyle/>
          <a:p>
            <a:pPr algn="ctr" defTabSz="685800" fontAlgn="auto">
              <a:spcBef>
                <a:spcPts val="0"/>
              </a:spcBef>
              <a:spcAft>
                <a:spcPts val="0"/>
              </a:spcAft>
            </a:pPr>
            <a:r>
              <a:rPr lang="en-US" sz="3600" dirty="0">
                <a:ln w="0"/>
                <a:solidFill>
                  <a:srgbClr val="5B9BD5"/>
                </a:solidFill>
                <a:effectLst>
                  <a:outerShdw blurRad="38100" dist="25400" dir="5400000" algn="ctr" rotWithShape="0">
                    <a:srgbClr val="6E747A">
                      <a:alpha val="43000"/>
                    </a:srgbClr>
                  </a:outerShdw>
                </a:effectLst>
                <a:latin typeface="Calibri"/>
                <a:ea typeface="+mn-ea"/>
              </a:rPr>
              <a:t>3</a:t>
            </a:r>
            <a:endParaRPr lang="en-US" sz="1800" dirty="0">
              <a:ln w="0"/>
              <a:solidFill>
                <a:srgbClr val="5B9BD5"/>
              </a:solidFill>
              <a:effectLst>
                <a:outerShdw blurRad="38100" dist="25400" dir="5400000" algn="ctr" rotWithShape="0">
                  <a:srgbClr val="6E747A">
                    <a:alpha val="43000"/>
                  </a:srgbClr>
                </a:outerShdw>
              </a:effectLst>
              <a:latin typeface="Calibri"/>
              <a:ea typeface="+mn-ea"/>
            </a:endParaRPr>
          </a:p>
        </p:txBody>
      </p:sp>
      <p:sp>
        <p:nvSpPr>
          <p:cNvPr id="5" name="Rectangle 4"/>
          <p:cNvSpPr/>
          <p:nvPr/>
        </p:nvSpPr>
        <p:spPr>
          <a:xfrm>
            <a:off x="237358" y="2320217"/>
            <a:ext cx="1827620" cy="900246"/>
          </a:xfrm>
          <a:prstGeom prst="rect">
            <a:avLst/>
          </a:prstGeom>
          <a:noFill/>
        </p:spPr>
        <p:txBody>
          <a:bodyPr wrap="square" lIns="68580" tIns="34290" rIns="68580" bIns="34290">
            <a:spAutoFit/>
          </a:bodyPr>
          <a:lstStyle/>
          <a:p>
            <a:pPr algn="ctr" defTabSz="685800" fontAlgn="auto">
              <a:spcBef>
                <a:spcPts val="0"/>
              </a:spcBef>
              <a:spcAft>
                <a:spcPts val="0"/>
              </a:spcAft>
            </a:pPr>
            <a:r>
              <a:rPr lang="en-US" sz="1800" dirty="0">
                <a:ln w="0"/>
                <a:solidFill>
                  <a:srgbClr val="5B9BD5"/>
                </a:solidFill>
                <a:effectLst>
                  <a:outerShdw blurRad="38100" dist="25400" dir="5400000" algn="ctr" rotWithShape="0">
                    <a:srgbClr val="6E747A">
                      <a:alpha val="43000"/>
                    </a:srgbClr>
                  </a:outerShdw>
                </a:effectLst>
                <a:latin typeface="Calibri"/>
                <a:ea typeface="+mn-ea"/>
              </a:rPr>
              <a:t>Target top 12 owing municipalities</a:t>
            </a:r>
          </a:p>
        </p:txBody>
      </p:sp>
      <p:sp>
        <p:nvSpPr>
          <p:cNvPr id="11" name="Rectangle 10"/>
          <p:cNvSpPr/>
          <p:nvPr/>
        </p:nvSpPr>
        <p:spPr>
          <a:xfrm>
            <a:off x="1662634" y="802992"/>
            <a:ext cx="1827620" cy="346249"/>
          </a:xfrm>
          <a:prstGeom prst="rect">
            <a:avLst/>
          </a:prstGeom>
          <a:noFill/>
        </p:spPr>
        <p:txBody>
          <a:bodyPr wrap="square" lIns="68580" tIns="34290" rIns="68580" bIns="34290">
            <a:spAutoFit/>
          </a:bodyPr>
          <a:lstStyle/>
          <a:p>
            <a:pPr algn="ctr" defTabSz="685800" fontAlgn="auto">
              <a:spcBef>
                <a:spcPts val="0"/>
              </a:spcBef>
              <a:spcAft>
                <a:spcPts val="0"/>
              </a:spcAft>
            </a:pPr>
            <a:r>
              <a:rPr lang="en-US" sz="1800" dirty="0">
                <a:ln w="0"/>
                <a:solidFill>
                  <a:srgbClr val="5B9BD5"/>
                </a:solidFill>
                <a:effectLst>
                  <a:outerShdw blurRad="38100" dist="25400" dir="5400000" algn="ctr" rotWithShape="0">
                    <a:srgbClr val="6E747A">
                      <a:alpha val="43000"/>
                    </a:srgbClr>
                  </a:outerShdw>
                </a:effectLst>
                <a:latin typeface="Calibri"/>
                <a:ea typeface="+mn-ea"/>
              </a:rPr>
              <a:t>Longer Term</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608547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dirty="0"/>
              <a:t>SOLUTION:  Installation of a SMART Prepaid Solution -</a:t>
            </a:r>
            <a:r>
              <a:rPr lang="en-US" sz="2100" dirty="0">
                <a:solidFill>
                  <a:srgbClr val="FF0000"/>
                </a:solidFill>
              </a:rPr>
              <a:t> </a:t>
            </a:r>
          </a:p>
        </p:txBody>
      </p:sp>
      <p:sp>
        <p:nvSpPr>
          <p:cNvPr id="3" name="Text Placeholder 2"/>
          <p:cNvSpPr>
            <a:spLocks noGrp="1"/>
          </p:cNvSpPr>
          <p:nvPr>
            <p:ph type="body" sz="quarter" idx="10"/>
          </p:nvPr>
        </p:nvSpPr>
        <p:spPr>
          <a:xfrm>
            <a:off x="462814" y="842787"/>
            <a:ext cx="5596264" cy="5178872"/>
          </a:xfrm>
        </p:spPr>
        <p:txBody>
          <a:bodyPr>
            <a:noAutofit/>
          </a:bodyPr>
          <a:lstStyle/>
          <a:p>
            <a:pPr marL="0" indent="0">
              <a:lnSpc>
                <a:spcPct val="100000"/>
              </a:lnSpc>
              <a:spcBef>
                <a:spcPts val="0"/>
              </a:spcBef>
              <a:buNone/>
            </a:pPr>
            <a:r>
              <a:rPr lang="en-ZA" sz="1800" dirty="0">
                <a:solidFill>
                  <a:schemeClr val="tx1"/>
                </a:solidFill>
                <a:cs typeface="Arial" panose="020B0604020202020204" pitchFamily="34" charset="0"/>
              </a:rPr>
              <a:t>Strategic Objectives of SMART Prepaid Solution</a:t>
            </a:r>
          </a:p>
          <a:p>
            <a:pPr marL="0" indent="0">
              <a:lnSpc>
                <a:spcPct val="100000"/>
              </a:lnSpc>
              <a:spcBef>
                <a:spcPts val="0"/>
              </a:spcBef>
              <a:buNone/>
            </a:pPr>
            <a:endParaRPr lang="en-ZA" sz="1800" dirty="0">
              <a:solidFill>
                <a:schemeClr val="tx1"/>
              </a:solidFill>
              <a:cs typeface="Arial" panose="020B0604020202020204" pitchFamily="34" charset="0"/>
            </a:endParaRPr>
          </a:p>
          <a:p>
            <a:pPr>
              <a:lnSpc>
                <a:spcPct val="100000"/>
              </a:lnSpc>
              <a:spcBef>
                <a:spcPts val="0"/>
              </a:spcBef>
            </a:pPr>
            <a:r>
              <a:rPr lang="en-ZA" sz="1800" dirty="0">
                <a:solidFill>
                  <a:schemeClr val="tx1"/>
                </a:solidFill>
                <a:cs typeface="Arial" panose="020B0604020202020204" pitchFamily="34" charset="0"/>
              </a:rPr>
              <a:t>To transform financially distressed municipalities into “Smart and Financially Sustainable Municipalities” using technology as a critical enabler for change. </a:t>
            </a:r>
          </a:p>
          <a:p>
            <a:pPr>
              <a:lnSpc>
                <a:spcPct val="100000"/>
              </a:lnSpc>
              <a:spcBef>
                <a:spcPts val="0"/>
              </a:spcBef>
            </a:pPr>
            <a:r>
              <a:rPr lang="en-ZA" sz="1800" dirty="0">
                <a:solidFill>
                  <a:schemeClr val="tx1"/>
                </a:solidFill>
                <a:cs typeface="Arial" panose="020B0604020202020204" pitchFamily="34" charset="0"/>
              </a:rPr>
              <a:t>Piloting this solution will test a business case, proof of concept; standardized technology, systems, processes, structure, policies in pre-paid rollout for the future and wider implementation</a:t>
            </a:r>
          </a:p>
          <a:p>
            <a:pPr marL="342900" lvl="1" indent="0">
              <a:lnSpc>
                <a:spcPct val="100000"/>
              </a:lnSpc>
              <a:spcBef>
                <a:spcPts val="0"/>
              </a:spcBef>
              <a:buNone/>
            </a:pPr>
            <a:endParaRPr lang="en-ZA" sz="1800" dirty="0">
              <a:solidFill>
                <a:schemeClr val="tx1"/>
              </a:solidFill>
              <a:cs typeface="Arial" panose="020B0604020202020204" pitchFamily="34" charset="0"/>
            </a:endParaRPr>
          </a:p>
          <a:p>
            <a:pPr marL="0" indent="0">
              <a:lnSpc>
                <a:spcPct val="100000"/>
              </a:lnSpc>
              <a:spcBef>
                <a:spcPts val="0"/>
              </a:spcBef>
              <a:buNone/>
            </a:pPr>
            <a:r>
              <a:rPr lang="en-ZA" sz="1800" dirty="0">
                <a:solidFill>
                  <a:schemeClr val="tx1"/>
                </a:solidFill>
                <a:cs typeface="Arial" panose="020B0604020202020204" pitchFamily="34" charset="0"/>
              </a:rPr>
              <a:t>Programme Overall Objectives</a:t>
            </a:r>
          </a:p>
          <a:p>
            <a:pPr marL="0" indent="0">
              <a:lnSpc>
                <a:spcPct val="100000"/>
              </a:lnSpc>
              <a:spcBef>
                <a:spcPts val="0"/>
              </a:spcBef>
              <a:buNone/>
            </a:pPr>
            <a:endParaRPr lang="en-ZA" sz="1800" dirty="0">
              <a:solidFill>
                <a:schemeClr val="tx1"/>
              </a:solidFill>
              <a:cs typeface="Arial" panose="020B0604020202020204" pitchFamily="34" charset="0"/>
            </a:endParaRPr>
          </a:p>
          <a:p>
            <a:pPr>
              <a:lnSpc>
                <a:spcPct val="100000"/>
              </a:lnSpc>
              <a:spcBef>
                <a:spcPts val="0"/>
              </a:spcBef>
            </a:pPr>
            <a:r>
              <a:rPr lang="en-ZA" sz="1800" dirty="0">
                <a:solidFill>
                  <a:schemeClr val="tx1"/>
                </a:solidFill>
                <a:cs typeface="Arial" panose="020B0604020202020204" pitchFamily="34" charset="0"/>
              </a:rPr>
              <a:t>Eliminate municipal water and electricity losses and reduce the outstanding debt owed , while improving effectiveness and efficiency</a:t>
            </a:r>
          </a:p>
          <a:p>
            <a:pPr>
              <a:lnSpc>
                <a:spcPct val="100000"/>
              </a:lnSpc>
              <a:spcBef>
                <a:spcPts val="0"/>
              </a:spcBef>
            </a:pPr>
            <a:r>
              <a:rPr lang="en-ZA" sz="1800" dirty="0">
                <a:solidFill>
                  <a:schemeClr val="tx1"/>
                </a:solidFill>
                <a:cs typeface="Arial" panose="020B0604020202020204" pitchFamily="34" charset="0"/>
              </a:rPr>
              <a:t>To improve the Revenue Management of municipalities</a:t>
            </a:r>
          </a:p>
        </p:txBody>
      </p:sp>
      <p:pic>
        <p:nvPicPr>
          <p:cNvPr id="2052" name="Picture 4" descr="Intech HXE12"/>
          <p:cNvPicPr>
            <a:picLocks noChangeAspect="1" noChangeArrowheads="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rcRect/>
          <a:stretch>
            <a:fillRect/>
          </a:stretch>
        </p:blipFill>
        <p:spPr bwMode="auto">
          <a:xfrm>
            <a:off x="6059078" y="2064759"/>
            <a:ext cx="2637128" cy="3024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722861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450" y="-397913"/>
            <a:ext cx="7783550" cy="6609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TextBox 3"/>
          <p:cNvSpPr txBox="1">
            <a:spLocks noChangeArrowheads="1"/>
          </p:cNvSpPr>
          <p:nvPr/>
        </p:nvSpPr>
        <p:spPr bwMode="auto">
          <a:xfrm>
            <a:off x="74453" y="134950"/>
            <a:ext cx="4959123" cy="369332"/>
          </a:xfrm>
          <a:prstGeom prst="rect">
            <a:avLst/>
          </a:prstGeom>
          <a:noFill/>
          <a:ln w="9525">
            <a:noFill/>
            <a:miter lim="800000"/>
            <a:headEnd/>
            <a:tailEnd/>
          </a:ln>
        </p:spPr>
        <p:txBody>
          <a:bodyPr wrap="square">
            <a:spAutoFit/>
          </a:bodyPr>
          <a:lstStyle/>
          <a:p>
            <a:pPr>
              <a:defRPr/>
            </a:pPr>
            <a:r>
              <a:rPr lang="en-ZA" sz="1800" b="1" cap="all"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 </a:t>
            </a:r>
            <a:r>
              <a:rPr lang="en-US" sz="1800" b="1" dirty="0">
                <a:solidFill>
                  <a:schemeClr val="accent3">
                    <a:lumMod val="50000"/>
                  </a:schemeClr>
                </a:solidFill>
                <a:latin typeface="Arial" panose="020B0604020202020204" pitchFamily="34" charset="0"/>
                <a:ea typeface="ＭＳ Ｐゴシック" pitchFamily="34" charset="-128"/>
                <a:cs typeface="Arial" panose="020B0604020202020204" pitchFamily="34" charset="0"/>
              </a:rPr>
              <a:t>Tariffs in the water value chain</a:t>
            </a: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2554015" y="6354797"/>
            <a:ext cx="1250074" cy="413865"/>
          </a:xfrm>
          <a:prstGeom prst="rect">
            <a:avLst/>
          </a:prstGeom>
        </p:spPr>
      </p:pic>
    </p:spTree>
    <p:extLst>
      <p:ext uri="{BB962C8B-B14F-4D97-AF65-F5344CB8AC3E}">
        <p14:creationId xmlns:p14="http://schemas.microsoft.com/office/powerpoint/2010/main" val="27101799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216695"/>
            <a:ext cx="8327773" cy="601404"/>
          </a:xfrm>
        </p:spPr>
        <p:txBody>
          <a:bodyPr>
            <a:normAutofit fontScale="90000"/>
          </a:bodyPr>
          <a:lstStyle/>
          <a:p>
            <a:pPr algn="just">
              <a:lnSpc>
                <a:spcPct val="100000"/>
              </a:lnSpc>
              <a:spcBef>
                <a:spcPts val="450"/>
              </a:spcBef>
              <a:spcAft>
                <a:spcPts val="450"/>
              </a:spcAft>
            </a:pPr>
            <a:r>
              <a:rPr lang="en-US" sz="2100" b="1" dirty="0"/>
              <a:t>SOLUTION: </a:t>
            </a:r>
            <a:r>
              <a:rPr lang="en-GB" sz="2100" b="1" dirty="0">
                <a:cs typeface="Arial" panose="020B0604020202020204" pitchFamily="34" charset="0"/>
              </a:rPr>
              <a:t>Rollout of a National Campaign on the Culture of Payment</a:t>
            </a:r>
            <a:endParaRPr lang="en-US" sz="2100" b="1" dirty="0">
              <a:cs typeface="Arial" panose="020B0604020202020204" pitchFamily="34" charset="0"/>
            </a:endParaRPr>
          </a:p>
        </p:txBody>
      </p:sp>
      <p:sp>
        <p:nvSpPr>
          <p:cNvPr id="4" name="Content Placeholder 1">
            <a:extLst>
              <a:ext uri="{FF2B5EF4-FFF2-40B4-BE49-F238E27FC236}">
                <a16:creationId xmlns:a16="http://schemas.microsoft.com/office/drawing/2014/main" xmlns="" id="{C3B5416A-6778-4B6C-991F-55BC54D04A6F}"/>
              </a:ext>
            </a:extLst>
          </p:cNvPr>
          <p:cNvSpPr>
            <a:spLocks noGrp="1"/>
          </p:cNvSpPr>
          <p:nvPr>
            <p:ph idx="1"/>
          </p:nvPr>
        </p:nvSpPr>
        <p:spPr>
          <a:xfrm>
            <a:off x="100360" y="666423"/>
            <a:ext cx="5931647" cy="6943150"/>
          </a:xfrm>
        </p:spPr>
        <p:txBody>
          <a:bodyPr>
            <a:noAutofit/>
          </a:bodyPr>
          <a:lstStyle/>
          <a:p>
            <a:pPr marL="265510" lvl="1" indent="-265510" defTabSz="514350">
              <a:lnSpc>
                <a:spcPct val="100000"/>
              </a:lnSpc>
              <a:spcAft>
                <a:spcPts val="450"/>
              </a:spcAft>
              <a:buClr>
                <a:schemeClr val="tx1"/>
              </a:buClr>
              <a:defRPr/>
            </a:pPr>
            <a:r>
              <a:rPr lang="en-US" sz="1800" dirty="0"/>
              <a:t>COGTA, </a:t>
            </a:r>
            <a:r>
              <a:rPr lang="en-US" sz="1800" dirty="0" smtClean="0"/>
              <a:t>is </a:t>
            </a:r>
            <a:r>
              <a:rPr lang="en-US" sz="1800" dirty="0"/>
              <a:t>championing the Responsible Citizenry Campaign to educate, </a:t>
            </a:r>
            <a:r>
              <a:rPr lang="en-US" sz="1800" dirty="0" err="1" smtClean="0"/>
              <a:t>mobilise</a:t>
            </a:r>
            <a:r>
              <a:rPr lang="en-US" sz="1800" dirty="0" smtClean="0"/>
              <a:t> and </a:t>
            </a:r>
            <a:r>
              <a:rPr lang="en-US" sz="1800" dirty="0"/>
              <a:t>reinforce the payment for services rendered by municipalities </a:t>
            </a:r>
          </a:p>
          <a:p>
            <a:pPr marL="265510" lvl="1" indent="-265510" defTabSz="514350">
              <a:lnSpc>
                <a:spcPct val="100000"/>
              </a:lnSpc>
              <a:spcAft>
                <a:spcPts val="450"/>
              </a:spcAft>
              <a:buClr>
                <a:schemeClr val="tx1"/>
              </a:buClr>
              <a:defRPr/>
            </a:pPr>
            <a:r>
              <a:rPr lang="en-US" sz="1800" dirty="0"/>
              <a:t>Media engagement platforms are used to rollout the </a:t>
            </a:r>
            <a:r>
              <a:rPr lang="en-US" sz="1800" dirty="0" smtClean="0"/>
              <a:t>campaign, including community </a:t>
            </a:r>
            <a:r>
              <a:rPr lang="en-US" sz="1800" dirty="0"/>
              <a:t>radio stations, commercial radio stations and print </a:t>
            </a:r>
            <a:r>
              <a:rPr lang="en-US" sz="1800" dirty="0" smtClean="0"/>
              <a:t>media, etc.</a:t>
            </a:r>
            <a:endParaRPr lang="en-US" sz="1800" dirty="0"/>
          </a:p>
          <a:p>
            <a:pPr marL="265510" lvl="1" indent="-265510" defTabSz="514350">
              <a:lnSpc>
                <a:spcPct val="100000"/>
              </a:lnSpc>
              <a:spcAft>
                <a:spcPts val="450"/>
              </a:spcAft>
              <a:buClr>
                <a:schemeClr val="tx1"/>
              </a:buClr>
              <a:defRPr/>
            </a:pPr>
            <a:r>
              <a:rPr lang="en-US" sz="1800" dirty="0"/>
              <a:t>The campaign  is currently  implemented by national government </a:t>
            </a:r>
            <a:r>
              <a:rPr lang="en-US" sz="1800" dirty="0" smtClean="0"/>
              <a:t>for </a:t>
            </a:r>
            <a:r>
              <a:rPr lang="en-US" sz="1800" dirty="0"/>
              <a:t>one year (2020/21FY) </a:t>
            </a:r>
            <a:endParaRPr lang="en-US" sz="1800" dirty="0" smtClean="0"/>
          </a:p>
          <a:p>
            <a:pPr marL="265510" lvl="1" indent="-265510" defTabSz="514350">
              <a:lnSpc>
                <a:spcPct val="100000"/>
              </a:lnSpc>
              <a:spcAft>
                <a:spcPts val="450"/>
              </a:spcAft>
              <a:buClr>
                <a:schemeClr val="tx1"/>
              </a:buClr>
              <a:defRPr/>
            </a:pPr>
            <a:r>
              <a:rPr lang="en-US" sz="1800" dirty="0" smtClean="0"/>
              <a:t>Municipalities </a:t>
            </a:r>
            <a:r>
              <a:rPr lang="en-US" sz="1800" dirty="0"/>
              <a:t>are expected to institutionalize the campaign from 2021/22 FY </a:t>
            </a:r>
            <a:r>
              <a:rPr lang="en-US" sz="1800" dirty="0" smtClean="0"/>
              <a:t>onwards</a:t>
            </a:r>
            <a:endParaRPr lang="en-US" sz="1800" dirty="0"/>
          </a:p>
          <a:p>
            <a:pPr marL="265510" lvl="1" indent="-265510" defTabSz="514350">
              <a:lnSpc>
                <a:spcPct val="100000"/>
              </a:lnSpc>
              <a:spcAft>
                <a:spcPts val="450"/>
              </a:spcAft>
              <a:buClr>
                <a:schemeClr val="tx1"/>
              </a:buClr>
              <a:defRPr/>
            </a:pPr>
            <a:r>
              <a:rPr lang="en-US" sz="1800" dirty="0"/>
              <a:t>Stakeholders including municipalities </a:t>
            </a:r>
            <a:r>
              <a:rPr lang="en-US" sz="1800" dirty="0" smtClean="0"/>
              <a:t>are being continuously </a:t>
            </a:r>
            <a:r>
              <a:rPr lang="en-US" sz="1800" dirty="0"/>
              <a:t>engaged to </a:t>
            </a:r>
            <a:r>
              <a:rPr lang="en-US" sz="1800" dirty="0" smtClean="0"/>
              <a:t>ensure support </a:t>
            </a:r>
            <a:r>
              <a:rPr lang="en-US" sz="1800" dirty="0"/>
              <a:t>on the rollout of the </a:t>
            </a:r>
            <a:r>
              <a:rPr lang="en-US" sz="1800" dirty="0" smtClean="0"/>
              <a:t>campaign</a:t>
            </a:r>
          </a:p>
          <a:p>
            <a:pPr marL="265510" lvl="1" indent="-265510" defTabSz="514350">
              <a:lnSpc>
                <a:spcPct val="100000"/>
              </a:lnSpc>
              <a:spcAft>
                <a:spcPts val="450"/>
              </a:spcAft>
              <a:buClr>
                <a:schemeClr val="tx1"/>
              </a:buClr>
              <a:defRPr/>
            </a:pPr>
            <a:r>
              <a:rPr lang="en-US" sz="1800" dirty="0" smtClean="0"/>
              <a:t>An </a:t>
            </a:r>
            <a:r>
              <a:rPr lang="en-US" sz="1800" dirty="0"/>
              <a:t>outreach will be undertaken to raise </a:t>
            </a:r>
            <a:r>
              <a:rPr lang="en-US" sz="1800" dirty="0" smtClean="0"/>
              <a:t>awareness on </a:t>
            </a:r>
            <a:r>
              <a:rPr lang="en-US" sz="1800" dirty="0"/>
              <a:t>meter tempering, illegal connections </a:t>
            </a:r>
            <a:r>
              <a:rPr lang="en-US" sz="1800" dirty="0" smtClean="0"/>
              <a:t>and </a:t>
            </a:r>
            <a:r>
              <a:rPr lang="en-US" sz="1800" dirty="0"/>
              <a:t>ghost vending </a:t>
            </a:r>
          </a:p>
        </p:txBody>
      </p:sp>
      <p:graphicFrame>
        <p:nvGraphicFramePr>
          <p:cNvPr id="5" name="Object 4">
            <a:extLst>
              <a:ext uri="{FF2B5EF4-FFF2-40B4-BE49-F238E27FC236}">
                <a16:creationId xmlns:a16="http://schemas.microsoft.com/office/drawing/2014/main" xmlns="" id="{602AB4C1-24F9-4B70-AA90-6965A6936866}"/>
              </a:ext>
            </a:extLst>
          </p:cNvPr>
          <p:cNvGraphicFramePr>
            <a:graphicFrameLocks noChangeAspect="1"/>
          </p:cNvGraphicFramePr>
          <p:nvPr>
            <p:extLst/>
          </p:nvPr>
        </p:nvGraphicFramePr>
        <p:xfrm>
          <a:off x="6032008" y="1862111"/>
          <a:ext cx="2705150" cy="3539282"/>
        </p:xfrm>
        <a:graphic>
          <a:graphicData uri="http://schemas.openxmlformats.org/presentationml/2006/ole">
            <mc:AlternateContent xmlns:mc="http://schemas.openxmlformats.org/markup-compatibility/2006">
              <mc:Choice xmlns:v="urn:schemas-microsoft-com:vml" Requires="v">
                <p:oleObj spid="_x0000_s1033" name="Acrobat Document" r:id="rId3" imgW="5667219" imgH="8019658" progId="AcroExch.Document.DC">
                  <p:embed/>
                </p:oleObj>
              </mc:Choice>
              <mc:Fallback>
                <p:oleObj name="Acrobat Document" r:id="rId3" imgW="5667219" imgH="8019658" progId="AcroExch.Document.DC">
                  <p:embed/>
                  <p:pic>
                    <p:nvPicPr>
                      <p:cNvPr id="5" name="Object 4">
                        <a:extLst>
                          <a:ext uri="{FF2B5EF4-FFF2-40B4-BE49-F238E27FC236}">
                            <a16:creationId xmlns:a16="http://schemas.microsoft.com/office/drawing/2014/main" xmlns="" id="{602AB4C1-24F9-4B70-AA90-6965A6936866}"/>
                          </a:ext>
                        </a:extLst>
                      </p:cNvPr>
                      <p:cNvPicPr/>
                      <p:nvPr/>
                    </p:nvPicPr>
                    <p:blipFill>
                      <a:blip r:embed="rId4"/>
                      <a:stretch>
                        <a:fillRect/>
                      </a:stretch>
                    </p:blipFill>
                    <p:spPr>
                      <a:xfrm>
                        <a:off x="6032008" y="1862111"/>
                        <a:ext cx="2705150" cy="3539282"/>
                      </a:xfrm>
                      <a:prstGeom prst="rect">
                        <a:avLst/>
                      </a:prstGeom>
                    </p:spPr>
                  </p:pic>
                </p:oleObj>
              </mc:Fallback>
            </mc:AlternateContent>
          </a:graphicData>
        </a:graphic>
      </p:graphicFrame>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1923520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86" y="297680"/>
            <a:ext cx="7886700" cy="673394"/>
          </a:xfrm>
        </p:spPr>
        <p:txBody>
          <a:bodyPr>
            <a:normAutofit/>
          </a:bodyPr>
          <a:lstStyle/>
          <a:p>
            <a:r>
              <a:rPr lang="en-US" sz="2100" b="1" dirty="0"/>
              <a:t>In addition – Consolidation of Efforts</a:t>
            </a:r>
            <a:endParaRPr lang="en-US" sz="2100" b="1" dirty="0">
              <a:solidFill>
                <a:srgbClr val="FF0000"/>
              </a:solidFill>
            </a:endParaRPr>
          </a:p>
        </p:txBody>
      </p:sp>
      <p:sp>
        <p:nvSpPr>
          <p:cNvPr id="3" name="Content Placeholder 2"/>
          <p:cNvSpPr>
            <a:spLocks noGrp="1"/>
          </p:cNvSpPr>
          <p:nvPr>
            <p:ph idx="1"/>
          </p:nvPr>
        </p:nvSpPr>
        <p:spPr>
          <a:xfrm>
            <a:off x="151243" y="818836"/>
            <a:ext cx="5770887" cy="5180519"/>
          </a:xfrm>
        </p:spPr>
        <p:txBody>
          <a:bodyPr>
            <a:normAutofit fontScale="70000" lnSpcReduction="20000"/>
          </a:bodyPr>
          <a:lstStyle/>
          <a:p>
            <a:pPr>
              <a:lnSpc>
                <a:spcPct val="100000"/>
              </a:lnSpc>
              <a:spcBef>
                <a:spcPts val="450"/>
              </a:spcBef>
              <a:spcAft>
                <a:spcPts val="450"/>
              </a:spcAft>
            </a:pPr>
            <a:r>
              <a:rPr lang="en-ZA" sz="3300" dirty="0" smtClean="0"/>
              <a:t>Efforts to support municipalities and to resolve the debt are being consolidated across government.</a:t>
            </a:r>
          </a:p>
          <a:p>
            <a:pPr>
              <a:lnSpc>
                <a:spcPct val="100000"/>
              </a:lnSpc>
              <a:spcBef>
                <a:spcPts val="450"/>
              </a:spcBef>
              <a:spcAft>
                <a:spcPts val="450"/>
              </a:spcAft>
            </a:pPr>
            <a:r>
              <a:rPr lang="en-ZA" sz="3300" dirty="0" smtClean="0"/>
              <a:t>These efforts include a whole range of initiatives including:</a:t>
            </a:r>
            <a:endParaRPr lang="en-ZA" sz="3300" dirty="0"/>
          </a:p>
          <a:p>
            <a:pPr lvl="1">
              <a:lnSpc>
                <a:spcPct val="100000"/>
              </a:lnSpc>
              <a:spcBef>
                <a:spcPts val="450"/>
              </a:spcBef>
              <a:spcAft>
                <a:spcPts val="450"/>
              </a:spcAft>
            </a:pPr>
            <a:r>
              <a:rPr lang="en-ZA" sz="2900" dirty="0" smtClean="0"/>
              <a:t>B2B</a:t>
            </a:r>
            <a:r>
              <a:rPr lang="en-ZA" sz="2900" dirty="0"/>
              <a:t>, DDM, Interventions, MISA support, Tariff Setting, </a:t>
            </a:r>
            <a:r>
              <a:rPr lang="en-ZA" sz="2900" dirty="0" smtClean="0"/>
              <a:t>Cost of Supply Studies </a:t>
            </a:r>
            <a:endParaRPr lang="en-ZA" sz="2900" dirty="0"/>
          </a:p>
          <a:p>
            <a:pPr lvl="1">
              <a:lnSpc>
                <a:spcPct val="100000"/>
              </a:lnSpc>
              <a:spcBef>
                <a:spcPts val="450"/>
              </a:spcBef>
              <a:spcAft>
                <a:spcPts val="450"/>
              </a:spcAft>
            </a:pPr>
            <a:r>
              <a:rPr lang="en-ZA" sz="2900" dirty="0" smtClean="0"/>
              <a:t>Regulating service </a:t>
            </a:r>
            <a:r>
              <a:rPr lang="en-ZA" sz="2900" dirty="0"/>
              <a:t>provision arrangements through </a:t>
            </a:r>
            <a:r>
              <a:rPr lang="en-ZA" sz="2900" dirty="0" smtClean="0"/>
              <a:t>SDA, which includes support</a:t>
            </a:r>
            <a:endParaRPr lang="en-ZA" sz="2900" dirty="0"/>
          </a:p>
          <a:p>
            <a:pPr lvl="1">
              <a:lnSpc>
                <a:spcPct val="100000"/>
              </a:lnSpc>
              <a:spcBef>
                <a:spcPts val="450"/>
              </a:spcBef>
              <a:spcAft>
                <a:spcPts val="450"/>
              </a:spcAft>
            </a:pPr>
            <a:r>
              <a:rPr lang="en-ZA" sz="2900" dirty="0" smtClean="0"/>
              <a:t>Addressing Organs </a:t>
            </a:r>
            <a:r>
              <a:rPr lang="en-ZA" sz="2900" dirty="0"/>
              <a:t>of State </a:t>
            </a:r>
            <a:r>
              <a:rPr lang="en-ZA" sz="2900" dirty="0" smtClean="0"/>
              <a:t>Debt and related ownership issues</a:t>
            </a:r>
            <a:endParaRPr lang="en-ZA" sz="2900" dirty="0"/>
          </a:p>
          <a:p>
            <a:pPr lvl="1">
              <a:lnSpc>
                <a:spcPct val="100000"/>
              </a:lnSpc>
              <a:spcBef>
                <a:spcPts val="450"/>
              </a:spcBef>
              <a:spcAft>
                <a:spcPts val="450"/>
              </a:spcAft>
            </a:pPr>
            <a:r>
              <a:rPr lang="en-ZA" sz="2900" dirty="0"/>
              <a:t>IMTT – Panel </a:t>
            </a:r>
            <a:r>
              <a:rPr lang="en-ZA" sz="2900" dirty="0" smtClean="0"/>
              <a:t>report recommendations</a:t>
            </a:r>
          </a:p>
          <a:p>
            <a:pPr>
              <a:lnSpc>
                <a:spcPct val="100000"/>
              </a:lnSpc>
              <a:spcBef>
                <a:spcPts val="450"/>
              </a:spcBef>
              <a:spcAft>
                <a:spcPts val="450"/>
              </a:spcAft>
            </a:pPr>
            <a:r>
              <a:rPr lang="en-ZA" sz="3300" dirty="0" smtClean="0"/>
              <a:t>The </a:t>
            </a:r>
            <a:r>
              <a:rPr lang="en-ZA" sz="3300" dirty="0"/>
              <a:t>intention is not to reinvent the wheel but to strengthen existing efforts to improve the situation</a:t>
            </a:r>
          </a:p>
          <a:p>
            <a:pPr marL="0" lvl="1" indent="0" algn="just" defTabSz="514350">
              <a:lnSpc>
                <a:spcPct val="100000"/>
              </a:lnSpc>
              <a:spcBef>
                <a:spcPts val="450"/>
              </a:spcBef>
              <a:spcAft>
                <a:spcPts val="450"/>
              </a:spcAft>
              <a:buNone/>
              <a:defRPr/>
            </a:pPr>
            <a:endParaRPr lang="en-US" sz="2175"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3871" b="90323" l="55215" r="100000">
                        <a14:foregroundMark x1="76994" y1="5161" x2="76994" y2="5161"/>
                        <a14:foregroundMark x1="77914" y1="70968" x2="77914" y2="70968"/>
                        <a14:foregroundMark x1="93558" y1="60645" x2="93558" y2="60645"/>
                        <a14:foregroundMark x1="55521" y1="62581" x2="55521" y2="62581"/>
                        <a14:foregroundMark x1="97546" y1="58710" x2="97546" y2="58710"/>
                        <a14:foregroundMark x1="98466" y1="59355" x2="98466" y2="59355"/>
                        <a14:foregroundMark x1="99387" y1="59355" x2="99387" y2="59355"/>
                        <a14:foregroundMark x1="99387" y1="59355" x2="99387" y2="59355"/>
                      </a14:backgroundRemoval>
                    </a14:imgEffect>
                  </a14:imgLayer>
                </a14:imgProps>
              </a:ext>
            </a:extLst>
          </a:blip>
          <a:srcRect l="52115" b="7136"/>
          <a:stretch/>
        </p:blipFill>
        <p:spPr>
          <a:xfrm>
            <a:off x="5922130" y="2171826"/>
            <a:ext cx="2930073" cy="2660033"/>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9325043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051" y="-15518"/>
            <a:ext cx="7886700" cy="631253"/>
          </a:xfrm>
        </p:spPr>
        <p:txBody>
          <a:bodyPr/>
          <a:lstStyle/>
          <a:p>
            <a:r>
              <a:rPr lang="en-US" b="1" dirty="0" smtClean="0"/>
              <a:t>Recommendations</a:t>
            </a:r>
            <a:endParaRPr lang="en-US" b="1" dirty="0"/>
          </a:p>
        </p:txBody>
      </p:sp>
      <p:sp>
        <p:nvSpPr>
          <p:cNvPr id="3" name="Content Placeholder 2"/>
          <p:cNvSpPr>
            <a:spLocks noGrp="1"/>
          </p:cNvSpPr>
          <p:nvPr>
            <p:ph idx="1"/>
          </p:nvPr>
        </p:nvSpPr>
        <p:spPr>
          <a:xfrm>
            <a:off x="347654" y="644823"/>
            <a:ext cx="8796346" cy="3404662"/>
          </a:xfrm>
        </p:spPr>
        <p:txBody>
          <a:bodyPr>
            <a:noAutofit/>
          </a:bodyPr>
          <a:lstStyle/>
          <a:p>
            <a:pPr marL="0" indent="0">
              <a:lnSpc>
                <a:spcPct val="100000"/>
              </a:lnSpc>
              <a:spcBef>
                <a:spcPts val="450"/>
              </a:spcBef>
              <a:spcAft>
                <a:spcPts val="450"/>
              </a:spcAft>
              <a:buNone/>
            </a:pPr>
            <a:r>
              <a:rPr lang="en-US" sz="1600" dirty="0"/>
              <a:t>It is recommended that </a:t>
            </a:r>
            <a:r>
              <a:rPr lang="en-US" sz="1600" dirty="0" smtClean="0"/>
              <a:t>PC:</a:t>
            </a:r>
            <a:endParaRPr lang="en-US" sz="1600" dirty="0"/>
          </a:p>
          <a:p>
            <a:pPr>
              <a:spcBef>
                <a:spcPts val="0"/>
              </a:spcBef>
              <a:spcAft>
                <a:spcPts val="0"/>
              </a:spcAft>
            </a:pPr>
            <a:r>
              <a:rPr lang="en-US" sz="1600" dirty="0" smtClean="0"/>
              <a:t>Note </a:t>
            </a:r>
            <a:r>
              <a:rPr lang="en-US" sz="1600" dirty="0"/>
              <a:t>the factors that influenced the individual Water Boards proposed tariffs</a:t>
            </a:r>
          </a:p>
          <a:p>
            <a:pPr>
              <a:spcBef>
                <a:spcPts val="0"/>
              </a:spcBef>
              <a:spcAft>
                <a:spcPts val="0"/>
              </a:spcAft>
            </a:pPr>
            <a:r>
              <a:rPr lang="en-ZA" sz="1600" dirty="0" smtClean="0"/>
              <a:t>Note </a:t>
            </a:r>
            <a:r>
              <a:rPr lang="en-ZA" sz="1600" dirty="0"/>
              <a:t>the bulk tariff approval process and relevant legislative requirements as well as the approved tariff by the Minister of Water and Sanitation for </a:t>
            </a:r>
            <a:r>
              <a:rPr lang="en-ZA" sz="1600" dirty="0" smtClean="0"/>
              <a:t>FY2021/22 </a:t>
            </a:r>
            <a:r>
              <a:rPr lang="en-ZA" sz="1600" dirty="0"/>
              <a:t>for Water Boards </a:t>
            </a:r>
          </a:p>
          <a:p>
            <a:pPr>
              <a:spcBef>
                <a:spcPts val="0"/>
              </a:spcBef>
              <a:spcAft>
                <a:spcPts val="0"/>
              </a:spcAft>
            </a:pPr>
            <a:r>
              <a:rPr lang="en-US" sz="1600" dirty="0" smtClean="0"/>
              <a:t>Notes </a:t>
            </a:r>
            <a:r>
              <a:rPr lang="en-US" sz="1600" dirty="0"/>
              <a:t>the recommendation that the Minister of Human Settlements and Water and Sanitation engage Cabinet to request funding for water boards until end of June 2021</a:t>
            </a:r>
          </a:p>
          <a:p>
            <a:pPr>
              <a:spcBef>
                <a:spcPts val="0"/>
              </a:spcBef>
              <a:spcAft>
                <a:spcPts val="0"/>
              </a:spcAft>
            </a:pPr>
            <a:r>
              <a:rPr lang="en-US" sz="1600" dirty="0"/>
              <a:t>Notes the recommendation that the Budget Forum allocates sufficient funds to WBs within DORA for the next financial year (DWS to indicate amount)</a:t>
            </a:r>
          </a:p>
          <a:p>
            <a:pPr>
              <a:spcBef>
                <a:spcPts val="0"/>
              </a:spcBef>
              <a:spcAft>
                <a:spcPts val="0"/>
              </a:spcAft>
            </a:pPr>
            <a:r>
              <a:rPr lang="en-US" sz="1600" dirty="0"/>
              <a:t>Request MEC’s and DDM Ambassadors to assist at municipal level to unblock challenges and disputes between water boards and municipalities.  Unresolved disputes to be referred to the COGTA established </a:t>
            </a:r>
            <a:r>
              <a:rPr lang="en-US" sz="1600" dirty="0" smtClean="0"/>
              <a:t>Facilitators</a:t>
            </a:r>
          </a:p>
          <a:p>
            <a:pPr marL="0" indent="0">
              <a:spcBef>
                <a:spcPts val="0"/>
              </a:spcBef>
              <a:spcAft>
                <a:spcPts val="0"/>
              </a:spcAft>
              <a:buNone/>
            </a:pPr>
            <a:endParaRPr lang="en-US" sz="1600" dirty="0"/>
          </a:p>
          <a:p>
            <a:pPr>
              <a:spcBef>
                <a:spcPts val="0"/>
              </a:spcBef>
              <a:spcAft>
                <a:spcPts val="0"/>
              </a:spcAft>
            </a:pPr>
            <a:r>
              <a:rPr lang="en-US" sz="1600" dirty="0"/>
              <a:t>Note the Solutions outlined in this presentation including:</a:t>
            </a:r>
          </a:p>
          <a:p>
            <a:pPr lvl="1">
              <a:spcBef>
                <a:spcPts val="0"/>
              </a:spcBef>
              <a:spcAft>
                <a:spcPts val="0"/>
              </a:spcAft>
            </a:pPr>
            <a:r>
              <a:rPr lang="en-US" sz="1600" dirty="0"/>
              <a:t>Single and Integrated Revenue Management Framework (SIRMF) as the approach to dealing with the debt with the focus on the revenue management value chain and its related dependencies</a:t>
            </a:r>
          </a:p>
          <a:p>
            <a:pPr lvl="1">
              <a:spcBef>
                <a:spcPts val="0"/>
              </a:spcBef>
              <a:spcAft>
                <a:spcPts val="0"/>
              </a:spcAft>
            </a:pPr>
            <a:r>
              <a:rPr lang="en-US" sz="1600" dirty="0"/>
              <a:t>The establishment of the Water leg of the Multi-disciplinary Revenue Committee (</a:t>
            </a:r>
            <a:r>
              <a:rPr lang="en-US" sz="1600" dirty="0" err="1"/>
              <a:t>MdRC</a:t>
            </a:r>
            <a:r>
              <a:rPr lang="en-US" sz="1600" dirty="0"/>
              <a:t>)</a:t>
            </a:r>
          </a:p>
          <a:p>
            <a:pPr lvl="1">
              <a:spcBef>
                <a:spcPts val="0"/>
              </a:spcBef>
              <a:spcAft>
                <a:spcPts val="0"/>
              </a:spcAft>
            </a:pPr>
            <a:r>
              <a:rPr lang="en-US" sz="1600" dirty="0"/>
              <a:t>The Strategy to address the escalating debt</a:t>
            </a:r>
          </a:p>
          <a:p>
            <a:pPr lvl="1">
              <a:spcBef>
                <a:spcPts val="0"/>
              </a:spcBef>
              <a:spcAft>
                <a:spcPts val="0"/>
              </a:spcAft>
            </a:pPr>
            <a:r>
              <a:rPr lang="en-US" sz="1600" dirty="0"/>
              <a:t>The implementation of the IMTT recommendations with respect to SMART solutions, and payment campaign</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32510866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214"/>
            <a:ext cx="7886700" cy="631253"/>
          </a:xfrm>
        </p:spPr>
        <p:txBody>
          <a:bodyPr/>
          <a:lstStyle/>
          <a:p>
            <a:r>
              <a:rPr lang="en-US" b="1" dirty="0" smtClean="0"/>
              <a:t>Recommendations</a:t>
            </a:r>
            <a:endParaRPr lang="en-US" b="1" dirty="0"/>
          </a:p>
        </p:txBody>
      </p:sp>
      <p:sp>
        <p:nvSpPr>
          <p:cNvPr id="3" name="Content Placeholder 2"/>
          <p:cNvSpPr>
            <a:spLocks noGrp="1"/>
          </p:cNvSpPr>
          <p:nvPr>
            <p:ph idx="1"/>
          </p:nvPr>
        </p:nvSpPr>
        <p:spPr>
          <a:xfrm>
            <a:off x="327567" y="815467"/>
            <a:ext cx="8515350" cy="5406913"/>
          </a:xfrm>
        </p:spPr>
        <p:txBody>
          <a:bodyPr>
            <a:noAutofit/>
          </a:bodyPr>
          <a:lstStyle/>
          <a:p>
            <a:pPr marL="0" indent="0">
              <a:lnSpc>
                <a:spcPct val="100000"/>
              </a:lnSpc>
              <a:spcBef>
                <a:spcPts val="450"/>
              </a:spcBef>
              <a:spcAft>
                <a:spcPts val="450"/>
              </a:spcAft>
              <a:buNone/>
            </a:pPr>
            <a:r>
              <a:rPr lang="en-US" sz="2000" dirty="0"/>
              <a:t>It is recommended that </a:t>
            </a:r>
            <a:r>
              <a:rPr lang="en-US" sz="2000" dirty="0" smtClean="0"/>
              <a:t>PC:</a:t>
            </a:r>
            <a:endParaRPr lang="en-US" sz="2000" dirty="0"/>
          </a:p>
          <a:p>
            <a:pPr>
              <a:lnSpc>
                <a:spcPct val="100000"/>
              </a:lnSpc>
              <a:spcBef>
                <a:spcPts val="450"/>
              </a:spcBef>
              <a:spcAft>
                <a:spcPts val="450"/>
              </a:spcAft>
            </a:pPr>
            <a:r>
              <a:rPr lang="en-US" sz="2000" dirty="0"/>
              <a:t>Note the implementation of the Strategy to address the escalating debt </a:t>
            </a:r>
          </a:p>
          <a:p>
            <a:pPr>
              <a:lnSpc>
                <a:spcPct val="100000"/>
              </a:lnSpc>
              <a:spcBef>
                <a:spcPts val="450"/>
              </a:spcBef>
              <a:spcAft>
                <a:spcPts val="450"/>
              </a:spcAft>
            </a:pPr>
            <a:r>
              <a:rPr lang="en-US" sz="2000" dirty="0"/>
              <a:t>Water boards to implement credit control measures including waters supply limitations that is in line with the Constitution of the RSA, Water Services Act, and PFMA as agreed between DWS , SALGA, COGTA and National Treasury</a:t>
            </a:r>
          </a:p>
          <a:p>
            <a:pPr>
              <a:lnSpc>
                <a:spcPct val="100000"/>
              </a:lnSpc>
              <a:spcBef>
                <a:spcPts val="450"/>
              </a:spcBef>
              <a:spcAft>
                <a:spcPts val="450"/>
              </a:spcAft>
            </a:pPr>
            <a:r>
              <a:rPr lang="en-US" sz="2000" dirty="0"/>
              <a:t>Water Boards to address their inefficiencies where relevant, and to charge cost reflective tariffs in a phased approach </a:t>
            </a:r>
          </a:p>
          <a:p>
            <a:pPr>
              <a:lnSpc>
                <a:spcPct val="100000"/>
              </a:lnSpc>
              <a:spcBef>
                <a:spcPts val="450"/>
              </a:spcBef>
              <a:spcAft>
                <a:spcPts val="450"/>
              </a:spcAft>
            </a:pPr>
            <a:r>
              <a:rPr lang="en-US" sz="2000" dirty="0"/>
              <a:t>Mandate </a:t>
            </a:r>
            <a:r>
              <a:rPr lang="en-US" sz="2000" dirty="0" err="1"/>
              <a:t>CoGTA</a:t>
            </a:r>
            <a:r>
              <a:rPr lang="en-US" sz="2000" dirty="0"/>
              <a:t>, DWS, and SALGA to investigate how water services can be professionalized to ensure better management of the retail business as this affects the entire water value chain.</a:t>
            </a:r>
          </a:p>
          <a:p>
            <a:pPr>
              <a:lnSpc>
                <a:spcPct val="100000"/>
              </a:lnSpc>
              <a:spcBef>
                <a:spcPts val="450"/>
              </a:spcBef>
              <a:spcAft>
                <a:spcPts val="450"/>
              </a:spcAft>
            </a:pPr>
            <a:r>
              <a:rPr lang="en-ZA" sz="2000" dirty="0"/>
              <a:t>Mandate COGTA and DWS to determine how the District Development Model can contribute to ensuring an integrated approach to manage the entire water value chain </a:t>
            </a:r>
            <a:endParaRPr lang="en-US" sz="2000" dirty="0"/>
          </a:p>
          <a:p>
            <a:pPr>
              <a:lnSpc>
                <a:spcPct val="100000"/>
              </a:lnSpc>
              <a:spcBef>
                <a:spcPts val="450"/>
              </a:spcBef>
              <a:spcAft>
                <a:spcPts val="450"/>
              </a:spcAft>
            </a:pPr>
            <a:endParaRPr lang="en-US" sz="1500" dirty="0">
              <a:solidFill>
                <a:srgbClr val="FF0000"/>
              </a:solidFill>
              <a:cs typeface="Arial" panose="020B0604020202020204" pitchFamily="34" charset="0"/>
            </a:endParaRPr>
          </a:p>
          <a:p>
            <a:pPr lvl="1">
              <a:lnSpc>
                <a:spcPct val="100000"/>
              </a:lnSpc>
              <a:spcBef>
                <a:spcPts val="450"/>
              </a:spcBef>
              <a:spcAft>
                <a:spcPts val="450"/>
              </a:spcAft>
            </a:pPr>
            <a:endParaRPr lang="en-US" dirty="0" smtClean="0">
              <a:cs typeface="Arial" panose="020B0604020202020204" pitchFamily="34" charset="0"/>
            </a:endParaRPr>
          </a:p>
          <a:p>
            <a:pPr>
              <a:lnSpc>
                <a:spcPct val="100000"/>
              </a:lnSpc>
              <a:spcBef>
                <a:spcPts val="450"/>
              </a:spcBef>
              <a:spcAft>
                <a:spcPts val="450"/>
              </a:spcAft>
            </a:pPr>
            <a:endParaRPr lang="en-US" sz="1500" dirty="0">
              <a:solidFill>
                <a:srgbClr val="FF000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558855" y="6335217"/>
            <a:ext cx="1250074" cy="413865"/>
          </a:xfrm>
          <a:prstGeom prst="rect">
            <a:avLst/>
          </a:prstGeom>
        </p:spPr>
      </p:pic>
    </p:spTree>
    <p:extLst>
      <p:ext uri="{BB962C8B-B14F-4D97-AF65-F5344CB8AC3E}">
        <p14:creationId xmlns:p14="http://schemas.microsoft.com/office/powerpoint/2010/main" val="29077901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18" descr="Image result for water management icon"/>
          <p:cNvSpPr>
            <a:spLocks noChangeAspect="1" noChangeArrowheads="1"/>
          </p:cNvSpPr>
          <p:nvPr/>
        </p:nvSpPr>
        <p:spPr bwMode="auto">
          <a:xfrm>
            <a:off x="-71790" y="-708805"/>
            <a:ext cx="331947" cy="4425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584" tIns="49792" rIns="99584" bIns="49792" numCol="1" anchor="t" anchorCtr="0" compatLnSpc="1">
            <a:prstTxWarp prst="textNoShape">
              <a:avLst/>
            </a:prstTxWarp>
          </a:bodyPr>
          <a:lstStyle/>
          <a:p>
            <a:endParaRPr lang="en-ZA" sz="1960" dirty="0"/>
          </a:p>
        </p:txBody>
      </p:sp>
      <p:sp>
        <p:nvSpPr>
          <p:cNvPr id="9" name="Title 1"/>
          <p:cNvSpPr txBox="1">
            <a:spLocks/>
          </p:cNvSpPr>
          <p:nvPr/>
        </p:nvSpPr>
        <p:spPr>
          <a:xfrm>
            <a:off x="600645" y="2167467"/>
            <a:ext cx="7509879" cy="1239520"/>
          </a:xfrm>
          <a:prstGeom prst="rect">
            <a:avLst/>
          </a:prstGeom>
        </p:spPr>
        <p:txBody>
          <a:bodyPr vert="horz" lIns="89626" tIns="44813" rIns="89626" bIns="44813" rtlCol="0" anchor="ctr">
            <a:noAutofit/>
          </a:bodyPr>
          <a:lstStyle>
            <a:lvl1pPr algn="ctr" defTabSz="507995" rtl="0" eaLnBrk="1" latinLnBrk="0" hangingPunct="1">
              <a:spcBef>
                <a:spcPct val="0"/>
              </a:spcBef>
              <a:buNone/>
              <a:defRPr sz="2222" b="1" kern="1200">
                <a:solidFill>
                  <a:schemeClr val="tx1"/>
                </a:solidFill>
                <a:latin typeface="+mj-lt"/>
                <a:ea typeface="+mj-ea"/>
                <a:cs typeface="+mj-cs"/>
              </a:defRPr>
            </a:lvl1pPr>
          </a:lstStyle>
          <a:p>
            <a:r>
              <a:rPr lang="en-US" sz="5400" dirty="0"/>
              <a:t> </a:t>
            </a:r>
          </a:p>
          <a:p>
            <a:endParaRPr lang="en-US" sz="5400" dirty="0">
              <a:solidFill>
                <a:schemeClr val="accent6"/>
              </a:solidFill>
            </a:endParaRPr>
          </a:p>
          <a:p>
            <a:endParaRPr lang="en-US" sz="5400" dirty="0"/>
          </a:p>
        </p:txBody>
      </p:sp>
      <p:sp>
        <p:nvSpPr>
          <p:cNvPr id="3" name="TextBox 2">
            <a:extLst>
              <a:ext uri="{FF2B5EF4-FFF2-40B4-BE49-F238E27FC236}">
                <a16:creationId xmlns:a16="http://schemas.microsoft.com/office/drawing/2014/main" xmlns="" id="{8022B9AB-B9C6-504E-AA1C-1EB38C0817B9}"/>
              </a:ext>
            </a:extLst>
          </p:cNvPr>
          <p:cNvSpPr txBox="1"/>
          <p:nvPr/>
        </p:nvSpPr>
        <p:spPr>
          <a:xfrm>
            <a:off x="2108200" y="2214880"/>
            <a:ext cx="4790440" cy="1384995"/>
          </a:xfrm>
          <a:prstGeom prst="rect">
            <a:avLst/>
          </a:prstGeom>
          <a:noFill/>
        </p:spPr>
        <p:txBody>
          <a:bodyPr wrap="square" rtlCol="0">
            <a:spAutoFit/>
          </a:bodyPr>
          <a:lstStyle/>
          <a:p>
            <a:r>
              <a:rPr lang="en-US" sz="6000" b="1" dirty="0">
                <a:solidFill>
                  <a:schemeClr val="accent3">
                    <a:lumMod val="50000"/>
                  </a:schemeClr>
                </a:solidFill>
                <a:latin typeface="Arial" panose="020B0604020202020204" pitchFamily="34" charset="0"/>
                <a:cs typeface="Arial" panose="020B0604020202020204" pitchFamily="34" charset="0"/>
              </a:rPr>
              <a:t>THANK YOU </a:t>
            </a:r>
          </a:p>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2564525" y="6340325"/>
            <a:ext cx="1250074" cy="413865"/>
          </a:xfrm>
          <a:prstGeom prst="rect">
            <a:avLst/>
          </a:prstGeom>
        </p:spPr>
      </p:pic>
    </p:spTree>
    <p:extLst>
      <p:ext uri="{BB962C8B-B14F-4D97-AF65-F5344CB8AC3E}">
        <p14:creationId xmlns:p14="http://schemas.microsoft.com/office/powerpoint/2010/main" val="1402800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002715" y="889397"/>
            <a:ext cx="4371975" cy="62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eaLnBrk="1" hangingPunct="1"/>
            <a:endParaRPr lang="en-US" altLang="en-US" sz="1575" dirty="0">
              <a:solidFill>
                <a:srgbClr val="C7C9CA"/>
              </a:solidFill>
            </a:endParaRPr>
          </a:p>
        </p:txBody>
      </p:sp>
      <p:sp>
        <p:nvSpPr>
          <p:cNvPr id="19" name="Text Box 32"/>
          <p:cNvSpPr txBox="1">
            <a:spLocks noChangeArrowheads="1"/>
          </p:cNvSpPr>
          <p:nvPr/>
        </p:nvSpPr>
        <p:spPr bwMode="auto">
          <a:xfrm>
            <a:off x="658334" y="185092"/>
            <a:ext cx="751629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2800" b="1" dirty="0">
                <a:solidFill>
                  <a:schemeClr val="accent3">
                    <a:lumMod val="50000"/>
                  </a:schemeClr>
                </a:solidFill>
                <a:latin typeface="Arial" charset="0"/>
                <a:cs typeface="Arial" charset="0"/>
              </a:rPr>
              <a:t>CONTEXT: Institutional Delivery and Tariff Approval in the water value chain </a:t>
            </a:r>
            <a:endParaRPr lang="en-US" altLang="en-US" sz="2800" b="1" dirty="0">
              <a:solidFill>
                <a:schemeClr val="accent3">
                  <a:lumMod val="50000"/>
                </a:schemeClr>
              </a:solidFill>
              <a:latin typeface="Comic Sans MS" pitchFamily="66" charset="0"/>
              <a:cs typeface="Arial" charset="0"/>
            </a:endParaRPr>
          </a:p>
        </p:txBody>
      </p:sp>
      <p:grpSp>
        <p:nvGrpSpPr>
          <p:cNvPr id="2" name="Group 1"/>
          <p:cNvGrpSpPr/>
          <p:nvPr/>
        </p:nvGrpSpPr>
        <p:grpSpPr>
          <a:xfrm>
            <a:off x="68643" y="1056655"/>
            <a:ext cx="8240117" cy="4518955"/>
            <a:chOff x="1610168" y="1376252"/>
            <a:chExt cx="6809645" cy="4480706"/>
          </a:xfrm>
        </p:grpSpPr>
        <p:sp>
          <p:nvSpPr>
            <p:cNvPr id="3" name="Slide Number Placeholder 3"/>
            <p:cNvSpPr txBox="1">
              <a:spLocks/>
            </p:cNvSpPr>
            <p:nvPr/>
          </p:nvSpPr>
          <p:spPr>
            <a:xfrm>
              <a:off x="6705313" y="5230416"/>
              <a:ext cx="1600200" cy="35718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55109" tIns="27555" rIns="55109" bIns="27555" rtlCol="0">
              <a:normAutofit/>
            </a:bodyPr>
            <a:lstStyle>
              <a:lvl1pPr marL="464736" indent="-464736"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1pPr>
              <a:lvl2pPr marL="693395" indent="-266690"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2pPr>
              <a:lvl3pPr marL="1066762"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3pPr>
              <a:lvl4pPr marL="1493467"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4pPr>
              <a:lvl5pPr marL="1920171" indent="-213352" algn="l" defTabSz="619648" rtl="0" eaLnBrk="0" latinLnBrk="0" hangingPunct="0">
                <a:spcBef>
                  <a:spcPct val="20000"/>
                </a:spcBef>
                <a:buFont typeface="Arial"/>
                <a:buChar char="»"/>
                <a:defRPr sz="1626" kern="1200">
                  <a:solidFill>
                    <a:srgbClr val="000000"/>
                  </a:solidFill>
                  <a:latin typeface="Calibri" pitchFamily="34" charset="0"/>
                  <a:ea typeface="ヒラギノ角ゴ ProN W3" pitchFamily="1" charset="-128"/>
                  <a:cs typeface="+mn-cs"/>
                  <a:sym typeface="Calibri" pitchFamily="34" charset="0"/>
                </a:defRPr>
              </a:lvl5pPr>
              <a:lvl6pPr marL="2346876"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6pPr>
              <a:lvl7pPr marL="2773581"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7pPr>
              <a:lvl8pPr marL="3200286"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8pPr>
              <a:lvl9pPr marL="3626990" indent="-213352" algn="l" defTabSz="619648" rtl="0" eaLnBrk="0" fontAlgn="base" latinLnBrk="0" hangingPunct="0">
                <a:spcBef>
                  <a:spcPct val="0"/>
                </a:spcBef>
                <a:spcAft>
                  <a:spcPct val="0"/>
                </a:spcAft>
                <a:buFont typeface="Arial"/>
                <a:buChar char="•"/>
                <a:defRPr sz="2710" kern="1200">
                  <a:solidFill>
                    <a:srgbClr val="000000"/>
                  </a:solidFill>
                  <a:latin typeface="Calibri" pitchFamily="34" charset="0"/>
                  <a:ea typeface="ヒラギノ角ゴ ProN W3" pitchFamily="1" charset="-128"/>
                  <a:cs typeface="+mn-cs"/>
                  <a:sym typeface="Calibri" pitchFamily="34" charset="0"/>
                </a:defRPr>
              </a:lvl9pPr>
            </a:lstStyle>
            <a:p>
              <a:pPr eaLnBrk="1" hangingPunct="1"/>
              <a:fld id="{BBC78B58-6E86-4C20-B30E-07B7195E973F}" type="slidenum">
                <a:rPr lang="en-US" altLang="en-US" sz="980">
                  <a:solidFill>
                    <a:srgbClr val="F06D19"/>
                  </a:solidFill>
                  <a:latin typeface="Arial" charset="0"/>
                  <a:sym typeface="Arial" charset="0"/>
                </a:rPr>
                <a:pPr eaLnBrk="1" hangingPunct="1"/>
                <a:t>7</a:t>
              </a:fld>
              <a:endParaRPr lang="en-US" altLang="en-US" sz="980" dirty="0">
                <a:solidFill>
                  <a:srgbClr val="F06D19"/>
                </a:solidFill>
                <a:latin typeface="Arial" charset="0"/>
                <a:sym typeface="Arial" charset="0"/>
              </a:endParaRPr>
            </a:p>
          </p:txBody>
        </p:sp>
        <p:sp>
          <p:nvSpPr>
            <p:cNvPr id="4" name="Text Box 2"/>
            <p:cNvSpPr txBox="1">
              <a:spLocks noChangeArrowheads="1"/>
            </p:cNvSpPr>
            <p:nvPr/>
          </p:nvSpPr>
          <p:spPr bwMode="auto">
            <a:xfrm>
              <a:off x="2361913" y="2597945"/>
              <a:ext cx="6057900" cy="2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endParaRPr lang="en-US" altLang="en-US" sz="1013" dirty="0">
                <a:solidFill>
                  <a:srgbClr val="F06D19"/>
                </a:solidFill>
                <a:latin typeface="Times New Roman" pitchFamily="18" charset="0"/>
                <a:cs typeface="Arial" charset="0"/>
              </a:endParaRPr>
            </a:p>
          </p:txBody>
        </p:sp>
        <p:sp>
          <p:nvSpPr>
            <p:cNvPr id="5" name="Text Box 3"/>
            <p:cNvSpPr txBox="1">
              <a:spLocks noChangeArrowheads="1"/>
            </p:cNvSpPr>
            <p:nvPr/>
          </p:nvSpPr>
          <p:spPr bwMode="auto">
            <a:xfrm>
              <a:off x="2133313" y="2432447"/>
              <a:ext cx="6229350" cy="26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endParaRPr lang="en-US" altLang="en-US" sz="1013" dirty="0">
                <a:solidFill>
                  <a:srgbClr val="F06D19"/>
                </a:solidFill>
                <a:latin typeface="Times New Roman" pitchFamily="18" charset="0"/>
                <a:cs typeface="Arial" charset="0"/>
              </a:endParaRPr>
            </a:p>
          </p:txBody>
        </p:sp>
        <p:sp>
          <p:nvSpPr>
            <p:cNvPr id="7" name="Rectangle 6"/>
            <p:cNvSpPr>
              <a:spLocks noChangeArrowheads="1"/>
            </p:cNvSpPr>
            <p:nvPr/>
          </p:nvSpPr>
          <p:spPr bwMode="auto">
            <a:xfrm>
              <a:off x="1629681" y="1566418"/>
              <a:ext cx="1607344" cy="1189189"/>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sz="1013" dirty="0"/>
            </a:p>
          </p:txBody>
        </p:sp>
        <p:sp>
          <p:nvSpPr>
            <p:cNvPr id="8" name="Rectangle 7"/>
            <p:cNvSpPr>
              <a:spLocks noChangeArrowheads="1"/>
            </p:cNvSpPr>
            <p:nvPr/>
          </p:nvSpPr>
          <p:spPr bwMode="auto">
            <a:xfrm>
              <a:off x="1629680" y="2946848"/>
              <a:ext cx="1607344" cy="996554"/>
            </a:xfrm>
            <a:prstGeom prst="rect">
              <a:avLst/>
            </a:prstGeom>
            <a:solidFill>
              <a:schemeClr val="folHlink"/>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sz="1013" dirty="0"/>
            </a:p>
          </p:txBody>
        </p:sp>
        <p:sp>
          <p:nvSpPr>
            <p:cNvPr id="9" name="Rectangle 8"/>
            <p:cNvSpPr>
              <a:spLocks noChangeArrowheads="1"/>
            </p:cNvSpPr>
            <p:nvPr/>
          </p:nvSpPr>
          <p:spPr bwMode="auto">
            <a:xfrm>
              <a:off x="1610168" y="4331322"/>
              <a:ext cx="1623110" cy="1181573"/>
            </a:xfrm>
            <a:prstGeom prst="rect">
              <a:avLst/>
            </a:prstGeom>
            <a:solidFill>
              <a:schemeClr val="bg1">
                <a:lumMod val="95000"/>
              </a:schemeClr>
            </a:solidFill>
            <a:ln w="9525">
              <a:solidFill>
                <a:schemeClr val="tx1"/>
              </a:solidFill>
              <a:miter lim="800000"/>
              <a:headEnd/>
              <a:tailEnd/>
            </a:ln>
          </p:spPr>
          <p:txBody>
            <a:bodyPr wrap="none" anchor="ct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eaLnBrk="1" hangingPunct="1"/>
              <a:endParaRPr lang="en-US" altLang="en-US" sz="1013" dirty="0"/>
            </a:p>
          </p:txBody>
        </p:sp>
        <p:sp>
          <p:nvSpPr>
            <p:cNvPr id="10" name="AutoShape 10"/>
            <p:cNvSpPr>
              <a:spLocks noChangeArrowheads="1"/>
            </p:cNvSpPr>
            <p:nvPr/>
          </p:nvSpPr>
          <p:spPr bwMode="auto">
            <a:xfrm>
              <a:off x="3517575" y="1561623"/>
              <a:ext cx="1607344" cy="1158496"/>
            </a:xfrm>
            <a:prstGeom prst="wedgeRoundRectCallout">
              <a:avLst>
                <a:gd name="adj1" fmla="val -66991"/>
                <a:gd name="adj2" fmla="val -2198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600" b="1" dirty="0"/>
                <a:t>1</a:t>
              </a:r>
              <a:r>
                <a:rPr lang="en-US" altLang="en-US" sz="1600" b="1" baseline="30000" dirty="0"/>
                <a:t>st</a:t>
              </a:r>
              <a:r>
                <a:rPr lang="en-US" altLang="en-US" sz="1600" b="1" dirty="0"/>
                <a:t> Tier</a:t>
              </a:r>
            </a:p>
            <a:p>
              <a:pPr algn="ctr"/>
              <a:r>
                <a:rPr lang="en-US" altLang="en-US" sz="1600" dirty="0"/>
                <a:t>National security of supply</a:t>
              </a:r>
            </a:p>
          </p:txBody>
        </p:sp>
        <p:sp>
          <p:nvSpPr>
            <p:cNvPr id="11" name="AutoShape 11"/>
            <p:cNvSpPr>
              <a:spLocks noChangeArrowheads="1"/>
            </p:cNvSpPr>
            <p:nvPr/>
          </p:nvSpPr>
          <p:spPr bwMode="auto">
            <a:xfrm>
              <a:off x="3517575" y="2905698"/>
              <a:ext cx="1607344" cy="1196025"/>
            </a:xfrm>
            <a:prstGeom prst="wedgeRoundRectCallout">
              <a:avLst>
                <a:gd name="adj1" fmla="val -66052"/>
                <a:gd name="adj2" fmla="val -2334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600" b="1" dirty="0"/>
                <a:t>2</a:t>
              </a:r>
              <a:r>
                <a:rPr lang="en-US" altLang="en-US" sz="1600" b="1" baseline="30000" dirty="0"/>
                <a:t>nd</a:t>
              </a:r>
              <a:r>
                <a:rPr lang="en-US" altLang="en-US" sz="1600" b="1" dirty="0"/>
                <a:t> Tier</a:t>
              </a:r>
            </a:p>
            <a:p>
              <a:pPr algn="ctr"/>
              <a:r>
                <a:rPr lang="en-US" altLang="en-US" sz="1600" dirty="0"/>
                <a:t>Regional supply to WSA’s (municipalities</a:t>
              </a:r>
              <a:r>
                <a:rPr lang="en-US" altLang="en-US" sz="1400" dirty="0"/>
                <a:t>)</a:t>
              </a:r>
            </a:p>
          </p:txBody>
        </p:sp>
        <p:sp>
          <p:nvSpPr>
            <p:cNvPr id="12" name="AutoShape 12"/>
            <p:cNvSpPr>
              <a:spLocks noChangeArrowheads="1"/>
            </p:cNvSpPr>
            <p:nvPr/>
          </p:nvSpPr>
          <p:spPr bwMode="auto">
            <a:xfrm>
              <a:off x="3517575" y="4267222"/>
              <a:ext cx="1607344" cy="1320382"/>
            </a:xfrm>
            <a:prstGeom prst="wedgeRoundRectCallout">
              <a:avLst>
                <a:gd name="adj1" fmla="val -66459"/>
                <a:gd name="adj2" fmla="val -24762"/>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600" b="1" dirty="0"/>
                <a:t>3</a:t>
              </a:r>
              <a:r>
                <a:rPr lang="en-US" altLang="en-US" sz="1600" b="1" baseline="30000" dirty="0"/>
                <a:t>rd</a:t>
              </a:r>
              <a:r>
                <a:rPr lang="en-US" altLang="en-US" sz="1600" b="1" dirty="0"/>
                <a:t> Tier</a:t>
              </a:r>
            </a:p>
            <a:p>
              <a:pPr algn="ctr"/>
              <a:r>
                <a:rPr lang="en-US" altLang="en-US" sz="1600" dirty="0"/>
                <a:t>Local service delivery and customer management</a:t>
              </a:r>
            </a:p>
          </p:txBody>
        </p:sp>
        <p:sp>
          <p:nvSpPr>
            <p:cNvPr id="13" name="Text Box 14"/>
            <p:cNvSpPr txBox="1">
              <a:spLocks noChangeArrowheads="1"/>
            </p:cNvSpPr>
            <p:nvPr/>
          </p:nvSpPr>
          <p:spPr bwMode="auto">
            <a:xfrm>
              <a:off x="1633413" y="1593236"/>
              <a:ext cx="1518047" cy="1159652"/>
            </a:xfrm>
            <a:prstGeom prst="rect">
              <a:avLst/>
            </a:prstGeom>
            <a:solidFill>
              <a:schemeClr val="bg1">
                <a:lumMod val="95000"/>
              </a:schemeClr>
            </a:solidFill>
            <a:ln>
              <a:noFill/>
            </a:ln>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1400" b="1" dirty="0">
                  <a:latin typeface="Arial" charset="0"/>
                  <a:cs typeface="Arial" charset="0"/>
                </a:rPr>
                <a:t>DEPARTMENT HUMAN SETTLEMENTS, WATER AND SANITATION </a:t>
              </a:r>
            </a:p>
          </p:txBody>
        </p:sp>
        <p:sp>
          <p:nvSpPr>
            <p:cNvPr id="14" name="Text Box 15"/>
            <p:cNvSpPr txBox="1">
              <a:spLocks noChangeArrowheads="1"/>
            </p:cNvSpPr>
            <p:nvPr/>
          </p:nvSpPr>
          <p:spPr bwMode="auto">
            <a:xfrm>
              <a:off x="1625934" y="3175730"/>
              <a:ext cx="1607344" cy="62560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1400" b="1" dirty="0">
                  <a:solidFill>
                    <a:schemeClr val="accent6"/>
                  </a:solidFill>
                  <a:latin typeface="Arial" charset="0"/>
                  <a:cs typeface="Arial" charset="0"/>
                </a:rPr>
                <a:t>BULK PROVIDERS</a:t>
              </a:r>
            </a:p>
            <a:p>
              <a:pPr algn="ctr">
                <a:spcBef>
                  <a:spcPct val="50000"/>
                </a:spcBef>
              </a:pPr>
              <a:r>
                <a:rPr lang="en-US" altLang="en-US" sz="1400" b="1" dirty="0">
                  <a:solidFill>
                    <a:schemeClr val="accent6"/>
                  </a:solidFill>
                  <a:latin typeface="Arial" charset="0"/>
                  <a:cs typeface="Arial" charset="0"/>
                </a:rPr>
                <a:t>(Water Boards</a:t>
              </a:r>
              <a:r>
                <a:rPr lang="en-US" altLang="en-US" sz="1013" b="1" dirty="0">
                  <a:solidFill>
                    <a:schemeClr val="accent6"/>
                  </a:solidFill>
                  <a:latin typeface="Arial" charset="0"/>
                  <a:cs typeface="Arial" charset="0"/>
                </a:rPr>
                <a:t>)  </a:t>
              </a:r>
            </a:p>
          </p:txBody>
        </p:sp>
        <p:sp>
          <p:nvSpPr>
            <p:cNvPr id="15" name="Text Box 16"/>
            <p:cNvSpPr txBox="1">
              <a:spLocks noChangeArrowheads="1"/>
            </p:cNvSpPr>
            <p:nvPr/>
          </p:nvSpPr>
          <p:spPr bwMode="auto">
            <a:xfrm>
              <a:off x="1690536" y="4515522"/>
              <a:ext cx="1393031" cy="839222"/>
            </a:xfrm>
            <a:prstGeom prst="rect">
              <a:avLst/>
            </a:prstGeom>
            <a:solidFill>
              <a:schemeClr val="bg1">
                <a:lumMod val="95000"/>
              </a:schemeClr>
            </a:solidFill>
            <a:ln>
              <a:noFill/>
            </a:ln>
          </p:spPr>
          <p:txBody>
            <a:bodyPr>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spcBef>
                  <a:spcPct val="50000"/>
                </a:spcBef>
              </a:pPr>
              <a:r>
                <a:rPr lang="en-US" altLang="en-US" sz="1400" b="1" dirty="0">
                  <a:latin typeface="Arial" charset="0"/>
                  <a:cs typeface="Arial" charset="0"/>
                </a:rPr>
                <a:t>MUNICIPALITIES</a:t>
              </a:r>
            </a:p>
            <a:p>
              <a:pPr algn="ctr">
                <a:spcBef>
                  <a:spcPct val="50000"/>
                </a:spcBef>
              </a:pPr>
              <a:r>
                <a:rPr lang="en-US" altLang="en-US" sz="1400" b="1" dirty="0">
                  <a:latin typeface="Arial" charset="0"/>
                  <a:cs typeface="Arial" charset="0"/>
                </a:rPr>
                <a:t>(Water Services Authorities) </a:t>
              </a:r>
            </a:p>
          </p:txBody>
        </p:sp>
        <p:sp>
          <p:nvSpPr>
            <p:cNvPr id="16" name="AutoShape 10"/>
            <p:cNvSpPr>
              <a:spLocks noChangeArrowheads="1"/>
            </p:cNvSpPr>
            <p:nvPr/>
          </p:nvSpPr>
          <p:spPr bwMode="auto">
            <a:xfrm>
              <a:off x="5540883" y="1376252"/>
              <a:ext cx="2449853" cy="1379354"/>
            </a:xfrm>
            <a:prstGeom prst="wedgeRoundRectCallout">
              <a:avLst>
                <a:gd name="adj1" fmla="val -66181"/>
                <a:gd name="adj2" fmla="val -16400"/>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600" dirty="0"/>
                <a:t>Mandated by National Water Act 38 of 1998</a:t>
              </a:r>
            </a:p>
            <a:p>
              <a:pPr algn="ctr"/>
              <a:r>
                <a:rPr lang="en-US" altLang="en-US" sz="1600" b="1" dirty="0"/>
                <a:t>Tariffs determined through: Pricing Strategy </a:t>
              </a:r>
            </a:p>
            <a:p>
              <a:pPr algn="ctr"/>
              <a:r>
                <a:rPr lang="en-US" altLang="en-US" sz="1600" b="1" dirty="0"/>
                <a:t>Approver: Minister</a:t>
              </a:r>
              <a:r>
                <a:rPr lang="en-US" altLang="en-US" sz="1400" b="1" dirty="0"/>
                <a:t>  </a:t>
              </a:r>
            </a:p>
            <a:p>
              <a:pPr algn="ctr"/>
              <a:endParaRPr lang="en-US" altLang="en-US" sz="1125" b="1" dirty="0"/>
            </a:p>
          </p:txBody>
        </p:sp>
        <p:sp>
          <p:nvSpPr>
            <p:cNvPr id="17" name="AutoShape 10"/>
            <p:cNvSpPr>
              <a:spLocks noChangeArrowheads="1"/>
            </p:cNvSpPr>
            <p:nvPr/>
          </p:nvSpPr>
          <p:spPr bwMode="auto">
            <a:xfrm>
              <a:off x="5504968" y="2847682"/>
              <a:ext cx="2481447" cy="1237025"/>
            </a:xfrm>
            <a:prstGeom prst="wedgeRoundRectCallout">
              <a:avLst>
                <a:gd name="adj1" fmla="val -64663"/>
                <a:gd name="adj2" fmla="val -20748"/>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600" dirty="0"/>
                <a:t>Mandated by the Water Services Act 108 of 1997</a:t>
              </a:r>
            </a:p>
            <a:p>
              <a:pPr algn="ctr"/>
              <a:r>
                <a:rPr lang="en-US" altLang="en-US" sz="1600" b="1" dirty="0"/>
                <a:t>Tariff: Norms and Standards </a:t>
              </a:r>
            </a:p>
            <a:p>
              <a:pPr algn="ctr"/>
              <a:r>
                <a:rPr lang="en-US" altLang="en-US" sz="1600" b="1" dirty="0"/>
                <a:t>Approver: Board and Minister </a:t>
              </a:r>
            </a:p>
          </p:txBody>
        </p:sp>
        <p:sp>
          <p:nvSpPr>
            <p:cNvPr id="18" name="AutoShape 10"/>
            <p:cNvSpPr>
              <a:spLocks noChangeArrowheads="1"/>
            </p:cNvSpPr>
            <p:nvPr/>
          </p:nvSpPr>
          <p:spPr bwMode="auto">
            <a:xfrm>
              <a:off x="5504967" y="4176783"/>
              <a:ext cx="2481448" cy="1680175"/>
            </a:xfrm>
            <a:prstGeom prst="wedgeRoundRectCallout">
              <a:avLst>
                <a:gd name="adj1" fmla="val -64351"/>
                <a:gd name="adj2" fmla="val -23828"/>
                <a:gd name="adj3" fmla="val 16667"/>
              </a:avLst>
            </a:prstGeom>
            <a:solidFill>
              <a:srgbClr val="FFFFFF"/>
            </a:solidFill>
            <a:ln w="9525">
              <a:solidFill>
                <a:srgbClr val="000000"/>
              </a:solidFill>
              <a:miter lim="800000"/>
              <a:headEnd/>
              <a:tailEnd/>
            </a:ln>
          </p:spPr>
          <p:txBody>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lgn="ctr"/>
              <a:r>
                <a:rPr lang="en-US" altLang="en-US" sz="1600" dirty="0"/>
                <a:t>Mandated by the Constitution, Water Services Act, Municipal Systems Act and Municipal Structures Act</a:t>
              </a:r>
            </a:p>
            <a:p>
              <a:pPr algn="ctr"/>
              <a:r>
                <a:rPr lang="en-US" altLang="en-US" sz="1600" b="1" dirty="0"/>
                <a:t>Tariff: Norms and Standards</a:t>
              </a:r>
            </a:p>
            <a:p>
              <a:pPr algn="ctr"/>
              <a:r>
                <a:rPr lang="en-US" altLang="en-US" sz="1600" b="1" dirty="0"/>
                <a:t>Approver: Council </a:t>
              </a:r>
              <a:r>
                <a:rPr lang="en-US" altLang="en-US" sz="1400" dirty="0"/>
                <a:t> </a:t>
              </a:r>
            </a:p>
            <a:p>
              <a:pPr algn="ctr"/>
              <a:r>
                <a:rPr lang="en-US" altLang="en-US" sz="1400" dirty="0"/>
                <a:t> </a:t>
              </a:r>
            </a:p>
          </p:txBody>
        </p:sp>
      </p:grpSp>
      <p:sp>
        <p:nvSpPr>
          <p:cNvPr id="21" name="Right Brace 20"/>
          <p:cNvSpPr/>
          <p:nvPr/>
        </p:nvSpPr>
        <p:spPr>
          <a:xfrm>
            <a:off x="7745867" y="1713480"/>
            <a:ext cx="264158" cy="131084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sz="1013" dirty="0"/>
          </a:p>
        </p:txBody>
      </p:sp>
      <p:sp>
        <p:nvSpPr>
          <p:cNvPr id="24" name="Text Box 32"/>
          <p:cNvSpPr txBox="1">
            <a:spLocks noChangeArrowheads="1"/>
          </p:cNvSpPr>
          <p:nvPr/>
        </p:nvSpPr>
        <p:spPr bwMode="auto">
          <a:xfrm>
            <a:off x="7949532" y="1354936"/>
            <a:ext cx="118026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Calibri" pitchFamily="34" charset="0"/>
                <a:ea typeface="ヒラギノ角ゴ ProN W3" pitchFamily="1" charset="-128"/>
                <a:sym typeface="Calibri" pitchFamily="34" charset="0"/>
              </a:defRPr>
            </a:lvl1pPr>
            <a:lvl2pPr marL="742950" indent="-285750" eaLnBrk="0" hangingPunct="0">
              <a:defRPr>
                <a:solidFill>
                  <a:srgbClr val="000000"/>
                </a:solidFill>
                <a:latin typeface="Calibri" pitchFamily="34" charset="0"/>
                <a:ea typeface="ヒラギノ角ゴ ProN W3" pitchFamily="1" charset="-128"/>
                <a:sym typeface="Calibri" pitchFamily="34" charset="0"/>
              </a:defRPr>
            </a:lvl2pPr>
            <a:lvl3pPr marL="1143000" indent="-228600" eaLnBrk="0" hangingPunct="0">
              <a:defRPr>
                <a:solidFill>
                  <a:srgbClr val="000000"/>
                </a:solidFill>
                <a:latin typeface="Calibri" pitchFamily="34" charset="0"/>
                <a:ea typeface="ヒラギノ角ゴ ProN W3" pitchFamily="1" charset="-128"/>
                <a:sym typeface="Calibri" pitchFamily="34" charset="0"/>
              </a:defRPr>
            </a:lvl3pPr>
            <a:lvl4pPr marL="1600200" indent="-228600" eaLnBrk="0" hangingPunct="0">
              <a:defRPr>
                <a:solidFill>
                  <a:srgbClr val="000000"/>
                </a:solidFill>
                <a:latin typeface="Calibri" pitchFamily="34" charset="0"/>
                <a:ea typeface="ヒラギノ角ゴ ProN W3" pitchFamily="1" charset="-128"/>
                <a:sym typeface="Calibri" pitchFamily="34" charset="0"/>
              </a:defRPr>
            </a:lvl4pPr>
            <a:lvl5pPr marL="2057400" indent="-228600" eaLnBrk="0" hangingPunct="0">
              <a:defRPr>
                <a:solidFill>
                  <a:srgbClr val="000000"/>
                </a:solidFill>
                <a:latin typeface="Calibri" pitchFamily="34" charset="0"/>
                <a:ea typeface="ヒラギノ角ゴ ProN W3" pitchFamily="1" charset="-128"/>
                <a:sym typeface="Calibri" pitchFamily="34" charset="0"/>
              </a:defRPr>
            </a:lvl5pPr>
            <a:lvl6pPr marL="25146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6pPr>
            <a:lvl7pPr marL="29718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7pPr>
            <a:lvl8pPr marL="34290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8pPr>
            <a:lvl9pPr marL="3886200" indent="-228600" eaLnBrk="0" fontAlgn="base" hangingPunct="0">
              <a:spcBef>
                <a:spcPct val="0"/>
              </a:spcBef>
              <a:spcAft>
                <a:spcPct val="0"/>
              </a:spcAft>
              <a:defRPr>
                <a:solidFill>
                  <a:srgbClr val="000000"/>
                </a:solidFill>
                <a:latin typeface="Calibri" pitchFamily="34" charset="0"/>
                <a:ea typeface="ヒラギノ角ゴ ProN W3" pitchFamily="1" charset="-128"/>
                <a:sym typeface="Calibri" pitchFamily="34" charset="0"/>
              </a:defRPr>
            </a:lvl9pPr>
          </a:lstStyle>
          <a:p>
            <a:pPr>
              <a:spcBef>
                <a:spcPct val="50000"/>
              </a:spcBef>
            </a:pPr>
            <a:r>
              <a:rPr lang="en-US" altLang="en-US" sz="1600" dirty="0" smtClean="0">
                <a:solidFill>
                  <a:schemeClr val="tx1"/>
                </a:solidFill>
                <a:latin typeface="Arial" charset="0"/>
                <a:cs typeface="Arial" charset="0"/>
              </a:rPr>
              <a:t>Approved Tariffs </a:t>
            </a:r>
            <a:r>
              <a:rPr lang="en-US" altLang="en-US" sz="1600" dirty="0">
                <a:solidFill>
                  <a:schemeClr val="tx1"/>
                </a:solidFill>
                <a:latin typeface="Arial" charset="0"/>
                <a:cs typeface="Arial" charset="0"/>
              </a:rPr>
              <a:t>to be tabled in Parliament in terms of section 42 MFMA </a:t>
            </a:r>
            <a:endParaRPr lang="en-US" altLang="en-US" sz="1600" dirty="0">
              <a:solidFill>
                <a:schemeClr val="tx1"/>
              </a:solidFill>
              <a:latin typeface="Comic Sans MS" pitchFamily="66" charset="0"/>
              <a:cs typeface="Arial" charset="0"/>
            </a:endParaRPr>
          </a:p>
        </p:txBody>
      </p:sp>
      <p:pic>
        <p:nvPicPr>
          <p:cNvPr id="22" name="Picture 21"/>
          <p:cNvPicPr/>
          <p:nvPr/>
        </p:nvPicPr>
        <p:blipFill>
          <a:blip r:embed="rId3">
            <a:extLst>
              <a:ext uri="{28A0092B-C50C-407E-A947-70E740481C1C}">
                <a14:useLocalDpi xmlns:a14="http://schemas.microsoft.com/office/drawing/2010/main" val="0"/>
              </a:ext>
            </a:extLst>
          </a:blip>
          <a:stretch>
            <a:fillRect/>
          </a:stretch>
        </p:blipFill>
        <p:spPr>
          <a:xfrm>
            <a:off x="2579506" y="6350835"/>
            <a:ext cx="1250074" cy="413865"/>
          </a:xfrm>
          <a:prstGeom prst="rect">
            <a:avLst/>
          </a:prstGeom>
        </p:spPr>
      </p:pic>
      <p:cxnSp>
        <p:nvCxnSpPr>
          <p:cNvPr id="23" name="Straight Connector 22"/>
          <p:cNvCxnSpPr/>
          <p:nvPr/>
        </p:nvCxnSpPr>
        <p:spPr>
          <a:xfrm>
            <a:off x="92255" y="1248445"/>
            <a:ext cx="194499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7172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368436" y="25012"/>
            <a:ext cx="8566558" cy="954107"/>
          </a:xfrm>
          <a:prstGeom prst="rect">
            <a:avLst/>
          </a:prstGeom>
          <a:noFill/>
        </p:spPr>
        <p:txBody>
          <a:bodyPr wrap="square">
            <a:spAutoFit/>
          </a:bodyPr>
          <a:lstStyle/>
          <a:p>
            <a:pPr marL="64294" algn="ctr" defTabSz="685800"/>
            <a:r>
              <a:rPr lang="en-GB" sz="2800" b="1" dirty="0">
                <a:solidFill>
                  <a:schemeClr val="accent3">
                    <a:lumMod val="50000"/>
                  </a:schemeClr>
                </a:solidFill>
                <a:latin typeface="Arial Narrow" panose="020B0604020202020204" pitchFamily="34" charset="0"/>
                <a:cs typeface="Arial Narrow" panose="020B0604020202020204" pitchFamily="34" charset="0"/>
              </a:rPr>
              <a:t>Reflection on the legislative process governing the tariff process and the approvals </a:t>
            </a:r>
          </a:p>
        </p:txBody>
      </p:sp>
      <p:sp>
        <p:nvSpPr>
          <p:cNvPr id="5" name="Content Placeholder 2"/>
          <p:cNvSpPr txBox="1">
            <a:spLocks/>
          </p:cNvSpPr>
          <p:nvPr/>
        </p:nvSpPr>
        <p:spPr>
          <a:xfrm>
            <a:off x="0" y="672888"/>
            <a:ext cx="9039497" cy="5487307"/>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ts val="1200"/>
              </a:lnSpc>
              <a:buNone/>
            </a:pPr>
            <a:endParaRPr lang="en-GB" sz="2000" dirty="0">
              <a:latin typeface="Arial Narrow" panose="020B0604020202020204" pitchFamily="34" charset="0"/>
              <a:ea typeface="MS PGothic" pitchFamily="34" charset="-128"/>
              <a:cs typeface="Arial Narrow" panose="020B0604020202020204" pitchFamily="34" charset="0"/>
            </a:endParaRPr>
          </a:p>
          <a:p>
            <a:pPr marL="342891" lvl="1" indent="-342891" algn="just">
              <a:spcBef>
                <a:spcPts val="0"/>
              </a:spcBef>
              <a:buFont typeface="Arial"/>
              <a:buChar char="•"/>
            </a:pPr>
            <a:r>
              <a:rPr lang="en-ZA" sz="2400" dirty="0">
                <a:latin typeface="Arial" panose="020B0604020202020204" pitchFamily="34" charset="0"/>
                <a:cs typeface="Arial" panose="020B0604020202020204" pitchFamily="34" charset="0"/>
              </a:rPr>
              <a:t>The 2021/22 bulk water tariff process began in October 2020 with preliminary consultation between DWS and </a:t>
            </a:r>
            <a:r>
              <a:rPr lang="en-ZA" sz="2400" dirty="0" smtClean="0">
                <a:latin typeface="Arial" panose="020B0604020202020204" pitchFamily="34" charset="0"/>
                <a:cs typeface="Arial" panose="020B0604020202020204" pitchFamily="34" charset="0"/>
              </a:rPr>
              <a:t>Water boards, followed </a:t>
            </a:r>
            <a:r>
              <a:rPr lang="en-ZA" sz="2400" dirty="0">
                <a:latin typeface="Arial" panose="020B0604020202020204" pitchFamily="34" charset="0"/>
                <a:cs typeface="Arial" panose="020B0604020202020204" pitchFamily="34" charset="0"/>
              </a:rPr>
              <a:t>by customer consultation </a:t>
            </a:r>
            <a:r>
              <a:rPr lang="en-ZA" sz="2400" dirty="0" smtClean="0">
                <a:latin typeface="Arial" panose="020B0604020202020204" pitchFamily="34" charset="0"/>
                <a:cs typeface="Arial" panose="020B0604020202020204" pitchFamily="34" charset="0"/>
              </a:rPr>
              <a:t>during October and November </a:t>
            </a:r>
            <a:r>
              <a:rPr lang="en-ZA" sz="2400" dirty="0">
                <a:latin typeface="Arial" panose="020B0604020202020204" pitchFamily="34" charset="0"/>
                <a:cs typeface="Arial" panose="020B0604020202020204" pitchFamily="34" charset="0"/>
              </a:rPr>
              <a:t>2020 as per Sec 42 MFMA and circular 23</a:t>
            </a:r>
            <a:r>
              <a:rPr lang="en-ZA" sz="2400" dirty="0" smtClean="0">
                <a:latin typeface="Arial" panose="020B0604020202020204" pitchFamily="34" charset="0"/>
                <a:cs typeface="Arial" panose="020B0604020202020204" pitchFamily="34" charset="0"/>
              </a:rPr>
              <a:t>.</a:t>
            </a:r>
          </a:p>
          <a:p>
            <a:pPr algn="just">
              <a:spcBef>
                <a:spcPts val="0"/>
              </a:spcBef>
            </a:pPr>
            <a:r>
              <a:rPr lang="en-GB" sz="2400" dirty="0" smtClean="0">
                <a:latin typeface="Arial" panose="020B0604020202020204" pitchFamily="34" charset="0"/>
                <a:ea typeface="MS PGothic" pitchFamily="34" charset="-128"/>
                <a:cs typeface="Arial" panose="020B0604020202020204" pitchFamily="34" charset="0"/>
              </a:rPr>
              <a:t>WB requested written comments from both SALGA and NT on the proposed amendment before the 40 day period required before submitting to the executive authority (MFMA s42(2)).  </a:t>
            </a:r>
          </a:p>
          <a:p>
            <a:pPr marL="352425" lvl="1" indent="-352425" algn="just">
              <a:spcBef>
                <a:spcPts val="0"/>
              </a:spcBef>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MFMA </a:t>
            </a:r>
            <a:r>
              <a:rPr lang="en-GB" sz="2400" dirty="0">
                <a:solidFill>
                  <a:prstClr val="black"/>
                </a:solidFill>
                <a:latin typeface="Arial" panose="020B0604020202020204" pitchFamily="34" charset="0"/>
                <a:cs typeface="Arial" panose="020B0604020202020204" pitchFamily="34" charset="0"/>
              </a:rPr>
              <a:t>s42(3)(d</a:t>
            </a:r>
            <a:r>
              <a:rPr lang="en-GB" sz="2400" dirty="0" smtClean="0">
                <a:solidFill>
                  <a:prstClr val="black"/>
                </a:solidFill>
                <a:latin typeface="Arial" panose="020B0604020202020204" pitchFamily="34" charset="0"/>
                <a:cs typeface="Arial" panose="020B0604020202020204" pitchFamily="34" charset="0"/>
              </a:rPr>
              <a:t>) requires the WB to include in its submission </a:t>
            </a:r>
            <a:r>
              <a:rPr lang="en-GB" sz="2400" dirty="0">
                <a:solidFill>
                  <a:prstClr val="black"/>
                </a:solidFill>
                <a:latin typeface="Arial" panose="020B0604020202020204" pitchFamily="34" charset="0"/>
                <a:cs typeface="Arial" panose="020B0604020202020204" pitchFamily="34" charset="0"/>
              </a:rPr>
              <a:t>to the executive authority </a:t>
            </a:r>
            <a:r>
              <a:rPr lang="en-GB" sz="2400" dirty="0" smtClean="0">
                <a:solidFill>
                  <a:prstClr val="black"/>
                </a:solidFill>
                <a:latin typeface="Arial" panose="020B0604020202020204" pitchFamily="34" charset="0"/>
                <a:cs typeface="Arial" panose="020B0604020202020204" pitchFamily="34" charset="0"/>
              </a:rPr>
              <a:t>to explain </a:t>
            </a:r>
            <a:r>
              <a:rPr lang="en-GB" sz="2400" dirty="0">
                <a:solidFill>
                  <a:prstClr val="black"/>
                </a:solidFill>
                <a:latin typeface="Arial" panose="020B0604020202020204" pitchFamily="34" charset="0"/>
                <a:cs typeface="Arial" panose="020B0604020202020204" pitchFamily="34" charset="0"/>
              </a:rPr>
              <a:t>how </a:t>
            </a:r>
            <a:r>
              <a:rPr lang="en-GB" sz="2400" dirty="0" smtClean="0">
                <a:solidFill>
                  <a:prstClr val="black"/>
                </a:solidFill>
                <a:latin typeface="Arial" panose="020B0604020202020204" pitchFamily="34" charset="0"/>
                <a:cs typeface="Arial" panose="020B0604020202020204" pitchFamily="34" charset="0"/>
              </a:rPr>
              <a:t>SALGA </a:t>
            </a:r>
            <a:r>
              <a:rPr lang="en-GB" sz="2400" dirty="0">
                <a:solidFill>
                  <a:prstClr val="black"/>
                </a:solidFill>
                <a:latin typeface="Arial" panose="020B0604020202020204" pitchFamily="34" charset="0"/>
                <a:cs typeface="Arial" panose="020B0604020202020204" pitchFamily="34" charset="0"/>
              </a:rPr>
              <a:t>&amp; NT comments </a:t>
            </a:r>
            <a:r>
              <a:rPr lang="en-GB" sz="2400" dirty="0" smtClean="0">
                <a:solidFill>
                  <a:prstClr val="black"/>
                </a:solidFill>
                <a:latin typeface="Arial" panose="020B0604020202020204" pitchFamily="34" charset="0"/>
                <a:cs typeface="Arial" panose="020B0604020202020204" pitchFamily="34" charset="0"/>
              </a:rPr>
              <a:t>were taken </a:t>
            </a:r>
            <a:r>
              <a:rPr lang="en-GB" sz="2400" dirty="0">
                <a:solidFill>
                  <a:prstClr val="black"/>
                </a:solidFill>
                <a:latin typeface="Arial" panose="020B0604020202020204" pitchFamily="34" charset="0"/>
                <a:cs typeface="Arial" panose="020B0604020202020204" pitchFamily="34" charset="0"/>
              </a:rPr>
              <a:t>into </a:t>
            </a:r>
            <a:r>
              <a:rPr lang="en-GB" sz="2400" dirty="0" smtClean="0">
                <a:solidFill>
                  <a:prstClr val="black"/>
                </a:solidFill>
                <a:latin typeface="Arial" panose="020B0604020202020204" pitchFamily="34" charset="0"/>
                <a:cs typeface="Arial" panose="020B0604020202020204" pitchFamily="34" charset="0"/>
              </a:rPr>
              <a:t>account.  T</a:t>
            </a:r>
            <a:r>
              <a:rPr lang="en-GB" sz="2400" dirty="0" smtClean="0">
                <a:latin typeface="Arial" panose="020B0604020202020204" pitchFamily="34" charset="0"/>
                <a:ea typeface="MS PGothic" pitchFamily="34" charset="-128"/>
                <a:cs typeface="Arial" panose="020B0604020202020204" pitchFamily="34" charset="0"/>
              </a:rPr>
              <a:t>he current legislative </a:t>
            </a:r>
            <a:r>
              <a:rPr lang="en-GB" sz="2400" dirty="0">
                <a:latin typeface="Arial" panose="020B0604020202020204" pitchFamily="34" charset="0"/>
                <a:ea typeface="MS PGothic" pitchFamily="34" charset="-128"/>
                <a:cs typeface="Arial" panose="020B0604020202020204" pitchFamily="34" charset="0"/>
              </a:rPr>
              <a:t>framework does not </a:t>
            </a:r>
            <a:r>
              <a:rPr lang="en-GB" sz="2400" dirty="0" smtClean="0">
                <a:latin typeface="Arial" panose="020B0604020202020204" pitchFamily="34" charset="0"/>
                <a:ea typeface="MS PGothic" pitchFamily="34" charset="-128"/>
                <a:cs typeface="Arial" panose="020B0604020202020204" pitchFamily="34" charset="0"/>
              </a:rPr>
              <a:t>provide for </a:t>
            </a:r>
            <a:r>
              <a:rPr lang="en-GB" sz="2400" dirty="0">
                <a:latin typeface="Arial" panose="020B0604020202020204" pitchFamily="34" charset="0"/>
                <a:ea typeface="MS PGothic" pitchFamily="34" charset="-128"/>
                <a:cs typeface="Arial" panose="020B0604020202020204" pitchFamily="34" charset="0"/>
              </a:rPr>
              <a:t>a deadlock </a:t>
            </a:r>
            <a:r>
              <a:rPr lang="en-GB" sz="2400" dirty="0" smtClean="0">
                <a:latin typeface="Arial" panose="020B0604020202020204" pitchFamily="34" charset="0"/>
                <a:ea typeface="MS PGothic" pitchFamily="34" charset="-128"/>
                <a:cs typeface="Arial" panose="020B0604020202020204" pitchFamily="34" charset="0"/>
              </a:rPr>
              <a:t>breaking </a:t>
            </a:r>
            <a:r>
              <a:rPr lang="en-GB" sz="2400" dirty="0">
                <a:latin typeface="Arial" panose="020B0604020202020204" pitchFamily="34" charset="0"/>
                <a:ea typeface="MS PGothic" pitchFamily="34" charset="-128"/>
                <a:cs typeface="Arial" panose="020B0604020202020204" pitchFamily="34" charset="0"/>
              </a:rPr>
              <a:t>mechanism in the event there is disagreement </a:t>
            </a:r>
            <a:r>
              <a:rPr lang="en-GB" sz="2400" dirty="0" smtClean="0">
                <a:latin typeface="Arial" panose="020B0604020202020204" pitchFamily="34" charset="0"/>
                <a:ea typeface="MS PGothic" pitchFamily="34" charset="-128"/>
                <a:cs typeface="Arial" panose="020B0604020202020204" pitchFamily="34" charset="0"/>
              </a:rPr>
              <a:t>between </a:t>
            </a:r>
            <a:r>
              <a:rPr lang="en-GB" sz="2400" dirty="0">
                <a:latin typeface="Arial" panose="020B0604020202020204" pitchFamily="34" charset="0"/>
                <a:ea typeface="MS PGothic" pitchFamily="34" charset="-128"/>
                <a:cs typeface="Arial" panose="020B0604020202020204" pitchFamily="34" charset="0"/>
              </a:rPr>
              <a:t>a </a:t>
            </a:r>
            <a:r>
              <a:rPr lang="en-GB" sz="2400" dirty="0" smtClean="0">
                <a:latin typeface="Arial" panose="020B0604020202020204" pitchFamily="34" charset="0"/>
                <a:ea typeface="MS PGothic" pitchFamily="34" charset="-128"/>
                <a:cs typeface="Arial" panose="020B0604020202020204" pitchFamily="34" charset="0"/>
              </a:rPr>
              <a:t>water board </a:t>
            </a:r>
            <a:r>
              <a:rPr lang="en-GB" sz="2400" dirty="0">
                <a:latin typeface="Arial" panose="020B0604020202020204" pitchFamily="34" charset="0"/>
                <a:ea typeface="MS PGothic" pitchFamily="34" charset="-128"/>
                <a:cs typeface="Arial" panose="020B0604020202020204" pitchFamily="34" charset="0"/>
              </a:rPr>
              <a:t>and SALGA or NT or both on the basis of the comments.</a:t>
            </a:r>
          </a:p>
          <a:p>
            <a:pPr>
              <a:spcBef>
                <a:spcPts val="0"/>
              </a:spcBef>
            </a:pPr>
            <a:endParaRPr lang="en-GB" sz="2000" dirty="0">
              <a:latin typeface="Arial" panose="020B0604020202020204" pitchFamily="34" charset="0"/>
              <a:ea typeface="MS PGothic" pitchFamily="34" charset="-128"/>
              <a:cs typeface="Arial" panose="020B0604020202020204" pitchFamily="34" charset="0"/>
            </a:endParaRPr>
          </a:p>
          <a:p>
            <a:pPr marL="0" indent="0">
              <a:spcBef>
                <a:spcPts val="0"/>
              </a:spcBef>
              <a:buNone/>
            </a:pPr>
            <a:endParaRPr lang="en-GB" sz="2000" dirty="0">
              <a:latin typeface="Arial" panose="020B0604020202020204" pitchFamily="34" charset="0"/>
              <a:ea typeface="MS PGothic" pitchFamily="34" charset="-128"/>
              <a:cs typeface="Arial" panose="020B0604020202020204" pitchFamily="34" charset="0"/>
            </a:endParaRPr>
          </a:p>
          <a:p>
            <a:pPr marL="621500" lvl="1" indent="-257175">
              <a:lnSpc>
                <a:spcPts val="1200"/>
              </a:lnSpc>
              <a:buFont typeface="Wingdings" panose="05000000000000000000" pitchFamily="2" charset="2"/>
              <a:buChar char="q"/>
            </a:pPr>
            <a:endParaRPr lang="en-GB" sz="2000" dirty="0">
              <a:latin typeface="Arial Narrow" panose="020B0604020202020204" pitchFamily="34" charset="0"/>
              <a:ea typeface="MS PGothic" pitchFamily="34" charset="-128"/>
              <a:cs typeface="Arial Narrow" panose="020B0604020202020204" pitchFamily="34" charset="0"/>
            </a:endParaRPr>
          </a:p>
          <a:p>
            <a:pPr marL="621500" lvl="1" indent="-257175">
              <a:lnSpc>
                <a:spcPts val="1200"/>
              </a:lnSpc>
              <a:buFont typeface="Wingdings" panose="05000000000000000000" pitchFamily="2" charset="2"/>
              <a:buChar char="q"/>
            </a:pPr>
            <a:r>
              <a:rPr lang="en-ZA" sz="2000" dirty="0" smtClean="0"/>
              <a:t>, </a:t>
            </a:r>
            <a:endParaRPr lang="en-GB" sz="2000" dirty="0">
              <a:latin typeface="Arial Narrow" panose="020B0604020202020204" pitchFamily="34" charset="0"/>
              <a:ea typeface="MS PGothic" pitchFamily="34" charset="-128"/>
              <a:cs typeface="Arial Narrow" panose="020B0604020202020204" pitchFamily="34" charset="0"/>
            </a:endParaRPr>
          </a:p>
          <a:p>
            <a:pPr marL="621500" lvl="1" indent="-257175">
              <a:lnSpc>
                <a:spcPts val="1200"/>
              </a:lnSpc>
              <a:buFont typeface="Wingdings" panose="05000000000000000000" pitchFamily="2" charset="2"/>
              <a:buChar char="q"/>
            </a:pPr>
            <a:endParaRPr lang="en-GB" sz="2000" dirty="0">
              <a:solidFill>
                <a:prstClr val="black"/>
              </a:solidFill>
              <a:latin typeface="Arial Narrow" panose="020B0604020202020204" pitchFamily="34" charset="0"/>
              <a:cs typeface="Arial Narrow" panose="020B0604020202020204" pitchFamily="34" charset="0"/>
            </a:endParaRPr>
          </a:p>
          <a:p>
            <a:pPr marL="321469" indent="-257175">
              <a:lnSpc>
                <a:spcPts val="1200"/>
              </a:lnSpc>
              <a:buFont typeface="+mj-lt"/>
              <a:buAutoNum type="arabicParenR"/>
            </a:pPr>
            <a:endParaRPr lang="en-ZA" sz="2000" dirty="0">
              <a:solidFill>
                <a:prstClr val="black"/>
              </a:solidFill>
              <a:latin typeface="Arial Narrow" panose="020B0604020202020204" pitchFamily="34" charset="0"/>
              <a:cs typeface="Arial Narrow" panose="020B0604020202020204"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490952" y="6354797"/>
            <a:ext cx="1250074" cy="413865"/>
          </a:xfrm>
          <a:prstGeom prst="rect">
            <a:avLst/>
          </a:prstGeom>
        </p:spPr>
      </p:pic>
    </p:spTree>
    <p:extLst>
      <p:ext uri="{BB962C8B-B14F-4D97-AF65-F5344CB8AC3E}">
        <p14:creationId xmlns:p14="http://schemas.microsoft.com/office/powerpoint/2010/main" val="86083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125816" y="-76590"/>
            <a:ext cx="8917823" cy="954107"/>
          </a:xfrm>
          <a:prstGeom prst="rect">
            <a:avLst/>
          </a:prstGeom>
          <a:noFill/>
        </p:spPr>
        <p:txBody>
          <a:bodyPr wrap="square">
            <a:spAutoFit/>
          </a:bodyPr>
          <a:lstStyle/>
          <a:p>
            <a:pPr marL="64294" algn="ctr" defTabSz="685800"/>
            <a:r>
              <a:rPr lang="en-GB" sz="2800" b="1" dirty="0">
                <a:solidFill>
                  <a:schemeClr val="accent3">
                    <a:lumMod val="50000"/>
                  </a:schemeClr>
                </a:solidFill>
                <a:latin typeface="Arial Narrow" panose="020B0604020202020204" pitchFamily="34" charset="0"/>
                <a:cs typeface="Arial Narrow" panose="020B0604020202020204" pitchFamily="34" charset="0"/>
              </a:rPr>
              <a:t>Reflection on the legislative process governing the tariff process and the approvals (2)</a:t>
            </a:r>
          </a:p>
        </p:txBody>
      </p:sp>
      <p:sp>
        <p:nvSpPr>
          <p:cNvPr id="5" name="Content Placeholder 2"/>
          <p:cNvSpPr txBox="1">
            <a:spLocks/>
          </p:cNvSpPr>
          <p:nvPr/>
        </p:nvSpPr>
        <p:spPr>
          <a:xfrm>
            <a:off x="-108361" y="874314"/>
            <a:ext cx="9151999" cy="5322333"/>
          </a:xfrm>
          <a:prstGeom prst="rect">
            <a:avLst/>
          </a:prstGeom>
        </p:spPr>
        <p:txBody>
          <a:bodyPr>
            <a:noAutofit/>
          </a:bodyPr>
          <a:lst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534988" lvl="1" indent="-352425" algn="just">
              <a:spcBef>
                <a:spcPts val="0"/>
              </a:spcBef>
              <a:buFont typeface="Arial" panose="020B0604020202020204" pitchFamily="34" charset="0"/>
              <a:buChar char="•"/>
            </a:pPr>
            <a:r>
              <a:rPr lang="en-GB" sz="2400" dirty="0">
                <a:latin typeface="Arial" panose="020B0604020202020204" pitchFamily="34" charset="0"/>
                <a:ea typeface="MS PGothic" pitchFamily="34" charset="-128"/>
                <a:cs typeface="Arial" panose="020B0604020202020204" pitchFamily="34" charset="0"/>
              </a:rPr>
              <a:t>SALGA and </a:t>
            </a:r>
            <a:r>
              <a:rPr lang="en-GB" sz="2400" dirty="0" smtClean="0">
                <a:latin typeface="Arial" panose="020B0604020202020204" pitchFamily="34" charset="0"/>
                <a:ea typeface="MS PGothic" pitchFamily="34" charset="-128"/>
                <a:cs typeface="Arial" panose="020B0604020202020204" pitchFamily="34" charset="0"/>
              </a:rPr>
              <a:t>NT made </a:t>
            </a:r>
            <a:r>
              <a:rPr lang="en-GB" sz="2400" dirty="0">
                <a:latin typeface="Arial" panose="020B0604020202020204" pitchFamily="34" charset="0"/>
                <a:ea typeface="MS PGothic" pitchFamily="34" charset="-128"/>
                <a:cs typeface="Arial" panose="020B0604020202020204" pitchFamily="34" charset="0"/>
              </a:rPr>
              <a:t>comments and engaged with water boards to have the comments sufficiently responded to.  </a:t>
            </a:r>
            <a:endParaRPr lang="en-GB" sz="2400" dirty="0" smtClean="0">
              <a:latin typeface="Arial" panose="020B0604020202020204" pitchFamily="34" charset="0"/>
              <a:ea typeface="MS PGothic" pitchFamily="34" charset="-128"/>
              <a:cs typeface="Arial" panose="020B0604020202020204" pitchFamily="34" charset="0"/>
            </a:endParaRPr>
          </a:p>
          <a:p>
            <a:pPr marL="534988" lvl="1" indent="-352425" algn="just">
              <a:spcBef>
                <a:spcPts val="0"/>
              </a:spcBef>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The </a:t>
            </a:r>
            <a:r>
              <a:rPr lang="en-GB" sz="2400" dirty="0">
                <a:solidFill>
                  <a:prstClr val="black"/>
                </a:solidFill>
                <a:latin typeface="Arial" panose="020B0604020202020204" pitchFamily="34" charset="0"/>
                <a:cs typeface="Arial" panose="020B0604020202020204" pitchFamily="34" charset="0"/>
              </a:rPr>
              <a:t>tariffs are approved once in a year (MFMA s42(5)) for it to apply on that same year if tabled on or before 15 March, any failure to table on the stipulated time will defer the implementation of the tariff to the following year.</a:t>
            </a:r>
          </a:p>
          <a:p>
            <a:pPr marL="534988" lvl="1" indent="-352425" algn="just">
              <a:spcBef>
                <a:spcPts val="0"/>
              </a:spcBef>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The </a:t>
            </a:r>
            <a:r>
              <a:rPr lang="en-GB" sz="2400" dirty="0">
                <a:solidFill>
                  <a:prstClr val="black"/>
                </a:solidFill>
                <a:latin typeface="Arial" panose="020B0604020202020204" pitchFamily="34" charset="0"/>
                <a:cs typeface="Arial" panose="020B0604020202020204" pitchFamily="34" charset="0"/>
              </a:rPr>
              <a:t>Executive Authority to water boards as per s28 of the Water Services Act </a:t>
            </a:r>
            <a:r>
              <a:rPr lang="en-GB" sz="2400" dirty="0" smtClean="0">
                <a:solidFill>
                  <a:prstClr val="black"/>
                </a:solidFill>
                <a:latin typeface="Arial" panose="020B0604020202020204" pitchFamily="34" charset="0"/>
                <a:cs typeface="Arial" panose="020B0604020202020204" pitchFamily="34" charset="0"/>
              </a:rPr>
              <a:t>made a </a:t>
            </a:r>
            <a:r>
              <a:rPr lang="en-GB" sz="2400" dirty="0">
                <a:solidFill>
                  <a:prstClr val="black"/>
                </a:solidFill>
                <a:latin typeface="Arial" panose="020B0604020202020204" pitchFamily="34" charset="0"/>
                <a:cs typeface="Arial" panose="020B0604020202020204" pitchFamily="34" charset="0"/>
              </a:rPr>
              <a:t>determination and </a:t>
            </a:r>
            <a:r>
              <a:rPr lang="en-GB" sz="2400" dirty="0" smtClean="0">
                <a:solidFill>
                  <a:prstClr val="black"/>
                </a:solidFill>
                <a:latin typeface="Arial" panose="020B0604020202020204" pitchFamily="34" charset="0"/>
                <a:cs typeface="Arial" panose="020B0604020202020204" pitchFamily="34" charset="0"/>
              </a:rPr>
              <a:t>tabled the approved </a:t>
            </a:r>
            <a:r>
              <a:rPr lang="en-GB" sz="2400" dirty="0">
                <a:solidFill>
                  <a:prstClr val="black"/>
                </a:solidFill>
                <a:latin typeface="Arial" panose="020B0604020202020204" pitchFamily="34" charset="0"/>
                <a:cs typeface="Arial" panose="020B0604020202020204" pitchFamily="34" charset="0"/>
              </a:rPr>
              <a:t>bulk water tariffs in Parliament on </a:t>
            </a:r>
            <a:r>
              <a:rPr lang="en-GB" sz="2400" dirty="0" smtClean="0">
                <a:solidFill>
                  <a:prstClr val="black"/>
                </a:solidFill>
                <a:latin typeface="Arial" panose="020B0604020202020204" pitchFamily="34" charset="0"/>
                <a:cs typeface="Arial" panose="020B0604020202020204" pitchFamily="34" charset="0"/>
              </a:rPr>
              <a:t>15 </a:t>
            </a:r>
            <a:r>
              <a:rPr lang="en-GB" sz="2400" dirty="0">
                <a:solidFill>
                  <a:prstClr val="black"/>
                </a:solidFill>
                <a:latin typeface="Arial" panose="020B0604020202020204" pitchFamily="34" charset="0"/>
                <a:cs typeface="Arial" panose="020B0604020202020204" pitchFamily="34" charset="0"/>
              </a:rPr>
              <a:t>March </a:t>
            </a:r>
            <a:r>
              <a:rPr lang="en-GB" sz="2400" dirty="0" smtClean="0">
                <a:solidFill>
                  <a:prstClr val="black"/>
                </a:solidFill>
                <a:latin typeface="Arial" panose="020B0604020202020204" pitchFamily="34" charset="0"/>
                <a:cs typeface="Arial" panose="020B0604020202020204" pitchFamily="34" charset="0"/>
              </a:rPr>
              <a:t>2021. </a:t>
            </a:r>
          </a:p>
          <a:p>
            <a:pPr marL="534988" lvl="1" indent="-352425" algn="just">
              <a:spcBef>
                <a:spcPts val="0"/>
              </a:spcBef>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The </a:t>
            </a:r>
            <a:r>
              <a:rPr lang="en-GB" sz="2400" dirty="0">
                <a:solidFill>
                  <a:prstClr val="black"/>
                </a:solidFill>
                <a:latin typeface="Arial" panose="020B0604020202020204" pitchFamily="34" charset="0"/>
                <a:cs typeface="Arial" panose="020B0604020202020204" pitchFamily="34" charset="0"/>
              </a:rPr>
              <a:t>legislative framework further does not spell out any further Parliamentary processes after tabling  on or before the 15</a:t>
            </a:r>
            <a:r>
              <a:rPr lang="en-GB" sz="2400" baseline="30000" dirty="0">
                <a:solidFill>
                  <a:prstClr val="black"/>
                </a:solidFill>
                <a:latin typeface="Arial" panose="020B0604020202020204" pitchFamily="34" charset="0"/>
                <a:cs typeface="Arial" panose="020B0604020202020204" pitchFamily="34" charset="0"/>
              </a:rPr>
              <a:t>th</a:t>
            </a:r>
            <a:r>
              <a:rPr lang="en-GB" sz="2400" dirty="0">
                <a:solidFill>
                  <a:prstClr val="black"/>
                </a:solidFill>
                <a:latin typeface="Arial" panose="020B0604020202020204" pitchFamily="34" charset="0"/>
                <a:cs typeface="Arial" panose="020B0604020202020204" pitchFamily="34" charset="0"/>
              </a:rPr>
              <a:t> of March each year. But to communicate the approved tariffs  to Municipalities.</a:t>
            </a:r>
          </a:p>
          <a:p>
            <a:pPr marL="621500" lvl="1" indent="-257175">
              <a:buFont typeface="Wingdings" panose="05000000000000000000" pitchFamily="2" charset="2"/>
              <a:buChar char="q"/>
            </a:pPr>
            <a:endParaRPr lang="en-GB" sz="2000" dirty="0">
              <a:solidFill>
                <a:prstClr val="black"/>
              </a:solidFill>
              <a:latin typeface="Arial" panose="020B0604020202020204" pitchFamily="34" charset="0"/>
              <a:cs typeface="Arial" panose="020B0604020202020204" pitchFamily="34" charset="0"/>
            </a:endParaRPr>
          </a:p>
          <a:p>
            <a:pPr marL="621500" lvl="1" indent="-257175">
              <a:buFont typeface="Wingdings" panose="05000000000000000000" pitchFamily="2" charset="2"/>
              <a:buChar char="q"/>
            </a:pPr>
            <a:endParaRPr lang="en-GB" sz="2000" dirty="0">
              <a:solidFill>
                <a:prstClr val="black"/>
              </a:solidFill>
              <a:latin typeface="Arial" panose="020B0604020202020204" pitchFamily="34" charset="0"/>
              <a:cs typeface="Arial" panose="020B0604020202020204" pitchFamily="34" charset="0"/>
            </a:endParaRPr>
          </a:p>
          <a:p>
            <a:pPr marL="321469" indent="-257175">
              <a:buFont typeface="+mj-lt"/>
              <a:buAutoNum type="arabicParenR"/>
            </a:pPr>
            <a:endParaRPr lang="en-ZA" sz="1200"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F7DF9DBC-A049-4888-A53B-AC4F919C11F7}" type="slidenum">
              <a:rPr lang="en-US">
                <a:solidFill>
                  <a:prstClr val="black"/>
                </a:solidFill>
                <a:ea typeface="ＭＳ Ｐゴシック" pitchFamily="34" charset="-128"/>
              </a:rPr>
              <a:pPr fontAlgn="base">
                <a:spcBef>
                  <a:spcPct val="0"/>
                </a:spcBef>
                <a:spcAft>
                  <a:spcPct val="0"/>
                </a:spcAft>
                <a:defRPr/>
              </a:pPr>
              <a:t>9</a:t>
            </a:fld>
            <a:endParaRPr lang="en-US" dirty="0">
              <a:solidFill>
                <a:prstClr val="black"/>
              </a:solidFill>
              <a:ea typeface="ＭＳ Ｐゴシック" pitchFamily="34" charset="-128"/>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596056" y="6354797"/>
            <a:ext cx="1250074" cy="413865"/>
          </a:xfrm>
          <a:prstGeom prst="rect">
            <a:avLst/>
          </a:prstGeom>
        </p:spPr>
      </p:pic>
    </p:spTree>
    <p:extLst>
      <p:ext uri="{BB962C8B-B14F-4D97-AF65-F5344CB8AC3E}">
        <p14:creationId xmlns:p14="http://schemas.microsoft.com/office/powerpoint/2010/main" val="2182877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13877</TotalTime>
  <Words>7673</Words>
  <Application>Microsoft Office PowerPoint</Application>
  <PresentationFormat>On-screen Show (4:3)</PresentationFormat>
  <Paragraphs>855</Paragraphs>
  <Slides>64</Slides>
  <Notes>11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8" baseType="lpstr">
      <vt:lpstr>Arial Unicode MS</vt:lpstr>
      <vt:lpstr>ＭＳ Ｐゴシック</vt:lpstr>
      <vt:lpstr>ＭＳ Ｐゴシック</vt:lpstr>
      <vt:lpstr>Arial</vt:lpstr>
      <vt:lpstr>Arial Narrow</vt:lpstr>
      <vt:lpstr>Calibri</vt:lpstr>
      <vt:lpstr>Calibri Light</vt:lpstr>
      <vt:lpstr>Comic Sans MS</vt:lpstr>
      <vt:lpstr>Gill Snas</vt:lpstr>
      <vt:lpstr>Times New Roman</vt:lpstr>
      <vt:lpstr>Wingdings</vt:lpstr>
      <vt:lpstr>ヒラギノ角ゴ ProN W3</vt:lpstr>
      <vt:lpstr>13_Office Theme</vt:lpstr>
      <vt:lpstr>Acrobat Document</vt:lpstr>
      <vt:lpstr>DWS and SALGA  JOINT PORTFOLIO COMMITTEE BRIEFING ON  2021/22  WATER BOARD TARIFFS  1 JUNE  2021  </vt:lpstr>
      <vt:lpstr>Table of Content</vt:lpstr>
      <vt:lpstr>Purpose of the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Amatola Water Board</vt:lpstr>
      <vt:lpstr>Amatola Water Board</vt:lpstr>
      <vt:lpstr>Bloem Water Board</vt:lpstr>
      <vt:lpstr>Bloem Water Board</vt:lpstr>
      <vt:lpstr>Bloem Water Board</vt:lpstr>
      <vt:lpstr>Lepelle Northern Water Board</vt:lpstr>
      <vt:lpstr>Lepelle Northern Water Board</vt:lpstr>
      <vt:lpstr>Magalies Water Board</vt:lpstr>
      <vt:lpstr>Magalies Water Board</vt:lpstr>
      <vt:lpstr>Mhlathuze Water Board</vt:lpstr>
      <vt:lpstr>Mhlathuze Water Board</vt:lpstr>
      <vt:lpstr>Overberg Water Board</vt:lpstr>
      <vt:lpstr>Overberg Water Board</vt:lpstr>
      <vt:lpstr>Rand Water Board</vt:lpstr>
      <vt:lpstr>Rand Water Board</vt:lpstr>
      <vt:lpstr>Sedibeng Water Board</vt:lpstr>
      <vt:lpstr>Sedibeng Water Board</vt:lpstr>
      <vt:lpstr>Umgeni Water Board</vt:lpstr>
      <vt:lpstr>Umgeni Water Board</vt:lpstr>
      <vt:lpstr>Municipal Tariff Processes</vt:lpstr>
      <vt:lpstr>Municipal Tariff Processes</vt:lpstr>
      <vt:lpstr>PowerPoint Presentation</vt:lpstr>
      <vt:lpstr>Purpose</vt:lpstr>
      <vt:lpstr>We are facing a crisis </vt:lpstr>
      <vt:lpstr>We are facing a crisis </vt:lpstr>
      <vt:lpstr>Water Board municipal debt continues to grow </vt:lpstr>
      <vt:lpstr>The impact of non payment by the municipalities </vt:lpstr>
      <vt:lpstr> 4 Water Boards need urgent financial support in order to keep afloat  between March and June 2021 with operations, maintenance and payment of salaries. </vt:lpstr>
      <vt:lpstr>Extent of impact on water boards – Example of Sedibeng Water</vt:lpstr>
      <vt:lpstr>The challenge facing DWS</vt:lpstr>
      <vt:lpstr>Water boards are also losing approximately 7% or R1.9 billion of their revenue as a result of 0% tariff increase during 2020/21 </vt:lpstr>
      <vt:lpstr>Addressing Water Boards Tariffs</vt:lpstr>
      <vt:lpstr>GROWTH IN WTE MUNICIPAL DEBTORS </vt:lpstr>
      <vt:lpstr>The impact of non payment by the municipalities on the WTE </vt:lpstr>
      <vt:lpstr>At the same time municipalities are owed – R230.5 billion</vt:lpstr>
      <vt:lpstr>The current state of municipal finances</vt:lpstr>
      <vt:lpstr>What is being done?</vt:lpstr>
      <vt:lpstr>The bigger problem</vt:lpstr>
      <vt:lpstr>The bigger problem (continued)</vt:lpstr>
      <vt:lpstr>PowerPoint Presentation</vt:lpstr>
      <vt:lpstr>PowerPoint Presentation</vt:lpstr>
      <vt:lpstr>PowerPoint Presentation</vt:lpstr>
      <vt:lpstr>SOLUTION:  A holistic approach to stop the increasing debt</vt:lpstr>
      <vt:lpstr>What is the Single and Integrated Revenue Management Approach (SIRMF)? </vt:lpstr>
      <vt:lpstr>SOLUTION:  Establishment of the Multidisciplinary Revenue Committee (MdRC) </vt:lpstr>
      <vt:lpstr>SOLUTION: Strategy to deal with defaulting municipalities</vt:lpstr>
      <vt:lpstr>SOLUTION: Strategy to deal with defaulting municipalities</vt:lpstr>
      <vt:lpstr>SOLUTION:  Installation of a SMART Prepaid Solution - </vt:lpstr>
      <vt:lpstr>SOLUTION: Rollout of a National Campaign on the Culture of Payment</vt:lpstr>
      <vt:lpstr>In addition – Consolidation of Efforts</vt:lpstr>
      <vt:lpstr>Recommendations</vt:lpstr>
      <vt:lpstr>Recommendations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Swazi Taitai</cp:lastModifiedBy>
  <cp:revision>1224</cp:revision>
  <cp:lastPrinted>2021-05-07T08:37:53Z</cp:lastPrinted>
  <dcterms:created xsi:type="dcterms:W3CDTF">2012-08-01T10:33:21Z</dcterms:created>
  <dcterms:modified xsi:type="dcterms:W3CDTF">2021-05-30T10:49:06Z</dcterms:modified>
</cp:coreProperties>
</file>