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8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3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4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7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2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2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3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07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446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196C9-94AC-4F9A-B67A-55B8C6669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PORTFOLIO COMMITTEE ON CO-OPERATIVE GOVERNANCE AND TRADITIONAL AFFAIRS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6BE3BD-C24E-4AA7-B220-1731301E3AB3}"/>
              </a:ext>
            </a:extLst>
          </p:cNvPr>
          <p:cNvSpPr txBox="1"/>
          <p:nvPr/>
        </p:nvSpPr>
        <p:spPr>
          <a:xfrm>
            <a:off x="435869" y="3824516"/>
            <a:ext cx="3659246" cy="2393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500" b="1" cap="all" spc="200" dirty="0">
                <a:solidFill>
                  <a:srgbClr val="FFFFFF"/>
                </a:solidFill>
              </a:rPr>
              <a:t>BLUE CRANE ROUTE MUNICIPALITY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n-US" sz="1500" b="1" cap="all" spc="200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500" b="1" cap="all" spc="200" dirty="0">
                <a:solidFill>
                  <a:srgbClr val="FFFFFF"/>
                </a:solidFill>
              </a:rPr>
              <a:t>Cllr: BA </a:t>
            </a:r>
            <a:r>
              <a:rPr lang="en-US" sz="1500" b="1" cap="all" spc="200" dirty="0" err="1">
                <a:solidFill>
                  <a:srgbClr val="FFFFFF"/>
                </a:solidFill>
              </a:rPr>
              <a:t>Manxoweni</a:t>
            </a:r>
            <a:endParaRPr lang="en-US" sz="1500" b="1" cap="all" spc="200" dirty="0">
              <a:solidFill>
                <a:srgbClr val="FFFFFF"/>
              </a:solidFill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500" b="1" cap="all" spc="200" dirty="0">
                <a:solidFill>
                  <a:srgbClr val="FFFFFF"/>
                </a:solidFill>
              </a:rPr>
              <a:t>1 June 2021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BLUE CRANEMotto">
            <a:extLst>
              <a:ext uri="{FF2B5EF4-FFF2-40B4-BE49-F238E27FC236}">
                <a16:creationId xmlns:a16="http://schemas.microsoft.com/office/drawing/2014/main" id="{7DC27E1F-82B5-4F26-AB28-D78D59D470D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44811" y="640080"/>
            <a:ext cx="4350714" cy="5577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789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226A7F-6019-403E-854E-C15349473204}"/>
              </a:ext>
            </a:extLst>
          </p:cNvPr>
          <p:cNvSpPr txBox="1"/>
          <p:nvPr/>
        </p:nvSpPr>
        <p:spPr>
          <a:xfrm>
            <a:off x="506436" y="225083"/>
            <a:ext cx="1001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8) MPAC  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926D6BF3-0024-4BA0-89F8-FD1CCC3A3C4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19586"/>
            <a:ext cx="1212533" cy="1323439"/>
          </a:xfrm>
          <a:prstGeom prst="rect">
            <a:avLst/>
          </a:prstGeom>
          <a:noFill/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828671-B5D2-4C71-A5A1-8681E6691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6900"/>
              </p:ext>
            </p:extLst>
          </p:nvPr>
        </p:nvGraphicFramePr>
        <p:xfrm>
          <a:off x="562657" y="1548522"/>
          <a:ext cx="9959976" cy="3596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1">
                  <a:extLst>
                    <a:ext uri="{9D8B030D-6E8A-4147-A177-3AD203B41FA5}">
                      <a16:colId xmlns:a16="http://schemas.microsoft.com/office/drawing/2014/main" val="3509924665"/>
                    </a:ext>
                  </a:extLst>
                </a:gridCol>
                <a:gridCol w="9382125">
                  <a:extLst>
                    <a:ext uri="{9D8B030D-6E8A-4147-A177-3AD203B41FA5}">
                      <a16:colId xmlns:a16="http://schemas.microsoft.com/office/drawing/2014/main" val="2279378598"/>
                    </a:ext>
                  </a:extLst>
                </a:gridCol>
              </a:tblGrid>
              <a:tr h="589359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04332"/>
                  </a:ext>
                </a:extLst>
              </a:tr>
              <a:tr h="315517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42298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MPAC is functional and has the necessary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16430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Meetings are scheduled regularly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11267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MPAC dealt with the following within the current book – year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 – Oversight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 – Annual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Irregular, Unauthorised and fruitless and wasteful expenditure up until 30 June 2020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52 (d) reports – 2020/21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01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97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B33CB-AAF2-4CF6-8E21-5669C4D45903}"/>
              </a:ext>
            </a:extLst>
          </p:cNvPr>
          <p:cNvSpPr txBox="1"/>
          <p:nvPr/>
        </p:nvSpPr>
        <p:spPr>
          <a:xfrm>
            <a:off x="1083212" y="773723"/>
            <a:ext cx="766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9) Status of the Disaster Management Plans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UE CRANEMotto">
            <a:extLst>
              <a:ext uri="{FF2B5EF4-FFF2-40B4-BE49-F238E27FC236}">
                <a16:creationId xmlns:a16="http://schemas.microsoft.com/office/drawing/2014/main" id="{F8FEB0AE-04A0-4F74-A002-7EC1A94D249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5261D06-EB06-4F82-B0F5-CCAB3009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72724"/>
              </p:ext>
            </p:extLst>
          </p:nvPr>
        </p:nvGraphicFramePr>
        <p:xfrm>
          <a:off x="1096963" y="2108200"/>
          <a:ext cx="10033317" cy="330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3">
                  <a:extLst>
                    <a:ext uri="{9D8B030D-6E8A-4147-A177-3AD203B41FA5}">
                      <a16:colId xmlns:a16="http://schemas.microsoft.com/office/drawing/2014/main" val="3420954836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val="429010883"/>
                    </a:ext>
                  </a:extLst>
                </a:gridCol>
                <a:gridCol w="4788219">
                  <a:extLst>
                    <a:ext uri="{9D8B030D-6E8A-4147-A177-3AD203B41FA5}">
                      <a16:colId xmlns:a16="http://schemas.microsoft.com/office/drawing/2014/main" val="588085548"/>
                    </a:ext>
                  </a:extLst>
                </a:gridCol>
              </a:tblGrid>
              <a:tr h="556022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9419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BCRM disaster management plan to be tabled at SBDM for adoption.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To be determined by SBDM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19014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Administrative and Political JOC in place, dealing with matters of COVID regulation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Weekly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7456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COVID risk manager appointed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967887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COVID disinfection team established and performance their work regularly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46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19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6B33CB-AAF2-4CF6-8E21-5669C4D45903}"/>
              </a:ext>
            </a:extLst>
          </p:cNvPr>
          <p:cNvSpPr txBox="1"/>
          <p:nvPr/>
        </p:nvSpPr>
        <p:spPr>
          <a:xfrm>
            <a:off x="1083212" y="773723"/>
            <a:ext cx="7666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Questions / Answers</a:t>
            </a:r>
            <a:endParaRPr lang="en-ZA" sz="4000" b="1" dirty="0"/>
          </a:p>
        </p:txBody>
      </p:sp>
      <p:pic>
        <p:nvPicPr>
          <p:cNvPr id="3" name="Picture 2" descr="BLUE CRANEMotto">
            <a:extLst>
              <a:ext uri="{FF2B5EF4-FFF2-40B4-BE49-F238E27FC236}">
                <a16:creationId xmlns:a16="http://schemas.microsoft.com/office/drawing/2014/main" id="{F8FEB0AE-04A0-4F74-A002-7EC1A94D249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399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5211-BA65-4A46-8224-564170FE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5180-C528-4823-957B-C5CBB54E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1) Implementation of the Post Audit Action plan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2) State of finance (Breakdown of Covid 19 expenditure)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3) Revenue Collection from March 2020 to December 2020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4) Unauthorised, Irregular and Fruitless and Wasteful expenditure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5) Consequence management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6) Institutional Capacity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7) Audit committee &amp; Internal Audit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8) MPAC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9) Disaster management plans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8714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33350"/>
            <a:ext cx="81629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  <a:t>1) Implementation of the Post Audit Action Plan </a:t>
            </a:r>
            <a:endParaRPr lang="en-ZA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D8F4703-CCE2-4541-8F7F-834056CCC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495750"/>
              </p:ext>
            </p:extLst>
          </p:nvPr>
        </p:nvGraphicFramePr>
        <p:xfrm>
          <a:off x="447675" y="1456789"/>
          <a:ext cx="10544175" cy="45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552">
                  <a:extLst>
                    <a:ext uri="{9D8B030D-6E8A-4147-A177-3AD203B41FA5}">
                      <a16:colId xmlns:a16="http://schemas.microsoft.com/office/drawing/2014/main" val="4028468482"/>
                    </a:ext>
                  </a:extLst>
                </a:gridCol>
                <a:gridCol w="9976623">
                  <a:extLst>
                    <a:ext uri="{9D8B030D-6E8A-4147-A177-3AD203B41FA5}">
                      <a16:colId xmlns:a16="http://schemas.microsoft.com/office/drawing/2014/main" val="198783246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9580"/>
                  </a:ext>
                </a:extLst>
              </a:tr>
              <a:tr h="548945"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 annual financial statements and annual performance reports were submitted to the office of the AG within the required timeframes as legislated by the National Minister of Finance.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report were issued to BCRM on 28 February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895507"/>
                  </a:ext>
                </a:extLst>
              </a:tr>
              <a:tr h="548945"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BCRM obtained a unqualified audit opinion for the 2019/20 financial year. 6</a:t>
                      </a:r>
                      <a:r>
                        <a:rPr lang="en-ZA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row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Unqualified for both AFS and PMS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Certain compliance matters to be addressed in order to obtain clean audit opinion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13212"/>
                  </a:ext>
                </a:extLst>
              </a:tr>
              <a:tr h="548945"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audit action plan was prepared by management, and approved by Council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Included in the approved 2019/20 annual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60199"/>
                  </a:ext>
                </a:extLst>
              </a:tr>
              <a:tr h="548945"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ZA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Emphases matters includes the following: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Material losses (Electricity R 12,6 m (20%)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Irregular expenditure (R 6,7m)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Unauthorised expenditure (R 24,2m)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Debt impairment R 23,3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908032"/>
                  </a:ext>
                </a:extLst>
              </a:tr>
              <a:tr h="548945">
                <a:tc>
                  <a:txBody>
                    <a:bodyPr/>
                    <a:lstStyle/>
                    <a:p>
                      <a:pPr algn="just"/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plans are included to address the above, which includes: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Submission of business plans to upgrade and refurbish old electricity infrastructure, preplacement of </a:t>
                      </a:r>
                      <a:r>
                        <a:rPr lang="en-ZA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old and faulty electricity meters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“war on electricity theft” – in process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a web based integrated SCM module by 1 July 2021, to curb irregular expenditure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 training of SCM unit and Bid committee members – on going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more effective measures to recover outstanding municipal bills, by way of hand-overs to legal firms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75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92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33350"/>
            <a:ext cx="8162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2) State of Finance (Breakdown of the COVID – 19 Expenditure 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8986C9-95EC-4D4B-923B-473250D82342}"/>
              </a:ext>
            </a:extLst>
          </p:cNvPr>
          <p:cNvSpPr txBox="1"/>
          <p:nvPr/>
        </p:nvSpPr>
        <p:spPr>
          <a:xfrm>
            <a:off x="114300" y="1150744"/>
            <a:ext cx="11620500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indent="-6350" algn="ctr">
              <a:lnSpc>
                <a:spcPct val="107000"/>
              </a:lnSpc>
              <a:spcAft>
                <a:spcPts val="25"/>
              </a:spcAft>
            </a:pPr>
            <a:endParaRPr lang="en-ZA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252A96-45A8-4C2A-B8DB-2ECA0BC8F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33254"/>
              </p:ext>
            </p:extLst>
          </p:nvPr>
        </p:nvGraphicFramePr>
        <p:xfrm>
          <a:off x="660155" y="2038945"/>
          <a:ext cx="10033317" cy="404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3">
                  <a:extLst>
                    <a:ext uri="{9D8B030D-6E8A-4147-A177-3AD203B41FA5}">
                      <a16:colId xmlns:a16="http://schemas.microsoft.com/office/drawing/2014/main" val="3617154074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val="1881212029"/>
                    </a:ext>
                  </a:extLst>
                </a:gridCol>
                <a:gridCol w="4788219">
                  <a:extLst>
                    <a:ext uri="{9D8B030D-6E8A-4147-A177-3AD203B41FA5}">
                      <a16:colId xmlns:a16="http://schemas.microsoft.com/office/drawing/2014/main" val="1492050034"/>
                    </a:ext>
                  </a:extLst>
                </a:gridCol>
              </a:tblGrid>
              <a:tr h="556022">
                <a:tc>
                  <a:txBody>
                    <a:bodyPr/>
                    <a:lstStyle/>
                    <a:p>
                      <a:endParaRPr lang="en-ZA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01181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87667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 relief grant – R 983,000.00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grant was received on 8 May 2020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 expenditure were reported as at end of October 2020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 audited these expenditure. No finding was raised.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5589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R8 066 000 additional Equitable share for the 2020/21 financial year was received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financed the non-payment of consumer accounts because of the loss of income during the Covid period. Debtor payment rate dropped significantly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20179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64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68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33350"/>
            <a:ext cx="8162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3) Revenue Collection from March 2020– December 2020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8AD336-AEBE-4475-B6DA-15A7B395B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887" y="1624012"/>
            <a:ext cx="48482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33350"/>
            <a:ext cx="8162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4) Unauthorized, Irregular, Fruitless &amp; Wasteful Expenditure 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B720B60-5296-40BE-82C1-E2B42C53C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97041"/>
              </p:ext>
            </p:extLst>
          </p:nvPr>
        </p:nvGraphicFramePr>
        <p:xfrm>
          <a:off x="549275" y="2072341"/>
          <a:ext cx="10499725" cy="284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4260574655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2014545032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46481191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97935905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89370389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650931031"/>
                    </a:ext>
                  </a:extLst>
                </a:gridCol>
              </a:tblGrid>
              <a:tr h="403482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2017/18 – opening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347029"/>
                  </a:ext>
                </a:extLst>
              </a:tr>
              <a:tr h="261599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270068"/>
                  </a:ext>
                </a:extLst>
              </a:tr>
              <a:tr h="523198">
                <a:tc>
                  <a:txBody>
                    <a:bodyPr/>
                    <a:lstStyle/>
                    <a:p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Irregular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2,6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16, 3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6,6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25,5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999275"/>
                  </a:ext>
                </a:extLst>
              </a:tr>
              <a:tr h="523198">
                <a:tc>
                  <a:txBody>
                    <a:bodyPr/>
                    <a:lstStyle/>
                    <a:p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Unauthorised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3,9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7,1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24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35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90600"/>
                  </a:ext>
                </a:extLst>
              </a:tr>
              <a:tr h="523198">
                <a:tc>
                  <a:txBody>
                    <a:bodyPr/>
                    <a:lstStyle/>
                    <a:p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Fruitless and Wasteful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845,535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10,684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/>
                        <a:t>R 845,535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084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20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485775" y="183609"/>
            <a:ext cx="816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5) Consequence Management 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8986C9-95EC-4D4B-923B-473250D82342}"/>
              </a:ext>
            </a:extLst>
          </p:cNvPr>
          <p:cNvSpPr txBox="1"/>
          <p:nvPr/>
        </p:nvSpPr>
        <p:spPr>
          <a:xfrm>
            <a:off x="190501" y="891495"/>
            <a:ext cx="11620500" cy="131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indent="-6350">
              <a:lnSpc>
                <a:spcPct val="107000"/>
              </a:lnSpc>
              <a:spcAft>
                <a:spcPts val="25"/>
              </a:spcAft>
            </a:pPr>
            <a:r>
              <a:rPr lang="en-ZA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ZA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350" indent="-6350">
              <a:lnSpc>
                <a:spcPct val="107000"/>
              </a:lnSpc>
              <a:spcAft>
                <a:spcPts val="25"/>
              </a:spcAft>
            </a:pPr>
            <a:endParaRPr lang="en-Z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indent="-6350">
              <a:lnSpc>
                <a:spcPct val="107000"/>
              </a:lnSpc>
              <a:spcAft>
                <a:spcPts val="25"/>
              </a:spcAft>
            </a:pPr>
            <a:r>
              <a:rPr lang="en-Z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en-ZA" sz="22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7DAB2915-9564-4CB7-A68A-1953ABB10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18509"/>
              </p:ext>
            </p:extLst>
          </p:nvPr>
        </p:nvGraphicFramePr>
        <p:xfrm>
          <a:off x="565152" y="1085849"/>
          <a:ext cx="10033317" cy="495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3">
                  <a:extLst>
                    <a:ext uri="{9D8B030D-6E8A-4147-A177-3AD203B41FA5}">
                      <a16:colId xmlns:a16="http://schemas.microsoft.com/office/drawing/2014/main" val="3617154074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val="1881212029"/>
                    </a:ext>
                  </a:extLst>
                </a:gridCol>
                <a:gridCol w="4788219">
                  <a:extLst>
                    <a:ext uri="{9D8B030D-6E8A-4147-A177-3AD203B41FA5}">
                      <a16:colId xmlns:a16="http://schemas.microsoft.com/office/drawing/2014/main" val="1492050034"/>
                    </a:ext>
                  </a:extLst>
                </a:gridCol>
              </a:tblGrid>
              <a:tr h="556022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01181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87667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All irregular, Fruitless and wasteful expenditure are referred to Council as per MFMA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On a quarterly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55892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MPAC and Disciplinary Board are functional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These two structures are currently investigation all irregular, fruitless and wasteful expenditure as at 30 June 2020 as well as up until March 2021.</a:t>
                      </a:r>
                    </a:p>
                    <a:p>
                      <a:pPr algn="just"/>
                      <a:r>
                        <a:rPr lang="en-ZA" dirty="0"/>
                        <a:t>Recommendations will be tabled to council at it next ordinary meeting scheduled for June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20179"/>
                  </a:ext>
                </a:extLst>
              </a:tr>
              <a:tr h="556022"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Performance management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/>
                        <a:t>Council and management is currently implementing systems of control to cascade performance management to the lower levels of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64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2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33350"/>
            <a:ext cx="816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6) Institutional Capacity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85969D83-4AC3-461C-AF30-C68B4AFDE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96841"/>
              </p:ext>
            </p:extLst>
          </p:nvPr>
        </p:nvGraphicFramePr>
        <p:xfrm>
          <a:off x="717549" y="1343024"/>
          <a:ext cx="9959976" cy="452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1">
                  <a:extLst>
                    <a:ext uri="{9D8B030D-6E8A-4147-A177-3AD203B41FA5}">
                      <a16:colId xmlns:a16="http://schemas.microsoft.com/office/drawing/2014/main" val="3509924665"/>
                    </a:ext>
                  </a:extLst>
                </a:gridCol>
                <a:gridCol w="9382125">
                  <a:extLst>
                    <a:ext uri="{9D8B030D-6E8A-4147-A177-3AD203B41FA5}">
                      <a16:colId xmlns:a16="http://schemas.microsoft.com/office/drawing/2014/main" val="2279378598"/>
                    </a:ext>
                  </a:extLst>
                </a:gridCol>
              </a:tblGrid>
              <a:tr h="589359">
                <a:tc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04332"/>
                  </a:ext>
                </a:extLst>
              </a:tr>
              <a:tr h="315517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is functional and meet regularly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42298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top management positions are filled, including MM, CFO, Director Technical Services, Director Community Services and Director Corporate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16430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key critical positions that are not filled within the Technical Services department, due to budget constrain include: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use unit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ISD officer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artisans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 work Manager</a:t>
                      </a:r>
                    </a:p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11267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critical positions not filled to due budget constrain: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 manager</a:t>
                      </a:r>
                    </a:p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01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6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E1B91-045F-445C-91F7-2995F0D1F84C}"/>
              </a:ext>
            </a:extLst>
          </p:cNvPr>
          <p:cNvSpPr txBox="1"/>
          <p:nvPr/>
        </p:nvSpPr>
        <p:spPr>
          <a:xfrm>
            <a:off x="514350" y="164559"/>
            <a:ext cx="1024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7) Audit committee and Internal audit 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BLUE CRANEMotto">
            <a:extLst>
              <a:ext uri="{FF2B5EF4-FFF2-40B4-BE49-F238E27FC236}">
                <a16:creationId xmlns:a16="http://schemas.microsoft.com/office/drawing/2014/main" id="{1FDD89A3-8046-49C6-9DFD-4228BEADA1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5167" y="66675"/>
            <a:ext cx="1212533" cy="1276350"/>
          </a:xfrm>
          <a:prstGeom prst="rect">
            <a:avLst/>
          </a:prstGeom>
          <a:noFill/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539E71-0762-4AAB-90C5-B3470D548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14205"/>
              </p:ext>
            </p:extLst>
          </p:nvPr>
        </p:nvGraphicFramePr>
        <p:xfrm>
          <a:off x="609600" y="950026"/>
          <a:ext cx="9959976" cy="545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1">
                  <a:extLst>
                    <a:ext uri="{9D8B030D-6E8A-4147-A177-3AD203B41FA5}">
                      <a16:colId xmlns:a16="http://schemas.microsoft.com/office/drawing/2014/main" val="3509924665"/>
                    </a:ext>
                  </a:extLst>
                </a:gridCol>
                <a:gridCol w="9382125">
                  <a:extLst>
                    <a:ext uri="{9D8B030D-6E8A-4147-A177-3AD203B41FA5}">
                      <a16:colId xmlns:a16="http://schemas.microsoft.com/office/drawing/2014/main" val="2279378598"/>
                    </a:ext>
                  </a:extLst>
                </a:gridCol>
              </a:tblGrid>
              <a:tr h="673701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04332"/>
                  </a:ext>
                </a:extLst>
              </a:tr>
              <a:tr h="360670"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42298"/>
                  </a:ext>
                </a:extLst>
              </a:tr>
              <a:tr h="673701"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Audit committee is functional and has the necessary capacity</a:t>
                      </a: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16430"/>
                  </a:ext>
                </a:extLst>
              </a:tr>
              <a:tr h="673701"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Internal audit unit is functional and has the necessary capacity</a:t>
                      </a: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11267"/>
                  </a:ext>
                </a:extLst>
              </a:tr>
              <a:tr h="673701"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committee meetings are scheduled regularly, in terms of their annual plan</a:t>
                      </a:r>
                    </a:p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012801"/>
                  </a:ext>
                </a:extLst>
              </a:tr>
              <a:tr h="1080101"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of the AC for the year under review included the following: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the 2019/20 AFS and performance annual reports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section 52 d in year reports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performance management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257286"/>
                  </a:ext>
                </a:extLst>
              </a:tr>
              <a:tr h="1323994">
                <a:tc>
                  <a:txBody>
                    <a:bodyPr/>
                    <a:lstStyle/>
                    <a:p>
                      <a:r>
                        <a:rPr lang="en-Z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of the internal audit unit for the year under review included the following: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 of internal audit reviews, including SCM, contract management, HR and leave management, Asset management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Assisting in reviewing the Risk register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4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Facilitation of the implementation of the audit improvement plans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83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38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892</Words>
  <Application>Microsoft Office PowerPoint</Application>
  <PresentationFormat>Widescreen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Franklin Gothic Book</vt:lpstr>
      <vt:lpstr>RetrospectVTI</vt:lpstr>
      <vt:lpstr>PORTFOLIO COMMITTEE ON CO-OPERATIVE GOVERNANCE AND TRADITIONAL AFFAIRS</vt:lpstr>
      <vt:lpstr>Index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CONFERENCE</dc:title>
  <dc:creator>Novuko N. Khubone</dc:creator>
  <cp:lastModifiedBy>Shereen Cassiem</cp:lastModifiedBy>
  <cp:revision>26</cp:revision>
  <cp:lastPrinted>2021-05-31T11:13:48Z</cp:lastPrinted>
  <dcterms:created xsi:type="dcterms:W3CDTF">2021-03-11T09:56:09Z</dcterms:created>
  <dcterms:modified xsi:type="dcterms:W3CDTF">2021-05-31T14:26:37Z</dcterms:modified>
</cp:coreProperties>
</file>