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Layouts/slideLayout15.xml" ContentType="application/vnd.openxmlformats-officedocument.presentationml.slideLayout+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Layouts/slideLayout20.xml" ContentType="application/vnd.openxmlformats-officedocument.presentationml.slideLayout+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283"/>
  </p:notesMasterIdLst>
  <p:handoutMasterIdLst>
    <p:handoutMasterId r:id="rId284"/>
  </p:handoutMasterIdLst>
  <p:sldIdLst>
    <p:sldId id="256" r:id="rId3"/>
    <p:sldId id="784" r:id="rId4"/>
    <p:sldId id="785" r:id="rId5"/>
    <p:sldId id="786" r:id="rId6"/>
    <p:sldId id="787" r:id="rId7"/>
    <p:sldId id="788" r:id="rId8"/>
    <p:sldId id="789" r:id="rId9"/>
    <p:sldId id="450" r:id="rId10"/>
    <p:sldId id="783" r:id="rId11"/>
    <p:sldId id="782" r:id="rId12"/>
    <p:sldId id="781" r:id="rId13"/>
    <p:sldId id="537" r:id="rId14"/>
    <p:sldId id="538" r:id="rId15"/>
    <p:sldId id="741" r:id="rId16"/>
    <p:sldId id="719" r:id="rId17"/>
    <p:sldId id="539" r:id="rId18"/>
    <p:sldId id="688" r:id="rId19"/>
    <p:sldId id="686" r:id="rId20"/>
    <p:sldId id="540" r:id="rId21"/>
    <p:sldId id="742" r:id="rId22"/>
    <p:sldId id="541" r:id="rId23"/>
    <p:sldId id="720" r:id="rId24"/>
    <p:sldId id="689" r:id="rId25"/>
    <p:sldId id="542" r:id="rId26"/>
    <p:sldId id="743" r:id="rId27"/>
    <p:sldId id="690" r:id="rId28"/>
    <p:sldId id="496" r:id="rId29"/>
    <p:sldId id="500" r:id="rId30"/>
    <p:sldId id="522" r:id="rId31"/>
    <p:sldId id="523" r:id="rId32"/>
    <p:sldId id="543" r:id="rId33"/>
    <p:sldId id="544" r:id="rId34"/>
    <p:sldId id="716" r:id="rId35"/>
    <p:sldId id="524" r:id="rId36"/>
    <p:sldId id="721" r:id="rId37"/>
    <p:sldId id="687" r:id="rId38"/>
    <p:sldId id="525" r:id="rId39"/>
    <p:sldId id="722" r:id="rId40"/>
    <p:sldId id="629" r:id="rId41"/>
    <p:sldId id="691" r:id="rId42"/>
    <p:sldId id="630" r:id="rId43"/>
    <p:sldId id="631" r:id="rId44"/>
    <p:sldId id="632" r:id="rId45"/>
    <p:sldId id="692" r:id="rId46"/>
    <p:sldId id="633" r:id="rId47"/>
    <p:sldId id="634" r:id="rId48"/>
    <p:sldId id="693" r:id="rId49"/>
    <p:sldId id="744" r:id="rId50"/>
    <p:sldId id="740" r:id="rId51"/>
    <p:sldId id="635" r:id="rId52"/>
    <p:sldId id="636" r:id="rId53"/>
    <p:sldId id="745" r:id="rId54"/>
    <p:sldId id="637" r:id="rId55"/>
    <p:sldId id="638" r:id="rId56"/>
    <p:sldId id="639" r:id="rId57"/>
    <p:sldId id="746" r:id="rId58"/>
    <p:sldId id="640" r:id="rId59"/>
    <p:sldId id="641" r:id="rId60"/>
    <p:sldId id="747" r:id="rId61"/>
    <p:sldId id="642" r:id="rId62"/>
    <p:sldId id="643" r:id="rId63"/>
    <p:sldId id="694" r:id="rId64"/>
    <p:sldId id="644" r:id="rId65"/>
    <p:sldId id="645" r:id="rId66"/>
    <p:sldId id="723" r:id="rId67"/>
    <p:sldId id="695" r:id="rId68"/>
    <p:sldId id="647" r:id="rId69"/>
    <p:sldId id="748" r:id="rId70"/>
    <p:sldId id="648" r:id="rId71"/>
    <p:sldId id="750" r:id="rId72"/>
    <p:sldId id="751" r:id="rId73"/>
    <p:sldId id="649" r:id="rId74"/>
    <p:sldId id="752" r:id="rId75"/>
    <p:sldId id="650" r:id="rId76"/>
    <p:sldId id="764" r:id="rId77"/>
    <p:sldId id="765" r:id="rId78"/>
    <p:sldId id="771" r:id="rId79"/>
    <p:sldId id="772" r:id="rId80"/>
    <p:sldId id="767" r:id="rId81"/>
    <p:sldId id="773" r:id="rId82"/>
    <p:sldId id="774" r:id="rId83"/>
    <p:sldId id="775" r:id="rId84"/>
    <p:sldId id="776" r:id="rId85"/>
    <p:sldId id="777" r:id="rId86"/>
    <p:sldId id="779" r:id="rId87"/>
    <p:sldId id="780" r:id="rId88"/>
    <p:sldId id="651" r:id="rId89"/>
    <p:sldId id="753" r:id="rId90"/>
    <p:sldId id="652" r:id="rId91"/>
    <p:sldId id="653" r:id="rId92"/>
    <p:sldId id="696" r:id="rId93"/>
    <p:sldId id="654" r:id="rId94"/>
    <p:sldId id="655" r:id="rId95"/>
    <p:sldId id="656" r:id="rId96"/>
    <p:sldId id="791" r:id="rId97"/>
    <p:sldId id="790" r:id="rId98"/>
    <p:sldId id="792" r:id="rId99"/>
    <p:sldId id="657" r:id="rId100"/>
    <p:sldId id="793" r:id="rId101"/>
    <p:sldId id="697" r:id="rId102"/>
    <p:sldId id="659" r:id="rId103"/>
    <p:sldId id="661" r:id="rId104"/>
    <p:sldId id="662" r:id="rId105"/>
    <p:sldId id="794" r:id="rId106"/>
    <p:sldId id="698" r:id="rId107"/>
    <p:sldId id="663" r:id="rId108"/>
    <p:sldId id="664" r:id="rId109"/>
    <p:sldId id="665" r:id="rId110"/>
    <p:sldId id="666" r:id="rId111"/>
    <p:sldId id="667" r:id="rId112"/>
    <p:sldId id="668" r:id="rId113"/>
    <p:sldId id="669" r:id="rId114"/>
    <p:sldId id="670" r:id="rId115"/>
    <p:sldId id="671" r:id="rId116"/>
    <p:sldId id="672" r:id="rId117"/>
    <p:sldId id="673" r:id="rId118"/>
    <p:sldId id="675" r:id="rId119"/>
    <p:sldId id="676" r:id="rId120"/>
    <p:sldId id="677" r:id="rId121"/>
    <p:sldId id="678" r:id="rId122"/>
    <p:sldId id="679" r:id="rId123"/>
    <p:sldId id="680" r:id="rId124"/>
    <p:sldId id="681" r:id="rId125"/>
    <p:sldId id="682" r:id="rId126"/>
    <p:sldId id="683" r:id="rId127"/>
    <p:sldId id="732" r:id="rId128"/>
    <p:sldId id="699" r:id="rId129"/>
    <p:sldId id="684" r:id="rId130"/>
    <p:sldId id="731" r:id="rId131"/>
    <p:sldId id="616" r:id="rId132"/>
    <p:sldId id="625" r:id="rId133"/>
    <p:sldId id="624" r:id="rId134"/>
    <p:sldId id="623" r:id="rId135"/>
    <p:sldId id="622" r:id="rId136"/>
    <p:sldId id="700" r:id="rId137"/>
    <p:sldId id="701" r:id="rId138"/>
    <p:sldId id="621" r:id="rId139"/>
    <p:sldId id="702" r:id="rId140"/>
    <p:sldId id="703" r:id="rId141"/>
    <p:sldId id="704" r:id="rId142"/>
    <p:sldId id="795" r:id="rId143"/>
    <p:sldId id="707" r:id="rId144"/>
    <p:sldId id="620" r:id="rId145"/>
    <p:sldId id="730" r:id="rId146"/>
    <p:sldId id="619" r:id="rId147"/>
    <p:sldId id="618" r:id="rId148"/>
    <p:sldId id="617" r:id="rId149"/>
    <p:sldId id="615" r:id="rId150"/>
    <p:sldId id="729" r:id="rId151"/>
    <p:sldId id="614" r:id="rId152"/>
    <p:sldId id="613" r:id="rId153"/>
    <p:sldId id="612" r:id="rId154"/>
    <p:sldId id="611" r:id="rId155"/>
    <p:sldId id="610" r:id="rId156"/>
    <p:sldId id="609" r:id="rId157"/>
    <p:sldId id="608" r:id="rId158"/>
    <p:sldId id="607" r:id="rId159"/>
    <p:sldId id="606" r:id="rId160"/>
    <p:sldId id="605" r:id="rId161"/>
    <p:sldId id="708" r:id="rId162"/>
    <p:sldId id="604" r:id="rId163"/>
    <p:sldId id="603" r:id="rId164"/>
    <p:sldId id="602" r:id="rId165"/>
    <p:sldId id="796" r:id="rId166"/>
    <p:sldId id="709" r:id="rId167"/>
    <p:sldId id="797" r:id="rId168"/>
    <p:sldId id="710" r:id="rId169"/>
    <p:sldId id="601" r:id="rId170"/>
    <p:sldId id="728" r:id="rId171"/>
    <p:sldId id="600" r:id="rId172"/>
    <p:sldId id="727" r:id="rId173"/>
    <p:sldId id="599" r:id="rId174"/>
    <p:sldId id="598" r:id="rId175"/>
    <p:sldId id="597" r:id="rId176"/>
    <p:sldId id="596" r:id="rId177"/>
    <p:sldId id="595" r:id="rId178"/>
    <p:sldId id="594" r:id="rId179"/>
    <p:sldId id="563" r:id="rId180"/>
    <p:sldId id="592" r:id="rId181"/>
    <p:sldId id="591" r:id="rId182"/>
    <p:sldId id="590" r:id="rId183"/>
    <p:sldId id="589" r:id="rId184"/>
    <p:sldId id="588" r:id="rId185"/>
    <p:sldId id="587" r:id="rId186"/>
    <p:sldId id="586" r:id="rId187"/>
    <p:sldId id="585" r:id="rId188"/>
    <p:sldId id="584" r:id="rId189"/>
    <p:sldId id="583" r:id="rId190"/>
    <p:sldId id="593" r:id="rId191"/>
    <p:sldId id="715" r:id="rId192"/>
    <p:sldId id="582" r:id="rId193"/>
    <p:sldId id="581" r:id="rId194"/>
    <p:sldId id="580" r:id="rId195"/>
    <p:sldId id="714" r:id="rId196"/>
    <p:sldId id="579" r:id="rId197"/>
    <p:sldId id="578" r:id="rId198"/>
    <p:sldId id="577" r:id="rId199"/>
    <p:sldId id="576" r:id="rId200"/>
    <p:sldId id="798" r:id="rId201"/>
    <p:sldId id="799" r:id="rId202"/>
    <p:sldId id="713" r:id="rId203"/>
    <p:sldId id="575" r:id="rId204"/>
    <p:sldId id="574" r:id="rId205"/>
    <p:sldId id="573" r:id="rId206"/>
    <p:sldId id="572" r:id="rId207"/>
    <p:sldId id="571" r:id="rId208"/>
    <p:sldId id="570" r:id="rId209"/>
    <p:sldId id="569" r:id="rId210"/>
    <p:sldId id="725" r:id="rId211"/>
    <p:sldId id="568" r:id="rId212"/>
    <p:sldId id="567" r:id="rId213"/>
    <p:sldId id="566" r:id="rId214"/>
    <p:sldId id="712" r:id="rId215"/>
    <p:sldId id="565" r:id="rId216"/>
    <p:sldId id="564" r:id="rId217"/>
    <p:sldId id="562" r:id="rId218"/>
    <p:sldId id="561" r:id="rId219"/>
    <p:sldId id="724" r:id="rId220"/>
    <p:sldId id="560" r:id="rId221"/>
    <p:sldId id="559" r:id="rId222"/>
    <p:sldId id="558" r:id="rId223"/>
    <p:sldId id="557" r:id="rId224"/>
    <p:sldId id="556" r:id="rId225"/>
    <p:sldId id="555" r:id="rId226"/>
    <p:sldId id="554" r:id="rId227"/>
    <p:sldId id="553" r:id="rId228"/>
    <p:sldId id="552" r:id="rId229"/>
    <p:sldId id="551" r:id="rId230"/>
    <p:sldId id="550" r:id="rId231"/>
    <p:sldId id="549" r:id="rId232"/>
    <p:sldId id="548" r:id="rId233"/>
    <p:sldId id="547" r:id="rId234"/>
    <p:sldId id="546" r:id="rId235"/>
    <p:sldId id="545" r:id="rId236"/>
    <p:sldId id="535" r:id="rId237"/>
    <p:sldId id="534" r:id="rId238"/>
    <p:sldId id="754" r:id="rId239"/>
    <p:sldId id="757" r:id="rId240"/>
    <p:sldId id="758" r:id="rId241"/>
    <p:sldId id="759" r:id="rId242"/>
    <p:sldId id="761" r:id="rId243"/>
    <p:sldId id="762" r:id="rId244"/>
    <p:sldId id="763" r:id="rId245"/>
    <p:sldId id="756" r:id="rId246"/>
    <p:sldId id="536" r:id="rId247"/>
    <p:sldId id="711" r:id="rId248"/>
    <p:sldId id="800" r:id="rId249"/>
    <p:sldId id="801" r:id="rId250"/>
    <p:sldId id="802" r:id="rId251"/>
    <p:sldId id="803" r:id="rId252"/>
    <p:sldId id="804" r:id="rId253"/>
    <p:sldId id="805" r:id="rId254"/>
    <p:sldId id="806" r:id="rId255"/>
    <p:sldId id="807" r:id="rId256"/>
    <p:sldId id="808" r:id="rId257"/>
    <p:sldId id="809" r:id="rId258"/>
    <p:sldId id="810" r:id="rId259"/>
    <p:sldId id="811" r:id="rId260"/>
    <p:sldId id="812" r:id="rId261"/>
    <p:sldId id="813" r:id="rId262"/>
    <p:sldId id="814" r:id="rId263"/>
    <p:sldId id="815" r:id="rId264"/>
    <p:sldId id="816" r:id="rId265"/>
    <p:sldId id="817" r:id="rId266"/>
    <p:sldId id="818" r:id="rId267"/>
    <p:sldId id="819" r:id="rId268"/>
    <p:sldId id="820" r:id="rId269"/>
    <p:sldId id="821" r:id="rId270"/>
    <p:sldId id="822" r:id="rId271"/>
    <p:sldId id="823" r:id="rId272"/>
    <p:sldId id="824" r:id="rId273"/>
    <p:sldId id="825" r:id="rId274"/>
    <p:sldId id="826" r:id="rId275"/>
    <p:sldId id="827" r:id="rId276"/>
    <p:sldId id="828" r:id="rId277"/>
    <p:sldId id="829" r:id="rId278"/>
    <p:sldId id="830" r:id="rId279"/>
    <p:sldId id="831" r:id="rId280"/>
    <p:sldId id="832" r:id="rId281"/>
    <p:sldId id="482" r:id="rId282"/>
  </p:sldIdLst>
  <p:sldSz cx="9253538" cy="702151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212">
          <p15:clr>
            <a:srgbClr val="A4A3A4"/>
          </p15:clr>
        </p15:guide>
        <p15:guide id="2" pos="29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CC3300"/>
    <a:srgbClr val="FF3300"/>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82386" autoAdjust="0"/>
  </p:normalViewPr>
  <p:slideViewPr>
    <p:cSldViewPr>
      <p:cViewPr varScale="1">
        <p:scale>
          <a:sx n="71" d="100"/>
          <a:sy n="71" d="100"/>
        </p:scale>
        <p:origin x="-1332" y="-108"/>
      </p:cViewPr>
      <p:guideLst>
        <p:guide orient="horz" pos="2212"/>
        <p:guide pos="2915"/>
      </p:guideLst>
    </p:cSldViewPr>
  </p:slideViewPr>
  <p:outlineViewPr>
    <p:cViewPr>
      <p:scale>
        <a:sx n="33" d="100"/>
        <a:sy n="33" d="100"/>
      </p:scale>
      <p:origin x="0" y="4038"/>
    </p:cViewPr>
  </p:outlineViewPr>
  <p:notesTextViewPr>
    <p:cViewPr>
      <p:scale>
        <a:sx n="100" d="100"/>
        <a:sy n="100" d="100"/>
      </p:scale>
      <p:origin x="0" y="0"/>
    </p:cViewPr>
  </p:notesTextViewPr>
  <p:sorterViewPr>
    <p:cViewPr>
      <p:scale>
        <a:sx n="66" d="100"/>
        <a:sy n="66" d="100"/>
      </p:scale>
      <p:origin x="0" y="-200"/>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slide" Target="slides/slide277.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slide" Target="slides/slide278.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260" Type="http://schemas.openxmlformats.org/officeDocument/2006/relationships/slide" Target="slides/slide258.xml"/><Relationship Id="rId265" Type="http://schemas.openxmlformats.org/officeDocument/2006/relationships/slide" Target="slides/slide263.xml"/><Relationship Id="rId281" Type="http://schemas.openxmlformats.org/officeDocument/2006/relationships/slide" Target="slides/slide279.xml"/><Relationship Id="rId286"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slide" Target="slides/slide232.xml"/><Relationship Id="rId239" Type="http://schemas.openxmlformats.org/officeDocument/2006/relationships/slide" Target="slides/slide237.xml"/><Relationship Id="rId2" Type="http://schemas.openxmlformats.org/officeDocument/2006/relationships/slideMaster" Target="slideMasters/slideMaster2.xml"/><Relationship Id="rId29" Type="http://schemas.openxmlformats.org/officeDocument/2006/relationships/slide" Target="slides/slide27.xml"/><Relationship Id="rId250" Type="http://schemas.openxmlformats.org/officeDocument/2006/relationships/slide" Target="slides/slide248.xml"/><Relationship Id="rId255" Type="http://schemas.openxmlformats.org/officeDocument/2006/relationships/slide" Target="slides/slide253.xml"/><Relationship Id="rId271" Type="http://schemas.openxmlformats.org/officeDocument/2006/relationships/slide" Target="slides/slide269.xml"/><Relationship Id="rId276" Type="http://schemas.openxmlformats.org/officeDocument/2006/relationships/slide" Target="slides/slide274.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slide" Target="slides/slide243.xml"/><Relationship Id="rId261" Type="http://schemas.openxmlformats.org/officeDocument/2006/relationships/slide" Target="slides/slide259.xml"/><Relationship Id="rId266" Type="http://schemas.openxmlformats.org/officeDocument/2006/relationships/slide" Target="slides/slide264.xml"/><Relationship Id="rId287" Type="http://schemas.openxmlformats.org/officeDocument/2006/relationships/theme" Target="theme/theme1.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282" Type="http://schemas.openxmlformats.org/officeDocument/2006/relationships/slide" Target="slides/slide280.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1" Type="http://schemas.openxmlformats.org/officeDocument/2006/relationships/slide" Target="slides/slide249.xml"/><Relationship Id="rId256" Type="http://schemas.openxmlformats.org/officeDocument/2006/relationships/slide" Target="slides/slide254.xml"/><Relationship Id="rId277" Type="http://schemas.openxmlformats.org/officeDocument/2006/relationships/slide" Target="slides/slide275.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72" Type="http://schemas.openxmlformats.org/officeDocument/2006/relationships/slide" Target="slides/slide270.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slide" Target="slides/slide260.xml"/><Relationship Id="rId283"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handoutMaster" Target="handoutMasters/handoutMaster1.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presProps" Target="presProps.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5123" name="Rectangle 3"/>
          <p:cNvSpPr>
            <a:spLocks noGrp="1" noChangeArrowheads="1"/>
          </p:cNvSpPr>
          <p:nvPr>
            <p:ph type="dt" sz="quarter" idx="1"/>
          </p:nvPr>
        </p:nvSpPr>
        <p:spPr bwMode="auto">
          <a:xfrm>
            <a:off x="3852018"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5124" name="Rectangle 4"/>
          <p:cNvSpPr>
            <a:spLocks noGrp="1" noChangeArrowheads="1"/>
          </p:cNvSpPr>
          <p:nvPr>
            <p:ph type="ftr" sz="quarter" idx="2"/>
          </p:nvPr>
        </p:nvSpPr>
        <p:spPr bwMode="auto">
          <a:xfrm>
            <a:off x="1"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5125" name="Rectangle 5"/>
          <p:cNvSpPr>
            <a:spLocks noGrp="1" noChangeArrowheads="1"/>
          </p:cNvSpPr>
          <p:nvPr>
            <p:ph type="sldNum" sz="quarter" idx="3"/>
          </p:nvPr>
        </p:nvSpPr>
        <p:spPr bwMode="auto">
          <a:xfrm>
            <a:off x="3852018"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C750385-9CAE-41D9-813D-A5CB9B52DCA3}" type="slidenum">
              <a:rPr lang="en-GB"/>
              <a:pPr>
                <a:defRPr/>
              </a:pPr>
              <a:t>‹#›</a:t>
            </a:fld>
            <a:endParaRPr lang="en-GB"/>
          </a:p>
        </p:txBody>
      </p:sp>
    </p:spTree>
    <p:extLst>
      <p:ext uri="{BB962C8B-B14F-4D97-AF65-F5344CB8AC3E}">
        <p14:creationId xmlns:p14="http://schemas.microsoft.com/office/powerpoint/2010/main" xmlns="" val="23452297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9155" name="Rectangle 3"/>
          <p:cNvSpPr>
            <a:spLocks noGrp="1" noChangeArrowheads="1"/>
          </p:cNvSpPr>
          <p:nvPr>
            <p:ph type="dt" idx="1"/>
          </p:nvPr>
        </p:nvSpPr>
        <p:spPr bwMode="auto">
          <a:xfrm>
            <a:off x="3850444"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9940" name="Rectangle 4"/>
          <p:cNvSpPr>
            <a:spLocks noGrp="1" noRot="1" noChangeAspect="1" noChangeArrowheads="1" noTextEdit="1"/>
          </p:cNvSpPr>
          <p:nvPr>
            <p:ph type="sldImg" idx="2"/>
          </p:nvPr>
        </p:nvSpPr>
        <p:spPr bwMode="auto">
          <a:xfrm>
            <a:off x="946150" y="744538"/>
            <a:ext cx="4905375"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7"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1"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9159" name="Rectangle 7"/>
          <p:cNvSpPr>
            <a:spLocks noGrp="1" noChangeArrowheads="1"/>
          </p:cNvSpPr>
          <p:nvPr>
            <p:ph type="sldNum" sz="quarter" idx="5"/>
          </p:nvPr>
        </p:nvSpPr>
        <p:spPr bwMode="auto">
          <a:xfrm>
            <a:off x="3850444"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F5EE6BD-C259-4E7D-9A6D-E1EC9AA236F6}" type="slidenum">
              <a:rPr lang="en-US"/>
              <a:pPr>
                <a:defRPr/>
              </a:pPr>
              <a:t>‹#›</a:t>
            </a:fld>
            <a:endParaRPr lang="en-US"/>
          </a:p>
        </p:txBody>
      </p:sp>
    </p:spTree>
    <p:extLst>
      <p:ext uri="{BB962C8B-B14F-4D97-AF65-F5344CB8AC3E}">
        <p14:creationId xmlns:p14="http://schemas.microsoft.com/office/powerpoint/2010/main" xmlns="" val="51529045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3738" y="2181225"/>
            <a:ext cx="7866062" cy="1504950"/>
          </a:xfrm>
        </p:spPr>
        <p:txBody>
          <a:bodyPr/>
          <a:lstStyle/>
          <a:p>
            <a:r>
              <a:rPr lang="en-US"/>
              <a:t>Click to edit Master title style</a:t>
            </a:r>
            <a:endParaRPr lang="en-ZA"/>
          </a:p>
        </p:txBody>
      </p:sp>
      <p:sp>
        <p:nvSpPr>
          <p:cNvPr id="3" name="Subtitle 2"/>
          <p:cNvSpPr>
            <a:spLocks noGrp="1"/>
          </p:cNvSpPr>
          <p:nvPr>
            <p:ph type="subTitle" idx="1"/>
          </p:nvPr>
        </p:nvSpPr>
        <p:spPr>
          <a:xfrm>
            <a:off x="1387475" y="3978275"/>
            <a:ext cx="6478588" cy="17954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C0F65B-C570-4548-895E-5C7A1235F03D}" type="slidenum">
              <a:rPr lang="en-US"/>
              <a:pPr>
                <a:defRPr/>
              </a:pPr>
              <a:t>‹#›</a:t>
            </a:fld>
            <a:endParaRPr lang="en-US"/>
          </a:p>
        </p:txBody>
      </p:sp>
    </p:spTree>
    <p:extLst>
      <p:ext uri="{BB962C8B-B14F-4D97-AF65-F5344CB8AC3E}">
        <p14:creationId xmlns:p14="http://schemas.microsoft.com/office/powerpoint/2010/main" xmlns="" val="76393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DBA2C-E03F-4E83-95FC-488F0EF6817C}" type="slidenum">
              <a:rPr lang="en-US"/>
              <a:pPr>
                <a:defRPr/>
              </a:pPr>
              <a:t>‹#›</a:t>
            </a:fld>
            <a:endParaRPr lang="en-US"/>
          </a:p>
        </p:txBody>
      </p:sp>
    </p:spTree>
    <p:extLst>
      <p:ext uri="{BB962C8B-B14F-4D97-AF65-F5344CB8AC3E}">
        <p14:creationId xmlns:p14="http://schemas.microsoft.com/office/powerpoint/2010/main" xmlns="" val="269301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80988"/>
            <a:ext cx="2081212" cy="59912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61963" y="280988"/>
            <a:ext cx="6096000" cy="599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61E683-09C1-4BDE-8E63-59CD7E79A3F9}" type="slidenum">
              <a:rPr lang="en-US"/>
              <a:pPr>
                <a:defRPr/>
              </a:pPr>
              <a:t>‹#›</a:t>
            </a:fld>
            <a:endParaRPr lang="en-US"/>
          </a:p>
        </p:txBody>
      </p:sp>
    </p:spTree>
    <p:extLst>
      <p:ext uri="{BB962C8B-B14F-4D97-AF65-F5344CB8AC3E}">
        <p14:creationId xmlns:p14="http://schemas.microsoft.com/office/powerpoint/2010/main" xmlns="" val="2311364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963" y="280988"/>
            <a:ext cx="8329612" cy="1169987"/>
          </a:xfrm>
        </p:spPr>
        <p:txBody>
          <a:bodyPr/>
          <a:lstStyle/>
          <a:p>
            <a:r>
              <a:rPr lang="en-US"/>
              <a:t>Click to edit Master title style</a:t>
            </a:r>
            <a:endParaRPr lang="en-ZA"/>
          </a:p>
        </p:txBody>
      </p:sp>
      <p:sp>
        <p:nvSpPr>
          <p:cNvPr id="3" name="Text Placeholder 2"/>
          <p:cNvSpPr>
            <a:spLocks noGrp="1"/>
          </p:cNvSpPr>
          <p:nvPr>
            <p:ph type="body" sz="half" idx="1"/>
          </p:nvPr>
        </p:nvSpPr>
        <p:spPr>
          <a:xfrm>
            <a:off x="461963" y="1638300"/>
            <a:ext cx="4087812" cy="463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638300"/>
            <a:ext cx="4089400" cy="463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C10A17-B7ED-40DA-B1A2-D71A1DC84B73}" type="slidenum">
              <a:rPr lang="en-US"/>
              <a:pPr>
                <a:defRPr/>
              </a:pPr>
              <a:t>‹#›</a:t>
            </a:fld>
            <a:endParaRPr lang="en-US"/>
          </a:p>
        </p:txBody>
      </p:sp>
    </p:spTree>
    <p:extLst>
      <p:ext uri="{BB962C8B-B14F-4D97-AF65-F5344CB8AC3E}">
        <p14:creationId xmlns:p14="http://schemas.microsoft.com/office/powerpoint/2010/main" xmlns="" val="3695114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1963" y="280988"/>
            <a:ext cx="8329612" cy="1169987"/>
          </a:xfrm>
        </p:spPr>
        <p:txBody>
          <a:bodyPr/>
          <a:lstStyle/>
          <a:p>
            <a:r>
              <a:rPr lang="en-US"/>
              <a:t>Click to edit Master title style</a:t>
            </a:r>
            <a:endParaRPr lang="en-ZA"/>
          </a:p>
        </p:txBody>
      </p:sp>
      <p:sp>
        <p:nvSpPr>
          <p:cNvPr id="3" name="Table Placeholder 2"/>
          <p:cNvSpPr>
            <a:spLocks noGrp="1"/>
          </p:cNvSpPr>
          <p:nvPr>
            <p:ph type="tbl" idx="1"/>
          </p:nvPr>
        </p:nvSpPr>
        <p:spPr>
          <a:xfrm>
            <a:off x="461963" y="1638300"/>
            <a:ext cx="8329612" cy="4633913"/>
          </a:xfrm>
        </p:spPr>
        <p:txBody>
          <a:bodyPr/>
          <a:lstStyle/>
          <a:p>
            <a:pPr lvl="0"/>
            <a:endParaRPr lang="en-ZA"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7F74B2-9700-4BB1-B7A8-82EB18BF692A}" type="slidenum">
              <a:rPr lang="en-US"/>
              <a:pPr>
                <a:defRPr/>
              </a:pPr>
              <a:t>‹#›</a:t>
            </a:fld>
            <a:endParaRPr lang="en-US"/>
          </a:p>
        </p:txBody>
      </p:sp>
    </p:spTree>
    <p:extLst>
      <p:ext uri="{BB962C8B-B14F-4D97-AF65-F5344CB8AC3E}">
        <p14:creationId xmlns:p14="http://schemas.microsoft.com/office/powerpoint/2010/main" xmlns="" val="2937222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3738" y="2181225"/>
            <a:ext cx="7866062" cy="1504950"/>
          </a:xfrm>
        </p:spPr>
        <p:txBody>
          <a:bodyPr/>
          <a:lstStyle/>
          <a:p>
            <a:r>
              <a:rPr lang="en-US"/>
              <a:t>Click to edit Master title style</a:t>
            </a:r>
            <a:endParaRPr lang="en-ZA"/>
          </a:p>
        </p:txBody>
      </p:sp>
      <p:sp>
        <p:nvSpPr>
          <p:cNvPr id="3" name="Subtitle 2"/>
          <p:cNvSpPr>
            <a:spLocks noGrp="1"/>
          </p:cNvSpPr>
          <p:nvPr>
            <p:ph type="subTitle" idx="1"/>
          </p:nvPr>
        </p:nvSpPr>
        <p:spPr>
          <a:xfrm>
            <a:off x="1387475" y="3978275"/>
            <a:ext cx="6478588" cy="17954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69AD36-30ED-4967-AFEF-438E0E62060F}" type="slidenum">
              <a:rPr lang="en-US"/>
              <a:pPr>
                <a:defRPr/>
              </a:pPr>
              <a:t>‹#›</a:t>
            </a:fld>
            <a:endParaRPr lang="en-US"/>
          </a:p>
        </p:txBody>
      </p:sp>
    </p:spTree>
    <p:extLst>
      <p:ext uri="{BB962C8B-B14F-4D97-AF65-F5344CB8AC3E}">
        <p14:creationId xmlns:p14="http://schemas.microsoft.com/office/powerpoint/2010/main" xmlns="" val="900817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CA2CAD-F9A6-4E53-83CB-A3D7DC120D60}" type="slidenum">
              <a:rPr lang="en-US"/>
              <a:pPr>
                <a:defRPr/>
              </a:pPr>
              <a:t>‹#›</a:t>
            </a:fld>
            <a:endParaRPr lang="en-US"/>
          </a:p>
        </p:txBody>
      </p:sp>
    </p:spTree>
    <p:extLst>
      <p:ext uri="{BB962C8B-B14F-4D97-AF65-F5344CB8AC3E}">
        <p14:creationId xmlns:p14="http://schemas.microsoft.com/office/powerpoint/2010/main" xmlns="" val="2443147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4511675"/>
            <a:ext cx="7866063" cy="1395413"/>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30250" y="2976563"/>
            <a:ext cx="7866063" cy="15351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57A187-28DE-4C13-8A8A-931C4D2F5390}" type="slidenum">
              <a:rPr lang="en-US"/>
              <a:pPr>
                <a:defRPr/>
              </a:pPr>
              <a:t>‹#›</a:t>
            </a:fld>
            <a:endParaRPr lang="en-US"/>
          </a:p>
        </p:txBody>
      </p:sp>
    </p:spTree>
    <p:extLst>
      <p:ext uri="{BB962C8B-B14F-4D97-AF65-F5344CB8AC3E}">
        <p14:creationId xmlns:p14="http://schemas.microsoft.com/office/powerpoint/2010/main" xmlns="" val="3431155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61963" y="1638300"/>
            <a:ext cx="4087812" cy="4633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638300"/>
            <a:ext cx="4089400" cy="4633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16C0CF-F685-4FB3-B98B-F433C9034B1E}" type="slidenum">
              <a:rPr lang="en-US"/>
              <a:pPr>
                <a:defRPr/>
              </a:pPr>
              <a:t>‹#›</a:t>
            </a:fld>
            <a:endParaRPr lang="en-US"/>
          </a:p>
        </p:txBody>
      </p:sp>
    </p:spTree>
    <p:extLst>
      <p:ext uri="{BB962C8B-B14F-4D97-AF65-F5344CB8AC3E}">
        <p14:creationId xmlns:p14="http://schemas.microsoft.com/office/powerpoint/2010/main" xmlns="" val="2044007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61963" y="1571625"/>
            <a:ext cx="4089400" cy="655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1963" y="2227263"/>
            <a:ext cx="4089400" cy="4044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700588" y="1571625"/>
            <a:ext cx="4090987" cy="655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0588" y="2227263"/>
            <a:ext cx="4090987" cy="4044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BFD6E1-8A1C-44C9-A111-719B1B344A73}" type="slidenum">
              <a:rPr lang="en-US"/>
              <a:pPr>
                <a:defRPr/>
              </a:pPr>
              <a:t>‹#›</a:t>
            </a:fld>
            <a:endParaRPr lang="en-US"/>
          </a:p>
        </p:txBody>
      </p:sp>
    </p:spTree>
    <p:extLst>
      <p:ext uri="{BB962C8B-B14F-4D97-AF65-F5344CB8AC3E}">
        <p14:creationId xmlns:p14="http://schemas.microsoft.com/office/powerpoint/2010/main" xmlns="" val="4243595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95B1842-CA9C-4DF5-821F-171624AF58D5}" type="slidenum">
              <a:rPr lang="en-US"/>
              <a:pPr>
                <a:defRPr/>
              </a:pPr>
              <a:t>‹#›</a:t>
            </a:fld>
            <a:endParaRPr lang="en-US"/>
          </a:p>
        </p:txBody>
      </p:sp>
    </p:spTree>
    <p:extLst>
      <p:ext uri="{BB962C8B-B14F-4D97-AF65-F5344CB8AC3E}">
        <p14:creationId xmlns:p14="http://schemas.microsoft.com/office/powerpoint/2010/main" xmlns="" val="121771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07DBBD-13FA-456E-9FFF-BB922381A294}" type="slidenum">
              <a:rPr lang="en-US"/>
              <a:pPr>
                <a:defRPr/>
              </a:pPr>
              <a:t>‹#›</a:t>
            </a:fld>
            <a:endParaRPr lang="en-US"/>
          </a:p>
        </p:txBody>
      </p:sp>
    </p:spTree>
    <p:extLst>
      <p:ext uri="{BB962C8B-B14F-4D97-AF65-F5344CB8AC3E}">
        <p14:creationId xmlns:p14="http://schemas.microsoft.com/office/powerpoint/2010/main" xmlns="" val="3218703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D9B49D-C252-454E-83DC-FA004683FDFF}" type="slidenum">
              <a:rPr lang="en-US"/>
              <a:pPr>
                <a:defRPr/>
              </a:pPr>
              <a:t>‹#›</a:t>
            </a:fld>
            <a:endParaRPr lang="en-US"/>
          </a:p>
        </p:txBody>
      </p:sp>
    </p:spTree>
    <p:extLst>
      <p:ext uri="{BB962C8B-B14F-4D97-AF65-F5344CB8AC3E}">
        <p14:creationId xmlns:p14="http://schemas.microsoft.com/office/powerpoint/2010/main" xmlns="" val="3977307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1963" y="279400"/>
            <a:ext cx="3044825" cy="1190625"/>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617913" y="279400"/>
            <a:ext cx="5173662" cy="59928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61963" y="1470025"/>
            <a:ext cx="3044825" cy="48021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8D1FA9-BEFC-49DA-B1F8-DE9315571364}" type="slidenum">
              <a:rPr lang="en-US"/>
              <a:pPr>
                <a:defRPr/>
              </a:pPr>
              <a:t>‹#›</a:t>
            </a:fld>
            <a:endParaRPr lang="en-US"/>
          </a:p>
        </p:txBody>
      </p:sp>
    </p:spTree>
    <p:extLst>
      <p:ext uri="{BB962C8B-B14F-4D97-AF65-F5344CB8AC3E}">
        <p14:creationId xmlns:p14="http://schemas.microsoft.com/office/powerpoint/2010/main" xmlns="" val="3849061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14513" y="4914900"/>
            <a:ext cx="5551487" cy="581025"/>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814513" y="627063"/>
            <a:ext cx="5551487" cy="4213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814513" y="5495925"/>
            <a:ext cx="5551487" cy="8239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0EF5F4-A854-4940-B5CC-BDCE1CDFD23C}" type="slidenum">
              <a:rPr lang="en-US"/>
              <a:pPr>
                <a:defRPr/>
              </a:pPr>
              <a:t>‹#›</a:t>
            </a:fld>
            <a:endParaRPr lang="en-US"/>
          </a:p>
        </p:txBody>
      </p:sp>
    </p:spTree>
    <p:extLst>
      <p:ext uri="{BB962C8B-B14F-4D97-AF65-F5344CB8AC3E}">
        <p14:creationId xmlns:p14="http://schemas.microsoft.com/office/powerpoint/2010/main" xmlns="" val="424220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AE6A0A-FEB7-4307-8883-3310E4AA378C}" type="slidenum">
              <a:rPr lang="en-US"/>
              <a:pPr>
                <a:defRPr/>
              </a:pPr>
              <a:t>‹#›</a:t>
            </a:fld>
            <a:endParaRPr lang="en-US"/>
          </a:p>
        </p:txBody>
      </p:sp>
    </p:spTree>
    <p:extLst>
      <p:ext uri="{BB962C8B-B14F-4D97-AF65-F5344CB8AC3E}">
        <p14:creationId xmlns:p14="http://schemas.microsoft.com/office/powerpoint/2010/main" xmlns="" val="2538426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80988"/>
            <a:ext cx="2081212" cy="59912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61963" y="280988"/>
            <a:ext cx="6096000" cy="599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1DB91E-D91B-4019-B846-72A5B5919B04}" type="slidenum">
              <a:rPr lang="en-US"/>
              <a:pPr>
                <a:defRPr/>
              </a:pPr>
              <a:t>‹#›</a:t>
            </a:fld>
            <a:endParaRPr lang="en-US"/>
          </a:p>
        </p:txBody>
      </p:sp>
    </p:spTree>
    <p:extLst>
      <p:ext uri="{BB962C8B-B14F-4D97-AF65-F5344CB8AC3E}">
        <p14:creationId xmlns:p14="http://schemas.microsoft.com/office/powerpoint/2010/main" xmlns="" val="2907686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4511675"/>
            <a:ext cx="7866063" cy="1395413"/>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30250" y="2976563"/>
            <a:ext cx="7866063" cy="15351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46D76D-5240-4A21-8855-04362D52E756}" type="slidenum">
              <a:rPr lang="en-US"/>
              <a:pPr>
                <a:defRPr/>
              </a:pPr>
              <a:t>‹#›</a:t>
            </a:fld>
            <a:endParaRPr lang="en-US"/>
          </a:p>
        </p:txBody>
      </p:sp>
    </p:spTree>
    <p:extLst>
      <p:ext uri="{BB962C8B-B14F-4D97-AF65-F5344CB8AC3E}">
        <p14:creationId xmlns:p14="http://schemas.microsoft.com/office/powerpoint/2010/main" xmlns="" val="55910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61963" y="1638300"/>
            <a:ext cx="4087812" cy="4633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638300"/>
            <a:ext cx="4089400" cy="4633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D5B098-6090-476E-A7FD-CBEA1879A79D}" type="slidenum">
              <a:rPr lang="en-US"/>
              <a:pPr>
                <a:defRPr/>
              </a:pPr>
              <a:t>‹#›</a:t>
            </a:fld>
            <a:endParaRPr lang="en-US"/>
          </a:p>
        </p:txBody>
      </p:sp>
    </p:spTree>
    <p:extLst>
      <p:ext uri="{BB962C8B-B14F-4D97-AF65-F5344CB8AC3E}">
        <p14:creationId xmlns:p14="http://schemas.microsoft.com/office/powerpoint/2010/main" xmlns="" val="58543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61963" y="1571625"/>
            <a:ext cx="4089400" cy="655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1963" y="2227263"/>
            <a:ext cx="4089400" cy="4044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700588" y="1571625"/>
            <a:ext cx="4090987" cy="655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0588" y="2227263"/>
            <a:ext cx="4090987" cy="4044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513B38-8B4D-4BF8-88D8-7DFC645CEE91}" type="slidenum">
              <a:rPr lang="en-US"/>
              <a:pPr>
                <a:defRPr/>
              </a:pPr>
              <a:t>‹#›</a:t>
            </a:fld>
            <a:endParaRPr lang="en-US"/>
          </a:p>
        </p:txBody>
      </p:sp>
    </p:spTree>
    <p:extLst>
      <p:ext uri="{BB962C8B-B14F-4D97-AF65-F5344CB8AC3E}">
        <p14:creationId xmlns:p14="http://schemas.microsoft.com/office/powerpoint/2010/main" xmlns="" val="3816766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74A84C-4565-4A38-A8A6-4177E37E9B0F}" type="slidenum">
              <a:rPr lang="en-US"/>
              <a:pPr>
                <a:defRPr/>
              </a:pPr>
              <a:t>‹#›</a:t>
            </a:fld>
            <a:endParaRPr lang="en-US"/>
          </a:p>
        </p:txBody>
      </p:sp>
    </p:spTree>
    <p:extLst>
      <p:ext uri="{BB962C8B-B14F-4D97-AF65-F5344CB8AC3E}">
        <p14:creationId xmlns:p14="http://schemas.microsoft.com/office/powerpoint/2010/main" xmlns="" val="61129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E45831-93C9-4DA4-B120-453EA7CAAF89}" type="slidenum">
              <a:rPr lang="en-US"/>
              <a:pPr>
                <a:defRPr/>
              </a:pPr>
              <a:t>‹#›</a:t>
            </a:fld>
            <a:endParaRPr lang="en-US"/>
          </a:p>
        </p:txBody>
      </p:sp>
    </p:spTree>
    <p:extLst>
      <p:ext uri="{BB962C8B-B14F-4D97-AF65-F5344CB8AC3E}">
        <p14:creationId xmlns:p14="http://schemas.microsoft.com/office/powerpoint/2010/main" xmlns="" val="4112021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1963" y="279400"/>
            <a:ext cx="3044825" cy="1190625"/>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617913" y="279400"/>
            <a:ext cx="5173662" cy="59928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61963" y="1470025"/>
            <a:ext cx="3044825" cy="48021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D0124B-8795-4486-8C53-3E34256044BA}" type="slidenum">
              <a:rPr lang="en-US"/>
              <a:pPr>
                <a:defRPr/>
              </a:pPr>
              <a:t>‹#›</a:t>
            </a:fld>
            <a:endParaRPr lang="en-US"/>
          </a:p>
        </p:txBody>
      </p:sp>
    </p:spTree>
    <p:extLst>
      <p:ext uri="{BB962C8B-B14F-4D97-AF65-F5344CB8AC3E}">
        <p14:creationId xmlns:p14="http://schemas.microsoft.com/office/powerpoint/2010/main" xmlns="" val="83126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14513" y="4914900"/>
            <a:ext cx="5551487" cy="581025"/>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814513" y="627063"/>
            <a:ext cx="5551487" cy="4213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814513" y="5495925"/>
            <a:ext cx="5551487" cy="8239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C60A67-E61D-4B62-B26B-03B7AEB2D1E1}" type="slidenum">
              <a:rPr lang="en-US"/>
              <a:pPr>
                <a:defRPr/>
              </a:pPr>
              <a:t>‹#›</a:t>
            </a:fld>
            <a:endParaRPr lang="en-US"/>
          </a:p>
        </p:txBody>
      </p:sp>
    </p:spTree>
    <p:extLst>
      <p:ext uri="{BB962C8B-B14F-4D97-AF65-F5344CB8AC3E}">
        <p14:creationId xmlns:p14="http://schemas.microsoft.com/office/powerpoint/2010/main" xmlns="" val="400002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1963" y="280988"/>
            <a:ext cx="8329612" cy="116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994" tIns="46497" rIns="92994" bIns="4649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61963" y="1638300"/>
            <a:ext cx="8329612" cy="463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994" tIns="46497" rIns="92994" bIns="4649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61963" y="6394450"/>
            <a:ext cx="2160587" cy="487363"/>
          </a:xfrm>
          <a:prstGeom prst="rect">
            <a:avLst/>
          </a:prstGeom>
          <a:noFill/>
          <a:ln w="9525">
            <a:noFill/>
            <a:miter lim="800000"/>
            <a:headEnd/>
            <a:tailEnd/>
          </a:ln>
          <a:effectLst/>
        </p:spPr>
        <p:txBody>
          <a:bodyPr vert="horz" wrap="square" lIns="92994" tIns="46497" rIns="92994" bIns="46497"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62300" y="6394450"/>
            <a:ext cx="2928938" cy="487363"/>
          </a:xfrm>
          <a:prstGeom prst="rect">
            <a:avLst/>
          </a:prstGeom>
          <a:noFill/>
          <a:ln w="9525">
            <a:noFill/>
            <a:miter lim="800000"/>
            <a:headEnd/>
            <a:tailEnd/>
          </a:ln>
          <a:effectLst/>
        </p:spPr>
        <p:txBody>
          <a:bodyPr vert="horz" wrap="square" lIns="92994" tIns="46497" rIns="92994" bIns="46497"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630988" y="6394450"/>
            <a:ext cx="2160587" cy="487363"/>
          </a:xfrm>
          <a:prstGeom prst="rect">
            <a:avLst/>
          </a:prstGeom>
          <a:noFill/>
          <a:ln w="9525">
            <a:noFill/>
            <a:miter lim="800000"/>
            <a:headEnd/>
            <a:tailEnd/>
          </a:ln>
          <a:effectLst/>
        </p:spPr>
        <p:txBody>
          <a:bodyPr vert="horz" wrap="square" lIns="92994" tIns="46497" rIns="92994" bIns="46497" numCol="1" anchor="t" anchorCtr="0" compatLnSpc="1">
            <a:prstTxWarp prst="textNoShape">
              <a:avLst/>
            </a:prstTxWarp>
          </a:bodyPr>
          <a:lstStyle>
            <a:lvl1pPr algn="r">
              <a:defRPr sz="1400"/>
            </a:lvl1pPr>
          </a:lstStyle>
          <a:p>
            <a:pPr>
              <a:defRPr/>
            </a:pPr>
            <a:fld id="{AAD8F678-8E09-4AC6-9954-D5831FFB3818}" type="slidenum">
              <a:rPr lang="en-US"/>
              <a:pPr>
                <a:defRPr/>
              </a:pPr>
              <a:t>‹#›</a:t>
            </a:fld>
            <a:endParaRPr lang="en-US"/>
          </a:p>
        </p:txBody>
      </p:sp>
      <p:pic>
        <p:nvPicPr>
          <p:cNvPr id="1031" name="Picture 7" descr="POWERPOINT"/>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0" y="-28575"/>
            <a:ext cx="9253538" cy="705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ctr" defTabSz="930275" rtl="0" eaLnBrk="0" fontAlgn="base" hangingPunct="0">
        <a:spcBef>
          <a:spcPct val="0"/>
        </a:spcBef>
        <a:spcAft>
          <a:spcPct val="0"/>
        </a:spcAft>
        <a:defRPr sz="4500">
          <a:solidFill>
            <a:schemeClr val="tx2"/>
          </a:solidFill>
          <a:latin typeface="+mj-lt"/>
          <a:ea typeface="+mj-ea"/>
          <a:cs typeface="+mj-cs"/>
        </a:defRPr>
      </a:lvl1pPr>
      <a:lvl2pPr algn="ctr" defTabSz="930275" rtl="0" eaLnBrk="0" fontAlgn="base" hangingPunct="0">
        <a:spcBef>
          <a:spcPct val="0"/>
        </a:spcBef>
        <a:spcAft>
          <a:spcPct val="0"/>
        </a:spcAft>
        <a:defRPr sz="4500">
          <a:solidFill>
            <a:schemeClr val="tx2"/>
          </a:solidFill>
          <a:latin typeface="Arial" charset="0"/>
        </a:defRPr>
      </a:lvl2pPr>
      <a:lvl3pPr algn="ctr" defTabSz="930275" rtl="0" eaLnBrk="0" fontAlgn="base" hangingPunct="0">
        <a:spcBef>
          <a:spcPct val="0"/>
        </a:spcBef>
        <a:spcAft>
          <a:spcPct val="0"/>
        </a:spcAft>
        <a:defRPr sz="4500">
          <a:solidFill>
            <a:schemeClr val="tx2"/>
          </a:solidFill>
          <a:latin typeface="Arial" charset="0"/>
        </a:defRPr>
      </a:lvl3pPr>
      <a:lvl4pPr algn="ctr" defTabSz="930275" rtl="0" eaLnBrk="0" fontAlgn="base" hangingPunct="0">
        <a:spcBef>
          <a:spcPct val="0"/>
        </a:spcBef>
        <a:spcAft>
          <a:spcPct val="0"/>
        </a:spcAft>
        <a:defRPr sz="4500">
          <a:solidFill>
            <a:schemeClr val="tx2"/>
          </a:solidFill>
          <a:latin typeface="Arial" charset="0"/>
        </a:defRPr>
      </a:lvl4pPr>
      <a:lvl5pPr algn="ctr" defTabSz="930275" rtl="0" eaLnBrk="0" fontAlgn="base" hangingPunct="0">
        <a:spcBef>
          <a:spcPct val="0"/>
        </a:spcBef>
        <a:spcAft>
          <a:spcPct val="0"/>
        </a:spcAft>
        <a:defRPr sz="4500">
          <a:solidFill>
            <a:schemeClr val="tx2"/>
          </a:solidFill>
          <a:latin typeface="Arial" charset="0"/>
        </a:defRPr>
      </a:lvl5pPr>
      <a:lvl6pPr marL="457200" algn="ctr" defTabSz="930275" rtl="0" fontAlgn="base">
        <a:spcBef>
          <a:spcPct val="0"/>
        </a:spcBef>
        <a:spcAft>
          <a:spcPct val="0"/>
        </a:spcAft>
        <a:defRPr sz="4500">
          <a:solidFill>
            <a:schemeClr val="tx2"/>
          </a:solidFill>
          <a:latin typeface="Arial" charset="0"/>
        </a:defRPr>
      </a:lvl6pPr>
      <a:lvl7pPr marL="914400" algn="ctr" defTabSz="930275" rtl="0" fontAlgn="base">
        <a:spcBef>
          <a:spcPct val="0"/>
        </a:spcBef>
        <a:spcAft>
          <a:spcPct val="0"/>
        </a:spcAft>
        <a:defRPr sz="4500">
          <a:solidFill>
            <a:schemeClr val="tx2"/>
          </a:solidFill>
          <a:latin typeface="Arial" charset="0"/>
        </a:defRPr>
      </a:lvl7pPr>
      <a:lvl8pPr marL="1371600" algn="ctr" defTabSz="930275" rtl="0" fontAlgn="base">
        <a:spcBef>
          <a:spcPct val="0"/>
        </a:spcBef>
        <a:spcAft>
          <a:spcPct val="0"/>
        </a:spcAft>
        <a:defRPr sz="4500">
          <a:solidFill>
            <a:schemeClr val="tx2"/>
          </a:solidFill>
          <a:latin typeface="Arial" charset="0"/>
        </a:defRPr>
      </a:lvl8pPr>
      <a:lvl9pPr marL="1828800" algn="ctr" defTabSz="930275" rtl="0" fontAlgn="base">
        <a:spcBef>
          <a:spcPct val="0"/>
        </a:spcBef>
        <a:spcAft>
          <a:spcPct val="0"/>
        </a:spcAft>
        <a:defRPr sz="4500">
          <a:solidFill>
            <a:schemeClr val="tx2"/>
          </a:solidFill>
          <a:latin typeface="Arial" charset="0"/>
        </a:defRPr>
      </a:lvl9pPr>
    </p:titleStyle>
    <p:bodyStyle>
      <a:lvl1pPr marL="349250" indent="-349250" algn="l" defTabSz="930275" rtl="0" eaLnBrk="0" fontAlgn="base" hangingPunct="0">
        <a:spcBef>
          <a:spcPct val="20000"/>
        </a:spcBef>
        <a:spcAft>
          <a:spcPct val="0"/>
        </a:spcAft>
        <a:buChar char="•"/>
        <a:defRPr sz="3300">
          <a:solidFill>
            <a:schemeClr val="tx1"/>
          </a:solidFill>
          <a:latin typeface="+mn-lt"/>
          <a:ea typeface="+mn-ea"/>
          <a:cs typeface="+mn-cs"/>
        </a:defRPr>
      </a:lvl1pPr>
      <a:lvl2pPr marL="755650" indent="-290513" algn="l" defTabSz="930275" rtl="0" eaLnBrk="0" fontAlgn="base" hangingPunct="0">
        <a:spcBef>
          <a:spcPct val="20000"/>
        </a:spcBef>
        <a:spcAft>
          <a:spcPct val="0"/>
        </a:spcAft>
        <a:buChar char="–"/>
        <a:defRPr sz="2800">
          <a:solidFill>
            <a:schemeClr val="tx1"/>
          </a:solidFill>
          <a:latin typeface="+mn-lt"/>
        </a:defRPr>
      </a:lvl2pPr>
      <a:lvl3pPr marL="1162050" indent="-231775" algn="l" defTabSz="930275" rtl="0" eaLnBrk="0" fontAlgn="base" hangingPunct="0">
        <a:spcBef>
          <a:spcPct val="20000"/>
        </a:spcBef>
        <a:spcAft>
          <a:spcPct val="0"/>
        </a:spcAft>
        <a:buChar char="•"/>
        <a:defRPr sz="2400">
          <a:solidFill>
            <a:schemeClr val="tx1"/>
          </a:solidFill>
          <a:latin typeface="+mn-lt"/>
        </a:defRPr>
      </a:lvl3pPr>
      <a:lvl4pPr marL="1627188" indent="-231775" algn="l" defTabSz="930275" rtl="0" eaLnBrk="0" fontAlgn="base" hangingPunct="0">
        <a:spcBef>
          <a:spcPct val="20000"/>
        </a:spcBef>
        <a:spcAft>
          <a:spcPct val="0"/>
        </a:spcAft>
        <a:buChar char="–"/>
        <a:defRPr sz="2000">
          <a:solidFill>
            <a:schemeClr val="tx1"/>
          </a:solidFill>
          <a:latin typeface="+mn-lt"/>
        </a:defRPr>
      </a:lvl4pPr>
      <a:lvl5pPr marL="2092325" indent="-231775" algn="l" defTabSz="930275" rtl="0" eaLnBrk="0" fontAlgn="base" hangingPunct="0">
        <a:spcBef>
          <a:spcPct val="20000"/>
        </a:spcBef>
        <a:spcAft>
          <a:spcPct val="0"/>
        </a:spcAft>
        <a:buChar char="»"/>
        <a:defRPr sz="2000">
          <a:solidFill>
            <a:schemeClr val="tx1"/>
          </a:solidFill>
          <a:latin typeface="+mn-lt"/>
        </a:defRPr>
      </a:lvl5pPr>
      <a:lvl6pPr marL="2549525" indent="-231775" algn="l" defTabSz="930275" rtl="0" fontAlgn="base">
        <a:spcBef>
          <a:spcPct val="20000"/>
        </a:spcBef>
        <a:spcAft>
          <a:spcPct val="0"/>
        </a:spcAft>
        <a:buChar char="»"/>
        <a:defRPr sz="2000">
          <a:solidFill>
            <a:schemeClr val="tx1"/>
          </a:solidFill>
          <a:latin typeface="+mn-lt"/>
        </a:defRPr>
      </a:lvl6pPr>
      <a:lvl7pPr marL="3006725" indent="-231775" algn="l" defTabSz="930275" rtl="0" fontAlgn="base">
        <a:spcBef>
          <a:spcPct val="20000"/>
        </a:spcBef>
        <a:spcAft>
          <a:spcPct val="0"/>
        </a:spcAft>
        <a:buChar char="»"/>
        <a:defRPr sz="2000">
          <a:solidFill>
            <a:schemeClr val="tx1"/>
          </a:solidFill>
          <a:latin typeface="+mn-lt"/>
        </a:defRPr>
      </a:lvl7pPr>
      <a:lvl8pPr marL="3463925" indent="-231775" algn="l" defTabSz="930275" rtl="0" fontAlgn="base">
        <a:spcBef>
          <a:spcPct val="20000"/>
        </a:spcBef>
        <a:spcAft>
          <a:spcPct val="0"/>
        </a:spcAft>
        <a:buChar char="»"/>
        <a:defRPr sz="2000">
          <a:solidFill>
            <a:schemeClr val="tx1"/>
          </a:solidFill>
          <a:latin typeface="+mn-lt"/>
        </a:defRPr>
      </a:lvl8pPr>
      <a:lvl9pPr marL="3921125" indent="-231775" algn="l" defTabSz="930275"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1963" y="280988"/>
            <a:ext cx="8329612" cy="116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61963" y="1638300"/>
            <a:ext cx="8329612" cy="463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524" name="Rectangle 4"/>
          <p:cNvSpPr>
            <a:spLocks noGrp="1" noChangeArrowheads="1"/>
          </p:cNvSpPr>
          <p:nvPr>
            <p:ph type="dt" sz="half" idx="2"/>
          </p:nvPr>
        </p:nvSpPr>
        <p:spPr bwMode="auto">
          <a:xfrm>
            <a:off x="461963" y="6394450"/>
            <a:ext cx="2160587"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7525" name="Rectangle 5"/>
          <p:cNvSpPr>
            <a:spLocks noGrp="1" noChangeArrowheads="1"/>
          </p:cNvSpPr>
          <p:nvPr>
            <p:ph type="ftr" sz="quarter" idx="3"/>
          </p:nvPr>
        </p:nvSpPr>
        <p:spPr bwMode="auto">
          <a:xfrm>
            <a:off x="3162300" y="6394450"/>
            <a:ext cx="2928938"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7526" name="Rectangle 6"/>
          <p:cNvSpPr>
            <a:spLocks noGrp="1" noChangeArrowheads="1"/>
          </p:cNvSpPr>
          <p:nvPr>
            <p:ph type="sldNum" sz="quarter" idx="4"/>
          </p:nvPr>
        </p:nvSpPr>
        <p:spPr bwMode="auto">
          <a:xfrm>
            <a:off x="6630988" y="6394450"/>
            <a:ext cx="2160587"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F2AF475-9876-4D21-9956-2F8D2D6D8A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s://www.alcoholproblemsandsolutions.org/the-human-body-produces-alcohol-naturally-and-continuously/"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hyperlink" Target="https://www.news24.com/news24/southafrica/news/five-people-arrested-for-allegedly-issuing-fraudulent-driving-licence-to-magistrate-20210423" TargetMode="Externa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hyperlink" Target="https://www.news24.com/news24/southafrica/news/five-people-arrested-for-allegedly-issuing-fraudulent-driving-licence-to-magistrate-20210423" TargetMode="Externa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49451" y="990476"/>
            <a:ext cx="8585816" cy="1871688"/>
          </a:xfrm>
          <a:solidFill>
            <a:srgbClr val="FF9900"/>
          </a:solidFill>
        </p:spPr>
        <p:txBody>
          <a:bodyPr/>
          <a:lstStyle/>
          <a:p>
            <a:pPr eaLnBrk="1" hangingPunct="1"/>
            <a:r>
              <a:rPr lang="en-US" sz="4400" b="1" dirty="0">
                <a:solidFill>
                  <a:schemeClr val="tx1"/>
                </a:solidFill>
              </a:rPr>
              <a:t/>
            </a:r>
            <a:br>
              <a:rPr lang="en-US" sz="4400" b="1" dirty="0">
                <a:solidFill>
                  <a:schemeClr val="tx1"/>
                </a:solidFill>
              </a:rPr>
            </a:br>
            <a:r>
              <a:rPr lang="en-US" sz="4400" b="1" dirty="0">
                <a:solidFill>
                  <a:schemeClr val="tx1"/>
                </a:solidFill>
              </a:rPr>
              <a:t/>
            </a:r>
            <a:br>
              <a:rPr lang="en-US" sz="4400" b="1" dirty="0">
                <a:solidFill>
                  <a:schemeClr val="tx1"/>
                </a:solidFill>
              </a:rPr>
            </a:br>
            <a:r>
              <a:rPr lang="en-US" sz="4400" b="1" dirty="0" smtClean="0">
                <a:solidFill>
                  <a:schemeClr val="tx1"/>
                </a:solidFill>
              </a:rPr>
              <a:t>                           ANNEXURE A</a:t>
            </a:r>
            <a:r>
              <a:rPr lang="en-US" sz="4400" b="1" dirty="0">
                <a:solidFill>
                  <a:schemeClr val="tx1"/>
                </a:solidFill>
              </a:rPr>
              <a:t/>
            </a:r>
            <a:br>
              <a:rPr lang="en-US" sz="4400" b="1" dirty="0">
                <a:solidFill>
                  <a:schemeClr val="tx1"/>
                </a:solidFill>
              </a:rPr>
            </a:br>
            <a:r>
              <a:rPr lang="en-US" sz="4400" b="1" dirty="0">
                <a:solidFill>
                  <a:schemeClr val="tx1"/>
                </a:solidFill>
              </a:rPr>
              <a:t/>
            </a:r>
            <a:br>
              <a:rPr lang="en-US" sz="4400" b="1" dirty="0">
                <a:solidFill>
                  <a:schemeClr val="tx1"/>
                </a:solidFill>
              </a:rPr>
            </a:br>
            <a:r>
              <a:rPr lang="en-US" sz="4000" b="1" dirty="0">
                <a:solidFill>
                  <a:schemeClr val="tx1"/>
                </a:solidFill>
              </a:rPr>
              <a:t> National Road Traffic Amendment Bill</a:t>
            </a:r>
            <a:r>
              <a:rPr lang="en-GB" sz="4000" b="1" dirty="0"/>
              <a:t/>
            </a:r>
            <a:br>
              <a:rPr lang="en-GB" sz="4000" b="1" dirty="0"/>
            </a:br>
            <a:r>
              <a:rPr lang="en-US" sz="4000" b="1" dirty="0">
                <a:solidFill>
                  <a:schemeClr val="tx1"/>
                </a:solidFill>
              </a:rPr>
              <a:t/>
            </a:r>
            <a:br>
              <a:rPr lang="en-US" sz="4000" b="1" dirty="0">
                <a:solidFill>
                  <a:schemeClr val="tx1"/>
                </a:solidFill>
              </a:rPr>
            </a:br>
            <a:r>
              <a:rPr lang="en-US" sz="4000" b="1" dirty="0">
                <a:solidFill>
                  <a:schemeClr val="tx1"/>
                </a:solidFill>
              </a:rPr>
              <a:t/>
            </a:r>
            <a:br>
              <a:rPr lang="en-US" sz="4000" b="1" dirty="0">
                <a:solidFill>
                  <a:schemeClr val="tx1"/>
                </a:solidFill>
              </a:rPr>
            </a:br>
            <a:endParaRPr lang="en-GB" sz="4000" b="1" dirty="0">
              <a:solidFill>
                <a:schemeClr val="tx1"/>
              </a:solidFill>
            </a:endParaRPr>
          </a:p>
        </p:txBody>
      </p:sp>
      <p:sp>
        <p:nvSpPr>
          <p:cNvPr id="3075" name="Rectangle 3"/>
          <p:cNvSpPr>
            <a:spLocks noGrp="1" noChangeArrowheads="1"/>
          </p:cNvSpPr>
          <p:nvPr>
            <p:ph type="subTitle" idx="1"/>
          </p:nvPr>
        </p:nvSpPr>
        <p:spPr>
          <a:xfrm>
            <a:off x="1746449" y="3151850"/>
            <a:ext cx="6191820" cy="2014054"/>
          </a:xfrm>
          <a:solidFill>
            <a:srgbClr val="FF9900"/>
          </a:solidFill>
        </p:spPr>
        <p:txBody>
          <a:bodyPr/>
          <a:lstStyle/>
          <a:p>
            <a:pPr algn="just" eaLnBrk="1" hangingPunct="1">
              <a:lnSpc>
                <a:spcPct val="80000"/>
              </a:lnSpc>
            </a:pPr>
            <a:r>
              <a:rPr lang="en-GB" b="1" dirty="0"/>
              <a:t>Responses </a:t>
            </a:r>
            <a:r>
              <a:rPr lang="en-GB" b="1" dirty="0" smtClean="0"/>
              <a:t>by </a:t>
            </a:r>
            <a:r>
              <a:rPr lang="en-GB" b="1" dirty="0"/>
              <a:t>the Department of Transport on the National Road Traffic Amendment Bill written submission</a:t>
            </a:r>
          </a:p>
          <a:p>
            <a:pPr eaLnBrk="1" hangingPunct="1">
              <a:lnSpc>
                <a:spcPct val="80000"/>
              </a:lnSpc>
            </a:pPr>
            <a:endParaRPr lang="en-GB" sz="2900" b="1" dirty="0">
              <a:solidFill>
                <a:srgbClr val="FF0000"/>
              </a:solidFill>
            </a:endParaRPr>
          </a:p>
        </p:txBody>
      </p:sp>
      <p:sp>
        <p:nvSpPr>
          <p:cNvPr id="3076" name="Text Box 5"/>
          <p:cNvSpPr txBox="1">
            <a:spLocks noChangeArrowheads="1"/>
          </p:cNvSpPr>
          <p:nvPr/>
        </p:nvSpPr>
        <p:spPr bwMode="auto">
          <a:xfrm>
            <a:off x="8872538" y="6746875"/>
            <a:ext cx="3810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buClr>
                <a:srgbClr val="FF3300"/>
              </a:buClr>
            </a:pPr>
            <a:endParaRPr lang="en-GB" sz="1200" b="1"/>
          </a:p>
        </p:txBody>
      </p:sp>
      <p:sp>
        <p:nvSpPr>
          <p:cNvPr id="3077" name="Slide Number Placeholder 8"/>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CD5A2D54-714D-4DA3-94AF-70C0A33AD2E8}" type="slidenum">
              <a:rPr lang="en-US" smtClean="0"/>
              <a:pPr eaLnBrk="1" hangingPunct="1"/>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052205341"/>
              </p:ext>
            </p:extLst>
          </p:nvPr>
        </p:nvGraphicFramePr>
        <p:xfrm>
          <a:off x="0" y="1"/>
          <a:ext cx="9253538" cy="5959026"/>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283476">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197349">
                <a:tc rowSpan="2">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cs typeface="Times New Roman" panose="02020603050405020304" pitchFamily="18" charset="0"/>
                        </a:rPr>
                        <a:t>Dear SA</a:t>
                      </a:r>
                      <a:endParaRPr lang="en-GB" sz="1400" b="1" dirty="0">
                        <a:solidFill>
                          <a:schemeClr val="tx1"/>
                        </a:solidFill>
                        <a:effectLst/>
                      </a:endParaRPr>
                    </a:p>
                  </a:txBody>
                  <a:tcPr marL="63688" marR="63688" marT="0" marB="0">
                    <a:solidFill>
                      <a:srgbClr val="FF9900"/>
                    </a:solidFill>
                  </a:tcPr>
                </a:tc>
                <a:tc>
                  <a:txBody>
                    <a:bodyPr/>
                    <a:lstStyle/>
                    <a:p>
                      <a:pPr marL="0" marR="0" algn="just">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3688" marR="63688" marT="0" marB="0"/>
                </a:tc>
                <a:tc>
                  <a:txBody>
                    <a:bodyPr/>
                    <a:lstStyle/>
                    <a:p>
                      <a:pPr marL="0" marR="0" algn="just">
                        <a:lnSpc>
                          <a:spcPct val="107000"/>
                        </a:lnSpc>
                        <a:spcBef>
                          <a:spcPts val="0"/>
                        </a:spcBef>
                        <a:spcAft>
                          <a:spcPts val="0"/>
                        </a:spcAft>
                      </a:pPr>
                      <a:endParaRPr lang="en-GB" sz="1600" dirty="0">
                        <a:effectLst/>
                        <a:latin typeface="+mn-lt"/>
                      </a:endParaRPr>
                    </a:p>
                    <a:p>
                      <a:pPr marL="285750" marR="0" indent="-285750" algn="just">
                        <a:lnSpc>
                          <a:spcPct val="107000"/>
                        </a:lnSpc>
                        <a:spcBef>
                          <a:spcPts val="0"/>
                        </a:spcBef>
                        <a:spcAft>
                          <a:spcPts val="0"/>
                        </a:spcAft>
                        <a:buFont typeface="Arial" panose="020B0604020202020204" pitchFamily="34" charset="0"/>
                        <a:buChar char="•"/>
                      </a:pPr>
                      <a:r>
                        <a:rPr lang="en-GB" sz="1600" dirty="0">
                          <a:effectLst/>
                          <a:latin typeface="+mn-lt"/>
                          <a:cs typeface="Calibri" panose="020F0502020204030204" pitchFamily="34" charset="0"/>
                        </a:rPr>
                        <a:t>Accepted. One of the definitions will be deleted because body builder has already been defined in the regulations.</a:t>
                      </a:r>
                      <a:r>
                        <a:rPr lang="en-ZA" sz="1600" kern="1200" dirty="0">
                          <a:solidFill>
                            <a:schemeClr val="dk1"/>
                          </a:solidFill>
                          <a:latin typeface="+mn-lt"/>
                          <a:ea typeface="+mn-ea"/>
                          <a:cs typeface="Calibri" panose="020F0502020204030204" pitchFamily="34" charset="0"/>
                        </a:rPr>
                        <a:t> </a:t>
                      </a:r>
                    </a:p>
                    <a:p>
                      <a:pPr marL="285750" marR="0" indent="-285750" algn="just">
                        <a:lnSpc>
                          <a:spcPct val="107000"/>
                        </a:lnSpc>
                        <a:spcBef>
                          <a:spcPts val="0"/>
                        </a:spcBef>
                        <a:spcAft>
                          <a:spcPts val="0"/>
                        </a:spcAft>
                        <a:buFont typeface="Arial" panose="020B0604020202020204" pitchFamily="34" charset="0"/>
                        <a:buChar char="•"/>
                      </a:pPr>
                      <a:endParaRPr lang="en-ZA" sz="1600" kern="1200" dirty="0">
                        <a:solidFill>
                          <a:schemeClr val="dk1"/>
                        </a:solidFill>
                        <a:effectLst/>
                        <a:latin typeface="+mn-lt"/>
                        <a:ea typeface="+mn-ea"/>
                        <a:cs typeface="+mn-cs"/>
                      </a:endParaRPr>
                    </a:p>
                    <a:p>
                      <a:pPr marL="285750" marR="0" indent="-285750" algn="just">
                        <a:lnSpc>
                          <a:spcPct val="107000"/>
                        </a:lnSpc>
                        <a:spcBef>
                          <a:spcPts val="0"/>
                        </a:spcBef>
                        <a:spcAft>
                          <a:spcPts val="0"/>
                        </a:spcAft>
                        <a:buFont typeface="Arial" panose="020B0604020202020204" pitchFamily="34" charset="0"/>
                        <a:buChar char="•"/>
                      </a:pPr>
                      <a:r>
                        <a:rPr lang="en-US" sz="1600" dirty="0">
                          <a:effectLst/>
                          <a:latin typeface="+mn-lt"/>
                          <a:ea typeface="Calibri" panose="020F0502020204030204" pitchFamily="34" charset="0"/>
                          <a:cs typeface="Times New Roman" panose="02020603050405020304" pitchFamily="18" charset="0"/>
                        </a:rPr>
                        <a:t>Accepted. </a:t>
                      </a:r>
                    </a:p>
                    <a:p>
                      <a:pPr marL="285750" marR="0" indent="-285750" algn="just">
                        <a:lnSpc>
                          <a:spcPct val="107000"/>
                        </a:lnSpc>
                        <a:spcBef>
                          <a:spcPts val="0"/>
                        </a:spcBef>
                        <a:spcAft>
                          <a:spcPts val="0"/>
                        </a:spcAft>
                        <a:buFont typeface="Arial" panose="020B0604020202020204" pitchFamily="34" charset="0"/>
                        <a:buChar char="•"/>
                      </a:pPr>
                      <a:r>
                        <a:rPr lang="en-US" sz="1600" b="1" dirty="0">
                          <a:effectLst/>
                          <a:latin typeface="+mn-lt"/>
                          <a:ea typeface="Calibri" panose="020F0502020204030204" pitchFamily="34" charset="0"/>
                          <a:cs typeface="Times New Roman" panose="02020603050405020304" pitchFamily="18" charset="0"/>
                        </a:rPr>
                        <a:t>“51A. Manufacturers of microdots to be approved</a:t>
                      </a:r>
                    </a:p>
                    <a:p>
                      <a:pPr marL="285750" marR="0" indent="-285750" algn="just">
                        <a:lnSpc>
                          <a:spcPct val="107000"/>
                        </a:lnSpc>
                        <a:spcBef>
                          <a:spcPts val="0"/>
                        </a:spcBef>
                        <a:spcAft>
                          <a:spcPts val="0"/>
                        </a:spcAft>
                        <a:buFont typeface="Arial" panose="020B0604020202020204" pitchFamily="34" charset="0"/>
                        <a:buChar char="•"/>
                      </a:pPr>
                      <a:r>
                        <a:rPr lang="en-US" sz="1600" dirty="0">
                          <a:effectLst/>
                          <a:latin typeface="+mn-lt"/>
                          <a:ea typeface="Calibri" panose="020F0502020204030204" pitchFamily="34" charset="0"/>
                          <a:cs typeface="Times New Roman" panose="02020603050405020304" pitchFamily="18" charset="0"/>
                        </a:rPr>
                        <a:t>No person shall manufacture, import, sell or distribute microdots unless he or she is approved by the Department to manufacture, import, sell or distribute microdots and is registered as such in the register of manufacturers of microdots.</a:t>
                      </a:r>
                    </a:p>
                  </a:txBody>
                  <a:tcPr marL="63688" marR="63688" marT="0" marB="0"/>
                </a:tc>
                <a:extLst>
                  <a:ext uri="{0D108BD9-81ED-4DB2-BD59-A6C34878D82A}">
                    <a16:rowId xmlns:a16="http://schemas.microsoft.com/office/drawing/2014/main" xmlns="" val="720259609"/>
                  </a:ext>
                </a:extLst>
              </a:tr>
              <a:tr h="478201">
                <a:tc vMerge="1">
                  <a:txBody>
                    <a:bodyPr/>
                    <a:lstStyle/>
                    <a:p>
                      <a:endParaRPr lang="en-US"/>
                    </a:p>
                  </a:txBody>
                  <a:tcPr/>
                </a:tc>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10</a:t>
            </a:fld>
            <a:endParaRPr lang="en-US"/>
          </a:p>
        </p:txBody>
      </p:sp>
    </p:spTree>
    <p:extLst>
      <p:ext uri="{BB962C8B-B14F-4D97-AF65-F5344CB8AC3E}">
        <p14:creationId xmlns:p14="http://schemas.microsoft.com/office/powerpoint/2010/main" xmlns="" val="77026181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9222252"/>
              </p:ext>
            </p:extLst>
          </p:nvPr>
        </p:nvGraphicFramePr>
        <p:xfrm>
          <a:off x="-62880" y="-89644"/>
          <a:ext cx="9379297" cy="6018684"/>
        </p:xfrm>
        <a:graphic>
          <a:graphicData uri="http://schemas.openxmlformats.org/drawingml/2006/table">
            <a:tbl>
              <a:tblPr firstRow="1" firstCol="1" bandRow="1">
                <a:tableStyleId>{5C22544A-7EE6-4342-B048-85BDC9FD1C3A}</a:tableStyleId>
              </a:tblPr>
              <a:tblGrid>
                <a:gridCol w="1872208">
                  <a:extLst>
                    <a:ext uri="{9D8B030D-6E8A-4147-A177-3AD203B41FA5}">
                      <a16:colId xmlns:a16="http://schemas.microsoft.com/office/drawing/2014/main" xmlns="" val="3578070163"/>
                    </a:ext>
                  </a:extLst>
                </a:gridCol>
                <a:gridCol w="3166345">
                  <a:extLst>
                    <a:ext uri="{9D8B030D-6E8A-4147-A177-3AD203B41FA5}">
                      <a16:colId xmlns:a16="http://schemas.microsoft.com/office/drawing/2014/main" xmlns="" val="199004167"/>
                    </a:ext>
                  </a:extLst>
                </a:gridCol>
                <a:gridCol w="4340744">
                  <a:extLst>
                    <a:ext uri="{9D8B030D-6E8A-4147-A177-3AD203B41FA5}">
                      <a16:colId xmlns:a16="http://schemas.microsoft.com/office/drawing/2014/main" xmlns="" val="885104855"/>
                    </a:ext>
                  </a:extLst>
                </a:gridCol>
              </a:tblGrid>
              <a:tr h="432048">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518398">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Philli</a:t>
                      </a:r>
                      <a:r>
                        <a:rPr lang="en-US" sz="1800" b="1" kern="1200" baseline="0" dirty="0">
                          <a:solidFill>
                            <a:schemeClr val="dk1"/>
                          </a:solidFill>
                          <a:effectLst/>
                          <a:latin typeface="+mn-lt"/>
                          <a:ea typeface="+mn-ea"/>
                          <a:cs typeface="+mn-cs"/>
                        </a:rPr>
                        <a:t> Smit, Caro Smit SADD Director</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baseline="0" dirty="0">
                          <a:solidFill>
                            <a:schemeClr val="dk1"/>
                          </a:solidFill>
                          <a:effectLst/>
                          <a:latin typeface="+mn-lt"/>
                          <a:ea typeface="+mn-ea"/>
                          <a:cs typeface="+mn-cs"/>
                        </a:rPr>
                        <a:t>(Continued)</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Our present limit of &lt;0.05g &amp; &lt;0.02g is in line with World Health Organizations evidence-based best practices. Our enforcement is very poor, and our conviction rate of DUI is even poorer. Licenses are seldom suspended; people are seldom jailed if they kill or severely injure - all provisions that are in the various Acts. The only thing W.H.O. say we should change is making the BAC of Novice drivers (of any age) be 0.02/ or Zero.</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p>
                    <a:p>
                      <a:pPr algn="just">
                        <a:spcAft>
                          <a:spcPts val="0"/>
                        </a:spcAft>
                      </a:pP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Our road deaths/injuries from DUI are unacceptably high at 58% (W.H.O. stats) or 27.1% (SAMRC/RTMC stats) We do not test every driver for alcohol at crash scenes in SA - as is done in many countries - so the % is probably higher than this. We have too many DUI victims &amp; families who are traumatized for life, and often put into poverty/deeper into poverty, &amp; who cost the country a great deal of money (Hosp. care/Rehab. / DSD Grants, etc.). This unacceptable, preventable road carnage.</a:t>
                      </a:r>
                    </a:p>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endParaRPr lang="en-ZA" sz="1200" dirty="0">
                        <a:effectLst/>
                        <a:latin typeface="Times New Roman" panose="02020603050405020304" pitchFamily="18" charset="0"/>
                        <a:ea typeface="Times New Roman" panose="02020603050405020304" pitchFamily="18" charset="0"/>
                      </a:endParaRPr>
                    </a:p>
                  </a:txBody>
                  <a:tcPr marL="63688" marR="63688" marT="0" marB="0"/>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The fact that as a country we have an unacceptably high levels of deaths and</a:t>
                      </a:r>
                      <a:r>
                        <a:rPr lang="en-US" sz="1200" baseline="0" dirty="0">
                          <a:effectLst/>
                          <a:latin typeface="Arial" panose="020B0604020202020204" pitchFamily="34" charset="0"/>
                          <a:ea typeface="Times New Roman" panose="02020603050405020304" pitchFamily="18" charset="0"/>
                        </a:rPr>
                        <a:t> injuries occasioned by drunk driving necessitates that we must do something about this and also make sure that the status quo changes from both the legislative and enforcement point of view. </a:t>
                      </a:r>
                      <a:r>
                        <a:rPr lang="en-US" sz="1200" dirty="0">
                          <a:effectLst/>
                          <a:latin typeface="Arial" panose="020B0604020202020204" pitchFamily="34" charset="0"/>
                          <a:ea typeface="Times New Roman" panose="02020603050405020304" pitchFamily="18" charset="0"/>
                        </a:rPr>
                        <a:t>It is noted that every legislation must be accompanied by effective enforcement in order for it to be effective and derive the desired result. Not only that but also the speed at which the scientific evidence to enable timeous prosecution of drunk drivers is equally important. There is not silver bullet to road safety and reduction of fatal accidents.</a:t>
                      </a:r>
                    </a:p>
                    <a:p>
                      <a:pPr algn="just">
                        <a:spcAft>
                          <a:spcPts val="0"/>
                        </a:spcAft>
                      </a:pPr>
                      <a:r>
                        <a:rPr lang="en-US" sz="1200" dirty="0">
                          <a:effectLst/>
                          <a:latin typeface="Arial" panose="020B0604020202020204" pitchFamily="34" charset="0"/>
                          <a:ea typeface="Times New Roman" panose="02020603050405020304" pitchFamily="18" charset="0"/>
                        </a:rPr>
                        <a:t>However, where interventions are necessary they should be implemented without delays. There is no reason why an intoxicated person or a person whose BAC is above the set limit should be behind the steering wheel of a motor vehicle. It is important not to lose sight of the fact that the proposal does not in any way suggest that alcohol should not be sold at all or not be consumed at the restaurants. Neither does it say the manufacturing or distribution of alcohol must be completely outlawed in the country.</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65996">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587209" y="7903244"/>
            <a:ext cx="666328" cy="520568"/>
          </a:xfrm>
        </p:spPr>
        <p:txBody>
          <a:bodyPr/>
          <a:lstStyle/>
          <a:p>
            <a:pPr>
              <a:defRPr/>
            </a:pPr>
            <a:fld id="{8E07DBBD-13FA-456E-9FFF-BB922381A294}" type="slidenum">
              <a:rPr lang="en-US" smtClean="0"/>
              <a:pPr>
                <a:defRPr/>
              </a:pPr>
              <a:t>100</a:t>
            </a:fld>
            <a:endParaRPr lang="en-US" dirty="0"/>
          </a:p>
        </p:txBody>
      </p:sp>
    </p:spTree>
    <p:extLst>
      <p:ext uri="{BB962C8B-B14F-4D97-AF65-F5344CB8AC3E}">
        <p14:creationId xmlns:p14="http://schemas.microsoft.com/office/powerpoint/2010/main" xmlns="" val="249959960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32877903"/>
              </p:ext>
            </p:extLst>
          </p:nvPr>
        </p:nvGraphicFramePr>
        <p:xfrm>
          <a:off x="3931" y="0"/>
          <a:ext cx="9249607" cy="6009253"/>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2992085">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432048">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282939">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Philli</a:t>
                      </a:r>
                      <a:r>
                        <a:rPr lang="en-US" sz="1800" b="1" kern="1200" baseline="0" dirty="0">
                          <a:solidFill>
                            <a:schemeClr val="dk1"/>
                          </a:solidFill>
                          <a:effectLst/>
                          <a:latin typeface="+mn-lt"/>
                          <a:ea typeface="+mn-ea"/>
                          <a:cs typeface="+mn-cs"/>
                        </a:rPr>
                        <a:t> Smit, Caro Smit SADD Director</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Behaviour only changes if people are afraid of the high chance of being tested if they drive after drinking, and are afraid of the legal and financial implications of their actions. Traffic Officers need to be on duty 24/7, 365 days a year, as most of the crashes happen at night and over weekends. Each Traffic Officer should have a </a:t>
                      </a:r>
                      <a:r>
                        <a:rPr lang="en-US" sz="1200" dirty="0" err="1">
                          <a:effectLst/>
                          <a:latin typeface="Arial" panose="020B0604020202020204" pitchFamily="34" charset="0"/>
                          <a:ea typeface="Times New Roman" panose="02020603050405020304" pitchFamily="18" charset="0"/>
                        </a:rPr>
                        <a:t>breathalyser</a:t>
                      </a:r>
                      <a:r>
                        <a:rPr lang="en-US" sz="1200" dirty="0">
                          <a:effectLst/>
                          <a:latin typeface="Arial" panose="020B0604020202020204" pitchFamily="34" charset="0"/>
                          <a:ea typeface="Times New Roman" panose="02020603050405020304" pitchFamily="18" charset="0"/>
                        </a:rPr>
                        <a:t> in his/her vehicle. We need many more Traffic Officers.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There should be a great deal of money spent on buying Evidential Breath Alcohol testers in large towns and cities (prevention measures using evidence based best practices that really have worked world-wide to bring down DUI and deaths/injuries.)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At present SAP officers do not seem to see drink/drunk driving as a crime, and so let offenders off as they feel they have more important work to do. All SAPS officers need to have </a:t>
                      </a:r>
                      <a:r>
                        <a:rPr lang="en-US" sz="1200" dirty="0" err="1">
                          <a:effectLst/>
                          <a:latin typeface="Arial" panose="020B0604020202020204" pitchFamily="34" charset="0"/>
                          <a:ea typeface="Times New Roman" panose="02020603050405020304" pitchFamily="18" charset="0"/>
                        </a:rPr>
                        <a:t>breathalysers</a:t>
                      </a:r>
                      <a:r>
                        <a:rPr lang="en-US" sz="1200" dirty="0">
                          <a:effectLst/>
                          <a:latin typeface="Arial" panose="020B0604020202020204" pitchFamily="34" charset="0"/>
                          <a:ea typeface="Times New Roman" panose="02020603050405020304" pitchFamily="18" charset="0"/>
                        </a:rPr>
                        <a:t> in their </a:t>
                      </a:r>
                      <a:r>
                        <a:rPr lang="en-US" sz="1200" dirty="0" err="1">
                          <a:effectLst/>
                          <a:latin typeface="Arial" panose="020B0604020202020204" pitchFamily="34" charset="0"/>
                          <a:ea typeface="Times New Roman" panose="02020603050405020304" pitchFamily="18" charset="0"/>
                        </a:rPr>
                        <a:t>vehicles.Both</a:t>
                      </a:r>
                      <a:r>
                        <a:rPr lang="en-US" sz="1200" dirty="0">
                          <a:effectLst/>
                          <a:latin typeface="Arial" panose="020B0604020202020204" pitchFamily="34" charset="0"/>
                          <a:ea typeface="Times New Roman" panose="02020603050405020304" pitchFamily="18" charset="0"/>
                        </a:rPr>
                        <a:t> drivers should be tested for alcohol at EVERY crash scene, no matter small the crash is/even fender benders.</a:t>
                      </a:r>
                    </a:p>
                    <a:p>
                      <a:pPr algn="just">
                        <a:spcAft>
                          <a:spcPts val="0"/>
                        </a:spcAft>
                      </a:pPr>
                      <a:endParaRPr lang="en-ZA" sz="1200" dirty="0">
                        <a:effectLst/>
                        <a:latin typeface="Times New Roman" panose="02020603050405020304" pitchFamily="18" charset="0"/>
                        <a:ea typeface="Times New Roman" panose="02020603050405020304" pitchFamily="18" charset="0"/>
                      </a:endParaRPr>
                    </a:p>
                  </a:txBody>
                  <a:tcPr marL="63688" marR="63688" marT="0" marB="0"/>
                </a:tc>
                <a:tc>
                  <a:txBody>
                    <a:bodyPr/>
                    <a:lstStyle/>
                    <a:p>
                      <a:pPr algn="just">
                        <a:spcAft>
                          <a:spcPts val="0"/>
                        </a:spcAft>
                      </a:pPr>
                      <a:endParaRPr lang="en-ZA" sz="1200" dirty="0">
                        <a:effectLst/>
                        <a:latin typeface="Arial" panose="020B0604020202020204" pitchFamily="34" charset="0"/>
                        <a:ea typeface="Times New Roman" panose="02020603050405020304" pitchFamily="18" charset="0"/>
                      </a:endParaRPr>
                    </a:p>
                    <a:p>
                      <a:pPr algn="just">
                        <a:spcAft>
                          <a:spcPts val="0"/>
                        </a:spcAft>
                      </a:pPr>
                      <a:r>
                        <a:rPr lang="en-ZA" sz="1200" dirty="0">
                          <a:effectLst/>
                          <a:latin typeface="Arial" panose="020B0604020202020204" pitchFamily="34" charset="0"/>
                          <a:ea typeface="Times New Roman" panose="02020603050405020304" pitchFamily="18" charset="0"/>
                        </a:rPr>
                        <a:t>Continues from previous slide.</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1273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227168" y="7687220"/>
            <a:ext cx="1026369" cy="648072"/>
          </a:xfrm>
        </p:spPr>
        <p:txBody>
          <a:bodyPr/>
          <a:lstStyle/>
          <a:p>
            <a:pPr>
              <a:defRPr/>
            </a:pPr>
            <a:fld id="{8E07DBBD-13FA-456E-9FFF-BB922381A294}" type="slidenum">
              <a:rPr lang="en-US" smtClean="0"/>
              <a:pPr>
                <a:defRPr/>
              </a:pPr>
              <a:t>101</a:t>
            </a:fld>
            <a:endParaRPr lang="en-US" dirty="0"/>
          </a:p>
        </p:txBody>
      </p:sp>
    </p:spTree>
    <p:extLst>
      <p:ext uri="{BB962C8B-B14F-4D97-AF65-F5344CB8AC3E}">
        <p14:creationId xmlns:p14="http://schemas.microsoft.com/office/powerpoint/2010/main" xmlns="" val="160509951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39055540"/>
              </p:ext>
            </p:extLst>
          </p:nvPr>
        </p:nvGraphicFramePr>
        <p:xfrm>
          <a:off x="-8923" y="-17636"/>
          <a:ext cx="9249607" cy="5827972"/>
        </p:xfrm>
        <a:graphic>
          <a:graphicData uri="http://schemas.openxmlformats.org/drawingml/2006/table">
            <a:tbl>
              <a:tblPr firstRow="1" firstCol="1" bandRow="1">
                <a:tableStyleId>{5C22544A-7EE6-4342-B048-85BDC9FD1C3A}</a:tableStyleId>
              </a:tblPr>
              <a:tblGrid>
                <a:gridCol w="1899388">
                  <a:extLst>
                    <a:ext uri="{9D8B030D-6E8A-4147-A177-3AD203B41FA5}">
                      <a16:colId xmlns:a16="http://schemas.microsoft.com/office/drawing/2014/main" xmlns="" val="3578070163"/>
                    </a:ext>
                  </a:extLst>
                </a:gridCol>
                <a:gridCol w="3069496">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85322">
                <a:tc>
                  <a:txBody>
                    <a:bodyPr/>
                    <a:lstStyle/>
                    <a:p>
                      <a:pPr marL="0" marR="0">
                        <a:lnSpc>
                          <a:spcPct val="107000"/>
                        </a:lnSpc>
                        <a:spcBef>
                          <a:spcPts val="0"/>
                        </a:spcBef>
                        <a:spcAft>
                          <a:spcPts val="0"/>
                        </a:spcAft>
                      </a:pPr>
                      <a:endParaRPr lang="en-GB" sz="1400" dirty="0">
                        <a:effectLst/>
                      </a:endParaRPr>
                    </a:p>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endParaRPr lang="en-GB" sz="1400" b="1" dirty="0">
                        <a:solidFill>
                          <a:schemeClr val="lt1"/>
                        </a:solidFill>
                        <a:effectLst/>
                      </a:endParaRPr>
                    </a:p>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gn="l" defTabSz="914400" rtl="0" eaLnBrk="1" latinLnBrk="0" hangingPunct="1">
                        <a:lnSpc>
                          <a:spcPct val="107000"/>
                        </a:lnSpc>
                        <a:spcBef>
                          <a:spcPts val="0"/>
                        </a:spcBef>
                        <a:spcAft>
                          <a:spcPts val="0"/>
                        </a:spcAft>
                      </a:pPr>
                      <a:endParaRPr lang="en-GB" sz="1400" b="1" kern="1200" dirty="0">
                        <a:solidFill>
                          <a:schemeClr val="lt1"/>
                        </a:solidFill>
                        <a:effectLst/>
                        <a:latin typeface="+mn-lt"/>
                        <a:ea typeface="+mn-ea"/>
                        <a:cs typeface="+mn-cs"/>
                      </a:endParaRPr>
                    </a:p>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926335">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Philli</a:t>
                      </a:r>
                      <a:r>
                        <a:rPr lang="en-US" sz="1800" b="1" kern="1200" baseline="0" dirty="0">
                          <a:solidFill>
                            <a:schemeClr val="dk1"/>
                          </a:solidFill>
                          <a:effectLst/>
                          <a:latin typeface="+mn-lt"/>
                          <a:ea typeface="+mn-ea"/>
                          <a:cs typeface="+mn-cs"/>
                        </a:rPr>
                        <a:t> Smit, Caro Smit SADD Director</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If DoT must change the limit, SADD suggest limit of &lt;0.02g (as that is less than 1 unit of alcohol, as 1 unit equals BAC of about 0.02g) 1 tot of brandy or whiskey or gin comes to 1 unit = 0.02. So, people cannot drive after even 1 tot, so in effect the limit is Zero. At 0.02-0.04g we suggest warnings with fines, Diversion Training with SADD or NICRO and community service.</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At between 0.02 &amp; 0.04 there is little chance of having a serious crash, and it enables people to have a “1-unit drink” at a restaurant and then wait before driving, and so they are relatively safe on the roads.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From 0.05g &amp; up we suggest they get a criminal record, suspension of license, fine, jailing if kill/severely injure, etc. Zero, or &lt;0.02g, or keeping it at &lt;0.05g will not work unless there is a great deal of testing, proper paperwork done, and successful prosecutions.</a:t>
                      </a:r>
                      <a:endParaRPr lang="en-ZA" sz="1200" dirty="0">
                        <a:effectLst/>
                        <a:latin typeface="Times New Roman" panose="02020603050405020304" pitchFamily="18" charset="0"/>
                        <a:ea typeface="Times New Roman" panose="02020603050405020304" pitchFamily="18" charset="0"/>
                      </a:endParaRPr>
                    </a:p>
                  </a:txBody>
                  <a:tcPr marL="63688" marR="63688" marT="0" marB="0"/>
                </a:tc>
                <a:tc>
                  <a:txBody>
                    <a:bodyPr/>
                    <a:lstStyle/>
                    <a:p>
                      <a:pPr marL="0" marR="0" algn="just">
                        <a:lnSpc>
                          <a:spcPct val="107000"/>
                        </a:lnSpc>
                        <a:spcBef>
                          <a:spcPts val="0"/>
                        </a:spcBef>
                        <a:spcAft>
                          <a:spcPts val="0"/>
                        </a:spcAft>
                      </a:pPr>
                      <a:endParaRPr lang="en-US" sz="1200" dirty="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The Department is busy</a:t>
                      </a:r>
                      <a:r>
                        <a:rPr lang="en-US" sz="1200" baseline="0" dirty="0">
                          <a:effectLst/>
                          <a:latin typeface="+mj-lt"/>
                          <a:ea typeface="Calibri" panose="020F0502020204030204" pitchFamily="34" charset="0"/>
                          <a:cs typeface="Times New Roman" panose="02020603050405020304" pitchFamily="18" charset="0"/>
                        </a:rPr>
                        <a:t> with the </a:t>
                      </a:r>
                      <a:r>
                        <a:rPr lang="en-US" sz="1200" dirty="0">
                          <a:effectLst/>
                          <a:latin typeface="+mj-lt"/>
                          <a:ea typeface="Calibri" panose="020F0502020204030204" pitchFamily="34" charset="0"/>
                          <a:cs typeface="Times New Roman" panose="02020603050405020304" pitchFamily="18" charset="0"/>
                        </a:rPr>
                        <a:t>process of  implementing the 24/7 law enforcement to make sure that there is enough</a:t>
                      </a:r>
                      <a:r>
                        <a:rPr lang="en-US" sz="1200" baseline="0" dirty="0">
                          <a:effectLst/>
                          <a:latin typeface="+mj-lt"/>
                          <a:ea typeface="Calibri" panose="020F0502020204030204" pitchFamily="34" charset="0"/>
                          <a:cs typeface="Times New Roman" panose="02020603050405020304" pitchFamily="18" charset="0"/>
                        </a:rPr>
                        <a:t> law enforcement </a:t>
                      </a:r>
                      <a:r>
                        <a:rPr lang="en-US" sz="1200" dirty="0">
                          <a:effectLst/>
                          <a:latin typeface="+mj-lt"/>
                          <a:ea typeface="Calibri" panose="020F0502020204030204" pitchFamily="34" charset="0"/>
                          <a:cs typeface="Times New Roman" panose="02020603050405020304" pitchFamily="18" charset="0"/>
                        </a:rPr>
                        <a:t>officers on the public roads to make</a:t>
                      </a:r>
                      <a:r>
                        <a:rPr lang="en-US" sz="1200" baseline="0" dirty="0">
                          <a:effectLst/>
                          <a:latin typeface="+mj-lt"/>
                          <a:ea typeface="Calibri" panose="020F0502020204030204" pitchFamily="34" charset="0"/>
                          <a:cs typeface="Times New Roman" panose="02020603050405020304" pitchFamily="18" charset="0"/>
                        </a:rPr>
                        <a:t> sure drunk driving legislative provisions are adequately enforced.</a:t>
                      </a:r>
                      <a:r>
                        <a:rPr lang="en-US" sz="1200" dirty="0">
                          <a:effectLst/>
                          <a:latin typeface="+mj-lt"/>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endParaRPr lang="en-US" sz="1200" dirty="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200" kern="1200" dirty="0">
                          <a:solidFill>
                            <a:schemeClr val="tx1"/>
                          </a:solidFill>
                          <a:effectLst/>
                          <a:latin typeface="+mn-lt"/>
                          <a:ea typeface="Calibri" panose="020F0502020204030204" pitchFamily="34" charset="0"/>
                          <a:cs typeface="Times New Roman" panose="02020603050405020304" pitchFamily="18" charset="0"/>
                        </a:rPr>
                        <a:t>According to a report done by the RTMC in collaboration with the South African Medical Research Council</a:t>
                      </a:r>
                      <a:r>
                        <a:rPr lang="en-US" sz="1200" kern="1200" baseline="0" dirty="0">
                          <a:solidFill>
                            <a:schemeClr val="tx1"/>
                          </a:solidFill>
                          <a:effectLst/>
                          <a:latin typeface="+mn-lt"/>
                          <a:ea typeface="Calibri" panose="020F0502020204030204" pitchFamily="34" charset="0"/>
                          <a:cs typeface="Times New Roman" panose="02020603050405020304" pitchFamily="18" charset="0"/>
                        </a:rPr>
                        <a:t> indicates that</a:t>
                      </a:r>
                      <a:r>
                        <a:rPr lang="en-US" sz="1200" kern="1200" dirty="0">
                          <a:solidFill>
                            <a:schemeClr val="tx1"/>
                          </a:solidFill>
                          <a:effectLst/>
                          <a:latin typeface="+mn-lt"/>
                          <a:ea typeface="Calibri" panose="020F0502020204030204" pitchFamily="34" charset="0"/>
                          <a:cs typeface="Times New Roman" panose="02020603050405020304" pitchFamily="18" charset="0"/>
                        </a:rPr>
                        <a:t> drunk driving accounts  for 27.1% of fatal crashes in the country. </a:t>
                      </a:r>
                      <a:r>
                        <a:rPr lang="en-US" sz="1200" b="1" kern="1200" dirty="0">
                          <a:solidFill>
                            <a:schemeClr val="tx1"/>
                          </a:solidFill>
                          <a:effectLst/>
                          <a:latin typeface="+mn-lt"/>
                          <a:ea typeface="Calibri" panose="020F0502020204030204" pitchFamily="34" charset="0"/>
                          <a:cs typeface="Times New Roman" panose="02020603050405020304" pitchFamily="18" charset="0"/>
                        </a:rPr>
                        <a:t>55% of fatal crashes happened at night and about three out of five happened over the weekends. </a:t>
                      </a:r>
                      <a:r>
                        <a:rPr lang="en-US" sz="1200" kern="1200" dirty="0">
                          <a:solidFill>
                            <a:schemeClr val="tx1"/>
                          </a:solidFill>
                          <a:effectLst/>
                          <a:latin typeface="+mn-lt"/>
                          <a:ea typeface="Calibri" panose="020F0502020204030204" pitchFamily="34" charset="0"/>
                          <a:cs typeface="Times New Roman" panose="02020603050405020304" pitchFamily="18" charset="0"/>
                        </a:rPr>
                        <a:t>The estimated cost to the economy because of drunk driving sits at R18.2 billion annually . An investigation on mortuary data from 2007-2012 has indicated that drivers were the largest proportion of road traffic crash victims with a positive BAC 60.4% followed by pedestrians at 55.6% and motor cyclists</a:t>
                      </a:r>
                      <a:r>
                        <a:rPr lang="en-US" sz="1200" kern="1200" baseline="0" dirty="0">
                          <a:solidFill>
                            <a:schemeClr val="tx1"/>
                          </a:solidFill>
                          <a:effectLst/>
                          <a:latin typeface="+mn-lt"/>
                          <a:ea typeface="Calibri" panose="020F0502020204030204" pitchFamily="34" charset="0"/>
                          <a:cs typeface="Times New Roman" panose="02020603050405020304" pitchFamily="18" charset="0"/>
                        </a:rPr>
                        <a:t> at 55.0%. It then follows that in the absence of 24/7 law enforcement intervention the effectiveness of the proposals will not be seen. It is thus important that the Department has already started discussions about 24/7 law enforcement operations.</a:t>
                      </a:r>
                      <a:endParaRPr lang="en-US" sz="1200" dirty="0">
                        <a:effectLst/>
                        <a:latin typeface="+mj-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r h="420131">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r>
              <a:rPr lang="en-US" dirty="0"/>
              <a:t>15</a:t>
            </a:r>
          </a:p>
        </p:txBody>
      </p:sp>
    </p:spTree>
    <p:extLst>
      <p:ext uri="{BB962C8B-B14F-4D97-AF65-F5344CB8AC3E}">
        <p14:creationId xmlns:p14="http://schemas.microsoft.com/office/powerpoint/2010/main" xmlns="" val="266956245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3621067"/>
              </p:ext>
            </p:extLst>
          </p:nvPr>
        </p:nvGraphicFramePr>
        <p:xfrm>
          <a:off x="3931" y="0"/>
          <a:ext cx="9249607" cy="5941169"/>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28803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166941">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DGMT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400" dirty="0" smtClean="0">
                          <a:effectLst/>
                          <a:latin typeface="Arial" panose="020B0604020202020204" pitchFamily="34" charset="0"/>
                          <a:ea typeface="Times New Roman" panose="02020603050405020304" pitchFamily="18" charset="0"/>
                        </a:rPr>
                        <a:t>We </a:t>
                      </a:r>
                      <a:r>
                        <a:rPr lang="en-US" sz="1400" dirty="0">
                          <a:effectLst/>
                          <a:latin typeface="Arial" panose="020B0604020202020204" pitchFamily="34" charset="0"/>
                          <a:ea typeface="Times New Roman" panose="02020603050405020304" pitchFamily="18" charset="0"/>
                        </a:rPr>
                        <a:t>are in support of the amendments proposed by this bill and the prohibition of the use and consumption of alcohol by motor vehicle operators.</a:t>
                      </a:r>
                      <a:endParaRPr lang="en-ZA" sz="1400" dirty="0">
                        <a:effectLst/>
                        <a:latin typeface="Times New Roman" panose="02020603050405020304" pitchFamily="18"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However, we are concerned that the proposed blood alcohol content limit does not correlate with the objective of the bill to prohibit the use and consumption alcohol and reduce alcohol related road injuries and deaths.</a:t>
                      </a:r>
                      <a:endParaRPr lang="en-ZA" sz="1400" dirty="0">
                        <a:effectLst/>
                        <a:latin typeface="Times New Roman" panose="02020603050405020304" pitchFamily="18"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We believe that retaining this BAC limit at its current level of 0.05 g/100ml will not assist in reducing alcohol related road injuries and deaths. </a:t>
                      </a:r>
                      <a:endParaRPr lang="en-US" sz="1400" dirty="0" smtClean="0">
                        <a:effectLst/>
                        <a:latin typeface="Arial" panose="020B0604020202020204" pitchFamily="34"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rPr>
                        <a:t>Noted</a:t>
                      </a:r>
                      <a:r>
                        <a:rPr kumimoji="0" lang="en-US" sz="14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 The problem with the SA situation is that our drivers can’t distinguish between right and wrong when it comes to this issue, or they are just simply choosing to violate the road traffic laws. The notion is that they do so because law enforcement is not tight and efficient enough. The fatal accident statistics necessitates that we need to do something about this conundrum and protect the road users. According to a report done by the RTMC in collaboration with the South African Medical Research Council indicates that drunk driving accounts  for 27.1% of fatal crashes in the country. </a:t>
                      </a:r>
                      <a:r>
                        <a:rPr kumimoji="0" lang="en-US" sz="1400" b="1"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55% of fatal crashes happened at night and about three out of five happened over the weekends. </a:t>
                      </a:r>
                      <a:r>
                        <a:rPr kumimoji="0" lang="en-US" sz="14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The estimated cost to the economy because of drunk driving sits at R18.2 billion annually . An investigation on mortuary data from 2007-2012 has indicated that drivers were the largest proportion of road traffic crash victims with a positive BAC 60.4% followed by pedestrians at 55.6% and motor cyclists at 55.0%. </a:t>
                      </a:r>
                    </a:p>
                    <a:p>
                      <a:pPr marL="0" marR="0" algn="just">
                        <a:lnSpc>
                          <a:spcPct val="107000"/>
                        </a:lnSpc>
                        <a:spcBef>
                          <a:spcPts val="0"/>
                        </a:spcBef>
                        <a:spcAft>
                          <a:spcPts val="0"/>
                        </a:spcAft>
                      </a:pPr>
                      <a:endParaRPr lang="en-GB" sz="1400" dirty="0">
                        <a:effectLst/>
                      </a:endParaRPr>
                    </a:p>
                    <a:p>
                      <a:pPr marL="0" marR="0" algn="just">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r h="41273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103</a:t>
            </a:fld>
            <a:endParaRPr lang="en-US"/>
          </a:p>
        </p:txBody>
      </p:sp>
    </p:spTree>
    <p:extLst>
      <p:ext uri="{BB962C8B-B14F-4D97-AF65-F5344CB8AC3E}">
        <p14:creationId xmlns:p14="http://schemas.microsoft.com/office/powerpoint/2010/main" xmlns="" val="192135741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883068156"/>
              </p:ext>
            </p:extLst>
          </p:nvPr>
        </p:nvGraphicFramePr>
        <p:xfrm>
          <a:off x="-13925" y="0"/>
          <a:ext cx="9249607" cy="5959027"/>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11635">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200831">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DGMT- </a:t>
                      </a:r>
                      <a:r>
                        <a:rPr lang="en-US" sz="1800" b="1" kern="1200" dirty="0" err="1" smtClean="0">
                          <a:solidFill>
                            <a:schemeClr val="dk1"/>
                          </a:solidFill>
                          <a:effectLst/>
                          <a:latin typeface="+mn-lt"/>
                          <a:ea typeface="+mn-ea"/>
                          <a:cs typeface="+mn-cs"/>
                        </a:rPr>
                        <a:t>cont</a:t>
                      </a:r>
                      <a:r>
                        <a:rPr lang="en-US" sz="1800" b="1" kern="1200" dirty="0" smtClean="0">
                          <a:solidFill>
                            <a:schemeClr val="dk1"/>
                          </a:solidFill>
                          <a:effectLst/>
                          <a:latin typeface="+mn-lt"/>
                          <a:ea typeface="+mn-ea"/>
                          <a:cs typeface="+mn-cs"/>
                        </a:rPr>
                        <a: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400" dirty="0" smtClean="0">
                          <a:effectLst/>
                          <a:latin typeface="Arial" panose="020B0604020202020204" pitchFamily="34" charset="0"/>
                          <a:ea typeface="Times New Roman" panose="02020603050405020304" pitchFamily="18" charset="0"/>
                        </a:rPr>
                        <a:t>We </a:t>
                      </a:r>
                      <a:r>
                        <a:rPr lang="en-US" sz="1400" dirty="0">
                          <a:effectLst/>
                          <a:latin typeface="Arial" panose="020B0604020202020204" pitchFamily="34" charset="0"/>
                          <a:ea typeface="Times New Roman" panose="02020603050405020304" pitchFamily="18" charset="0"/>
                        </a:rPr>
                        <a:t>recommend implementing a limit of 0.02 gram per 100 milligrams for ordinary drivers, and 0.01 gram per 100 milligrams for professional drivers. A level of 0.02 g/100ml is the lowest level at which neurological effects of alcohol intoxication are clinically detectable, and global evidence is that alcohol-related mortality increases sharply and exponentially from there. For example, probability of death in a single vehicle accident where the driver’s BAC is 0.02% is double that of 0.00%; but by 0.05%, the relative risk is already 7 to 10 times greater.</a:t>
                      </a:r>
                      <a:endParaRPr lang="en-ZA" sz="1400" dirty="0">
                        <a:effectLst/>
                        <a:latin typeface="Times New Roman" panose="02020603050405020304" pitchFamily="18"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GB" sz="1400" dirty="0" smtClean="0">
                          <a:effectLst/>
                        </a:rPr>
                        <a:t>Continue from previous slide</a:t>
                      </a:r>
                      <a:endParaRPr lang="en-GB" sz="1400" dirty="0">
                        <a:effectLst/>
                      </a:endParaRPr>
                    </a:p>
                    <a:p>
                      <a:pPr marL="0" marR="0" algn="just">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r h="446561">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104</a:t>
            </a:fld>
            <a:endParaRPr lang="en-US"/>
          </a:p>
        </p:txBody>
      </p:sp>
    </p:spTree>
    <p:extLst>
      <p:ext uri="{BB962C8B-B14F-4D97-AF65-F5344CB8AC3E}">
        <p14:creationId xmlns:p14="http://schemas.microsoft.com/office/powerpoint/2010/main" xmlns="" val="355496753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2630040"/>
              </p:ext>
            </p:extLst>
          </p:nvPr>
        </p:nvGraphicFramePr>
        <p:xfrm>
          <a:off x="0" y="0"/>
          <a:ext cx="9249607" cy="5328049"/>
        </p:xfrm>
        <a:graphic>
          <a:graphicData uri="http://schemas.openxmlformats.org/drawingml/2006/table">
            <a:tbl>
              <a:tblPr firstRow="1" firstCol="1" bandRow="1">
                <a:tableStyleId>{5C22544A-7EE6-4342-B048-85BDC9FD1C3A}</a:tableStyleId>
              </a:tblPr>
              <a:tblGrid>
                <a:gridCol w="1912698">
                  <a:extLst>
                    <a:ext uri="{9D8B030D-6E8A-4147-A177-3AD203B41FA5}">
                      <a16:colId xmlns:a16="http://schemas.microsoft.com/office/drawing/2014/main" xmlns="" val="3578070163"/>
                    </a:ext>
                  </a:extLst>
                </a:gridCol>
                <a:gridCol w="3056186">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004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506384">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DGMT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Of course, the safest Blood Alcohol Content for drivers is 0.0%, but it is probably impractical. We don’t want the courts clogged with people pleading the effects of alcohol-based medication or the after-effects of the night before. But just because the effect is not clinically detectable below 0.02g/100ml does not mean that there is no impairment, and for that reason we believe that the BAC for professional drivers should be reduced to 0.01 g/100ml.</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Continues from previous slide</a:t>
                      </a:r>
                      <a:endParaRPr kumimoji="0" lang="en-US"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GB" sz="1400" dirty="0">
                        <a:effectLst/>
                      </a:endParaRPr>
                    </a:p>
                    <a:p>
                      <a:pPr marL="0" marR="0" algn="just">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r h="461625">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105</a:t>
            </a:fld>
            <a:endParaRPr lang="en-US"/>
          </a:p>
        </p:txBody>
      </p:sp>
    </p:spTree>
    <p:extLst>
      <p:ext uri="{BB962C8B-B14F-4D97-AF65-F5344CB8AC3E}">
        <p14:creationId xmlns:p14="http://schemas.microsoft.com/office/powerpoint/2010/main" xmlns="" val="359675498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69606359"/>
              </p:ext>
            </p:extLst>
          </p:nvPr>
        </p:nvGraphicFramePr>
        <p:xfrm>
          <a:off x="-1205" y="0"/>
          <a:ext cx="9249607" cy="5689213"/>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003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64987">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WESGRO AND VINPRO 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endParaRPr lang="en-US" sz="1200" dirty="0">
                        <a:solidFill>
                          <a:srgbClr val="000000"/>
                        </a:solidFill>
                        <a:effectLst/>
                        <a:latin typeface="Arial" panose="020B0604020202020204" pitchFamily="34" charset="0"/>
                        <a:ea typeface="Times New Roman" panose="02020603050405020304" pitchFamily="18" charset="0"/>
                      </a:endParaRPr>
                    </a:p>
                    <a:p>
                      <a:pPr marL="0" marR="0" algn="just">
                        <a:lnSpc>
                          <a:spcPct val="107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The purpose of this submission is to highlight the fragility of the wine tourism sector within the highly fragile South African economy, and to submit that the impact of the proposed reduction of the BAC limit to zero will have far-reaching negative consequences for jobs and the rural economy at a time when we can least afford it. It is submitted that the chosen policy measure is not the correct choice to achieve the stated objective, and that the proposed measure would disproportionately affect the job creating wine tourism industry. Alternative policy approaches exist which would support the achievement of road traffic safety without negatively impacting wine tourism.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Noted, In countries that are serious about curbing the rate of fatalities occasioned by road accidents resultant from drunk driving their fatality rate was drastically reduced. How is SA different because in SA a lot of people die from accidents caused by drunk drivers. During heightened lockdown levels to curb the spread of covid 19 in the country, it was reported that for the first time in in the history of the hospital Chris Hani </a:t>
                      </a:r>
                      <a:r>
                        <a:rPr lang="en-US" sz="1200" dirty="0" err="1">
                          <a:effectLst/>
                          <a:latin typeface="Arial" panose="020B0604020202020204" pitchFamily="34" charset="0"/>
                          <a:ea typeface="Times New Roman" panose="02020603050405020304" pitchFamily="18" charset="0"/>
                        </a:rPr>
                        <a:t>Baragwanath</a:t>
                      </a:r>
                      <a:r>
                        <a:rPr lang="en-US" sz="1200" dirty="0">
                          <a:effectLst/>
                          <a:latin typeface="Arial" panose="020B0604020202020204" pitchFamily="34" charset="0"/>
                          <a:ea typeface="Times New Roman" panose="02020603050405020304" pitchFamily="18" charset="0"/>
                        </a:rPr>
                        <a:t> Hospital's trauma ward reported zero (0) trauma admissions on new years eve. South Africans need to understand that alcohol consumption and operating a vehicle don't mix. Otherwise families will continue to be destroyed at the behest of this social ill which continues to kill breadwinners, mothers, fathers. It was not by sheer luck that </a:t>
                      </a:r>
                      <a:r>
                        <a:rPr lang="en-US" sz="1200" dirty="0" err="1">
                          <a:effectLst/>
                          <a:latin typeface="Arial" panose="020B0604020202020204" pitchFamily="34" charset="0"/>
                          <a:ea typeface="Times New Roman" panose="02020603050405020304" pitchFamily="18" charset="0"/>
                        </a:rPr>
                        <a:t>Baragwanath</a:t>
                      </a:r>
                      <a:r>
                        <a:rPr lang="en-US" sz="1200" dirty="0">
                          <a:effectLst/>
                          <a:latin typeface="Arial" panose="020B0604020202020204" pitchFamily="34" charset="0"/>
                          <a:ea typeface="Times New Roman" panose="02020603050405020304" pitchFamily="18" charset="0"/>
                        </a:rPr>
                        <a:t> hospital reported zero trauma cases but it was the result of the enforced lockdown coupled with the ban on alcohol sales and the enforced curfew. It is not as though the traffic officers are not enforcing the current laws, people still continue to take their chances because they know that there are certain alcohol limits that have been set thus hoping that they are not above the set limits. There has been videos of police officers who were caught by the members of the public whilst driving drunk and that is a serious problem and if it points to the many social ills  that the society is facing. South Africa is a country in need of stricter laws when it comes to drunk driving. The rate of fatalities are just too much even in the presence of the current set BAC limits.</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384070">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659216" y="6103044"/>
            <a:ext cx="594321" cy="576064"/>
          </a:xfrm>
        </p:spPr>
        <p:txBody>
          <a:bodyPr/>
          <a:lstStyle/>
          <a:p>
            <a:pPr>
              <a:defRPr/>
            </a:pPr>
            <a:fld id="{8E07DBBD-13FA-456E-9FFF-BB922381A294}" type="slidenum">
              <a:rPr lang="en-US" smtClean="0"/>
              <a:pPr>
                <a:defRPr/>
              </a:pPr>
              <a:t>106</a:t>
            </a:fld>
            <a:endParaRPr lang="en-US" dirty="0"/>
          </a:p>
        </p:txBody>
      </p:sp>
    </p:spTree>
    <p:extLst>
      <p:ext uri="{BB962C8B-B14F-4D97-AF65-F5344CB8AC3E}">
        <p14:creationId xmlns:p14="http://schemas.microsoft.com/office/powerpoint/2010/main" xmlns="" val="344744849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61742098"/>
              </p:ext>
            </p:extLst>
          </p:nvPr>
        </p:nvGraphicFramePr>
        <p:xfrm>
          <a:off x="-33871" y="-53009"/>
          <a:ext cx="9249607" cy="5415947"/>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2992085">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004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599342">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WESGRO AND VINGRO 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The comment in this case are noted, Professor Charles Parry in his comments elsewhere in this documents went to a great extent in actually showing some of the gains and the reductions which were achieved by countries that actually implemented the reduction in their BAC. Grated that it was not a 0% alcohol ban but a reduction in those countries, however SA has a real problem of alcohol abuse by vehicle drivers. It is noted that every legislation must be accompanied by effective enforcement in order for it to be effective and derive the desired result. Not only that but also the speed at which the scientific evidence to enable timeous prosecution of drunk drivers is equally important. There is not silver bullet to road safety and reduction of fatal accidents. However, where interventions are necessary they should be implemented without delays. There is no reason why an intoxicated person or a person whose BAC is above the set limit should be behind the steering wheel of a motor vehicle. It is important not to lose sight of the fact that the proposal does not in any way suggest that alcohol should not be sold at all or not be consumed at the restaurants. Neither does it say the manufacturing or distribution of alcohol must be completely outlawed in the country.</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55863">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659216" y="6247060"/>
            <a:ext cx="594321" cy="720080"/>
          </a:xfrm>
        </p:spPr>
        <p:txBody>
          <a:bodyPr/>
          <a:lstStyle/>
          <a:p>
            <a:pPr>
              <a:defRPr/>
            </a:pPr>
            <a:fld id="{8E07DBBD-13FA-456E-9FFF-BB922381A294}" type="slidenum">
              <a:rPr lang="en-US" smtClean="0"/>
              <a:pPr>
                <a:defRPr/>
              </a:pPr>
              <a:t>107</a:t>
            </a:fld>
            <a:endParaRPr lang="en-US" dirty="0"/>
          </a:p>
        </p:txBody>
      </p:sp>
    </p:spTree>
    <p:extLst>
      <p:ext uri="{BB962C8B-B14F-4D97-AF65-F5344CB8AC3E}">
        <p14:creationId xmlns:p14="http://schemas.microsoft.com/office/powerpoint/2010/main" xmlns="" val="289586907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35901758"/>
              </p:ext>
            </p:extLst>
          </p:nvPr>
        </p:nvGraphicFramePr>
        <p:xfrm>
          <a:off x="3931" y="0"/>
          <a:ext cx="9249607" cy="5713588"/>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2862063">
                  <a:extLst>
                    <a:ext uri="{9D8B030D-6E8A-4147-A177-3AD203B41FA5}">
                      <a16:colId xmlns:a16="http://schemas.microsoft.com/office/drawing/2014/main" xmlns="" val="199004167"/>
                    </a:ext>
                  </a:extLst>
                </a:gridCol>
                <a:gridCol w="4554761">
                  <a:extLst>
                    <a:ext uri="{9D8B030D-6E8A-4147-A177-3AD203B41FA5}">
                      <a16:colId xmlns:a16="http://schemas.microsoft.com/office/drawing/2014/main" xmlns="" val="885104855"/>
                    </a:ext>
                  </a:extLst>
                </a:gridCol>
              </a:tblGrid>
              <a:tr h="36004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5354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200" dirty="0">
                          <a:solidFill>
                            <a:schemeClr val="dk1"/>
                          </a:solidFill>
                          <a:effectLst/>
                          <a:latin typeface="+mn-lt"/>
                          <a:ea typeface="+mn-ea"/>
                          <a:cs typeface="+mn-cs"/>
                        </a:rPr>
                        <a:t>Bianca </a:t>
                      </a:r>
                      <a:r>
                        <a:rPr lang="en-US" sz="1800" kern="1200" dirty="0" err="1">
                          <a:solidFill>
                            <a:schemeClr val="dk1"/>
                          </a:solidFill>
                          <a:effectLst/>
                          <a:latin typeface="+mn-lt"/>
                          <a:ea typeface="+mn-ea"/>
                          <a:cs typeface="+mn-cs"/>
                        </a:rPr>
                        <a:t>Pepler</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200" dirty="0" smtClean="0">
                          <a:effectLst/>
                          <a:latin typeface="Arial" panose="020B0604020202020204" pitchFamily="34" charset="0"/>
                          <a:ea typeface="Times New Roman" panose="02020603050405020304" pitchFamily="18" charset="0"/>
                        </a:rPr>
                        <a:t>My </a:t>
                      </a:r>
                      <a:r>
                        <a:rPr lang="en-US" sz="1200" dirty="0">
                          <a:effectLst/>
                          <a:latin typeface="Arial" panose="020B0604020202020204" pitchFamily="34" charset="0"/>
                          <a:ea typeface="Times New Roman" panose="02020603050405020304" pitchFamily="18" charset="0"/>
                        </a:rPr>
                        <a:t>comments on the act is that government need to make it 0 tolerance no drinking and driving. Getting arrested is horrible experience yes but what about innocent people that die in car accidents or innocent kids that dies in car Accidents or hit and runs. Isn't it more horrible to pick up dead body's or parts of people that lay all over the road that was in a accident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GB" sz="1400" dirty="0" smtClean="0">
                          <a:effectLst/>
                        </a:rPr>
                        <a:t>Noted </a:t>
                      </a:r>
                      <a:r>
                        <a:rPr lang="en-GB" sz="1400" dirty="0">
                          <a:effectLst/>
                        </a:rPr>
                        <a:t>and supported. The high</a:t>
                      </a:r>
                      <a:r>
                        <a:rPr lang="en-GB" sz="1400" baseline="0" dirty="0">
                          <a:effectLst/>
                        </a:rPr>
                        <a:t> rate of fatal accidents and the resultant after effects to families and households makes it very important that as government something really need to be done for remaining passive and ignorant of these unacceptably high statistics is really an injustice to the society. If law enforcement has to be increased and intensified to reverse the after effects of these avoidable then that should be done. As it is South Africa is counted amongst one of the countries with the highest fatalities caused by vehicle accidents.</a:t>
                      </a:r>
                      <a:r>
                        <a:rPr kumimoji="0" lang="en-US"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 . </a:t>
                      </a:r>
                      <a:r>
                        <a:rPr kumimoji="0" lang="en-US" sz="14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According to a report done by the RTMC in collaboration with the South African Medical Research Council indicates that drunk driving accounts  for 27.1% of fatal crashes in the country. </a:t>
                      </a:r>
                      <a:r>
                        <a:rPr kumimoji="0" lang="en-US" sz="1400" b="1"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55% of fatal crashes happened at night and about three out of five happened over the weekends. </a:t>
                      </a:r>
                      <a:r>
                        <a:rPr kumimoji="0" lang="en-US" sz="14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The estimated cost to the economy because of drunk driving sits at R18.2 billion annually . An investigation on mortuary data from 2007-2012 has indicated that drivers were the largest proportion of road traffic crash victims with a positive BAC 60.4% followed by pedestrians at 55.6% and motor cyclists at 55.0%. These statistics are scary and warrant for some interventions to be put in place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108</a:t>
            </a:fld>
            <a:endParaRPr lang="en-US"/>
          </a:p>
        </p:txBody>
      </p:sp>
    </p:spTree>
    <p:extLst>
      <p:ext uri="{BB962C8B-B14F-4D97-AF65-F5344CB8AC3E}">
        <p14:creationId xmlns:p14="http://schemas.microsoft.com/office/powerpoint/2010/main" xmlns="" val="423401863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41113760"/>
              </p:ext>
            </p:extLst>
          </p:nvPr>
        </p:nvGraphicFramePr>
        <p:xfrm>
          <a:off x="0" y="0"/>
          <a:ext cx="9249607" cy="5510572"/>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2992085">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28803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29770">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WH Jacobs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US" sz="1400" dirty="0">
                          <a:effectLst/>
                        </a:rPr>
                        <a:t>I do vote for a 0% alcohol rate for drinking and driving.  </a:t>
                      </a:r>
                    </a:p>
                    <a:p>
                      <a:pPr marL="0" marR="0" algn="just">
                        <a:lnSpc>
                          <a:spcPct val="107000"/>
                        </a:lnSpc>
                        <a:spcBef>
                          <a:spcPts val="0"/>
                        </a:spcBef>
                        <a:spcAft>
                          <a:spcPts val="0"/>
                        </a:spcAft>
                      </a:pPr>
                      <a:r>
                        <a:rPr lang="en-US" sz="1400" dirty="0">
                          <a:effectLst/>
                        </a:rPr>
                        <a:t>Alcohol makes reaction times slower.</a:t>
                      </a:r>
                    </a:p>
                  </a:txBody>
                  <a:tcPr marL="63688" marR="63688" marT="0" marB="0"/>
                </a:tc>
                <a:tc>
                  <a:txBody>
                    <a:bodyPr/>
                    <a:lstStyle/>
                    <a:p>
                      <a:pPr marL="0" marR="0" algn="just">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Noted</a:t>
                      </a:r>
                    </a:p>
                  </a:txBody>
                  <a:tcPr marL="63688" marR="63688" marT="0" marB="0"/>
                </a:tc>
                <a:extLst>
                  <a:ext uri="{0D108BD9-81ED-4DB2-BD59-A6C34878D82A}">
                    <a16:rowId xmlns:a16="http://schemas.microsoft.com/office/drawing/2014/main" xmlns="" val="720259609"/>
                  </a:ext>
                </a:extLst>
              </a:tr>
              <a:tr h="492770">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109</a:t>
            </a:fld>
            <a:endParaRPr lang="en-US"/>
          </a:p>
        </p:txBody>
      </p:sp>
    </p:spTree>
    <p:extLst>
      <p:ext uri="{BB962C8B-B14F-4D97-AF65-F5344CB8AC3E}">
        <p14:creationId xmlns:p14="http://schemas.microsoft.com/office/powerpoint/2010/main" xmlns="" val="573563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80712040"/>
              </p:ext>
            </p:extLst>
          </p:nvPr>
        </p:nvGraphicFramePr>
        <p:xfrm>
          <a:off x="0" y="0"/>
          <a:ext cx="9253538" cy="5887019"/>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280051">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134545">
                <a:tc rowSpan="2">
                  <a:txBody>
                    <a:bodyPr/>
                    <a:lstStyle/>
                    <a:p>
                      <a:pPr marL="0" marR="0">
                        <a:lnSpc>
                          <a:spcPct val="107000"/>
                        </a:lnSpc>
                        <a:spcBef>
                          <a:spcPts val="0"/>
                        </a:spcBef>
                        <a:spcAft>
                          <a:spcPts val="0"/>
                        </a:spcAft>
                      </a:pPr>
                      <a:endParaRPr lang="en-GB" sz="1400" b="1" dirty="0">
                        <a:solidFill>
                          <a:schemeClr val="tx1"/>
                        </a:solidFill>
                        <a:effectLst/>
                      </a:endParaRPr>
                    </a:p>
                    <a:p>
                      <a:pPr marL="0" marR="0">
                        <a:lnSpc>
                          <a:spcPct val="107000"/>
                        </a:lnSpc>
                        <a:spcBef>
                          <a:spcPts val="0"/>
                        </a:spcBef>
                        <a:spcAft>
                          <a:spcPts val="0"/>
                        </a:spcAft>
                      </a:pPr>
                      <a:r>
                        <a:rPr lang="en-GB" sz="1400" b="1" dirty="0">
                          <a:solidFill>
                            <a:schemeClr val="tx1"/>
                          </a:solidFill>
                          <a:effectLst/>
                        </a:rPr>
                        <a:t>Department of Transport (Western Cape)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endParaRPr lang="en-GB" sz="1600" dirty="0">
                        <a:effectLst/>
                        <a:latin typeface="+mn-lt"/>
                      </a:endParaRPr>
                    </a:p>
                    <a:p>
                      <a:pPr marL="0" marR="0" algn="just">
                        <a:lnSpc>
                          <a:spcPct val="107000"/>
                        </a:lnSpc>
                        <a:spcBef>
                          <a:spcPts val="0"/>
                        </a:spcBef>
                        <a:spcAft>
                          <a:spcPts val="0"/>
                        </a:spcAft>
                      </a:pPr>
                      <a:r>
                        <a:rPr lang="en-GB" sz="1600" b="1" dirty="0">
                          <a:effectLst/>
                          <a:latin typeface="+mn-lt"/>
                        </a:rPr>
                        <a:t>Clause 1</a:t>
                      </a:r>
                      <a:r>
                        <a:rPr lang="en-GB" sz="1600" dirty="0">
                          <a:effectLst/>
                          <a:latin typeface="+mn-lt"/>
                        </a:rPr>
                        <a:t>: </a:t>
                      </a:r>
                      <a:r>
                        <a:rPr lang="en-US" sz="1600" dirty="0">
                          <a:effectLst/>
                          <a:latin typeface="+mn-lt"/>
                          <a:cs typeface="Calibri" panose="020F0502020204030204" pitchFamily="34" charset="0"/>
                        </a:rPr>
                        <a:t>Proposed definition of body builder differs from the one in the regulations </a:t>
                      </a:r>
                    </a:p>
                    <a:p>
                      <a:pPr marL="0" marR="0" algn="just">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As the National Department of Transport will appoint microdot manufacturers, who are in turn responsible for the fitment centres, it is suggested that the regulations be amended to refer to “Department” and not the “MEC” as the provinces will not be involved in the appointment of the microdot manufacturers. </a:t>
                      </a:r>
                    </a:p>
                    <a:p>
                      <a:pPr marL="0" marR="0" algn="just">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3688" marR="63688" marT="0" marB="0"/>
                </a:tc>
                <a:tc>
                  <a:txBody>
                    <a:bodyPr/>
                    <a:lstStyle/>
                    <a:p>
                      <a:pPr marL="0" marR="0" algn="just">
                        <a:lnSpc>
                          <a:spcPct val="107000"/>
                        </a:lnSpc>
                        <a:spcBef>
                          <a:spcPts val="0"/>
                        </a:spcBef>
                        <a:spcAft>
                          <a:spcPts val="0"/>
                        </a:spcAft>
                      </a:pPr>
                      <a:endParaRPr lang="en-GB" sz="1600" dirty="0">
                        <a:effectLst/>
                        <a:latin typeface="+mn-lt"/>
                      </a:endParaRPr>
                    </a:p>
                    <a:p>
                      <a:pPr marL="285750" marR="0" indent="-285750" algn="just">
                        <a:lnSpc>
                          <a:spcPct val="107000"/>
                        </a:lnSpc>
                        <a:spcBef>
                          <a:spcPts val="0"/>
                        </a:spcBef>
                        <a:spcAft>
                          <a:spcPts val="0"/>
                        </a:spcAft>
                        <a:buFont typeface="Arial" panose="020B0604020202020204" pitchFamily="34" charset="0"/>
                        <a:buChar char="•"/>
                      </a:pPr>
                      <a:r>
                        <a:rPr lang="en-GB" sz="1600" dirty="0">
                          <a:effectLst/>
                          <a:latin typeface="+mn-lt"/>
                          <a:cs typeface="Calibri" panose="020F0502020204030204" pitchFamily="34" charset="0"/>
                        </a:rPr>
                        <a:t>Accepted. One of the definitions will be deleted because body builder has already been defined in the regulations.</a:t>
                      </a:r>
                      <a:r>
                        <a:rPr lang="en-ZA" sz="1600" kern="1200" dirty="0">
                          <a:solidFill>
                            <a:schemeClr val="dk1"/>
                          </a:solidFill>
                          <a:latin typeface="+mn-lt"/>
                          <a:ea typeface="+mn-ea"/>
                          <a:cs typeface="Calibri" panose="020F0502020204030204" pitchFamily="34" charset="0"/>
                        </a:rPr>
                        <a:t> </a:t>
                      </a:r>
                    </a:p>
                    <a:p>
                      <a:pPr marL="285750" marR="0" indent="-285750" algn="just">
                        <a:lnSpc>
                          <a:spcPct val="107000"/>
                        </a:lnSpc>
                        <a:spcBef>
                          <a:spcPts val="0"/>
                        </a:spcBef>
                        <a:spcAft>
                          <a:spcPts val="0"/>
                        </a:spcAft>
                        <a:buFont typeface="Arial" panose="020B0604020202020204" pitchFamily="34" charset="0"/>
                        <a:buChar char="•"/>
                      </a:pPr>
                      <a:endParaRPr lang="en-ZA" sz="1600" kern="1200" dirty="0">
                        <a:solidFill>
                          <a:schemeClr val="dk1"/>
                        </a:solidFill>
                        <a:effectLst/>
                        <a:latin typeface="+mn-lt"/>
                        <a:ea typeface="+mn-ea"/>
                        <a:cs typeface="+mn-cs"/>
                      </a:endParaRPr>
                    </a:p>
                    <a:p>
                      <a:pPr marL="285750" marR="0" indent="-285750" algn="just">
                        <a:lnSpc>
                          <a:spcPct val="107000"/>
                        </a:lnSpc>
                        <a:spcBef>
                          <a:spcPts val="0"/>
                        </a:spcBef>
                        <a:spcAft>
                          <a:spcPts val="0"/>
                        </a:spcAft>
                        <a:buFont typeface="Arial" panose="020B0604020202020204" pitchFamily="34" charset="0"/>
                        <a:buChar char="•"/>
                      </a:pPr>
                      <a:r>
                        <a:rPr lang="en-US" sz="1600" dirty="0" smtClean="0">
                          <a:effectLst/>
                          <a:latin typeface="+mn-lt"/>
                          <a:ea typeface="Calibri" panose="020F0502020204030204" pitchFamily="34" charset="0"/>
                          <a:cs typeface="Times New Roman" panose="02020603050405020304" pitchFamily="18" charset="0"/>
                        </a:rPr>
                        <a:t>Accepted. Regulation </a:t>
                      </a:r>
                      <a:r>
                        <a:rPr lang="en-US" sz="1600" dirty="0">
                          <a:effectLst/>
                          <a:latin typeface="+mn-lt"/>
                          <a:ea typeface="Calibri" panose="020F0502020204030204" pitchFamily="34" charset="0"/>
                          <a:cs typeface="Times New Roman" panose="02020603050405020304" pitchFamily="18" charset="0"/>
                        </a:rPr>
                        <a:t>51A in the Regulations as follows:</a:t>
                      </a:r>
                    </a:p>
                    <a:p>
                      <a:pPr marL="285750" marR="0" indent="-285750" algn="just">
                        <a:lnSpc>
                          <a:spcPct val="107000"/>
                        </a:lnSpc>
                        <a:spcBef>
                          <a:spcPts val="0"/>
                        </a:spcBef>
                        <a:spcAft>
                          <a:spcPts val="0"/>
                        </a:spcAft>
                        <a:buFont typeface="Arial" panose="020B0604020202020204" pitchFamily="34" charset="0"/>
                        <a:buChar char="•"/>
                      </a:pPr>
                      <a:r>
                        <a:rPr lang="en-US" sz="1600" b="1" dirty="0">
                          <a:effectLst/>
                          <a:latin typeface="+mn-lt"/>
                          <a:ea typeface="Calibri" panose="020F0502020204030204" pitchFamily="34" charset="0"/>
                          <a:cs typeface="Times New Roman" panose="02020603050405020304" pitchFamily="18" charset="0"/>
                        </a:rPr>
                        <a:t>“51A. Manufacturers of microdots to be approved</a:t>
                      </a:r>
                    </a:p>
                    <a:p>
                      <a:pPr marL="285750" marR="0" indent="-285750" algn="just">
                        <a:lnSpc>
                          <a:spcPct val="107000"/>
                        </a:lnSpc>
                        <a:spcBef>
                          <a:spcPts val="0"/>
                        </a:spcBef>
                        <a:spcAft>
                          <a:spcPts val="0"/>
                        </a:spcAft>
                        <a:buFont typeface="Arial" panose="020B0604020202020204" pitchFamily="34" charset="0"/>
                        <a:buChar char="•"/>
                      </a:pPr>
                      <a:r>
                        <a:rPr lang="en-US" sz="1600" dirty="0">
                          <a:effectLst/>
                          <a:latin typeface="+mn-lt"/>
                          <a:ea typeface="Calibri" panose="020F0502020204030204" pitchFamily="34" charset="0"/>
                          <a:cs typeface="Times New Roman" panose="02020603050405020304" pitchFamily="18" charset="0"/>
                        </a:rPr>
                        <a:t>No person shall manufacture, import, sell or distribute microdots unless he or she is approved by the Department to manufacture, import, sell or distribute microdots and is registered as such in the register of manufacturers of microdots.</a:t>
                      </a:r>
                    </a:p>
                  </a:txBody>
                  <a:tcPr marL="63688" marR="63688" marT="0" marB="0"/>
                </a:tc>
                <a:extLst>
                  <a:ext uri="{0D108BD9-81ED-4DB2-BD59-A6C34878D82A}">
                    <a16:rowId xmlns:a16="http://schemas.microsoft.com/office/drawing/2014/main" xmlns="" val="720259609"/>
                  </a:ext>
                </a:extLst>
              </a:tr>
              <a:tr h="472423">
                <a:tc vMerge="1">
                  <a:txBody>
                    <a:bodyPr/>
                    <a:lstStyle/>
                    <a:p>
                      <a:endParaRPr lang="en-US"/>
                    </a:p>
                  </a:txBody>
                  <a:tcPr/>
                </a:tc>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11</a:t>
            </a:fld>
            <a:endParaRPr lang="en-US"/>
          </a:p>
        </p:txBody>
      </p:sp>
    </p:spTree>
    <p:extLst>
      <p:ext uri="{BB962C8B-B14F-4D97-AF65-F5344CB8AC3E}">
        <p14:creationId xmlns:p14="http://schemas.microsoft.com/office/powerpoint/2010/main" xmlns="" val="141493529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83707517"/>
              </p:ext>
            </p:extLst>
          </p:nvPr>
        </p:nvGraphicFramePr>
        <p:xfrm>
          <a:off x="0" y="0"/>
          <a:ext cx="9249607" cy="5508291"/>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28803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63694">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Leon</a:t>
                      </a:r>
                      <a:r>
                        <a:rPr lang="en-US" sz="1800" b="1" kern="1200" baseline="0" dirty="0">
                          <a:solidFill>
                            <a:schemeClr val="dk1"/>
                          </a:solidFill>
                          <a:effectLst/>
                          <a:latin typeface="+mn-lt"/>
                          <a:ea typeface="+mn-ea"/>
                          <a:cs typeface="+mn-cs"/>
                        </a:rPr>
                        <a:t> </a:t>
                      </a:r>
                      <a:r>
                        <a:rPr lang="en-US" sz="1800" b="1" kern="1200" baseline="0" dirty="0" err="1">
                          <a:solidFill>
                            <a:schemeClr val="dk1"/>
                          </a:solidFill>
                          <a:effectLst/>
                          <a:latin typeface="+mn-lt"/>
                          <a:ea typeface="+mn-ea"/>
                          <a:cs typeface="+mn-cs"/>
                        </a:rPr>
                        <a:t>Brummer</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400" dirty="0">
                        <a:effectLst/>
                        <a:latin typeface="Arial" panose="020B0604020202020204" pitchFamily="34"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Most countries apply a 0.05% limit and it works only because they have visible active policing and judges who apply the required punishment.</a:t>
                      </a:r>
                      <a:endParaRPr lang="en-ZA" sz="1400" dirty="0">
                        <a:effectLst/>
                        <a:latin typeface="Times New Roman" panose="02020603050405020304" pitchFamily="18"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South Africa does not have the police or the judges to apply this at the current limit so how on earth will this improve if limit is reduced to 0.00.</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Not accepted. Government is in the process of implementing a 24/7 law</a:t>
                      </a:r>
                      <a:r>
                        <a:rPr lang="en-US" sz="1400" baseline="0" dirty="0">
                          <a:effectLst/>
                          <a:latin typeface="+mj-lt"/>
                          <a:ea typeface="Calibri" panose="020F0502020204030204" pitchFamily="34" charset="0"/>
                          <a:cs typeface="Times New Roman" panose="02020603050405020304" pitchFamily="18" charset="0"/>
                        </a:rPr>
                        <a:t> enforcement project that will ensure that there is enough visibility of the law enforcement officers in the country. The comment that SA does not have the judges does not hold neither that we as a country do not have the police. The Magistrate Commission and the Judicial Service Commission are always working hard to ensure that judicial vacancies are filled without delay so that justice can be dispensed without any hassles.</a:t>
                      </a:r>
                      <a:endParaRPr lang="en-US" sz="1400" dirty="0">
                        <a:effectLst/>
                        <a:latin typeface="+mj-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r h="450243">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110</a:t>
            </a:fld>
            <a:endParaRPr lang="en-US"/>
          </a:p>
        </p:txBody>
      </p:sp>
    </p:spTree>
    <p:extLst>
      <p:ext uri="{BB962C8B-B14F-4D97-AF65-F5344CB8AC3E}">
        <p14:creationId xmlns:p14="http://schemas.microsoft.com/office/powerpoint/2010/main" xmlns="" val="281577012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27816564"/>
              </p:ext>
            </p:extLst>
          </p:nvPr>
        </p:nvGraphicFramePr>
        <p:xfrm>
          <a:off x="-14326" y="-377677"/>
          <a:ext cx="9249607" cy="5884446"/>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28803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139848">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Gareth Campbell</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400" dirty="0">
                        <a:effectLst/>
                        <a:latin typeface="Arial" panose="020B0604020202020204" pitchFamily="34"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I would like to add to the debate regarding the drinking and driving limit. I believe there should be a limit but a traffic officer cant pull you over and make you blow. The limit should be at least 4 beers and or a small driving test once pulled over to prove that all is in order and the driver is capable of driving. There are a lot worse drivers out there that are sober all the time but nothing happens to them. I believe a driving test should be carried out every 5 years while you under the influence to see if you are capable of driving.</a:t>
                      </a:r>
                    </a:p>
                  </a:txBody>
                  <a:tcPr marL="68580" marR="68580" marT="0" marB="0"/>
                </a:tc>
                <a:tc>
                  <a:txBody>
                    <a:bodyPr/>
                    <a:lstStyle/>
                    <a:p>
                      <a:pPr marL="0" marR="0" algn="just">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Not accepted. There is no way of actually knowing how much BAC equates to four beers</a:t>
                      </a:r>
                      <a:r>
                        <a:rPr lang="en-US" sz="1400" baseline="0" dirty="0">
                          <a:effectLst/>
                          <a:latin typeface="+mj-lt"/>
                          <a:ea typeface="Calibri" panose="020F0502020204030204" pitchFamily="34" charset="0"/>
                          <a:cs typeface="Times New Roman" panose="02020603050405020304" pitchFamily="18" charset="0"/>
                        </a:rPr>
                        <a:t> because </a:t>
                      </a:r>
                      <a:r>
                        <a:rPr lang="en-US" sz="1400" dirty="0">
                          <a:effectLst/>
                          <a:latin typeface="+mj-lt"/>
                          <a:ea typeface="Calibri" panose="020F0502020204030204" pitchFamily="34" charset="0"/>
                          <a:cs typeface="Times New Roman" panose="02020603050405020304" pitchFamily="18" charset="0"/>
                        </a:rPr>
                        <a:t> people’s bodies apparently don’t break</a:t>
                      </a:r>
                      <a:r>
                        <a:rPr lang="en-US" sz="1400" baseline="0" dirty="0">
                          <a:effectLst/>
                          <a:latin typeface="+mj-lt"/>
                          <a:ea typeface="Calibri" panose="020F0502020204030204" pitchFamily="34" charset="0"/>
                          <a:cs typeface="Times New Roman" panose="02020603050405020304" pitchFamily="18" charset="0"/>
                        </a:rPr>
                        <a:t> down alcohol the same way. The scientific way of determining the BAC in a person’s body is the only way to tell for sure if the person has had too much in terms of limit. This is important also because the court requires scientific evidence in order to convict or acquit an accused person of the charges. Putting in place any tests to determine if people are under the influence will be like condoning drunk driving and besides,  asking the vehicle examiners to conduct such a test will be an unethical and dangerous request on them.</a:t>
                      </a:r>
                    </a:p>
                    <a:p>
                      <a:pPr marL="0" marR="0" algn="just">
                        <a:lnSpc>
                          <a:spcPct val="107000"/>
                        </a:lnSpc>
                        <a:spcBef>
                          <a:spcPts val="0"/>
                        </a:spcBef>
                        <a:spcAft>
                          <a:spcPts val="0"/>
                        </a:spcAft>
                      </a:pPr>
                      <a:endParaRPr lang="en-US" sz="1400" baseline="0" dirty="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baseline="0"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r h="444538">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111</a:t>
            </a:fld>
            <a:endParaRPr lang="en-US"/>
          </a:p>
        </p:txBody>
      </p:sp>
    </p:spTree>
    <p:extLst>
      <p:ext uri="{BB962C8B-B14F-4D97-AF65-F5344CB8AC3E}">
        <p14:creationId xmlns:p14="http://schemas.microsoft.com/office/powerpoint/2010/main" xmlns="" val="414232872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51514666"/>
              </p:ext>
            </p:extLst>
          </p:nvPr>
        </p:nvGraphicFramePr>
        <p:xfrm>
          <a:off x="-14326" y="-17636"/>
          <a:ext cx="9249607" cy="5846440"/>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960440">
                  <a:extLst>
                    <a:ext uri="{9D8B030D-6E8A-4147-A177-3AD203B41FA5}">
                      <a16:colId xmlns:a16="http://schemas.microsoft.com/office/drawing/2014/main" xmlns="" val="199004167"/>
                    </a:ext>
                  </a:extLst>
                </a:gridCol>
                <a:gridCol w="3384376">
                  <a:extLst>
                    <a:ext uri="{9D8B030D-6E8A-4147-A177-3AD203B41FA5}">
                      <a16:colId xmlns:a16="http://schemas.microsoft.com/office/drawing/2014/main" xmlns="" val="885104855"/>
                    </a:ext>
                  </a:extLst>
                </a:gridCol>
              </a:tblGrid>
              <a:tr h="36004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08728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effectLst/>
                          <a:latin typeface="+mj-lt"/>
                          <a:ea typeface="Calibri" panose="020F0502020204030204" pitchFamily="34" charset="0"/>
                          <a:cs typeface="Times New Roman" panose="02020603050405020304" pitchFamily="18" charset="0"/>
                        </a:rPr>
                        <a:t>Jeff Sharman</a:t>
                      </a:r>
                    </a:p>
                  </a:txBody>
                  <a:tcPr marL="63688" marR="63688" marT="0" marB="0">
                    <a:solidFill>
                      <a:srgbClr val="FF9900"/>
                    </a:solidFill>
                  </a:tcPr>
                </a:tc>
                <a:tc>
                  <a:txBody>
                    <a:bodyPr/>
                    <a:lstStyle/>
                    <a:p>
                      <a:pPr algn="just">
                        <a:spcAft>
                          <a:spcPts val="0"/>
                        </a:spcAft>
                      </a:pPr>
                      <a:r>
                        <a:rPr lang="en-US" sz="1200" dirty="0" smtClean="0">
                          <a:effectLst/>
                          <a:latin typeface="Arial" panose="020B0604020202020204" pitchFamily="34" charset="0"/>
                          <a:ea typeface="Times New Roman" panose="02020603050405020304" pitchFamily="18" charset="0"/>
                        </a:rPr>
                        <a:t>The </a:t>
                      </a:r>
                      <a:r>
                        <a:rPr lang="en-US" sz="1200" dirty="0">
                          <a:effectLst/>
                          <a:latin typeface="Arial" panose="020B0604020202020204" pitchFamily="34" charset="0"/>
                          <a:ea typeface="Times New Roman" panose="02020603050405020304" pitchFamily="18" charset="0"/>
                        </a:rPr>
                        <a:t>proposal to lower the alcohol limit to zero is just plain stupid.</a:t>
                      </a:r>
                      <a:r>
                        <a:rPr lang="en-US" sz="1200" baseline="0" dirty="0">
                          <a:effectLst/>
                          <a:latin typeface="Arial" panose="020B0604020202020204" pitchFamily="34" charset="0"/>
                          <a:ea typeface="Times New Roman" panose="02020603050405020304" pitchFamily="18" charset="0"/>
                        </a:rPr>
                        <a:t> </a:t>
                      </a:r>
                      <a:r>
                        <a:rPr lang="en-US" sz="1200" dirty="0">
                          <a:effectLst/>
                          <a:latin typeface="Arial" panose="020B0604020202020204" pitchFamily="34" charset="0"/>
                          <a:ea typeface="Times New Roman" panose="02020603050405020304" pitchFamily="18" charset="0"/>
                        </a:rPr>
                        <a:t>It amazes me that supposedly intelligent people can come up with such a notion. </a:t>
                      </a:r>
                    </a:p>
                    <a:p>
                      <a:pPr algn="just">
                        <a:spcAft>
                          <a:spcPts val="0"/>
                        </a:spcAft>
                      </a:pPr>
                      <a:r>
                        <a:rPr lang="en-US" sz="1200" dirty="0">
                          <a:effectLst/>
                          <a:latin typeface="Arial" panose="020B0604020202020204" pitchFamily="34" charset="0"/>
                          <a:ea typeface="Times New Roman" panose="02020603050405020304" pitchFamily="18" charset="0"/>
                        </a:rPr>
                        <a:t>It is 0,05 now. Plenty low enough.</a:t>
                      </a:r>
                    </a:p>
                    <a:p>
                      <a:pPr algn="just">
                        <a:spcAft>
                          <a:spcPts val="0"/>
                        </a:spcAft>
                      </a:pPr>
                      <a:r>
                        <a:rPr lang="en-US" sz="1200" dirty="0">
                          <a:effectLst/>
                          <a:latin typeface="Arial" panose="020B0604020202020204" pitchFamily="34" charset="0"/>
                          <a:ea typeface="Times New Roman" panose="02020603050405020304" pitchFamily="18" charset="0"/>
                        </a:rPr>
                        <a:t>All that needs to be done is to enforce the law and this will only be done when we have clean law enforcement agencies, which we certainly do not have now.</a:t>
                      </a:r>
                    </a:p>
                    <a:p>
                      <a:pPr algn="just">
                        <a:spcAft>
                          <a:spcPts val="0"/>
                        </a:spcAft>
                      </a:pPr>
                      <a:r>
                        <a:rPr lang="en-US" sz="1200" dirty="0">
                          <a:effectLst/>
                          <a:latin typeface="Arial" panose="020B0604020202020204" pitchFamily="34" charset="0"/>
                          <a:ea typeface="Times New Roman" panose="02020603050405020304" pitchFamily="18" charset="0"/>
                        </a:rPr>
                        <a:t>Why is it stupid? </a:t>
                      </a:r>
                    </a:p>
                    <a:p>
                      <a:pPr algn="just">
                        <a:spcAft>
                          <a:spcPts val="0"/>
                        </a:spcAft>
                      </a:pPr>
                      <a:r>
                        <a:rPr lang="en-US" sz="1200" dirty="0">
                          <a:effectLst/>
                          <a:latin typeface="Arial" panose="020B0604020202020204" pitchFamily="34" charset="0"/>
                          <a:ea typeface="Times New Roman" panose="02020603050405020304" pitchFamily="18" charset="0"/>
                        </a:rPr>
                        <a:t>There is alcohol in many everyday products such as certain medicines, drugs and foodstuffs. Also in everyday mouthwash. Our courts will be full of people who have taken their meds or washed their mouths. Ridiculous.</a:t>
                      </a:r>
                    </a:p>
                    <a:p>
                      <a:pPr algn="just">
                        <a:spcAft>
                          <a:spcPts val="0"/>
                        </a:spcAft>
                      </a:pPr>
                      <a:r>
                        <a:rPr lang="en-US" sz="1200" dirty="0">
                          <a:effectLst/>
                          <a:latin typeface="Arial" panose="020B0604020202020204" pitchFamily="34" charset="0"/>
                          <a:ea typeface="Times New Roman" panose="02020603050405020304" pitchFamily="18" charset="0"/>
                        </a:rPr>
                        <a:t>There is already a huge backlog on scientific testing of alcohol samples and DNA. It can never work.</a:t>
                      </a:r>
                    </a:p>
                    <a:p>
                      <a:pPr algn="just">
                        <a:spcAft>
                          <a:spcPts val="0"/>
                        </a:spcAft>
                      </a:pPr>
                      <a:r>
                        <a:rPr lang="en-US" sz="1200" dirty="0">
                          <a:effectLst/>
                          <a:latin typeface="Arial" panose="020B0604020202020204" pitchFamily="34" charset="0"/>
                          <a:ea typeface="Times New Roman" panose="02020603050405020304" pitchFamily="18" charset="0"/>
                        </a:rPr>
                        <a:t>Bribery will become even more rampant than it is now. </a:t>
                      </a:r>
                      <a:r>
                        <a:rPr lang="en-US" sz="1200" dirty="0" err="1">
                          <a:effectLst/>
                          <a:latin typeface="Arial" panose="020B0604020202020204" pitchFamily="34" charset="0"/>
                          <a:ea typeface="Times New Roman" panose="02020603050405020304" pitchFamily="18" charset="0"/>
                        </a:rPr>
                        <a:t>Bheki</a:t>
                      </a:r>
                      <a:r>
                        <a:rPr lang="en-US" sz="1200" dirty="0">
                          <a:effectLst/>
                          <a:latin typeface="Arial" panose="020B0604020202020204" pitchFamily="34" charset="0"/>
                          <a:ea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rPr>
                        <a:t>Cele</a:t>
                      </a:r>
                      <a:r>
                        <a:rPr lang="en-US" sz="1200" dirty="0">
                          <a:effectLst/>
                          <a:latin typeface="Arial" panose="020B0604020202020204" pitchFamily="34" charset="0"/>
                          <a:ea typeface="Times New Roman" panose="02020603050405020304" pitchFamily="18" charset="0"/>
                        </a:rPr>
                        <a:t>, do your job and clean up the police. At the moment, no one trusts you or the police. Get your own house in order.</a:t>
                      </a:r>
                    </a:p>
                    <a:p>
                      <a:pPr algn="just">
                        <a:spcAft>
                          <a:spcPts val="0"/>
                        </a:spcAft>
                      </a:pPr>
                      <a:r>
                        <a:rPr lang="en-US" sz="1200" dirty="0">
                          <a:effectLst/>
                          <a:latin typeface="Arial" panose="020B0604020202020204" pitchFamily="34" charset="0"/>
                          <a:ea typeface="Times New Roman" panose="02020603050405020304" pitchFamily="18" charset="0"/>
                        </a:rPr>
                        <a:t>Strict law enforcement is all that is required but this won't happen anytime soon. Why? I see police vehicles parked at the roadside watching vehicles go past, many of them blatantly breaking the law. Such as, not wearing seatbelts, talking on cell phones, tailgating, lane-hopping. All highly dangerous. What do the police do? Nothing at all. This bill must be stopped. It is unenforceable. I am very much against drunk driving but this bill will not make any difference whatsoever. It is ridiculous and just plain stupid. How so called intelligent people can come up with this is beyond me.</a:t>
                      </a:r>
                    </a:p>
                  </a:txBody>
                  <a:tcPr marL="68580" marR="68580" marT="0" marB="0"/>
                </a:tc>
                <a:tc>
                  <a:txBody>
                    <a:bodyPr/>
                    <a:lstStyle/>
                    <a:p>
                      <a:pPr marL="0" marR="0" algn="just">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Noted</a:t>
                      </a:r>
                      <a:endParaRPr lang="en-US" sz="1400" baseline="0" dirty="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baseline="0"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112</a:t>
            </a:fld>
            <a:endParaRPr lang="en-US"/>
          </a:p>
        </p:txBody>
      </p:sp>
    </p:spTree>
    <p:extLst>
      <p:ext uri="{BB962C8B-B14F-4D97-AF65-F5344CB8AC3E}">
        <p14:creationId xmlns:p14="http://schemas.microsoft.com/office/powerpoint/2010/main" xmlns="" val="290145605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36709161"/>
              </p:ext>
            </p:extLst>
          </p:nvPr>
        </p:nvGraphicFramePr>
        <p:xfrm>
          <a:off x="3931" y="0"/>
          <a:ext cx="9249607" cy="5957312"/>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28803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5354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effectLst/>
                          <a:latin typeface="+mj-lt"/>
                          <a:ea typeface="Calibri" panose="020F0502020204030204" pitchFamily="34" charset="0"/>
                          <a:cs typeface="Times New Roman" panose="02020603050405020304" pitchFamily="18" charset="0"/>
                        </a:rPr>
                        <a:t>R Jardine-NODSA</a:t>
                      </a:r>
                    </a:p>
                  </a:txBody>
                  <a:tcPr marL="63688" marR="63688" marT="0" marB="0">
                    <a:solidFill>
                      <a:srgbClr val="FF9900"/>
                    </a:solidFill>
                  </a:tcPr>
                </a:tc>
                <a:tc>
                  <a:txBody>
                    <a:bodyPr/>
                    <a:lstStyle/>
                    <a:p>
                      <a:pPr algn="just">
                        <a:spcAft>
                          <a:spcPts val="0"/>
                        </a:spcAft>
                      </a:pPr>
                      <a:r>
                        <a:rPr lang="en-US" sz="1200" dirty="0" smtClean="0">
                          <a:effectLst/>
                          <a:latin typeface="Arial" panose="020B0604020202020204" pitchFamily="34" charset="0"/>
                          <a:ea typeface="Times New Roman" panose="02020603050405020304" pitchFamily="18" charset="0"/>
                        </a:rPr>
                        <a:t>I </a:t>
                      </a:r>
                      <a:r>
                        <a:rPr lang="en-US" sz="1200" dirty="0">
                          <a:effectLst/>
                          <a:latin typeface="Arial" panose="020B0604020202020204" pitchFamily="34" charset="0"/>
                          <a:ea typeface="Times New Roman" panose="02020603050405020304" pitchFamily="18" charset="0"/>
                        </a:rPr>
                        <a:t>would like the portfolio committee to add the following into the 22nd amendment of 2014:</a:t>
                      </a:r>
                      <a:endParaRPr lang="en-ZA" sz="1200" dirty="0">
                        <a:effectLst/>
                        <a:latin typeface="Times New Roman" panose="02020603050405020304" pitchFamily="18" charset="0"/>
                        <a:ea typeface="Times New Roman" panose="02020603050405020304" pitchFamily="18" charset="0"/>
                      </a:endParaRPr>
                    </a:p>
                    <a:p>
                      <a:pPr marL="171450" indent="-171450" algn="just">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rPr>
                        <a:t>Code 02 learner </a:t>
                      </a:r>
                      <a:r>
                        <a:rPr lang="en-US" sz="1200" dirty="0" err="1">
                          <a:effectLst/>
                          <a:latin typeface="Arial" panose="020B0604020202020204" pitchFamily="34" charset="0"/>
                          <a:ea typeface="Times New Roman" panose="02020603050405020304" pitchFamily="18" charset="0"/>
                        </a:rPr>
                        <a:t>licence</a:t>
                      </a:r>
                      <a:r>
                        <a:rPr lang="en-US" sz="1200" dirty="0">
                          <a:effectLst/>
                          <a:latin typeface="Arial" panose="020B0604020202020204" pitchFamily="34" charset="0"/>
                          <a:ea typeface="Times New Roman" panose="02020603050405020304" pitchFamily="18" charset="0"/>
                        </a:rPr>
                        <a:t> and code B and EB category of driver licences (</a:t>
                      </a:r>
                      <a:r>
                        <a:rPr lang="en-US" sz="1200" b="1" dirty="0">
                          <a:effectLst/>
                          <a:latin typeface="Arial" panose="020B0604020202020204" pitchFamily="34" charset="0"/>
                          <a:ea typeface="Times New Roman" panose="02020603050405020304" pitchFamily="18" charset="0"/>
                        </a:rPr>
                        <a:t>light motor vehicle with a GVM not exceeding 3500kg</a:t>
                      </a:r>
                      <a:r>
                        <a:rPr lang="en-US" sz="1200" dirty="0">
                          <a:effectLst/>
                          <a:latin typeface="Arial" panose="020B0604020202020204" pitchFamily="34" charset="0"/>
                          <a:ea typeface="Times New Roman" panose="02020603050405020304" pitchFamily="18" charset="0"/>
                        </a:rPr>
                        <a:t>) </a:t>
                      </a:r>
                      <a:r>
                        <a:rPr lang="en-US" sz="1200" b="1" dirty="0">
                          <a:effectLst/>
                          <a:latin typeface="Arial" panose="020B0604020202020204" pitchFamily="34" charset="0"/>
                          <a:ea typeface="Times New Roman" panose="02020603050405020304" pitchFamily="18" charset="0"/>
                        </a:rPr>
                        <a:t>LMV </a:t>
                      </a:r>
                      <a:r>
                        <a:rPr lang="en-US" sz="1200" dirty="0">
                          <a:effectLst/>
                          <a:latin typeface="Arial" panose="020B0604020202020204" pitchFamily="34" charset="0"/>
                          <a:ea typeface="Times New Roman" panose="02020603050405020304" pitchFamily="18" charset="0"/>
                        </a:rPr>
                        <a:t>to be implemented as an </a:t>
                      </a:r>
                      <a:r>
                        <a:rPr lang="en-US" sz="1200" b="1" dirty="0">
                          <a:effectLst/>
                          <a:latin typeface="Arial" panose="020B0604020202020204" pitchFamily="34" charset="0"/>
                          <a:ea typeface="Times New Roman" panose="02020603050405020304" pitchFamily="18" charset="0"/>
                        </a:rPr>
                        <a:t>ENTRY LEVEL </a:t>
                      </a:r>
                      <a:r>
                        <a:rPr lang="en-US" sz="1200" dirty="0">
                          <a:effectLst/>
                          <a:latin typeface="Arial" panose="020B0604020202020204" pitchFamily="34" charset="0"/>
                          <a:ea typeface="Times New Roman" panose="02020603050405020304" pitchFamily="18" charset="0"/>
                        </a:rPr>
                        <a:t>(</a:t>
                      </a:r>
                      <a:r>
                        <a:rPr lang="en-US" sz="1200" b="1" dirty="0">
                          <a:effectLst/>
                          <a:latin typeface="Arial" panose="020B0604020202020204" pitchFamily="34" charset="0"/>
                          <a:ea typeface="Times New Roman" panose="02020603050405020304" pitchFamily="18" charset="0"/>
                        </a:rPr>
                        <a:t>to be added in the amendment</a:t>
                      </a:r>
                      <a:r>
                        <a:rPr lang="en-US" sz="1200" dirty="0">
                          <a:effectLst/>
                          <a:latin typeface="Arial" panose="020B0604020202020204" pitchFamily="34" charset="0"/>
                          <a:ea typeface="Times New Roman" panose="02020603050405020304" pitchFamily="18" charset="0"/>
                        </a:rPr>
                        <a:t>) to obtaining a motor vehicle drivers </a:t>
                      </a:r>
                      <a:r>
                        <a:rPr lang="en-US" sz="1200" dirty="0" err="1">
                          <a:effectLst/>
                          <a:latin typeface="Arial" panose="020B0604020202020204" pitchFamily="34" charset="0"/>
                          <a:ea typeface="Times New Roman" panose="02020603050405020304" pitchFamily="18" charset="0"/>
                        </a:rPr>
                        <a:t>licence</a:t>
                      </a:r>
                      <a:r>
                        <a:rPr lang="en-US" sz="1200" dirty="0">
                          <a:effectLst/>
                          <a:latin typeface="Arial" panose="020B0604020202020204" pitchFamily="34" charset="0"/>
                          <a:ea typeface="Times New Roman" panose="02020603050405020304" pitchFamily="18" charset="0"/>
                        </a:rPr>
                        <a:t>....... rather than integrating code 03 learners </a:t>
                      </a:r>
                      <a:r>
                        <a:rPr lang="en-US" sz="1200" dirty="0" err="1">
                          <a:effectLst/>
                          <a:latin typeface="Arial" panose="020B0604020202020204" pitchFamily="34" charset="0"/>
                          <a:ea typeface="Times New Roman" panose="02020603050405020304" pitchFamily="18" charset="0"/>
                        </a:rPr>
                        <a:t>licence</a:t>
                      </a:r>
                      <a:r>
                        <a:rPr lang="en-US" sz="1200" dirty="0">
                          <a:effectLst/>
                          <a:latin typeface="Arial" panose="020B0604020202020204" pitchFamily="34" charset="0"/>
                          <a:ea typeface="Times New Roman" panose="02020603050405020304" pitchFamily="18" charset="0"/>
                        </a:rPr>
                        <a:t> and C, C1, EC AND EC1 (</a:t>
                      </a:r>
                      <a:r>
                        <a:rPr lang="en-US" sz="1200" b="1" dirty="0">
                          <a:effectLst/>
                          <a:latin typeface="Arial" panose="020B0604020202020204" pitchFamily="34" charset="0"/>
                          <a:ea typeface="Times New Roman" panose="02020603050405020304" pitchFamily="18" charset="0"/>
                        </a:rPr>
                        <a:t>heavy motor vehicle with a GVM not exceeding 16000kg</a:t>
                      </a:r>
                      <a:r>
                        <a:rPr lang="en-US" sz="1200" dirty="0">
                          <a:effectLst/>
                          <a:latin typeface="Arial" panose="020B0604020202020204" pitchFamily="34" charset="0"/>
                          <a:ea typeface="Times New Roman" panose="02020603050405020304" pitchFamily="18" charset="0"/>
                        </a:rPr>
                        <a:t>) </a:t>
                      </a:r>
                      <a:r>
                        <a:rPr lang="en-US" sz="1200" b="1" dirty="0">
                          <a:effectLst/>
                          <a:latin typeface="Arial" panose="020B0604020202020204" pitchFamily="34" charset="0"/>
                          <a:ea typeface="Times New Roman" panose="02020603050405020304" pitchFamily="18" charset="0"/>
                        </a:rPr>
                        <a:t>HMV </a:t>
                      </a:r>
                      <a:r>
                        <a:rPr lang="en-US" sz="1200" dirty="0">
                          <a:effectLst/>
                          <a:latin typeface="Arial" panose="020B0604020202020204" pitchFamily="34" charset="0"/>
                          <a:ea typeface="Times New Roman" panose="02020603050405020304" pitchFamily="18" charset="0"/>
                        </a:rPr>
                        <a:t>as a first time application to obtain a learner or drivers </a:t>
                      </a:r>
                      <a:r>
                        <a:rPr lang="en-US" sz="1200" dirty="0" err="1">
                          <a:effectLst/>
                          <a:latin typeface="Arial" panose="020B0604020202020204" pitchFamily="34" charset="0"/>
                          <a:ea typeface="Times New Roman" panose="02020603050405020304" pitchFamily="18" charset="0"/>
                        </a:rPr>
                        <a:t>licence</a:t>
                      </a:r>
                      <a:r>
                        <a:rPr lang="en-US" sz="1200" dirty="0">
                          <a:effectLst/>
                          <a:latin typeface="Arial" panose="020B0604020202020204" pitchFamily="34" charset="0"/>
                          <a:ea typeface="Times New Roman" panose="02020603050405020304" pitchFamily="18" charset="0"/>
                        </a:rPr>
                        <a:t>.</a:t>
                      </a:r>
                      <a:endParaRPr lang="en-ZA" sz="1200" dirty="0">
                        <a:effectLst/>
                        <a:latin typeface="Times New Roman" panose="02020603050405020304" pitchFamily="18" charset="0"/>
                        <a:ea typeface="Times New Roman" panose="02020603050405020304" pitchFamily="18" charset="0"/>
                      </a:endParaRPr>
                    </a:p>
                    <a:p>
                      <a:pPr marL="171450" indent="-171450">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rPr>
                        <a:t>Implement code 02 learner licences and code B and EB as a first </a:t>
                      </a:r>
                      <a:r>
                        <a:rPr lang="en-US" sz="1200" dirty="0" err="1">
                          <a:effectLst/>
                          <a:latin typeface="Arial" panose="020B0604020202020204" pitchFamily="34" charset="0"/>
                          <a:ea typeface="Times New Roman" panose="02020603050405020304" pitchFamily="18" charset="0"/>
                        </a:rPr>
                        <a:t>licence</a:t>
                      </a:r>
                      <a:r>
                        <a:rPr lang="en-US" sz="1200" dirty="0">
                          <a:effectLst/>
                          <a:latin typeface="Arial" panose="020B0604020202020204" pitchFamily="34" charset="0"/>
                          <a:ea typeface="Times New Roman" panose="02020603050405020304" pitchFamily="18" charset="0"/>
                        </a:rPr>
                        <a:t>, then </a:t>
                      </a:r>
                      <a:r>
                        <a:rPr lang="en-US" sz="1200" b="1" dirty="0">
                          <a:effectLst/>
                          <a:latin typeface="Arial" panose="020B0604020202020204" pitchFamily="34" charset="0"/>
                          <a:ea typeface="Times New Roman" panose="02020603050405020304" pitchFamily="18" charset="0"/>
                        </a:rPr>
                        <a:t>UPGRADE </a:t>
                      </a:r>
                      <a:r>
                        <a:rPr lang="en-US" sz="1200" dirty="0">
                          <a:effectLst/>
                          <a:latin typeface="Arial" panose="020B0604020202020204" pitchFamily="34" charset="0"/>
                          <a:ea typeface="Times New Roman" panose="02020603050405020304" pitchFamily="18" charset="0"/>
                        </a:rPr>
                        <a:t>to code 03 learner </a:t>
                      </a:r>
                      <a:r>
                        <a:rPr lang="en-US" sz="1200" dirty="0" err="1">
                          <a:effectLst/>
                          <a:latin typeface="Arial" panose="020B0604020202020204" pitchFamily="34" charset="0"/>
                          <a:ea typeface="Times New Roman" panose="02020603050405020304" pitchFamily="18" charset="0"/>
                        </a:rPr>
                        <a:t>licence</a:t>
                      </a:r>
                      <a:r>
                        <a:rPr lang="en-US" sz="1200" dirty="0">
                          <a:effectLst/>
                          <a:latin typeface="Arial" panose="020B0604020202020204" pitchFamily="34" charset="0"/>
                          <a:ea typeface="Times New Roman" panose="02020603050405020304" pitchFamily="18" charset="0"/>
                        </a:rPr>
                        <a:t> and code C, C1, EC AND EC1 driver </a:t>
                      </a:r>
                      <a:r>
                        <a:rPr lang="en-US" sz="1200" dirty="0" err="1">
                          <a:effectLst/>
                          <a:latin typeface="Arial" panose="020B0604020202020204" pitchFamily="34" charset="0"/>
                          <a:ea typeface="Times New Roman" panose="02020603050405020304" pitchFamily="18" charset="0"/>
                        </a:rPr>
                        <a:t>licence</a:t>
                      </a:r>
                      <a:r>
                        <a:rPr lang="en-US" sz="1200" dirty="0">
                          <a:effectLst/>
                          <a:latin typeface="Arial" panose="020B0604020202020204" pitchFamily="34" charset="0"/>
                          <a:ea typeface="Times New Roman" panose="02020603050405020304" pitchFamily="18" charset="0"/>
                        </a:rPr>
                        <a:t>.</a:t>
                      </a:r>
                      <a:endParaRPr lang="en-ZA" sz="1200" dirty="0">
                        <a:effectLst/>
                        <a:latin typeface="Times New Roman" panose="02020603050405020304" pitchFamily="18" charset="0"/>
                        <a:ea typeface="Times New Roman" panose="02020603050405020304" pitchFamily="18" charset="0"/>
                      </a:endParaRPr>
                    </a:p>
                    <a:p>
                      <a:pPr>
                        <a:spcAft>
                          <a:spcPts val="0"/>
                        </a:spcAft>
                      </a:pPr>
                      <a:endParaRPr lang="en-US" sz="1200" b="1" dirty="0">
                        <a:effectLst/>
                        <a:latin typeface="Arial" panose="020B0604020202020204" pitchFamily="34" charset="0"/>
                        <a:ea typeface="Times New Roman" panose="02020603050405020304" pitchFamily="18" charset="0"/>
                      </a:endParaRPr>
                    </a:p>
                    <a:p>
                      <a:pPr marL="171450" indent="-171450">
                        <a:spcAft>
                          <a:spcPts val="0"/>
                        </a:spcAft>
                        <a:buFont typeface="Wingdings" panose="05000000000000000000" pitchFamily="2" charset="2"/>
                        <a:buChar char="Ø"/>
                      </a:pPr>
                      <a:r>
                        <a:rPr lang="en-US" sz="1200" b="1" dirty="0">
                          <a:effectLst/>
                          <a:latin typeface="Arial" panose="020B0604020202020204" pitchFamily="34" charset="0"/>
                          <a:ea typeface="Times New Roman" panose="02020603050405020304" pitchFamily="18" charset="0"/>
                        </a:rPr>
                        <a:t>CODE 02 AND B, EB LICENCE SHOULD BE MADE MANDATORY AND</a:t>
                      </a:r>
                      <a:endParaRPr lang="en-ZA" sz="1200" dirty="0">
                        <a:effectLst/>
                        <a:latin typeface="Times New Roman" panose="02020603050405020304" pitchFamily="18" charset="0"/>
                        <a:ea typeface="Times New Roman" panose="02020603050405020304" pitchFamily="18" charset="0"/>
                      </a:endParaRPr>
                    </a:p>
                    <a:p>
                      <a:pPr marL="171450" indent="-171450">
                        <a:spcAft>
                          <a:spcPts val="0"/>
                        </a:spcAft>
                        <a:buFont typeface="Wingdings" panose="05000000000000000000" pitchFamily="2" charset="2"/>
                        <a:buChar char="Ø"/>
                      </a:pPr>
                      <a:r>
                        <a:rPr lang="en-US" sz="1200" b="1" dirty="0">
                          <a:effectLst/>
                          <a:latin typeface="Arial" panose="020B0604020202020204" pitchFamily="34" charset="0"/>
                          <a:ea typeface="Times New Roman" panose="02020603050405020304" pitchFamily="18" charset="0"/>
                        </a:rPr>
                        <a:t>CODE 03 AND C, C1, EC, EC1 LICENCE AS AN UPGRADE.</a:t>
                      </a:r>
                      <a:endParaRPr lang="en-ZA" sz="1200" dirty="0">
                        <a:effectLst/>
                        <a:latin typeface="Times New Roman" panose="02020603050405020304" pitchFamily="18" charset="0"/>
                        <a:ea typeface="Times New Roman" panose="02020603050405020304" pitchFamily="18" charset="0"/>
                      </a:endParaRPr>
                    </a:p>
                    <a:p>
                      <a:pPr marL="171450" indent="-171450">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rPr>
                        <a:t>There are great risk factors that </a:t>
                      </a:r>
                      <a:r>
                        <a:rPr lang="en-US" sz="1200" dirty="0" err="1">
                          <a:effectLst/>
                          <a:latin typeface="Arial" panose="020B0604020202020204" pitchFamily="34" charset="0"/>
                          <a:ea typeface="Times New Roman" panose="02020603050405020304" pitchFamily="18" charset="0"/>
                        </a:rPr>
                        <a:t>jeopardises</a:t>
                      </a:r>
                      <a:r>
                        <a:rPr lang="en-US" sz="1200" dirty="0">
                          <a:effectLst/>
                          <a:latin typeface="Arial" panose="020B0604020202020204" pitchFamily="34" charset="0"/>
                          <a:ea typeface="Times New Roman" panose="02020603050405020304" pitchFamily="18" charset="0"/>
                        </a:rPr>
                        <a:t> road safety when integrating the 2 as a first drivers </a:t>
                      </a:r>
                      <a:r>
                        <a:rPr lang="en-US" sz="1200" dirty="0" err="1">
                          <a:effectLst/>
                          <a:latin typeface="Arial" panose="020B0604020202020204" pitchFamily="34" charset="0"/>
                          <a:ea typeface="Times New Roman" panose="02020603050405020304" pitchFamily="18" charset="0"/>
                        </a:rPr>
                        <a:t>licence</a:t>
                      </a:r>
                      <a:r>
                        <a:rPr lang="en-US" sz="1200" dirty="0">
                          <a:effectLst/>
                          <a:latin typeface="Arial" panose="020B0604020202020204" pitchFamily="34" charset="0"/>
                          <a:ea typeface="Times New Roman" panose="02020603050405020304" pitchFamily="18" charset="0"/>
                        </a:rPr>
                        <a:t>.</a:t>
                      </a:r>
                      <a:endParaRPr lang="en-ZA" sz="1200" dirty="0">
                        <a:effectLst/>
                        <a:latin typeface="Times New Roman" panose="02020603050405020304" pitchFamily="18" charset="0"/>
                        <a:ea typeface="Times New Roman" panose="02020603050405020304" pitchFamily="18" charset="0"/>
                      </a:endParaRPr>
                    </a:p>
                    <a:p>
                      <a:pPr>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200" dirty="0" smtClean="0">
                          <a:effectLst/>
                          <a:latin typeface="+mn-lt"/>
                          <a:ea typeface="Calibri" panose="020F0502020204030204" pitchFamily="34" charset="0"/>
                          <a:cs typeface="Times New Roman" panose="02020603050405020304" pitchFamily="18" charset="0"/>
                        </a:rPr>
                        <a:t>Noted</a:t>
                      </a:r>
                      <a:r>
                        <a:rPr lang="en-US" sz="1200" dirty="0">
                          <a:effectLst/>
                          <a:latin typeface="+mn-lt"/>
                          <a:ea typeface="Calibri" panose="020F0502020204030204" pitchFamily="34" charset="0"/>
                          <a:cs typeface="Times New Roman" panose="02020603050405020304" pitchFamily="18" charset="0"/>
                        </a:rPr>
                        <a:t>. The proposals will be considered for future incorporation. Graduate</a:t>
                      </a:r>
                      <a:r>
                        <a:rPr lang="en-US" sz="1200" baseline="0" dirty="0">
                          <a:effectLst/>
                          <a:latin typeface="+mn-lt"/>
                          <a:ea typeface="Calibri" panose="020F0502020204030204" pitchFamily="34" charset="0"/>
                          <a:cs typeface="Times New Roman" panose="02020603050405020304" pitchFamily="18" charset="0"/>
                        </a:rPr>
                        <a:t> driving </a:t>
                      </a:r>
                      <a:r>
                        <a:rPr lang="en-US" sz="1200" baseline="0" dirty="0" err="1">
                          <a:effectLst/>
                          <a:latin typeface="+mn-lt"/>
                          <a:ea typeface="Calibri" panose="020F0502020204030204" pitchFamily="34" charset="0"/>
                          <a:cs typeface="Times New Roman" panose="02020603050405020304" pitchFamily="18" charset="0"/>
                        </a:rPr>
                        <a:t>licence</a:t>
                      </a:r>
                      <a:r>
                        <a:rPr lang="en-US" sz="1200" baseline="0" dirty="0">
                          <a:effectLst/>
                          <a:latin typeface="+mn-lt"/>
                          <a:ea typeface="Calibri" panose="020F0502020204030204" pitchFamily="34" charset="0"/>
                          <a:cs typeface="Times New Roman" panose="02020603050405020304" pitchFamily="18" charset="0"/>
                        </a:rPr>
                        <a:t> or progressive driving </a:t>
                      </a:r>
                      <a:r>
                        <a:rPr lang="en-US" sz="1200" baseline="0" dirty="0" err="1">
                          <a:effectLst/>
                          <a:latin typeface="+mn-lt"/>
                          <a:ea typeface="Calibri" panose="020F0502020204030204" pitchFamily="34" charset="0"/>
                          <a:cs typeface="Times New Roman" panose="02020603050405020304" pitchFamily="18" charset="0"/>
                        </a:rPr>
                        <a:t>licence</a:t>
                      </a:r>
                      <a:r>
                        <a:rPr lang="en-US" sz="1200" baseline="0" dirty="0">
                          <a:effectLst/>
                          <a:latin typeface="+mn-lt"/>
                          <a:ea typeface="Calibri" panose="020F0502020204030204" pitchFamily="34" charset="0"/>
                          <a:cs typeface="Times New Roman" panose="02020603050405020304" pitchFamily="18" charset="0"/>
                        </a:rPr>
                        <a:t> was once nearly introduced in South Africa but it was withdrawn at the last minute due to amongst others resistance from various groups in South Africa and the fear that it will negatively affect economic growth and contribute to unemployment.</a:t>
                      </a:r>
                    </a:p>
                    <a:p>
                      <a:pPr marL="0" marR="0" algn="just">
                        <a:lnSpc>
                          <a:spcPct val="107000"/>
                        </a:lnSpc>
                        <a:spcBef>
                          <a:spcPts val="0"/>
                        </a:spcBef>
                        <a:spcAft>
                          <a:spcPts val="0"/>
                        </a:spcAft>
                      </a:pPr>
                      <a:r>
                        <a:rPr lang="en-US" sz="1200" baseline="0" dirty="0">
                          <a:effectLst/>
                          <a:latin typeface="+mn-lt"/>
                          <a:ea typeface="Calibri" panose="020F0502020204030204" pitchFamily="34" charset="0"/>
                          <a:cs typeface="Times New Roman" panose="02020603050405020304" pitchFamily="18" charset="0"/>
                        </a:rPr>
                        <a:t>Plans are afoot  to actually professionalize and regulate the driving school industry as seen by the intended and proposed insertion of sections </a:t>
                      </a:r>
                      <a:r>
                        <a:rPr lang="en-ZA" sz="1200" b="0" kern="1200" dirty="0">
                          <a:solidFill>
                            <a:schemeClr val="dk1"/>
                          </a:solidFill>
                          <a:effectLst/>
                          <a:latin typeface="+mn-lt"/>
                          <a:ea typeface="+mn-ea"/>
                          <a:cs typeface="+mn-cs"/>
                        </a:rPr>
                        <a:t>28D, 28E, 28F, 28G and 28H in the Act which provides for registration and grading of driving schools, suspension or cancellation of the registration of driving</a:t>
                      </a:r>
                      <a:r>
                        <a:rPr lang="en-ZA" sz="1200" b="0" kern="1200" baseline="0" dirty="0">
                          <a:solidFill>
                            <a:schemeClr val="dk1"/>
                          </a:solidFill>
                          <a:effectLst/>
                          <a:latin typeface="+mn-lt"/>
                          <a:ea typeface="+mn-ea"/>
                          <a:cs typeface="+mn-cs"/>
                        </a:rPr>
                        <a:t> schools and the appointment of Inspectorate of driving schools. The regulations for the implementation of the proposed changes were published in Government Gazette 38142 published on the 31 October 2014 and provides for things such as manner of application for registration of driving school, consideration of suitability of driving school and person or body of persons to operate a driving school, requirements to be met for registration of a driving school, manner of registration of a driving school, notification of change of particulars of a driving school, approval of appointment of an instructor prior to appointment by a registered driving school, grades of driving schools, manner of suspension or cancellation of registration of a driving school, duties of driving schools, and powers and duties of inspectorate of driving schools.</a:t>
                      </a:r>
                      <a:endParaRPr lang="en-US" sz="1200" b="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113</a:t>
            </a:fld>
            <a:endParaRPr lang="en-US"/>
          </a:p>
        </p:txBody>
      </p:sp>
    </p:spTree>
    <p:extLst>
      <p:ext uri="{BB962C8B-B14F-4D97-AF65-F5344CB8AC3E}">
        <p14:creationId xmlns:p14="http://schemas.microsoft.com/office/powerpoint/2010/main" xmlns="" val="186364895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59583043"/>
              </p:ext>
            </p:extLst>
          </p:nvPr>
        </p:nvGraphicFramePr>
        <p:xfrm>
          <a:off x="0" y="0"/>
          <a:ext cx="9249607" cy="5815012"/>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4018122">
                  <a:extLst>
                    <a:ext uri="{9D8B030D-6E8A-4147-A177-3AD203B41FA5}">
                      <a16:colId xmlns:a16="http://schemas.microsoft.com/office/drawing/2014/main" xmlns="" val="199004167"/>
                    </a:ext>
                  </a:extLst>
                </a:gridCol>
                <a:gridCol w="3398702">
                  <a:extLst>
                    <a:ext uri="{9D8B030D-6E8A-4147-A177-3AD203B41FA5}">
                      <a16:colId xmlns:a16="http://schemas.microsoft.com/office/drawing/2014/main" xmlns="" val="885104855"/>
                    </a:ext>
                  </a:extLst>
                </a:gridCol>
              </a:tblGrid>
              <a:tr h="360038">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45497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effectLst/>
                          <a:latin typeface="+mj-lt"/>
                          <a:ea typeface="Calibri" panose="020F0502020204030204" pitchFamily="34" charset="0"/>
                          <a:cs typeface="Times New Roman" panose="02020603050405020304" pitchFamily="18" charset="0"/>
                        </a:rPr>
                        <a:t>R Jardine</a:t>
                      </a:r>
                      <a:r>
                        <a:rPr lang="en-US" sz="1800" b="1" baseline="0" dirty="0">
                          <a:solidFill>
                            <a:schemeClr val="tx1"/>
                          </a:solidFill>
                          <a:effectLst/>
                          <a:latin typeface="+mj-lt"/>
                          <a:ea typeface="Calibri" panose="020F0502020204030204" pitchFamily="34" charset="0"/>
                          <a:cs typeface="Times New Roman" panose="02020603050405020304" pitchFamily="18" charset="0"/>
                        </a:rPr>
                        <a:t> NODSA</a:t>
                      </a:r>
                      <a:endParaRPr lang="en-US" sz="18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b="1" dirty="0">
                        <a:effectLst/>
                        <a:latin typeface="Arial" panose="020B0604020202020204" pitchFamily="34" charset="0"/>
                        <a:ea typeface="Times New Roman" panose="02020603050405020304" pitchFamily="18" charset="0"/>
                      </a:endParaRPr>
                    </a:p>
                    <a:p>
                      <a:pPr algn="just">
                        <a:spcAft>
                          <a:spcPts val="0"/>
                        </a:spcAft>
                      </a:pPr>
                      <a:r>
                        <a:rPr lang="en-US" sz="1200" b="1" dirty="0">
                          <a:effectLst/>
                          <a:latin typeface="Arial" panose="020B0604020202020204" pitchFamily="34" charset="0"/>
                          <a:ea typeface="Times New Roman" panose="02020603050405020304" pitchFamily="18" charset="0"/>
                        </a:rPr>
                        <a:t>Just to highlight driving schools / instructors.....their duties.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A driving school instructor is tasked with the responsibility for ensuring that </a:t>
                      </a:r>
                      <a:r>
                        <a:rPr lang="en-US" sz="1200" b="1" dirty="0">
                          <a:effectLst/>
                          <a:latin typeface="Arial" panose="020B0604020202020204" pitchFamily="34" charset="0"/>
                          <a:ea typeface="Times New Roman" panose="02020603050405020304" pitchFamily="18" charset="0"/>
                        </a:rPr>
                        <a:t>driver skills development </a:t>
                      </a:r>
                      <a:r>
                        <a:rPr lang="en-US" sz="1200" dirty="0">
                          <a:effectLst/>
                          <a:latin typeface="Arial" panose="020B0604020202020204" pitchFamily="34" charset="0"/>
                          <a:ea typeface="Times New Roman" panose="02020603050405020304" pitchFamily="18" charset="0"/>
                        </a:rPr>
                        <a:t>is taught well prioritising the rules of the road.</a:t>
                      </a:r>
                      <a:endParaRPr lang="en-ZA" sz="1200" dirty="0">
                        <a:effectLst/>
                        <a:latin typeface="Times New Roman" panose="02020603050405020304" pitchFamily="18" charset="0"/>
                        <a:ea typeface="Times New Roman" panose="02020603050405020304" pitchFamily="18" charset="0"/>
                      </a:endParaRPr>
                    </a:p>
                    <a:p>
                      <a:pPr marL="171450" indent="-171450" algn="just">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rPr>
                        <a:t>Driving schools are required to be in possession of a valid </a:t>
                      </a:r>
                      <a:r>
                        <a:rPr lang="en-US" sz="1200" dirty="0" err="1">
                          <a:effectLst/>
                          <a:latin typeface="Arial" panose="020B0604020202020204" pitchFamily="34" charset="0"/>
                          <a:ea typeface="Times New Roman" panose="02020603050405020304" pitchFamily="18" charset="0"/>
                        </a:rPr>
                        <a:t>reg</a:t>
                      </a:r>
                      <a:r>
                        <a:rPr lang="en-US" sz="1200" dirty="0">
                          <a:effectLst/>
                          <a:latin typeface="Arial" panose="020B0604020202020204" pitchFamily="34" charset="0"/>
                          <a:ea typeface="Times New Roman" panose="02020603050405020304" pitchFamily="18" charset="0"/>
                        </a:rPr>
                        <a:t>: 250 / instructors certificate including a </a:t>
                      </a:r>
                      <a:r>
                        <a:rPr lang="en-US" sz="1200" dirty="0" err="1">
                          <a:effectLst/>
                          <a:latin typeface="Arial" panose="020B0604020202020204" pitchFamily="34" charset="0"/>
                          <a:ea typeface="Times New Roman" panose="02020603050405020304" pitchFamily="18" charset="0"/>
                        </a:rPr>
                        <a:t>PDrP</a:t>
                      </a:r>
                      <a:r>
                        <a:rPr lang="en-US" sz="1200" dirty="0">
                          <a:effectLst/>
                          <a:latin typeface="Arial" panose="020B0604020202020204" pitchFamily="34" charset="0"/>
                          <a:ea typeface="Times New Roman" panose="02020603050405020304" pitchFamily="18" charset="0"/>
                        </a:rPr>
                        <a:t>.</a:t>
                      </a:r>
                      <a:endParaRPr lang="en-ZA" sz="1200" dirty="0">
                        <a:effectLst/>
                        <a:latin typeface="Times New Roman" panose="02020603050405020304" pitchFamily="18" charset="0"/>
                        <a:ea typeface="Times New Roman" panose="02020603050405020304" pitchFamily="18" charset="0"/>
                      </a:endParaRPr>
                    </a:p>
                    <a:p>
                      <a:pPr marL="171450" indent="-171450" algn="just">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rPr>
                        <a:t>Have sound knowledge of the rules of the road and traffic signs.</a:t>
                      </a:r>
                      <a:endParaRPr lang="en-ZA" sz="1200" dirty="0">
                        <a:effectLst/>
                        <a:latin typeface="Times New Roman" panose="02020603050405020304" pitchFamily="18" charset="0"/>
                        <a:ea typeface="Times New Roman" panose="02020603050405020304" pitchFamily="18" charset="0"/>
                      </a:endParaRPr>
                    </a:p>
                    <a:p>
                      <a:pPr marL="171450" indent="-171450">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rPr>
                        <a:t> To be registered as a legitimate driving school.</a:t>
                      </a:r>
                      <a:endParaRPr lang="en-ZA" sz="1200" dirty="0">
                        <a:effectLst/>
                        <a:latin typeface="Times New Roman" panose="02020603050405020304" pitchFamily="18" charset="0"/>
                        <a:ea typeface="Times New Roman" panose="02020603050405020304" pitchFamily="18" charset="0"/>
                      </a:endParaRPr>
                    </a:p>
                    <a:p>
                      <a:pPr marL="171450" indent="-171450" algn="just">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rPr>
                        <a:t>Motor vehicles and trucks to be roadworthy with an </a:t>
                      </a:r>
                      <a:r>
                        <a:rPr lang="en-US" sz="1200" b="1" dirty="0">
                          <a:effectLst/>
                          <a:latin typeface="Arial" panose="020B0604020202020204" pitchFamily="34" charset="0"/>
                          <a:ea typeface="Times New Roman" panose="02020603050405020304" pitchFamily="18" charset="0"/>
                        </a:rPr>
                        <a:t>internal mirror </a:t>
                      </a:r>
                      <a:r>
                        <a:rPr lang="en-US" sz="1200" dirty="0">
                          <a:effectLst/>
                          <a:latin typeface="Arial" panose="020B0604020202020204" pitchFamily="34" charset="0"/>
                          <a:ea typeface="Times New Roman" panose="02020603050405020304" pitchFamily="18" charset="0"/>
                        </a:rPr>
                        <a:t>(</a:t>
                      </a:r>
                      <a:r>
                        <a:rPr lang="en-US" sz="1200" b="1" dirty="0">
                          <a:effectLst/>
                          <a:latin typeface="Arial" panose="020B0604020202020204" pitchFamily="34" charset="0"/>
                          <a:ea typeface="Times New Roman" panose="02020603050405020304" pitchFamily="18" charset="0"/>
                        </a:rPr>
                        <a:t>to be added in the amendment</a:t>
                      </a:r>
                      <a:r>
                        <a:rPr lang="en-US" sz="1200" dirty="0">
                          <a:effectLst/>
                          <a:latin typeface="Arial" panose="020B0604020202020204" pitchFamily="34" charset="0"/>
                          <a:ea typeface="Times New Roman" panose="02020603050405020304" pitchFamily="18" charset="0"/>
                        </a:rPr>
                        <a:t>) for the instructor and duel controls.</a:t>
                      </a:r>
                      <a:endParaRPr lang="en-ZA" sz="1200" dirty="0">
                        <a:effectLst/>
                        <a:latin typeface="Times New Roman" panose="02020603050405020304" pitchFamily="18" charset="0"/>
                        <a:ea typeface="Times New Roman" panose="02020603050405020304" pitchFamily="18" charset="0"/>
                      </a:endParaRPr>
                    </a:p>
                    <a:p>
                      <a:pPr marL="171450" indent="-171450" algn="just">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rPr>
                        <a:t> A driving school vehicle must have a complete spelt out </a:t>
                      </a:r>
                      <a:r>
                        <a:rPr lang="en-US" sz="1200" b="1" dirty="0">
                          <a:effectLst/>
                          <a:latin typeface="Arial" panose="020B0604020202020204" pitchFamily="34" charset="0"/>
                          <a:ea typeface="Times New Roman" panose="02020603050405020304" pitchFamily="18" charset="0"/>
                        </a:rPr>
                        <a:t>learner driver (to be added in the amendment) </a:t>
                      </a:r>
                      <a:r>
                        <a:rPr lang="en-US" sz="1200" dirty="0">
                          <a:effectLst/>
                          <a:latin typeface="Arial" panose="020B0604020202020204" pitchFamily="34" charset="0"/>
                          <a:ea typeface="Times New Roman" panose="02020603050405020304" pitchFamily="18" charset="0"/>
                        </a:rPr>
                        <a:t>written on the sides of the vehicle and especially at the back of the vehicle.</a:t>
                      </a:r>
                      <a:endParaRPr lang="en-ZA" sz="1200" dirty="0">
                        <a:effectLst/>
                        <a:latin typeface="Times New Roman" panose="02020603050405020304" pitchFamily="18" charset="0"/>
                        <a:ea typeface="Times New Roman" panose="02020603050405020304" pitchFamily="18" charset="0"/>
                      </a:endParaRPr>
                    </a:p>
                    <a:p>
                      <a:pPr marL="171450" indent="-171450" algn="just">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rPr>
                        <a:t>However, the perception of driving schools that is in industry and those wanting to become driving schools, believe that it is an easy way of making money, needing no qualifications as an instructor operating as a </a:t>
                      </a:r>
                      <a:r>
                        <a:rPr lang="en-US" sz="1200" dirty="0" err="1">
                          <a:effectLst/>
                          <a:latin typeface="Arial" panose="020B0604020202020204" pitchFamily="34" charset="0"/>
                          <a:ea typeface="Times New Roman" panose="02020603050405020304" pitchFamily="18" charset="0"/>
                        </a:rPr>
                        <a:t>spaza</a:t>
                      </a:r>
                      <a:r>
                        <a:rPr lang="en-US" sz="1200" dirty="0">
                          <a:effectLst/>
                          <a:latin typeface="Arial" panose="020B0604020202020204" pitchFamily="34" charset="0"/>
                          <a:ea typeface="Times New Roman" panose="02020603050405020304" pitchFamily="18" charset="0"/>
                        </a:rPr>
                        <a:t> shop. Therefore, this kind of a mindset compromises </a:t>
                      </a:r>
                      <a:r>
                        <a:rPr lang="en-US" sz="1200" b="1" dirty="0">
                          <a:effectLst/>
                          <a:latin typeface="Arial" panose="020B0604020202020204" pitchFamily="34" charset="0"/>
                          <a:ea typeface="Times New Roman" panose="02020603050405020304" pitchFamily="18" charset="0"/>
                        </a:rPr>
                        <a:t>road safety, </a:t>
                      </a:r>
                      <a:r>
                        <a:rPr lang="en-US" sz="1200" dirty="0">
                          <a:effectLst/>
                          <a:latin typeface="Arial" panose="020B0604020202020204" pitchFamily="34" charset="0"/>
                          <a:ea typeface="Times New Roman" panose="02020603050405020304" pitchFamily="18" charset="0"/>
                        </a:rPr>
                        <a:t>and ignores the rule of </a:t>
                      </a:r>
                      <a:r>
                        <a:rPr lang="en-US" sz="1200" b="1" dirty="0">
                          <a:effectLst/>
                          <a:latin typeface="Arial" panose="020B0604020202020204" pitchFamily="34" charset="0"/>
                          <a:ea typeface="Times New Roman" panose="02020603050405020304" pitchFamily="18" charset="0"/>
                        </a:rPr>
                        <a:t>LAW </a:t>
                      </a:r>
                      <a:r>
                        <a:rPr lang="en-US" sz="1200" dirty="0">
                          <a:effectLst/>
                          <a:latin typeface="Arial" panose="020B0604020202020204" pitchFamily="34" charset="0"/>
                          <a:ea typeface="Times New Roman" panose="02020603050405020304" pitchFamily="18" charset="0"/>
                        </a:rPr>
                        <a:t>by driving schools. Driving schools causes bad behaviour by sourcing guaranteed drivers licences which is unacceptable by all standards, </a:t>
                      </a:r>
                      <a:r>
                        <a:rPr lang="en-US" sz="1200" b="1" dirty="0">
                          <a:effectLst/>
                          <a:latin typeface="Arial" panose="020B0604020202020204" pitchFamily="34" charset="0"/>
                          <a:ea typeface="Times New Roman" panose="02020603050405020304" pitchFamily="18" charset="0"/>
                        </a:rPr>
                        <a:t>manipulated by examiners </a:t>
                      </a:r>
                      <a:r>
                        <a:rPr lang="en-US" sz="1200" dirty="0">
                          <a:effectLst/>
                          <a:latin typeface="Arial" panose="020B0604020202020204" pitchFamily="34" charset="0"/>
                          <a:ea typeface="Times New Roman" panose="02020603050405020304" pitchFamily="18" charset="0"/>
                        </a:rPr>
                        <a:t>because examiners are well aware that driving school instructors are not qualified to teach.</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endParaRPr lang="en-US" sz="1200" dirty="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Amongst the requirements</a:t>
                      </a:r>
                      <a:r>
                        <a:rPr lang="en-US" sz="1200" baseline="0" dirty="0">
                          <a:effectLst/>
                          <a:latin typeface="+mj-lt"/>
                          <a:ea typeface="Calibri" panose="020F0502020204030204" pitchFamily="34" charset="0"/>
                          <a:cs typeface="Times New Roman" panose="02020603050405020304" pitchFamily="18" charset="0"/>
                        </a:rPr>
                        <a:t> to be met by a driving schools are:</a:t>
                      </a:r>
                    </a:p>
                    <a:p>
                      <a:pPr marL="0" marR="0" algn="just">
                        <a:lnSpc>
                          <a:spcPct val="107000"/>
                        </a:lnSpc>
                        <a:spcBef>
                          <a:spcPts val="0"/>
                        </a:spcBef>
                        <a:spcAft>
                          <a:spcPts val="0"/>
                        </a:spcAft>
                      </a:pPr>
                      <a:endParaRPr lang="en-US" sz="1200" baseline="0" dirty="0">
                        <a:effectLst/>
                        <a:latin typeface="+mj-lt"/>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n-US" sz="1200" b="0" i="0" u="none" strike="noStrike" baseline="0" dirty="0">
                          <a:latin typeface="Arial" panose="020B0604020202020204" pitchFamily="34" charset="0"/>
                        </a:rPr>
                        <a:t>Identification of the physical address of intended driving school with a training facility or access to a training facility,</a:t>
                      </a:r>
                    </a:p>
                    <a:p>
                      <a:pPr marL="171450" indent="-171450" algn="just">
                        <a:buFont typeface="Arial" panose="020B0604020202020204" pitchFamily="34" charset="0"/>
                        <a:buChar char="•"/>
                      </a:pPr>
                      <a:r>
                        <a:rPr lang="en-US" sz="1200" b="0" i="0" u="none" strike="noStrike" baseline="0" dirty="0">
                          <a:latin typeface="Arial" panose="020B0604020202020204" pitchFamily="34" charset="0"/>
                        </a:rPr>
                        <a:t>identification of the management representative who is a registered </a:t>
                      </a:r>
                      <a:r>
                        <a:rPr lang="en-ZA" sz="1200" b="0" i="0" u="none" strike="noStrike" baseline="0" dirty="0">
                          <a:latin typeface="Arial" panose="020B0604020202020204" pitchFamily="34" charset="0"/>
                        </a:rPr>
                        <a:t>instructor</a:t>
                      </a:r>
                    </a:p>
                    <a:p>
                      <a:pPr marL="171450" indent="-171450" algn="l">
                        <a:buFont typeface="Arial" panose="020B0604020202020204" pitchFamily="34" charset="0"/>
                        <a:buChar char="•"/>
                      </a:pPr>
                      <a:r>
                        <a:rPr lang="en-ZA" sz="1200" b="0" i="0" u="none" strike="noStrike" baseline="0" dirty="0">
                          <a:latin typeface="Arial" panose="020B0604020202020204" pitchFamily="34" charset="0"/>
                        </a:rPr>
                        <a:t>filing system</a:t>
                      </a:r>
                    </a:p>
                    <a:p>
                      <a:pPr marL="171450" indent="-171450" algn="just">
                        <a:buFont typeface="Arial" panose="020B0604020202020204" pitchFamily="34" charset="0"/>
                        <a:buChar char="•"/>
                      </a:pPr>
                      <a:r>
                        <a:rPr lang="en-US" sz="1200" b="0" i="0" u="none" strike="noStrike" baseline="0" dirty="0">
                          <a:latin typeface="Arial" panose="020B0604020202020204" pitchFamily="34" charset="0"/>
                        </a:rPr>
                        <a:t>proof of ownership of vehicles which will be used for training of the </a:t>
                      </a:r>
                      <a:r>
                        <a:rPr lang="en-ZA" sz="1200" b="0" i="0" u="none" strike="noStrike" baseline="0" dirty="0">
                          <a:latin typeface="Arial" panose="020B0604020202020204" pitchFamily="34" charset="0"/>
                        </a:rPr>
                        <a:t>applicants</a:t>
                      </a:r>
                    </a:p>
                    <a:p>
                      <a:pPr marL="171450" indent="-171450" algn="just">
                        <a:buFont typeface="Arial" panose="020B0604020202020204" pitchFamily="34" charset="0"/>
                        <a:buChar char="•"/>
                      </a:pPr>
                      <a:r>
                        <a:rPr lang="en-US" sz="1200" b="0" i="0" u="none" strike="noStrike" baseline="0" dirty="0">
                          <a:latin typeface="Arial" panose="020B0604020202020204" pitchFamily="34" charset="0"/>
                        </a:rPr>
                        <a:t>vehicles which will be used for training of applicants shall be registered,</a:t>
                      </a:r>
                      <a:r>
                        <a:rPr lang="en-ZA" sz="1200" b="0" i="0" u="none" strike="noStrike" baseline="0" dirty="0">
                          <a:latin typeface="Arial" panose="020B0604020202020204" pitchFamily="34" charset="0"/>
                        </a:rPr>
                        <a:t>licensed and roadworthy</a:t>
                      </a:r>
                    </a:p>
                    <a:p>
                      <a:pPr marL="171450" indent="-171450" algn="just">
                        <a:buFont typeface="Arial" panose="020B0604020202020204" pitchFamily="34" charset="0"/>
                        <a:buChar char="•"/>
                      </a:pPr>
                      <a:r>
                        <a:rPr lang="en-US" sz="1200" b="0" i="0" u="none" strike="noStrike" baseline="0" dirty="0">
                          <a:latin typeface="Arial" panose="020B0604020202020204" pitchFamily="34" charset="0"/>
                        </a:rPr>
                        <a:t>vehicles which will be used for training of applicants shall be clearly marked with a red letter "L" in a legible manner on the rear window on left hand side and a red letter "L" with a white background on the front doors of the </a:t>
                      </a:r>
                      <a:r>
                        <a:rPr lang="en-ZA" sz="1200" b="0" i="0" u="none" strike="noStrike" baseline="0" dirty="0">
                          <a:latin typeface="Arial" panose="020B0604020202020204" pitchFamily="34" charset="0"/>
                        </a:rPr>
                        <a:t>vehicle.</a:t>
                      </a: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114</a:t>
            </a:fld>
            <a:endParaRPr lang="en-US"/>
          </a:p>
        </p:txBody>
      </p:sp>
    </p:spTree>
    <p:extLst>
      <p:ext uri="{BB962C8B-B14F-4D97-AF65-F5344CB8AC3E}">
        <p14:creationId xmlns:p14="http://schemas.microsoft.com/office/powerpoint/2010/main" xmlns="" val="202828434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36638871"/>
              </p:ext>
            </p:extLst>
          </p:nvPr>
        </p:nvGraphicFramePr>
        <p:xfrm>
          <a:off x="-18446" y="0"/>
          <a:ext cx="9249607" cy="5255819"/>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004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439214">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effectLst/>
                          <a:latin typeface="+mj-lt"/>
                          <a:ea typeface="Calibri" panose="020F0502020204030204" pitchFamily="34" charset="0"/>
                          <a:cs typeface="Times New Roman" panose="02020603050405020304" pitchFamily="18" charset="0"/>
                        </a:rPr>
                        <a:t>Antoinette Van der</a:t>
                      </a:r>
                      <a:r>
                        <a:rPr lang="en-US" sz="1800" b="1" baseline="0" dirty="0">
                          <a:solidFill>
                            <a:schemeClr val="tx1"/>
                          </a:solidFill>
                          <a:effectLst/>
                          <a:latin typeface="+mj-lt"/>
                          <a:ea typeface="Calibri" panose="020F0502020204030204" pitchFamily="34" charset="0"/>
                          <a:cs typeface="Times New Roman" panose="02020603050405020304" pitchFamily="18" charset="0"/>
                        </a:rPr>
                        <a:t> Berg</a:t>
                      </a:r>
                      <a:endParaRPr lang="en-US" sz="18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400" dirty="0">
                        <a:effectLst/>
                        <a:latin typeface="Arial" panose="020B0604020202020204" pitchFamily="34"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Please it is not drinking that is causing the accidents it is the stupid people on the road. We see it every day. Driving slow in fast lane. Breaking for nothing. Pull away right in front of another car. U turns. And the list goes on.</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400" dirty="0">
                        <a:effectLst/>
                        <a:latin typeface="Arial" panose="020B0604020202020204" pitchFamily="34"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Noted, but the problem with regard to the operation of vehicles under the influence of alcohol is also a problem. This submission is silent on that aspect. It is acknowledged that there are other factors which the submission perceived to be contributory factors to the accidents on the public roads. The crux of the matter is that the usage of alcohol and driving of vehicles remains a problem on our roads.</a:t>
                      </a:r>
                      <a:endParaRPr lang="en-ZA"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1273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115</a:t>
            </a:fld>
            <a:endParaRPr lang="en-US"/>
          </a:p>
        </p:txBody>
      </p:sp>
    </p:spTree>
    <p:extLst>
      <p:ext uri="{BB962C8B-B14F-4D97-AF65-F5344CB8AC3E}">
        <p14:creationId xmlns:p14="http://schemas.microsoft.com/office/powerpoint/2010/main" xmlns="" val="37107305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46734721"/>
              </p:ext>
            </p:extLst>
          </p:nvPr>
        </p:nvGraphicFramePr>
        <p:xfrm>
          <a:off x="-14326" y="-17636"/>
          <a:ext cx="9249607" cy="5957312"/>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28803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0331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err="1">
                          <a:solidFill>
                            <a:schemeClr val="tx1"/>
                          </a:solidFill>
                          <a:effectLst/>
                          <a:latin typeface="+mj-lt"/>
                          <a:ea typeface="Calibri" panose="020F0502020204030204" pitchFamily="34" charset="0"/>
                          <a:cs typeface="Times New Roman" panose="02020603050405020304" pitchFamily="18" charset="0"/>
                        </a:rPr>
                        <a:t>Nkululeko</a:t>
                      </a:r>
                      <a:r>
                        <a:rPr lang="en-US" sz="1800" b="1" dirty="0">
                          <a:solidFill>
                            <a:schemeClr val="tx1"/>
                          </a:solidFill>
                          <a:effectLst/>
                          <a:latin typeface="+mj-lt"/>
                          <a:ea typeface="Calibri" panose="020F0502020204030204" pitchFamily="34" charset="0"/>
                          <a:cs typeface="Times New Roman" panose="02020603050405020304" pitchFamily="18" charset="0"/>
                        </a:rPr>
                        <a:t> Elias </a:t>
                      </a:r>
                      <a:r>
                        <a:rPr lang="en-US" sz="1800" b="1" dirty="0" err="1">
                          <a:solidFill>
                            <a:schemeClr val="tx1"/>
                          </a:solidFill>
                          <a:effectLst/>
                          <a:latin typeface="+mj-lt"/>
                          <a:ea typeface="Calibri" panose="020F0502020204030204" pitchFamily="34" charset="0"/>
                          <a:cs typeface="Times New Roman" panose="02020603050405020304" pitchFamily="18" charset="0"/>
                        </a:rPr>
                        <a:t>Mbele</a:t>
                      </a:r>
                      <a:endParaRPr lang="en-US" sz="18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Reasons why drink and driving is counter productive</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1. Wasting state resources on arrests (Breathalyzer, workforce, petrol, food and cell space) that barely yield convictions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2. It's not really economic in the broader spec of matters as it creates more "criminals" (giving a working, tax paying upstanding citizen a criminal record which will lead to job loss) all because of one drink</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3. This will be an administrative nightmare as a simple spoon of medicinal syrup will have a citizen spending a useless night in holding cells only to be acquitted later.</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4. This will inevitably create unnecessary frictions between citizens and </a:t>
                      </a:r>
                      <a:r>
                        <a:rPr lang="en-US" sz="1200" dirty="0" err="1">
                          <a:effectLst/>
                          <a:latin typeface="Arial" panose="020B0604020202020204" pitchFamily="34" charset="0"/>
                          <a:ea typeface="Times New Roman" panose="02020603050405020304" pitchFamily="18" charset="0"/>
                        </a:rPr>
                        <a:t>gov</a:t>
                      </a:r>
                      <a:r>
                        <a:rPr lang="en-US" sz="1200" dirty="0">
                          <a:effectLst/>
                          <a:latin typeface="Arial" panose="020B0604020202020204" pitchFamily="34" charset="0"/>
                          <a:ea typeface="Times New Roman" panose="02020603050405020304" pitchFamily="18" charset="0"/>
                        </a:rPr>
                        <a:t>(ANC)</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can go on and on...JUST DON"T DO IT!!!!</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In fact pay people to research and think of ways everyone can benefit from this (fines on the spot and </a:t>
                      </a:r>
                      <a:r>
                        <a:rPr lang="en-US" sz="1200" dirty="0" err="1">
                          <a:effectLst/>
                          <a:latin typeface="Arial" panose="020B0604020202020204" pitchFamily="34" charset="0"/>
                          <a:ea typeface="Times New Roman" panose="02020603050405020304" pitchFamily="18" charset="0"/>
                        </a:rPr>
                        <a:t>escourts</a:t>
                      </a:r>
                      <a:r>
                        <a:rPr lang="en-US" sz="1200" dirty="0">
                          <a:effectLst/>
                          <a:latin typeface="Arial" panose="020B0604020202020204" pitchFamily="34" charset="0"/>
                          <a:ea typeface="Times New Roman" panose="02020603050405020304" pitchFamily="18" charset="0"/>
                        </a:rPr>
                        <a:t> for mildly drunk people, detention and fines for drunk ones), not court cases and forensics and lawyers/prosecutors etc.</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we are trying to build a country here, not destroy it! what good are tax payers unemployed? they become liabilities to YOU even</a:t>
                      </a:r>
                      <a:r>
                        <a:rPr lang="en-US" sz="1200" dirty="0" smtClean="0">
                          <a:effectLst/>
                          <a:latin typeface="Arial" panose="020B0604020202020204" pitchFamily="34" charset="0"/>
                          <a:ea typeface="Times New Roman" panose="02020603050405020304" pitchFamily="18" charset="0"/>
                        </a:rPr>
                        <a:t>.</a:t>
                      </a: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Noted</a:t>
                      </a:r>
                      <a:r>
                        <a:rPr lang="en-US" sz="1200" baseline="0" dirty="0">
                          <a:effectLst/>
                          <a:latin typeface="Arial" panose="020B0604020202020204" pitchFamily="34" charset="0"/>
                          <a:ea typeface="Times New Roman" panose="02020603050405020304" pitchFamily="18" charset="0"/>
                        </a:rPr>
                        <a:t> and not accepted. I</a:t>
                      </a:r>
                      <a:r>
                        <a:rPr lang="en-US" sz="1200" dirty="0">
                          <a:effectLst/>
                          <a:latin typeface="Arial" panose="020B0604020202020204" pitchFamily="34" charset="0"/>
                          <a:ea typeface="Times New Roman" panose="02020603050405020304" pitchFamily="18" charset="0"/>
                        </a:rPr>
                        <a:t>n countries that are serious about curbing the rate of fatalities occasioned by road accidents resultant from drunk driving their fatality rate was drastically reduced. How is SA different because in SA a lot of people die from accidents caused by drunk drivers. During heightened lockdown levels to curb the spread of COVID 19 in the country, it was reported that for the first time in in the history of the hospital Chris Hani </a:t>
                      </a:r>
                      <a:r>
                        <a:rPr lang="en-US" sz="1200" dirty="0" err="1">
                          <a:effectLst/>
                          <a:latin typeface="Arial" panose="020B0604020202020204" pitchFamily="34" charset="0"/>
                          <a:ea typeface="Times New Roman" panose="02020603050405020304" pitchFamily="18" charset="0"/>
                        </a:rPr>
                        <a:t>Baragwanath</a:t>
                      </a:r>
                      <a:r>
                        <a:rPr lang="en-US" sz="1200" dirty="0">
                          <a:effectLst/>
                          <a:latin typeface="Arial" panose="020B0604020202020204" pitchFamily="34" charset="0"/>
                          <a:ea typeface="Times New Roman" panose="02020603050405020304" pitchFamily="18" charset="0"/>
                        </a:rPr>
                        <a:t> Hospital's trauma ward reported zero (0) trauma admissions on new years eve. South Africans need to understand that alcohol consumption and operating a vehicle don't mix. Otherwise families will continue to be destroyed at the behest of this social ill which continues to kill breadwinners, mothers, fathers. It was not by sheer luck that </a:t>
                      </a:r>
                      <a:r>
                        <a:rPr lang="en-US" sz="1200" dirty="0" err="1">
                          <a:effectLst/>
                          <a:latin typeface="Arial" panose="020B0604020202020204" pitchFamily="34" charset="0"/>
                          <a:ea typeface="Times New Roman" panose="02020603050405020304" pitchFamily="18" charset="0"/>
                        </a:rPr>
                        <a:t>Baragwanath</a:t>
                      </a:r>
                      <a:r>
                        <a:rPr lang="en-US" sz="1200" dirty="0">
                          <a:effectLst/>
                          <a:latin typeface="Arial" panose="020B0604020202020204" pitchFamily="34" charset="0"/>
                          <a:ea typeface="Times New Roman" panose="02020603050405020304" pitchFamily="18" charset="0"/>
                        </a:rPr>
                        <a:t> hospital reported zero trauma cases but it was the result of the enforced lockdown coupled with the ban on alcohol sales and the enforced curfew. It is not as though the traffic officers are not enforcing the current laws, people still continue to take their chances because they know that there are certain alcohol limits that have been set thus hoping that they are not above the set limits. There has been videos of police officers who were caught by the members of the public whilst driving drunk and that is a serious problem and if it points to the many social ills  that the society is facing. South Africa is a country in need of stricter laws when it comes to drunk driving. The rate of fatalities are just too much even in the presence of the current set BAC limits.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116</a:t>
            </a:fld>
            <a:endParaRPr lang="en-US"/>
          </a:p>
        </p:txBody>
      </p:sp>
    </p:spTree>
    <p:extLst>
      <p:ext uri="{BB962C8B-B14F-4D97-AF65-F5344CB8AC3E}">
        <p14:creationId xmlns:p14="http://schemas.microsoft.com/office/powerpoint/2010/main" xmlns="" val="283632381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25122919"/>
              </p:ext>
            </p:extLst>
          </p:nvPr>
        </p:nvGraphicFramePr>
        <p:xfrm>
          <a:off x="18268" y="-39757"/>
          <a:ext cx="9249607" cy="5184576"/>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18065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511222">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effectLst/>
                          <a:latin typeface="+mj-lt"/>
                          <a:ea typeface="Calibri" panose="020F0502020204030204" pitchFamily="34" charset="0"/>
                          <a:cs typeface="Times New Roman" panose="02020603050405020304" pitchFamily="18" charset="0"/>
                        </a:rPr>
                        <a:t>Kenneth</a:t>
                      </a:r>
                      <a:r>
                        <a:rPr lang="en-US" sz="1800" b="1" baseline="0" dirty="0">
                          <a:solidFill>
                            <a:schemeClr val="tx1"/>
                          </a:solidFill>
                          <a:effectLst/>
                          <a:latin typeface="+mj-lt"/>
                          <a:ea typeface="Calibri" panose="020F0502020204030204" pitchFamily="34" charset="0"/>
                          <a:cs typeface="Times New Roman" panose="02020603050405020304" pitchFamily="18" charset="0"/>
                        </a:rPr>
                        <a:t> </a:t>
                      </a:r>
                      <a:r>
                        <a:rPr lang="en-US" sz="1800" b="1" baseline="0" dirty="0" err="1">
                          <a:solidFill>
                            <a:schemeClr val="tx1"/>
                          </a:solidFill>
                          <a:effectLst/>
                          <a:latin typeface="+mj-lt"/>
                          <a:ea typeface="Calibri" panose="020F0502020204030204" pitchFamily="34" charset="0"/>
                          <a:cs typeface="Times New Roman" panose="02020603050405020304" pitchFamily="18" charset="0"/>
                        </a:rPr>
                        <a:t>Nthulane</a:t>
                      </a:r>
                      <a:endParaRPr lang="en-US" sz="18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As part of the road safety campaigns, the billboards read "</a:t>
                      </a:r>
                      <a:r>
                        <a:rPr lang="en-US" sz="1200" dirty="0" err="1">
                          <a:effectLst/>
                          <a:latin typeface="Arial" panose="020B0604020202020204" pitchFamily="34" charset="0"/>
                          <a:ea typeface="Times New Roman" panose="02020603050405020304" pitchFamily="18" charset="0"/>
                        </a:rPr>
                        <a:t>dont</a:t>
                      </a:r>
                      <a:r>
                        <a:rPr lang="en-US" sz="1200" dirty="0">
                          <a:effectLst/>
                          <a:latin typeface="Arial" panose="020B0604020202020204" pitchFamily="34" charset="0"/>
                          <a:ea typeface="Times New Roman" panose="02020603050405020304" pitchFamily="18" charset="0"/>
                        </a:rPr>
                        <a:t> drink and drive", they never say drink a little bit, then if you think you not drunk then drive. So drivers of vehicles should not be allowed to touch alcohol at all. 0% alcohol is the way to go.</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ZA" sz="1200" dirty="0">
                        <a:effectLst/>
                        <a:latin typeface="+mn-lt"/>
                        <a:ea typeface="Times New Roman" panose="02020603050405020304" pitchFamily="18" charset="0"/>
                      </a:endParaRPr>
                    </a:p>
                    <a:p>
                      <a:pPr algn="just">
                        <a:spcAft>
                          <a:spcPts val="0"/>
                        </a:spcAft>
                      </a:pPr>
                      <a:r>
                        <a:rPr lang="en-ZA" sz="1200" dirty="0">
                          <a:effectLst/>
                          <a:latin typeface="+mn-lt"/>
                          <a:ea typeface="Times New Roman" panose="02020603050405020304" pitchFamily="18" charset="0"/>
                        </a:rPr>
                        <a:t>Noted</a:t>
                      </a:r>
                    </a:p>
                  </a:txBody>
                  <a:tcPr marL="68580" marR="68580" marT="0" marB="0"/>
                </a:tc>
                <a:extLst>
                  <a:ext uri="{0D108BD9-81ED-4DB2-BD59-A6C34878D82A}">
                    <a16:rowId xmlns:a16="http://schemas.microsoft.com/office/drawing/2014/main" xmlns="" val="720259609"/>
                  </a:ext>
                </a:extLst>
              </a:tr>
              <a:tr h="41273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117</a:t>
            </a:fld>
            <a:endParaRPr lang="en-US"/>
          </a:p>
        </p:txBody>
      </p:sp>
    </p:spTree>
    <p:extLst>
      <p:ext uri="{BB962C8B-B14F-4D97-AF65-F5344CB8AC3E}">
        <p14:creationId xmlns:p14="http://schemas.microsoft.com/office/powerpoint/2010/main" xmlns="" val="4840809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35807550"/>
              </p:ext>
            </p:extLst>
          </p:nvPr>
        </p:nvGraphicFramePr>
        <p:xfrm>
          <a:off x="3931" y="0"/>
          <a:ext cx="9249607" cy="5417382"/>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432048">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503236">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effectLst/>
                          <a:latin typeface="+mj-lt"/>
                          <a:ea typeface="Calibri" panose="020F0502020204030204" pitchFamily="34" charset="0"/>
                          <a:cs typeface="Times New Roman" panose="02020603050405020304" pitchFamily="18" charset="0"/>
                        </a:rPr>
                        <a:t>Trevor</a:t>
                      </a:r>
                      <a:r>
                        <a:rPr lang="en-US" sz="1800" b="1" baseline="0" dirty="0">
                          <a:solidFill>
                            <a:schemeClr val="tx1"/>
                          </a:solidFill>
                          <a:effectLst/>
                          <a:latin typeface="+mj-lt"/>
                          <a:ea typeface="Calibri" panose="020F0502020204030204" pitchFamily="34" charset="0"/>
                          <a:cs typeface="Times New Roman" panose="02020603050405020304" pitchFamily="18" charset="0"/>
                        </a:rPr>
                        <a:t> Field</a:t>
                      </a:r>
                      <a:endParaRPr lang="en-US" sz="18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My understanding it that the current alcohol limit is in the region of 1 beer.</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personally don’t believe that 1 beer would affect ones ability to drive in a responsible manner and believe the existing limit should remain in place.</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ZA" sz="1200" dirty="0">
                        <a:effectLst/>
                        <a:latin typeface="+mn-lt"/>
                        <a:ea typeface="Times New Roman" panose="02020603050405020304" pitchFamily="18" charset="0"/>
                      </a:endParaRPr>
                    </a:p>
                    <a:p>
                      <a:pPr algn="just">
                        <a:spcAft>
                          <a:spcPts val="0"/>
                        </a:spcAft>
                      </a:pPr>
                      <a:r>
                        <a:rPr lang="en-ZA" sz="1200" dirty="0">
                          <a:effectLst/>
                          <a:latin typeface="+mn-lt"/>
                          <a:ea typeface="Times New Roman" panose="02020603050405020304" pitchFamily="18" charset="0"/>
                        </a:rPr>
                        <a:t>Noted, alcohol results in reaction</a:t>
                      </a:r>
                      <a:r>
                        <a:rPr lang="en-ZA" sz="1200" baseline="0" dirty="0">
                          <a:effectLst/>
                          <a:latin typeface="+mn-lt"/>
                          <a:ea typeface="Times New Roman" panose="02020603050405020304" pitchFamily="18" charset="0"/>
                        </a:rPr>
                        <a:t> times and the ability for one to take evasive actions in the event of an accident. The problem is that alcohol apparently gets broken down differently in various people, so the effect of alcohol may differ from person to person especially if the person is an occasional drinker or someone who is still learning to drink such that 1 beer may intoxicate someone faster than the other.</a:t>
                      </a:r>
                      <a:endParaRPr lang="en-ZA" sz="12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82098">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118</a:t>
            </a:fld>
            <a:endParaRPr lang="en-US"/>
          </a:p>
        </p:txBody>
      </p:sp>
    </p:spTree>
    <p:extLst>
      <p:ext uri="{BB962C8B-B14F-4D97-AF65-F5344CB8AC3E}">
        <p14:creationId xmlns:p14="http://schemas.microsoft.com/office/powerpoint/2010/main" xmlns="" val="406033952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03161569"/>
              </p:ext>
            </p:extLst>
          </p:nvPr>
        </p:nvGraphicFramePr>
        <p:xfrm>
          <a:off x="-14326" y="-17636"/>
          <a:ext cx="9249607" cy="5653985"/>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004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837380">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effectLst/>
                          <a:latin typeface="+mj-lt"/>
                          <a:ea typeface="Calibri" panose="020F0502020204030204" pitchFamily="34" charset="0"/>
                          <a:cs typeface="Times New Roman" panose="02020603050405020304" pitchFamily="18" charset="0"/>
                        </a:rPr>
                        <a:t>Dale Collet</a:t>
                      </a: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believe social drinking is quite acceptable. Drunk driving needs to be stamped on hard.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drink light beer and never get drunk.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err="1">
                          <a:effectLst/>
                          <a:latin typeface="Arial" panose="020B0604020202020204" pitchFamily="34" charset="0"/>
                          <a:ea typeface="Times New Roman" panose="02020603050405020304" pitchFamily="18" charset="0"/>
                        </a:rPr>
                        <a:t>Socialising</a:t>
                      </a:r>
                      <a:r>
                        <a:rPr lang="en-US" sz="1200" dirty="0">
                          <a:effectLst/>
                          <a:latin typeface="Arial" panose="020B0604020202020204" pitchFamily="34" charset="0"/>
                          <a:ea typeface="Times New Roman" panose="02020603050405020304" pitchFamily="18" charset="0"/>
                        </a:rPr>
                        <a:t> and drinking coffee, cool drink doesn't work.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If </a:t>
                      </a:r>
                      <a:r>
                        <a:rPr lang="en-US" sz="1200" dirty="0" err="1">
                          <a:effectLst/>
                          <a:latin typeface="Arial" panose="020B0604020202020204" pitchFamily="34" charset="0"/>
                          <a:ea typeface="Times New Roman" panose="02020603050405020304" pitchFamily="18" charset="0"/>
                        </a:rPr>
                        <a:t>govt</a:t>
                      </a:r>
                      <a:r>
                        <a:rPr lang="en-US" sz="1200" dirty="0">
                          <a:effectLst/>
                          <a:latin typeface="Arial" panose="020B0604020202020204" pitchFamily="34" charset="0"/>
                          <a:ea typeface="Times New Roman" panose="02020603050405020304" pitchFamily="18" charset="0"/>
                        </a:rPr>
                        <a:t> can't control drunken driving now how are they going to check every citizen in this country.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It's a pathetic excuse for traffic authorities. They just need to do their work and leave levels as they are.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Good Luck</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Noted, difficult for drivers to ensure that they are not intoxicated. However the effect of alcohol on the driver’s ability to control the motor vehicle is the issue.</a:t>
                      </a:r>
                      <a:r>
                        <a:rPr lang="en-US" sz="1200" baseline="0" dirty="0">
                          <a:effectLst/>
                          <a:latin typeface="Arial" panose="020B0604020202020204" pitchFamily="34" charset="0"/>
                          <a:ea typeface="Times New Roman" panose="02020603050405020304" pitchFamily="18" charset="0"/>
                        </a:rPr>
                        <a:t> The amendment does not in any way prohibit social drinking or the use of alcohol, neither does it prohibit the sale or distribution of alcohol, instead it only seeks to prohibit the operation of a motor vehicle on the public road while a person is under the influence of alcohol.</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50243">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119</a:t>
            </a:fld>
            <a:endParaRPr lang="en-US"/>
          </a:p>
        </p:txBody>
      </p:sp>
    </p:spTree>
    <p:extLst>
      <p:ext uri="{BB962C8B-B14F-4D97-AF65-F5344CB8AC3E}">
        <p14:creationId xmlns:p14="http://schemas.microsoft.com/office/powerpoint/2010/main" xmlns="" val="3248932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17164326"/>
              </p:ext>
            </p:extLst>
          </p:nvPr>
        </p:nvGraphicFramePr>
        <p:xfrm>
          <a:off x="0" y="0"/>
          <a:ext cx="9253538" cy="5833183"/>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270396">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2379416">
                <a:tc rowSpan="2">
                  <a:txBody>
                    <a:bodyPr/>
                    <a:lstStyle/>
                    <a:p>
                      <a:pPr marL="0" marR="0">
                        <a:lnSpc>
                          <a:spcPct val="107000"/>
                        </a:lnSpc>
                        <a:spcBef>
                          <a:spcPts val="0"/>
                        </a:spcBef>
                        <a:spcAft>
                          <a:spcPts val="0"/>
                        </a:spcAft>
                      </a:pPr>
                      <a:r>
                        <a:rPr lang="en-GB" sz="1400" b="1" dirty="0">
                          <a:solidFill>
                            <a:schemeClr val="tx1"/>
                          </a:solidFill>
                          <a:effectLst/>
                        </a:rPr>
                        <a:t>Department of Transport (Western Cape)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GB" sz="1400" b="1" dirty="0">
                          <a:effectLst/>
                          <a:latin typeface="+mn-lt"/>
                        </a:rPr>
                        <a:t>Clause 1</a:t>
                      </a:r>
                      <a:r>
                        <a:rPr lang="en-GB" sz="1400" dirty="0">
                          <a:effectLst/>
                          <a:latin typeface="+mn-lt"/>
                        </a:rPr>
                        <a:t>: </a:t>
                      </a:r>
                      <a:r>
                        <a:rPr lang="en-US" sz="1400" dirty="0">
                          <a:effectLst/>
                          <a:latin typeface="+mn-lt"/>
                          <a:cs typeface="Calibri" panose="020F0502020204030204" pitchFamily="34" charset="0"/>
                        </a:rPr>
                        <a:t>The proposed definition of “</a:t>
                      </a:r>
                      <a:r>
                        <a:rPr lang="en-US" sz="1400" dirty="0" err="1">
                          <a:effectLst/>
                          <a:latin typeface="+mn-lt"/>
                          <a:cs typeface="Calibri" panose="020F0502020204030204" pitchFamily="34" charset="0"/>
                        </a:rPr>
                        <a:t>NaTIS</a:t>
                      </a:r>
                      <a:r>
                        <a:rPr lang="en-US" sz="1400" dirty="0">
                          <a:effectLst/>
                          <a:latin typeface="+mn-lt"/>
                          <a:cs typeface="Calibri" panose="020F0502020204030204" pitchFamily="34" charset="0"/>
                        </a:rPr>
                        <a:t> officer” in </a:t>
                      </a:r>
                      <a:r>
                        <a:rPr lang="en-US" sz="1400" dirty="0" err="1">
                          <a:effectLst/>
                          <a:latin typeface="+mn-lt"/>
                          <a:cs typeface="Calibri" panose="020F0502020204030204" pitchFamily="34" charset="0"/>
                        </a:rPr>
                        <a:t>subclause</a:t>
                      </a:r>
                      <a:r>
                        <a:rPr lang="en-US" sz="1400" dirty="0">
                          <a:effectLst/>
                          <a:latin typeface="+mn-lt"/>
                          <a:cs typeface="Calibri" panose="020F0502020204030204" pitchFamily="34" charset="0"/>
                        </a:rPr>
                        <a:t> 1(n) differs from the definition of “</a:t>
                      </a:r>
                      <a:r>
                        <a:rPr lang="en-US" sz="1400" dirty="0" err="1">
                          <a:effectLst/>
                          <a:latin typeface="+mn-lt"/>
                          <a:cs typeface="Calibri" panose="020F0502020204030204" pitchFamily="34" charset="0"/>
                        </a:rPr>
                        <a:t>NaTIS</a:t>
                      </a:r>
                      <a:r>
                        <a:rPr lang="en-US" sz="1400" dirty="0">
                          <a:effectLst/>
                          <a:latin typeface="+mn-lt"/>
                          <a:cs typeface="Calibri" panose="020F0502020204030204" pitchFamily="34" charset="0"/>
                        </a:rPr>
                        <a:t> officer” in the National Road Traffic Regulations. It is proposed that, for the purpose of consistency and in order to provide clarity and certainty, one definition for “</a:t>
                      </a:r>
                      <a:r>
                        <a:rPr lang="en-US" sz="1400" dirty="0" err="1">
                          <a:effectLst/>
                          <a:latin typeface="+mn-lt"/>
                          <a:cs typeface="Calibri" panose="020F0502020204030204" pitchFamily="34" charset="0"/>
                        </a:rPr>
                        <a:t>NaTIS</a:t>
                      </a:r>
                      <a:r>
                        <a:rPr lang="en-US" sz="1400" dirty="0">
                          <a:effectLst/>
                          <a:latin typeface="+mn-lt"/>
                          <a:cs typeface="Calibri" panose="020F0502020204030204" pitchFamily="34" charset="0"/>
                        </a:rPr>
                        <a:t> officer” be adopted in the Amendment Bill</a:t>
                      </a:r>
                      <a:endParaRPr lang="en-US" sz="1400" dirty="0">
                        <a:effectLst/>
                        <a:latin typeface="+mn-lt"/>
                        <a:ea typeface="Calibri" panose="020F0502020204030204" pitchFamily="34" charset="0"/>
                        <a:cs typeface="Times New Roman" panose="02020603050405020304" pitchFamily="18" charset="0"/>
                      </a:endParaRPr>
                    </a:p>
                  </a:txBody>
                  <a:tcPr marL="63688" marR="63688" marT="0" marB="0"/>
                </a:tc>
                <a:tc>
                  <a:txBody>
                    <a:bodyPr/>
                    <a:lstStyle/>
                    <a:p>
                      <a:pPr marL="0" indent="0" algn="just">
                        <a:spcAft>
                          <a:spcPts val="0"/>
                        </a:spcAft>
                        <a:buFont typeface="Arial" panose="020B0604020202020204" pitchFamily="34" charset="0"/>
                        <a:buNone/>
                        <a:tabLst>
                          <a:tab pos="3657600" algn="l"/>
                        </a:tabLst>
                      </a:pPr>
                      <a:r>
                        <a:rPr lang="en-US" sz="1600" dirty="0">
                          <a:effectLst/>
                          <a:latin typeface="+mn-lt"/>
                          <a:ea typeface="Times New Roman" panose="02020603050405020304" pitchFamily="18" charset="0"/>
                          <a:cs typeface="Calibri" panose="020F0502020204030204" pitchFamily="34" charset="0"/>
                        </a:rPr>
                        <a:t>Accepted. Because</a:t>
                      </a:r>
                      <a:r>
                        <a:rPr lang="en-US" sz="1600" baseline="0" dirty="0">
                          <a:effectLst/>
                          <a:latin typeface="+mn-lt"/>
                          <a:ea typeface="Times New Roman" panose="02020603050405020304" pitchFamily="18" charset="0"/>
                          <a:cs typeface="Calibri" panose="020F0502020204030204" pitchFamily="34" charset="0"/>
                        </a:rPr>
                        <a:t> “</a:t>
                      </a:r>
                      <a:r>
                        <a:rPr lang="en-US" sz="1600" baseline="0" dirty="0" err="1">
                          <a:effectLst/>
                          <a:latin typeface="+mn-lt"/>
                          <a:ea typeface="Times New Roman" panose="02020603050405020304" pitchFamily="18" charset="0"/>
                          <a:cs typeface="Calibri" panose="020F0502020204030204" pitchFamily="34" charset="0"/>
                        </a:rPr>
                        <a:t>NaTIS</a:t>
                      </a:r>
                      <a:r>
                        <a:rPr lang="en-US" sz="1600" baseline="0" dirty="0">
                          <a:effectLst/>
                          <a:latin typeface="+mn-lt"/>
                          <a:ea typeface="Times New Roman" panose="02020603050405020304" pitchFamily="18" charset="0"/>
                          <a:cs typeface="Calibri" panose="020F0502020204030204" pitchFamily="34" charset="0"/>
                        </a:rPr>
                        <a:t> officer” is already defined in the Regulations one of the two definitions must fall by the way side because a word </a:t>
                      </a:r>
                      <a:r>
                        <a:rPr lang="en-US" sz="1600" dirty="0">
                          <a:effectLst/>
                          <a:latin typeface="+mn-lt"/>
                          <a:ea typeface="Times New Roman" panose="02020603050405020304" pitchFamily="18" charset="0"/>
                          <a:cs typeface="Calibri" panose="020F0502020204030204" pitchFamily="34" charset="0"/>
                        </a:rPr>
                        <a:t>cannot be defined twice.</a:t>
                      </a:r>
                      <a:endParaRPr lang="en-ZA" sz="1600" dirty="0">
                        <a:effectLst/>
                        <a:latin typeface="+mn-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3183371">
                <a:tc vMerge="1">
                  <a:txBody>
                    <a:bodyPr/>
                    <a:lstStyle/>
                    <a:p>
                      <a:endParaRPr lang="en-US"/>
                    </a:p>
                  </a:txBody>
                  <a:tcPr/>
                </a:tc>
                <a:tc>
                  <a:txBody>
                    <a:bodyPr/>
                    <a:lstStyle/>
                    <a:p>
                      <a:pPr marL="0" lvl="0" indent="0" algn="just">
                        <a:spcAft>
                          <a:spcPts val="0"/>
                        </a:spcAft>
                        <a:buFont typeface="Symbol" panose="05050102010706020507" pitchFamily="18" charset="2"/>
                        <a:buNone/>
                      </a:pPr>
                      <a:r>
                        <a:rPr lang="en-US" sz="1400" b="0" dirty="0">
                          <a:effectLst/>
                          <a:latin typeface="+mn-lt"/>
                          <a:cs typeface="Calibri" panose="020F0502020204030204" pitchFamily="34" charset="0"/>
                        </a:rPr>
                        <a:t>The proposed definition for “Pedal cycle” in </a:t>
                      </a:r>
                      <a:r>
                        <a:rPr lang="en-US" sz="1400" b="0" dirty="0" err="1">
                          <a:effectLst/>
                          <a:latin typeface="+mn-lt"/>
                          <a:cs typeface="Calibri" panose="020F0502020204030204" pitchFamily="34" charset="0"/>
                        </a:rPr>
                        <a:t>subclause</a:t>
                      </a:r>
                      <a:r>
                        <a:rPr lang="en-US" sz="1400" b="0" dirty="0">
                          <a:effectLst/>
                          <a:latin typeface="+mn-lt"/>
                          <a:cs typeface="Calibri" panose="020F0502020204030204" pitchFamily="34" charset="0"/>
                        </a:rPr>
                        <a:t> 1(p) is supported. However the definition is problematic and requires redrafting. It is recommended that “Pedal cycle” be amended as follows:</a:t>
                      </a:r>
                    </a:p>
                    <a:p>
                      <a:pPr marL="0" lvl="0" indent="0" algn="just">
                        <a:spcAft>
                          <a:spcPts val="0"/>
                        </a:spcAft>
                        <a:buFont typeface="Symbol" panose="05050102010706020507" pitchFamily="18" charset="2"/>
                        <a:buNone/>
                      </a:pPr>
                      <a:r>
                        <a:rPr lang="en-US" sz="1400" b="0" dirty="0">
                          <a:effectLst/>
                          <a:latin typeface="+mn-lt"/>
                          <a:cs typeface="Calibri" panose="020F0502020204030204" pitchFamily="34" charset="0"/>
                        </a:rPr>
                        <a:t>“Pedal cycle” means: (a) any bicycle or tricycle designed for propulsion solely by means of human power; or (b) any bicycle or tricycle with operable pedals and an electric motor providing a maximum net power output of 250 watts, which electric motor is not capable of propelling the bicycle or tricycle unassisted at a speed exceeding 25km/h on a level surface.</a:t>
                      </a:r>
                      <a:endParaRPr lang="en-US" sz="1400" dirty="0">
                        <a:effectLst/>
                        <a:latin typeface="+mn-lt"/>
                        <a:ea typeface="Calibri" panose="020F0502020204030204" pitchFamily="34" charset="0"/>
                        <a:cs typeface="Times New Roman" panose="02020603050405020304" pitchFamily="18" charset="0"/>
                      </a:endParaRPr>
                    </a:p>
                  </a:txBody>
                  <a:tcPr marL="63688" marR="63688" marT="0" marB="0"/>
                </a:tc>
                <a:tc>
                  <a:txBody>
                    <a:bodyPr/>
                    <a:lstStyle/>
                    <a:p>
                      <a:pPr marL="0" marR="0" indent="0" algn="just">
                        <a:lnSpc>
                          <a:spcPct val="107000"/>
                        </a:lnSpc>
                        <a:spcBef>
                          <a:spcPts val="0"/>
                        </a:spcBef>
                        <a:spcAft>
                          <a:spcPts val="0"/>
                        </a:spcAft>
                        <a:buFont typeface="Arial" panose="020B0604020202020204" pitchFamily="34" charset="0"/>
                        <a:buNone/>
                      </a:pPr>
                      <a:r>
                        <a:rPr lang="en-US" sz="1600" dirty="0">
                          <a:effectLst/>
                          <a:latin typeface="+mn-lt"/>
                          <a:ea typeface="Times New Roman" panose="02020603050405020304" pitchFamily="18" charset="0"/>
                          <a:cs typeface="Calibri" panose="020F0502020204030204" pitchFamily="34" charset="0"/>
                        </a:rPr>
                        <a:t>Accepted. To the extent that it limits the maximum speed to 25km/h. Also, in the proposed Bill a further amendment was done to introduce the maximum weight of the pedal cycle such that the definition must not end up slightly encroaching onto the terrain of motor bikes. Reference to 250 watts also not included to clearly make it clear that the definition only refers to a pedal cycle.</a:t>
                      </a:r>
                      <a:endParaRPr lang="en-US" sz="1600" dirty="0">
                        <a:effectLst/>
                        <a:latin typeface="+mn-lt"/>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12</a:t>
            </a:fld>
            <a:endParaRPr lang="en-US"/>
          </a:p>
        </p:txBody>
      </p:sp>
    </p:spTree>
    <p:extLst>
      <p:ext uri="{BB962C8B-B14F-4D97-AF65-F5344CB8AC3E}">
        <p14:creationId xmlns:p14="http://schemas.microsoft.com/office/powerpoint/2010/main" xmlns="" val="162750227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76377225"/>
              </p:ext>
            </p:extLst>
          </p:nvPr>
        </p:nvGraphicFramePr>
        <p:xfrm>
          <a:off x="-14326" y="-17636"/>
          <a:ext cx="9249607" cy="5479143"/>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2992085">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004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657478">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effectLst/>
                          <a:latin typeface="+mj-lt"/>
                          <a:ea typeface="Calibri" panose="020F0502020204030204" pitchFamily="34" charset="0"/>
                          <a:cs typeface="Times New Roman" panose="02020603050405020304" pitchFamily="18" charset="0"/>
                        </a:rPr>
                        <a:t>Richard Montgomery</a:t>
                      </a:r>
                    </a:p>
                  </a:txBody>
                  <a:tcPr marL="63688" marR="63688" marT="0" marB="0">
                    <a:solidFill>
                      <a:srgbClr val="FF9900"/>
                    </a:solidFill>
                  </a:tcPr>
                </a:tc>
                <a:tc>
                  <a:txBody>
                    <a:bodyPr/>
                    <a:lstStyle/>
                    <a:p>
                      <a:pPr>
                        <a:spcAft>
                          <a:spcPts val="0"/>
                        </a:spcAft>
                      </a:pPr>
                      <a:endParaRPr lang="en-US" sz="1200" dirty="0">
                        <a:effectLst/>
                        <a:latin typeface="+mn-lt"/>
                        <a:ea typeface="Times New Roman" panose="02020603050405020304" pitchFamily="18" charset="0"/>
                      </a:endParaRPr>
                    </a:p>
                    <a:p>
                      <a:pPr>
                        <a:spcAft>
                          <a:spcPts val="0"/>
                        </a:spcAft>
                      </a:pPr>
                      <a:r>
                        <a:rPr lang="en-US" sz="1200" dirty="0">
                          <a:effectLst/>
                          <a:latin typeface="+mn-lt"/>
                          <a:ea typeface="Times New Roman" panose="02020603050405020304" pitchFamily="18" charset="0"/>
                        </a:rPr>
                        <a:t>I vote to leave it as is, as dagga smoking is now legal there will be very many drunk drivers on the roads because of dagga smoking</a:t>
                      </a:r>
                      <a:endParaRPr lang="en-ZA" sz="1200" dirty="0">
                        <a:effectLst/>
                        <a:latin typeface="+mn-lt"/>
                        <a:ea typeface="Times New Roman" panose="02020603050405020304" pitchFamily="18" charset="0"/>
                      </a:endParaRPr>
                    </a:p>
                    <a:p>
                      <a:pPr algn="just">
                        <a:spcAft>
                          <a:spcPts val="0"/>
                        </a:spcAft>
                      </a:pPr>
                      <a:r>
                        <a:rPr lang="en-US" sz="1200" dirty="0">
                          <a:effectLst/>
                          <a:latin typeface="+mn-lt"/>
                          <a:ea typeface="Times New Roman" panose="02020603050405020304" pitchFamily="18" charset="0"/>
                        </a:rPr>
                        <a:t> </a:t>
                      </a:r>
                      <a:endParaRPr lang="en-ZA" sz="1200" dirty="0">
                        <a:effectLst/>
                        <a:latin typeface="+mn-lt"/>
                        <a:ea typeface="Times New Roman" panose="02020603050405020304" pitchFamily="18" charset="0"/>
                      </a:endParaRPr>
                    </a:p>
                  </a:txBody>
                  <a:tcPr marL="68580" marR="68580" marT="0" marB="0"/>
                </a:tc>
                <a:tc>
                  <a:txBody>
                    <a:bodyPr/>
                    <a:lstStyle/>
                    <a:p>
                      <a:pPr algn="just">
                        <a:spcAft>
                          <a:spcPts val="0"/>
                        </a:spcAft>
                      </a:pPr>
                      <a:endParaRPr lang="en-ZA" sz="1200" dirty="0">
                        <a:effectLst/>
                        <a:latin typeface="+mn-lt"/>
                        <a:ea typeface="Times New Roman" panose="02020603050405020304" pitchFamily="18" charset="0"/>
                      </a:endParaRPr>
                    </a:p>
                    <a:p>
                      <a:pPr algn="just">
                        <a:spcAft>
                          <a:spcPts val="0"/>
                        </a:spcAft>
                      </a:pPr>
                      <a:r>
                        <a:rPr lang="en-ZA" sz="1200" dirty="0">
                          <a:effectLst/>
                          <a:latin typeface="+mn-lt"/>
                          <a:ea typeface="Times New Roman" panose="02020603050405020304" pitchFamily="18" charset="0"/>
                        </a:rPr>
                        <a:t>Noted. The Constitutional Court judgment did not blankly say Dagga is legal in South Africa. The case was about private cultivation and use</a:t>
                      </a:r>
                      <a:r>
                        <a:rPr lang="en-ZA" sz="1200" baseline="0" dirty="0">
                          <a:effectLst/>
                          <a:latin typeface="+mn-lt"/>
                          <a:ea typeface="Times New Roman" panose="02020603050405020304" pitchFamily="18" charset="0"/>
                        </a:rPr>
                        <a:t> of dagga in private. The judgment only declared the provisions of sections 4(b) of the drugs and Drug Trafficking Act, 140 of 1992 read together with Part iii of Schedule 2 of the Act and provisions of section 22A(9)(a)(</a:t>
                      </a:r>
                      <a:r>
                        <a:rPr lang="en-ZA" sz="1200" baseline="0" dirty="0" err="1">
                          <a:effectLst/>
                          <a:latin typeface="+mn-lt"/>
                          <a:ea typeface="Times New Roman" panose="02020603050405020304" pitchFamily="18" charset="0"/>
                        </a:rPr>
                        <a:t>i</a:t>
                      </a:r>
                      <a:r>
                        <a:rPr lang="en-ZA" sz="1200" baseline="0" dirty="0">
                          <a:effectLst/>
                          <a:latin typeface="+mn-lt"/>
                          <a:ea typeface="Times New Roman" panose="02020603050405020304" pitchFamily="18" charset="0"/>
                        </a:rPr>
                        <a:t>) of the Medicines and Related Substances Control Act 101 of 1965 read with Schedule 7 of General Notice RR509 of 2003 published in terms of section 22A (2) of that Act inconsistent with the right to privacy as entrenched in the Bill of Rights and that they are invalid to the extent that they make the use or possession of cannabis in private by an adult person for his or her own consumption in private a criminal offence. Even if that was the case, the National Road Traffic Act still provides for disqualification of a person from holding a driving licence if he or she is addicted to the use of any drug having a narcotic effect or the excessive use of intoxicating liquor. Section 65(1) of the NRTA on the other hand also prohibits persons from driving a vehicle or simply occupying the driver’s seat of a motor vehicle the engine of which is running while such person is under the influence of intoxicating liquor or a drug having a narcotic effect. </a:t>
                      </a:r>
                      <a:endParaRPr lang="en-ZA" sz="12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61625">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120</a:t>
            </a:fld>
            <a:endParaRPr lang="en-US"/>
          </a:p>
        </p:txBody>
      </p:sp>
    </p:spTree>
    <p:extLst>
      <p:ext uri="{BB962C8B-B14F-4D97-AF65-F5344CB8AC3E}">
        <p14:creationId xmlns:p14="http://schemas.microsoft.com/office/powerpoint/2010/main" xmlns="" val="58797389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02531606"/>
              </p:ext>
            </p:extLst>
          </p:nvPr>
        </p:nvGraphicFramePr>
        <p:xfrm>
          <a:off x="0" y="0"/>
          <a:ext cx="9249607" cy="5507947"/>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004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691342">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effectLst/>
                          <a:latin typeface="+mj-lt"/>
                          <a:ea typeface="Calibri" panose="020F0502020204030204" pitchFamily="34" charset="0"/>
                          <a:cs typeface="Times New Roman" panose="02020603050405020304" pitchFamily="18" charset="0"/>
                        </a:rPr>
                        <a:t>Lagan </a:t>
                      </a:r>
                      <a:r>
                        <a:rPr lang="en-US" sz="1800" b="1" dirty="0" err="1">
                          <a:solidFill>
                            <a:schemeClr val="tx1"/>
                          </a:solidFill>
                          <a:effectLst/>
                          <a:latin typeface="+mj-lt"/>
                          <a:ea typeface="Calibri" panose="020F0502020204030204" pitchFamily="34" charset="0"/>
                          <a:cs typeface="Times New Roman" panose="02020603050405020304" pitchFamily="18" charset="0"/>
                        </a:rPr>
                        <a:t>Khoza</a:t>
                      </a:r>
                      <a:endParaRPr lang="en-US" sz="18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err="1">
                          <a:effectLst/>
                          <a:latin typeface="Arial" panose="020B0604020202020204" pitchFamily="34" charset="0"/>
                          <a:ea typeface="Times New Roman" panose="02020603050405020304" pitchFamily="18" charset="0"/>
                        </a:rPr>
                        <a:t>Hi..you</a:t>
                      </a:r>
                      <a:r>
                        <a:rPr lang="en-US" sz="1200" dirty="0">
                          <a:effectLst/>
                          <a:latin typeface="Arial" panose="020B0604020202020204" pitchFamily="34" charset="0"/>
                          <a:ea typeface="Times New Roman" panose="02020603050405020304" pitchFamily="18" charset="0"/>
                        </a:rPr>
                        <a:t> guys are only focusing on the punitive strategies you will impose on drivers or the public. I will you were to look on the timeframe for </a:t>
                      </a:r>
                      <a:r>
                        <a:rPr lang="en-US" sz="1200" dirty="0" err="1">
                          <a:effectLst/>
                          <a:latin typeface="Arial" panose="020B0604020202020204" pitchFamily="34" charset="0"/>
                          <a:ea typeface="Times New Roman" panose="02020603050405020304" pitchFamily="18" charset="0"/>
                        </a:rPr>
                        <a:t>licence</a:t>
                      </a:r>
                      <a:r>
                        <a:rPr lang="en-US" sz="1200" dirty="0">
                          <a:effectLst/>
                          <a:latin typeface="Arial" panose="020B0604020202020204" pitchFamily="34" charset="0"/>
                          <a:ea typeface="Times New Roman" panose="02020603050405020304" pitchFamily="18" charset="0"/>
                        </a:rPr>
                        <a:t> disc and licences, at least take </a:t>
                      </a:r>
                      <a:r>
                        <a:rPr lang="en-US" sz="1200" dirty="0" err="1">
                          <a:effectLst/>
                          <a:latin typeface="Arial" panose="020B0604020202020204" pitchFamily="34" charset="0"/>
                          <a:ea typeface="Times New Roman" panose="02020603050405020304" pitchFamily="18" charset="0"/>
                        </a:rPr>
                        <a:t>licence</a:t>
                      </a:r>
                      <a:r>
                        <a:rPr lang="en-US" sz="1200" dirty="0">
                          <a:effectLst/>
                          <a:latin typeface="Arial" panose="020B0604020202020204" pitchFamily="34" charset="0"/>
                          <a:ea typeface="Times New Roman" panose="02020603050405020304" pitchFamily="18" charset="0"/>
                        </a:rPr>
                        <a:t> disc to two years and </a:t>
                      </a:r>
                      <a:r>
                        <a:rPr lang="en-US" sz="1200" dirty="0" err="1">
                          <a:effectLst/>
                          <a:latin typeface="Arial" panose="020B0604020202020204" pitchFamily="34" charset="0"/>
                          <a:ea typeface="Times New Roman" panose="02020603050405020304" pitchFamily="18" charset="0"/>
                        </a:rPr>
                        <a:t>licence</a:t>
                      </a:r>
                      <a:r>
                        <a:rPr lang="en-US" sz="1200" dirty="0">
                          <a:effectLst/>
                          <a:latin typeface="Arial" panose="020B0604020202020204" pitchFamily="34" charset="0"/>
                          <a:ea typeface="Times New Roman" panose="02020603050405020304" pitchFamily="18" charset="0"/>
                        </a:rPr>
                        <a:t> renewal to ten years coz really having a car is costly at it's own and now will all the legislative requirement, the poor class is struggling</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Noted. Not possible as the roadworthy condition of vehicle changes.</a:t>
                      </a:r>
                      <a:r>
                        <a:rPr lang="en-US" sz="1200" baseline="0" dirty="0">
                          <a:effectLst/>
                          <a:latin typeface="Arial" panose="020B0604020202020204" pitchFamily="34" charset="0"/>
                          <a:ea typeface="Times New Roman" panose="02020603050405020304" pitchFamily="18" charset="0"/>
                        </a:rPr>
                        <a:t> A person’s visual acuity deteriorates over time. What then happens if a person’s eye sight deteriorates during the 10 year period. </a:t>
                      </a: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50371">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121</a:t>
            </a:fld>
            <a:endParaRPr lang="en-US"/>
          </a:p>
        </p:txBody>
      </p:sp>
    </p:spTree>
    <p:extLst>
      <p:ext uri="{BB962C8B-B14F-4D97-AF65-F5344CB8AC3E}">
        <p14:creationId xmlns:p14="http://schemas.microsoft.com/office/powerpoint/2010/main" xmlns="" val="109391825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48160091"/>
              </p:ext>
            </p:extLst>
          </p:nvPr>
        </p:nvGraphicFramePr>
        <p:xfrm>
          <a:off x="3931" y="0"/>
          <a:ext cx="9249607" cy="5713614"/>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2992085">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288035">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954267">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effectLst/>
                          <a:latin typeface="+mj-lt"/>
                          <a:ea typeface="Calibri" panose="020F0502020204030204" pitchFamily="34" charset="0"/>
                          <a:cs typeface="Times New Roman" panose="02020603050405020304" pitchFamily="18" charset="0"/>
                        </a:rPr>
                        <a:t>Peter</a:t>
                      </a:r>
                      <a:r>
                        <a:rPr lang="en-US" sz="1800" b="1" baseline="0" dirty="0">
                          <a:solidFill>
                            <a:schemeClr val="tx1"/>
                          </a:solidFill>
                          <a:effectLst/>
                          <a:latin typeface="+mj-lt"/>
                          <a:ea typeface="Calibri" panose="020F0502020204030204" pitchFamily="34" charset="0"/>
                          <a:cs typeface="Times New Roman" panose="02020603050405020304" pitchFamily="18" charset="0"/>
                        </a:rPr>
                        <a:t> </a:t>
                      </a:r>
                      <a:r>
                        <a:rPr lang="en-US" sz="1800" b="1" baseline="0" dirty="0" err="1">
                          <a:solidFill>
                            <a:schemeClr val="tx1"/>
                          </a:solidFill>
                          <a:effectLst/>
                          <a:latin typeface="+mj-lt"/>
                          <a:ea typeface="Calibri" panose="020F0502020204030204" pitchFamily="34" charset="0"/>
                          <a:cs typeface="Times New Roman" panose="02020603050405020304" pitchFamily="18" charset="0"/>
                        </a:rPr>
                        <a:t>Lerm</a:t>
                      </a:r>
                      <a:endParaRPr lang="en-US" sz="18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No stats on dui convictions but believe to be very low. So how would this curtail dui if you are not held accountable.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The old limit is perfect allowing a little leeway while still keep the public safe. The answer I think lie in people punished not for having a sociable beer over lunch but drinking so you go over the existing limit and be then properly punished.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Thank you very much for considering a wiser option.</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Noted, difficult for drivers to ensure that they are not intoxicated. However the effect of alcohol on the driver’s ability to control the motor vehicle is the issue.</a:t>
                      </a:r>
                      <a:r>
                        <a:rPr lang="en-US" sz="1200" baseline="0" dirty="0">
                          <a:effectLst/>
                          <a:latin typeface="Arial" panose="020B0604020202020204" pitchFamily="34" charset="0"/>
                          <a:ea typeface="Times New Roman" panose="02020603050405020304" pitchFamily="18" charset="0"/>
                        </a:rPr>
                        <a:t> The amendment does not in any way prohibit social drinking or the use of alcohol, neither does it prohibit the sale or distribution of alcohol, instead it only seeks to prohibit the operation of a motor vehicle on the public road while a person is under the influence of alcohol.</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71312">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122</a:t>
            </a:fld>
            <a:endParaRPr lang="en-US"/>
          </a:p>
        </p:txBody>
      </p:sp>
    </p:spTree>
    <p:extLst>
      <p:ext uri="{BB962C8B-B14F-4D97-AF65-F5344CB8AC3E}">
        <p14:creationId xmlns:p14="http://schemas.microsoft.com/office/powerpoint/2010/main" xmlns="" val="230497791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06734701"/>
              </p:ext>
            </p:extLst>
          </p:nvPr>
        </p:nvGraphicFramePr>
        <p:xfrm>
          <a:off x="0" y="0"/>
          <a:ext cx="9249607" cy="6192767"/>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4378162">
                  <a:extLst>
                    <a:ext uri="{9D8B030D-6E8A-4147-A177-3AD203B41FA5}">
                      <a16:colId xmlns:a16="http://schemas.microsoft.com/office/drawing/2014/main" xmlns="" val="199004167"/>
                    </a:ext>
                  </a:extLst>
                </a:gridCol>
                <a:gridCol w="2894646">
                  <a:extLst>
                    <a:ext uri="{9D8B030D-6E8A-4147-A177-3AD203B41FA5}">
                      <a16:colId xmlns:a16="http://schemas.microsoft.com/office/drawing/2014/main" xmlns="" val="885104855"/>
                    </a:ext>
                  </a:extLst>
                </a:gridCol>
              </a:tblGrid>
              <a:tr h="432047">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6301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effectLst/>
                          <a:latin typeface="+mj-lt"/>
                          <a:ea typeface="Calibri" panose="020F0502020204030204" pitchFamily="34" charset="0"/>
                          <a:cs typeface="Times New Roman" panose="02020603050405020304" pitchFamily="18" charset="0"/>
                        </a:rPr>
                        <a:t>Peter</a:t>
                      </a:r>
                      <a:r>
                        <a:rPr lang="en-US" sz="1800" b="1" baseline="0" dirty="0">
                          <a:solidFill>
                            <a:schemeClr val="tx1"/>
                          </a:solidFill>
                          <a:effectLst/>
                          <a:latin typeface="+mj-lt"/>
                          <a:ea typeface="Calibri" panose="020F0502020204030204" pitchFamily="34" charset="0"/>
                          <a:cs typeface="Times New Roman" panose="02020603050405020304" pitchFamily="18" charset="0"/>
                        </a:rPr>
                        <a:t> </a:t>
                      </a:r>
                      <a:r>
                        <a:rPr lang="en-US" sz="1800" b="1" baseline="0" dirty="0" err="1">
                          <a:solidFill>
                            <a:schemeClr val="tx1"/>
                          </a:solidFill>
                          <a:effectLst/>
                          <a:latin typeface="+mj-lt"/>
                          <a:ea typeface="Calibri" panose="020F0502020204030204" pitchFamily="34" charset="0"/>
                          <a:cs typeface="Times New Roman" panose="02020603050405020304" pitchFamily="18" charset="0"/>
                        </a:rPr>
                        <a:t>Garrood</a:t>
                      </a:r>
                      <a:endParaRPr lang="en-US" sz="18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400" dirty="0" smtClean="0">
                          <a:effectLst/>
                          <a:latin typeface="Arial" panose="020B0604020202020204" pitchFamily="34" charset="0"/>
                          <a:ea typeface="Times New Roman" panose="02020603050405020304" pitchFamily="18" charset="0"/>
                        </a:rPr>
                        <a:t>Clause </a:t>
                      </a:r>
                      <a:r>
                        <a:rPr lang="en-US" sz="1400" dirty="0">
                          <a:effectLst/>
                          <a:latin typeface="Arial" panose="020B0604020202020204" pitchFamily="34" charset="0"/>
                          <a:ea typeface="Times New Roman" panose="02020603050405020304" pitchFamily="18" charset="0"/>
                        </a:rPr>
                        <a:t>46 of the bill removes reference to alcohol limits in the</a:t>
                      </a:r>
                      <a:endParaRPr lang="en-ZA" sz="1400" dirty="0">
                        <a:effectLst/>
                        <a:latin typeface="Times New Roman" panose="02020603050405020304" pitchFamily="18"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blood, thus making it illegal to drive with any alcohol concentration.</a:t>
                      </a:r>
                      <a:endParaRPr lang="en-ZA" sz="1400" dirty="0">
                        <a:effectLst/>
                        <a:latin typeface="Times New Roman" panose="02020603050405020304" pitchFamily="18"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There is a big problem with this, since the human body (every human</a:t>
                      </a:r>
                      <a:endParaRPr lang="en-ZA" sz="1400" dirty="0">
                        <a:effectLst/>
                        <a:latin typeface="Times New Roman" panose="02020603050405020304" pitchFamily="18"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body) produces alcohol naturally, usually in small quantities.  The</a:t>
                      </a:r>
                      <a:endParaRPr lang="en-ZA" sz="1400" dirty="0">
                        <a:effectLst/>
                        <a:latin typeface="Times New Roman" panose="02020603050405020304" pitchFamily="18"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effect of the Clause is therefore to make it illegal to sit behind the</a:t>
                      </a:r>
                      <a:endParaRPr lang="en-ZA" sz="1400" dirty="0">
                        <a:effectLst/>
                        <a:latin typeface="Times New Roman" panose="02020603050405020304" pitchFamily="18"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wheel of a car even if you have not consumed alcohol.</a:t>
                      </a:r>
                      <a:endParaRPr lang="en-ZA" sz="1400" dirty="0">
                        <a:effectLst/>
                        <a:latin typeface="Times New Roman" panose="02020603050405020304" pitchFamily="18"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By all means reduce the allowed alcohol limit, but not to zero, since</a:t>
                      </a:r>
                      <a:endParaRPr lang="en-ZA" sz="1400" dirty="0">
                        <a:effectLst/>
                        <a:latin typeface="Times New Roman" panose="02020603050405020304" pitchFamily="18"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it is physically impossible for anyone to comply.  I suggest a limit</a:t>
                      </a:r>
                      <a:endParaRPr lang="en-ZA" sz="1400" dirty="0">
                        <a:effectLst/>
                        <a:latin typeface="Times New Roman" panose="02020603050405020304" pitchFamily="18"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of .02, with perhaps .01 for professional drivers.</a:t>
                      </a:r>
                      <a:endParaRPr lang="en-ZA" sz="1400" dirty="0">
                        <a:effectLst/>
                        <a:latin typeface="Times New Roman" panose="02020603050405020304" pitchFamily="18"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The following link gives details, with links to scientific studies</a:t>
                      </a:r>
                      <a:endParaRPr lang="en-ZA" sz="1400" dirty="0">
                        <a:effectLst/>
                        <a:latin typeface="Times New Roman" panose="02020603050405020304" pitchFamily="18"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confirming this:</a:t>
                      </a:r>
                      <a:endParaRPr lang="en-ZA" sz="1400" dirty="0">
                        <a:effectLst/>
                        <a:latin typeface="Times New Roman" panose="02020603050405020304" pitchFamily="18" charset="0"/>
                        <a:ea typeface="Times New Roman" panose="02020603050405020304" pitchFamily="18" charset="0"/>
                      </a:endParaRPr>
                    </a:p>
                    <a:p>
                      <a:pPr algn="just">
                        <a:spcAft>
                          <a:spcPts val="0"/>
                        </a:spcAft>
                      </a:pPr>
                      <a:r>
                        <a:rPr lang="en-US" sz="1400" u="sng" dirty="0">
                          <a:solidFill>
                            <a:srgbClr val="0000FF"/>
                          </a:solidFill>
                          <a:effectLst/>
                          <a:latin typeface="Arial" panose="020B0604020202020204" pitchFamily="34" charset="0"/>
                          <a:ea typeface="Times New Roman" panose="02020603050405020304" pitchFamily="18" charset="0"/>
                          <a:hlinkClick r:id="rId2"/>
                        </a:rPr>
                        <a:t>https://www.alcoholproblemsandsolutions.org/the-human-body-produces-alcohol-naturally-and-continuously/</a:t>
                      </a:r>
                      <a:r>
                        <a:rPr lang="en-US" sz="1400" dirty="0">
                          <a:effectLst/>
                          <a:latin typeface="Arial" panose="020B0604020202020204" pitchFamily="34" charset="0"/>
                          <a:ea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400" dirty="0" smtClean="0">
                          <a:effectLst/>
                          <a:latin typeface="Arial" panose="020B0604020202020204" pitchFamily="34" charset="0"/>
                          <a:ea typeface="Times New Roman" panose="02020603050405020304" pitchFamily="18" charset="0"/>
                        </a:rPr>
                        <a:t>Noted</a:t>
                      </a:r>
                      <a:r>
                        <a:rPr lang="en-US" sz="1400" dirty="0">
                          <a:effectLst/>
                          <a:latin typeface="Arial" panose="020B0604020202020204" pitchFamily="34" charset="0"/>
                          <a:ea typeface="Times New Roman" panose="02020603050405020304" pitchFamily="18" charset="0"/>
                        </a:rPr>
                        <a:t>, the alcohol generated by the body have to be differentiated, during the enforcement .</a:t>
                      </a:r>
                      <a:endParaRPr lang="en-ZA"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123</a:t>
            </a:fld>
            <a:endParaRPr lang="en-US"/>
          </a:p>
        </p:txBody>
      </p:sp>
    </p:spTree>
    <p:extLst>
      <p:ext uri="{BB962C8B-B14F-4D97-AF65-F5344CB8AC3E}">
        <p14:creationId xmlns:p14="http://schemas.microsoft.com/office/powerpoint/2010/main" xmlns="" val="253381674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74394132"/>
              </p:ext>
            </p:extLst>
          </p:nvPr>
        </p:nvGraphicFramePr>
        <p:xfrm>
          <a:off x="3931" y="0"/>
          <a:ext cx="9249607" cy="5702793"/>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432048">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694449">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err="1">
                          <a:solidFill>
                            <a:schemeClr val="tx1"/>
                          </a:solidFill>
                          <a:effectLst/>
                          <a:latin typeface="+mj-lt"/>
                          <a:ea typeface="Calibri" panose="020F0502020204030204" pitchFamily="34" charset="0"/>
                          <a:cs typeface="Times New Roman" panose="02020603050405020304" pitchFamily="18" charset="0"/>
                        </a:rPr>
                        <a:t>Mxolisi</a:t>
                      </a:r>
                      <a:r>
                        <a:rPr lang="en-US" sz="1800" b="1" baseline="0" dirty="0">
                          <a:solidFill>
                            <a:schemeClr val="tx1"/>
                          </a:solidFill>
                          <a:effectLst/>
                          <a:latin typeface="+mj-lt"/>
                          <a:ea typeface="Calibri" panose="020F0502020204030204" pitchFamily="34" charset="0"/>
                          <a:cs typeface="Times New Roman" panose="02020603050405020304" pitchFamily="18" charset="0"/>
                        </a:rPr>
                        <a:t> </a:t>
                      </a:r>
                      <a:r>
                        <a:rPr lang="en-US" sz="1800" b="1" baseline="0" dirty="0" err="1">
                          <a:solidFill>
                            <a:schemeClr val="tx1"/>
                          </a:solidFill>
                          <a:effectLst/>
                          <a:latin typeface="+mj-lt"/>
                          <a:ea typeface="Calibri" panose="020F0502020204030204" pitchFamily="34" charset="0"/>
                          <a:cs typeface="Times New Roman" panose="02020603050405020304" pitchFamily="18" charset="0"/>
                        </a:rPr>
                        <a:t>Hadebe</a:t>
                      </a:r>
                      <a:endParaRPr lang="en-US" sz="18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recommend and accept the Bill that is Amended</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Contribution: submission</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like to see the Act to be so Strong for those who are driving school kids with Motor vehicles </a:t>
                      </a:r>
                      <a:r>
                        <a:rPr lang="en-US" sz="1200" dirty="0" err="1">
                          <a:effectLst/>
                          <a:latin typeface="Arial" panose="020B0604020202020204" pitchFamily="34" charset="0"/>
                          <a:ea typeface="Times New Roman" panose="02020603050405020304" pitchFamily="18" charset="0"/>
                        </a:rPr>
                        <a:t>Bakkies</a:t>
                      </a:r>
                      <a:r>
                        <a:rPr lang="en-US" sz="1200" dirty="0">
                          <a:effectLst/>
                          <a:latin typeface="Arial" panose="020B0604020202020204" pitchFamily="34" charset="0"/>
                          <a:ea typeface="Times New Roman" panose="02020603050405020304" pitchFamily="18" charset="0"/>
                        </a:rPr>
                        <a:t> to be burned out/ removed. IF there is no Compliance-(a motor vehicle safety standard requiring new commercial motor vehicles to be equipped with an automatic emergency braking system, to require automatic emergency braking installed in commercial motor vehicles to be used while in operation, and for other purposes.)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•Drink and driving License must be suspended immediately or local Point to be reduced and remove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•Repairs and maintenance of the Public and Local Roads, Potholes, ( We are paying)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Noted. The Ban on the transportation of school children in the back of a </a:t>
                      </a:r>
                      <a:r>
                        <a:rPr lang="en-US" sz="1200" dirty="0" err="1">
                          <a:effectLst/>
                          <a:latin typeface="Arial" panose="020B0604020202020204" pitchFamily="34" charset="0"/>
                          <a:ea typeface="Times New Roman" panose="02020603050405020304" pitchFamily="18" charset="0"/>
                        </a:rPr>
                        <a:t>bakkie</a:t>
                      </a:r>
                      <a:r>
                        <a:rPr lang="en-US" sz="1200" dirty="0">
                          <a:effectLst/>
                          <a:latin typeface="Arial" panose="020B0604020202020204" pitchFamily="34" charset="0"/>
                          <a:ea typeface="Times New Roman" panose="02020603050405020304" pitchFamily="18" charset="0"/>
                        </a:rPr>
                        <a:t> is in place. Regulation 250 of the National Road Traffic Regulations provides </a:t>
                      </a:r>
                      <a:r>
                        <a:rPr lang="en-US" sz="1200" dirty="0">
                          <a:solidFill>
                            <a:schemeClr val="tx1"/>
                          </a:solidFill>
                          <a:effectLst/>
                          <a:latin typeface="Arial" panose="020B0604020202020204" pitchFamily="34" charset="0"/>
                          <a:ea typeface="Times New Roman" panose="02020603050405020304" pitchFamily="18" charset="0"/>
                        </a:rPr>
                        <a:t>that </a:t>
                      </a:r>
                      <a:r>
                        <a:rPr lang="en-US" sz="1200" b="1" dirty="0">
                          <a:solidFill>
                            <a:schemeClr val="tx1"/>
                          </a:solidFill>
                          <a:effectLst/>
                          <a:latin typeface="Arial" panose="020B0604020202020204" pitchFamily="34" charset="0"/>
                          <a:ea typeface="Times New Roman" panose="02020603050405020304" pitchFamily="18" charset="0"/>
                        </a:rPr>
                        <a:t>“no person shall on a public road convey school children in the goods compartment of a motor vehicle for reward”.</a:t>
                      </a:r>
                      <a:r>
                        <a:rPr lang="en-US" sz="1200" dirty="0">
                          <a:effectLst/>
                          <a:latin typeface="Arial" panose="020B0604020202020204" pitchFamily="34" charset="0"/>
                          <a:ea typeface="Times New Roman" panose="02020603050405020304" pitchFamily="18" charset="0"/>
                        </a:rPr>
                        <a:t> There are various vehicle safety critical components that are in place in the NRTA. </a:t>
                      </a:r>
                      <a:r>
                        <a:rPr lang="en-US" sz="1200" dirty="0" err="1">
                          <a:effectLst/>
                          <a:latin typeface="Arial" panose="020B0604020202020204" pitchFamily="34" charset="0"/>
                          <a:ea typeface="Times New Roman" panose="02020603050405020304" pitchFamily="18" charset="0"/>
                        </a:rPr>
                        <a:t>i.e</a:t>
                      </a:r>
                      <a:r>
                        <a:rPr lang="en-US" sz="1200" dirty="0">
                          <a:effectLst/>
                          <a:latin typeface="Arial" panose="020B0604020202020204" pitchFamily="34" charset="0"/>
                          <a:ea typeface="Times New Roman" panose="02020603050405020304" pitchFamily="18" charset="0"/>
                        </a:rPr>
                        <a:t> speed governors for commercial vehicles. Whether some of the components should be compulsory is based on the compulsory nature of the standards. Thus for them to be made compulsory, the relevant standards must first be considered for incorporation into the Act.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576296">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124</a:t>
            </a:fld>
            <a:endParaRPr lang="en-US"/>
          </a:p>
        </p:txBody>
      </p:sp>
    </p:spTree>
    <p:extLst>
      <p:ext uri="{BB962C8B-B14F-4D97-AF65-F5344CB8AC3E}">
        <p14:creationId xmlns:p14="http://schemas.microsoft.com/office/powerpoint/2010/main" xmlns="" val="201341645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65448275"/>
              </p:ext>
            </p:extLst>
          </p:nvPr>
        </p:nvGraphicFramePr>
        <p:xfrm>
          <a:off x="3931" y="0"/>
          <a:ext cx="9249607" cy="5496497"/>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144016">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614206">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effectLst/>
                          <a:latin typeface="+mj-lt"/>
                          <a:ea typeface="Calibri" panose="020F0502020204030204" pitchFamily="34" charset="0"/>
                          <a:cs typeface="Times New Roman" panose="02020603050405020304" pitchFamily="18" charset="0"/>
                        </a:rPr>
                        <a:t>AS</a:t>
                      </a:r>
                      <a:r>
                        <a:rPr lang="en-US" sz="1800" b="1" baseline="0" dirty="0">
                          <a:solidFill>
                            <a:schemeClr val="tx1"/>
                          </a:solidFill>
                          <a:effectLst/>
                          <a:latin typeface="+mj-lt"/>
                          <a:ea typeface="Calibri" panose="020F0502020204030204" pitchFamily="34" charset="0"/>
                          <a:cs typeface="Times New Roman" panose="02020603050405020304" pitchFamily="18" charset="0"/>
                        </a:rPr>
                        <a:t> Barnes</a:t>
                      </a:r>
                      <a:endParaRPr lang="en-US" sz="18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THE PROBLEM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 small percentage of South Africans drive with an excessive amount of alcohol in their systems. Why? It seems that some regard the current (reduced alcohol content) legislation as unreasonable and excessive. Some don’t care because, if they are apprehended, they can apparently bribe the authorities. There are clearly other reasons but it would appear as if the problem may largely be a result of some very irresponsible drivers and of bad enforcement.</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The impact of the driving under the influence of alcohol has the effect of affecting ordinary and innocent</a:t>
                      </a:r>
                      <a:r>
                        <a:rPr lang="en-US" sz="1600" baseline="0" dirty="0">
                          <a:effectLst/>
                          <a:latin typeface="Arial" panose="020B0604020202020204" pitchFamily="34" charset="0"/>
                          <a:ea typeface="Times New Roman" panose="02020603050405020304" pitchFamily="18" charset="0"/>
                        </a:rPr>
                        <a:t> road users.</a:t>
                      </a:r>
                    </a:p>
                    <a:p>
                      <a:pPr algn="just">
                        <a:spcAft>
                          <a:spcPts val="0"/>
                        </a:spcAft>
                      </a:pPr>
                      <a:endParaRPr lang="en-US" sz="1600" baseline="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In countries that are serious about curbing the rate of fatalities </a:t>
                      </a:r>
                      <a:r>
                        <a:rPr lang="en-US" sz="1600" dirty="0" err="1">
                          <a:effectLst/>
                          <a:latin typeface="Arial" panose="020B0604020202020204" pitchFamily="34" charset="0"/>
                          <a:ea typeface="Times New Roman" panose="02020603050405020304" pitchFamily="18" charset="0"/>
                        </a:rPr>
                        <a:t>occassioned</a:t>
                      </a:r>
                      <a:r>
                        <a:rPr lang="en-US" sz="1600" dirty="0">
                          <a:effectLst/>
                          <a:latin typeface="Arial" panose="020B0604020202020204" pitchFamily="34" charset="0"/>
                          <a:ea typeface="Times New Roman" panose="02020603050405020304" pitchFamily="18" charset="0"/>
                        </a:rPr>
                        <a:t> by road accidents resultant from drunk driving their fatality rate was drastically reduced. During heightened lockdown levels to curb the spread of COVID19 in the country, it was reported that for the first time in the history of the hospital Chris Hani </a:t>
                      </a:r>
                      <a:r>
                        <a:rPr lang="en-US" sz="1600" dirty="0" err="1">
                          <a:effectLst/>
                          <a:latin typeface="Arial" panose="020B0604020202020204" pitchFamily="34" charset="0"/>
                          <a:ea typeface="Times New Roman" panose="02020603050405020304" pitchFamily="18" charset="0"/>
                        </a:rPr>
                        <a:t>Baragwanath</a:t>
                      </a:r>
                      <a:r>
                        <a:rPr lang="en-US" sz="1600" dirty="0">
                          <a:effectLst/>
                          <a:latin typeface="Arial" panose="020B0604020202020204" pitchFamily="34" charset="0"/>
                          <a:ea typeface="Times New Roman" panose="02020603050405020304" pitchFamily="18" charset="0"/>
                        </a:rPr>
                        <a:t> Hospital's trauma ward reported zero (0) trauma admissions on new years eve. </a:t>
                      </a:r>
                    </a:p>
                    <a:p>
                      <a:pPr algn="just">
                        <a:spcAft>
                          <a:spcPts val="0"/>
                        </a:spcAft>
                      </a:pPr>
                      <a:r>
                        <a:rPr lang="en-US" sz="1600" dirty="0">
                          <a:effectLst/>
                          <a:latin typeface="Arial" panose="020B0604020202020204" pitchFamily="34" charset="0"/>
                          <a:ea typeface="Times New Roman" panose="02020603050405020304" pitchFamily="18" charset="0"/>
                        </a:rPr>
                        <a:t>South Africa is a country in need of stricter laws when it comes to drunk driving. The rate of fatalities are just too much even in the presence of the current set BAC limits.</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363391">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125</a:t>
            </a:fld>
            <a:endParaRPr lang="en-US"/>
          </a:p>
        </p:txBody>
      </p:sp>
    </p:spTree>
    <p:extLst>
      <p:ext uri="{BB962C8B-B14F-4D97-AF65-F5344CB8AC3E}">
        <p14:creationId xmlns:p14="http://schemas.microsoft.com/office/powerpoint/2010/main" xmlns="" val="296180573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58812010"/>
              </p:ext>
            </p:extLst>
          </p:nvPr>
        </p:nvGraphicFramePr>
        <p:xfrm>
          <a:off x="-14326" y="-17635"/>
          <a:ext cx="9249607" cy="5501233"/>
        </p:xfrm>
        <a:graphic>
          <a:graphicData uri="http://schemas.openxmlformats.org/drawingml/2006/table">
            <a:tbl>
              <a:tblPr firstRow="1" firstCol="1" bandRow="1">
                <a:tableStyleId>{5C22544A-7EE6-4342-B048-85BDC9FD1C3A}</a:tableStyleId>
              </a:tblPr>
              <a:tblGrid>
                <a:gridCol w="2048807">
                  <a:extLst>
                    <a:ext uri="{9D8B030D-6E8A-4147-A177-3AD203B41FA5}">
                      <a16:colId xmlns:a16="http://schemas.microsoft.com/office/drawing/2014/main" xmlns="" val="3578070163"/>
                    </a:ext>
                  </a:extLst>
                </a:gridCol>
                <a:gridCol w="2920077">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003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657122">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effectLst/>
                          <a:latin typeface="+mj-lt"/>
                          <a:ea typeface="Calibri" panose="020F0502020204030204" pitchFamily="34" charset="0"/>
                          <a:cs typeface="Times New Roman" panose="02020603050405020304" pitchFamily="18" charset="0"/>
                        </a:rPr>
                        <a:t>AS</a:t>
                      </a:r>
                      <a:r>
                        <a:rPr lang="en-US" sz="1800" b="1" baseline="0" dirty="0">
                          <a:solidFill>
                            <a:schemeClr val="tx1"/>
                          </a:solidFill>
                          <a:effectLst/>
                          <a:latin typeface="+mj-lt"/>
                          <a:ea typeface="Calibri" panose="020F0502020204030204" pitchFamily="34" charset="0"/>
                          <a:cs typeface="Times New Roman" panose="02020603050405020304" pitchFamily="18" charset="0"/>
                        </a:rPr>
                        <a:t> </a:t>
                      </a:r>
                      <a:r>
                        <a:rPr lang="en-US" sz="1800" b="1" baseline="0" dirty="0" smtClean="0">
                          <a:solidFill>
                            <a:schemeClr val="tx1"/>
                          </a:solidFill>
                          <a:effectLst/>
                          <a:latin typeface="+mj-lt"/>
                          <a:ea typeface="Calibri" panose="020F0502020204030204" pitchFamily="34" charset="0"/>
                          <a:cs typeface="Times New Roman" panose="02020603050405020304" pitchFamily="18" charset="0"/>
                        </a:rPr>
                        <a:t>Barnes –</a:t>
                      </a:r>
                      <a:r>
                        <a:rPr lang="en-US" sz="1800" b="1" baseline="0" dirty="0" err="1" smtClean="0">
                          <a:solidFill>
                            <a:schemeClr val="tx1"/>
                          </a:solidFill>
                          <a:effectLst/>
                          <a:latin typeface="+mj-lt"/>
                          <a:ea typeface="Calibri" panose="020F0502020204030204" pitchFamily="34" charset="0"/>
                          <a:cs typeface="Times New Roman" panose="02020603050405020304" pitchFamily="18" charset="0"/>
                        </a:rPr>
                        <a:t>cont</a:t>
                      </a:r>
                      <a:r>
                        <a:rPr lang="en-US" sz="1800" b="1" baseline="0" dirty="0" smtClean="0">
                          <a:solidFill>
                            <a:schemeClr val="tx1"/>
                          </a:solidFill>
                          <a:effectLst/>
                          <a:latin typeface="+mj-lt"/>
                          <a:ea typeface="Calibri" panose="020F0502020204030204" pitchFamily="34" charset="0"/>
                          <a:cs typeface="Times New Roman" panose="02020603050405020304" pitchFamily="18" charset="0"/>
                        </a:rPr>
                        <a:t>’</a:t>
                      </a:r>
                      <a:endParaRPr lang="en-US" sz="18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200" b="1" dirty="0" err="1">
                          <a:effectLst/>
                          <a:latin typeface="Arial" panose="020B0604020202020204" pitchFamily="34" charset="0"/>
                          <a:ea typeface="Times New Roman" panose="02020603050405020304" pitchFamily="18" charset="0"/>
                        </a:rPr>
                        <a:t>Cont</a:t>
                      </a:r>
                      <a:r>
                        <a:rPr lang="en-US" sz="1200" b="1" dirty="0">
                          <a:effectLst/>
                          <a:latin typeface="Arial" panose="020B0604020202020204" pitchFamily="34" charset="0"/>
                          <a:ea typeface="Times New Roman" panose="02020603050405020304" pitchFamily="18" charset="0"/>
                        </a:rPr>
                        <a:t>’</a:t>
                      </a:r>
                    </a:p>
                    <a:p>
                      <a:pPr algn="just">
                        <a:spcAft>
                          <a:spcPts val="0"/>
                        </a:spcAft>
                      </a:pPr>
                      <a:r>
                        <a:rPr lang="en-US" sz="1200" dirty="0">
                          <a:effectLst/>
                          <a:latin typeface="Arial" panose="020B0604020202020204" pitchFamily="34" charset="0"/>
                          <a:ea typeface="Times New Roman" panose="02020603050405020304" pitchFamily="18" charset="0"/>
                        </a:rPr>
                        <a:t>THE HISTORY</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The government has correctly historically been concerned about the alleged (but unproven) number of road accidents involving people with high alcohol/blood levels. A large number of those people are pedestrians who do not appear to have been addressed possibly because drivers are an easier target.  Historically, South Africa had what many believed was a reasonable blood/alcohol limit. This was reduced. As far as the writer is aware, there was no substantial, sustainable reduction in road accidents where it was believed that alcohol had  played a role. We would be well advised to learn from history. Also, it is noteworthy that there are apparently no reliable, scientifically based statistics on this issue.</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It is not factually correct that most of the drunk driving accident victims are pedestrians, however it is also</a:t>
                      </a:r>
                      <a:r>
                        <a:rPr lang="en-US" sz="1200" baseline="0" dirty="0">
                          <a:effectLst/>
                          <a:latin typeface="Arial" panose="020B0604020202020204" pitchFamily="34" charset="0"/>
                          <a:ea typeface="Times New Roman" panose="02020603050405020304" pitchFamily="18" charset="0"/>
                        </a:rPr>
                        <a:t> important to note that drunk drivers also plays a significant role in those fatalities</a:t>
                      </a:r>
                      <a:r>
                        <a:rPr lang="en-US" sz="1200" dirty="0">
                          <a:effectLst/>
                          <a:latin typeface="Arial" panose="020B0604020202020204" pitchFamily="34" charset="0"/>
                          <a:ea typeface="Times New Roman" panose="02020603050405020304" pitchFamily="18" charset="0"/>
                        </a:rPr>
                        <a:t>. This scourge of drunk driving which continues to affect households and render families destitute affecting both the drivers and pedestrians.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South Africa is a country in need of stricter laws when it comes to drunk driving. The rate of fatalities are just too much even in the presence of the current set BAC limits.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84072">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126</a:t>
            </a:fld>
            <a:endParaRPr lang="en-US"/>
          </a:p>
        </p:txBody>
      </p:sp>
    </p:spTree>
    <p:extLst>
      <p:ext uri="{BB962C8B-B14F-4D97-AF65-F5344CB8AC3E}">
        <p14:creationId xmlns:p14="http://schemas.microsoft.com/office/powerpoint/2010/main" xmlns="" val="401118129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73085903"/>
              </p:ext>
            </p:extLst>
          </p:nvPr>
        </p:nvGraphicFramePr>
        <p:xfrm>
          <a:off x="-14326" y="-17636"/>
          <a:ext cx="9249607" cy="5499477"/>
        </p:xfrm>
        <a:graphic>
          <a:graphicData uri="http://schemas.openxmlformats.org/drawingml/2006/table">
            <a:tbl>
              <a:tblPr firstRow="1" firstCol="1" bandRow="1">
                <a:tableStyleId>{5C22544A-7EE6-4342-B048-85BDC9FD1C3A}</a:tableStyleId>
              </a:tblPr>
              <a:tblGrid>
                <a:gridCol w="2120815">
                  <a:extLst>
                    <a:ext uri="{9D8B030D-6E8A-4147-A177-3AD203B41FA5}">
                      <a16:colId xmlns:a16="http://schemas.microsoft.com/office/drawing/2014/main" xmlns="" val="3578070163"/>
                    </a:ext>
                  </a:extLst>
                </a:gridCol>
                <a:gridCol w="3312368">
                  <a:extLst>
                    <a:ext uri="{9D8B030D-6E8A-4147-A177-3AD203B41FA5}">
                      <a16:colId xmlns:a16="http://schemas.microsoft.com/office/drawing/2014/main" xmlns="" val="199004167"/>
                    </a:ext>
                  </a:extLst>
                </a:gridCol>
                <a:gridCol w="3816424">
                  <a:extLst>
                    <a:ext uri="{9D8B030D-6E8A-4147-A177-3AD203B41FA5}">
                      <a16:colId xmlns:a16="http://schemas.microsoft.com/office/drawing/2014/main" xmlns="" val="885104855"/>
                    </a:ext>
                  </a:extLst>
                </a:gridCol>
              </a:tblGrid>
              <a:tr h="28803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27246">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effectLst/>
                          <a:latin typeface="+mj-lt"/>
                          <a:ea typeface="Calibri" panose="020F0502020204030204" pitchFamily="34" charset="0"/>
                          <a:cs typeface="Times New Roman" panose="02020603050405020304" pitchFamily="18" charset="0"/>
                        </a:rPr>
                        <a:t>AS</a:t>
                      </a:r>
                      <a:r>
                        <a:rPr lang="en-US" sz="1800" b="1" baseline="0" dirty="0">
                          <a:solidFill>
                            <a:schemeClr val="tx1"/>
                          </a:solidFill>
                          <a:effectLst/>
                          <a:latin typeface="+mj-lt"/>
                          <a:ea typeface="Calibri" panose="020F0502020204030204" pitchFamily="34" charset="0"/>
                          <a:cs typeface="Times New Roman" panose="02020603050405020304" pitchFamily="18" charset="0"/>
                        </a:rPr>
                        <a:t> </a:t>
                      </a:r>
                      <a:r>
                        <a:rPr lang="en-US" sz="1800" b="1" baseline="0" dirty="0" smtClean="0">
                          <a:solidFill>
                            <a:schemeClr val="tx1"/>
                          </a:solidFill>
                          <a:effectLst/>
                          <a:latin typeface="+mj-lt"/>
                          <a:ea typeface="Calibri" panose="020F0502020204030204" pitchFamily="34" charset="0"/>
                          <a:cs typeface="Times New Roman" panose="02020603050405020304" pitchFamily="18" charset="0"/>
                        </a:rPr>
                        <a:t>Barnes – </a:t>
                      </a:r>
                      <a:r>
                        <a:rPr lang="en-US" sz="1800" b="1" baseline="0" dirty="0" err="1" smtClean="0">
                          <a:solidFill>
                            <a:schemeClr val="tx1"/>
                          </a:solidFill>
                          <a:effectLst/>
                          <a:latin typeface="+mj-lt"/>
                          <a:ea typeface="Calibri" panose="020F0502020204030204" pitchFamily="34" charset="0"/>
                          <a:cs typeface="Times New Roman" panose="02020603050405020304" pitchFamily="18" charset="0"/>
                        </a:rPr>
                        <a:t>cont</a:t>
                      </a:r>
                      <a:r>
                        <a:rPr lang="en-US" sz="1800" b="1" baseline="0" dirty="0" smtClean="0">
                          <a:solidFill>
                            <a:schemeClr val="tx1"/>
                          </a:solidFill>
                          <a:effectLst/>
                          <a:latin typeface="+mj-lt"/>
                          <a:ea typeface="Calibri" panose="020F0502020204030204" pitchFamily="34" charset="0"/>
                          <a:cs typeface="Times New Roman" panose="02020603050405020304" pitchFamily="18" charset="0"/>
                        </a:rPr>
                        <a:t>’</a:t>
                      </a:r>
                      <a:endParaRPr lang="en-US" sz="18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THE PRACTICALITY</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Is it possible to reasonably have a zero alcohol level for drivers? Yes, while it is an extreme approach, in those countries where there are comprehensive, safe, regular and reliable public transport systems which can take their citizens from near their homes to their destinations, </a:t>
                      </a:r>
                      <a:r>
                        <a:rPr lang="en-US" sz="1200" dirty="0" err="1">
                          <a:effectLst/>
                          <a:latin typeface="Arial" panose="020B0604020202020204" pitchFamily="34" charset="0"/>
                          <a:ea typeface="Times New Roman" panose="02020603050405020304" pitchFamily="18" charset="0"/>
                        </a:rPr>
                        <a:t>uncorruptible</a:t>
                      </a:r>
                      <a:r>
                        <a:rPr lang="en-US" sz="1200" dirty="0">
                          <a:effectLst/>
                          <a:latin typeface="Arial" panose="020B0604020202020204" pitchFamily="34" charset="0"/>
                          <a:ea typeface="Times New Roman" panose="02020603050405020304" pitchFamily="18" charset="0"/>
                        </a:rPr>
                        <a:t> policing and reliable, professionally operated testing laboratories. Unfortunately this is currently not the situation in South Africa. People who want to go out, attend functions, visit family and friends have to use a motor vehicle or walk, which is not safe. Critically, the effects of the proposed legislation will make criminals of many normal, law-abiding people going about their lives such as Christians who (like the writer)  believe that participation in the Eucharist is a fundamental aspect of their faith. Given that the majority of South Africans consider themselves as Christians this issue should be considered sensitively. But many others could be vulnerable to the proposed inappropriate and unnecessary legislation.</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1273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127</a:t>
            </a:fld>
            <a:endParaRPr lang="en-US"/>
          </a:p>
        </p:txBody>
      </p:sp>
    </p:spTree>
    <p:extLst>
      <p:ext uri="{BB962C8B-B14F-4D97-AF65-F5344CB8AC3E}">
        <p14:creationId xmlns:p14="http://schemas.microsoft.com/office/powerpoint/2010/main" xmlns="" val="238229408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3195464"/>
              </p:ext>
            </p:extLst>
          </p:nvPr>
        </p:nvGraphicFramePr>
        <p:xfrm>
          <a:off x="-14326" y="-17636"/>
          <a:ext cx="9249607" cy="5615859"/>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28803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871262">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effectLst/>
                          <a:latin typeface="+mj-lt"/>
                          <a:ea typeface="Calibri" panose="020F0502020204030204" pitchFamily="34" charset="0"/>
                          <a:cs typeface="Times New Roman" panose="02020603050405020304" pitchFamily="18" charset="0"/>
                        </a:rPr>
                        <a:t>AS</a:t>
                      </a:r>
                      <a:r>
                        <a:rPr lang="en-US" sz="1800" b="1" baseline="0" dirty="0">
                          <a:solidFill>
                            <a:schemeClr val="tx1"/>
                          </a:solidFill>
                          <a:effectLst/>
                          <a:latin typeface="+mj-lt"/>
                          <a:ea typeface="Calibri" panose="020F0502020204030204" pitchFamily="34" charset="0"/>
                          <a:cs typeface="Times New Roman" panose="02020603050405020304" pitchFamily="18" charset="0"/>
                        </a:rPr>
                        <a:t> Barnes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baseline="0" dirty="0" err="1" smtClean="0">
                          <a:solidFill>
                            <a:schemeClr val="tx1"/>
                          </a:solidFill>
                          <a:effectLst/>
                          <a:latin typeface="+mj-lt"/>
                          <a:ea typeface="Calibri" panose="020F0502020204030204" pitchFamily="34" charset="0"/>
                          <a:cs typeface="Times New Roman" panose="02020603050405020304" pitchFamily="18" charset="0"/>
                        </a:rPr>
                        <a:t>Cont</a:t>
                      </a:r>
                      <a:r>
                        <a:rPr lang="en-US" sz="1800" b="1" baseline="0" dirty="0" smtClean="0">
                          <a:solidFill>
                            <a:schemeClr val="tx1"/>
                          </a:solidFill>
                          <a:effectLst/>
                          <a:latin typeface="+mj-lt"/>
                          <a:ea typeface="Calibri" panose="020F0502020204030204" pitchFamily="34" charset="0"/>
                          <a:cs typeface="Times New Roman" panose="02020603050405020304" pitchFamily="18" charset="0"/>
                        </a:rPr>
                        <a:t>’</a:t>
                      </a:r>
                      <a:endParaRPr lang="en-US" sz="18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ECONOMIC EFFECTS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The  imposition of the proposed legislation will have a significant negative effect on  a number of key economic activities and particularly on the people they employ. These include restaurants, wine farms, hotels, car rentals and tourism services who are already in a fragile state because of government imposed covid-19 regulations which, although well-intended, have destroyed hundreds of thousands of jobs. This legislation can be expected to help ensure that those jobs are lost permanently. This is a critical issue for South Africa’s future.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The comment in this case are noted, Professor Charles Parry in his comments elsewhere in this documents went to a great extent in actually showing some of the gains and the reductions which were achieved by countries that actually implemented the reduction in their BAC. Grated that it was not a 0% alcohol ban but a reduction in those countries, however SA has a real problem of alcohol abuse by vehicle drivers. It is noted that every legislation must be accompanied by effective enforcement in order for it to be effective and derive the desired result. Not only that but also the speed at which the scientific evidence to enable timeous prosecution of drunk drivers is equally important. There is not silver bullet to road safety and reduction of fatal accidents. However, where interventions are necessary they should be implemented without delays. There is no reason why an intoxicated person or a person whose BAC is above the set limit should be behind the steering wheel of a motor vehicle. It is important not to lose sight of the fact that the proposal does not in any way suggest that alcohol should not be sold at all or not be consumed at the restaurants. Although the submission extensively illustrates various effect the amendment may have on various facets of the economy, it is very much silent on the social effects that drunk driving and its resultant fatal crashes has on the population in SA. </a:t>
                      </a:r>
                      <a:endParaRPr kumimoji="0" lang="en-ZA"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xmlns="" val="720259609"/>
                  </a:ext>
                </a:extLst>
              </a:tr>
              <a:tr h="41273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587209" y="6394450"/>
            <a:ext cx="648072" cy="487363"/>
          </a:xfrm>
        </p:spPr>
        <p:txBody>
          <a:bodyPr/>
          <a:lstStyle/>
          <a:p>
            <a:pPr>
              <a:defRPr/>
            </a:pPr>
            <a:fld id="{8E07DBBD-13FA-456E-9FFF-BB922381A294}" type="slidenum">
              <a:rPr lang="en-US" smtClean="0"/>
              <a:pPr>
                <a:defRPr/>
              </a:pPr>
              <a:t>128</a:t>
            </a:fld>
            <a:endParaRPr lang="en-US" dirty="0"/>
          </a:p>
        </p:txBody>
      </p:sp>
    </p:spTree>
    <p:extLst>
      <p:ext uri="{BB962C8B-B14F-4D97-AF65-F5344CB8AC3E}">
        <p14:creationId xmlns:p14="http://schemas.microsoft.com/office/powerpoint/2010/main" xmlns="" val="390096848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51909748"/>
              </p:ext>
            </p:extLst>
          </p:nvPr>
        </p:nvGraphicFramePr>
        <p:xfrm>
          <a:off x="-14326" y="-17637"/>
          <a:ext cx="9249607" cy="6120126"/>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004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57555">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effectLst/>
                          <a:latin typeface="+mj-lt"/>
                          <a:ea typeface="Calibri" panose="020F0502020204030204" pitchFamily="34" charset="0"/>
                          <a:cs typeface="Times New Roman" panose="02020603050405020304" pitchFamily="18" charset="0"/>
                        </a:rPr>
                        <a:t>AS</a:t>
                      </a:r>
                      <a:r>
                        <a:rPr lang="en-US" sz="1800" b="1" baseline="0" dirty="0">
                          <a:solidFill>
                            <a:schemeClr val="tx1"/>
                          </a:solidFill>
                          <a:effectLst/>
                          <a:latin typeface="+mj-lt"/>
                          <a:ea typeface="Calibri" panose="020F0502020204030204" pitchFamily="34" charset="0"/>
                          <a:cs typeface="Times New Roman" panose="02020603050405020304" pitchFamily="18" charset="0"/>
                        </a:rPr>
                        <a:t> Barnes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baseline="0" dirty="0" err="1" smtClean="0">
                          <a:solidFill>
                            <a:schemeClr val="tx1"/>
                          </a:solidFill>
                          <a:effectLst/>
                          <a:latin typeface="+mj-lt"/>
                          <a:ea typeface="Calibri" panose="020F0502020204030204" pitchFamily="34" charset="0"/>
                          <a:cs typeface="Times New Roman" panose="02020603050405020304" pitchFamily="18" charset="0"/>
                        </a:rPr>
                        <a:t>Cont</a:t>
                      </a:r>
                      <a:r>
                        <a:rPr lang="en-US" sz="1800" b="1" baseline="0" dirty="0" smtClean="0">
                          <a:solidFill>
                            <a:schemeClr val="tx1"/>
                          </a:solidFill>
                          <a:effectLst/>
                          <a:latin typeface="+mj-lt"/>
                          <a:ea typeface="Calibri" panose="020F0502020204030204" pitchFamily="34" charset="0"/>
                          <a:cs typeface="Times New Roman" panose="02020603050405020304" pitchFamily="18" charset="0"/>
                        </a:rPr>
                        <a:t>’</a:t>
                      </a:r>
                      <a:endParaRPr lang="en-US" sz="18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DESPOTIC, ECONOMICALLY DESTRUCTIVE LEGISLATION</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However well meaning the proposed legislation may be, history is likely to record it as despotic and something which made a significant contribution to the ongoing decline of an already teetering South African economy- depriving the poor of economic activity and increasing unemployment. Any legislation which not only has other serious negative side effects, but also punishes the vast majority of the relevant population to try to deal with the small percent who are a problem must be wrong when other methods, such as properly enforcing reasonable legislation, eliminating the corruption related to it and having efficient testing facilities, are available.  It is thus  likely to be described as dictatorial and those responsible for it accused of being irresponsible by choosing to abuse the powers entrusted to them rather than seeking carefully thought out, non-punitive and constructive solutions to  this issue. If the objective is to change behaviour people are more likely to support and respond to what they believe is fair and sensible.</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The comment in this case are noted, Professor Charles Parry in his comments elsewhere in this documents went to a great extent in actually showing some of the gains and the reductions which were achieved by countries that actually implemented the reduction in their BAC. Grated that it was not a 0% alcohol ban but a reduction in those countries, however SA has a real problem of alcohol abuse by vehicle drivers. It is noted that every legislation must be accompanied by effective enforcement in order for it to be effective and derive the desired result. Not only that but also the speed at which the scientific evidence to enable timeous prosecution of drunk drivers is equally important. There is not silver bullet to road safety and reduction of fatal accidents. However, where interventions are necessary they should be implemented without delays. There is no reason why an intoxicated person or a person whose BAC is above the set limit should be behind the steering wheel of a motor vehicle. It is important not to lose sight of the fact that the proposal does not in any way suggest that alcohol should not be sold at all or not be consumed at the restaurants. Although the submission extensively illustrates various effect the amendment may have on various facets of the economy, it is very much silent on the social effects that drunk driving and its resultant fatal crashes has on the population in SA. </a:t>
                      </a:r>
                      <a:endParaRPr kumimoji="0" lang="en-ZA"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xmlns="" val="720259609"/>
                  </a:ext>
                </a:extLst>
              </a:tr>
              <a:tr h="453332">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587209" y="6394450"/>
            <a:ext cx="648072" cy="487363"/>
          </a:xfrm>
        </p:spPr>
        <p:txBody>
          <a:bodyPr/>
          <a:lstStyle/>
          <a:p>
            <a:pPr>
              <a:defRPr/>
            </a:pPr>
            <a:fld id="{8E07DBBD-13FA-456E-9FFF-BB922381A294}" type="slidenum">
              <a:rPr lang="en-US" smtClean="0"/>
              <a:pPr>
                <a:defRPr/>
              </a:pPr>
              <a:t>129</a:t>
            </a:fld>
            <a:endParaRPr lang="en-US" dirty="0"/>
          </a:p>
        </p:txBody>
      </p:sp>
    </p:spTree>
    <p:extLst>
      <p:ext uri="{BB962C8B-B14F-4D97-AF65-F5344CB8AC3E}">
        <p14:creationId xmlns:p14="http://schemas.microsoft.com/office/powerpoint/2010/main" xmlns="" val="2682040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88018689"/>
              </p:ext>
            </p:extLst>
          </p:nvPr>
        </p:nvGraphicFramePr>
        <p:xfrm>
          <a:off x="0" y="-17636"/>
          <a:ext cx="9253538" cy="5976664"/>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381853">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333403">
                <a:tc rowSpan="2">
                  <a:txBody>
                    <a:bodyPr/>
                    <a:lstStyle/>
                    <a:p>
                      <a:pPr marL="0" marR="0">
                        <a:lnSpc>
                          <a:spcPct val="107000"/>
                        </a:lnSpc>
                        <a:spcBef>
                          <a:spcPts val="0"/>
                        </a:spcBef>
                        <a:spcAft>
                          <a:spcPts val="0"/>
                        </a:spcAft>
                      </a:pPr>
                      <a:endParaRPr lang="en-GB" sz="1400" b="1" dirty="0">
                        <a:solidFill>
                          <a:schemeClr val="tx1"/>
                        </a:solidFill>
                        <a:effectLst/>
                      </a:endParaRPr>
                    </a:p>
                    <a:p>
                      <a:pPr marL="0" marR="0">
                        <a:lnSpc>
                          <a:spcPct val="107000"/>
                        </a:lnSpc>
                        <a:spcBef>
                          <a:spcPts val="0"/>
                        </a:spcBef>
                        <a:spcAft>
                          <a:spcPts val="0"/>
                        </a:spcAft>
                      </a:pPr>
                      <a:r>
                        <a:rPr lang="en-GB" sz="1400" b="1" dirty="0">
                          <a:solidFill>
                            <a:schemeClr val="tx1"/>
                          </a:solidFill>
                          <a:effectLst/>
                        </a:rPr>
                        <a:t>Department of Transport (Western Cape)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171450" indent="-171450" algn="just">
                        <a:spcAft>
                          <a:spcPts val="0"/>
                        </a:spcAft>
                        <a:buFont typeface="Arial" panose="020B0604020202020204" pitchFamily="34" charset="0"/>
                        <a:buChar char="•"/>
                      </a:pPr>
                      <a:r>
                        <a:rPr lang="en-GB" sz="1600" dirty="0">
                          <a:effectLst/>
                          <a:latin typeface="+mn-lt"/>
                          <a:ea typeface="Times New Roman" panose="02020603050405020304" pitchFamily="18" charset="0"/>
                          <a:cs typeface="Arial" panose="020B0604020202020204" pitchFamily="34" charset="0"/>
                        </a:rPr>
                        <a:t>The words “of a motor vehicle” must be inserted after the words “allocated licence number” in the definitions of “supplier of blank number plates” and “supplier of reflective sheeting”. The amendment is required as a motor trade number is not allocated to any specific vehicle, but is merely used by a motor dealer whilst the vehicle is </a:t>
                      </a:r>
                      <a:r>
                        <a:rPr lang="en-GB" sz="1600" dirty="0" err="1">
                          <a:effectLst/>
                          <a:latin typeface="+mn-lt"/>
                          <a:ea typeface="Times New Roman" panose="02020603050405020304" pitchFamily="18" charset="0"/>
                          <a:cs typeface="Arial" panose="020B0604020202020204" pitchFamily="34" charset="0"/>
                        </a:rPr>
                        <a:t>awating</a:t>
                      </a:r>
                      <a:r>
                        <a:rPr lang="en-GB" sz="1600" dirty="0">
                          <a:effectLst/>
                          <a:latin typeface="+mn-lt"/>
                          <a:ea typeface="Times New Roman" panose="02020603050405020304" pitchFamily="18" charset="0"/>
                          <a:cs typeface="Arial" panose="020B0604020202020204" pitchFamily="34" charset="0"/>
                        </a:rPr>
                        <a:t> registration and licensing.</a:t>
                      </a:r>
                    </a:p>
                    <a:p>
                      <a:pPr algn="just">
                        <a:spcAft>
                          <a:spcPts val="0"/>
                        </a:spcAft>
                      </a:pP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171450" indent="-171450" algn="just">
                        <a:spcAft>
                          <a:spcPts val="0"/>
                        </a:spcAft>
                        <a:buFont typeface="Arial" panose="020B0604020202020204" pitchFamily="34" charset="0"/>
                        <a:buChar char="•"/>
                        <a:tabLst>
                          <a:tab pos="3657600" algn="l"/>
                        </a:tabLst>
                      </a:pPr>
                      <a:r>
                        <a:rPr lang="en-US" sz="1600" dirty="0">
                          <a:effectLst/>
                          <a:latin typeface="+mn-lt"/>
                          <a:ea typeface="Times New Roman" panose="02020603050405020304" pitchFamily="18" charset="0"/>
                          <a:cs typeface="Calibri" panose="020F0502020204030204" pitchFamily="34" charset="0"/>
                        </a:rPr>
                        <a:t>Accepted. Proposal incorporated in the draft Bill</a:t>
                      </a:r>
                    </a:p>
                    <a:p>
                      <a:pPr marL="171450" indent="-171450" algn="just">
                        <a:spcAft>
                          <a:spcPts val="0"/>
                        </a:spcAft>
                        <a:buFont typeface="Arial" panose="020B0604020202020204" pitchFamily="34" charset="0"/>
                        <a:buChar char="•"/>
                        <a:tabLst>
                          <a:tab pos="3657600" algn="l"/>
                        </a:tabLst>
                      </a:pPr>
                      <a:endParaRPr lang="en-US" sz="1600" dirty="0">
                        <a:effectLst/>
                        <a:latin typeface="+mn-lt"/>
                        <a:ea typeface="Times New Roman" panose="02020603050405020304" pitchFamily="18" charset="0"/>
                        <a:cs typeface="Calibri" panose="020F0502020204030204" pitchFamily="34" charset="0"/>
                      </a:endParaRPr>
                    </a:p>
                    <a:p>
                      <a:pPr marL="171450" indent="-171450" algn="just">
                        <a:spcAft>
                          <a:spcPts val="0"/>
                        </a:spcAft>
                        <a:buFont typeface="Arial" panose="020B0604020202020204" pitchFamily="34" charset="0"/>
                        <a:buChar char="•"/>
                        <a:tabLst>
                          <a:tab pos="3657600" algn="l"/>
                        </a:tabLst>
                      </a:pPr>
                      <a:endParaRPr lang="en-US" sz="1600" dirty="0">
                        <a:effectLst/>
                        <a:latin typeface="+mn-lt"/>
                        <a:ea typeface="Times New Roman" panose="02020603050405020304" pitchFamily="18" charset="0"/>
                        <a:cs typeface="Calibri" panose="020F0502020204030204" pitchFamily="34" charset="0"/>
                      </a:endParaRPr>
                    </a:p>
                    <a:p>
                      <a:pPr marL="171450" indent="-171450" algn="just">
                        <a:spcAft>
                          <a:spcPts val="0"/>
                        </a:spcAft>
                        <a:buFont typeface="Arial" panose="020B0604020202020204" pitchFamily="34" charset="0"/>
                        <a:buChar char="•"/>
                        <a:tabLst>
                          <a:tab pos="3657600" algn="l"/>
                        </a:tabLst>
                      </a:pPr>
                      <a:endParaRPr lang="en-US" sz="1600" dirty="0">
                        <a:effectLst/>
                        <a:latin typeface="+mn-lt"/>
                        <a:ea typeface="Times New Roman" panose="02020603050405020304" pitchFamily="18" charset="0"/>
                        <a:cs typeface="Calibri" panose="020F0502020204030204" pitchFamily="34" charset="0"/>
                      </a:endParaRPr>
                    </a:p>
                    <a:p>
                      <a:pPr marL="0" indent="0" algn="just">
                        <a:spcAft>
                          <a:spcPts val="0"/>
                        </a:spcAft>
                        <a:buFont typeface="Arial" panose="020B0604020202020204" pitchFamily="34" charset="0"/>
                        <a:buNone/>
                        <a:tabLst>
                          <a:tab pos="3657600" algn="l"/>
                        </a:tabLst>
                      </a:pPr>
                      <a:endParaRPr lang="en-US" sz="1600" dirty="0">
                        <a:effectLst/>
                        <a:latin typeface="+mn-lt"/>
                        <a:ea typeface="Times New Roman" panose="02020603050405020304" pitchFamily="18" charset="0"/>
                        <a:cs typeface="Calibri" panose="020F0502020204030204" pitchFamily="34" charset="0"/>
                      </a:endParaRPr>
                    </a:p>
                    <a:p>
                      <a:pPr marL="171450" indent="-171450" algn="just">
                        <a:spcAft>
                          <a:spcPts val="0"/>
                        </a:spcAft>
                        <a:buFont typeface="Arial" panose="020B0604020202020204" pitchFamily="34" charset="0"/>
                        <a:buChar char="•"/>
                        <a:tabLst>
                          <a:tab pos="3657600" algn="l"/>
                        </a:tabLst>
                      </a:pPr>
                      <a:endParaRPr lang="en-US" sz="1600" dirty="0">
                        <a:effectLst/>
                        <a:latin typeface="+mn-lt"/>
                        <a:ea typeface="Times New Roman" panose="02020603050405020304" pitchFamily="18" charset="0"/>
                        <a:cs typeface="Calibri" panose="020F0502020204030204" pitchFamily="34" charset="0"/>
                      </a:endParaRPr>
                    </a:p>
                    <a:p>
                      <a:pPr marL="171450" indent="-171450" algn="just">
                        <a:spcAft>
                          <a:spcPts val="0"/>
                        </a:spcAft>
                        <a:buFont typeface="Arial" panose="020B0604020202020204" pitchFamily="34" charset="0"/>
                        <a:buChar char="•"/>
                        <a:tabLst>
                          <a:tab pos="3657600" algn="l"/>
                        </a:tabLst>
                      </a:pPr>
                      <a:endParaRPr lang="en-US" sz="1600" dirty="0">
                        <a:effectLst/>
                        <a:latin typeface="+mn-lt"/>
                        <a:ea typeface="Times New Roman" panose="02020603050405020304" pitchFamily="18" charset="0"/>
                        <a:cs typeface="Calibri" panose="020F0502020204030204" pitchFamily="34" charset="0"/>
                      </a:endParaRPr>
                    </a:p>
                    <a:p>
                      <a:pPr marL="171450" indent="-171450" algn="just">
                        <a:spcAft>
                          <a:spcPts val="0"/>
                        </a:spcAft>
                        <a:buFont typeface="Arial" panose="020B0604020202020204" pitchFamily="34" charset="0"/>
                        <a:buChar char="•"/>
                        <a:tabLst>
                          <a:tab pos="3657600" algn="l"/>
                        </a:tabLst>
                      </a:pPr>
                      <a:endParaRPr lang="en-US" sz="1600" dirty="0">
                        <a:effectLst/>
                        <a:latin typeface="+mn-lt"/>
                        <a:ea typeface="Times New Roman" panose="02020603050405020304" pitchFamily="18" charset="0"/>
                        <a:cs typeface="Calibri" panose="020F0502020204030204" pitchFamily="34" charset="0"/>
                      </a:endParaRPr>
                    </a:p>
                    <a:p>
                      <a:pPr marL="0" indent="0" algn="just">
                        <a:spcAft>
                          <a:spcPts val="0"/>
                        </a:spcAft>
                        <a:buFont typeface="Arial" panose="020B0604020202020204" pitchFamily="34" charset="0"/>
                        <a:buNone/>
                        <a:tabLst>
                          <a:tab pos="3657600" algn="l"/>
                        </a:tabLst>
                      </a:pPr>
                      <a:endParaRPr lang="en-ZA" sz="1600" dirty="0">
                        <a:effectLst/>
                        <a:latin typeface="+mn-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1261408">
                <a:tc vMerge="1">
                  <a:txBody>
                    <a:bodyPr/>
                    <a:lstStyle/>
                    <a:p>
                      <a:endParaRPr lang="en-US"/>
                    </a:p>
                  </a:txBody>
                  <a:tcPr/>
                </a:tc>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285750" marR="0" indent="-285750" algn="just">
                        <a:lnSpc>
                          <a:spcPct val="107000"/>
                        </a:lnSpc>
                        <a:spcBef>
                          <a:spcPts val="0"/>
                        </a:spcBef>
                        <a:spcAft>
                          <a:spcPts val="0"/>
                        </a:spcAft>
                        <a:buFont typeface="Arial" panose="020B0604020202020204" pitchFamily="34" charset="0"/>
                        <a:buChar char="•"/>
                      </a:pPr>
                      <a:endParaRPr lang="en-US" sz="1200" dirty="0">
                        <a:effectLst/>
                        <a:latin typeface="+mn-lt"/>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13</a:t>
            </a:fld>
            <a:endParaRPr lang="en-US"/>
          </a:p>
        </p:txBody>
      </p:sp>
    </p:spTree>
    <p:extLst>
      <p:ext uri="{BB962C8B-B14F-4D97-AF65-F5344CB8AC3E}">
        <p14:creationId xmlns:p14="http://schemas.microsoft.com/office/powerpoint/2010/main" xmlns="" val="362201086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990891795"/>
              </p:ext>
            </p:extLst>
          </p:nvPr>
        </p:nvGraphicFramePr>
        <p:xfrm>
          <a:off x="-14326" y="0"/>
          <a:ext cx="9249607" cy="5828804"/>
        </p:xfrm>
        <a:graphic>
          <a:graphicData uri="http://schemas.openxmlformats.org/drawingml/2006/table">
            <a:tbl>
              <a:tblPr firstRow="1" firstCol="1" bandRow="1">
                <a:tableStyleId>{5C22544A-7EE6-4342-B048-85BDC9FD1C3A}</a:tableStyleId>
              </a:tblPr>
              <a:tblGrid>
                <a:gridCol w="2048807">
                  <a:extLst>
                    <a:ext uri="{9D8B030D-6E8A-4147-A177-3AD203B41FA5}">
                      <a16:colId xmlns:a16="http://schemas.microsoft.com/office/drawing/2014/main" xmlns="" val="3578070163"/>
                    </a:ext>
                  </a:extLst>
                </a:gridCol>
                <a:gridCol w="4176464">
                  <a:extLst>
                    <a:ext uri="{9D8B030D-6E8A-4147-A177-3AD203B41FA5}">
                      <a16:colId xmlns:a16="http://schemas.microsoft.com/office/drawing/2014/main" xmlns="" val="199004167"/>
                    </a:ext>
                  </a:extLst>
                </a:gridCol>
                <a:gridCol w="3024336">
                  <a:extLst>
                    <a:ext uri="{9D8B030D-6E8A-4147-A177-3AD203B41FA5}">
                      <a16:colId xmlns:a16="http://schemas.microsoft.com/office/drawing/2014/main" xmlns="" val="885104855"/>
                    </a:ext>
                  </a:extLst>
                </a:gridCol>
              </a:tblGrid>
              <a:tr h="342404">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13016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Sonja</a:t>
                      </a:r>
                      <a:r>
                        <a:rPr lang="en-US" sz="1800" b="1" kern="1200" baseline="0" dirty="0">
                          <a:solidFill>
                            <a:schemeClr val="lt1"/>
                          </a:solidFill>
                          <a:effectLst/>
                          <a:latin typeface="+mn-lt"/>
                          <a:ea typeface="+mn-ea"/>
                          <a:cs typeface="+mn-cs"/>
                        </a:rPr>
                        <a:t> de Klerk</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Herewith please find my submission regarding the proposed Road Traffic Amendment Bill, in particular the section dealing with a reduction of the alcohol blood limit to zero percent.</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1. Even without consuming any alcohol whatsoever, many people do not have a zero percent alcohol blood level. It is well known, well researched and well </a:t>
                      </a:r>
                      <a:r>
                        <a:rPr lang="en-US" sz="1200" dirty="0" err="1">
                          <a:effectLst/>
                          <a:latin typeface="Arial" panose="020B0604020202020204" pitchFamily="34" charset="0"/>
                          <a:ea typeface="Times New Roman" panose="02020603050405020304" pitchFamily="18" charset="0"/>
                        </a:rPr>
                        <a:t>publicised</a:t>
                      </a:r>
                      <a:r>
                        <a:rPr lang="en-US" sz="1200" dirty="0">
                          <a:effectLst/>
                          <a:latin typeface="Arial" panose="020B0604020202020204" pitchFamily="34" charset="0"/>
                          <a:ea typeface="Times New Roman" panose="02020603050405020304" pitchFamily="18" charset="0"/>
                        </a:rPr>
                        <a:t> that many food types and beverages increase blood alcohol. These include some fruit juices, fruit, pickled vegetables, white bread, potato chips etc. It is therefore irrational and bizarre to </a:t>
                      </a:r>
                      <a:r>
                        <a:rPr lang="en-US" sz="1200" dirty="0" err="1">
                          <a:effectLst/>
                          <a:latin typeface="Arial" panose="020B0604020202020204" pitchFamily="34" charset="0"/>
                          <a:ea typeface="Times New Roman" panose="02020603050405020304" pitchFamily="18" charset="0"/>
                        </a:rPr>
                        <a:t>penalise</a:t>
                      </a:r>
                      <a:r>
                        <a:rPr lang="en-US" sz="1200" dirty="0">
                          <a:effectLst/>
                          <a:latin typeface="Arial" panose="020B0604020202020204" pitchFamily="34" charset="0"/>
                          <a:ea typeface="Times New Roman" panose="02020603050405020304" pitchFamily="18" charset="0"/>
                        </a:rPr>
                        <a:t> people for having had a fruit juice prior to driving. In essence the bill as proposed implies that South African citizens should not just stop drinking alcohol, but will have to stop eating as well.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2. Some medications contain alcohol. These include for example cough syrups.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3. According to the press </a:t>
                      </a:r>
                      <a:r>
                        <a:rPr lang="en-US" sz="1200" dirty="0" err="1">
                          <a:effectLst/>
                          <a:latin typeface="Arial" panose="020B0604020202020204" pitchFamily="34" charset="0"/>
                          <a:ea typeface="Times New Roman" panose="02020603050405020304" pitchFamily="18" charset="0"/>
                        </a:rPr>
                        <a:t>Mininster</a:t>
                      </a:r>
                      <a:r>
                        <a:rPr lang="en-US" sz="1200" dirty="0">
                          <a:effectLst/>
                          <a:latin typeface="Arial" panose="020B0604020202020204" pitchFamily="34" charset="0"/>
                          <a:ea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rPr>
                        <a:t>Mbalula</a:t>
                      </a:r>
                      <a:r>
                        <a:rPr lang="en-US" sz="1200" dirty="0">
                          <a:effectLst/>
                          <a:latin typeface="Arial" panose="020B0604020202020204" pitchFamily="34" charset="0"/>
                          <a:ea typeface="Times New Roman" panose="02020603050405020304" pitchFamily="18" charset="0"/>
                        </a:rPr>
                        <a:t> stated that out of 500,000 submissions regarding the bill so far only a single one regarded alcohol. I do not believe this to be correct. As of now, there will be as a minimum 2 comments. I shall monitor that my comment is captured and considered.</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do not mind an alcohol limit. And I am very much in </a:t>
                      </a:r>
                      <a:r>
                        <a:rPr lang="en-US" sz="1200" dirty="0" err="1">
                          <a:effectLst/>
                          <a:latin typeface="Arial" panose="020B0604020202020204" pitchFamily="34" charset="0"/>
                          <a:ea typeface="Times New Roman" panose="02020603050405020304" pitchFamily="18" charset="0"/>
                        </a:rPr>
                        <a:t>favour</a:t>
                      </a:r>
                      <a:r>
                        <a:rPr lang="en-US" sz="1200" dirty="0">
                          <a:effectLst/>
                          <a:latin typeface="Arial" panose="020B0604020202020204" pitchFamily="34" charset="0"/>
                          <a:ea typeface="Times New Roman" panose="02020603050405020304" pitchFamily="18" charset="0"/>
                        </a:rPr>
                        <a:t> of laws in South Africa being enforced. However, I do expect that laws pass the test of rationality, and the proposed amendment does not.</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Not supporting 0% BAC.</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130</a:t>
            </a:fld>
            <a:endParaRPr lang="en-US"/>
          </a:p>
        </p:txBody>
      </p:sp>
    </p:spTree>
    <p:extLst>
      <p:ext uri="{BB962C8B-B14F-4D97-AF65-F5344CB8AC3E}">
        <p14:creationId xmlns:p14="http://schemas.microsoft.com/office/powerpoint/2010/main" xmlns="" val="240423057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092788219"/>
              </p:ext>
            </p:extLst>
          </p:nvPr>
        </p:nvGraphicFramePr>
        <p:xfrm>
          <a:off x="0" y="0"/>
          <a:ext cx="9249607" cy="5360534"/>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2992085">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004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543929">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April </a:t>
                      </a:r>
                      <a:r>
                        <a:rPr lang="en-US" sz="1800" b="1" kern="1200" dirty="0" err="1">
                          <a:solidFill>
                            <a:schemeClr val="lt1"/>
                          </a:solidFill>
                          <a:effectLst/>
                          <a:latin typeface="+mn-lt"/>
                          <a:ea typeface="+mn-ea"/>
                          <a:cs typeface="+mn-cs"/>
                        </a:rPr>
                        <a:t>Kekana</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Traffic officers, wardens and police officers found guilty should be suspended or fired</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Law should also apply to law enforcement officials.</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50371">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131</a:t>
            </a:fld>
            <a:endParaRPr lang="en-US"/>
          </a:p>
        </p:txBody>
      </p:sp>
    </p:spTree>
    <p:extLst>
      <p:ext uri="{BB962C8B-B14F-4D97-AF65-F5344CB8AC3E}">
        <p14:creationId xmlns:p14="http://schemas.microsoft.com/office/powerpoint/2010/main" xmlns="" val="13805573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9894874"/>
              </p:ext>
            </p:extLst>
          </p:nvPr>
        </p:nvGraphicFramePr>
        <p:xfrm>
          <a:off x="-14326" y="-17636"/>
          <a:ext cx="9249607" cy="5565158"/>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004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48553">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Rosemary Gascoyne</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Road Traffic amendment bill: this one you can take them to the cleaners, look them up and throw the key away, as these people are just killing people because they can drive under the influence of alcohol.  Drink at this stage of the </a:t>
                      </a:r>
                      <a:r>
                        <a:rPr lang="en-US" sz="1600" dirty="0" err="1">
                          <a:effectLst/>
                          <a:latin typeface="Arial" panose="020B0604020202020204" pitchFamily="34" charset="0"/>
                          <a:ea typeface="Times New Roman" panose="02020603050405020304" pitchFamily="18" charset="0"/>
                        </a:rPr>
                        <a:t>Covid</a:t>
                      </a:r>
                      <a:r>
                        <a:rPr lang="en-US" sz="1600" dirty="0">
                          <a:effectLst/>
                          <a:latin typeface="Arial" panose="020B0604020202020204" pitchFamily="34" charset="0"/>
                          <a:ea typeface="Times New Roman" panose="02020603050405020304" pitchFamily="18" charset="0"/>
                        </a:rPr>
                        <a:t> should be banned again, but then again they will buy on the black market. BUT PLEASE DONT TAKE AWAY THE CIGARETTS, this is not a constitutional thing to do.</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Supports 0% BAC.</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55863">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132</a:t>
            </a:fld>
            <a:endParaRPr lang="en-US"/>
          </a:p>
        </p:txBody>
      </p:sp>
    </p:spTree>
    <p:extLst>
      <p:ext uri="{BB962C8B-B14F-4D97-AF65-F5344CB8AC3E}">
        <p14:creationId xmlns:p14="http://schemas.microsoft.com/office/powerpoint/2010/main" xmlns="" val="209637282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14654560"/>
              </p:ext>
            </p:extLst>
          </p:nvPr>
        </p:nvGraphicFramePr>
        <p:xfrm>
          <a:off x="-14326" y="-17636"/>
          <a:ext cx="9249607" cy="5399835"/>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004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583230">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smtClean="0">
                          <a:solidFill>
                            <a:schemeClr val="lt1"/>
                          </a:solidFill>
                          <a:effectLst/>
                          <a:latin typeface="+mn-lt"/>
                          <a:ea typeface="+mn-ea"/>
                          <a:cs typeface="+mn-cs"/>
                        </a:rPr>
                        <a:t>Katlego</a:t>
                      </a:r>
                      <a:r>
                        <a:rPr lang="en-US" sz="1800" b="1" kern="1200" dirty="0" smtClean="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Magoai</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feel that the new changes as proposed in the bill do not promote road safety and do not address traffic violations. Rather it looks more like a money making scheme to generate revenue. Some aspects of the bill are absolutely in violation of the constitution. Yet again, the government has no interest whatsoever in protecting motorists and citizens. The primary focus of this bill is MONEY, and nothing else.</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It is the responsibility of the transport department and its entities to provide safe and reliable solutions. I therefore hereby not support this bill and it should be reviewed.</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Furthermore, this government has become a dictatorship by enforcing changes by hook or crook.</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Does not support the bill.</a:t>
                      </a:r>
                    </a:p>
                    <a:p>
                      <a:pPr algn="just">
                        <a:spcAft>
                          <a:spcPts val="0"/>
                        </a:spcAft>
                      </a:pPr>
                      <a:r>
                        <a:rPr lang="en-US" sz="1200" kern="1200" dirty="0">
                          <a:solidFill>
                            <a:schemeClr val="dk1"/>
                          </a:solidFill>
                          <a:effectLst/>
                          <a:latin typeface="+mn-lt"/>
                          <a:ea typeface="+mn-ea"/>
                          <a:cs typeface="+mn-cs"/>
                        </a:rPr>
                        <a:t>It is not correct that the proposals are introduced with a desire to make money and generate income. Income generation is not a motivation for coming up with this proposed legislative interventions. These proposed interventions are influenced and motivated by the need to improve road safety and improve law enforcement on our public roads which will also filter into other areas of enforcement. Revenue generation is never a factor influencing the development of legislation in the road traffic environment.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1273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133</a:t>
            </a:fld>
            <a:endParaRPr lang="en-US"/>
          </a:p>
        </p:txBody>
      </p:sp>
    </p:spTree>
    <p:extLst>
      <p:ext uri="{BB962C8B-B14F-4D97-AF65-F5344CB8AC3E}">
        <p14:creationId xmlns:p14="http://schemas.microsoft.com/office/powerpoint/2010/main" xmlns="" val="244418980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9302974"/>
              </p:ext>
            </p:extLst>
          </p:nvPr>
        </p:nvGraphicFramePr>
        <p:xfrm>
          <a:off x="0" y="-17636"/>
          <a:ext cx="9235281" cy="5369808"/>
        </p:xfrm>
        <a:graphic>
          <a:graphicData uri="http://schemas.openxmlformats.org/drawingml/2006/table">
            <a:tbl>
              <a:tblPr firstRow="1" firstCol="1" bandRow="1">
                <a:tableStyleId>{5C22544A-7EE6-4342-B048-85BDC9FD1C3A}</a:tableStyleId>
              </a:tblPr>
              <a:tblGrid>
                <a:gridCol w="1829944">
                  <a:extLst>
                    <a:ext uri="{9D8B030D-6E8A-4147-A177-3AD203B41FA5}">
                      <a16:colId xmlns:a16="http://schemas.microsoft.com/office/drawing/2014/main" xmlns="" val="3578070163"/>
                    </a:ext>
                  </a:extLst>
                </a:gridCol>
                <a:gridCol w="3131244">
                  <a:extLst>
                    <a:ext uri="{9D8B030D-6E8A-4147-A177-3AD203B41FA5}">
                      <a16:colId xmlns:a16="http://schemas.microsoft.com/office/drawing/2014/main" xmlns="" val="199004167"/>
                    </a:ext>
                  </a:extLst>
                </a:gridCol>
                <a:gridCol w="4274093">
                  <a:extLst>
                    <a:ext uri="{9D8B030D-6E8A-4147-A177-3AD203B41FA5}">
                      <a16:colId xmlns:a16="http://schemas.microsoft.com/office/drawing/2014/main" xmlns="" val="885104855"/>
                    </a:ext>
                  </a:extLst>
                </a:gridCol>
              </a:tblGrid>
              <a:tr h="432048">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58323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Johan </a:t>
                      </a:r>
                      <a:r>
                        <a:rPr lang="en-US" sz="1800" b="1" kern="1200" dirty="0" err="1">
                          <a:solidFill>
                            <a:schemeClr val="lt1"/>
                          </a:solidFill>
                          <a:effectLst/>
                          <a:latin typeface="+mn-lt"/>
                          <a:ea typeface="+mn-ea"/>
                          <a:cs typeface="+mn-cs"/>
                        </a:rPr>
                        <a:t>Steenekamp</a:t>
                      </a:r>
                      <a:r>
                        <a:rPr lang="en-US" sz="1800" b="1" kern="1200" dirty="0">
                          <a:solidFill>
                            <a:schemeClr val="lt1"/>
                          </a:solidFill>
                          <a:effectLst/>
                          <a:latin typeface="+mn-lt"/>
                          <a:ea typeface="+mn-ea"/>
                          <a:cs typeface="+mn-cs"/>
                        </a:rPr>
                        <a:t> - NNPR</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Congratulations with the Proposed Road Traffic Amendment Bill. It’s a fantastic initiative.</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We do however have a few concerns.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New Number Plate Requisites (NNPR) is a National Number Plate Blank Manufacturer. We refer to our brief company profile below.</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We support and supply SMME’s and Micro Enterprises consisting of approximately 500 Embossers Nationally. As their supplier, we represent these Micro and Small Businesses that mainly rely on us when dealing with institutions such as the National Department of Transport, the Provincial Departments of Transport and the SABS.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Our concern is mainly based on the recent comments made by Transport Director General Alec </a:t>
                      </a:r>
                      <a:r>
                        <a:rPr lang="en-US" sz="1200" dirty="0" err="1">
                          <a:effectLst/>
                          <a:latin typeface="Arial" panose="020B0604020202020204" pitchFamily="34" charset="0"/>
                          <a:ea typeface="Times New Roman" panose="02020603050405020304" pitchFamily="18" charset="0"/>
                        </a:rPr>
                        <a:t>Moemi</a:t>
                      </a:r>
                      <a:r>
                        <a:rPr lang="en-US" sz="1200" dirty="0">
                          <a:effectLst/>
                          <a:latin typeface="Arial" panose="020B0604020202020204" pitchFamily="34" charset="0"/>
                          <a:ea typeface="Times New Roman" panose="02020603050405020304" pitchFamily="18" charset="0"/>
                        </a:rPr>
                        <a:t>, pertaining to the “embedding of microdots into a new number plate” that has been published in the media since November 2020.</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Concern is mainly based on the recent comments made by Transport Director General </a:t>
                      </a:r>
                      <a:r>
                        <a:rPr lang="en-US" sz="1200" dirty="0" err="1">
                          <a:effectLst/>
                          <a:latin typeface="Arial" panose="020B0604020202020204" pitchFamily="34" charset="0"/>
                          <a:ea typeface="Times New Roman" panose="02020603050405020304" pitchFamily="18" charset="0"/>
                        </a:rPr>
                        <a:t>Mr</a:t>
                      </a:r>
                      <a:r>
                        <a:rPr lang="en-US" sz="1200" dirty="0">
                          <a:effectLst/>
                          <a:latin typeface="Arial" panose="020B0604020202020204" pitchFamily="34" charset="0"/>
                          <a:ea typeface="Times New Roman" panose="02020603050405020304" pitchFamily="18" charset="0"/>
                        </a:rPr>
                        <a:t> Alec </a:t>
                      </a:r>
                      <a:r>
                        <a:rPr lang="en-US" sz="1200" dirty="0" err="1">
                          <a:effectLst/>
                          <a:latin typeface="Arial" panose="020B0604020202020204" pitchFamily="34" charset="0"/>
                          <a:ea typeface="Times New Roman" panose="02020603050405020304" pitchFamily="18" charset="0"/>
                        </a:rPr>
                        <a:t>Moemi</a:t>
                      </a:r>
                      <a:r>
                        <a:rPr lang="en-US" sz="1200" dirty="0">
                          <a:effectLst/>
                          <a:latin typeface="Arial" panose="020B0604020202020204" pitchFamily="34" charset="0"/>
                          <a:ea typeface="Times New Roman" panose="02020603050405020304" pitchFamily="18" charset="0"/>
                        </a:rPr>
                        <a:t>, pertaining to the “embedding of microdots into a new number plate” that has been published in the media since November 2020.</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It is a proposal that is being considered as to whether such could also</a:t>
                      </a:r>
                      <a:r>
                        <a:rPr lang="en-US" sz="1200" baseline="0" dirty="0">
                          <a:effectLst/>
                          <a:latin typeface="Arial" panose="020B0604020202020204" pitchFamily="34" charset="0"/>
                          <a:ea typeface="Times New Roman" panose="02020603050405020304" pitchFamily="18" charset="0"/>
                        </a:rPr>
                        <a:t> assist in dealing with the cloning of </a:t>
                      </a:r>
                      <a:r>
                        <a:rPr lang="en-US" sz="1200" dirty="0">
                          <a:effectLst/>
                          <a:latin typeface="Arial" panose="020B0604020202020204" pitchFamily="34" charset="0"/>
                          <a:ea typeface="Times New Roman" panose="02020603050405020304" pitchFamily="18" charset="0"/>
                        </a:rPr>
                        <a:t>number plates as they contained unique</a:t>
                      </a:r>
                      <a:r>
                        <a:rPr lang="en-US" sz="1200" baseline="0" dirty="0">
                          <a:effectLst/>
                          <a:latin typeface="Arial" panose="020B0604020202020204" pitchFamily="34" charset="0"/>
                          <a:ea typeface="Times New Roman" panose="02020603050405020304" pitchFamily="18" charset="0"/>
                        </a:rPr>
                        <a:t> identifying numbers of the vehicle.</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134</a:t>
            </a:fld>
            <a:endParaRPr lang="en-US"/>
          </a:p>
        </p:txBody>
      </p:sp>
    </p:spTree>
    <p:extLst>
      <p:ext uri="{BB962C8B-B14F-4D97-AF65-F5344CB8AC3E}">
        <p14:creationId xmlns:p14="http://schemas.microsoft.com/office/powerpoint/2010/main" xmlns="" val="158729031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18334007"/>
              </p:ext>
            </p:extLst>
          </p:nvPr>
        </p:nvGraphicFramePr>
        <p:xfrm>
          <a:off x="-14326" y="-17636"/>
          <a:ext cx="9249607" cy="5758067"/>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004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692984">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Johan </a:t>
                      </a:r>
                      <a:r>
                        <a:rPr lang="en-US" sz="1800" b="1" kern="1200" dirty="0" err="1">
                          <a:solidFill>
                            <a:schemeClr val="lt1"/>
                          </a:solidFill>
                          <a:effectLst/>
                          <a:latin typeface="+mn-lt"/>
                          <a:ea typeface="+mn-ea"/>
                          <a:cs typeface="+mn-cs"/>
                        </a:rPr>
                        <a:t>Steenekamp</a:t>
                      </a:r>
                      <a:r>
                        <a:rPr lang="en-US" sz="1800" b="1" kern="1200" dirty="0">
                          <a:solidFill>
                            <a:schemeClr val="lt1"/>
                          </a:solidFill>
                          <a:effectLst/>
                          <a:latin typeface="+mn-lt"/>
                          <a:ea typeface="+mn-ea"/>
                          <a:cs typeface="+mn-cs"/>
                        </a:rPr>
                        <a:t> - NNPR</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In this regard we refer to the Memorandum on the objects of the National Road Traffic Amendment Bill, 2008, page 16, Clause 3.19 as well as Clause 4 and advise that there has been no consultation with us being the second largest Blank Number Pate Manufacturer or our approximately 500 Embossers that we represent, that may be affected by the amendment. These are only the embossers that we supply as there are over 1200 Embossers Nationally.</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err="1">
                          <a:effectLst/>
                          <a:latin typeface="Arial" panose="020B0604020202020204" pitchFamily="34" charset="0"/>
                          <a:ea typeface="Times New Roman" panose="02020603050405020304" pitchFamily="18" charset="0"/>
                        </a:rPr>
                        <a:t>Mirodots</a:t>
                      </a:r>
                      <a:r>
                        <a:rPr lang="en-US" sz="1200" dirty="0">
                          <a:effectLst/>
                          <a:latin typeface="Arial" panose="020B0604020202020204" pitchFamily="34" charset="0"/>
                          <a:ea typeface="Times New Roman" panose="02020603050405020304" pitchFamily="18" charset="0"/>
                        </a:rPr>
                        <a:t> on Number Plates have never been raised or discussed with us. I personally had a meeting with Adv. Makgatho, Mr. Motsatsing and Laetitia </a:t>
                      </a:r>
                      <a:r>
                        <a:rPr lang="en-US" sz="1200" dirty="0" err="1">
                          <a:effectLst/>
                          <a:latin typeface="Arial" panose="020B0604020202020204" pitchFamily="34" charset="0"/>
                          <a:ea typeface="Times New Roman" panose="02020603050405020304" pitchFamily="18" charset="0"/>
                        </a:rPr>
                        <a:t>Botma</a:t>
                      </a:r>
                      <a:r>
                        <a:rPr lang="en-US" sz="1200" dirty="0">
                          <a:effectLst/>
                          <a:latin typeface="Arial" panose="020B0604020202020204" pitchFamily="34" charset="0"/>
                          <a:ea typeface="Times New Roman" panose="02020603050405020304" pitchFamily="18" charset="0"/>
                        </a:rPr>
                        <a:t> of the NDOT on 15 August 2019 and at no point Microdots on Number Plates have been raised. I am also part of the SABS NATIONAL STANDARDISATION COMMITTEE, SANS 1116 for the past 10 years and I can also assure you that Microdots of Number Plates have never been part of the discussions of the Committee.</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Concern is mainly based on the recent comments made by Transport Director General </a:t>
                      </a:r>
                      <a:r>
                        <a:rPr lang="en-US" sz="1200" dirty="0" err="1">
                          <a:effectLst/>
                          <a:latin typeface="Arial" panose="020B0604020202020204" pitchFamily="34" charset="0"/>
                          <a:ea typeface="Times New Roman" panose="02020603050405020304" pitchFamily="18" charset="0"/>
                        </a:rPr>
                        <a:t>Mr</a:t>
                      </a:r>
                      <a:r>
                        <a:rPr lang="en-US" sz="1200" dirty="0">
                          <a:effectLst/>
                          <a:latin typeface="Arial" panose="020B0604020202020204" pitchFamily="34" charset="0"/>
                          <a:ea typeface="Times New Roman" panose="02020603050405020304" pitchFamily="18" charset="0"/>
                        </a:rPr>
                        <a:t> Alec </a:t>
                      </a:r>
                      <a:r>
                        <a:rPr lang="en-US" sz="1200" dirty="0" err="1">
                          <a:effectLst/>
                          <a:latin typeface="Arial" panose="020B0604020202020204" pitchFamily="34" charset="0"/>
                          <a:ea typeface="Times New Roman" panose="02020603050405020304" pitchFamily="18" charset="0"/>
                        </a:rPr>
                        <a:t>Moemi</a:t>
                      </a:r>
                      <a:r>
                        <a:rPr lang="en-US" sz="1200" dirty="0">
                          <a:effectLst/>
                          <a:latin typeface="Arial" panose="020B0604020202020204" pitchFamily="34" charset="0"/>
                          <a:ea typeface="Times New Roman" panose="02020603050405020304" pitchFamily="18" charset="0"/>
                        </a:rPr>
                        <a:t>, pertaining to the “embedding of microdots into a new number plate” that has been published in the media since November 2020.</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It is a proposal that is being considered as to whether such could also</a:t>
                      </a:r>
                      <a:r>
                        <a:rPr lang="en-US" sz="1200" baseline="0" dirty="0">
                          <a:effectLst/>
                          <a:latin typeface="Arial" panose="020B0604020202020204" pitchFamily="34" charset="0"/>
                          <a:ea typeface="Times New Roman" panose="02020603050405020304" pitchFamily="18" charset="0"/>
                        </a:rPr>
                        <a:t> assist in dealing with the cloning of </a:t>
                      </a:r>
                      <a:r>
                        <a:rPr lang="en-US" sz="1200" dirty="0">
                          <a:effectLst/>
                          <a:latin typeface="Arial" panose="020B0604020202020204" pitchFamily="34" charset="0"/>
                          <a:ea typeface="Times New Roman" panose="02020603050405020304" pitchFamily="18" charset="0"/>
                        </a:rPr>
                        <a:t>number plates as they contained unique</a:t>
                      </a:r>
                      <a:r>
                        <a:rPr lang="en-US" sz="1200" baseline="0" dirty="0">
                          <a:effectLst/>
                          <a:latin typeface="Arial" panose="020B0604020202020204" pitchFamily="34" charset="0"/>
                          <a:ea typeface="Times New Roman" panose="02020603050405020304" pitchFamily="18" charset="0"/>
                        </a:rPr>
                        <a:t> identifying numbers of the vehicle.</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6026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135</a:t>
            </a:fld>
            <a:endParaRPr lang="en-US"/>
          </a:p>
        </p:txBody>
      </p:sp>
    </p:spTree>
    <p:extLst>
      <p:ext uri="{BB962C8B-B14F-4D97-AF65-F5344CB8AC3E}">
        <p14:creationId xmlns:p14="http://schemas.microsoft.com/office/powerpoint/2010/main" xmlns="" val="3912766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56935636"/>
              </p:ext>
            </p:extLst>
          </p:nvPr>
        </p:nvGraphicFramePr>
        <p:xfrm>
          <a:off x="-14326" y="-17635"/>
          <a:ext cx="9249607" cy="6056300"/>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672408">
                  <a:extLst>
                    <a:ext uri="{9D8B030D-6E8A-4147-A177-3AD203B41FA5}">
                      <a16:colId xmlns:a16="http://schemas.microsoft.com/office/drawing/2014/main" xmlns="" val="199004167"/>
                    </a:ext>
                  </a:extLst>
                </a:gridCol>
                <a:gridCol w="3744416">
                  <a:extLst>
                    <a:ext uri="{9D8B030D-6E8A-4147-A177-3AD203B41FA5}">
                      <a16:colId xmlns:a16="http://schemas.microsoft.com/office/drawing/2014/main" xmlns="" val="885104855"/>
                    </a:ext>
                  </a:extLst>
                </a:gridCol>
              </a:tblGrid>
              <a:tr h="36003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982868">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Johan </a:t>
                      </a:r>
                      <a:r>
                        <a:rPr lang="en-US" sz="1800" b="1" kern="1200" dirty="0" err="1">
                          <a:solidFill>
                            <a:schemeClr val="lt1"/>
                          </a:solidFill>
                          <a:effectLst/>
                          <a:latin typeface="+mn-lt"/>
                          <a:ea typeface="+mn-ea"/>
                          <a:cs typeface="+mn-cs"/>
                        </a:rPr>
                        <a:t>Steenekamp</a:t>
                      </a:r>
                      <a:r>
                        <a:rPr lang="en-US" sz="1800" b="1" kern="1200" dirty="0">
                          <a:solidFill>
                            <a:schemeClr val="lt1"/>
                          </a:solidFill>
                          <a:effectLst/>
                          <a:latin typeface="+mn-lt"/>
                          <a:ea typeface="+mn-ea"/>
                          <a:cs typeface="+mn-cs"/>
                        </a:rPr>
                        <a:t> - NNPR</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We subsequently had no further communication from the NDOT although we have, through our supplier 3M, requested further meetings. We also understand that SANA, whom represents a few embossers, has also requested meetings to no avail.</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We are all aware that cloning of number plates and illegal number plates are major concerns in the industry that needs to be addressed.</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We are of opinion that a project will most certainly assist / ensure that only legal and compliant number plates reach the end-user but there is a need for a proper consultation process in order to reach a solution that will be beneficial to Government, Number Plate Manufactures and ultimately the People of South Africa.</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We trust that commercial agendas will not be entertained and look forward to fruitful discussions and successful implementation of a new National Number Plate and System in the near future once all proper consultations have taken place and a solution reached.</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NNPR is committed to all legal processes and the development of the industry.</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Concern is mainly based on the recent comments made by Transport Director General </a:t>
                      </a:r>
                      <a:r>
                        <a:rPr lang="en-US" sz="1200" dirty="0" err="1">
                          <a:effectLst/>
                          <a:latin typeface="Arial" panose="020B0604020202020204" pitchFamily="34" charset="0"/>
                          <a:ea typeface="Times New Roman" panose="02020603050405020304" pitchFamily="18" charset="0"/>
                        </a:rPr>
                        <a:t>Mr</a:t>
                      </a:r>
                      <a:r>
                        <a:rPr lang="en-US" sz="1200" dirty="0">
                          <a:effectLst/>
                          <a:latin typeface="Arial" panose="020B0604020202020204" pitchFamily="34" charset="0"/>
                          <a:ea typeface="Times New Roman" panose="02020603050405020304" pitchFamily="18" charset="0"/>
                        </a:rPr>
                        <a:t> Alec </a:t>
                      </a:r>
                      <a:r>
                        <a:rPr lang="en-US" sz="1200" dirty="0" err="1">
                          <a:effectLst/>
                          <a:latin typeface="Arial" panose="020B0604020202020204" pitchFamily="34" charset="0"/>
                          <a:ea typeface="Times New Roman" panose="02020603050405020304" pitchFamily="18" charset="0"/>
                        </a:rPr>
                        <a:t>Moemi</a:t>
                      </a:r>
                      <a:r>
                        <a:rPr lang="en-US" sz="1200" dirty="0">
                          <a:effectLst/>
                          <a:latin typeface="Arial" panose="020B0604020202020204" pitchFamily="34" charset="0"/>
                          <a:ea typeface="Times New Roman" panose="02020603050405020304" pitchFamily="18" charset="0"/>
                        </a:rPr>
                        <a:t>, pertaining to the “embedding of microdots into a new number plate” that has been published in the media since November 2020.</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It is a proposal that is being considered as to whether such could also</a:t>
                      </a:r>
                      <a:r>
                        <a:rPr lang="en-US" sz="1200" baseline="0" dirty="0">
                          <a:effectLst/>
                          <a:latin typeface="Arial" panose="020B0604020202020204" pitchFamily="34" charset="0"/>
                          <a:ea typeface="Times New Roman" panose="02020603050405020304" pitchFamily="18" charset="0"/>
                        </a:rPr>
                        <a:t> assist in dealing with the cloning of </a:t>
                      </a:r>
                      <a:r>
                        <a:rPr lang="en-US" sz="1200" dirty="0">
                          <a:effectLst/>
                          <a:latin typeface="Arial" panose="020B0604020202020204" pitchFamily="34" charset="0"/>
                          <a:ea typeface="Times New Roman" panose="02020603050405020304" pitchFamily="18" charset="0"/>
                        </a:rPr>
                        <a:t>number plates as they contained unique</a:t>
                      </a:r>
                      <a:r>
                        <a:rPr lang="en-US" sz="1200" baseline="0" dirty="0">
                          <a:effectLst/>
                          <a:latin typeface="Arial" panose="020B0604020202020204" pitchFamily="34" charset="0"/>
                          <a:ea typeface="Times New Roman" panose="02020603050405020304" pitchFamily="18" charset="0"/>
                        </a:rPr>
                        <a:t> identifying numbers of the vehicle.</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392741">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136</a:t>
            </a:fld>
            <a:endParaRPr lang="en-US"/>
          </a:p>
        </p:txBody>
      </p:sp>
    </p:spTree>
    <p:extLst>
      <p:ext uri="{BB962C8B-B14F-4D97-AF65-F5344CB8AC3E}">
        <p14:creationId xmlns:p14="http://schemas.microsoft.com/office/powerpoint/2010/main" xmlns="" val="379074856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830984060"/>
              </p:ext>
            </p:extLst>
          </p:nvPr>
        </p:nvGraphicFramePr>
        <p:xfrm>
          <a:off x="-14326" y="-17635"/>
          <a:ext cx="9249607" cy="5759346"/>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272946">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1990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Bev Moss-Reilly –</a:t>
                      </a:r>
                      <a:r>
                        <a:rPr lang="en-US" sz="1800" b="1" kern="1200" dirty="0" err="1" smtClean="0">
                          <a:solidFill>
                            <a:schemeClr val="lt1"/>
                          </a:solidFill>
                          <a:effectLst/>
                          <a:latin typeface="+mn-lt"/>
                          <a:ea typeface="+mn-ea"/>
                          <a:cs typeface="+mn-cs"/>
                        </a:rPr>
                        <a:t>cont</a:t>
                      </a:r>
                      <a:r>
                        <a:rPr lang="en-US" sz="1800" b="1" kern="1200" dirty="0" smtClean="0">
                          <a:solidFill>
                            <a:schemeClr val="lt1"/>
                          </a:solidFill>
                          <a:effectLst/>
                          <a:latin typeface="+mn-lt"/>
                          <a:ea typeface="+mn-ea"/>
                          <a:cs typeface="+mn-cs"/>
                        </a:rPr>
                        <a:t>’</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This letter was published in WHEELS 24</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have subsequently heard from </a:t>
                      </a:r>
                      <a:r>
                        <a:rPr lang="en-US" sz="1200" dirty="0" err="1">
                          <a:effectLst/>
                          <a:latin typeface="Arial" panose="020B0604020202020204" pitchFamily="34" charset="0"/>
                          <a:ea typeface="Times New Roman" panose="02020603050405020304" pitchFamily="18" charset="0"/>
                        </a:rPr>
                        <a:t>Charton</a:t>
                      </a:r>
                      <a:r>
                        <a:rPr lang="en-US" sz="1200" dirty="0">
                          <a:effectLst/>
                          <a:latin typeface="Arial" panose="020B0604020202020204" pitchFamily="34" charset="0"/>
                          <a:ea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rPr>
                        <a:t>Majiedt</a:t>
                      </a:r>
                      <a:r>
                        <a:rPr lang="en-US" sz="1200" dirty="0">
                          <a:effectLst/>
                          <a:latin typeface="Arial" panose="020B0604020202020204" pitchFamily="34" charset="0"/>
                          <a:ea typeface="Times New Roman" panose="02020603050405020304" pitchFamily="18" charset="0"/>
                        </a:rPr>
                        <a:t> from Mr. Clive </a:t>
                      </a:r>
                      <a:r>
                        <a:rPr lang="en-US" sz="1200" dirty="0" err="1">
                          <a:effectLst/>
                          <a:latin typeface="Arial" panose="020B0604020202020204" pitchFamily="34" charset="0"/>
                          <a:ea typeface="Times New Roman" panose="02020603050405020304" pitchFamily="18" charset="0"/>
                        </a:rPr>
                        <a:t>Roos</a:t>
                      </a:r>
                      <a:r>
                        <a:rPr lang="en-US" sz="1200" dirty="0">
                          <a:effectLst/>
                          <a:latin typeface="Arial" panose="020B0604020202020204" pitchFamily="34" charset="0"/>
                          <a:ea typeface="Times New Roman" panose="02020603050405020304" pitchFamily="18" charset="0"/>
                        </a:rPr>
                        <a:t>' office to try and assist us.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My letter was also read by a staff member of </a:t>
                      </a:r>
                      <a:r>
                        <a:rPr lang="en-US" sz="1200" dirty="0" err="1">
                          <a:effectLst/>
                          <a:latin typeface="Arial" panose="020B0604020202020204" pitchFamily="34" charset="0"/>
                          <a:ea typeface="Times New Roman" panose="02020603050405020304" pitchFamily="18" charset="0"/>
                        </a:rPr>
                        <a:t>Gallow</a:t>
                      </a:r>
                      <a:r>
                        <a:rPr lang="en-US" sz="1200" dirty="0">
                          <a:effectLst/>
                          <a:latin typeface="Arial" panose="020B0604020202020204" pitchFamily="34" charset="0"/>
                          <a:ea typeface="Times New Roman" panose="02020603050405020304" pitchFamily="18" charset="0"/>
                        </a:rPr>
                        <a:t> Hills </a:t>
                      </a:r>
                      <a:r>
                        <a:rPr lang="en-US" sz="1200" dirty="0" err="1">
                          <a:effectLst/>
                          <a:latin typeface="Arial" panose="020B0604020202020204" pitchFamily="34" charset="0"/>
                          <a:ea typeface="Times New Roman" panose="02020603050405020304" pitchFamily="18" charset="0"/>
                        </a:rPr>
                        <a:t>TRaffic</a:t>
                      </a:r>
                      <a:r>
                        <a:rPr lang="en-US" sz="1200" dirty="0">
                          <a:effectLst/>
                          <a:latin typeface="Arial" panose="020B0604020202020204" pitchFamily="34" charset="0"/>
                          <a:ea typeface="Times New Roman" panose="02020603050405020304" pitchFamily="18" charset="0"/>
                        </a:rPr>
                        <a:t> Department. We were given excellent service. She allowed us to come in on Sunday morning prior to the building being opened to the public.</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We were still exceedingly anxious to be in the environment and feel very strongly about the fact that this should be implemented ASAP.</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My correspondence was forwarded to Mr. </a:t>
                      </a:r>
                      <a:r>
                        <a:rPr lang="en-US" sz="1200" dirty="0" err="1">
                          <a:effectLst/>
                          <a:latin typeface="Arial" panose="020B0604020202020204" pitchFamily="34" charset="0"/>
                          <a:ea typeface="Times New Roman" panose="02020603050405020304" pitchFamily="18" charset="0"/>
                        </a:rPr>
                        <a:t>Bonginkosi</a:t>
                      </a:r>
                      <a:r>
                        <a:rPr lang="en-US" sz="1200" dirty="0">
                          <a:effectLst/>
                          <a:latin typeface="Arial" panose="020B0604020202020204" pitchFamily="34" charset="0"/>
                          <a:ea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rPr>
                        <a:t>Madikizela</a:t>
                      </a:r>
                      <a:r>
                        <a:rPr lang="en-US" sz="1200" dirty="0">
                          <a:effectLst/>
                          <a:latin typeface="Arial" panose="020B0604020202020204" pitchFamily="34" charset="0"/>
                          <a:ea typeface="Times New Roman" panose="02020603050405020304" pitchFamily="18" charset="0"/>
                        </a:rPr>
                        <a:t>, Provincial Minister of Transport and Public Works, for his attention and direct response to me.</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had tried every available number that is published online for the Transport Ministers office. They either ring or no longer exist.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Of course, my email was not answered.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As a despondent South African, why should l expect anything different...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Complaint regarding the requirement to have eye tests and retake of finger prints done at testing </a:t>
                      </a:r>
                      <a:r>
                        <a:rPr lang="en-US" sz="1200" dirty="0" err="1">
                          <a:effectLst/>
                          <a:latin typeface="Arial" panose="020B0604020202020204" pitchFamily="34" charset="0"/>
                          <a:ea typeface="Times New Roman" panose="02020603050405020304" pitchFamily="18" charset="0"/>
                        </a:rPr>
                        <a:t>centres</a:t>
                      </a:r>
                      <a:r>
                        <a:rPr lang="en-US" sz="1200" dirty="0">
                          <a:effectLst/>
                          <a:latin typeface="Arial" panose="020B0604020202020204" pitchFamily="34" charset="0"/>
                          <a:ea typeface="Times New Roman" panose="02020603050405020304" pitchFamily="18" charset="0"/>
                        </a:rPr>
                        <a:t> during a time of Covid-19.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137</a:t>
            </a:fld>
            <a:endParaRPr lang="en-US"/>
          </a:p>
        </p:txBody>
      </p:sp>
    </p:spTree>
    <p:extLst>
      <p:ext uri="{BB962C8B-B14F-4D97-AF65-F5344CB8AC3E}">
        <p14:creationId xmlns:p14="http://schemas.microsoft.com/office/powerpoint/2010/main" xmlns="" val="12190500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46852000"/>
              </p:ext>
            </p:extLst>
          </p:nvPr>
        </p:nvGraphicFramePr>
        <p:xfrm>
          <a:off x="-14326" y="1"/>
          <a:ext cx="9249607" cy="5984906"/>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4536504">
                  <a:extLst>
                    <a:ext uri="{9D8B030D-6E8A-4147-A177-3AD203B41FA5}">
                      <a16:colId xmlns:a16="http://schemas.microsoft.com/office/drawing/2014/main" xmlns="" val="199004167"/>
                    </a:ext>
                  </a:extLst>
                </a:gridCol>
                <a:gridCol w="2808312">
                  <a:extLst>
                    <a:ext uri="{9D8B030D-6E8A-4147-A177-3AD203B41FA5}">
                      <a16:colId xmlns:a16="http://schemas.microsoft.com/office/drawing/2014/main" xmlns="" val="885104855"/>
                    </a:ext>
                  </a:extLst>
                </a:gridCol>
              </a:tblGrid>
              <a:tr h="270395">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71451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Bev Moss-Reilly –</a:t>
                      </a:r>
                      <a:r>
                        <a:rPr lang="en-US" sz="1800" b="1" kern="1200" baseline="0" dirty="0" smtClean="0">
                          <a:solidFill>
                            <a:schemeClr val="lt1"/>
                          </a:solidFill>
                          <a:effectLst/>
                          <a:latin typeface="+mn-lt"/>
                          <a:ea typeface="+mn-ea"/>
                          <a:cs typeface="+mn-cs"/>
                        </a:rPr>
                        <a:t> </a:t>
                      </a:r>
                      <a:r>
                        <a:rPr lang="en-US" sz="1800" b="1" kern="1200" baseline="0" dirty="0" err="1" smtClean="0">
                          <a:solidFill>
                            <a:schemeClr val="lt1"/>
                          </a:solidFill>
                          <a:effectLst/>
                          <a:latin typeface="+mn-lt"/>
                          <a:ea typeface="+mn-ea"/>
                          <a:cs typeface="+mn-cs"/>
                        </a:rPr>
                        <a:t>cont</a:t>
                      </a:r>
                      <a:r>
                        <a:rPr lang="en-US" sz="1800" b="1" kern="1200" baseline="0" dirty="0" smtClean="0">
                          <a:solidFill>
                            <a:schemeClr val="lt1"/>
                          </a:solidFill>
                          <a:effectLst/>
                          <a:latin typeface="+mn-lt"/>
                          <a:ea typeface="+mn-ea"/>
                          <a:cs typeface="+mn-cs"/>
                        </a:rPr>
                        <a:t>’</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b="1" dirty="0">
                          <a:effectLst/>
                          <a:latin typeface="Arial" panose="020B0604020202020204" pitchFamily="34" charset="0"/>
                          <a:ea typeface="Times New Roman" panose="02020603050405020304" pitchFamily="18" charset="0"/>
                        </a:rPr>
                        <a:t>Continues</a:t>
                      </a: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have tried the DA office number as well and nobody answers.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had openly copied in the editor of Wheels 24, The Minister of Transport, The President, Prof Abdul Karim, Howard </a:t>
                      </a:r>
                      <a:r>
                        <a:rPr lang="en-US" sz="1200" dirty="0" err="1">
                          <a:effectLst/>
                          <a:latin typeface="Arial" panose="020B0604020202020204" pitchFamily="34" charset="0"/>
                          <a:ea typeface="Times New Roman" panose="02020603050405020304" pitchFamily="18" charset="0"/>
                        </a:rPr>
                        <a:t>Dembovsky</a:t>
                      </a:r>
                      <a:r>
                        <a:rPr lang="en-US" sz="1200" dirty="0">
                          <a:effectLst/>
                          <a:latin typeface="Arial" panose="020B0604020202020204" pitchFamily="34" charset="0"/>
                          <a:ea typeface="Times New Roman" panose="02020603050405020304" pitchFamily="18" charset="0"/>
                        </a:rPr>
                        <a:t>, and even Raymond </a:t>
                      </a:r>
                      <a:r>
                        <a:rPr lang="en-US" sz="1200" dirty="0" err="1">
                          <a:effectLst/>
                          <a:latin typeface="Arial" panose="020B0604020202020204" pitchFamily="34" charset="0"/>
                          <a:ea typeface="Times New Roman" panose="02020603050405020304" pitchFamily="18" charset="0"/>
                        </a:rPr>
                        <a:t>Zondo</a:t>
                      </a: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pray that this will land in the right hands. It is a serious matter and one that I believe needs urgent execution.</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have a keen interest in medical matters and have a thirst for knowledge. Therefore l have, and am reading widely on the subject of </a:t>
                      </a:r>
                      <a:r>
                        <a:rPr lang="en-US" sz="1200" dirty="0" err="1">
                          <a:effectLst/>
                          <a:latin typeface="Arial" panose="020B0604020202020204" pitchFamily="34" charset="0"/>
                          <a:ea typeface="Times New Roman" panose="02020603050405020304" pitchFamily="18" charset="0"/>
                        </a:rPr>
                        <a:t>Covid</a:t>
                      </a:r>
                      <a:r>
                        <a:rPr lang="en-US" sz="1200" dirty="0">
                          <a:effectLst/>
                          <a:latin typeface="Arial" panose="020B0604020202020204" pitchFamily="34" charset="0"/>
                          <a:ea typeface="Times New Roman" panose="02020603050405020304" pitchFamily="18" charset="0"/>
                        </a:rPr>
                        <a:t> 19. It is all-consuming and terrifying.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am desperate to get a ruling passed.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This will not just protect me and my loved ones, but the community in general.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It is just sensible - a whole lot more so than deploying the SANDF to police our beaches.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have had the drive to approach you. I have indicated the full scenario and illustrated the hazards that are flashing.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Even if this will take time in the slow lane, l need the assurance that it will be fueled into action.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want to be the change l want to see having a positive effect on my country.</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138</a:t>
            </a:fld>
            <a:endParaRPr lang="en-US"/>
          </a:p>
        </p:txBody>
      </p:sp>
    </p:spTree>
    <p:extLst>
      <p:ext uri="{BB962C8B-B14F-4D97-AF65-F5344CB8AC3E}">
        <p14:creationId xmlns:p14="http://schemas.microsoft.com/office/powerpoint/2010/main" xmlns="" val="69412581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06760654"/>
              </p:ext>
            </p:extLst>
          </p:nvPr>
        </p:nvGraphicFramePr>
        <p:xfrm>
          <a:off x="-14326" y="-17635"/>
          <a:ext cx="9249607" cy="5774431"/>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816424">
                  <a:extLst>
                    <a:ext uri="{9D8B030D-6E8A-4147-A177-3AD203B41FA5}">
                      <a16:colId xmlns:a16="http://schemas.microsoft.com/office/drawing/2014/main" xmlns="" val="199004167"/>
                    </a:ext>
                  </a:extLst>
                </a:gridCol>
                <a:gridCol w="3528392">
                  <a:extLst>
                    <a:ext uri="{9D8B030D-6E8A-4147-A177-3AD203B41FA5}">
                      <a16:colId xmlns:a16="http://schemas.microsoft.com/office/drawing/2014/main" xmlns="" val="885104855"/>
                    </a:ext>
                  </a:extLst>
                </a:gridCol>
              </a:tblGrid>
              <a:tr h="28803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29449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Bev </a:t>
                      </a:r>
                      <a:r>
                        <a:rPr lang="en-US" sz="1800" b="1" kern="1200" dirty="0">
                          <a:solidFill>
                            <a:schemeClr val="lt1"/>
                          </a:solidFill>
                          <a:effectLst/>
                          <a:latin typeface="+mn-lt"/>
                          <a:ea typeface="+mn-ea"/>
                          <a:cs typeface="+mn-cs"/>
                        </a:rPr>
                        <a:t>Moss-Reilly</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b="1" dirty="0">
                          <a:effectLst/>
                          <a:latin typeface="Arial" panose="020B0604020202020204" pitchFamily="34" charset="0"/>
                          <a:ea typeface="Times New Roman" panose="02020603050405020304" pitchFamily="18" charset="0"/>
                        </a:rPr>
                        <a:t>Continues</a:t>
                      </a: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You will agree, that this is a haven for the virus to spread and result in an R +100. That is just in a short time period. Yet, this is currently the practice all day every day.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One doesn't need to even be a medical student, let alone an epidemiologist to know that one is signing a license to a journey of death, not just a renewal.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Thus l have tried to reach the people in the right places, but to no avail, to plead that the system gets changed.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If a person has a certificate from an ophthalmologist, is over 50 years old, has comorbidities, or even if they don't, a system should be implemented whereby this can be done ONLINE. We are functioning in digital times.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Payment, certification, and forms can be done online. Fingerprints are already archived.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do not want my spouse who is being cautious and responsible in every area of her life to go and sign her death certificate by walking into such an environment that could be termed a Hotspot.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What if there is no U-Turn!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Complaint regarding the requirement to have eye tests and retake of finger prints done at testing </a:t>
                      </a:r>
                      <a:r>
                        <a:rPr lang="en-US" sz="1200" dirty="0" err="1">
                          <a:effectLst/>
                          <a:latin typeface="Arial" panose="020B0604020202020204" pitchFamily="34" charset="0"/>
                          <a:ea typeface="Times New Roman" panose="02020603050405020304" pitchFamily="18" charset="0"/>
                        </a:rPr>
                        <a:t>centres</a:t>
                      </a:r>
                      <a:r>
                        <a:rPr lang="en-US" sz="1200" dirty="0">
                          <a:effectLst/>
                          <a:latin typeface="Arial" panose="020B0604020202020204" pitchFamily="34" charset="0"/>
                          <a:ea typeface="Times New Roman" panose="02020603050405020304" pitchFamily="18" charset="0"/>
                        </a:rPr>
                        <a:t> during a time of Covid-19.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139</a:t>
            </a:fld>
            <a:endParaRPr lang="en-US"/>
          </a:p>
        </p:txBody>
      </p:sp>
    </p:spTree>
    <p:extLst>
      <p:ext uri="{BB962C8B-B14F-4D97-AF65-F5344CB8AC3E}">
        <p14:creationId xmlns:p14="http://schemas.microsoft.com/office/powerpoint/2010/main" xmlns="" val="945685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39941479"/>
              </p:ext>
            </p:extLst>
          </p:nvPr>
        </p:nvGraphicFramePr>
        <p:xfrm>
          <a:off x="0" y="-1"/>
          <a:ext cx="9253538" cy="5959028"/>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287473">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407087">
                <a:tc rowSpan="2">
                  <a:txBody>
                    <a:bodyPr/>
                    <a:lstStyle/>
                    <a:p>
                      <a:pPr marL="0" marR="0">
                        <a:lnSpc>
                          <a:spcPct val="107000"/>
                        </a:lnSpc>
                        <a:spcBef>
                          <a:spcPts val="0"/>
                        </a:spcBef>
                        <a:spcAft>
                          <a:spcPts val="0"/>
                        </a:spcAft>
                      </a:pPr>
                      <a:endParaRPr lang="en-GB" sz="1400" b="1" dirty="0">
                        <a:solidFill>
                          <a:schemeClr val="tx1"/>
                        </a:solidFill>
                        <a:effectLst/>
                      </a:endParaRPr>
                    </a:p>
                    <a:p>
                      <a:pPr marL="0" marR="0">
                        <a:lnSpc>
                          <a:spcPct val="107000"/>
                        </a:lnSpc>
                        <a:spcBef>
                          <a:spcPts val="0"/>
                        </a:spcBef>
                        <a:spcAft>
                          <a:spcPts val="0"/>
                        </a:spcAft>
                      </a:pPr>
                      <a:r>
                        <a:rPr lang="en-GB" sz="1400" b="1" dirty="0">
                          <a:solidFill>
                            <a:schemeClr val="tx1"/>
                          </a:solidFill>
                          <a:effectLst/>
                        </a:rPr>
                        <a:t>Department of Transport (Western Cape)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171450" indent="-171450" algn="just">
                        <a:spcAft>
                          <a:spcPts val="0"/>
                        </a:spcAft>
                        <a:buFont typeface="Arial" panose="020B0604020202020204" pitchFamily="34" charset="0"/>
                        <a:buChar char="•"/>
                      </a:pPr>
                      <a:r>
                        <a:rPr lang="en-US" sz="1600" b="1" dirty="0">
                          <a:effectLst/>
                          <a:latin typeface="+mn-lt"/>
                          <a:ea typeface="Times New Roman" panose="02020603050405020304" pitchFamily="18" charset="0"/>
                          <a:cs typeface="Arial" panose="020B0604020202020204" pitchFamily="34" charset="0"/>
                        </a:rPr>
                        <a:t>Clause 4 </a:t>
                      </a:r>
                      <a:r>
                        <a:rPr lang="en-US" sz="1600" dirty="0" err="1">
                          <a:effectLst/>
                          <a:latin typeface="+mn-lt"/>
                          <a:ea typeface="Times New Roman" panose="02020603050405020304" pitchFamily="18" charset="0"/>
                          <a:cs typeface="Arial" panose="020B0604020202020204" pitchFamily="34" charset="0"/>
                        </a:rPr>
                        <a:t>Subclause</a:t>
                      </a:r>
                      <a:r>
                        <a:rPr lang="en-US" sz="1600" dirty="0">
                          <a:effectLst/>
                          <a:latin typeface="+mn-lt"/>
                          <a:ea typeface="Times New Roman" panose="02020603050405020304" pitchFamily="18" charset="0"/>
                          <a:cs typeface="Arial" panose="020B0604020202020204" pitchFamily="34" charset="0"/>
                        </a:rPr>
                        <a:t> 4(a) prohibits an examiner of vehicles from registration if he or she has or acquires a direct or indirect financial interest in the manufacturing, selling, rebuilding, repairing or modifying of motor vehicles or where the or she acquires the financial interest through his or her spouse or partner. It is not clear why an examiner of vehicles spouse or partner is included in </a:t>
                      </a:r>
                      <a:r>
                        <a:rPr lang="en-US" sz="1600" dirty="0" err="1">
                          <a:effectLst/>
                          <a:latin typeface="+mn-lt"/>
                          <a:ea typeface="Times New Roman" panose="02020603050405020304" pitchFamily="18" charset="0"/>
                          <a:cs typeface="Arial" panose="020B0604020202020204" pitchFamily="34" charset="0"/>
                        </a:rPr>
                        <a:t>subclause</a:t>
                      </a:r>
                      <a:r>
                        <a:rPr lang="en-US" sz="1600" dirty="0">
                          <a:effectLst/>
                          <a:latin typeface="+mn-lt"/>
                          <a:ea typeface="Times New Roman" panose="02020603050405020304" pitchFamily="18" charset="0"/>
                          <a:cs typeface="Arial" panose="020B0604020202020204" pitchFamily="34" charset="0"/>
                        </a:rPr>
                        <a:t> 4(a), but not in </a:t>
                      </a:r>
                      <a:r>
                        <a:rPr lang="en-US" sz="1600" dirty="0" err="1">
                          <a:effectLst/>
                          <a:latin typeface="+mn-lt"/>
                          <a:ea typeface="Times New Roman" panose="02020603050405020304" pitchFamily="18" charset="0"/>
                          <a:cs typeface="Arial" panose="020B0604020202020204" pitchFamily="34" charset="0"/>
                        </a:rPr>
                        <a:t>subclause</a:t>
                      </a:r>
                      <a:r>
                        <a:rPr lang="en-US" sz="1600" dirty="0">
                          <a:effectLst/>
                          <a:latin typeface="+mn-lt"/>
                          <a:ea typeface="Times New Roman" panose="02020603050405020304" pitchFamily="18" charset="0"/>
                          <a:cs typeface="Arial" panose="020B0604020202020204" pitchFamily="34" charset="0"/>
                        </a:rPr>
                        <a:t> 4(c). </a:t>
                      </a:r>
                      <a:r>
                        <a:rPr lang="en-US" sz="1600" dirty="0" err="1">
                          <a:effectLst/>
                          <a:latin typeface="+mn-lt"/>
                          <a:ea typeface="Times New Roman" panose="02020603050405020304" pitchFamily="18" charset="0"/>
                          <a:cs typeface="Arial" panose="020B0604020202020204" pitchFamily="34" charset="0"/>
                        </a:rPr>
                        <a:t>Sublause</a:t>
                      </a:r>
                      <a:r>
                        <a:rPr lang="en-US" sz="1600" dirty="0">
                          <a:effectLst/>
                          <a:latin typeface="+mn-lt"/>
                          <a:ea typeface="Times New Roman" panose="02020603050405020304" pitchFamily="18" charset="0"/>
                          <a:cs typeface="Arial" panose="020B0604020202020204" pitchFamily="34" charset="0"/>
                        </a:rPr>
                        <a:t> 4(a) and </a:t>
                      </a:r>
                      <a:r>
                        <a:rPr lang="en-US" sz="1600" dirty="0" err="1">
                          <a:effectLst/>
                          <a:latin typeface="+mn-lt"/>
                          <a:ea typeface="Times New Roman" panose="02020603050405020304" pitchFamily="18" charset="0"/>
                          <a:cs typeface="Arial" panose="020B0604020202020204" pitchFamily="34" charset="0"/>
                        </a:rPr>
                        <a:t>Subclause</a:t>
                      </a:r>
                      <a:r>
                        <a:rPr lang="en-US" sz="1600" dirty="0">
                          <a:effectLst/>
                          <a:latin typeface="+mn-lt"/>
                          <a:ea typeface="Times New Roman" panose="02020603050405020304" pitchFamily="18" charset="0"/>
                          <a:cs typeface="Arial" panose="020B0604020202020204" pitchFamily="34" charset="0"/>
                        </a:rPr>
                        <a:t> 4(c) both prohibit the acquisition of financial interests. The prohibition should apply in both instances</a:t>
                      </a:r>
                    </a:p>
                    <a:p>
                      <a:pPr algn="just">
                        <a:spcAft>
                          <a:spcPts val="0"/>
                        </a:spcAft>
                      </a:pP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171450" indent="-171450" algn="just">
                        <a:spcAft>
                          <a:spcPts val="0"/>
                        </a:spcAft>
                        <a:buFont typeface="Arial" panose="020B0604020202020204" pitchFamily="34" charset="0"/>
                        <a:buChar char="•"/>
                        <a:tabLst>
                          <a:tab pos="3657600" algn="l"/>
                        </a:tabLst>
                      </a:pPr>
                      <a:r>
                        <a:rPr lang="en-US" sz="1600" dirty="0">
                          <a:effectLst/>
                          <a:latin typeface="+mn-lt"/>
                          <a:ea typeface="Times New Roman" panose="02020603050405020304" pitchFamily="18" charset="0"/>
                          <a:cs typeface="Calibri" panose="020F0502020204030204" pitchFamily="34" charset="0"/>
                        </a:rPr>
                        <a:t>Accepted</a:t>
                      </a:r>
                    </a:p>
                    <a:p>
                      <a:pPr marL="0" indent="0" algn="just">
                        <a:spcAft>
                          <a:spcPts val="0"/>
                        </a:spcAft>
                        <a:buFont typeface="Arial" panose="020B0604020202020204" pitchFamily="34" charset="0"/>
                        <a:buNone/>
                        <a:tabLst>
                          <a:tab pos="3657600" algn="l"/>
                        </a:tabLst>
                      </a:pPr>
                      <a:r>
                        <a:rPr lang="en-US" sz="1600" dirty="0">
                          <a:effectLst/>
                          <a:latin typeface="+mn-lt"/>
                          <a:ea typeface="Times New Roman" panose="02020603050405020304" pitchFamily="18" charset="0"/>
                          <a:cs typeface="Calibri" panose="020F0502020204030204" pitchFamily="34" charset="0"/>
                        </a:rPr>
                        <a:t>NB The prohibition was raised with a view to prevent possible conflict of interest </a:t>
                      </a:r>
                    </a:p>
                    <a:p>
                      <a:pPr marL="285750" indent="-285750" algn="just">
                        <a:spcAft>
                          <a:spcPts val="0"/>
                        </a:spcAft>
                        <a:buFont typeface="Arial" panose="020B0604020202020204" pitchFamily="34" charset="0"/>
                        <a:buChar char="•"/>
                        <a:tabLst>
                          <a:tab pos="3657600" algn="l"/>
                        </a:tabLst>
                      </a:pPr>
                      <a:r>
                        <a:rPr lang="en-US" sz="1600" dirty="0">
                          <a:effectLst/>
                          <a:latin typeface="+mn-lt"/>
                          <a:ea typeface="Times New Roman" panose="02020603050405020304" pitchFamily="18" charset="0"/>
                          <a:cs typeface="Calibri" panose="020F0502020204030204" pitchFamily="34" charset="0"/>
                        </a:rPr>
                        <a:t>Effected. The comment incorporated in both </a:t>
                      </a:r>
                      <a:r>
                        <a:rPr lang="en-US" sz="1600" dirty="0" err="1">
                          <a:effectLst/>
                          <a:latin typeface="+mn-lt"/>
                          <a:ea typeface="Times New Roman" panose="02020603050405020304" pitchFamily="18" charset="0"/>
                          <a:cs typeface="Calibri" panose="020F0502020204030204" pitchFamily="34" charset="0"/>
                        </a:rPr>
                        <a:t>subclause</a:t>
                      </a:r>
                      <a:r>
                        <a:rPr lang="en-US" sz="1600" dirty="0">
                          <a:effectLst/>
                          <a:latin typeface="+mn-lt"/>
                          <a:ea typeface="Times New Roman" panose="02020603050405020304" pitchFamily="18" charset="0"/>
                          <a:cs typeface="Calibri" panose="020F0502020204030204" pitchFamily="34" charset="0"/>
                        </a:rPr>
                        <a:t> 4(a) and </a:t>
                      </a:r>
                      <a:r>
                        <a:rPr lang="en-US" sz="1600" dirty="0" err="1">
                          <a:effectLst/>
                          <a:latin typeface="+mn-lt"/>
                          <a:ea typeface="Times New Roman" panose="02020603050405020304" pitchFamily="18" charset="0"/>
                          <a:cs typeface="Calibri" panose="020F0502020204030204" pitchFamily="34" charset="0"/>
                        </a:rPr>
                        <a:t>subclause</a:t>
                      </a:r>
                      <a:r>
                        <a:rPr lang="en-US" sz="1600" dirty="0">
                          <a:effectLst/>
                          <a:latin typeface="+mn-lt"/>
                          <a:ea typeface="Times New Roman" panose="02020603050405020304" pitchFamily="18" charset="0"/>
                          <a:cs typeface="Calibri" panose="020F0502020204030204" pitchFamily="34" charset="0"/>
                        </a:rPr>
                        <a:t> 4 (c)</a:t>
                      </a:r>
                    </a:p>
                    <a:p>
                      <a:pPr marL="0" indent="0" algn="just">
                        <a:spcAft>
                          <a:spcPts val="0"/>
                        </a:spcAft>
                        <a:buFont typeface="Arial" panose="020B0604020202020204" pitchFamily="34" charset="0"/>
                        <a:buNone/>
                        <a:tabLst>
                          <a:tab pos="3657600" algn="l"/>
                        </a:tabLst>
                      </a:pPr>
                      <a:endParaRPr lang="en-ZA" sz="1600" dirty="0">
                        <a:effectLst/>
                        <a:latin typeface="+mn-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1264468">
                <a:tc vMerge="1">
                  <a:txBody>
                    <a:bodyPr/>
                    <a:lstStyle/>
                    <a:p>
                      <a:endParaRPr lang="en-US"/>
                    </a:p>
                  </a:txBody>
                  <a:tcPr/>
                </a:tc>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285750" marR="0" indent="-285750" algn="just">
                        <a:lnSpc>
                          <a:spcPct val="107000"/>
                        </a:lnSpc>
                        <a:spcBef>
                          <a:spcPts val="0"/>
                        </a:spcBef>
                        <a:spcAft>
                          <a:spcPts val="0"/>
                        </a:spcAft>
                        <a:buFont typeface="Arial" panose="020B0604020202020204" pitchFamily="34" charset="0"/>
                        <a:buChar char="•"/>
                      </a:pPr>
                      <a:endParaRPr lang="en-US" sz="1200" dirty="0">
                        <a:effectLst/>
                        <a:latin typeface="+mn-lt"/>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14</a:t>
            </a:fld>
            <a:endParaRPr lang="en-US"/>
          </a:p>
        </p:txBody>
      </p:sp>
    </p:spTree>
    <p:extLst>
      <p:ext uri="{BB962C8B-B14F-4D97-AF65-F5344CB8AC3E}">
        <p14:creationId xmlns:p14="http://schemas.microsoft.com/office/powerpoint/2010/main" xmlns="" val="25650704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02350977"/>
              </p:ext>
            </p:extLst>
          </p:nvPr>
        </p:nvGraphicFramePr>
        <p:xfrm>
          <a:off x="-14326" y="-17635"/>
          <a:ext cx="9249607" cy="6170152"/>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4824536">
                  <a:extLst>
                    <a:ext uri="{9D8B030D-6E8A-4147-A177-3AD203B41FA5}">
                      <a16:colId xmlns:a16="http://schemas.microsoft.com/office/drawing/2014/main" xmlns="" val="199004167"/>
                    </a:ext>
                  </a:extLst>
                </a:gridCol>
                <a:gridCol w="2520280">
                  <a:extLst>
                    <a:ext uri="{9D8B030D-6E8A-4147-A177-3AD203B41FA5}">
                      <a16:colId xmlns:a16="http://schemas.microsoft.com/office/drawing/2014/main" xmlns="" val="885104855"/>
                    </a:ext>
                  </a:extLst>
                </a:gridCol>
              </a:tblGrid>
              <a:tr h="36003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53548">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Bev Moss-Reilly – </a:t>
                      </a:r>
                      <a:r>
                        <a:rPr lang="en-US" sz="1800" b="1" kern="1200" dirty="0" err="1" smtClean="0">
                          <a:solidFill>
                            <a:schemeClr val="lt1"/>
                          </a:solidFill>
                          <a:effectLst/>
                          <a:latin typeface="+mn-lt"/>
                          <a:ea typeface="+mn-ea"/>
                          <a:cs typeface="+mn-cs"/>
                        </a:rPr>
                        <a:t>cont</a:t>
                      </a:r>
                      <a:r>
                        <a:rPr lang="en-US" sz="1800" b="1" kern="1200" dirty="0" smtClean="0">
                          <a:solidFill>
                            <a:schemeClr val="lt1"/>
                          </a:solidFill>
                          <a:effectLst/>
                          <a:latin typeface="+mn-lt"/>
                          <a:ea typeface="+mn-ea"/>
                          <a:cs typeface="+mn-cs"/>
                        </a:rPr>
                        <a:t>’</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b="1" dirty="0">
                          <a:effectLst/>
                          <a:latin typeface="Arial" panose="020B0604020202020204" pitchFamily="34" charset="0"/>
                          <a:ea typeface="Times New Roman" panose="02020603050405020304" pitchFamily="18" charset="0"/>
                        </a:rPr>
                        <a:t>Continues</a:t>
                      </a: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smtClean="0">
                          <a:effectLst/>
                          <a:latin typeface="Arial" panose="020B0604020202020204" pitchFamily="34" charset="0"/>
                          <a:ea typeface="Times New Roman" panose="02020603050405020304" pitchFamily="18" charset="0"/>
                        </a:rPr>
                        <a:t>I do not want my spouse putting her face up against a machine, even if it has been sanitized. This is an airborne virus. Surfaces, pens, forms, and contact with other people happen. </a:t>
                      </a:r>
                      <a:endParaRPr lang="en-ZA" sz="1200" dirty="0" smtClean="0">
                        <a:effectLst/>
                        <a:latin typeface="Times New Roman" panose="02020603050405020304" pitchFamily="18" charset="0"/>
                        <a:ea typeface="Times New Roman" panose="02020603050405020304" pitchFamily="18" charset="0"/>
                      </a:endParaRPr>
                    </a:p>
                    <a:p>
                      <a:pPr algn="just">
                        <a:spcAft>
                          <a:spcPts val="0"/>
                        </a:spcAft>
                      </a:pPr>
                      <a:r>
                        <a:rPr lang="en-US" sz="1200" dirty="0" smtClean="0">
                          <a:effectLst/>
                          <a:latin typeface="Arial" panose="020B0604020202020204" pitchFamily="34" charset="0"/>
                          <a:ea typeface="Times New Roman" panose="02020603050405020304" pitchFamily="18" charset="0"/>
                        </a:rPr>
                        <a:t>I feel very strongly about this. </a:t>
                      </a:r>
                      <a:endParaRPr lang="en-ZA" sz="1200" dirty="0" smtClean="0">
                        <a:effectLst/>
                        <a:latin typeface="Times New Roman" panose="02020603050405020304" pitchFamily="18" charset="0"/>
                        <a:ea typeface="Times New Roman" panose="02020603050405020304" pitchFamily="18" charset="0"/>
                      </a:endParaRPr>
                    </a:p>
                    <a:p>
                      <a:pPr algn="just">
                        <a:spcAft>
                          <a:spcPts val="0"/>
                        </a:spcAft>
                      </a:pPr>
                      <a:r>
                        <a:rPr lang="en-US" sz="1200" dirty="0" smtClean="0">
                          <a:effectLst/>
                          <a:latin typeface="Arial" panose="020B0604020202020204" pitchFamily="34" charset="0"/>
                          <a:ea typeface="Times New Roman" panose="02020603050405020304" pitchFamily="18" charset="0"/>
                        </a:rPr>
                        <a:t> </a:t>
                      </a:r>
                      <a:endParaRPr lang="en-ZA" sz="1200" dirty="0" smtClean="0">
                        <a:effectLst/>
                        <a:latin typeface="Times New Roman" panose="02020603050405020304" pitchFamily="18" charset="0"/>
                        <a:ea typeface="Times New Roman" panose="02020603050405020304" pitchFamily="18" charset="0"/>
                      </a:endParaRPr>
                    </a:p>
                    <a:p>
                      <a:pPr algn="just">
                        <a:spcAft>
                          <a:spcPts val="0"/>
                        </a:spcAft>
                      </a:pPr>
                      <a:r>
                        <a:rPr lang="en-US" sz="1200" dirty="0" smtClean="0">
                          <a:effectLst/>
                          <a:latin typeface="Arial" panose="020B0604020202020204" pitchFamily="34" charset="0"/>
                          <a:ea typeface="Times New Roman" panose="02020603050405020304" pitchFamily="18" charset="0"/>
                        </a:rPr>
                        <a:t>As </a:t>
                      </a:r>
                      <a:r>
                        <a:rPr lang="en-US" sz="1200" dirty="0">
                          <a:effectLst/>
                          <a:latin typeface="Arial" panose="020B0604020202020204" pitchFamily="34" charset="0"/>
                          <a:ea typeface="Times New Roman" panose="02020603050405020304" pitchFamily="18" charset="0"/>
                        </a:rPr>
                        <a:t>a responsible citizen, she won't allow her license to lapse. But, Premier, would it not be safer to drive unlicensed and maybe be fined, than to dice with life and play Russian Roulette.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This should be an option on offer to the public.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Do we not have enough evidence to know that walking over a minefield may kill us.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As my spouse needs to renew her license before 6 February, l would be exceptionally grateful to know that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1) This matter will be considered a priority</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2) A guarantee will be granted that this will be executed in the foreseeable future, that she can wait until then without any penalty, and as a pioneer of the implementation.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This is logical sensible and responsible and l trust that the rollout will be in the foreseeable future.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1273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140</a:t>
            </a:fld>
            <a:endParaRPr lang="en-US"/>
          </a:p>
        </p:txBody>
      </p:sp>
    </p:spTree>
    <p:extLst>
      <p:ext uri="{BB962C8B-B14F-4D97-AF65-F5344CB8AC3E}">
        <p14:creationId xmlns:p14="http://schemas.microsoft.com/office/powerpoint/2010/main" xmlns="" val="33102071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16895272"/>
              </p:ext>
            </p:extLst>
          </p:nvPr>
        </p:nvGraphicFramePr>
        <p:xfrm>
          <a:off x="-14326" y="-17635"/>
          <a:ext cx="9249607" cy="5713587"/>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4392488">
                  <a:extLst>
                    <a:ext uri="{9D8B030D-6E8A-4147-A177-3AD203B41FA5}">
                      <a16:colId xmlns:a16="http://schemas.microsoft.com/office/drawing/2014/main" xmlns="" val="199004167"/>
                    </a:ext>
                  </a:extLst>
                </a:gridCol>
                <a:gridCol w="2952328">
                  <a:extLst>
                    <a:ext uri="{9D8B030D-6E8A-4147-A177-3AD203B41FA5}">
                      <a16:colId xmlns:a16="http://schemas.microsoft.com/office/drawing/2014/main" xmlns="" val="885104855"/>
                    </a:ext>
                  </a:extLst>
                </a:gridCol>
              </a:tblGrid>
              <a:tr h="36003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5354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Bev Moss-Reilly – </a:t>
                      </a:r>
                      <a:r>
                        <a:rPr lang="en-US" sz="1800" b="1" kern="1200" dirty="0" err="1" smtClean="0">
                          <a:solidFill>
                            <a:schemeClr val="lt1"/>
                          </a:solidFill>
                          <a:effectLst/>
                          <a:latin typeface="+mn-lt"/>
                          <a:ea typeface="+mn-ea"/>
                          <a:cs typeface="+mn-cs"/>
                        </a:rPr>
                        <a:t>cont</a:t>
                      </a:r>
                      <a:r>
                        <a:rPr lang="en-US" sz="1800" b="1" kern="1200" dirty="0" smtClean="0">
                          <a:solidFill>
                            <a:schemeClr val="lt1"/>
                          </a:solidFill>
                          <a:effectLst/>
                          <a:latin typeface="+mn-lt"/>
                          <a:ea typeface="+mn-ea"/>
                          <a:cs typeface="+mn-cs"/>
                        </a:rPr>
                        <a:t>’</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200" b="1" dirty="0" smtClean="0">
                          <a:effectLst/>
                          <a:latin typeface="Arial" panose="020B0604020202020204" pitchFamily="34" charset="0"/>
                          <a:ea typeface="Times New Roman" panose="02020603050405020304" pitchFamily="18" charset="0"/>
                        </a:rPr>
                        <a:t>Continues</a:t>
                      </a: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smtClean="0">
                          <a:effectLst/>
                          <a:latin typeface="Arial" panose="020B0604020202020204" pitchFamily="34" charset="0"/>
                          <a:ea typeface="Times New Roman" panose="02020603050405020304" pitchFamily="18" charset="0"/>
                        </a:rPr>
                        <a:t>To </a:t>
                      </a:r>
                      <a:r>
                        <a:rPr lang="en-US" sz="1200" dirty="0">
                          <a:effectLst/>
                          <a:latin typeface="Arial" panose="020B0604020202020204" pitchFamily="34" charset="0"/>
                          <a:ea typeface="Times New Roman" panose="02020603050405020304" pitchFamily="18" charset="0"/>
                        </a:rPr>
                        <a:t>take it a step further, this would be one way of wisely contributing to the health crisis. It would be some alleviation of the far-reaching domino effect.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It is my plea as an anxious partner that you assist in this process, as the gravity of the consequences are not what l wish to live with. I do not want to be a statistic burying my beloved spouse where this can be avoided.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It is simple and can be executed in various departments where people are required to queue. We are in an unvaccinated society with rates of exponential growth. There is no herd immunity and our socio-economic spread is diverse. This Hotspot is a melting pot of such diversity.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Please implement this step with immediate effect.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trust that as the Premier of our well run Western Cape, that you will be the instrument to pull the brakes up on this dire situation.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Please give us the green light!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have had the drive to approach you. I have indicated the full scenario and illustrated the hazards that are flashing.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Even if this will take time in the slow lane, l need the assurance that it will be fueled into action.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want to be the change l want to see having a positive effect on my country.</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Complaint regarding the requirement to have eye tests and retake of finger prints done at testing </a:t>
                      </a:r>
                      <a:r>
                        <a:rPr lang="en-US" sz="1200" dirty="0" err="1">
                          <a:effectLst/>
                          <a:latin typeface="Arial" panose="020B0604020202020204" pitchFamily="34" charset="0"/>
                          <a:ea typeface="Times New Roman" panose="02020603050405020304" pitchFamily="18" charset="0"/>
                        </a:rPr>
                        <a:t>centres</a:t>
                      </a:r>
                      <a:r>
                        <a:rPr lang="en-US" sz="1200" dirty="0">
                          <a:effectLst/>
                          <a:latin typeface="Arial" panose="020B0604020202020204" pitchFamily="34" charset="0"/>
                          <a:ea typeface="Times New Roman" panose="02020603050405020304" pitchFamily="18" charset="0"/>
                        </a:rPr>
                        <a:t> during a time of Covid-19.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141</a:t>
            </a:fld>
            <a:endParaRPr lang="en-US"/>
          </a:p>
        </p:txBody>
      </p:sp>
    </p:spTree>
    <p:extLst>
      <p:ext uri="{BB962C8B-B14F-4D97-AF65-F5344CB8AC3E}">
        <p14:creationId xmlns:p14="http://schemas.microsoft.com/office/powerpoint/2010/main" xmlns="" val="341373239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39727160"/>
              </p:ext>
            </p:extLst>
          </p:nvPr>
        </p:nvGraphicFramePr>
        <p:xfrm>
          <a:off x="3931" y="0"/>
          <a:ext cx="9249607" cy="5670996"/>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23614">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834413">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George </a:t>
                      </a:r>
                      <a:r>
                        <a:rPr lang="en-US" sz="1800" b="1" kern="1200" dirty="0" err="1">
                          <a:solidFill>
                            <a:schemeClr val="lt1"/>
                          </a:solidFill>
                          <a:effectLst/>
                          <a:latin typeface="+mn-lt"/>
                          <a:ea typeface="+mn-ea"/>
                          <a:cs typeface="+mn-cs"/>
                        </a:rPr>
                        <a:t>Theart</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200" dirty="0">
                          <a:effectLst/>
                          <a:latin typeface="+mn-lt"/>
                          <a:ea typeface="Times New Roman" panose="02020603050405020304" pitchFamily="18" charset="0"/>
                        </a:rPr>
                        <a:t>As a law abiding citizen I strongly object to the proposed amendment(s) to the National Road Traffic Act 93 of 1996 with reference to moving to zero the current legal alcohol level limit. Which in terms of the existing Act which is less than 0.05 grams of alcohol per 100 </a:t>
                      </a:r>
                      <a:r>
                        <a:rPr lang="en-US" sz="1200" dirty="0" err="1">
                          <a:effectLst/>
                          <a:latin typeface="+mn-lt"/>
                          <a:ea typeface="Times New Roman" panose="02020603050405020304" pitchFamily="18" charset="0"/>
                        </a:rPr>
                        <a:t>millilitres</a:t>
                      </a:r>
                      <a:r>
                        <a:rPr lang="en-US" sz="1200" dirty="0">
                          <a:effectLst/>
                          <a:latin typeface="+mn-lt"/>
                          <a:ea typeface="Times New Roman" panose="02020603050405020304" pitchFamily="18" charset="0"/>
                        </a:rPr>
                        <a:t> of blood, or, for professional drivers, less than 0.02 grams of alcohol per 100 </a:t>
                      </a:r>
                      <a:r>
                        <a:rPr lang="en-US" sz="1200" dirty="0" err="1">
                          <a:effectLst/>
                          <a:latin typeface="+mn-lt"/>
                          <a:ea typeface="Times New Roman" panose="02020603050405020304" pitchFamily="18" charset="0"/>
                        </a:rPr>
                        <a:t>millilitres</a:t>
                      </a:r>
                      <a:r>
                        <a:rPr lang="en-US" sz="1200" dirty="0">
                          <a:effectLst/>
                          <a:latin typeface="+mn-lt"/>
                          <a:ea typeface="Times New Roman" panose="02020603050405020304" pitchFamily="18" charset="0"/>
                        </a:rPr>
                        <a:t> of blood, when measured via a blood sample. When measured by </a:t>
                      </a:r>
                      <a:r>
                        <a:rPr lang="en-US" sz="1200" dirty="0" err="1">
                          <a:effectLst/>
                          <a:latin typeface="+mn-lt"/>
                          <a:ea typeface="Times New Roman" panose="02020603050405020304" pitchFamily="18" charset="0"/>
                        </a:rPr>
                        <a:t>breathalyser</a:t>
                      </a:r>
                      <a:r>
                        <a:rPr lang="en-US" sz="1200" dirty="0">
                          <a:effectLst/>
                          <a:latin typeface="+mn-lt"/>
                          <a:ea typeface="Times New Roman" panose="02020603050405020304" pitchFamily="18" charset="0"/>
                        </a:rPr>
                        <a:t>, the current measure is 0.24 milligrams of alcohol per 1,000 </a:t>
                      </a:r>
                      <a:r>
                        <a:rPr lang="en-US" sz="1200" dirty="0" err="1">
                          <a:effectLst/>
                          <a:latin typeface="+mn-lt"/>
                          <a:ea typeface="Times New Roman" panose="02020603050405020304" pitchFamily="18" charset="0"/>
                        </a:rPr>
                        <a:t>millilitres</a:t>
                      </a:r>
                      <a:r>
                        <a:rPr lang="en-US" sz="1200" dirty="0">
                          <a:effectLst/>
                          <a:latin typeface="+mn-lt"/>
                          <a:ea typeface="Times New Roman" panose="02020603050405020304" pitchFamily="18" charset="0"/>
                        </a:rPr>
                        <a:t> of breath, and for professional drivers, it is 0.10 milligrams of blood per 1,000 </a:t>
                      </a:r>
                      <a:r>
                        <a:rPr lang="en-US" sz="1200" dirty="0" err="1">
                          <a:effectLst/>
                          <a:latin typeface="+mn-lt"/>
                          <a:ea typeface="Times New Roman" panose="02020603050405020304" pitchFamily="18" charset="0"/>
                        </a:rPr>
                        <a:t>millilitres</a:t>
                      </a:r>
                      <a:r>
                        <a:rPr lang="en-US" sz="1200" dirty="0">
                          <a:effectLst/>
                          <a:latin typeface="+mn-lt"/>
                          <a:ea typeface="Times New Roman" panose="02020603050405020304" pitchFamily="18" charset="0"/>
                        </a:rPr>
                        <a:t> of breath.</a:t>
                      </a:r>
                      <a:endParaRPr lang="en-ZA" sz="1200" dirty="0">
                        <a:effectLst/>
                        <a:latin typeface="+mn-lt"/>
                        <a:ea typeface="Times New Roman" panose="02020603050405020304" pitchFamily="18" charset="0"/>
                      </a:endParaRPr>
                    </a:p>
                    <a:p>
                      <a:pPr algn="just">
                        <a:spcAft>
                          <a:spcPts val="0"/>
                        </a:spcAft>
                      </a:pPr>
                      <a:r>
                        <a:rPr lang="en-US" sz="1200" dirty="0">
                          <a:effectLst/>
                          <a:latin typeface="+mn-lt"/>
                          <a:ea typeface="Times New Roman" panose="02020603050405020304" pitchFamily="18" charset="0"/>
                        </a:rPr>
                        <a:t>The Bill does not amend the methods of testing alcohol levels, penalties, or any other part of current legislation that deals with the alcohol level of drivers. It merely deletes the sections of the Act that specify the permitted level of alcohol for drivers.</a:t>
                      </a:r>
                      <a:endParaRPr lang="en-ZA" sz="1200" dirty="0">
                        <a:effectLst/>
                        <a:latin typeface="+mn-lt"/>
                        <a:ea typeface="Times New Roman" panose="02020603050405020304" pitchFamily="18" charset="0"/>
                      </a:endParaRPr>
                    </a:p>
                    <a:p>
                      <a:pPr algn="just">
                        <a:spcAft>
                          <a:spcPts val="0"/>
                        </a:spcAft>
                      </a:pPr>
                      <a:r>
                        <a:rPr lang="en-US" sz="1200" dirty="0">
                          <a:effectLst/>
                          <a:latin typeface="+mn-lt"/>
                          <a:ea typeface="Times New Roman" panose="02020603050405020304" pitchFamily="18" charset="0"/>
                        </a:rPr>
                        <a:t> </a:t>
                      </a:r>
                      <a:endParaRPr lang="en-ZA" sz="1200" dirty="0">
                        <a:effectLst/>
                        <a:latin typeface="+mn-lt"/>
                        <a:ea typeface="Times New Roman" panose="02020603050405020304" pitchFamily="18" charset="0"/>
                      </a:endParaRPr>
                    </a:p>
                  </a:txBody>
                  <a:tcPr marL="68580" marR="68580" marT="0" marB="0"/>
                </a:tc>
                <a:tc>
                  <a:txBody>
                    <a:bodyPr/>
                    <a:lstStyle/>
                    <a:p>
                      <a:pPr algn="just">
                        <a:spcAft>
                          <a:spcPts val="0"/>
                        </a:spcAft>
                      </a:pPr>
                      <a:r>
                        <a:rPr lang="en-US" sz="1200" dirty="0">
                          <a:effectLst/>
                          <a:latin typeface="+mn-lt"/>
                          <a:ea typeface="Times New Roman" panose="02020603050405020304" pitchFamily="18" charset="0"/>
                        </a:rPr>
                        <a:t>Opposes the 0% BAC.</a:t>
                      </a:r>
                    </a:p>
                    <a:p>
                      <a:pPr algn="just"/>
                      <a:r>
                        <a:rPr lang="en-US" sz="1200" kern="1200" dirty="0">
                          <a:solidFill>
                            <a:schemeClr val="dk1"/>
                          </a:solidFill>
                          <a:effectLst/>
                          <a:latin typeface="+mn-lt"/>
                          <a:ea typeface="+mn-ea"/>
                          <a:cs typeface="+mn-cs"/>
                        </a:rPr>
                        <a:t>In countries that are serious about curbing the rate of fatalities </a:t>
                      </a:r>
                      <a:r>
                        <a:rPr lang="en-US" sz="1200" kern="1200" dirty="0" err="1">
                          <a:solidFill>
                            <a:schemeClr val="dk1"/>
                          </a:solidFill>
                          <a:effectLst/>
                          <a:latin typeface="+mn-lt"/>
                          <a:ea typeface="+mn-ea"/>
                          <a:cs typeface="+mn-cs"/>
                        </a:rPr>
                        <a:t>occassioned</a:t>
                      </a:r>
                      <a:r>
                        <a:rPr lang="en-US" sz="1200" kern="1200" dirty="0">
                          <a:solidFill>
                            <a:schemeClr val="dk1"/>
                          </a:solidFill>
                          <a:effectLst/>
                          <a:latin typeface="+mn-lt"/>
                          <a:ea typeface="+mn-ea"/>
                          <a:cs typeface="+mn-cs"/>
                        </a:rPr>
                        <a:t> by road accidents resultant from drunk driving their fatality rate was drastically reduced. How is SA different because in SA a lot of people die from accidents caused by drunk drivers. During heightened lockdown levels to curb the spread of COVID19 in the country, it was reported that for the first time in in the history of the hospital Chris Hani </a:t>
                      </a:r>
                      <a:r>
                        <a:rPr lang="en-US" sz="1200" kern="1200" dirty="0" err="1">
                          <a:solidFill>
                            <a:schemeClr val="dk1"/>
                          </a:solidFill>
                          <a:effectLst/>
                          <a:latin typeface="+mn-lt"/>
                          <a:ea typeface="+mn-ea"/>
                          <a:cs typeface="+mn-cs"/>
                        </a:rPr>
                        <a:t>Baragwanath</a:t>
                      </a:r>
                      <a:r>
                        <a:rPr lang="en-US" sz="1200" kern="1200" dirty="0">
                          <a:solidFill>
                            <a:schemeClr val="dk1"/>
                          </a:solidFill>
                          <a:effectLst/>
                          <a:latin typeface="+mn-lt"/>
                          <a:ea typeface="+mn-ea"/>
                          <a:cs typeface="+mn-cs"/>
                        </a:rPr>
                        <a:t> Hospital's trauma ward reported zero (0) trauma admissions on new years eve. South Africans need to understand that alcohol consumption and operating a vehicle don't mix. Otherwise families will continue to be destroyed at the behest of this social ill which continues to kill breadwinners, mothers, fathers. It is not as though the traffic officers are not enforcing the current laws, people still continue to take their chances because they know that there are certain alcohol limits that have been set thus hoping that they are not above the set limits. The rate of fatalities are just too much even in the presence of the current set BAC limits.</a:t>
                      </a:r>
                      <a:endParaRPr lang="en-ZA" sz="1200" kern="1200" dirty="0">
                        <a:solidFill>
                          <a:schemeClr val="dk1"/>
                        </a:solidFill>
                        <a:effectLst/>
                        <a:latin typeface="+mn-lt"/>
                        <a:ea typeface="+mn-ea"/>
                        <a:cs typeface="+mn-cs"/>
                      </a:endParaRPr>
                    </a:p>
                    <a:p>
                      <a:pPr algn="just"/>
                      <a:r>
                        <a:rPr lang="en-US" sz="1200" kern="1200" dirty="0">
                          <a:solidFill>
                            <a:schemeClr val="dk1"/>
                          </a:solidFill>
                          <a:effectLst/>
                          <a:latin typeface="+mn-lt"/>
                          <a:ea typeface="+mn-ea"/>
                          <a:cs typeface="+mn-cs"/>
                        </a:rPr>
                        <a:t> </a:t>
                      </a:r>
                      <a:endParaRPr lang="en-ZA" sz="12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720259609"/>
                  </a:ext>
                </a:extLst>
              </a:tr>
              <a:tr h="512969">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142</a:t>
            </a:fld>
            <a:endParaRPr lang="en-US"/>
          </a:p>
        </p:txBody>
      </p:sp>
    </p:spTree>
    <p:extLst>
      <p:ext uri="{BB962C8B-B14F-4D97-AF65-F5344CB8AC3E}">
        <p14:creationId xmlns:p14="http://schemas.microsoft.com/office/powerpoint/2010/main" xmlns="" val="173987252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61873465"/>
              </p:ext>
            </p:extLst>
          </p:nvPr>
        </p:nvGraphicFramePr>
        <p:xfrm>
          <a:off x="3931" y="-89644"/>
          <a:ext cx="9249607" cy="5754364"/>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003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03109">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George </a:t>
                      </a:r>
                      <a:r>
                        <a:rPr lang="en-US" sz="1800" b="1" kern="1200" dirty="0" err="1" smtClean="0">
                          <a:solidFill>
                            <a:schemeClr val="lt1"/>
                          </a:solidFill>
                          <a:effectLst/>
                          <a:latin typeface="+mn-lt"/>
                          <a:ea typeface="+mn-ea"/>
                          <a:cs typeface="+mn-cs"/>
                        </a:rPr>
                        <a:t>Theart</a:t>
                      </a:r>
                      <a:r>
                        <a:rPr lang="en-US" sz="1800" b="1" kern="1200" dirty="0" smtClean="0">
                          <a:solidFill>
                            <a:schemeClr val="lt1"/>
                          </a:solidFill>
                          <a:effectLst/>
                          <a:latin typeface="+mn-lt"/>
                          <a:ea typeface="+mn-ea"/>
                          <a:cs typeface="+mn-cs"/>
                        </a:rPr>
                        <a:t> – </a:t>
                      </a:r>
                      <a:r>
                        <a:rPr lang="en-US" sz="1800" b="1" kern="1200" dirty="0" err="1" smtClean="0">
                          <a:solidFill>
                            <a:schemeClr val="lt1"/>
                          </a:solidFill>
                          <a:effectLst/>
                          <a:latin typeface="+mn-lt"/>
                          <a:ea typeface="+mn-ea"/>
                          <a:cs typeface="+mn-cs"/>
                        </a:rPr>
                        <a:t>cont</a:t>
                      </a:r>
                      <a:r>
                        <a:rPr lang="en-US" sz="1800" b="1" kern="1200" dirty="0" smtClean="0">
                          <a:solidFill>
                            <a:schemeClr val="lt1"/>
                          </a:solidFill>
                          <a:effectLst/>
                          <a:latin typeface="+mn-lt"/>
                          <a:ea typeface="+mn-ea"/>
                          <a:cs typeface="+mn-cs"/>
                        </a:rPr>
                        <a:t>’</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mn-lt"/>
                        <a:ea typeface="Times New Roman" panose="02020603050405020304" pitchFamily="18" charset="0"/>
                      </a:endParaRPr>
                    </a:p>
                    <a:p>
                      <a:pPr algn="just">
                        <a:spcAft>
                          <a:spcPts val="0"/>
                        </a:spcAft>
                      </a:pPr>
                      <a:r>
                        <a:rPr lang="en-US" sz="1200" dirty="0">
                          <a:effectLst/>
                          <a:latin typeface="+mn-lt"/>
                          <a:ea typeface="Times New Roman" panose="02020603050405020304" pitchFamily="18" charset="0"/>
                        </a:rPr>
                        <a:t>Clause 46 of the Bill provides that—</a:t>
                      </a:r>
                      <a:endParaRPr lang="en-ZA" sz="1200" dirty="0">
                        <a:effectLst/>
                        <a:latin typeface="+mn-lt"/>
                        <a:ea typeface="Times New Roman" panose="02020603050405020304" pitchFamily="18" charset="0"/>
                      </a:endParaRPr>
                    </a:p>
                    <a:p>
                      <a:pPr algn="just">
                        <a:spcAft>
                          <a:spcPts val="0"/>
                        </a:spcAft>
                      </a:pPr>
                      <a:r>
                        <a:rPr lang="en-US" sz="1200" dirty="0">
                          <a:effectLst/>
                          <a:latin typeface="+mn-lt"/>
                          <a:ea typeface="Times New Roman" panose="02020603050405020304" pitchFamily="18" charset="0"/>
                        </a:rPr>
                        <a:t>“No person shall on a public road—</a:t>
                      </a:r>
                      <a:endParaRPr lang="en-ZA" sz="1200" dirty="0">
                        <a:effectLst/>
                        <a:latin typeface="+mn-lt"/>
                        <a:ea typeface="Times New Roman" panose="02020603050405020304" pitchFamily="18" charset="0"/>
                      </a:endParaRPr>
                    </a:p>
                    <a:p>
                      <a:pPr algn="just">
                        <a:spcAft>
                          <a:spcPts val="0"/>
                        </a:spcAft>
                      </a:pPr>
                      <a:r>
                        <a:rPr lang="en-US" sz="1200" dirty="0">
                          <a:effectLst/>
                          <a:latin typeface="+mn-lt"/>
                          <a:ea typeface="Times New Roman" panose="02020603050405020304" pitchFamily="18" charset="0"/>
                        </a:rPr>
                        <a:t>(a) drive a vehicle; or</a:t>
                      </a:r>
                      <a:endParaRPr lang="en-ZA" sz="1200" dirty="0">
                        <a:effectLst/>
                        <a:latin typeface="+mn-lt"/>
                        <a:ea typeface="Times New Roman" panose="02020603050405020304" pitchFamily="18" charset="0"/>
                      </a:endParaRPr>
                    </a:p>
                    <a:p>
                      <a:pPr algn="just">
                        <a:spcAft>
                          <a:spcPts val="0"/>
                        </a:spcAft>
                      </a:pPr>
                      <a:r>
                        <a:rPr lang="en-US" sz="1200" dirty="0">
                          <a:effectLst/>
                          <a:latin typeface="+mn-lt"/>
                          <a:ea typeface="Times New Roman" panose="02020603050405020304" pitchFamily="18" charset="0"/>
                        </a:rPr>
                        <a:t>(b) occupy the driver’s seat of a motor vehicle the engine of which is running,</a:t>
                      </a:r>
                      <a:endParaRPr lang="en-ZA" sz="1200" dirty="0">
                        <a:effectLst/>
                        <a:latin typeface="+mn-lt"/>
                        <a:ea typeface="Times New Roman" panose="02020603050405020304" pitchFamily="18" charset="0"/>
                      </a:endParaRPr>
                    </a:p>
                    <a:p>
                      <a:pPr algn="just">
                        <a:spcAft>
                          <a:spcPts val="0"/>
                        </a:spcAft>
                      </a:pPr>
                      <a:r>
                        <a:rPr lang="en-US" sz="1200" dirty="0">
                          <a:effectLst/>
                          <a:latin typeface="+mn-lt"/>
                          <a:ea typeface="Times New Roman" panose="02020603050405020304" pitchFamily="18" charset="0"/>
                        </a:rPr>
                        <a:t>while there is any concentration of alcohol in any specimen of blood taken [or of breath exhaled] from any part of his or her body.” [own emphasis added]</a:t>
                      </a:r>
                      <a:endParaRPr lang="en-ZA" sz="1200" dirty="0">
                        <a:effectLst/>
                        <a:latin typeface="+mn-lt"/>
                        <a:ea typeface="Times New Roman" panose="02020603050405020304" pitchFamily="18" charset="0"/>
                      </a:endParaRPr>
                    </a:p>
                    <a:p>
                      <a:pPr algn="just">
                        <a:spcAft>
                          <a:spcPts val="0"/>
                        </a:spcAft>
                      </a:pPr>
                      <a:r>
                        <a:rPr lang="en-US" sz="1200" dirty="0">
                          <a:effectLst/>
                          <a:latin typeface="+mn-lt"/>
                          <a:ea typeface="Times New Roman" panose="02020603050405020304" pitchFamily="18" charset="0"/>
                        </a:rPr>
                        <a:t>In essence, soon South Africans will not be permitted to drive if they have had any alcohol whatsoever. Once again the government is punishing law abiding citizens for the minority of individuals that break the law. The area where I live as with many other South African citizens has no public transport available. I am a social alcohol consumer who has always stayed well within legal limits when consuming alcohol before driving. I live on my own and the proposed amendments thus will deprive me of all ability to </a:t>
                      </a:r>
                      <a:r>
                        <a:rPr lang="en-US" sz="1200" dirty="0" err="1">
                          <a:effectLst/>
                          <a:latin typeface="+mn-lt"/>
                          <a:ea typeface="Times New Roman" panose="02020603050405020304" pitchFamily="18" charset="0"/>
                        </a:rPr>
                        <a:t>socialise</a:t>
                      </a:r>
                      <a:r>
                        <a:rPr lang="en-US" sz="1200" dirty="0">
                          <a:effectLst/>
                          <a:latin typeface="+mn-lt"/>
                          <a:ea typeface="Times New Roman" panose="02020603050405020304" pitchFamily="18" charset="0"/>
                        </a:rPr>
                        <a:t> and relax with a glass of wine or a beer with friends. </a:t>
                      </a:r>
                      <a:endParaRPr lang="en-ZA" sz="1200" dirty="0">
                        <a:effectLst/>
                        <a:latin typeface="+mn-lt"/>
                        <a:ea typeface="Times New Roman" panose="02020603050405020304" pitchFamily="18" charset="0"/>
                      </a:endParaRPr>
                    </a:p>
                  </a:txBody>
                  <a:tcPr marL="68580" marR="68580" marT="0" marB="0"/>
                </a:tc>
                <a:tc>
                  <a:txBody>
                    <a:bodyPr/>
                    <a:lstStyle/>
                    <a:p>
                      <a:pPr algn="just">
                        <a:spcAft>
                          <a:spcPts val="0"/>
                        </a:spcAft>
                      </a:pPr>
                      <a:endParaRPr lang="en-US" sz="1200" dirty="0">
                        <a:effectLst/>
                        <a:latin typeface="+mn-lt"/>
                        <a:ea typeface="Times New Roman" panose="02020603050405020304" pitchFamily="18" charset="0"/>
                      </a:endParaRPr>
                    </a:p>
                    <a:p>
                      <a:pPr algn="just"/>
                      <a:r>
                        <a:rPr lang="en-US" sz="1200" kern="1200" dirty="0">
                          <a:solidFill>
                            <a:schemeClr val="dk1"/>
                          </a:solidFill>
                          <a:effectLst/>
                          <a:latin typeface="+mn-lt"/>
                          <a:ea typeface="+mn-ea"/>
                          <a:cs typeface="+mn-cs"/>
                        </a:rPr>
                        <a:t>The comment in this case are noted, Professor Charles Parry in his comments elsewhere in this documents went to a great extent in actually showing some of the gains and the reductions which were achieved by countries that actually implemented the reduction in their BAC. It is noted that every legislation must be accompanied by effective enforcement in order for it to be effective and derive the desired result. Not only that but also the speed at which the scientific evidence to enable timeous prosecution of drunk drivers is equally important. However, where interventions are necessary they should be implemented without delays. There is no reason why an intoxicated person or a person whose BAC is above the set limit should be behind the steering wheel of a motor vehicle. </a:t>
                      </a:r>
                    </a:p>
                    <a:p>
                      <a:pPr algn="just"/>
                      <a:endParaRPr lang="en-US" sz="1200" kern="1200" dirty="0">
                        <a:solidFill>
                          <a:schemeClr val="dk1"/>
                        </a:solidFill>
                        <a:effectLst/>
                        <a:latin typeface="+mn-lt"/>
                        <a:ea typeface="+mn-ea"/>
                        <a:cs typeface="+mn-cs"/>
                      </a:endParaRPr>
                    </a:p>
                    <a:p>
                      <a:pPr algn="just"/>
                      <a:r>
                        <a:rPr lang="en-US" sz="1200" kern="1200" dirty="0">
                          <a:solidFill>
                            <a:schemeClr val="dk1"/>
                          </a:solidFill>
                          <a:effectLst/>
                          <a:latin typeface="+mn-lt"/>
                          <a:ea typeface="+mn-ea"/>
                          <a:cs typeface="+mn-cs"/>
                        </a:rPr>
                        <a:t>It is factually incorrect that the government is punishing law abiding citizens  for the minority of individuals that break the law. The introduction of the alcohol ban for vehicle drivers will go a long way in reducing the unnecessary fatal crashes that are happening on SA roads. Currently, drivers have to second guess each time they are  having a drink prior to getting into their cars because it is not clear as to when exactly is the requisite alcohol limit is exceeded because the scientific narrative is that different people’ s bodies are different in the way in which they are able to break down the alcohol in their systems. </a:t>
                      </a:r>
                      <a:endParaRPr lang="en-ZA" sz="12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34383">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143</a:t>
            </a:fld>
            <a:endParaRPr lang="en-US"/>
          </a:p>
        </p:txBody>
      </p:sp>
    </p:spTree>
    <p:extLst>
      <p:ext uri="{BB962C8B-B14F-4D97-AF65-F5344CB8AC3E}">
        <p14:creationId xmlns:p14="http://schemas.microsoft.com/office/powerpoint/2010/main" xmlns="" val="413578481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56464604"/>
              </p:ext>
            </p:extLst>
          </p:nvPr>
        </p:nvGraphicFramePr>
        <p:xfrm>
          <a:off x="-14326" y="54372"/>
          <a:ext cx="9249607" cy="5387586"/>
        </p:xfrm>
        <a:graphic>
          <a:graphicData uri="http://schemas.openxmlformats.org/drawingml/2006/table">
            <a:tbl>
              <a:tblPr firstRow="1" firstCol="1" bandRow="1">
                <a:tableStyleId>{5C22544A-7EE6-4342-B048-85BDC9FD1C3A}</a:tableStyleId>
              </a:tblPr>
              <a:tblGrid>
                <a:gridCol w="2048807">
                  <a:extLst>
                    <a:ext uri="{9D8B030D-6E8A-4147-A177-3AD203B41FA5}">
                      <a16:colId xmlns:a16="http://schemas.microsoft.com/office/drawing/2014/main" xmlns="" val="3578070163"/>
                    </a:ext>
                  </a:extLst>
                </a:gridCol>
                <a:gridCol w="2920077">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28803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589081">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George </a:t>
                      </a:r>
                      <a:r>
                        <a:rPr lang="en-US" sz="1800" b="1" kern="1200" dirty="0" err="1">
                          <a:solidFill>
                            <a:schemeClr val="lt1"/>
                          </a:solidFill>
                          <a:effectLst/>
                          <a:latin typeface="+mn-lt"/>
                          <a:ea typeface="+mn-ea"/>
                          <a:cs typeface="+mn-cs"/>
                        </a:rPr>
                        <a:t>Theart</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200" b="1" dirty="0" err="1">
                          <a:effectLst/>
                          <a:latin typeface="+mn-lt"/>
                          <a:ea typeface="Times New Roman" panose="02020603050405020304" pitchFamily="18" charset="0"/>
                        </a:rPr>
                        <a:t>Cont</a:t>
                      </a:r>
                      <a:r>
                        <a:rPr lang="en-US" sz="1200" b="1" dirty="0">
                          <a:effectLst/>
                          <a:latin typeface="+mn-lt"/>
                          <a:ea typeface="Times New Roman" panose="02020603050405020304" pitchFamily="18" charset="0"/>
                        </a:rPr>
                        <a:t>’</a:t>
                      </a:r>
                    </a:p>
                    <a:p>
                      <a:pPr algn="just">
                        <a:spcAft>
                          <a:spcPts val="0"/>
                        </a:spcAft>
                      </a:pPr>
                      <a:r>
                        <a:rPr lang="en-US" sz="1200" dirty="0">
                          <a:effectLst/>
                          <a:latin typeface="+mn-lt"/>
                          <a:ea typeface="Times New Roman" panose="02020603050405020304" pitchFamily="18" charset="0"/>
                        </a:rPr>
                        <a:t>This is utterly and completely unreasonable and the proposed amendment WILL SIMPLY DEPRIVE LAW ABIDING CITIZENS of further rights it will NOT change the behaviour of those that transgress the law. The less than 0.05 grams of alcohol per 100 </a:t>
                      </a:r>
                      <a:r>
                        <a:rPr lang="en-US" sz="1200" dirty="0" err="1">
                          <a:effectLst/>
                          <a:latin typeface="+mn-lt"/>
                          <a:ea typeface="Times New Roman" panose="02020603050405020304" pitchFamily="18" charset="0"/>
                        </a:rPr>
                        <a:t>millilitres</a:t>
                      </a:r>
                      <a:r>
                        <a:rPr lang="en-US" sz="1200" dirty="0">
                          <a:effectLst/>
                          <a:latin typeface="+mn-lt"/>
                          <a:ea typeface="Times New Roman" panose="02020603050405020304" pitchFamily="18" charset="0"/>
                        </a:rPr>
                        <a:t> of blood is scientifically proven as not impairing driver ability and IS NOT THE PROBLEM. The problem of alcohol related accidents and incidents is policing and criminal behaviour.</a:t>
                      </a:r>
                      <a:endParaRPr lang="en-ZA" sz="1200" dirty="0">
                        <a:effectLst/>
                        <a:latin typeface="+mn-lt"/>
                        <a:ea typeface="Times New Roman" panose="02020603050405020304" pitchFamily="18" charset="0"/>
                      </a:endParaRPr>
                    </a:p>
                    <a:p>
                      <a:pPr algn="just">
                        <a:spcAft>
                          <a:spcPts val="0"/>
                        </a:spcAft>
                      </a:pPr>
                      <a:r>
                        <a:rPr lang="en-US" sz="1200" dirty="0">
                          <a:effectLst/>
                          <a:latin typeface="+mn-lt"/>
                          <a:ea typeface="Times New Roman" panose="02020603050405020304" pitchFamily="18" charset="0"/>
                        </a:rPr>
                        <a:t>Amendments should focus on addressing this problem and increasing consequences to transgressors not on even further reducing already highly limited rights of law abiding citizens.</a:t>
                      </a:r>
                      <a:endParaRPr lang="en-ZA" sz="1200" dirty="0">
                        <a:effectLst/>
                        <a:latin typeface="+mn-lt"/>
                        <a:ea typeface="Times New Roman" panose="02020603050405020304" pitchFamily="18" charset="0"/>
                      </a:endParaRPr>
                    </a:p>
                    <a:p>
                      <a:pPr algn="just">
                        <a:spcAft>
                          <a:spcPts val="0"/>
                        </a:spcAft>
                      </a:pPr>
                      <a:r>
                        <a:rPr lang="en-US" sz="1200" dirty="0">
                          <a:effectLst/>
                          <a:latin typeface="+mn-lt"/>
                          <a:ea typeface="Times New Roman" panose="02020603050405020304" pitchFamily="18" charset="0"/>
                        </a:rPr>
                        <a:t> </a:t>
                      </a:r>
                      <a:endParaRPr lang="en-ZA" sz="1200" dirty="0">
                        <a:effectLst/>
                        <a:latin typeface="+mn-lt"/>
                        <a:ea typeface="Times New Roman" panose="02020603050405020304" pitchFamily="18" charset="0"/>
                      </a:endParaRPr>
                    </a:p>
                  </a:txBody>
                  <a:tcPr marL="68580" marR="68580" marT="0" marB="0"/>
                </a:tc>
                <a:tc>
                  <a:txBody>
                    <a:bodyPr/>
                    <a:lstStyle/>
                    <a:p>
                      <a:pPr algn="just">
                        <a:spcAft>
                          <a:spcPts val="0"/>
                        </a:spcAft>
                      </a:pPr>
                      <a:endParaRPr lang="en-US" sz="1200" dirty="0">
                        <a:effectLst/>
                        <a:latin typeface="+mn-lt"/>
                        <a:ea typeface="Times New Roman" panose="02020603050405020304" pitchFamily="18" charset="0"/>
                      </a:endParaRPr>
                    </a:p>
                    <a:p>
                      <a:pPr algn="just"/>
                      <a:r>
                        <a:rPr lang="en-US" sz="1200" kern="1200" dirty="0">
                          <a:solidFill>
                            <a:schemeClr val="dk1"/>
                          </a:solidFill>
                          <a:effectLst/>
                          <a:latin typeface="+mn-lt"/>
                          <a:ea typeface="+mn-ea"/>
                          <a:cs typeface="+mn-cs"/>
                        </a:rPr>
                        <a:t>There is no reason why an intoxicated person or a person whose BAC is above the set limit should be behind the steering wheel of a motor vehicle. It is important not to lose sight of the fact that the proposal does not in any way suggest that alcohol should not be sold at all or not be consumed at the restaurants. It is factually incorrect that the government is punishing law abiding citizens  for the minority of individuals that break the law. The introduction of the alcohol ban for vehicle drivers will go a long way in reducing the unnecessary fatal crashes that are happening on SA roads. Currently, drivers have to second guess each time they are  having a drink prior to getting into their cars because it is not clear as to when exactly is the requisite alcohol limit is exceeded because the scientific narrative is that different people’ s bodies are different in the way in which they are able to break down the alcohol in their systems. </a:t>
                      </a:r>
                      <a:endParaRPr lang="en-ZA" sz="12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510473">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144</a:t>
            </a:fld>
            <a:endParaRPr lang="en-US"/>
          </a:p>
        </p:txBody>
      </p:sp>
    </p:spTree>
    <p:extLst>
      <p:ext uri="{BB962C8B-B14F-4D97-AF65-F5344CB8AC3E}">
        <p14:creationId xmlns:p14="http://schemas.microsoft.com/office/powerpoint/2010/main" xmlns="" val="114873621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8519973"/>
              </p:ext>
            </p:extLst>
          </p:nvPr>
        </p:nvGraphicFramePr>
        <p:xfrm>
          <a:off x="-14326" y="-17635"/>
          <a:ext cx="9249607" cy="5976663"/>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4248472">
                  <a:extLst>
                    <a:ext uri="{9D8B030D-6E8A-4147-A177-3AD203B41FA5}">
                      <a16:colId xmlns:a16="http://schemas.microsoft.com/office/drawing/2014/main" xmlns="" val="199004167"/>
                    </a:ext>
                  </a:extLst>
                </a:gridCol>
                <a:gridCol w="3096344">
                  <a:extLst>
                    <a:ext uri="{9D8B030D-6E8A-4147-A177-3AD203B41FA5}">
                      <a16:colId xmlns:a16="http://schemas.microsoft.com/office/drawing/2014/main" xmlns="" val="885104855"/>
                    </a:ext>
                  </a:extLst>
                </a:gridCol>
              </a:tblGrid>
              <a:tr h="36805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60860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Philip </a:t>
                      </a:r>
                      <a:r>
                        <a:rPr lang="en-US" sz="1800" b="1" kern="1200" dirty="0">
                          <a:solidFill>
                            <a:schemeClr val="lt1"/>
                          </a:solidFill>
                          <a:effectLst/>
                          <a:latin typeface="+mn-lt"/>
                          <a:ea typeface="+mn-ea"/>
                          <a:cs typeface="+mn-cs"/>
                        </a:rPr>
                        <a:t>Groom</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This question of changes to number plates has been </a:t>
                      </a:r>
                      <a:r>
                        <a:rPr lang="en-US" sz="1200" dirty="0" err="1">
                          <a:effectLst/>
                          <a:latin typeface="Arial" panose="020B0604020202020204" pitchFamily="34" charset="0"/>
                          <a:ea typeface="Times New Roman" panose="02020603050405020304" pitchFamily="18" charset="0"/>
                        </a:rPr>
                        <a:t>publicised</a:t>
                      </a:r>
                      <a:r>
                        <a:rPr lang="en-US" sz="1200" dirty="0">
                          <a:effectLst/>
                          <a:latin typeface="Arial" panose="020B0604020202020204" pitchFamily="34" charset="0"/>
                          <a:ea typeface="Times New Roman" panose="02020603050405020304" pitchFamily="18" charset="0"/>
                        </a:rPr>
                        <a:t> for a long time now. However as an Embosser we have not had one bit of input. The concerns that we as embossers will sit with is the changes to equipment or any additional resources required to manufacture the plates.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The additional costs to ensure staff is trained.</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The costs for further administration and filling of customer documents as proof of sale and manufacture of plates.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Costs to any enhancement of machines required for manufacturing of these plates.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The additional or higher costs for "raw" materials(requisites) for making these various number plates.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The reduced </a:t>
                      </a:r>
                      <a:r>
                        <a:rPr lang="en-US" sz="1200" dirty="0" err="1">
                          <a:effectLst/>
                          <a:latin typeface="Arial" panose="020B0604020202020204" pitchFamily="34" charset="0"/>
                          <a:ea typeface="Times New Roman" panose="02020603050405020304" pitchFamily="18" charset="0"/>
                        </a:rPr>
                        <a:t>margines</a:t>
                      </a:r>
                      <a:r>
                        <a:rPr lang="en-US" sz="1200" dirty="0">
                          <a:effectLst/>
                          <a:latin typeface="Arial" panose="020B0604020202020204" pitchFamily="34" charset="0"/>
                          <a:ea typeface="Times New Roman" panose="02020603050405020304" pitchFamily="18" charset="0"/>
                        </a:rPr>
                        <a:t> /profit when selling these plates as customers are not going to be willing to pay for an obviously more expensive number plate.</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Extra costs an more stringent inspections from SABS and the cost of these inspections borne out by the Embossers.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Will these advances on the plates include all the various plate sizes?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What will be time frame to for vehicle owners to convert to these new plates?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All these are some of the concern we have as an embosser.</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We would be happy to receive a response on these before any changes are made.</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The introduction of these new number plate provisions are very necessary to reduce the scourge of motor vehicle theft and cloning. Also to assist in efficient road traffic law enforcement and the general reduction in crime. More often criminals have taken advantage of the inadequate regulations in the number plate sphere. Criminals commit crimes some of them on the public roads such as high jacking and murder using false number plates knowing very well that they won’t be easily traced due to the inefficiencies in the number plate manufacturing and fitting industry. We are of the view that the streamlining of the number plate industry will go a long way in actually reducing the problem of vehicle cloning and theft whilst enhancing registration, licensing and vehicle administration. The number plate manufacturers need to be regulated. For quite a long time there was absolute lack of regulation in that area to police what they are doing and to whom are they issuing the number plates. SABS Inspection are necessary to ensure strict compliance with the legislation and the standards.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145</a:t>
            </a:fld>
            <a:endParaRPr lang="en-US"/>
          </a:p>
        </p:txBody>
      </p:sp>
    </p:spTree>
    <p:extLst>
      <p:ext uri="{BB962C8B-B14F-4D97-AF65-F5344CB8AC3E}">
        <p14:creationId xmlns:p14="http://schemas.microsoft.com/office/powerpoint/2010/main" xmlns="" val="332512749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02012808"/>
              </p:ext>
            </p:extLst>
          </p:nvPr>
        </p:nvGraphicFramePr>
        <p:xfrm>
          <a:off x="-14326" y="1"/>
          <a:ext cx="9249607" cy="5487087"/>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4240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682500">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Ndivhuwo</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Mugwedi</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1.Zero alcohol (0.00 grams of alcohol  per 100 </a:t>
                      </a:r>
                      <a:r>
                        <a:rPr lang="en-US" sz="1600" dirty="0" err="1">
                          <a:effectLst/>
                          <a:latin typeface="Arial" panose="020B0604020202020204" pitchFamily="34" charset="0"/>
                          <a:ea typeface="Times New Roman" panose="02020603050405020304" pitchFamily="18" charset="0"/>
                        </a:rPr>
                        <a:t>millilitres</a:t>
                      </a:r>
                      <a:r>
                        <a:rPr lang="en-US" sz="1600" dirty="0">
                          <a:effectLst/>
                          <a:latin typeface="Arial" panose="020B0604020202020204" pitchFamily="34" charset="0"/>
                          <a:ea typeface="Times New Roman" panose="02020603050405020304" pitchFamily="18" charset="0"/>
                        </a:rPr>
                        <a:t> of blood in the body).</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2. Renew driving </a:t>
                      </a:r>
                      <a:r>
                        <a:rPr lang="en-US" sz="1600" dirty="0" err="1">
                          <a:effectLst/>
                          <a:latin typeface="Arial" panose="020B0604020202020204" pitchFamily="34" charset="0"/>
                          <a:ea typeface="Times New Roman" panose="02020603050405020304" pitchFamily="18" charset="0"/>
                        </a:rPr>
                        <a:t>licence</a:t>
                      </a:r>
                      <a:r>
                        <a:rPr lang="en-US" sz="1600" dirty="0">
                          <a:effectLst/>
                          <a:latin typeface="Arial" panose="020B0604020202020204" pitchFamily="34" charset="0"/>
                          <a:ea typeface="Times New Roman" panose="02020603050405020304" pitchFamily="18" charset="0"/>
                        </a:rPr>
                        <a:t> after every 10 years.</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3. Probation driving </a:t>
                      </a:r>
                      <a:r>
                        <a:rPr lang="en-US" sz="1600" dirty="0" err="1">
                          <a:effectLst/>
                          <a:latin typeface="Arial" panose="020B0604020202020204" pitchFamily="34" charset="0"/>
                          <a:ea typeface="Times New Roman" panose="02020603050405020304" pitchFamily="18" charset="0"/>
                        </a:rPr>
                        <a:t>licence</a:t>
                      </a:r>
                      <a:r>
                        <a:rPr lang="en-US" sz="1600" dirty="0">
                          <a:effectLst/>
                          <a:latin typeface="Arial" panose="020B0604020202020204" pitchFamily="34" charset="0"/>
                          <a:ea typeface="Times New Roman" panose="02020603050405020304" pitchFamily="18" charset="0"/>
                        </a:rPr>
                        <a:t> period for 2 years before can be said is a qualified driver.</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Agrees with 0% BAC.</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Suggest driver </a:t>
                      </a:r>
                      <a:r>
                        <a:rPr lang="en-US" sz="1600" dirty="0" err="1">
                          <a:effectLst/>
                          <a:latin typeface="Arial" panose="020B0604020202020204" pitchFamily="34" charset="0"/>
                          <a:ea typeface="Times New Roman" panose="02020603050405020304" pitchFamily="18" charset="0"/>
                        </a:rPr>
                        <a:t>licence</a:t>
                      </a:r>
                      <a:r>
                        <a:rPr lang="en-US" sz="1600" dirty="0">
                          <a:effectLst/>
                          <a:latin typeface="Arial" panose="020B0604020202020204" pitchFamily="34" charset="0"/>
                          <a:ea typeface="Times New Roman" panose="02020603050405020304" pitchFamily="18" charset="0"/>
                        </a:rPr>
                        <a:t> renewals to be every 10 years.</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Suggest </a:t>
                      </a:r>
                      <a:r>
                        <a:rPr lang="en-US" sz="1600" dirty="0" err="1">
                          <a:effectLst/>
                          <a:latin typeface="Arial" panose="020B0604020202020204" pitchFamily="34" charset="0"/>
                          <a:ea typeface="Times New Roman" panose="02020603050405020304" pitchFamily="18" charset="0"/>
                        </a:rPr>
                        <a:t>probational</a:t>
                      </a:r>
                      <a:r>
                        <a:rPr lang="en-US" sz="1600" dirty="0">
                          <a:effectLst/>
                          <a:latin typeface="Arial" panose="020B0604020202020204" pitchFamily="34" charset="0"/>
                          <a:ea typeface="Times New Roman" panose="02020603050405020304" pitchFamily="18" charset="0"/>
                        </a:rPr>
                        <a:t> driving </a:t>
                      </a:r>
                      <a:r>
                        <a:rPr lang="en-US" sz="1600" dirty="0" err="1">
                          <a:effectLst/>
                          <a:latin typeface="Arial" panose="020B0604020202020204" pitchFamily="34" charset="0"/>
                          <a:ea typeface="Times New Roman" panose="02020603050405020304" pitchFamily="18" charset="0"/>
                        </a:rPr>
                        <a:t>licence</a:t>
                      </a:r>
                      <a:r>
                        <a:rPr lang="en-US" sz="1600" dirty="0">
                          <a:effectLst/>
                          <a:latin typeface="Arial" panose="020B0604020202020204" pitchFamily="34" charset="0"/>
                          <a:ea typeface="Times New Roman" panose="02020603050405020304" pitchFamily="18" charset="0"/>
                        </a:rPr>
                        <a:t> period of 2 years.</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62184">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146</a:t>
            </a:fld>
            <a:endParaRPr lang="en-US"/>
          </a:p>
        </p:txBody>
      </p:sp>
    </p:spTree>
    <p:extLst>
      <p:ext uri="{BB962C8B-B14F-4D97-AF65-F5344CB8AC3E}">
        <p14:creationId xmlns:p14="http://schemas.microsoft.com/office/powerpoint/2010/main" xmlns="" val="268579552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5522604"/>
              </p:ext>
            </p:extLst>
          </p:nvPr>
        </p:nvGraphicFramePr>
        <p:xfrm>
          <a:off x="3931" y="0"/>
          <a:ext cx="9249607" cy="5268670"/>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432048">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364753">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smtClean="0">
                          <a:solidFill>
                            <a:schemeClr val="lt1"/>
                          </a:solidFill>
                          <a:effectLst/>
                          <a:latin typeface="+mn-lt"/>
                          <a:ea typeface="+mn-ea"/>
                          <a:cs typeface="+mn-cs"/>
                        </a:rPr>
                        <a:t>Ntsoaki</a:t>
                      </a:r>
                      <a:r>
                        <a:rPr lang="en-US" sz="1800" b="1" kern="1200" dirty="0" smtClean="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Phali</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Motor driving license should be simulated and be conducted through technologies to ensure that </a:t>
                      </a:r>
                      <a:r>
                        <a:rPr lang="en-US" sz="1600" dirty="0" err="1">
                          <a:effectLst/>
                          <a:latin typeface="Arial" panose="020B0604020202020204" pitchFamily="34" charset="0"/>
                          <a:ea typeface="Times New Roman" panose="02020603050405020304" pitchFamily="18" charset="0"/>
                        </a:rPr>
                        <a:t>theres</a:t>
                      </a:r>
                      <a:r>
                        <a:rPr lang="en-US" sz="1600" dirty="0">
                          <a:effectLst/>
                          <a:latin typeface="Arial" panose="020B0604020202020204" pitchFamily="34" charset="0"/>
                          <a:ea typeface="Times New Roman" panose="02020603050405020304" pitchFamily="18" charset="0"/>
                        </a:rPr>
                        <a:t> minimal interferences by humans.</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err="1">
                          <a:effectLst/>
                          <a:latin typeface="Arial" panose="020B0604020202020204" pitchFamily="34" charset="0"/>
                          <a:ea typeface="Times New Roman" panose="02020603050405020304" pitchFamily="18" charset="0"/>
                        </a:rPr>
                        <a:t>Weve</a:t>
                      </a:r>
                      <a:r>
                        <a:rPr lang="en-US" sz="1600" dirty="0">
                          <a:effectLst/>
                          <a:latin typeface="Arial" panose="020B0604020202020204" pitchFamily="34" charset="0"/>
                          <a:ea typeface="Times New Roman" panose="02020603050405020304" pitchFamily="18" charset="0"/>
                        </a:rPr>
                        <a:t> seen instances where drivers cannot manage a simple exercise such as managing and controlling a clutch because they've bought a drivers </a:t>
                      </a:r>
                      <a:r>
                        <a:rPr lang="en-US" sz="1600" dirty="0" err="1">
                          <a:effectLst/>
                          <a:latin typeface="Arial" panose="020B0604020202020204" pitchFamily="34" charset="0"/>
                          <a:ea typeface="Times New Roman" panose="02020603050405020304" pitchFamily="18" charset="0"/>
                        </a:rPr>
                        <a:t>licence</a:t>
                      </a:r>
                      <a:r>
                        <a:rPr lang="en-US" sz="1600" dirty="0">
                          <a:effectLst/>
                          <a:latin typeface="Arial" panose="020B0604020202020204" pitchFamily="34" charset="0"/>
                          <a:ea typeface="Times New Roman" panose="02020603050405020304" pitchFamily="18" charset="0"/>
                        </a:rPr>
                        <a:t>.</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There should be minimal humans </a:t>
                      </a:r>
                      <a:r>
                        <a:rPr lang="en-US" sz="1600" dirty="0" err="1">
                          <a:effectLst/>
                          <a:latin typeface="Arial" panose="020B0604020202020204" pitchFamily="34" charset="0"/>
                          <a:ea typeface="Times New Roman" panose="02020603050405020304" pitchFamily="18" charset="0"/>
                        </a:rPr>
                        <a:t>utilised</a:t>
                      </a:r>
                      <a:r>
                        <a:rPr lang="en-US" sz="1600" dirty="0">
                          <a:effectLst/>
                          <a:latin typeface="Arial" panose="020B0604020202020204" pitchFamily="34" charset="0"/>
                          <a:ea typeface="Times New Roman" panose="02020603050405020304" pitchFamily="18" charset="0"/>
                        </a:rPr>
                        <a:t> in the new drivers </a:t>
                      </a:r>
                      <a:r>
                        <a:rPr lang="en-US" sz="1600" dirty="0" err="1">
                          <a:effectLst/>
                          <a:latin typeface="Arial" panose="020B0604020202020204" pitchFamily="34" charset="0"/>
                          <a:ea typeface="Times New Roman" panose="02020603050405020304" pitchFamily="18" charset="0"/>
                        </a:rPr>
                        <a:t>licence</a:t>
                      </a:r>
                      <a:r>
                        <a:rPr lang="en-US" sz="1600" dirty="0">
                          <a:effectLst/>
                          <a:latin typeface="Arial" panose="020B0604020202020204" pitchFamily="34" charset="0"/>
                          <a:ea typeface="Times New Roman" panose="02020603050405020304" pitchFamily="18" charset="0"/>
                        </a:rPr>
                        <a:t> process.</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Proposes the use of technology to advance improved driver training and eliminate human interference.</a:t>
                      </a:r>
                    </a:p>
                    <a:p>
                      <a:pPr algn="just">
                        <a:spcAft>
                          <a:spcPts val="0"/>
                        </a:spcAft>
                      </a:pPr>
                      <a:r>
                        <a:rPr lang="en-US" sz="1600" kern="1200" dirty="0">
                          <a:solidFill>
                            <a:schemeClr val="dk1"/>
                          </a:solidFill>
                          <a:effectLst/>
                          <a:latin typeface="+mn-lt"/>
                          <a:ea typeface="+mn-ea"/>
                          <a:cs typeface="+mn-cs"/>
                        </a:rPr>
                        <a:t>Noted, hence it is important that things such as provisional driving </a:t>
                      </a:r>
                      <a:r>
                        <a:rPr lang="en-US" sz="1600" kern="1200" dirty="0" err="1">
                          <a:solidFill>
                            <a:schemeClr val="dk1"/>
                          </a:solidFill>
                          <a:effectLst/>
                          <a:latin typeface="+mn-lt"/>
                          <a:ea typeface="+mn-ea"/>
                          <a:cs typeface="+mn-cs"/>
                        </a:rPr>
                        <a:t>licence</a:t>
                      </a:r>
                      <a:r>
                        <a:rPr lang="en-US" sz="1600" kern="1200" dirty="0">
                          <a:solidFill>
                            <a:schemeClr val="dk1"/>
                          </a:solidFill>
                          <a:effectLst/>
                          <a:latin typeface="+mn-lt"/>
                          <a:ea typeface="+mn-ea"/>
                          <a:cs typeface="+mn-cs"/>
                        </a:rPr>
                        <a:t> should be considered.</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71869">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147</a:t>
            </a:fld>
            <a:endParaRPr lang="en-US"/>
          </a:p>
        </p:txBody>
      </p:sp>
    </p:spTree>
    <p:extLst>
      <p:ext uri="{BB962C8B-B14F-4D97-AF65-F5344CB8AC3E}">
        <p14:creationId xmlns:p14="http://schemas.microsoft.com/office/powerpoint/2010/main" xmlns="" val="232576114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43306421"/>
              </p:ext>
            </p:extLst>
          </p:nvPr>
        </p:nvGraphicFramePr>
        <p:xfrm>
          <a:off x="-14326" y="0"/>
          <a:ext cx="9249607" cy="5573662"/>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2992085">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42404">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55709">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smtClean="0">
                          <a:solidFill>
                            <a:schemeClr val="lt1"/>
                          </a:solidFill>
                          <a:effectLst/>
                          <a:latin typeface="+mn-lt"/>
                          <a:ea typeface="+mn-ea"/>
                          <a:cs typeface="+mn-cs"/>
                        </a:rPr>
                        <a:t>Elize</a:t>
                      </a:r>
                      <a:r>
                        <a:rPr lang="en-US" sz="1800" b="1" kern="1200" dirty="0" smtClean="0">
                          <a:solidFill>
                            <a:schemeClr val="lt1"/>
                          </a:solidFill>
                          <a:effectLst/>
                          <a:latin typeface="+mn-lt"/>
                          <a:ea typeface="+mn-ea"/>
                          <a:cs typeface="+mn-cs"/>
                        </a:rPr>
                        <a:t> </a:t>
                      </a:r>
                      <a:r>
                        <a:rPr lang="en-US" sz="1800" b="1" kern="1200" dirty="0">
                          <a:solidFill>
                            <a:schemeClr val="lt1"/>
                          </a:solidFill>
                          <a:effectLst/>
                          <a:latin typeface="+mn-lt"/>
                          <a:ea typeface="+mn-ea"/>
                          <a:cs typeface="+mn-cs"/>
                        </a:rPr>
                        <a:t>Jansen</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Very bad idea to change the number plates of the vehicles that will cost a lot for the government and the consumers. It will cost money to Microdot each and every vehicle and 96% of the nation don't have money for the fees to do it they rather buy food.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There are more important aspects that need more attention the this Microdot system.</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Rural </a:t>
                      </a:r>
                      <a:r>
                        <a:rPr lang="en-US" sz="1200" dirty="0" err="1">
                          <a:effectLst/>
                          <a:latin typeface="Arial" panose="020B0604020202020204" pitchFamily="34" charset="0"/>
                          <a:ea typeface="Times New Roman" panose="02020603050405020304" pitchFamily="18" charset="0"/>
                        </a:rPr>
                        <a:t>Erea</a:t>
                      </a:r>
                      <a:r>
                        <a:rPr lang="en-US" sz="1200" dirty="0">
                          <a:effectLst/>
                          <a:latin typeface="Arial" panose="020B0604020202020204" pitchFamily="34" charset="0"/>
                          <a:ea typeface="Times New Roman" panose="02020603050405020304" pitchFamily="18" charset="0"/>
                        </a:rPr>
                        <a:t> / Black settlements / unemployed people / apprentices / etc.</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Housing</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Water</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Electricity</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Food</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Schools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Clinic’s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Tar roads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Work</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The number plate system needs regulation enhancements. There is a lot of loopholes that will need to be closed such as the fact that anybody can open a printing shop and start issuing number plates without being regulated. There is a lot of vehicle crime and cloning the number plate. Criminals use false number plates issued by fly-by night number plate manufacturers. A classic example is where a vehicle is photographed driving around in an area and when it is checked on the system you find that such a number plate is non existent or belongs to a trailer. Sadly this even happens in the area of personal injury claims where the Officer Accident Report (OAR) contains a certain number plate which when it is checked upon investigation it turns out that it belongs to a completely different motor vehicle. </a:t>
                      </a:r>
                    </a:p>
                    <a:p>
                      <a:pPr algn="just">
                        <a:spcAft>
                          <a:spcPts val="0"/>
                        </a:spcAft>
                      </a:pPr>
                      <a:r>
                        <a:rPr lang="en-US" sz="1200" dirty="0">
                          <a:effectLst/>
                          <a:latin typeface="Arial" panose="020B0604020202020204" pitchFamily="34" charset="0"/>
                          <a:ea typeface="Times New Roman" panose="02020603050405020304" pitchFamily="18" charset="0"/>
                        </a:rPr>
                        <a:t>On several occasions there had been visuals of criminals caught with falsified number plates in their boot which they simply change for purposes of getting away and evading detection. It is not intended that every motor vehicle must be </a:t>
                      </a:r>
                      <a:r>
                        <a:rPr lang="en-US" sz="1200" dirty="0" err="1">
                          <a:effectLst/>
                          <a:latin typeface="Arial" panose="020B0604020202020204" pitchFamily="34" charset="0"/>
                          <a:ea typeface="Times New Roman" panose="02020603050405020304" pitchFamily="18" charset="0"/>
                        </a:rPr>
                        <a:t>microdoted</a:t>
                      </a:r>
                      <a:r>
                        <a:rPr lang="en-US" sz="1200" dirty="0">
                          <a:effectLst/>
                          <a:latin typeface="Arial" panose="020B0604020202020204" pitchFamily="34" charset="0"/>
                          <a:ea typeface="Times New Roman" panose="02020603050405020304" pitchFamily="18" charset="0"/>
                        </a:rPr>
                        <a:t>. New vehicles and vehicles that were previously stolen and recovered and those that now require police clearances and the so-called SAP VIN are currently the ones that are required to be </a:t>
                      </a:r>
                      <a:r>
                        <a:rPr lang="en-US" sz="1200" dirty="0" err="1">
                          <a:effectLst/>
                          <a:latin typeface="Arial" panose="020B0604020202020204" pitchFamily="34" charset="0"/>
                          <a:ea typeface="Times New Roman" panose="02020603050405020304" pitchFamily="18" charset="0"/>
                        </a:rPr>
                        <a:t>microdoted</a:t>
                      </a:r>
                      <a:r>
                        <a:rPr lang="en-US" sz="1200" dirty="0">
                          <a:effectLst/>
                          <a:latin typeface="Arial" panose="020B0604020202020204" pitchFamily="34" charset="0"/>
                          <a:ea typeface="Times New Roman" panose="02020603050405020304" pitchFamily="18" charset="0"/>
                        </a:rPr>
                        <a:t>.</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75549">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148</a:t>
            </a:fld>
            <a:endParaRPr lang="en-US"/>
          </a:p>
        </p:txBody>
      </p:sp>
    </p:spTree>
    <p:extLst>
      <p:ext uri="{BB962C8B-B14F-4D97-AF65-F5344CB8AC3E}">
        <p14:creationId xmlns:p14="http://schemas.microsoft.com/office/powerpoint/2010/main" xmlns="" val="134023898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0964556"/>
              </p:ext>
            </p:extLst>
          </p:nvPr>
        </p:nvGraphicFramePr>
        <p:xfrm>
          <a:off x="-14326" y="-17635"/>
          <a:ext cx="9249607" cy="5827798"/>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41398">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20233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smtClean="0">
                          <a:solidFill>
                            <a:schemeClr val="lt1"/>
                          </a:solidFill>
                          <a:effectLst/>
                          <a:latin typeface="+mn-lt"/>
                          <a:ea typeface="+mn-ea"/>
                          <a:cs typeface="+mn-cs"/>
                        </a:rPr>
                        <a:t>Elize</a:t>
                      </a:r>
                      <a:r>
                        <a:rPr lang="en-US" sz="1800" b="1" kern="1200" dirty="0" smtClean="0">
                          <a:solidFill>
                            <a:schemeClr val="lt1"/>
                          </a:solidFill>
                          <a:effectLst/>
                          <a:latin typeface="+mn-lt"/>
                          <a:ea typeface="+mn-ea"/>
                          <a:cs typeface="+mn-cs"/>
                        </a:rPr>
                        <a:t> </a:t>
                      </a:r>
                      <a:r>
                        <a:rPr lang="en-US" sz="1800" b="1" kern="1200" dirty="0">
                          <a:solidFill>
                            <a:schemeClr val="lt1"/>
                          </a:solidFill>
                          <a:effectLst/>
                          <a:latin typeface="+mn-lt"/>
                          <a:ea typeface="+mn-ea"/>
                          <a:cs typeface="+mn-cs"/>
                        </a:rPr>
                        <a:t>Jansen</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200" b="1" dirty="0" err="1">
                          <a:effectLst/>
                          <a:latin typeface="Arial" panose="020B0604020202020204" pitchFamily="34" charset="0"/>
                          <a:ea typeface="Times New Roman" panose="02020603050405020304" pitchFamily="18" charset="0"/>
                        </a:rPr>
                        <a:t>Cont</a:t>
                      </a:r>
                      <a:r>
                        <a:rPr lang="en-US" sz="1200" b="1" dirty="0">
                          <a:effectLst/>
                          <a:latin typeface="Arial" panose="020B0604020202020204" pitchFamily="34" charset="0"/>
                          <a:ea typeface="Times New Roman" panose="02020603050405020304" pitchFamily="18" charset="0"/>
                        </a:rPr>
                        <a:t>’</a:t>
                      </a:r>
                    </a:p>
                    <a:p>
                      <a:pPr algn="just">
                        <a:spcAft>
                          <a:spcPts val="0"/>
                        </a:spcAft>
                      </a:pPr>
                      <a:r>
                        <a:rPr lang="en-US" sz="1200" dirty="0">
                          <a:effectLst/>
                          <a:latin typeface="Arial" panose="020B0604020202020204" pitchFamily="34" charset="0"/>
                          <a:ea typeface="Times New Roman" panose="02020603050405020304" pitchFamily="18" charset="0"/>
                        </a:rPr>
                        <a:t>Then all the Hospitals / Clinics / etc. Need to become operational with qualified People and medical equipment and medication to treat all the people that need help... with or without medical aid.</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Roads / Municipalities / Schools / etc.  Must be upgrade and repair to be operational...everything is falling apart</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And all these non-working </a:t>
                      </a:r>
                      <a:r>
                        <a:rPr lang="en-US" sz="1200" dirty="0" err="1">
                          <a:effectLst/>
                          <a:latin typeface="Arial" panose="020B0604020202020204" pitchFamily="34" charset="0"/>
                          <a:ea typeface="Times New Roman" panose="02020603050405020304" pitchFamily="18" charset="0"/>
                        </a:rPr>
                        <a:t>willygans</a:t>
                      </a:r>
                      <a:r>
                        <a:rPr lang="en-US" sz="1200" dirty="0">
                          <a:effectLst/>
                          <a:latin typeface="Arial" panose="020B0604020202020204" pitchFamily="34" charset="0"/>
                          <a:ea typeface="Times New Roman" panose="02020603050405020304" pitchFamily="18" charset="0"/>
                        </a:rPr>
                        <a:t> that RAPE – STEAL – TOY-TOY – LOOT – HATE SPEECH - MURDER ETC. Must be killed in the TOWN PLAIN so everyone can see what happens to people like that in our LAND. NEVERMIND THE COLOUR – RACE – RELIGION OR SEX.</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No one is above the LAW and everyone must be treated equally.  It’s like an eye for an eye.</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If the job creation can go on and the Government help the people to get an APPRENTICE SHIP, and they can work some months or years for the supply of the fund then all will be qualified and we will not have all this </a:t>
                      </a:r>
                      <a:r>
                        <a:rPr lang="en-US" sz="1200" dirty="0" err="1">
                          <a:effectLst/>
                          <a:latin typeface="Arial" panose="020B0604020202020204" pitchFamily="34" charset="0"/>
                          <a:ea typeface="Times New Roman" panose="02020603050405020304" pitchFamily="18" charset="0"/>
                        </a:rPr>
                        <a:t>Willygans</a:t>
                      </a:r>
                      <a:r>
                        <a:rPr lang="en-US" sz="1200" dirty="0">
                          <a:effectLst/>
                          <a:latin typeface="Arial" panose="020B0604020202020204" pitchFamily="34" charset="0"/>
                          <a:ea typeface="Times New Roman" panose="02020603050405020304" pitchFamily="18" charset="0"/>
                        </a:rPr>
                        <a:t> running around and do as they wish....They are above the Law since nothing is happening to them.</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The number plate system needs regulation enhancements. There is a lot of loopholes that will need to be closed such as the fact that anybody can open a printing shop and start issuing number plates without being regulated. There is a lot of vehicle crime and cloning the number plate. Criminals use false number plates issued by fly-by night number plate manufacturers. A classic example is where a vehicle is photographed driving around in an area and when it is checked on the system you find that such a number plate is non existent or belongs to a trailer. Sadly this even happens in the area of personal injury claims where the Officer Accident Report (OAR) contains a certain number plate which when it is checked upon investigation it turns out that it belongs to a completely different motor vehicle. On several occasions there had been visuals of criminals caught with falsified number plates in their boot which they simply change for purposes of getting away and evading detection. It is not intended that every motor vehicle must be </a:t>
                      </a:r>
                      <a:r>
                        <a:rPr lang="en-US" sz="1200" dirty="0" err="1">
                          <a:effectLst/>
                          <a:latin typeface="Arial" panose="020B0604020202020204" pitchFamily="34" charset="0"/>
                          <a:ea typeface="Times New Roman" panose="02020603050405020304" pitchFamily="18" charset="0"/>
                        </a:rPr>
                        <a:t>microdoted</a:t>
                      </a:r>
                      <a:r>
                        <a:rPr lang="en-US" sz="1200" dirty="0">
                          <a:effectLst/>
                          <a:latin typeface="Arial" panose="020B0604020202020204" pitchFamily="34" charset="0"/>
                          <a:ea typeface="Times New Roman" panose="02020603050405020304" pitchFamily="18" charset="0"/>
                        </a:rPr>
                        <a:t>. New vehicles and vehicles that were previously stolen and recovered and those that now require police clearances and the so-called SAP VIN are currently the ones that are required to be </a:t>
                      </a:r>
                      <a:r>
                        <a:rPr lang="en-US" sz="1200" dirty="0" err="1">
                          <a:effectLst/>
                          <a:latin typeface="Arial" panose="020B0604020202020204" pitchFamily="34" charset="0"/>
                          <a:ea typeface="Times New Roman" panose="02020603050405020304" pitchFamily="18" charset="0"/>
                        </a:rPr>
                        <a:t>microdoted</a:t>
                      </a:r>
                      <a:r>
                        <a:rPr lang="en-US" sz="1200" dirty="0">
                          <a:effectLst/>
                          <a:latin typeface="Arial" panose="020B0604020202020204" pitchFamily="34" charset="0"/>
                          <a:ea typeface="Times New Roman" panose="02020603050405020304" pitchFamily="18" charset="0"/>
                        </a:rPr>
                        <a:t>.</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149</a:t>
            </a:fld>
            <a:endParaRPr lang="en-US"/>
          </a:p>
        </p:txBody>
      </p:sp>
    </p:spTree>
    <p:extLst>
      <p:ext uri="{BB962C8B-B14F-4D97-AF65-F5344CB8AC3E}">
        <p14:creationId xmlns:p14="http://schemas.microsoft.com/office/powerpoint/2010/main" xmlns="" val="4170331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878681048"/>
              </p:ext>
            </p:extLst>
          </p:nvPr>
        </p:nvGraphicFramePr>
        <p:xfrm>
          <a:off x="0" y="-26504"/>
          <a:ext cx="9253538" cy="5959027"/>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28780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373979">
                <a:tc rowSpan="2">
                  <a:txBody>
                    <a:bodyPr/>
                    <a:lstStyle/>
                    <a:p>
                      <a:pPr marL="0" marR="0">
                        <a:lnSpc>
                          <a:spcPct val="107000"/>
                        </a:lnSpc>
                        <a:spcBef>
                          <a:spcPts val="0"/>
                        </a:spcBef>
                        <a:spcAft>
                          <a:spcPts val="0"/>
                        </a:spcAft>
                      </a:pPr>
                      <a:endParaRPr lang="en-GB" sz="1400" b="1" dirty="0">
                        <a:solidFill>
                          <a:schemeClr val="tx1"/>
                        </a:solidFill>
                        <a:effectLst/>
                      </a:endParaRPr>
                    </a:p>
                    <a:p>
                      <a:pPr marL="0" marR="0">
                        <a:lnSpc>
                          <a:spcPct val="107000"/>
                        </a:lnSpc>
                        <a:spcBef>
                          <a:spcPts val="0"/>
                        </a:spcBef>
                        <a:spcAft>
                          <a:spcPts val="0"/>
                        </a:spcAft>
                      </a:pPr>
                      <a:r>
                        <a:rPr lang="en-GB" sz="1400" b="1" dirty="0">
                          <a:solidFill>
                            <a:schemeClr val="tx1"/>
                          </a:solidFill>
                          <a:effectLst/>
                        </a:rPr>
                        <a:t>Department of Transport (Western Cape)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gn="just">
                        <a:spcAft>
                          <a:spcPts val="0"/>
                        </a:spcAft>
                        <a:buFont typeface="Symbol" panose="05050102010706020507" pitchFamily="18" charset="2"/>
                        <a:buChar char=""/>
                      </a:pPr>
                      <a:r>
                        <a:rPr lang="en-US" sz="1600" b="1" dirty="0">
                          <a:effectLst/>
                          <a:latin typeface="+mn-lt"/>
                          <a:cs typeface="Calibri" panose="020F0502020204030204" pitchFamily="34" charset="0"/>
                        </a:rPr>
                        <a:t>Clause 6 </a:t>
                      </a:r>
                      <a:r>
                        <a:rPr lang="en-US" sz="1600" b="0" dirty="0">
                          <a:effectLst/>
                          <a:latin typeface="+mn-lt"/>
                          <a:cs typeface="Calibri" panose="020F0502020204030204" pitchFamily="34" charset="0"/>
                        </a:rPr>
                        <a:t>In </a:t>
                      </a:r>
                      <a:r>
                        <a:rPr lang="en-US" sz="1600" b="0" dirty="0" err="1">
                          <a:effectLst/>
                          <a:latin typeface="+mn-lt"/>
                          <a:cs typeface="Calibri" panose="020F0502020204030204" pitchFamily="34" charset="0"/>
                        </a:rPr>
                        <a:t>subclause</a:t>
                      </a:r>
                      <a:r>
                        <a:rPr lang="en-US" sz="1600" b="0" dirty="0">
                          <a:effectLst/>
                          <a:latin typeface="+mn-lt"/>
                          <a:cs typeface="Calibri" panose="020F0502020204030204" pitchFamily="34" charset="0"/>
                        </a:rPr>
                        <a:t> 6(c) it is determined that the Minister may prescribe the nature and extent of a road transport services business. It is unclear why the same determination is not included in </a:t>
                      </a:r>
                      <a:r>
                        <a:rPr lang="en-US" sz="1600" b="0" dirty="0" err="1">
                          <a:effectLst/>
                          <a:latin typeface="+mn-lt"/>
                          <a:cs typeface="Calibri" panose="020F0502020204030204" pitchFamily="34" charset="0"/>
                        </a:rPr>
                        <a:t>subclause</a:t>
                      </a:r>
                      <a:r>
                        <a:rPr lang="en-US" sz="1600" b="0" dirty="0">
                          <a:effectLst/>
                          <a:latin typeface="+mn-lt"/>
                          <a:cs typeface="Calibri" panose="020F0502020204030204" pitchFamily="34" charset="0"/>
                        </a:rPr>
                        <a:t> 4(c) where a road transport services business is mentioned. In order to eliminate any interpretational difficulties it is recommended that this matter be clarified before the enactment of the amendment Bill.</a:t>
                      </a:r>
                      <a:r>
                        <a:rPr lang="en-GB" sz="1600" dirty="0">
                          <a:effectLst/>
                          <a:latin typeface="+mn-lt"/>
                        </a:rPr>
                        <a:t> </a:t>
                      </a:r>
                      <a:endParaRPr lang="en-US" sz="1600" dirty="0">
                        <a:effectLst/>
                        <a:latin typeface="+mn-lt"/>
                      </a:endParaRPr>
                    </a:p>
                  </a:txBody>
                  <a:tcPr marL="63688" marR="63688"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US" sz="1600" dirty="0">
                          <a:effectLst/>
                          <a:latin typeface="+mn-lt"/>
                          <a:ea typeface="Times New Roman" panose="02020603050405020304" pitchFamily="18" charset="0"/>
                          <a:cs typeface="Calibri" panose="020F0502020204030204" pitchFamily="34" charset="0"/>
                        </a:rPr>
                        <a:t>Noted. Not effected. Will be clarified. The proposed amendment herein was meant to streamline and augment the process of suspension and cancellation of registration of an officer who is found to have contravened these conditions whilst already an examiner for driving licences or an examiner of vehicles.  </a:t>
                      </a:r>
                      <a:endParaRPr lang="en-US" sz="1600" dirty="0">
                        <a:effectLst/>
                        <a:latin typeface="+mn-lt"/>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720259609"/>
                  </a:ext>
                </a:extLst>
              </a:tr>
              <a:tr h="2297247">
                <a:tc vMerge="1">
                  <a:txBody>
                    <a:bodyPr/>
                    <a:lstStyle/>
                    <a:p>
                      <a:endParaRPr lang="en-US"/>
                    </a:p>
                  </a:txBody>
                  <a:tcPr/>
                </a:tc>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285750" marR="0" indent="-285750" algn="just">
                        <a:lnSpc>
                          <a:spcPct val="107000"/>
                        </a:lnSpc>
                        <a:spcBef>
                          <a:spcPts val="0"/>
                        </a:spcBef>
                        <a:spcAft>
                          <a:spcPts val="0"/>
                        </a:spcAft>
                        <a:buFont typeface="Arial" panose="020B0604020202020204" pitchFamily="34" charset="0"/>
                        <a:buChar char="•"/>
                      </a:pPr>
                      <a:endParaRPr lang="en-US" sz="1200" dirty="0">
                        <a:effectLst/>
                        <a:latin typeface="+mn-lt"/>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15</a:t>
            </a:fld>
            <a:endParaRPr lang="en-US"/>
          </a:p>
        </p:txBody>
      </p:sp>
    </p:spTree>
    <p:extLst>
      <p:ext uri="{BB962C8B-B14F-4D97-AF65-F5344CB8AC3E}">
        <p14:creationId xmlns:p14="http://schemas.microsoft.com/office/powerpoint/2010/main" xmlns="" val="56328505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57854587"/>
              </p:ext>
            </p:extLst>
          </p:nvPr>
        </p:nvGraphicFramePr>
        <p:xfrm>
          <a:off x="-14326" y="0"/>
          <a:ext cx="9249607" cy="5413612"/>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2992085">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270396">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681026">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Derek </a:t>
                      </a:r>
                      <a:r>
                        <a:rPr lang="en-US" sz="1800" b="1" kern="1200" dirty="0">
                          <a:solidFill>
                            <a:schemeClr val="lt1"/>
                          </a:solidFill>
                          <a:effectLst/>
                          <a:latin typeface="+mn-lt"/>
                          <a:ea typeface="+mn-ea"/>
                          <a:cs typeface="+mn-cs"/>
                        </a:rPr>
                        <a:t>Alberts</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Expensive technology means nothing unless its compliance is policed. Make provision for more personnel and step up visible policing of our roads. Cops sleeping in their cars on the side of the highway, even with blue lights flashing, are not the answer.</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endParaRPr lang="en-US" sz="1600" kern="1200" dirty="0">
                        <a:solidFill>
                          <a:schemeClr val="dk1"/>
                        </a:solidFill>
                        <a:effectLst/>
                        <a:latin typeface="+mn-lt"/>
                        <a:ea typeface="+mn-ea"/>
                        <a:cs typeface="+mn-cs"/>
                      </a:endParaRPr>
                    </a:p>
                    <a:p>
                      <a:pPr algn="just"/>
                      <a:r>
                        <a:rPr lang="en-US" sz="1600" kern="1200" dirty="0">
                          <a:solidFill>
                            <a:schemeClr val="dk1"/>
                          </a:solidFill>
                          <a:effectLst/>
                          <a:latin typeface="+mn-lt"/>
                          <a:ea typeface="+mn-ea"/>
                          <a:cs typeface="+mn-cs"/>
                        </a:rPr>
                        <a:t>It is agreed that visible law enforcement is required.</a:t>
                      </a:r>
                      <a:endParaRPr lang="en-ZA" sz="1600" kern="1200" dirty="0">
                        <a:solidFill>
                          <a:schemeClr val="dk1"/>
                        </a:solidFill>
                        <a:effectLst/>
                        <a:latin typeface="+mn-lt"/>
                        <a:ea typeface="+mn-ea"/>
                        <a:cs typeface="+mn-cs"/>
                      </a:endParaRPr>
                    </a:p>
                    <a:p>
                      <a:pPr algn="just"/>
                      <a:r>
                        <a:rPr lang="en-US" sz="1600" kern="1200" dirty="0">
                          <a:solidFill>
                            <a:schemeClr val="dk1"/>
                          </a:solidFill>
                          <a:effectLst/>
                          <a:latin typeface="+mn-lt"/>
                          <a:ea typeface="+mn-ea"/>
                          <a:cs typeface="+mn-cs"/>
                        </a:rPr>
                        <a:t>There are efforts to change the attitudes of the law enforcement officers regarding their approach to traffic policing. The National Road Traffic Law Enforcement Code is </a:t>
                      </a:r>
                      <a:r>
                        <a:rPr lang="en-US" sz="1600" kern="1200" dirty="0" err="1">
                          <a:solidFill>
                            <a:schemeClr val="dk1"/>
                          </a:solidFill>
                          <a:effectLst/>
                          <a:latin typeface="+mn-lt"/>
                          <a:ea typeface="+mn-ea"/>
                          <a:cs typeface="+mn-cs"/>
                        </a:rPr>
                        <a:t>finalised</a:t>
                      </a:r>
                      <a:r>
                        <a:rPr lang="en-US" sz="1600" kern="1200" dirty="0">
                          <a:solidFill>
                            <a:schemeClr val="dk1"/>
                          </a:solidFill>
                          <a:effectLst/>
                          <a:latin typeface="+mn-lt"/>
                          <a:ea typeface="+mn-ea"/>
                          <a:cs typeface="+mn-cs"/>
                        </a:rPr>
                        <a:t> and soon to be published for implementation. </a:t>
                      </a:r>
                      <a:endParaRPr lang="en-ZA" sz="1600" kern="1200" dirty="0">
                        <a:solidFill>
                          <a:schemeClr val="dk1"/>
                        </a:solidFill>
                        <a:effectLst/>
                        <a:latin typeface="+mn-lt"/>
                        <a:ea typeface="+mn-ea"/>
                        <a:cs typeface="+mn-cs"/>
                      </a:endParaRPr>
                    </a:p>
                    <a:p>
                      <a:pPr algn="just"/>
                      <a:r>
                        <a:rPr lang="en-US" sz="1600" kern="1200" dirty="0">
                          <a:solidFill>
                            <a:schemeClr val="dk1"/>
                          </a:solidFill>
                          <a:effectLst/>
                          <a:latin typeface="+mn-lt"/>
                          <a:ea typeface="+mn-ea"/>
                          <a:cs typeface="+mn-cs"/>
                        </a:rPr>
                        <a:t>Furthermore, there heightened road safety interventions drive through the implementation of the 365 days law enforcement.</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62190">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150</a:t>
            </a:fld>
            <a:endParaRPr lang="en-US"/>
          </a:p>
        </p:txBody>
      </p:sp>
    </p:spTree>
    <p:extLst>
      <p:ext uri="{BB962C8B-B14F-4D97-AF65-F5344CB8AC3E}">
        <p14:creationId xmlns:p14="http://schemas.microsoft.com/office/powerpoint/2010/main" xmlns="" val="274134765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91804052"/>
              </p:ext>
            </p:extLst>
          </p:nvPr>
        </p:nvGraphicFramePr>
        <p:xfrm>
          <a:off x="-14326" y="-17635"/>
          <a:ext cx="9249607" cy="5768195"/>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3384376">
                  <a:extLst>
                    <a:ext uri="{9D8B030D-6E8A-4147-A177-3AD203B41FA5}">
                      <a16:colId xmlns:a16="http://schemas.microsoft.com/office/drawing/2014/main" xmlns="" val="199004167"/>
                    </a:ext>
                  </a:extLst>
                </a:gridCol>
                <a:gridCol w="3888432">
                  <a:extLst>
                    <a:ext uri="{9D8B030D-6E8A-4147-A177-3AD203B41FA5}">
                      <a16:colId xmlns:a16="http://schemas.microsoft.com/office/drawing/2014/main" xmlns="" val="885104855"/>
                    </a:ext>
                  </a:extLst>
                </a:gridCol>
              </a:tblGrid>
              <a:tr h="647555">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68995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Eddie </a:t>
                      </a:r>
                      <a:r>
                        <a:rPr lang="en-US" sz="1800" b="1" kern="1200" dirty="0" err="1">
                          <a:solidFill>
                            <a:schemeClr val="lt1"/>
                          </a:solidFill>
                          <a:effectLst/>
                          <a:latin typeface="+mn-lt"/>
                          <a:ea typeface="+mn-ea"/>
                          <a:cs typeface="+mn-cs"/>
                        </a:rPr>
                        <a:t>Klements</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The new number plate is like new id books is just a ploy of government to raise funds.</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I am sure they will make us pay including a hefty mark up.</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The system will become as cumbersome as present system which after years is still inconvenient if it works.</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The no tolerance on alcohol when driving is also </a:t>
                      </a:r>
                      <a:r>
                        <a:rPr lang="en-US" sz="1600" dirty="0" err="1">
                          <a:effectLst/>
                          <a:latin typeface="Arial" panose="020B0604020202020204" pitchFamily="34" charset="0"/>
                          <a:ea typeface="Times New Roman" panose="02020603050405020304" pitchFamily="18" charset="0"/>
                        </a:rPr>
                        <a:t>rediculas</a:t>
                      </a:r>
                      <a:r>
                        <a:rPr lang="en-US" sz="1600" dirty="0">
                          <a:effectLst/>
                          <a:latin typeface="Arial" panose="020B0604020202020204" pitchFamily="34" charset="0"/>
                          <a:ea typeface="Times New Roman" panose="02020603050405020304" pitchFamily="18" charset="0"/>
                        </a:rPr>
                        <a:t>. One can't even have a glass of wine when eating out. I am sure many Restaurants and pubs will be affected</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I wonder how many government officials are Muslim. Seems with ban on alcohol sales, no tolerance with driving, stopping investments in alcohol industry. They are trying to enforce Muslim rules</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Opposes new number plates.</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Opposes 0% BAC.</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151</a:t>
            </a:fld>
            <a:endParaRPr lang="en-US"/>
          </a:p>
        </p:txBody>
      </p:sp>
    </p:spTree>
    <p:extLst>
      <p:ext uri="{BB962C8B-B14F-4D97-AF65-F5344CB8AC3E}">
        <p14:creationId xmlns:p14="http://schemas.microsoft.com/office/powerpoint/2010/main" xmlns="" val="89219521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13651455"/>
              </p:ext>
            </p:extLst>
          </p:nvPr>
        </p:nvGraphicFramePr>
        <p:xfrm>
          <a:off x="-14326" y="-17635"/>
          <a:ext cx="9249607" cy="5976662"/>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2992085">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107838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407039">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Pieter </a:t>
                      </a:r>
                      <a:r>
                        <a:rPr lang="en-US" sz="1800" b="1" kern="1200" dirty="0">
                          <a:solidFill>
                            <a:schemeClr val="lt1"/>
                          </a:solidFill>
                          <a:effectLst/>
                          <a:latin typeface="+mn-lt"/>
                          <a:ea typeface="+mn-ea"/>
                          <a:cs typeface="+mn-cs"/>
                        </a:rPr>
                        <a:t>de Villiers</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0.05ml blood alcohol content causes no harm. It is only when the alcohol consumption is such that it causes impairment of faculties and inability of the driver to drive with the necessary care and safety that a problem arises. The majority of drivers do not engage in such action so why putting them all at risk of a brush with the law for having an absolute </a:t>
                      </a:r>
                      <a:r>
                        <a:rPr lang="en-US" sz="1600" dirty="0" err="1">
                          <a:effectLst/>
                          <a:latin typeface="Arial" panose="020B0604020202020204" pitchFamily="34" charset="0"/>
                          <a:ea typeface="Times New Roman" panose="02020603050405020304" pitchFamily="18" charset="0"/>
                        </a:rPr>
                        <a:t>neglectable</a:t>
                      </a:r>
                      <a:r>
                        <a:rPr lang="en-US" sz="1600" dirty="0">
                          <a:effectLst/>
                          <a:latin typeface="Arial" panose="020B0604020202020204" pitchFamily="34" charset="0"/>
                          <a:ea typeface="Times New Roman" panose="02020603050405020304" pitchFamily="18" charset="0"/>
                        </a:rPr>
                        <a:t> amount of alcohol in their blood which has no effect on their ability to drive safely?</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Opposes 0% BAC.</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91242">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152</a:t>
            </a:fld>
            <a:endParaRPr lang="en-US"/>
          </a:p>
        </p:txBody>
      </p:sp>
    </p:spTree>
    <p:extLst>
      <p:ext uri="{BB962C8B-B14F-4D97-AF65-F5344CB8AC3E}">
        <p14:creationId xmlns:p14="http://schemas.microsoft.com/office/powerpoint/2010/main" xmlns="" val="348134516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21690293"/>
              </p:ext>
            </p:extLst>
          </p:nvPr>
        </p:nvGraphicFramePr>
        <p:xfrm>
          <a:off x="-8178" y="1"/>
          <a:ext cx="9249607" cy="5887019"/>
        </p:xfrm>
        <a:graphic>
          <a:graphicData uri="http://schemas.openxmlformats.org/drawingml/2006/table">
            <a:tbl>
              <a:tblPr firstRow="1" firstCol="1" bandRow="1">
                <a:tableStyleId>{5C22544A-7EE6-4342-B048-85BDC9FD1C3A}</a:tableStyleId>
              </a:tblPr>
              <a:tblGrid>
                <a:gridCol w="2048807">
                  <a:extLst>
                    <a:ext uri="{9D8B030D-6E8A-4147-A177-3AD203B41FA5}">
                      <a16:colId xmlns:a16="http://schemas.microsoft.com/office/drawing/2014/main" xmlns="" val="3578070163"/>
                    </a:ext>
                  </a:extLst>
                </a:gridCol>
                <a:gridCol w="4602364">
                  <a:extLst>
                    <a:ext uri="{9D8B030D-6E8A-4147-A177-3AD203B41FA5}">
                      <a16:colId xmlns:a16="http://schemas.microsoft.com/office/drawing/2014/main" xmlns="" val="199004167"/>
                    </a:ext>
                  </a:extLst>
                </a:gridCol>
                <a:gridCol w="2598436">
                  <a:extLst>
                    <a:ext uri="{9D8B030D-6E8A-4147-A177-3AD203B41FA5}">
                      <a16:colId xmlns:a16="http://schemas.microsoft.com/office/drawing/2014/main" xmlns="" val="885104855"/>
                    </a:ext>
                  </a:extLst>
                </a:gridCol>
              </a:tblGrid>
              <a:tr h="34934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53767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Phoebe Daniels</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You are taking all our freedoms and liberties away. We do not need to spend money we don't have on things we don't need. We do not need a Microchip embedded into our number plates. Our phones track our movements and there are enough camera's across the country which can pick up whether you were the person driving your vehicle. I've received a traffic fine before, my car was identifiable.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The blood alcohol content is just another means to fine people and steal more money. What about cough syrup or </a:t>
                      </a:r>
                      <a:r>
                        <a:rPr lang="en-US" sz="1600" dirty="0" err="1">
                          <a:effectLst/>
                          <a:latin typeface="Arial" panose="020B0604020202020204" pitchFamily="34" charset="0"/>
                          <a:ea typeface="Times New Roman" panose="02020603050405020304" pitchFamily="18" charset="0"/>
                        </a:rPr>
                        <a:t>listerine</a:t>
                      </a:r>
                      <a:r>
                        <a:rPr lang="en-US" sz="1600" dirty="0">
                          <a:effectLst/>
                          <a:latin typeface="Arial" panose="020B0604020202020204" pitchFamily="34" charset="0"/>
                          <a:ea typeface="Times New Roman" panose="02020603050405020304" pitchFamily="18" charset="0"/>
                        </a:rPr>
                        <a:t>? What happens when we consume these? I ate fruit cake with brandy on it two years ago and the breathalyzer picked that up. I think this is also a flawed system.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I don't support any of these changes. People are struggling to make ends meet. They are going hungry and you want to take more money from us. Some of us have lost our jobs.</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Opposes new number plates.</a:t>
                      </a:r>
                      <a:endParaRPr lang="en-ZA" sz="1600" dirty="0">
                        <a:effectLst/>
                        <a:latin typeface="Times New Roman" panose="02020603050405020304" pitchFamily="18" charset="0"/>
                        <a:ea typeface="Times New Roman" panose="02020603050405020304" pitchFamily="18" charset="0"/>
                      </a:endParaRPr>
                    </a:p>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Opposes 0% BAC.</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153</a:t>
            </a:fld>
            <a:endParaRPr lang="en-US"/>
          </a:p>
        </p:txBody>
      </p:sp>
    </p:spTree>
    <p:extLst>
      <p:ext uri="{BB962C8B-B14F-4D97-AF65-F5344CB8AC3E}">
        <p14:creationId xmlns:p14="http://schemas.microsoft.com/office/powerpoint/2010/main" xmlns="" val="237596908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4203835"/>
              </p:ext>
            </p:extLst>
          </p:nvPr>
        </p:nvGraphicFramePr>
        <p:xfrm>
          <a:off x="3931" y="0"/>
          <a:ext cx="9249607" cy="5887020"/>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70968">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51605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Linda Gilbert</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I support the proposal that anyone driving a motor vehicle should not be allowed to have drunk any alcohol at all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It will surely save lives and spare our hospital staff the trauma too !</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Supports 0% BAC.</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154</a:t>
            </a:fld>
            <a:endParaRPr lang="en-US"/>
          </a:p>
        </p:txBody>
      </p:sp>
    </p:spTree>
    <p:extLst>
      <p:ext uri="{BB962C8B-B14F-4D97-AF65-F5344CB8AC3E}">
        <p14:creationId xmlns:p14="http://schemas.microsoft.com/office/powerpoint/2010/main" xmlns="" val="327066634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06319677"/>
              </p:ext>
            </p:extLst>
          </p:nvPr>
        </p:nvGraphicFramePr>
        <p:xfrm>
          <a:off x="6774" y="-45999"/>
          <a:ext cx="9249607" cy="5879908"/>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4371388">
                  <a:extLst>
                    <a:ext uri="{9D8B030D-6E8A-4147-A177-3AD203B41FA5}">
                      <a16:colId xmlns:a16="http://schemas.microsoft.com/office/drawing/2014/main" xmlns="" val="199004167"/>
                    </a:ext>
                  </a:extLst>
                </a:gridCol>
                <a:gridCol w="2901420">
                  <a:extLst>
                    <a:ext uri="{9D8B030D-6E8A-4147-A177-3AD203B41FA5}">
                      <a16:colId xmlns:a16="http://schemas.microsoft.com/office/drawing/2014/main" xmlns="" val="885104855"/>
                    </a:ext>
                  </a:extLst>
                </a:gridCol>
              </a:tblGrid>
              <a:tr h="36003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51986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David Ginsberg</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While many of the proposed changes are largely positive, there are a few that will be counter-productive:</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1) Blood alcohol rule changes. While I am absolutely against drunk driving, the proposed rule change will affect people who have not consumed enough alcohol to impair driving ability. This will result in people who have had cough medicine being in violation of the rules. The problem is not the current Blood Alcohol level, it is with enforcement. Enforcement of existing rules is very poor. Every day I see numerous road violations, and I hardly ever see the </a:t>
                      </a:r>
                      <a:r>
                        <a:rPr lang="en-US" sz="1600" dirty="0" err="1">
                          <a:effectLst/>
                          <a:latin typeface="Arial" panose="020B0604020202020204" pitchFamily="34" charset="0"/>
                          <a:ea typeface="Times New Roman" panose="02020603050405020304" pitchFamily="18" charset="0"/>
                        </a:rPr>
                        <a:t>violaters</a:t>
                      </a:r>
                      <a:r>
                        <a:rPr lang="en-US" sz="1600" dirty="0">
                          <a:effectLst/>
                          <a:latin typeface="Arial" panose="020B0604020202020204" pitchFamily="34" charset="0"/>
                          <a:ea typeface="Times New Roman" panose="02020603050405020304" pitchFamily="18" charset="0"/>
                        </a:rPr>
                        <a:t> being caught.</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2) New license plates. This is an additional burden on everyone for little gain. Fake </a:t>
                      </a:r>
                      <a:r>
                        <a:rPr lang="en-US" sz="1600" dirty="0" err="1">
                          <a:effectLst/>
                          <a:latin typeface="Arial" panose="020B0604020202020204" pitchFamily="34" charset="0"/>
                          <a:ea typeface="Times New Roman" panose="02020603050405020304" pitchFamily="18" charset="0"/>
                        </a:rPr>
                        <a:t>microdotted</a:t>
                      </a:r>
                      <a:r>
                        <a:rPr lang="en-US" sz="1600" dirty="0">
                          <a:effectLst/>
                          <a:latin typeface="Arial" panose="020B0604020202020204" pitchFamily="34" charset="0"/>
                          <a:ea typeface="Times New Roman" panose="02020603050405020304" pitchFamily="18" charset="0"/>
                        </a:rPr>
                        <a:t> licenses will be produced easily, so nothing would be gained. Also, current license plate reader technology is quite able to measure traffic patterns, if integrated and used correctly. I don't believe that it will result in any substantial benefit.</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Opposes 0% BAC.</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Opposes changes to number plates. </a:t>
                      </a:r>
                      <a:r>
                        <a:rPr lang="en-US" sz="1600" kern="1200" dirty="0">
                          <a:solidFill>
                            <a:schemeClr val="dk1"/>
                          </a:solidFill>
                          <a:effectLst/>
                          <a:latin typeface="+mn-lt"/>
                          <a:ea typeface="+mn-ea"/>
                          <a:cs typeface="+mn-cs"/>
                        </a:rPr>
                        <a:t>The introduction of these new number plate provisions are very necessary to reduce the scourge of motor vehicle theft and cloning. </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155</a:t>
            </a:fld>
            <a:endParaRPr lang="en-US"/>
          </a:p>
        </p:txBody>
      </p:sp>
    </p:spTree>
    <p:extLst>
      <p:ext uri="{BB962C8B-B14F-4D97-AF65-F5344CB8AC3E}">
        <p14:creationId xmlns:p14="http://schemas.microsoft.com/office/powerpoint/2010/main" xmlns="" val="181401794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88148404"/>
              </p:ext>
            </p:extLst>
          </p:nvPr>
        </p:nvGraphicFramePr>
        <p:xfrm>
          <a:off x="3931" y="-89644"/>
          <a:ext cx="9249607" cy="5785595"/>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3582143">
                  <a:extLst>
                    <a:ext uri="{9D8B030D-6E8A-4147-A177-3AD203B41FA5}">
                      <a16:colId xmlns:a16="http://schemas.microsoft.com/office/drawing/2014/main" xmlns="" val="199004167"/>
                    </a:ext>
                  </a:extLst>
                </a:gridCol>
                <a:gridCol w="3690665">
                  <a:extLst>
                    <a:ext uri="{9D8B030D-6E8A-4147-A177-3AD203B41FA5}">
                      <a16:colId xmlns:a16="http://schemas.microsoft.com/office/drawing/2014/main" xmlns="" val="885104855"/>
                    </a:ext>
                  </a:extLst>
                </a:gridCol>
              </a:tblGrid>
              <a:tr h="432047">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5354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Marciano </a:t>
                      </a:r>
                      <a:r>
                        <a:rPr lang="en-US" sz="1800" b="1" kern="1200" dirty="0" err="1">
                          <a:solidFill>
                            <a:schemeClr val="lt1"/>
                          </a:solidFill>
                          <a:effectLst/>
                          <a:latin typeface="+mn-lt"/>
                          <a:ea typeface="+mn-ea"/>
                          <a:cs typeface="+mn-cs"/>
                        </a:rPr>
                        <a:t>Pieterse</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Would like to express my concern regarding  the proposed total prohibition on the use and consumption of alcohol by all motor vehicle operators on South African public roads.</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I see no need for this to be changed because the people who are making accidents and causing harm to others are almost never the ones who follow the law but certain individuals who believe they can drive when they are way over the legal limit.</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Opposes 0% BAC.</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156</a:t>
            </a:fld>
            <a:endParaRPr lang="en-US"/>
          </a:p>
        </p:txBody>
      </p:sp>
    </p:spTree>
    <p:extLst>
      <p:ext uri="{BB962C8B-B14F-4D97-AF65-F5344CB8AC3E}">
        <p14:creationId xmlns:p14="http://schemas.microsoft.com/office/powerpoint/2010/main" xmlns="" val="249545845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05501110"/>
              </p:ext>
            </p:extLst>
          </p:nvPr>
        </p:nvGraphicFramePr>
        <p:xfrm>
          <a:off x="3931" y="0"/>
          <a:ext cx="9249607" cy="5732817"/>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504056">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143076">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Nigel Gilbert</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lt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lt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lt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lt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lt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lt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Dylan Hawkins</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Please do not change the alcohol level.</a:t>
                      </a:r>
                    </a:p>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I vote to BAN THE USE OF ALCOHOL COMPLETTLY IF A PERSON DRIVES A MOTOR VEHICLE , as proposed in this new legislation</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ZERO ALCOHOL USE IF DRIVING A MOTOR VEHICLE</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It will save many innocent lives from being lost</a:t>
                      </a:r>
                    </a:p>
                    <a:p>
                      <a:pPr algn="just">
                        <a:spcAft>
                          <a:spcPts val="0"/>
                        </a:spcAft>
                      </a:pP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600" dirty="0">
                        <a:effectLst/>
                        <a:latin typeface="Arial" panose="020B0604020202020204" pitchFamily="34"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ea typeface="Times New Roman" panose="02020603050405020304" pitchFamily="18" charset="0"/>
                        </a:rPr>
                        <a:t>Supports 0% BAC.</a:t>
                      </a:r>
                      <a:endParaRPr lang="en-ZA" sz="1600" dirty="0">
                        <a:effectLst/>
                        <a:latin typeface="Times New Roman" panose="02020603050405020304" pitchFamily="18" charset="0"/>
                        <a:ea typeface="Times New Roman" panose="02020603050405020304" pitchFamily="18" charset="0"/>
                      </a:endParaRPr>
                    </a:p>
                    <a:p>
                      <a:pPr algn="just">
                        <a:spcAft>
                          <a:spcPts val="0"/>
                        </a:spcAft>
                      </a:pP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1327321">
                <a:tc vMerge="1">
                  <a:txBody>
                    <a:bodyPr/>
                    <a:lstStyle/>
                    <a:p>
                      <a:endParaRPr lang="en-US"/>
                    </a:p>
                  </a:txBody>
                  <a:tcPr/>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Please do not change the alcohol level</a:t>
                      </a:r>
                    </a:p>
                    <a:p>
                      <a:pPr algn="just">
                        <a:spcAft>
                          <a:spcPts val="0"/>
                        </a:spcAft>
                      </a:pP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ea typeface="Times New Roman" panose="02020603050405020304" pitchFamily="18" charset="0"/>
                        </a:rPr>
                        <a:t>Opposes 0% BAC.</a:t>
                      </a:r>
                    </a:p>
                    <a:p>
                      <a:pPr algn="just">
                        <a:spcAft>
                          <a:spcPts val="0"/>
                        </a:spcAft>
                      </a:pP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157</a:t>
            </a:fld>
            <a:endParaRPr lang="en-US"/>
          </a:p>
        </p:txBody>
      </p:sp>
    </p:spTree>
    <p:extLst>
      <p:ext uri="{BB962C8B-B14F-4D97-AF65-F5344CB8AC3E}">
        <p14:creationId xmlns:p14="http://schemas.microsoft.com/office/powerpoint/2010/main" xmlns="" val="365267012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57826700"/>
              </p:ext>
            </p:extLst>
          </p:nvPr>
        </p:nvGraphicFramePr>
        <p:xfrm>
          <a:off x="3931" y="13252"/>
          <a:ext cx="9249607" cy="5754708"/>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40116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5354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Ilse</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Hetzler</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I think it is unnecessary to be totally intolerant to drivers that have consumed alcohol before driving provided their blood levels are below current limit. Have accidents been caused mainly by drivers that are below the current limit or above. If accidents are mainly caused by drivers having alcohol limits above prescribed values, then why punish everyone?</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Opposes 0% BAC.</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158</a:t>
            </a:fld>
            <a:endParaRPr lang="en-US"/>
          </a:p>
        </p:txBody>
      </p:sp>
    </p:spTree>
    <p:extLst>
      <p:ext uri="{BB962C8B-B14F-4D97-AF65-F5344CB8AC3E}">
        <p14:creationId xmlns:p14="http://schemas.microsoft.com/office/powerpoint/2010/main" xmlns="" val="218475319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73442893"/>
              </p:ext>
            </p:extLst>
          </p:nvPr>
        </p:nvGraphicFramePr>
        <p:xfrm>
          <a:off x="0" y="0"/>
          <a:ext cx="9253537" cy="5900812"/>
        </p:xfrm>
        <a:graphic>
          <a:graphicData uri="http://schemas.openxmlformats.org/drawingml/2006/table">
            <a:tbl>
              <a:tblPr firstRow="1" firstCol="1" bandRow="1">
                <a:tableStyleId>{5C22544A-7EE6-4342-B048-85BDC9FD1C3A}</a:tableStyleId>
              </a:tblPr>
              <a:tblGrid>
                <a:gridCol w="1890465">
                  <a:extLst>
                    <a:ext uri="{9D8B030D-6E8A-4147-A177-3AD203B41FA5}">
                      <a16:colId xmlns:a16="http://schemas.microsoft.com/office/drawing/2014/main" xmlns="" val="3578070163"/>
                    </a:ext>
                  </a:extLst>
                </a:gridCol>
                <a:gridCol w="3080531">
                  <a:extLst>
                    <a:ext uri="{9D8B030D-6E8A-4147-A177-3AD203B41FA5}">
                      <a16:colId xmlns:a16="http://schemas.microsoft.com/office/drawing/2014/main" xmlns="" val="199004167"/>
                    </a:ext>
                  </a:extLst>
                </a:gridCol>
                <a:gridCol w="4282541">
                  <a:extLst>
                    <a:ext uri="{9D8B030D-6E8A-4147-A177-3AD203B41FA5}">
                      <a16:colId xmlns:a16="http://schemas.microsoft.com/office/drawing/2014/main" xmlns="" val="885104855"/>
                    </a:ext>
                  </a:extLst>
                </a:gridCol>
              </a:tblGrid>
              <a:tr h="41441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66117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Leslie </a:t>
                      </a:r>
                      <a:r>
                        <a:rPr lang="en-US" sz="1800" b="1" kern="1200" dirty="0" err="1">
                          <a:solidFill>
                            <a:schemeClr val="lt1"/>
                          </a:solidFill>
                          <a:effectLst/>
                          <a:latin typeface="+mn-lt"/>
                          <a:ea typeface="+mn-ea"/>
                          <a:cs typeface="+mn-cs"/>
                        </a:rPr>
                        <a:t>Makhatle</a:t>
                      </a:r>
                      <a:r>
                        <a:rPr lang="en-US" sz="1800" b="1" kern="1200" dirty="0">
                          <a:solidFill>
                            <a:schemeClr val="lt1"/>
                          </a:solidFill>
                          <a:effectLst/>
                          <a:latin typeface="+mn-lt"/>
                          <a:ea typeface="+mn-ea"/>
                          <a:cs typeface="+mn-cs"/>
                        </a:rPr>
                        <a:t> – U-turn Driving Skills</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My comments are regarding your way of making new motorist to have their learners </a:t>
                      </a:r>
                      <a:r>
                        <a:rPr lang="en-US" sz="1200" dirty="0" err="1">
                          <a:effectLst/>
                          <a:latin typeface="Arial" panose="020B0604020202020204" pitchFamily="34" charset="0"/>
                          <a:ea typeface="Times New Roman" panose="02020603050405020304" pitchFamily="18" charset="0"/>
                        </a:rPr>
                        <a:t>licence</a:t>
                      </a:r>
                      <a:r>
                        <a:rPr lang="en-US" sz="1200" dirty="0">
                          <a:effectLst/>
                          <a:latin typeface="Arial" panose="020B0604020202020204" pitchFamily="34" charset="0"/>
                          <a:ea typeface="Times New Roman" panose="02020603050405020304" pitchFamily="18" charset="0"/>
                        </a:rPr>
                        <a:t> for two years and go through all these stages you mentioned before a full drivers </a:t>
                      </a:r>
                      <a:r>
                        <a:rPr lang="en-US" sz="1200" dirty="0" err="1">
                          <a:effectLst/>
                          <a:latin typeface="Arial" panose="020B0604020202020204" pitchFamily="34" charset="0"/>
                          <a:ea typeface="Times New Roman" panose="02020603050405020304" pitchFamily="18" charset="0"/>
                        </a:rPr>
                        <a:t>licence</a:t>
                      </a:r>
                      <a:r>
                        <a:rPr lang="en-US" sz="1200" dirty="0">
                          <a:effectLst/>
                          <a:latin typeface="Arial" panose="020B0604020202020204" pitchFamily="34" charset="0"/>
                          <a:ea typeface="Times New Roman" panose="02020603050405020304" pitchFamily="18" charset="0"/>
                        </a:rPr>
                        <a:t> gets obtained.</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think the method is going to hold business to move, </a:t>
                      </a:r>
                      <a:r>
                        <a:rPr lang="en-US" sz="1200" dirty="0" err="1">
                          <a:effectLst/>
                          <a:latin typeface="Arial" panose="020B0604020202020204" pitchFamily="34" charset="0"/>
                          <a:ea typeface="Times New Roman" panose="02020603050405020304" pitchFamily="18" charset="0"/>
                        </a:rPr>
                        <a:t>eg</a:t>
                      </a:r>
                      <a:r>
                        <a:rPr lang="en-US" sz="1200" dirty="0">
                          <a:effectLst/>
                          <a:latin typeface="Arial" panose="020B0604020202020204" pitchFamily="34" charset="0"/>
                          <a:ea typeface="Times New Roman" panose="02020603050405020304" pitchFamily="18" charset="0"/>
                        </a:rPr>
                        <a:t> Selling of cars by new motorists, driving jobs, because there would be those who would have started learning driving at their young ages, and there are many driving schools who are depending on driving school incomes. </a:t>
                      </a:r>
                      <a:r>
                        <a:rPr lang="en-US" sz="1200" dirty="0" err="1">
                          <a:effectLst/>
                          <a:latin typeface="Arial" panose="020B0604020202020204" pitchFamily="34" charset="0"/>
                          <a:ea typeface="Times New Roman" panose="02020603050405020304" pitchFamily="18" charset="0"/>
                        </a:rPr>
                        <a:t>Eg</a:t>
                      </a:r>
                      <a:r>
                        <a:rPr lang="en-US" sz="1200" dirty="0">
                          <a:effectLst/>
                          <a:latin typeface="Arial" panose="020B0604020202020204" pitchFamily="34" charset="0"/>
                          <a:ea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rPr>
                        <a:t>lmagine</a:t>
                      </a:r>
                      <a:r>
                        <a:rPr lang="en-US" sz="1200" dirty="0">
                          <a:effectLst/>
                          <a:latin typeface="Arial" panose="020B0604020202020204" pitchFamily="34" charset="0"/>
                          <a:ea typeface="Times New Roman" panose="02020603050405020304" pitchFamily="18" charset="0"/>
                        </a:rPr>
                        <a:t> a driving school having to go through a learner driver for two </a:t>
                      </a:r>
                      <a:r>
                        <a:rPr lang="en-US" sz="1200" dirty="0" err="1">
                          <a:effectLst/>
                          <a:latin typeface="Arial" panose="020B0604020202020204" pitchFamily="34" charset="0"/>
                          <a:ea typeface="Times New Roman" panose="02020603050405020304" pitchFamily="18" charset="0"/>
                        </a:rPr>
                        <a:t>vears</a:t>
                      </a:r>
                      <a:r>
                        <a:rPr lang="en-US" sz="1200" dirty="0">
                          <a:effectLst/>
                          <a:latin typeface="Arial" panose="020B0604020202020204" pitchFamily="34" charset="0"/>
                          <a:ea typeface="Times New Roman" panose="02020603050405020304" pitchFamily="18" charset="0"/>
                        </a:rPr>
                        <a:t>.</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have been having a proposal for this regard. </a:t>
                      </a:r>
                      <a:r>
                        <a:rPr lang="en-US" sz="1200" dirty="0" err="1">
                          <a:effectLst/>
                          <a:latin typeface="Arial" panose="020B0604020202020204" pitchFamily="34" charset="0"/>
                          <a:ea typeface="Times New Roman" panose="02020603050405020304" pitchFamily="18" charset="0"/>
                        </a:rPr>
                        <a:t>Eg</a:t>
                      </a:r>
                      <a:r>
                        <a:rPr lang="en-US" sz="1200" dirty="0">
                          <a:effectLst/>
                          <a:latin typeface="Arial" panose="020B0604020202020204" pitchFamily="34" charset="0"/>
                          <a:ea typeface="Times New Roman" panose="02020603050405020304" pitchFamily="18" charset="0"/>
                        </a:rPr>
                        <a:t>. For new motorist, must do learners with a driving school that is of high grade, accredited and liaising with the licensing </a:t>
                      </a:r>
                      <a:r>
                        <a:rPr lang="en-US" sz="1200" dirty="0" err="1">
                          <a:effectLst/>
                          <a:latin typeface="Arial" panose="020B0604020202020204" pitchFamily="34" charset="0"/>
                          <a:ea typeface="Times New Roman" panose="02020603050405020304" pitchFamily="18" charset="0"/>
                        </a:rPr>
                        <a:t>centre</a:t>
                      </a:r>
                      <a:r>
                        <a:rPr lang="en-US" sz="1200" dirty="0">
                          <a:effectLst/>
                          <a:latin typeface="Arial" panose="020B0604020202020204" pitchFamily="34" charset="0"/>
                          <a:ea typeface="Times New Roman" panose="02020603050405020304" pitchFamily="18" charset="0"/>
                        </a:rPr>
                        <a:t>. The link with driving school will be developed by the Traffic </a:t>
                      </a:r>
                      <a:r>
                        <a:rPr lang="en-US" sz="1200" dirty="0" err="1">
                          <a:effectLst/>
                          <a:latin typeface="Arial" panose="020B0604020202020204" pitchFamily="34" charset="0"/>
                          <a:ea typeface="Times New Roman" panose="02020603050405020304" pitchFamily="18" charset="0"/>
                        </a:rPr>
                        <a:t>Licencing</a:t>
                      </a:r>
                      <a:r>
                        <a:rPr lang="en-US" sz="1200" dirty="0">
                          <a:effectLst/>
                          <a:latin typeface="Arial" panose="020B0604020202020204" pitchFamily="34" charset="0"/>
                          <a:ea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rPr>
                        <a:t>centre</a:t>
                      </a:r>
                      <a:r>
                        <a:rPr lang="en-US" sz="1200" dirty="0">
                          <a:effectLst/>
                          <a:latin typeface="Arial" panose="020B0604020202020204" pitchFamily="34" charset="0"/>
                          <a:ea typeface="Times New Roman" panose="02020603050405020304" pitchFamily="18" charset="0"/>
                        </a:rPr>
                        <a:t>.</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Example, if a person is under a driving school, there must be training report, that says learners </a:t>
                      </a:r>
                      <a:r>
                        <a:rPr lang="en-US" sz="1200" dirty="0" err="1">
                          <a:effectLst/>
                          <a:latin typeface="Arial" panose="020B0604020202020204" pitchFamily="34" charset="0"/>
                          <a:ea typeface="Times New Roman" panose="02020603050405020304" pitchFamily="18" charset="0"/>
                        </a:rPr>
                        <a:t>licence</a:t>
                      </a:r>
                      <a:r>
                        <a:rPr lang="en-US" sz="1200" dirty="0">
                          <a:effectLst/>
                          <a:latin typeface="Arial" panose="020B0604020202020204" pitchFamily="34" charset="0"/>
                          <a:ea typeface="Times New Roman" panose="02020603050405020304" pitchFamily="18" charset="0"/>
                        </a:rPr>
                        <a:t> training takes 15 days and drivers </a:t>
                      </a:r>
                      <a:r>
                        <a:rPr lang="en-US" sz="1200" dirty="0" err="1">
                          <a:effectLst/>
                          <a:latin typeface="Arial" panose="020B0604020202020204" pitchFamily="34" charset="0"/>
                          <a:ea typeface="Times New Roman" panose="02020603050405020304" pitchFamily="18" charset="0"/>
                        </a:rPr>
                        <a:t>licence</a:t>
                      </a:r>
                      <a:r>
                        <a:rPr lang="en-US" sz="1200" dirty="0">
                          <a:effectLst/>
                          <a:latin typeface="Arial" panose="020B0604020202020204" pitchFamily="34" charset="0"/>
                          <a:ea typeface="Times New Roman" panose="02020603050405020304" pitchFamily="18" charset="0"/>
                        </a:rPr>
                        <a:t> training takes 25 days. That must be in the system at </a:t>
                      </a:r>
                      <a:r>
                        <a:rPr lang="en-US" sz="1200" dirty="0" err="1">
                          <a:effectLst/>
                          <a:latin typeface="Arial" panose="020B0604020202020204" pitchFamily="34" charset="0"/>
                          <a:ea typeface="Times New Roman" panose="02020603050405020304" pitchFamily="18" charset="0"/>
                        </a:rPr>
                        <a:t>Licencing</a:t>
                      </a:r>
                      <a:r>
                        <a:rPr lang="en-US" sz="1200" dirty="0">
                          <a:effectLst/>
                          <a:latin typeface="Arial" panose="020B0604020202020204" pitchFamily="34" charset="0"/>
                          <a:ea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rPr>
                        <a:t>centre</a:t>
                      </a:r>
                      <a:r>
                        <a:rPr lang="en-US" sz="1200" dirty="0">
                          <a:effectLst/>
                          <a:latin typeface="Arial" panose="020B0604020202020204" pitchFamily="34" charset="0"/>
                          <a:ea typeface="Times New Roman" panose="02020603050405020304" pitchFamily="18" charset="0"/>
                        </a:rPr>
                        <a:t> so that if a person comes to apply for a test, the system must reject the test application.</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Concerns expressed regarding the extended period proposed for provisional or learner licences.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Proposes that there is a requirement to show proof of undergoing a number of hours being taught by a driving school prior to allowing applicants to book for driver tests.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159</a:t>
            </a:fld>
            <a:endParaRPr lang="en-US"/>
          </a:p>
        </p:txBody>
      </p:sp>
    </p:spTree>
    <p:extLst>
      <p:ext uri="{BB962C8B-B14F-4D97-AF65-F5344CB8AC3E}">
        <p14:creationId xmlns:p14="http://schemas.microsoft.com/office/powerpoint/2010/main" xmlns="" val="590386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77079220"/>
              </p:ext>
            </p:extLst>
          </p:nvPr>
        </p:nvGraphicFramePr>
        <p:xfrm>
          <a:off x="0" y="-1"/>
          <a:ext cx="9253538" cy="5959028"/>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28960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962170">
                <a:tc rowSpan="2">
                  <a:txBody>
                    <a:bodyPr/>
                    <a:lstStyle/>
                    <a:p>
                      <a:pPr marL="0" marR="0">
                        <a:lnSpc>
                          <a:spcPct val="107000"/>
                        </a:lnSpc>
                        <a:spcBef>
                          <a:spcPts val="0"/>
                        </a:spcBef>
                        <a:spcAft>
                          <a:spcPts val="0"/>
                        </a:spcAft>
                      </a:pPr>
                      <a:endParaRPr lang="en-GB" sz="1400" b="1" dirty="0">
                        <a:solidFill>
                          <a:schemeClr val="tx1"/>
                        </a:solidFill>
                        <a:effectLst/>
                      </a:endParaRPr>
                    </a:p>
                    <a:p>
                      <a:pPr marL="0" marR="0">
                        <a:lnSpc>
                          <a:spcPct val="107000"/>
                        </a:lnSpc>
                        <a:spcBef>
                          <a:spcPts val="0"/>
                        </a:spcBef>
                        <a:spcAft>
                          <a:spcPts val="0"/>
                        </a:spcAft>
                      </a:pPr>
                      <a:r>
                        <a:rPr lang="en-GB" sz="1400" b="1" dirty="0">
                          <a:solidFill>
                            <a:schemeClr val="tx1"/>
                          </a:solidFill>
                          <a:effectLst/>
                        </a:rPr>
                        <a:t>Department of Transport (Western Cape)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GB" sz="1600" b="1" dirty="0">
                        <a:effectLst/>
                        <a:latin typeface="+mn-lt"/>
                        <a:ea typeface="Times New Roman" panose="02020603050405020304" pitchFamily="18" charset="0"/>
                        <a:cs typeface="Arial" panose="020B0604020202020204" pitchFamily="34" charset="0"/>
                      </a:endParaRPr>
                    </a:p>
                    <a:p>
                      <a:pPr algn="just">
                        <a:spcAft>
                          <a:spcPts val="0"/>
                        </a:spcAft>
                      </a:pPr>
                      <a:r>
                        <a:rPr lang="en-GB" sz="1600" b="1" dirty="0">
                          <a:effectLst/>
                          <a:latin typeface="+mn-lt"/>
                          <a:ea typeface="Times New Roman" panose="02020603050405020304" pitchFamily="18" charset="0"/>
                          <a:cs typeface="Arial" panose="020B0604020202020204" pitchFamily="34" charset="0"/>
                        </a:rPr>
                        <a:t>Clause 6 </a:t>
                      </a:r>
                      <a:r>
                        <a:rPr lang="en-GB" sz="1600" dirty="0">
                          <a:effectLst/>
                          <a:latin typeface="+mn-lt"/>
                          <a:ea typeface="Times New Roman" panose="02020603050405020304" pitchFamily="18" charset="0"/>
                          <a:cs typeface="Arial" panose="020B0604020202020204" pitchFamily="34" charset="0"/>
                        </a:rPr>
                        <a:t>In clause 6(c)(h) (Section 3E(1)(h) the words “examiner of driving licences” must be replaced with “examiner for driving licences”</a:t>
                      </a:r>
                    </a:p>
                    <a:p>
                      <a:pPr algn="just">
                        <a:spcAft>
                          <a:spcPts val="0"/>
                        </a:spcAft>
                      </a:pPr>
                      <a:endParaRPr lang="en-GB" sz="1600" dirty="0">
                        <a:effectLst/>
                        <a:latin typeface="+mn-lt"/>
                        <a:ea typeface="Times New Roman" panose="02020603050405020304" pitchFamily="18" charset="0"/>
                        <a:cs typeface="Arial" panose="020B0604020202020204" pitchFamily="34" charset="0"/>
                      </a:endParaRPr>
                    </a:p>
                    <a:p>
                      <a:pPr algn="just">
                        <a:spcAft>
                          <a:spcPts val="0"/>
                        </a:spcAft>
                      </a:pPr>
                      <a:endParaRPr lang="en-GB" sz="1600" dirty="0">
                        <a:effectLst/>
                        <a:latin typeface="+mn-lt"/>
                        <a:ea typeface="Times New Roman" panose="02020603050405020304" pitchFamily="18" charset="0"/>
                        <a:cs typeface="Arial" panose="020B0604020202020204" pitchFamily="34" charset="0"/>
                      </a:endParaRPr>
                    </a:p>
                    <a:p>
                      <a:pPr algn="just">
                        <a:spcAft>
                          <a:spcPts val="0"/>
                        </a:spcAft>
                      </a:pPr>
                      <a:endParaRPr lang="en-GB" sz="1600" dirty="0">
                        <a:effectLst/>
                        <a:latin typeface="+mn-lt"/>
                        <a:ea typeface="Times New Roman" panose="02020603050405020304" pitchFamily="18" charset="0"/>
                        <a:cs typeface="Arial" panose="020B0604020202020204" pitchFamily="34" charset="0"/>
                      </a:endParaRPr>
                    </a:p>
                    <a:p>
                      <a:pPr algn="just">
                        <a:spcAft>
                          <a:spcPts val="0"/>
                        </a:spcAft>
                      </a:pPr>
                      <a:endParaRPr lang="en-GB" sz="1600" b="1" dirty="0">
                        <a:effectLst/>
                        <a:latin typeface="+mn-lt"/>
                        <a:ea typeface="Times New Roman" panose="02020603050405020304" pitchFamily="18" charset="0"/>
                        <a:cs typeface="Arial" panose="020B0604020202020204" pitchFamily="34" charset="0"/>
                      </a:endParaRPr>
                    </a:p>
                    <a:p>
                      <a:pPr algn="just">
                        <a:spcAft>
                          <a:spcPts val="0"/>
                        </a:spcAft>
                      </a:pPr>
                      <a:r>
                        <a:rPr lang="en-GB" sz="1600" b="1" dirty="0">
                          <a:effectLst/>
                          <a:latin typeface="+mn-lt"/>
                          <a:ea typeface="Times New Roman" panose="02020603050405020304" pitchFamily="18" charset="0"/>
                          <a:cs typeface="Arial" panose="020B0604020202020204" pitchFamily="34" charset="0"/>
                        </a:rPr>
                        <a:t>Clause 7 </a:t>
                      </a:r>
                      <a:r>
                        <a:rPr lang="en-US" sz="1600" b="0" dirty="0" err="1">
                          <a:effectLst/>
                          <a:latin typeface="+mn-lt"/>
                          <a:ea typeface="Times New Roman" panose="02020603050405020304" pitchFamily="18" charset="0"/>
                          <a:cs typeface="Arial" panose="020B0604020202020204" pitchFamily="34" charset="0"/>
                        </a:rPr>
                        <a:t>Subclause</a:t>
                      </a:r>
                      <a:r>
                        <a:rPr lang="en-US" sz="1600" b="0" dirty="0">
                          <a:effectLst/>
                          <a:latin typeface="+mn-lt"/>
                          <a:ea typeface="Times New Roman" panose="02020603050405020304" pitchFamily="18" charset="0"/>
                          <a:cs typeface="Arial" panose="020B0604020202020204" pitchFamily="34" charset="0"/>
                        </a:rPr>
                        <a:t> 7(b)(2) stipulates that a training </a:t>
                      </a:r>
                      <a:r>
                        <a:rPr lang="en-US" sz="1600" b="0" dirty="0" err="1">
                          <a:effectLst/>
                          <a:latin typeface="+mn-lt"/>
                          <a:ea typeface="Times New Roman" panose="02020603050405020304" pitchFamily="18" charset="0"/>
                          <a:cs typeface="Arial" panose="020B0604020202020204" pitchFamily="34" charset="0"/>
                        </a:rPr>
                        <a:t>centre</a:t>
                      </a:r>
                      <a:r>
                        <a:rPr lang="en-US" sz="1600" b="0" dirty="0">
                          <a:effectLst/>
                          <a:latin typeface="+mn-lt"/>
                          <a:ea typeface="Times New Roman" panose="02020603050405020304" pitchFamily="18" charset="0"/>
                          <a:cs typeface="Arial" panose="020B0604020202020204" pitchFamily="34" charset="0"/>
                        </a:rPr>
                        <a:t> may, on the prescribed conditions, be approved, registered and graded to deliver qualifications for traffic officers, examiners for driving licences and examiner of vehicles or a combination thereof. For the reasons set out in paragraph 15 it is recommended that traffic wardens be added to the list.</a:t>
                      </a:r>
                      <a:endParaRPr lang="en-ZA" sz="16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171450" indent="-171450" algn="just">
                        <a:spcAft>
                          <a:spcPts val="0"/>
                        </a:spcAft>
                        <a:buFont typeface="Arial" panose="020B0604020202020204" pitchFamily="34" charset="0"/>
                        <a:buChar char="•"/>
                        <a:tabLst>
                          <a:tab pos="3657600" algn="l"/>
                        </a:tabLst>
                      </a:pPr>
                      <a:endParaRPr lang="en-US" sz="1600" dirty="0">
                        <a:effectLst/>
                        <a:latin typeface="+mn-lt"/>
                        <a:ea typeface="Times New Roman" panose="02020603050405020304" pitchFamily="18" charset="0"/>
                        <a:cs typeface="Calibri" panose="020F0502020204030204" pitchFamily="34" charset="0"/>
                      </a:endParaRPr>
                    </a:p>
                    <a:p>
                      <a:pPr marL="171450" indent="-171450" algn="just">
                        <a:spcAft>
                          <a:spcPts val="0"/>
                        </a:spcAft>
                        <a:buFont typeface="Arial" panose="020B0604020202020204" pitchFamily="34" charset="0"/>
                        <a:buChar char="•"/>
                        <a:tabLst>
                          <a:tab pos="3657600" algn="l"/>
                        </a:tabLst>
                      </a:pPr>
                      <a:r>
                        <a:rPr lang="en-US" sz="1600" dirty="0">
                          <a:effectLst/>
                          <a:latin typeface="+mn-lt"/>
                          <a:ea typeface="Times New Roman" panose="02020603050405020304" pitchFamily="18" charset="0"/>
                          <a:cs typeface="Calibri" panose="020F0502020204030204" pitchFamily="34" charset="0"/>
                        </a:rPr>
                        <a:t>Accepted. Effected,</a:t>
                      </a:r>
                      <a:r>
                        <a:rPr lang="en-US" sz="1600" baseline="0" dirty="0">
                          <a:effectLst/>
                          <a:latin typeface="+mn-lt"/>
                          <a:ea typeface="Times New Roman" panose="02020603050405020304" pitchFamily="18" charset="0"/>
                          <a:cs typeface="Calibri" panose="020F0502020204030204" pitchFamily="34" charset="0"/>
                        </a:rPr>
                        <a:t> the amendment now reads</a:t>
                      </a:r>
                    </a:p>
                    <a:p>
                      <a:pPr marL="0" indent="0" algn="just">
                        <a:spcAft>
                          <a:spcPts val="0"/>
                        </a:spcAft>
                        <a:buFont typeface="Arial" panose="020B0604020202020204" pitchFamily="34" charset="0"/>
                        <a:buNone/>
                        <a:tabLst>
                          <a:tab pos="3657600" algn="l"/>
                        </a:tabLst>
                      </a:pPr>
                      <a:r>
                        <a:rPr lang="en-US" sz="1600" u="sng" baseline="0" dirty="0">
                          <a:effectLst/>
                          <a:latin typeface="+mn-lt"/>
                          <a:ea typeface="Times New Roman" panose="02020603050405020304" pitchFamily="18" charset="0"/>
                          <a:cs typeface="Calibri" panose="020F0502020204030204" pitchFamily="34" charset="0"/>
                        </a:rPr>
                        <a:t>“</a:t>
                      </a:r>
                      <a:r>
                        <a:rPr lang="en-US" sz="1600" u="sng" dirty="0">
                          <a:effectLst/>
                          <a:latin typeface="+mn-lt"/>
                          <a:ea typeface="Times New Roman" panose="02020603050405020304" pitchFamily="18" charset="0"/>
                          <a:cs typeface="Calibri" panose="020F0502020204030204" pitchFamily="34" charset="0"/>
                        </a:rPr>
                        <a:t>The examiner for driving licences holds or acquires a direct or indirect financial or other related interest in any driving school or in the training, instruction or supervision of learner drivers, the nature and extent of which may be prescribed by the Minister.";</a:t>
                      </a:r>
                    </a:p>
                    <a:p>
                      <a:pPr marL="0" indent="0" algn="just">
                        <a:spcAft>
                          <a:spcPts val="0"/>
                        </a:spcAft>
                        <a:buFont typeface="Arial" panose="020B0604020202020204" pitchFamily="34" charset="0"/>
                        <a:buNone/>
                        <a:tabLst>
                          <a:tab pos="3657600" algn="l"/>
                        </a:tabLst>
                      </a:pPr>
                      <a:endParaRPr lang="en-ZA" sz="1600" u="sng" dirty="0">
                        <a:effectLst/>
                        <a:latin typeface="+mn-lt"/>
                        <a:ea typeface="Times New Roman" panose="02020603050405020304" pitchFamily="18" charset="0"/>
                        <a:cs typeface="Calibri" panose="020F0502020204030204" pitchFamily="34" charset="0"/>
                      </a:endParaRPr>
                    </a:p>
                    <a:p>
                      <a:pPr marL="171450" indent="-171450" algn="just">
                        <a:spcAft>
                          <a:spcPts val="0"/>
                        </a:spcAft>
                        <a:buFont typeface="Arial" panose="020B0604020202020204" pitchFamily="34" charset="0"/>
                        <a:buChar char="•"/>
                        <a:tabLst>
                          <a:tab pos="3657600" algn="l"/>
                        </a:tabLst>
                      </a:pPr>
                      <a:r>
                        <a:rPr lang="en-ZA" sz="1600" u="none" dirty="0">
                          <a:effectLst/>
                          <a:latin typeface="+mn-lt"/>
                          <a:ea typeface="Times New Roman" panose="02020603050405020304" pitchFamily="18" charset="0"/>
                          <a:cs typeface="Calibri" panose="020F0502020204030204" pitchFamily="34" charset="0"/>
                        </a:rPr>
                        <a:t>Accepted,</a:t>
                      </a:r>
                      <a:r>
                        <a:rPr lang="en-ZA" sz="1600" u="none" baseline="0" dirty="0">
                          <a:effectLst/>
                          <a:latin typeface="+mn-lt"/>
                          <a:ea typeface="Times New Roman" panose="02020603050405020304" pitchFamily="18" charset="0"/>
                          <a:cs typeface="Calibri" panose="020F0502020204030204" pitchFamily="34" charset="0"/>
                        </a:rPr>
                        <a:t> </a:t>
                      </a:r>
                      <a:r>
                        <a:rPr lang="en-US" sz="1600" u="none" dirty="0">
                          <a:effectLst/>
                          <a:latin typeface="+mn-lt"/>
                          <a:ea typeface="Times New Roman" panose="02020603050405020304" pitchFamily="18" charset="0"/>
                          <a:cs typeface="Calibri" panose="020F0502020204030204" pitchFamily="34" charset="0"/>
                        </a:rPr>
                        <a:t>The particular sub-clause has been amended to include traffic wardens.</a:t>
                      </a:r>
                      <a:endParaRPr lang="en-ZA" sz="1600" u="none" dirty="0">
                        <a:effectLst/>
                        <a:latin typeface="+mn-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707249">
                <a:tc vMerge="1">
                  <a:txBody>
                    <a:bodyPr/>
                    <a:lstStyle/>
                    <a:p>
                      <a:endParaRPr lang="en-US"/>
                    </a:p>
                  </a:txBody>
                  <a:tcPr/>
                </a:tc>
                <a:tc>
                  <a:txBody>
                    <a:bodyPr/>
                    <a:lstStyle/>
                    <a:p>
                      <a:pPr algn="just">
                        <a:spcAft>
                          <a:spcPts val="0"/>
                        </a:spcAft>
                      </a:pP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85750" marR="0" indent="-285750" algn="just">
                        <a:lnSpc>
                          <a:spcPct val="107000"/>
                        </a:lnSpc>
                        <a:spcBef>
                          <a:spcPts val="0"/>
                        </a:spcBef>
                        <a:spcAft>
                          <a:spcPts val="0"/>
                        </a:spcAft>
                        <a:buFont typeface="Arial" panose="020B0604020202020204" pitchFamily="34" charset="0"/>
                        <a:buChar char="•"/>
                      </a:pPr>
                      <a:endParaRPr lang="en-US" sz="1200" dirty="0">
                        <a:effectLst/>
                        <a:latin typeface="+mn-lt"/>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16</a:t>
            </a:fld>
            <a:endParaRPr lang="en-US"/>
          </a:p>
        </p:txBody>
      </p:sp>
    </p:spTree>
    <p:extLst>
      <p:ext uri="{BB962C8B-B14F-4D97-AF65-F5344CB8AC3E}">
        <p14:creationId xmlns:p14="http://schemas.microsoft.com/office/powerpoint/2010/main" xmlns="" val="5692737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2284823"/>
              </p:ext>
            </p:extLst>
          </p:nvPr>
        </p:nvGraphicFramePr>
        <p:xfrm>
          <a:off x="-2" y="-12851"/>
          <a:ext cx="9253539" cy="5848172"/>
        </p:xfrm>
        <a:graphic>
          <a:graphicData uri="http://schemas.openxmlformats.org/drawingml/2006/table">
            <a:tbl>
              <a:tblPr firstRow="1" firstCol="1" bandRow="1">
                <a:tableStyleId>{5C22544A-7EE6-4342-B048-85BDC9FD1C3A}</a:tableStyleId>
              </a:tblPr>
              <a:tblGrid>
                <a:gridCol w="1909088">
                  <a:extLst>
                    <a:ext uri="{9D8B030D-6E8A-4147-A177-3AD203B41FA5}">
                      <a16:colId xmlns:a16="http://schemas.microsoft.com/office/drawing/2014/main" xmlns="" val="3578070163"/>
                    </a:ext>
                  </a:extLst>
                </a:gridCol>
                <a:gridCol w="3061908">
                  <a:extLst>
                    <a:ext uri="{9D8B030D-6E8A-4147-A177-3AD203B41FA5}">
                      <a16:colId xmlns:a16="http://schemas.microsoft.com/office/drawing/2014/main" xmlns="" val="199004167"/>
                    </a:ext>
                  </a:extLst>
                </a:gridCol>
                <a:gridCol w="4282543">
                  <a:extLst>
                    <a:ext uri="{9D8B030D-6E8A-4147-A177-3AD203B41FA5}">
                      <a16:colId xmlns:a16="http://schemas.microsoft.com/office/drawing/2014/main" xmlns="" val="885104855"/>
                    </a:ext>
                  </a:extLst>
                </a:gridCol>
              </a:tblGrid>
              <a:tr h="636727">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262596">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Leslie </a:t>
                      </a:r>
                      <a:r>
                        <a:rPr lang="en-US" sz="1800" b="1" kern="1200" dirty="0" err="1">
                          <a:solidFill>
                            <a:schemeClr val="lt1"/>
                          </a:solidFill>
                          <a:effectLst/>
                          <a:latin typeface="+mn-lt"/>
                          <a:ea typeface="+mn-ea"/>
                          <a:cs typeface="+mn-cs"/>
                        </a:rPr>
                        <a:t>Makhatle</a:t>
                      </a:r>
                      <a:r>
                        <a:rPr lang="en-US" sz="1800" b="1" kern="1200" dirty="0">
                          <a:solidFill>
                            <a:schemeClr val="lt1"/>
                          </a:solidFill>
                          <a:effectLst/>
                          <a:latin typeface="+mn-lt"/>
                          <a:ea typeface="+mn-ea"/>
                          <a:cs typeface="+mn-cs"/>
                        </a:rPr>
                        <a:t> – U-turn Driving Skills</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Continues</a:t>
                      </a:r>
                    </a:p>
                    <a:p>
                      <a:pPr algn="just">
                        <a:spcAft>
                          <a:spcPts val="0"/>
                        </a:spcAft>
                      </a:pPr>
                      <a:r>
                        <a:rPr lang="en-US" sz="1200" dirty="0">
                          <a:effectLst/>
                          <a:latin typeface="Arial" panose="020B0604020202020204" pitchFamily="34" charset="0"/>
                          <a:ea typeface="Times New Roman" panose="02020603050405020304" pitchFamily="18" charset="0"/>
                        </a:rPr>
                        <a:t>The system must indicate that the person still has to go through; say: 6 lessons that will be according to the driving school, and the applicant will be referred back to the driving school appearing on the system linked with the Traffic </a:t>
                      </a:r>
                      <a:r>
                        <a:rPr lang="en-US" sz="1200" dirty="0" err="1">
                          <a:effectLst/>
                          <a:latin typeface="Arial" panose="020B0604020202020204" pitchFamily="34" charset="0"/>
                          <a:ea typeface="Times New Roman" panose="02020603050405020304" pitchFamily="18" charset="0"/>
                        </a:rPr>
                        <a:t>Licencing</a:t>
                      </a:r>
                      <a:r>
                        <a:rPr lang="en-US" sz="1200" dirty="0">
                          <a:effectLst/>
                          <a:latin typeface="Arial" panose="020B0604020202020204" pitchFamily="34" charset="0"/>
                          <a:ea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rPr>
                        <a:t>centre</a:t>
                      </a:r>
                      <a:r>
                        <a:rPr lang="en-US" sz="1200" dirty="0">
                          <a:effectLst/>
                          <a:latin typeface="Arial" panose="020B0604020202020204" pitchFamily="34" charset="0"/>
                          <a:ea typeface="Times New Roman" panose="02020603050405020304" pitchFamily="18" charset="0"/>
                        </a:rPr>
                        <a:t>.</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This way will ensure that there would be no more making appointments by the so called driving school/bogus driving school which ends up stealing people from driving schools which drains people.</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believe with this approach, people wouldn't waste their times at this training </a:t>
                      </a:r>
                      <a:r>
                        <a:rPr lang="en-US" sz="1200" dirty="0" err="1">
                          <a:effectLst/>
                          <a:latin typeface="Arial" panose="020B0604020202020204" pitchFamily="34" charset="0"/>
                          <a:ea typeface="Times New Roman" panose="02020603050405020304" pitchFamily="18" charset="0"/>
                        </a:rPr>
                        <a:t>centre</a:t>
                      </a:r>
                      <a:r>
                        <a:rPr lang="en-US" sz="1200" dirty="0">
                          <a:effectLst/>
                          <a:latin typeface="Arial" panose="020B0604020202020204" pitchFamily="34" charset="0"/>
                          <a:ea typeface="Times New Roman" panose="02020603050405020304" pitchFamily="18" charset="0"/>
                        </a:rPr>
                        <a:t>. I also believe that all qualified driving school will highly approve of this idea, because the whole package of training fee will all go to the driving school and would be regulated . this will also ensure that each learner will go through the right process and coming out a really qualified driver for our safer roads.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anticipate that, this will be the easy way forward, to formalizing of the driving school industry.</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200" dirty="0">
                        <a:effectLst/>
                        <a:latin typeface="Arial" panose="020B0604020202020204" pitchFamily="34"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Concerns expressed regarding the extended period proposed for provisional or learner licences.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Proposes that there is a requirement to show proof of undergoing a number of hours being taught by a driving school prior to allowing applicants to book for driver tests.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24484">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160</a:t>
            </a:fld>
            <a:endParaRPr lang="en-US"/>
          </a:p>
        </p:txBody>
      </p:sp>
    </p:spTree>
    <p:extLst>
      <p:ext uri="{BB962C8B-B14F-4D97-AF65-F5344CB8AC3E}">
        <p14:creationId xmlns:p14="http://schemas.microsoft.com/office/powerpoint/2010/main" xmlns="" val="401313943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98365442"/>
              </p:ext>
            </p:extLst>
          </p:nvPr>
        </p:nvGraphicFramePr>
        <p:xfrm>
          <a:off x="24826" y="-14594"/>
          <a:ext cx="9249607" cy="5785595"/>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432047">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5354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Alastair </a:t>
                      </a:r>
                      <a:r>
                        <a:rPr lang="en-US" sz="1800" b="1" kern="1200" dirty="0" err="1">
                          <a:solidFill>
                            <a:schemeClr val="lt1"/>
                          </a:solidFill>
                          <a:effectLst/>
                          <a:latin typeface="+mn-lt"/>
                          <a:ea typeface="+mn-ea"/>
                          <a:cs typeface="+mn-cs"/>
                        </a:rPr>
                        <a:t>Rosslee</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Who will pay for the new required </a:t>
                      </a:r>
                      <a:r>
                        <a:rPr lang="en-US" sz="1600" dirty="0" err="1">
                          <a:effectLst/>
                          <a:latin typeface="Arial" panose="020B0604020202020204" pitchFamily="34" charset="0"/>
                          <a:ea typeface="Times New Roman" panose="02020603050405020304" pitchFamily="18" charset="0"/>
                        </a:rPr>
                        <a:t>licence</a:t>
                      </a:r>
                      <a:r>
                        <a:rPr lang="en-US" sz="1600" dirty="0">
                          <a:effectLst/>
                          <a:latin typeface="Arial" panose="020B0604020202020204" pitchFamily="34" charset="0"/>
                          <a:ea typeface="Times New Roman" panose="02020603050405020304" pitchFamily="18" charset="0"/>
                        </a:rPr>
                        <a:t> plates, the government?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Unless so, would this be justifiable or just another money making scheme?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Opposes new number plates.</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161</a:t>
            </a:fld>
            <a:endParaRPr lang="en-US"/>
          </a:p>
        </p:txBody>
      </p:sp>
    </p:spTree>
    <p:extLst>
      <p:ext uri="{BB962C8B-B14F-4D97-AF65-F5344CB8AC3E}">
        <p14:creationId xmlns:p14="http://schemas.microsoft.com/office/powerpoint/2010/main" xmlns="" val="273862860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22310328"/>
              </p:ext>
            </p:extLst>
          </p:nvPr>
        </p:nvGraphicFramePr>
        <p:xfrm>
          <a:off x="0" y="-27846"/>
          <a:ext cx="9249607" cy="5713587"/>
        </p:xfrm>
        <a:graphic>
          <a:graphicData uri="http://schemas.openxmlformats.org/drawingml/2006/table">
            <a:tbl>
              <a:tblPr firstRow="1" firstCol="1" bandRow="1">
                <a:tableStyleId>{5C22544A-7EE6-4342-B048-85BDC9FD1C3A}</a:tableStyleId>
              </a:tblPr>
              <a:tblGrid>
                <a:gridCol w="2048807">
                  <a:extLst>
                    <a:ext uri="{9D8B030D-6E8A-4147-A177-3AD203B41FA5}">
                      <a16:colId xmlns:a16="http://schemas.microsoft.com/office/drawing/2014/main" xmlns="" val="3578070163"/>
                    </a:ext>
                  </a:extLst>
                </a:gridCol>
                <a:gridCol w="2920077">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003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5354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Tersia</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Kriek</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After all the hardship of Covid19, many persons losing their jobs and business which was forced to close it is hard to believe that Government want to add this financial burden.</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Opposes the Bill.</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162</a:t>
            </a:fld>
            <a:endParaRPr lang="en-US"/>
          </a:p>
        </p:txBody>
      </p:sp>
    </p:spTree>
    <p:extLst>
      <p:ext uri="{BB962C8B-B14F-4D97-AF65-F5344CB8AC3E}">
        <p14:creationId xmlns:p14="http://schemas.microsoft.com/office/powerpoint/2010/main" xmlns="" val="255395333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16017879"/>
              </p:ext>
            </p:extLst>
          </p:nvPr>
        </p:nvGraphicFramePr>
        <p:xfrm>
          <a:off x="3931" y="0"/>
          <a:ext cx="9249607" cy="5911537"/>
        </p:xfrm>
        <a:graphic>
          <a:graphicData uri="http://schemas.openxmlformats.org/drawingml/2006/table">
            <a:tbl>
              <a:tblPr firstRow="1" firstCol="1" bandRow="1">
                <a:tableStyleId>{5C22544A-7EE6-4342-B048-85BDC9FD1C3A}</a:tableStyleId>
              </a:tblPr>
              <a:tblGrid>
                <a:gridCol w="2048807">
                  <a:extLst>
                    <a:ext uri="{9D8B030D-6E8A-4147-A177-3AD203B41FA5}">
                      <a16:colId xmlns:a16="http://schemas.microsoft.com/office/drawing/2014/main" xmlns="" val="3578070163"/>
                    </a:ext>
                  </a:extLst>
                </a:gridCol>
                <a:gridCol w="2920077">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432047">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022925">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Helena </a:t>
                      </a:r>
                      <a:r>
                        <a:rPr lang="en-US" sz="1800" b="1" kern="1200" dirty="0">
                          <a:solidFill>
                            <a:schemeClr val="lt1"/>
                          </a:solidFill>
                          <a:effectLst/>
                          <a:latin typeface="+mn-lt"/>
                          <a:ea typeface="+mn-ea"/>
                          <a:cs typeface="+mn-cs"/>
                        </a:rPr>
                        <a:t>Rodrigues</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The info was quit informative to us the Public Road User(s).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I wish to comment as follow: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While it seems like a brilliant idea , why not have the owners of the car’s most important details such as  the </a:t>
                      </a:r>
                      <a:r>
                        <a:rPr lang="en-US" sz="1200" dirty="0" err="1">
                          <a:effectLst/>
                          <a:latin typeface="Arial" panose="020B0604020202020204" pitchFamily="34" charset="0"/>
                          <a:ea typeface="Times New Roman" panose="02020603050405020304" pitchFamily="18" charset="0"/>
                        </a:rPr>
                        <a:t>reg</a:t>
                      </a:r>
                      <a:r>
                        <a:rPr lang="en-US" sz="1200" dirty="0">
                          <a:effectLst/>
                          <a:latin typeface="Arial" panose="020B0604020202020204" pitchFamily="34" charset="0"/>
                          <a:ea typeface="Times New Roman" panose="02020603050405020304" pitchFamily="18" charset="0"/>
                        </a:rPr>
                        <a:t>, the Vin no, if it is taxed (</a:t>
                      </a:r>
                      <a:r>
                        <a:rPr lang="en-US" sz="1200" dirty="0" err="1">
                          <a:effectLst/>
                          <a:latin typeface="Arial" panose="020B0604020202020204" pitchFamily="34" charset="0"/>
                          <a:ea typeface="Times New Roman" panose="02020603050405020304" pitchFamily="18" charset="0"/>
                        </a:rPr>
                        <a:t>licenced</a:t>
                      </a:r>
                      <a:r>
                        <a:rPr lang="en-US" sz="1200" dirty="0">
                          <a:effectLst/>
                          <a:latin typeface="Arial" panose="020B0604020202020204" pitchFamily="34" charset="0"/>
                          <a:ea typeface="Times New Roman" panose="02020603050405020304" pitchFamily="18" charset="0"/>
                        </a:rPr>
                        <a:t>) , and road worthy. Info all in one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My other puzzle is why use the e- tolls gantries if so many people are still disputing the e-tolls legitimacy and ignoring fines? This needs to be addressed first in order to pave the way </a:t>
                      </a:r>
                      <a:r>
                        <a:rPr lang="en-US" sz="1200" dirty="0" err="1">
                          <a:effectLst/>
                          <a:latin typeface="Arial" panose="020B0604020202020204" pitchFamily="34" charset="0"/>
                          <a:ea typeface="Times New Roman" panose="02020603050405020304" pitchFamily="18" charset="0"/>
                        </a:rPr>
                        <a:t>futural</a:t>
                      </a:r>
                      <a:r>
                        <a:rPr lang="en-US" sz="1200" dirty="0">
                          <a:effectLst/>
                          <a:latin typeface="Arial" panose="020B0604020202020204" pitchFamily="34" charset="0"/>
                          <a:ea typeface="Times New Roman" panose="02020603050405020304" pitchFamily="18" charset="0"/>
                        </a:rPr>
                        <a:t> for improvements and control of legality of motorcars on our Public Roads.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Opposed to e-tolls.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Suggest reinvestment into road infrastructure.</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Opposes new number plates.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Bus services need to be improved.</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There is a need to have greater law enforcement addressing the manner in which taxi drivers operate and drive on the roads.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Proposes reintroduction of metered parking at public spaces like beaches.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1273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163</a:t>
            </a:fld>
            <a:endParaRPr lang="en-US"/>
          </a:p>
        </p:txBody>
      </p:sp>
    </p:spTree>
    <p:extLst>
      <p:ext uri="{BB962C8B-B14F-4D97-AF65-F5344CB8AC3E}">
        <p14:creationId xmlns:p14="http://schemas.microsoft.com/office/powerpoint/2010/main" xmlns="" val="309444171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86516527"/>
              </p:ext>
            </p:extLst>
          </p:nvPr>
        </p:nvGraphicFramePr>
        <p:xfrm>
          <a:off x="3931" y="0"/>
          <a:ext cx="9249607" cy="5887020"/>
        </p:xfrm>
        <a:graphic>
          <a:graphicData uri="http://schemas.openxmlformats.org/drawingml/2006/table">
            <a:tbl>
              <a:tblPr firstRow="1" firstCol="1" bandRow="1">
                <a:tableStyleId>{5C22544A-7EE6-4342-B048-85BDC9FD1C3A}</a:tableStyleId>
              </a:tblPr>
              <a:tblGrid>
                <a:gridCol w="2048807">
                  <a:extLst>
                    <a:ext uri="{9D8B030D-6E8A-4147-A177-3AD203B41FA5}">
                      <a16:colId xmlns:a16="http://schemas.microsoft.com/office/drawing/2014/main" xmlns="" val="3578070163"/>
                    </a:ext>
                  </a:extLst>
                </a:gridCol>
                <a:gridCol w="2920077">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43962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44739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Helena Rodrigues – </a:t>
                      </a:r>
                      <a:r>
                        <a:rPr lang="en-US" sz="1800" b="1" kern="1200" dirty="0" err="1" smtClean="0">
                          <a:solidFill>
                            <a:schemeClr val="lt1"/>
                          </a:solidFill>
                          <a:effectLst/>
                          <a:latin typeface="+mn-lt"/>
                          <a:ea typeface="+mn-ea"/>
                          <a:cs typeface="+mn-cs"/>
                        </a:rPr>
                        <a:t>cont</a:t>
                      </a:r>
                      <a:r>
                        <a:rPr lang="en-US" sz="1800" b="1" kern="1200" dirty="0" smtClean="0">
                          <a:solidFill>
                            <a:schemeClr val="lt1"/>
                          </a:solidFill>
                          <a:effectLst/>
                          <a:latin typeface="+mn-lt"/>
                          <a:ea typeface="+mn-ea"/>
                          <a:cs typeface="+mn-cs"/>
                        </a:rPr>
                        <a:t>’</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200" dirty="0" smtClean="0">
                          <a:effectLst/>
                          <a:latin typeface="Arial" panose="020B0604020202020204" pitchFamily="34" charset="0"/>
                          <a:ea typeface="Times New Roman" panose="02020603050405020304" pitchFamily="18" charset="0"/>
                        </a:rPr>
                        <a:t>Thirdly </a:t>
                      </a:r>
                      <a:r>
                        <a:rPr lang="en-US" sz="1200" dirty="0">
                          <a:effectLst/>
                          <a:latin typeface="Arial" panose="020B0604020202020204" pitchFamily="34" charset="0"/>
                          <a:ea typeface="Times New Roman" panose="02020603050405020304" pitchFamily="18" charset="0"/>
                        </a:rPr>
                        <a:t>it is all well that we seek improvements and clamp down on illegal transport, but our money are NOT REINVESTED back into our Roads. They are in a derelict state,  quite embarrassing. Especially for tourist let alone our citizens.  We drive in other </a:t>
                      </a:r>
                      <a:r>
                        <a:rPr lang="en-US" sz="1200" dirty="0" err="1">
                          <a:effectLst/>
                          <a:latin typeface="Arial" panose="020B0604020202020204" pitchFamily="34" charset="0"/>
                          <a:ea typeface="Times New Roman" panose="02020603050405020304" pitchFamily="18" charset="0"/>
                        </a:rPr>
                        <a:t>neighbouring</a:t>
                      </a:r>
                      <a:r>
                        <a:rPr lang="en-US" sz="1200" dirty="0">
                          <a:effectLst/>
                          <a:latin typeface="Arial" panose="020B0604020202020204" pitchFamily="34" charset="0"/>
                          <a:ea typeface="Times New Roman" panose="02020603050405020304" pitchFamily="18" charset="0"/>
                        </a:rPr>
                        <a:t> states and in some cases it is worse and in the opposite direction it is absolutely in mint condition.  One get a sense of pride in welcoming </a:t>
                      </a:r>
                      <a:r>
                        <a:rPr lang="en-US" sz="1200" dirty="0" err="1">
                          <a:effectLst/>
                          <a:latin typeface="Arial" panose="020B0604020202020204" pitchFamily="34" charset="0"/>
                          <a:ea typeface="Times New Roman" panose="02020603050405020304" pitchFamily="18" charset="0"/>
                        </a:rPr>
                        <a:t>neighbouring</a:t>
                      </a:r>
                      <a:r>
                        <a:rPr lang="en-US" sz="1200" dirty="0">
                          <a:effectLst/>
                          <a:latin typeface="Arial" panose="020B0604020202020204" pitchFamily="34" charset="0"/>
                          <a:ea typeface="Times New Roman" panose="02020603050405020304" pitchFamily="18" charset="0"/>
                        </a:rPr>
                        <a:t> citizens and visitor to the country. Why are we falling behind being the biggest Southern Country. Why is our Department of Transport not  budgeting and why are we not ploughing money of e- tolls back into our Roads internally while our Freeways are in order in most directions for the time being... if we wait for  the public Roads to conk in and sit with the provincial roads state worse it will be a hopeless case to catch up.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ZA" sz="1200" dirty="0" smtClean="0">
                          <a:effectLst/>
                          <a:latin typeface="Arial" panose="020B0604020202020204" pitchFamily="34" charset="0"/>
                          <a:ea typeface="Times New Roman" panose="02020603050405020304" pitchFamily="18" charset="0"/>
                        </a:rPr>
                        <a:t>Continue from previous slide</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164</a:t>
            </a:fld>
            <a:endParaRPr lang="en-US"/>
          </a:p>
        </p:txBody>
      </p:sp>
    </p:spTree>
    <p:extLst>
      <p:ext uri="{BB962C8B-B14F-4D97-AF65-F5344CB8AC3E}">
        <p14:creationId xmlns:p14="http://schemas.microsoft.com/office/powerpoint/2010/main" xmlns="" val="135226560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091479057"/>
              </p:ext>
            </p:extLst>
          </p:nvPr>
        </p:nvGraphicFramePr>
        <p:xfrm>
          <a:off x="3931" y="0"/>
          <a:ext cx="9249607" cy="6098144"/>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28803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53548">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Helena </a:t>
                      </a:r>
                      <a:r>
                        <a:rPr lang="en-US" sz="1800" b="1" kern="1200" dirty="0">
                          <a:solidFill>
                            <a:schemeClr val="lt1"/>
                          </a:solidFill>
                          <a:effectLst/>
                          <a:latin typeface="+mn-lt"/>
                          <a:ea typeface="+mn-ea"/>
                          <a:cs typeface="+mn-cs"/>
                        </a:rPr>
                        <a:t>Rodrigues</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Continues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Why bother with number plates we will be needing off road cars and 4x4 to drive in our roads....most certainly.</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Also our Bus services should take a serious upgrade and bus drivers trained properly  on internal routes, with monthly or weekly bus tickets the public can buy or even daily tickets, this will not only generate job opportunities, but Generate well need cash to accommodate the demand and need of the public.</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Services and short hops around suburbs, hospitals and shops.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Opposed to e-tolls.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Suggest reinvestment into road infrastructure.</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Opposes new number plates.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Bus services need to be improved.</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There is a need to have greater law enforcement addressing the manner in which taxi drivers operate and drive on the roads.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Proposes reintroduction of metered parking at public spaces like beaches.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1273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165</a:t>
            </a:fld>
            <a:endParaRPr lang="en-US"/>
          </a:p>
        </p:txBody>
      </p:sp>
    </p:spTree>
    <p:extLst>
      <p:ext uri="{BB962C8B-B14F-4D97-AF65-F5344CB8AC3E}">
        <p14:creationId xmlns:p14="http://schemas.microsoft.com/office/powerpoint/2010/main" xmlns="" val="172429021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482662708"/>
              </p:ext>
            </p:extLst>
          </p:nvPr>
        </p:nvGraphicFramePr>
        <p:xfrm>
          <a:off x="3931" y="0"/>
          <a:ext cx="9249607" cy="5641579"/>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28803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5354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Helena </a:t>
                      </a:r>
                      <a:r>
                        <a:rPr lang="en-US" sz="1800" b="1" kern="1200" dirty="0">
                          <a:solidFill>
                            <a:schemeClr val="lt1"/>
                          </a:solidFill>
                          <a:effectLst/>
                          <a:latin typeface="+mn-lt"/>
                          <a:ea typeface="+mn-ea"/>
                          <a:cs typeface="+mn-cs"/>
                        </a:rPr>
                        <a:t>Rodrigues</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Continues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Our Taxi Industries delivers a good service, but it is progressively turning lawless, as they just have erratic behaviour in between motorist, unsafe u turns, speeds, cut off, the constant hooting leave visitor frantic not understanding it or the need,  leaving new drivers petrified driving.  The skipping of red traffic light before one can finally turn having driven to the middle of a intersection has left motorist facing fines because the traffic warden saw the illegal  skipping of red lights by two to three cars . But because they in a different direction you get a fine for stopping and waiting for a sensible driver that actually will make a safe decision in time when the light turns red to STOP and not CHANCE IT through... more traffic wardens should be deployed to control illegal  </a:t>
                      </a:r>
                      <a:r>
                        <a:rPr lang="en-US" sz="1200" dirty="0" err="1">
                          <a:effectLst/>
                          <a:latin typeface="Arial" panose="020B0604020202020204" pitchFamily="34" charset="0"/>
                          <a:ea typeface="Times New Roman" panose="02020603050405020304" pitchFamily="18" charset="0"/>
                        </a:rPr>
                        <a:t>manoeuvres</a:t>
                      </a:r>
                      <a:r>
                        <a:rPr lang="en-US" sz="1200" dirty="0">
                          <a:effectLst/>
                          <a:latin typeface="Arial" panose="020B0604020202020204" pitchFamily="34" charset="0"/>
                          <a:ea typeface="Times New Roman" panose="02020603050405020304" pitchFamily="18" charset="0"/>
                        </a:rPr>
                        <a:t> of taxi’s.   We as the public are left without services, poor Governance and no income generate to support the demand with great opportunities unseen or ignorantly unattended.</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200" dirty="0" smtClean="0">
                          <a:effectLst/>
                          <a:latin typeface="Arial" panose="020B0604020202020204" pitchFamily="34" charset="0"/>
                          <a:ea typeface="Times New Roman" panose="02020603050405020304" pitchFamily="18" charset="0"/>
                        </a:rPr>
                        <a:t>Continue from previous slide</a:t>
                      </a: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166</a:t>
            </a:fld>
            <a:endParaRPr lang="en-US"/>
          </a:p>
        </p:txBody>
      </p:sp>
    </p:spTree>
    <p:extLst>
      <p:ext uri="{BB962C8B-B14F-4D97-AF65-F5344CB8AC3E}">
        <p14:creationId xmlns:p14="http://schemas.microsoft.com/office/powerpoint/2010/main" xmlns="" val="182859194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44236517"/>
              </p:ext>
            </p:extLst>
          </p:nvPr>
        </p:nvGraphicFramePr>
        <p:xfrm>
          <a:off x="-14326" y="-809723"/>
          <a:ext cx="9249607" cy="6494961"/>
        </p:xfrm>
        <a:graphic>
          <a:graphicData uri="http://schemas.openxmlformats.org/drawingml/2006/table">
            <a:tbl>
              <a:tblPr firstRow="1" firstCol="1" bandRow="1">
                <a:tableStyleId>{5C22544A-7EE6-4342-B048-85BDC9FD1C3A}</a:tableStyleId>
              </a:tblPr>
              <a:tblGrid>
                <a:gridCol w="1328727">
                  <a:extLst>
                    <a:ext uri="{9D8B030D-6E8A-4147-A177-3AD203B41FA5}">
                      <a16:colId xmlns:a16="http://schemas.microsoft.com/office/drawing/2014/main" xmlns="" val="3578070163"/>
                    </a:ext>
                  </a:extLst>
                </a:gridCol>
                <a:gridCol w="3640157">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642426">
                <a:tc>
                  <a:txBody>
                    <a:bodyPr/>
                    <a:lstStyle/>
                    <a:p>
                      <a:pPr marL="0" marR="0">
                        <a:lnSpc>
                          <a:spcPct val="107000"/>
                        </a:lnSpc>
                        <a:spcBef>
                          <a:spcPts val="0"/>
                        </a:spcBef>
                        <a:spcAft>
                          <a:spcPts val="0"/>
                        </a:spcAft>
                      </a:pPr>
                      <a:endParaRPr lang="en-GB" sz="1400" dirty="0">
                        <a:effectLst/>
                      </a:endParaRPr>
                    </a:p>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endParaRPr lang="en-GB" sz="1400" b="1" dirty="0">
                        <a:solidFill>
                          <a:schemeClr val="lt1"/>
                        </a:solidFill>
                        <a:effectLst/>
                      </a:endParaRPr>
                    </a:p>
                    <a:p>
                      <a:pPr marL="0" marR="0">
                        <a:lnSpc>
                          <a:spcPct val="107000"/>
                        </a:lnSpc>
                        <a:spcBef>
                          <a:spcPts val="0"/>
                        </a:spcBef>
                        <a:spcAft>
                          <a:spcPts val="0"/>
                        </a:spcAft>
                      </a:pPr>
                      <a:endParaRPr lang="en-GB" sz="1400" b="1" dirty="0">
                        <a:solidFill>
                          <a:schemeClr val="lt1"/>
                        </a:solidFill>
                        <a:effectLst/>
                      </a:endParaRPr>
                    </a:p>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gn="l" defTabSz="914400" rtl="0" eaLnBrk="1" latinLnBrk="0" hangingPunct="1">
                        <a:lnSpc>
                          <a:spcPct val="107000"/>
                        </a:lnSpc>
                        <a:spcBef>
                          <a:spcPts val="0"/>
                        </a:spcBef>
                        <a:spcAft>
                          <a:spcPts val="0"/>
                        </a:spcAft>
                      </a:pPr>
                      <a:endParaRPr lang="en-GB" sz="1400" b="1" kern="1200" dirty="0">
                        <a:solidFill>
                          <a:schemeClr val="lt1"/>
                        </a:solidFill>
                        <a:effectLst/>
                        <a:latin typeface="+mn-lt"/>
                        <a:ea typeface="+mn-ea"/>
                        <a:cs typeface="+mn-cs"/>
                      </a:endParaRPr>
                    </a:p>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53548">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Helena Rodrigues</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Continues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Our flagship beaches should have parking </a:t>
                      </a:r>
                      <a:r>
                        <a:rPr lang="en-US" sz="1600" dirty="0" err="1">
                          <a:effectLst/>
                          <a:latin typeface="Arial" panose="020B0604020202020204" pitchFamily="34" charset="0"/>
                          <a:ea typeface="Times New Roman" panose="02020603050405020304" pitchFamily="18" charset="0"/>
                        </a:rPr>
                        <a:t>metre</a:t>
                      </a:r>
                      <a:r>
                        <a:rPr lang="en-US" sz="1600" dirty="0">
                          <a:effectLst/>
                          <a:latin typeface="Arial" panose="020B0604020202020204" pitchFamily="34" charset="0"/>
                          <a:ea typeface="Times New Roman" panose="02020603050405020304" pitchFamily="18" charset="0"/>
                        </a:rPr>
                        <a:t> that are card operated and cameras operated in control rooms, where visitors to seaside town also pay for the enjoyment of the facilities toilets are expected to be in mint condition, toiletries in stock, cleaners in sight this is where such revenue could contribute for. Gone are the day where the public enjoy freebies. There is a cost to all good things in life and a countries infrastructure no different. It is the way we mange it, that gives a country its mint status and thumb on the best needed services .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I really trust that you have a few things to extend to your good intentions and plans. Good Luck.</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Opposed to e-tolls.</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Suggest reinvestment into road infrastructure.</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Opposes new number plates.</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Bus services need to be improved.</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There is a need to have greater law enforcement addressing the manner in which taxi drivers operate and drive on the roads.</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Proposes reintroduction of metered parking at public spaces like beaches.</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1273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167</a:t>
            </a:fld>
            <a:endParaRPr lang="en-US"/>
          </a:p>
        </p:txBody>
      </p:sp>
    </p:spTree>
    <p:extLst>
      <p:ext uri="{BB962C8B-B14F-4D97-AF65-F5344CB8AC3E}">
        <p14:creationId xmlns:p14="http://schemas.microsoft.com/office/powerpoint/2010/main" xmlns="" val="373303362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90966915"/>
              </p:ext>
            </p:extLst>
          </p:nvPr>
        </p:nvGraphicFramePr>
        <p:xfrm>
          <a:off x="0" y="1"/>
          <a:ext cx="9249607" cy="5949513"/>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3226034">
                  <a:extLst>
                    <a:ext uri="{9D8B030D-6E8A-4147-A177-3AD203B41FA5}">
                      <a16:colId xmlns:a16="http://schemas.microsoft.com/office/drawing/2014/main" xmlns="" val="199004167"/>
                    </a:ext>
                  </a:extLst>
                </a:gridCol>
                <a:gridCol w="4046774">
                  <a:extLst>
                    <a:ext uri="{9D8B030D-6E8A-4147-A177-3AD203B41FA5}">
                      <a16:colId xmlns:a16="http://schemas.microsoft.com/office/drawing/2014/main" xmlns="" val="885104855"/>
                    </a:ext>
                  </a:extLst>
                </a:gridCol>
              </a:tblGrid>
              <a:tr h="34119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54582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Rodwha</a:t>
                      </a:r>
                      <a:r>
                        <a:rPr lang="en-US" sz="1800" b="1" kern="1200" dirty="0">
                          <a:solidFill>
                            <a:schemeClr val="lt1"/>
                          </a:solidFill>
                          <a:effectLst/>
                          <a:latin typeface="+mn-lt"/>
                          <a:ea typeface="+mn-ea"/>
                          <a:cs typeface="+mn-cs"/>
                        </a:rPr>
                        <a:t> Allie</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I have only just received this notification article a short while ago for the first time which indicates it was not well "advertised" and didn't reach the masses.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Completely agree that stricter rules need to be in place with regards to alcohol consumption &amp; driving.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Do not agree with de-merit system (don't know if it's applicable here), what's going to happen if one third of the country is no longer allowed on the roads because their licences have been revoked? They're going to drive illegally?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Also less money on driver's </a:t>
                      </a:r>
                      <a:r>
                        <a:rPr lang="en-US" sz="1600" dirty="0" err="1">
                          <a:effectLst/>
                          <a:latin typeface="Arial" panose="020B0604020202020204" pitchFamily="34" charset="0"/>
                          <a:ea typeface="Times New Roman" panose="02020603050405020304" pitchFamily="18" charset="0"/>
                        </a:rPr>
                        <a:t>licence</a:t>
                      </a:r>
                      <a:r>
                        <a:rPr lang="en-US" sz="1600" dirty="0">
                          <a:effectLst/>
                          <a:latin typeface="Arial" panose="020B0604020202020204" pitchFamily="34" charset="0"/>
                          <a:ea typeface="Times New Roman" panose="02020603050405020304" pitchFamily="18" charset="0"/>
                        </a:rPr>
                        <a:t> renewals </a:t>
                      </a:r>
                      <a:r>
                        <a:rPr lang="en-US" sz="1600" dirty="0" err="1">
                          <a:effectLst/>
                          <a:latin typeface="Arial" panose="020B0604020202020204" pitchFamily="34" charset="0"/>
                          <a:ea typeface="Times New Roman" panose="02020603050405020304" pitchFamily="18" charset="0"/>
                        </a:rPr>
                        <a:t>etc</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Of the view that the public did not have sufficient time or information on the bill to comment in time.</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Agrees with more strict rules on alcohol use and driving.</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Does not agree with demerit system.</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Opposes new number plates.</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168</a:t>
            </a:fld>
            <a:endParaRPr lang="en-US"/>
          </a:p>
        </p:txBody>
      </p:sp>
    </p:spTree>
    <p:extLst>
      <p:ext uri="{BB962C8B-B14F-4D97-AF65-F5344CB8AC3E}">
        <p14:creationId xmlns:p14="http://schemas.microsoft.com/office/powerpoint/2010/main" xmlns="" val="163753179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014772301"/>
              </p:ext>
            </p:extLst>
          </p:nvPr>
        </p:nvGraphicFramePr>
        <p:xfrm>
          <a:off x="0" y="0"/>
          <a:ext cx="9249607" cy="5880300"/>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4450170">
                  <a:extLst>
                    <a:ext uri="{9D8B030D-6E8A-4147-A177-3AD203B41FA5}">
                      <a16:colId xmlns:a16="http://schemas.microsoft.com/office/drawing/2014/main" xmlns="" val="199004167"/>
                    </a:ext>
                  </a:extLst>
                </a:gridCol>
                <a:gridCol w="2822638">
                  <a:extLst>
                    <a:ext uri="{9D8B030D-6E8A-4147-A177-3AD203B41FA5}">
                      <a16:colId xmlns:a16="http://schemas.microsoft.com/office/drawing/2014/main" xmlns="" val="885104855"/>
                    </a:ext>
                  </a:extLst>
                </a:gridCol>
              </a:tblGrid>
              <a:tr h="43204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44825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Rodwha</a:t>
                      </a:r>
                      <a:r>
                        <a:rPr lang="en-US" sz="1800" b="1" kern="1200" dirty="0">
                          <a:solidFill>
                            <a:schemeClr val="lt1"/>
                          </a:solidFill>
                          <a:effectLst/>
                          <a:latin typeface="+mn-lt"/>
                          <a:ea typeface="+mn-ea"/>
                          <a:cs typeface="+mn-cs"/>
                        </a:rPr>
                        <a:t> Allie</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Regarding the rules pertaining to the number plates and </a:t>
                      </a:r>
                      <a:r>
                        <a:rPr lang="en-US" sz="1600" dirty="0" err="1">
                          <a:effectLst/>
                          <a:latin typeface="Arial" panose="020B0604020202020204" pitchFamily="34" charset="0"/>
                          <a:ea typeface="Times New Roman" panose="02020603050405020304" pitchFamily="18" charset="0"/>
                        </a:rPr>
                        <a:t>microdotting</a:t>
                      </a:r>
                      <a:r>
                        <a:rPr lang="en-US" sz="1600" dirty="0">
                          <a:effectLst/>
                          <a:latin typeface="Arial" panose="020B0604020202020204" pitchFamily="34" charset="0"/>
                          <a:ea typeface="Times New Roman" panose="02020603050405020304" pitchFamily="18" charset="0"/>
                        </a:rPr>
                        <a:t> - who is going to pay for this?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Because we people are already struggling severely with all the fees &amp; levies we are charged with every which way we look </a:t>
                      </a:r>
                      <a:r>
                        <a:rPr lang="en-US" sz="16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US" sz="1600" dirty="0">
                          <a:effectLst/>
                          <a:latin typeface="Arial" panose="020B0604020202020204" pitchFamily="34" charset="0"/>
                          <a:ea typeface="Times New Roman" panose="02020603050405020304" pitchFamily="18" charset="0"/>
                        </a:rPr>
                        <a:t> we certainly do not have money for this type of thing.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Our vehicles stand for long periods at a time when broken down because we simply do not have the funds to have it fixed.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Please do something useful and valuable for us and don't take more from us. Make our roads safer so that we aren't hijacked or driving like maniacs because we fear being hijacked or victims of smash-and-grab crimes </a:t>
                      </a:r>
                      <a:r>
                        <a:rPr lang="en-US" sz="1600" dirty="0" err="1">
                          <a:effectLst/>
                          <a:latin typeface="Arial" panose="020B0604020202020204" pitchFamily="34" charset="0"/>
                          <a:ea typeface="Times New Roman" panose="02020603050405020304" pitchFamily="18" charset="0"/>
                        </a:rPr>
                        <a:t>etc</a:t>
                      </a: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Help us please don't make things more difficult for us.</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169</a:t>
            </a:fld>
            <a:endParaRPr lang="en-US"/>
          </a:p>
        </p:txBody>
      </p:sp>
    </p:spTree>
    <p:extLst>
      <p:ext uri="{BB962C8B-B14F-4D97-AF65-F5344CB8AC3E}">
        <p14:creationId xmlns:p14="http://schemas.microsoft.com/office/powerpoint/2010/main" xmlns="" val="3295924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33328441"/>
              </p:ext>
            </p:extLst>
          </p:nvPr>
        </p:nvGraphicFramePr>
        <p:xfrm>
          <a:off x="0" y="1"/>
          <a:ext cx="9253538" cy="5905410"/>
        </p:xfrm>
        <a:graphic>
          <a:graphicData uri="http://schemas.openxmlformats.org/drawingml/2006/table">
            <a:tbl>
              <a:tblPr firstRow="1" firstCol="1" bandRow="1">
                <a:tableStyleId>{5C22544A-7EE6-4342-B048-85BDC9FD1C3A}</a:tableStyleId>
              </a:tblPr>
              <a:tblGrid>
                <a:gridCol w="1530425">
                  <a:extLst>
                    <a:ext uri="{9D8B030D-6E8A-4147-A177-3AD203B41FA5}">
                      <a16:colId xmlns:a16="http://schemas.microsoft.com/office/drawing/2014/main" xmlns="" val="3578070163"/>
                    </a:ext>
                  </a:extLst>
                </a:gridCol>
                <a:gridCol w="5256584">
                  <a:extLst>
                    <a:ext uri="{9D8B030D-6E8A-4147-A177-3AD203B41FA5}">
                      <a16:colId xmlns:a16="http://schemas.microsoft.com/office/drawing/2014/main" xmlns="" val="199004167"/>
                    </a:ext>
                  </a:extLst>
                </a:gridCol>
                <a:gridCol w="2466529">
                  <a:extLst>
                    <a:ext uri="{9D8B030D-6E8A-4147-A177-3AD203B41FA5}">
                      <a16:colId xmlns:a16="http://schemas.microsoft.com/office/drawing/2014/main" xmlns="" val="885104855"/>
                    </a:ext>
                  </a:extLst>
                </a:gridCol>
              </a:tblGrid>
              <a:tr h="41441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849152">
                <a:tc rowSpan="2">
                  <a:txBody>
                    <a:bodyPr/>
                    <a:lstStyle/>
                    <a:p>
                      <a:pPr marL="0" marR="0">
                        <a:lnSpc>
                          <a:spcPct val="107000"/>
                        </a:lnSpc>
                        <a:spcBef>
                          <a:spcPts val="0"/>
                        </a:spcBef>
                        <a:spcAft>
                          <a:spcPts val="0"/>
                        </a:spcAft>
                      </a:pPr>
                      <a:r>
                        <a:rPr lang="en-GB" sz="1400" b="1" dirty="0">
                          <a:solidFill>
                            <a:schemeClr val="tx1"/>
                          </a:solidFill>
                          <a:effectLst/>
                        </a:rPr>
                        <a:t>Department of Transport (Western Cape)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GB" sz="1600" b="1" dirty="0">
                          <a:effectLst/>
                          <a:latin typeface="+mn-lt"/>
                          <a:ea typeface="Times New Roman" panose="02020603050405020304" pitchFamily="18" charset="0"/>
                          <a:cs typeface="Arial" panose="020B0604020202020204" pitchFamily="34" charset="0"/>
                        </a:rPr>
                        <a:t>Clause 9 </a:t>
                      </a:r>
                      <a:r>
                        <a:rPr lang="en-GB" sz="1600" dirty="0" err="1">
                          <a:effectLst/>
                          <a:latin typeface="+mn-lt"/>
                          <a:ea typeface="Times New Roman" panose="02020603050405020304" pitchFamily="18" charset="0"/>
                          <a:cs typeface="Arial" panose="020B0604020202020204" pitchFamily="34" charset="0"/>
                        </a:rPr>
                        <a:t>Subclause</a:t>
                      </a:r>
                      <a:r>
                        <a:rPr lang="en-GB" sz="1600" dirty="0">
                          <a:effectLst/>
                          <a:latin typeface="+mn-lt"/>
                          <a:ea typeface="Times New Roman" panose="02020603050405020304" pitchFamily="18" charset="0"/>
                          <a:cs typeface="Arial" panose="020B0604020202020204" pitchFamily="34" charset="0"/>
                        </a:rPr>
                        <a:t> 9 Inserting section 5J to 5L of the NRTA: It is unclear from the text of the amendment Bill whether the national or provincial Department will be responsible for the registration of manufacturers of microdots. The use of the word “ Department” in clause 9 sections 5J to 5L as opposed to the use of the term “MEC” appears to indicate that the national Department will be responsible for the function of the registration of manufacturers of microdots. It is noted that if the national Department is to be responsible for the registration of manufacturers of microdots, this will be inconsistent with the current legislative framework in terms of which provincial Department is responsible for the analogous functions of the registration of manufacturers of motor vehicles and manufacturers of number plates. If it is intended that the provincial Department will be responsible for this additional registration function, then this must be clarified in order to ensure that the necessary resources are available. We are of the view that this function should resort with the provinces.</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US" sz="1600" dirty="0">
                          <a:effectLst/>
                          <a:latin typeface="+mn-lt"/>
                          <a:ea typeface="Times New Roman" panose="02020603050405020304" pitchFamily="18" charset="0"/>
                          <a:cs typeface="Calibri" panose="020F0502020204030204" pitchFamily="34" charset="0"/>
                        </a:rPr>
                        <a:t>Accepted. </a:t>
                      </a:r>
                      <a:r>
                        <a:rPr lang="en-US" sz="1600" dirty="0">
                          <a:effectLst/>
                          <a:latin typeface="+mn-lt"/>
                          <a:ea typeface="Times New Roman" panose="02020603050405020304" pitchFamily="18" charset="0"/>
                        </a:rPr>
                        <a:t>Accepted. Sections 5J to L now refers to the MEC concerned to make sure that the function resides with the provinces and the MEC’s. The sections referred to have been amended to factor in the comment</a:t>
                      </a:r>
                      <a:endParaRPr lang="en-US" sz="1600" dirty="0">
                        <a:effectLst/>
                        <a:latin typeface="+mn-lt"/>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720259609"/>
                  </a:ext>
                </a:extLst>
              </a:tr>
              <a:tr h="328205">
                <a:tc vMerge="1">
                  <a:txBody>
                    <a:bodyPr/>
                    <a:lstStyle/>
                    <a:p>
                      <a:endParaRPr lang="en-US"/>
                    </a:p>
                  </a:txBody>
                  <a:tcPr/>
                </a:tc>
                <a:tc>
                  <a:txBody>
                    <a:bodyPr/>
                    <a:lstStyle/>
                    <a:p>
                      <a:pPr algn="just">
                        <a:spcAft>
                          <a:spcPts val="0"/>
                        </a:spcAft>
                      </a:pP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85750" marR="0" indent="-285750" algn="just">
                        <a:lnSpc>
                          <a:spcPct val="107000"/>
                        </a:lnSpc>
                        <a:spcBef>
                          <a:spcPts val="0"/>
                        </a:spcBef>
                        <a:spcAft>
                          <a:spcPts val="0"/>
                        </a:spcAft>
                        <a:buFont typeface="Arial" panose="020B0604020202020204" pitchFamily="34" charset="0"/>
                        <a:buChar char="•"/>
                      </a:pPr>
                      <a:endParaRPr lang="en-US" sz="1200" dirty="0">
                        <a:effectLst/>
                        <a:latin typeface="+mn-lt"/>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17</a:t>
            </a:fld>
            <a:endParaRPr lang="en-US"/>
          </a:p>
        </p:txBody>
      </p:sp>
    </p:spTree>
    <p:extLst>
      <p:ext uri="{BB962C8B-B14F-4D97-AF65-F5344CB8AC3E}">
        <p14:creationId xmlns:p14="http://schemas.microsoft.com/office/powerpoint/2010/main" xmlns="" val="353756164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75504558"/>
              </p:ext>
            </p:extLst>
          </p:nvPr>
        </p:nvGraphicFramePr>
        <p:xfrm>
          <a:off x="39025" y="1"/>
          <a:ext cx="9249607" cy="5959028"/>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547049">
                  <a:extLst>
                    <a:ext uri="{9D8B030D-6E8A-4147-A177-3AD203B41FA5}">
                      <a16:colId xmlns:a16="http://schemas.microsoft.com/office/drawing/2014/main" xmlns="" val="199004167"/>
                    </a:ext>
                  </a:extLst>
                </a:gridCol>
                <a:gridCol w="3869775">
                  <a:extLst>
                    <a:ext uri="{9D8B030D-6E8A-4147-A177-3AD203B41FA5}">
                      <a16:colId xmlns:a16="http://schemas.microsoft.com/office/drawing/2014/main" xmlns="" val="885104855"/>
                    </a:ext>
                  </a:extLst>
                </a:gridCol>
              </a:tblGrid>
              <a:tr h="345366">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61366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smtClean="0">
                          <a:solidFill>
                            <a:schemeClr val="lt1"/>
                          </a:solidFill>
                          <a:effectLst/>
                          <a:latin typeface="+mn-lt"/>
                          <a:ea typeface="+mn-ea"/>
                          <a:cs typeface="+mn-cs"/>
                        </a:rPr>
                        <a:t>Annali</a:t>
                      </a:r>
                      <a:r>
                        <a:rPr lang="en-US" sz="1800" b="1" kern="1200" dirty="0" smtClean="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Schutte</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I agree with most of the new traffic bill amendment, but not with the following:</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a:t>
                      </a:r>
                      <a:r>
                        <a:rPr lang="en-US" sz="1600" baseline="0"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microdots in the registration plates of motor vehicles are a violation of personal privacy.</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smtClean="0">
                          <a:effectLst/>
                          <a:latin typeface="Arial" panose="020B0604020202020204" pitchFamily="34" charset="0"/>
                          <a:ea typeface="Times New Roman" panose="02020603050405020304" pitchFamily="18" charset="0"/>
                        </a:rPr>
                        <a:t>B</a:t>
                      </a:r>
                      <a:r>
                        <a:rPr lang="en-US" sz="1600" dirty="0">
                          <a:effectLst/>
                          <a:latin typeface="Arial" panose="020B0604020202020204" pitchFamily="34" charset="0"/>
                          <a:ea typeface="Times New Roman" panose="02020603050405020304" pitchFamily="18" charset="0"/>
                        </a:rPr>
                        <a:t>) There is concern about the alcohol amount and the equivalent amount that mere sugar in the system can cause, can lead to falsely accusing a person of driving under the influence.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C) There is a concerning absence of a proper system in place where any fine may be rightfully disputed.  I personally had the experience of being fined for speeding, with a photograph of a vehicle which is not my own, in a province where I do not reside.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Does not agree with the use of microdots on number plates.</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Opposes 0% BAC.</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Requires clarity on avenues open to dispute fines.</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170</a:t>
            </a:fld>
            <a:endParaRPr lang="en-US"/>
          </a:p>
        </p:txBody>
      </p:sp>
    </p:spTree>
    <p:extLst>
      <p:ext uri="{BB962C8B-B14F-4D97-AF65-F5344CB8AC3E}">
        <p14:creationId xmlns:p14="http://schemas.microsoft.com/office/powerpoint/2010/main" xmlns="" val="365819447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63324341"/>
              </p:ext>
            </p:extLst>
          </p:nvPr>
        </p:nvGraphicFramePr>
        <p:xfrm>
          <a:off x="16037" y="0"/>
          <a:ext cx="9237501" cy="5887019"/>
        </p:xfrm>
        <a:graphic>
          <a:graphicData uri="http://schemas.openxmlformats.org/drawingml/2006/table">
            <a:tbl>
              <a:tblPr firstRow="1" firstCol="1" bandRow="1">
                <a:tableStyleId>{5C22544A-7EE6-4342-B048-85BDC9FD1C3A}</a:tableStyleId>
              </a:tblPr>
              <a:tblGrid>
                <a:gridCol w="1830384">
                  <a:extLst>
                    <a:ext uri="{9D8B030D-6E8A-4147-A177-3AD203B41FA5}">
                      <a16:colId xmlns:a16="http://schemas.microsoft.com/office/drawing/2014/main" xmlns="" val="3578070163"/>
                    </a:ext>
                  </a:extLst>
                </a:gridCol>
                <a:gridCol w="5003640">
                  <a:extLst>
                    <a:ext uri="{9D8B030D-6E8A-4147-A177-3AD203B41FA5}">
                      <a16:colId xmlns:a16="http://schemas.microsoft.com/office/drawing/2014/main" xmlns="" val="199004167"/>
                    </a:ext>
                  </a:extLst>
                </a:gridCol>
                <a:gridCol w="2403477">
                  <a:extLst>
                    <a:ext uri="{9D8B030D-6E8A-4147-A177-3AD203B41FA5}">
                      <a16:colId xmlns:a16="http://schemas.microsoft.com/office/drawing/2014/main" xmlns="" val="885104855"/>
                    </a:ext>
                  </a:extLst>
                </a:gridCol>
              </a:tblGrid>
              <a:tr h="341574">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54544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Annali</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Schutte</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b="1" dirty="0" err="1">
                          <a:effectLst/>
                          <a:latin typeface="Arial" panose="020B0604020202020204" pitchFamily="34" charset="0"/>
                          <a:ea typeface="Times New Roman" panose="02020603050405020304" pitchFamily="18" charset="0"/>
                        </a:rPr>
                        <a:t>Cont</a:t>
                      </a:r>
                      <a:r>
                        <a:rPr lang="en-US" sz="1600" b="1" dirty="0">
                          <a:effectLst/>
                          <a:latin typeface="Arial" panose="020B0604020202020204" pitchFamily="34" charset="0"/>
                          <a:ea typeface="Times New Roman" panose="02020603050405020304" pitchFamily="18" charset="0"/>
                        </a:rPr>
                        <a:t>’</a:t>
                      </a: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To sum up: three questions come up:</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A) How is the privacy law and the privacy of citizens being protected in this whole micro dots number plate proposal when all vehicles will be under surveillance?</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r>
                        <a:rPr lang="en-US" sz="1600" dirty="0" smtClean="0">
                          <a:effectLst/>
                          <a:latin typeface="Arial" panose="020B0604020202020204" pitchFamily="34" charset="0"/>
                          <a:ea typeface="Times New Roman" panose="02020603050405020304" pitchFamily="18" charset="0"/>
                        </a:rPr>
                        <a:t>Is </a:t>
                      </a:r>
                      <a:r>
                        <a:rPr lang="en-US" sz="1600" dirty="0">
                          <a:effectLst/>
                          <a:latin typeface="Arial" panose="020B0604020202020204" pitchFamily="34" charset="0"/>
                          <a:ea typeface="Times New Roman" panose="02020603050405020304" pitchFamily="18" charset="0"/>
                        </a:rPr>
                        <a:t>the accident argument valid? Is accident data and the reality in fact indicating a crisis which deserves billions to be spent on this new number plate system?</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What other cost effective ways are there to gain "better understanding" of the roads and traffic movement?</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B) how is the alcohol measuring device going to distinguish between alcohol in the blood due to actual alcohol consumption and the after effects of sugar consumption which reacts within the body to form sugar alcohols?</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C) what is the dispute-system that will ensure that wrongfully accused or -fined citizens will be able to appeal appropriately to?</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Thank you for all the effort in creating safe roads.</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Does not agree with the use of microdots on number plates.</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Opposes 0% BAC.</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Requires clarity on avenues open to dispute fines.</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171</a:t>
            </a:fld>
            <a:endParaRPr lang="en-US"/>
          </a:p>
        </p:txBody>
      </p:sp>
    </p:spTree>
    <p:extLst>
      <p:ext uri="{BB962C8B-B14F-4D97-AF65-F5344CB8AC3E}">
        <p14:creationId xmlns:p14="http://schemas.microsoft.com/office/powerpoint/2010/main" xmlns="" val="10417042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90565868"/>
              </p:ext>
            </p:extLst>
          </p:nvPr>
        </p:nvGraphicFramePr>
        <p:xfrm>
          <a:off x="0" y="0"/>
          <a:ext cx="9249607" cy="5713587"/>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003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5354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smtClean="0">
                          <a:solidFill>
                            <a:schemeClr val="lt1"/>
                          </a:solidFill>
                          <a:effectLst/>
                          <a:latin typeface="+mn-lt"/>
                          <a:ea typeface="+mn-ea"/>
                          <a:cs typeface="+mn-cs"/>
                        </a:rPr>
                        <a:t>Santjie</a:t>
                      </a:r>
                      <a:r>
                        <a:rPr lang="en-US" sz="1800" b="1" kern="1200" dirty="0" smtClean="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Mashilwane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A system created to stripped off people money, we paying tax for what? This must come to an end, license renewal process it's a rubbish process, vehicles license disc renewal for what, busy implementing a business system to benefit yourself or our expense...</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Opposes </a:t>
                      </a:r>
                      <a:r>
                        <a:rPr lang="en-US" sz="1600" dirty="0" err="1">
                          <a:effectLst/>
                          <a:latin typeface="Arial" panose="020B0604020202020204" pitchFamily="34" charset="0"/>
                          <a:ea typeface="Times New Roman" panose="02020603050405020304" pitchFamily="18" charset="0"/>
                        </a:rPr>
                        <a:t>licence</a:t>
                      </a:r>
                      <a:r>
                        <a:rPr lang="en-US" sz="1600" dirty="0">
                          <a:effectLst/>
                          <a:latin typeface="Arial" panose="020B0604020202020204" pitchFamily="34" charset="0"/>
                          <a:ea typeface="Times New Roman" panose="02020603050405020304" pitchFamily="18" charset="0"/>
                        </a:rPr>
                        <a:t> and vehicle </a:t>
                      </a:r>
                      <a:r>
                        <a:rPr lang="en-US" sz="1600" dirty="0" err="1">
                          <a:effectLst/>
                          <a:latin typeface="Arial" panose="020B0604020202020204" pitchFamily="34" charset="0"/>
                          <a:ea typeface="Times New Roman" panose="02020603050405020304" pitchFamily="18" charset="0"/>
                        </a:rPr>
                        <a:t>licence</a:t>
                      </a:r>
                      <a:r>
                        <a:rPr lang="en-US" sz="1600" dirty="0">
                          <a:effectLst/>
                          <a:latin typeface="Arial" panose="020B0604020202020204" pitchFamily="34" charset="0"/>
                          <a:ea typeface="Times New Roman" panose="02020603050405020304" pitchFamily="18" charset="0"/>
                        </a:rPr>
                        <a:t> renewals.</a:t>
                      </a:r>
                    </a:p>
                    <a:p>
                      <a:pPr algn="just"/>
                      <a:r>
                        <a:rPr lang="en-US" sz="1600" kern="1200" dirty="0">
                          <a:solidFill>
                            <a:schemeClr val="dk1"/>
                          </a:solidFill>
                          <a:effectLst/>
                          <a:latin typeface="+mn-lt"/>
                          <a:ea typeface="+mn-ea"/>
                          <a:cs typeface="+mn-cs"/>
                        </a:rPr>
                        <a:t>Noted. Motor vehicles are required to be registered and licensed so as to protect owners of such vehicles. Furthermore, the revenue generated is also used for other road related services.</a:t>
                      </a:r>
                      <a:endParaRPr lang="en-ZA" sz="1600" kern="1200" dirty="0">
                        <a:solidFill>
                          <a:schemeClr val="dk1"/>
                        </a:solidFill>
                        <a:effectLst/>
                        <a:latin typeface="+mn-lt"/>
                        <a:ea typeface="+mn-ea"/>
                        <a:cs typeface="+mn-cs"/>
                      </a:endParaRPr>
                    </a:p>
                    <a:p>
                      <a:pPr algn="just"/>
                      <a:r>
                        <a:rPr lang="en-US" sz="1600" kern="1200" dirty="0">
                          <a:solidFill>
                            <a:schemeClr val="dk1"/>
                          </a:solidFill>
                          <a:effectLst/>
                          <a:latin typeface="+mn-lt"/>
                          <a:ea typeface="+mn-ea"/>
                          <a:cs typeface="+mn-cs"/>
                        </a:rPr>
                        <a:t>There are vehicles that are required to undergo roadworthiness testing before licensing and that is important to make sure that there are roadworthy vehicles on the public roads. Should the process of vehicle </a:t>
                      </a:r>
                      <a:r>
                        <a:rPr lang="en-US" sz="1600" kern="1200" dirty="0" err="1">
                          <a:solidFill>
                            <a:schemeClr val="dk1"/>
                          </a:solidFill>
                          <a:effectLst/>
                          <a:latin typeface="+mn-lt"/>
                          <a:ea typeface="+mn-ea"/>
                          <a:cs typeface="+mn-cs"/>
                        </a:rPr>
                        <a:t>licence</a:t>
                      </a:r>
                      <a:r>
                        <a:rPr lang="en-US" sz="1600" kern="1200" dirty="0">
                          <a:solidFill>
                            <a:schemeClr val="dk1"/>
                          </a:solidFill>
                          <a:effectLst/>
                          <a:latin typeface="+mn-lt"/>
                          <a:ea typeface="+mn-ea"/>
                          <a:cs typeface="+mn-cs"/>
                        </a:rPr>
                        <a:t> disc renewals be scrapped  unroadworthy vehicles will be on the public roads which will put the lives of people in danger. Vehicle theft will also increase as vehicles would not be registered on the system.</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172</a:t>
            </a:fld>
            <a:endParaRPr lang="en-US"/>
          </a:p>
        </p:txBody>
      </p:sp>
    </p:spTree>
    <p:extLst>
      <p:ext uri="{BB962C8B-B14F-4D97-AF65-F5344CB8AC3E}">
        <p14:creationId xmlns:p14="http://schemas.microsoft.com/office/powerpoint/2010/main" xmlns="" val="425691572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83877061"/>
              </p:ext>
            </p:extLst>
          </p:nvPr>
        </p:nvGraphicFramePr>
        <p:xfrm>
          <a:off x="29289" y="0"/>
          <a:ext cx="9249607" cy="5486611"/>
        </p:xfrm>
        <a:graphic>
          <a:graphicData uri="http://schemas.openxmlformats.org/drawingml/2006/table">
            <a:tbl>
              <a:tblPr firstRow="1" firstCol="1" bandRow="1">
                <a:tableStyleId>{5C22544A-7EE6-4342-B048-85BDC9FD1C3A}</a:tableStyleId>
              </a:tblPr>
              <a:tblGrid>
                <a:gridCol w="2048807">
                  <a:extLst>
                    <a:ext uri="{9D8B030D-6E8A-4147-A177-3AD203B41FA5}">
                      <a16:colId xmlns:a16="http://schemas.microsoft.com/office/drawing/2014/main" xmlns="" val="3578070163"/>
                    </a:ext>
                  </a:extLst>
                </a:gridCol>
                <a:gridCol w="2920077">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42404">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658828">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Vanessa Gwyn </a:t>
                      </a:r>
                      <a:r>
                        <a:rPr lang="en-US" sz="1800" b="1" kern="1200" dirty="0" err="1">
                          <a:solidFill>
                            <a:schemeClr val="lt1"/>
                          </a:solidFill>
                          <a:effectLst/>
                          <a:latin typeface="+mn-lt"/>
                          <a:ea typeface="+mn-ea"/>
                          <a:cs typeface="+mn-cs"/>
                        </a:rPr>
                        <a:t>Meaker-Willemse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Why in this time of the Co-vid 19 crisis, please reconsider this new updated number plates to be processed once the Co-vid 19 Epidemic has totally being eliminated.</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This is a huge Financial Burden on those who have lost their Spouses and Jobs and for the unforeseen future that we find ourselves in which is beyond one's control.</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Opposes new number plates.</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85379">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173</a:t>
            </a:fld>
            <a:endParaRPr lang="en-US"/>
          </a:p>
        </p:txBody>
      </p:sp>
    </p:spTree>
    <p:extLst>
      <p:ext uri="{BB962C8B-B14F-4D97-AF65-F5344CB8AC3E}">
        <p14:creationId xmlns:p14="http://schemas.microsoft.com/office/powerpoint/2010/main" xmlns="" val="122493171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9004606"/>
              </p:ext>
            </p:extLst>
          </p:nvPr>
        </p:nvGraphicFramePr>
        <p:xfrm>
          <a:off x="14279" y="-30791"/>
          <a:ext cx="9249607" cy="5937244"/>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4507899">
                  <a:extLst>
                    <a:ext uri="{9D8B030D-6E8A-4147-A177-3AD203B41FA5}">
                      <a16:colId xmlns:a16="http://schemas.microsoft.com/office/drawing/2014/main" xmlns="" val="199004167"/>
                    </a:ext>
                  </a:extLst>
                </a:gridCol>
                <a:gridCol w="2908925">
                  <a:extLst>
                    <a:ext uri="{9D8B030D-6E8A-4147-A177-3AD203B41FA5}">
                      <a16:colId xmlns:a16="http://schemas.microsoft.com/office/drawing/2014/main" xmlns="" val="885104855"/>
                    </a:ext>
                  </a:extLst>
                </a:gridCol>
              </a:tblGrid>
              <a:tr h="36003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909273">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Rizwhauna</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Mathibedi</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a:effectLst/>
                          <a:latin typeface="Arial" panose="020B0604020202020204" pitchFamily="34" charset="0"/>
                          <a:ea typeface="Times New Roman" panose="02020603050405020304" pitchFamily="18" charset="0"/>
                        </a:rPr>
                        <a:t>Road between Lephalale and Vaalwater</a:t>
                      </a:r>
                      <a:endParaRPr lang="en-ZA" sz="1600">
                        <a:effectLst/>
                        <a:latin typeface="Times New Roman" panose="02020603050405020304" pitchFamily="18" charset="0"/>
                        <a:ea typeface="Times New Roman" panose="02020603050405020304" pitchFamily="18" charset="0"/>
                      </a:endParaRPr>
                    </a:p>
                    <a:p>
                      <a:pPr algn="just">
                        <a:spcAft>
                          <a:spcPts val="0"/>
                        </a:spcAft>
                      </a:pPr>
                      <a:r>
                        <a:rPr lang="en-US" sz="1600">
                          <a:effectLst/>
                          <a:latin typeface="Arial" panose="020B0604020202020204" pitchFamily="34" charset="0"/>
                          <a:ea typeface="Times New Roman" panose="02020603050405020304" pitchFamily="18" charset="0"/>
                        </a:rPr>
                        <a:t>I am of the impression that the topic of which brings me to this discussion, is in your field of works. </a:t>
                      </a:r>
                      <a:endParaRPr lang="en-ZA" sz="1600">
                        <a:effectLst/>
                        <a:latin typeface="Times New Roman" panose="02020603050405020304" pitchFamily="18" charset="0"/>
                        <a:ea typeface="Times New Roman" panose="02020603050405020304" pitchFamily="18" charset="0"/>
                      </a:endParaRPr>
                    </a:p>
                    <a:p>
                      <a:pPr algn="just">
                        <a:spcAft>
                          <a:spcPts val="0"/>
                        </a:spcAft>
                      </a:pPr>
                      <a:r>
                        <a:rPr lang="en-US" sz="1600">
                          <a:effectLst/>
                          <a:latin typeface="Arial" panose="020B0604020202020204" pitchFamily="34" charset="0"/>
                          <a:ea typeface="Times New Roman" panose="02020603050405020304" pitchFamily="18" charset="0"/>
                        </a:rPr>
                        <a:t>I am a commuter,  now currently residing in Lephalale area, from Pretoria. My family and I travel a lot using the road from Lephalale to Vaalwater pass Bela-Bela via Modimole onto the n4 highway. Considering the numerous fall-throughs, and in context, literally speaking,  of a number of travellers using this route related to the bridge approaching the Total Garage. </a:t>
                      </a:r>
                      <a:endParaRPr lang="en-ZA" sz="1600">
                        <a:effectLst/>
                        <a:latin typeface="Times New Roman" panose="02020603050405020304" pitchFamily="18" charset="0"/>
                        <a:ea typeface="Times New Roman" panose="02020603050405020304" pitchFamily="18" charset="0"/>
                      </a:endParaRPr>
                    </a:p>
                    <a:p>
                      <a:pPr algn="just">
                        <a:spcAft>
                          <a:spcPts val="0"/>
                        </a:spcAft>
                      </a:pPr>
                      <a:r>
                        <a:rPr lang="en-US" sz="1600">
                          <a:effectLst/>
                          <a:latin typeface="Arial" panose="020B0604020202020204" pitchFamily="34" charset="0"/>
                          <a:ea typeface="Times New Roman" panose="02020603050405020304" pitchFamily="18" charset="0"/>
                        </a:rPr>
                        <a:t>I would like to you to consider my suggestion to add "temporary road markings" that lead us, the drivers, along to the other side from the stop until it joins the road ahead. And as I have noticed more and more vehicles have crashed into the rails time and time again. </a:t>
                      </a:r>
                      <a:endParaRPr lang="en-ZA" sz="1600">
                        <a:effectLst/>
                        <a:latin typeface="Times New Roman" panose="02020603050405020304" pitchFamily="18" charset="0"/>
                        <a:ea typeface="Times New Roman" panose="02020603050405020304" pitchFamily="18" charset="0"/>
                      </a:endParaRPr>
                    </a:p>
                    <a:p>
                      <a:pPr algn="just">
                        <a:spcAft>
                          <a:spcPts val="0"/>
                        </a:spcAft>
                      </a:pPr>
                      <a:r>
                        <a:rPr lang="en-US" sz="1600">
                          <a:effectLst/>
                          <a:latin typeface="Arial" panose="020B0604020202020204" pitchFamily="34" charset="0"/>
                          <a:ea typeface="Times New Roman" panose="02020603050405020304" pitchFamily="18" charset="0"/>
                        </a:rPr>
                        <a:t>O do believe this to be a temporary solution to a this issue until its completely resolved permanently.</a:t>
                      </a:r>
                      <a:endParaRPr lang="en-Z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Request to assist with a specific road that is of poor quality.</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21830">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174</a:t>
            </a:fld>
            <a:endParaRPr lang="en-US"/>
          </a:p>
        </p:txBody>
      </p:sp>
    </p:spTree>
    <p:extLst>
      <p:ext uri="{BB962C8B-B14F-4D97-AF65-F5344CB8AC3E}">
        <p14:creationId xmlns:p14="http://schemas.microsoft.com/office/powerpoint/2010/main" xmlns="" val="376031438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49620053"/>
              </p:ext>
            </p:extLst>
          </p:nvPr>
        </p:nvGraphicFramePr>
        <p:xfrm>
          <a:off x="20026" y="3121"/>
          <a:ext cx="9249607" cy="5616624"/>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4070104">
                  <a:extLst>
                    <a:ext uri="{9D8B030D-6E8A-4147-A177-3AD203B41FA5}">
                      <a16:colId xmlns:a16="http://schemas.microsoft.com/office/drawing/2014/main" xmlns="" val="199004167"/>
                    </a:ext>
                  </a:extLst>
                </a:gridCol>
                <a:gridCol w="3346720">
                  <a:extLst>
                    <a:ext uri="{9D8B030D-6E8A-4147-A177-3AD203B41FA5}">
                      <a16:colId xmlns:a16="http://schemas.microsoft.com/office/drawing/2014/main" xmlns="" val="885104855"/>
                    </a:ext>
                  </a:extLst>
                </a:gridCol>
              </a:tblGrid>
              <a:tr h="36777">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931776">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Faheem </a:t>
                      </a:r>
                      <a:r>
                        <a:rPr lang="en-US" sz="1800" b="1" kern="1200" dirty="0" err="1">
                          <a:solidFill>
                            <a:schemeClr val="lt1"/>
                          </a:solidFill>
                          <a:effectLst/>
                          <a:latin typeface="+mn-lt"/>
                          <a:ea typeface="+mn-ea"/>
                          <a:cs typeface="+mn-cs"/>
                        </a:rPr>
                        <a:t>Makda</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a:effectLst/>
                          <a:latin typeface="Arial" panose="020B0604020202020204" pitchFamily="34" charset="0"/>
                          <a:ea typeface="Times New Roman" panose="02020603050405020304" pitchFamily="18" charset="0"/>
                        </a:rPr>
                        <a:t>To whom it may concern</a:t>
                      </a:r>
                      <a:endParaRPr lang="en-ZA" sz="1600">
                        <a:effectLst/>
                        <a:latin typeface="Times New Roman" panose="02020603050405020304" pitchFamily="18" charset="0"/>
                        <a:ea typeface="Times New Roman" panose="02020603050405020304" pitchFamily="18" charset="0"/>
                      </a:endParaRPr>
                    </a:p>
                    <a:p>
                      <a:pPr algn="just">
                        <a:spcAft>
                          <a:spcPts val="0"/>
                        </a:spcAft>
                      </a:pPr>
                      <a:r>
                        <a:rPr lang="en-US" sz="1600">
                          <a:effectLst/>
                          <a:latin typeface="Arial" panose="020B0604020202020204" pitchFamily="34" charset="0"/>
                          <a:ea typeface="Times New Roman" panose="02020603050405020304" pitchFamily="18" charset="0"/>
                        </a:rPr>
                        <a:t>IM TOTALLY AGAINST THIS BILL... I feel SA is not ready for this kind of changes as</a:t>
                      </a:r>
                      <a:endParaRPr lang="en-ZA" sz="1600">
                        <a:effectLst/>
                        <a:latin typeface="Times New Roman" panose="02020603050405020304" pitchFamily="18" charset="0"/>
                        <a:ea typeface="Times New Roman" panose="02020603050405020304" pitchFamily="18" charset="0"/>
                      </a:endParaRPr>
                    </a:p>
                    <a:p>
                      <a:pPr algn="just">
                        <a:spcAft>
                          <a:spcPts val="0"/>
                        </a:spcAft>
                      </a:pPr>
                      <a:r>
                        <a:rPr lang="en-US" sz="1600">
                          <a:effectLst/>
                          <a:latin typeface="Arial" panose="020B0604020202020204" pitchFamily="34" charset="0"/>
                          <a:ea typeface="Times New Roman" panose="02020603050405020304" pitchFamily="18" charset="0"/>
                        </a:rPr>
                        <a:t>1.Lots of motorist is unemployed due to covid and cannot handle such additional cost.</a:t>
                      </a:r>
                      <a:endParaRPr lang="en-ZA" sz="1600">
                        <a:effectLst/>
                        <a:latin typeface="Times New Roman" panose="02020603050405020304" pitchFamily="18" charset="0"/>
                        <a:ea typeface="Times New Roman" panose="02020603050405020304" pitchFamily="18" charset="0"/>
                      </a:endParaRPr>
                    </a:p>
                    <a:p>
                      <a:pPr algn="just">
                        <a:spcAft>
                          <a:spcPts val="0"/>
                        </a:spcAft>
                      </a:pPr>
                      <a:r>
                        <a:rPr lang="en-US" sz="1600">
                          <a:effectLst/>
                          <a:latin typeface="Arial" panose="020B0604020202020204" pitchFamily="34" charset="0"/>
                          <a:ea typeface="Times New Roman" panose="02020603050405020304" pitchFamily="18" charset="0"/>
                        </a:rPr>
                        <a:t>2.Due to more necessity stuff like food, day to day living this changes will bring additional burden to motorist.</a:t>
                      </a:r>
                      <a:endParaRPr lang="en-ZA" sz="1600">
                        <a:effectLst/>
                        <a:latin typeface="Times New Roman" panose="02020603050405020304" pitchFamily="18" charset="0"/>
                        <a:ea typeface="Times New Roman" panose="02020603050405020304" pitchFamily="18" charset="0"/>
                      </a:endParaRPr>
                    </a:p>
                    <a:p>
                      <a:pPr algn="just">
                        <a:spcAft>
                          <a:spcPts val="0"/>
                        </a:spcAft>
                      </a:pPr>
                      <a:r>
                        <a:rPr lang="en-US" sz="1600">
                          <a:effectLst/>
                          <a:latin typeface="Arial" panose="020B0604020202020204" pitchFamily="34" charset="0"/>
                          <a:ea typeface="Times New Roman" panose="02020603050405020304" pitchFamily="18" charset="0"/>
                        </a:rPr>
                        <a:t>3 Government /Moemie must either concentrate on relieving the struggles of South Africans.</a:t>
                      </a:r>
                      <a:endParaRPr lang="en-ZA" sz="1600">
                        <a:effectLst/>
                        <a:latin typeface="Times New Roman" panose="02020603050405020304" pitchFamily="18" charset="0"/>
                        <a:ea typeface="Times New Roman" panose="02020603050405020304" pitchFamily="18" charset="0"/>
                      </a:endParaRPr>
                    </a:p>
                    <a:p>
                      <a:pPr algn="just">
                        <a:spcAft>
                          <a:spcPts val="0"/>
                        </a:spcAft>
                      </a:pPr>
                      <a:r>
                        <a:rPr lang="en-US" sz="1600">
                          <a:effectLst/>
                          <a:latin typeface="Arial" panose="020B0604020202020204" pitchFamily="34" charset="0"/>
                          <a:ea typeface="Times New Roman" panose="02020603050405020304" pitchFamily="18" charset="0"/>
                        </a:rPr>
                        <a:t>4.I know government must create revenue etc but be careful as we as a country are experiencing difficult times...</a:t>
                      </a:r>
                      <a:endParaRPr lang="en-ZA" sz="1600">
                        <a:effectLst/>
                        <a:latin typeface="Times New Roman" panose="02020603050405020304" pitchFamily="18" charset="0"/>
                        <a:ea typeface="Times New Roman" panose="02020603050405020304" pitchFamily="18" charset="0"/>
                      </a:endParaRPr>
                    </a:p>
                    <a:p>
                      <a:pPr algn="just">
                        <a:spcAft>
                          <a:spcPts val="0"/>
                        </a:spcAft>
                      </a:pPr>
                      <a:r>
                        <a:rPr lang="en-US" sz="1600">
                          <a:effectLst/>
                          <a:latin typeface="Arial" panose="020B0604020202020204" pitchFamily="34" charset="0"/>
                          <a:ea typeface="Times New Roman" panose="02020603050405020304" pitchFamily="18" charset="0"/>
                        </a:rPr>
                        <a:t> </a:t>
                      </a:r>
                      <a:endParaRPr lang="en-ZA" sz="1600">
                        <a:effectLst/>
                        <a:latin typeface="Times New Roman" panose="02020603050405020304" pitchFamily="18" charset="0"/>
                        <a:ea typeface="Times New Roman" panose="02020603050405020304" pitchFamily="18" charset="0"/>
                      </a:endParaRPr>
                    </a:p>
                    <a:p>
                      <a:pPr algn="just">
                        <a:spcAft>
                          <a:spcPts val="0"/>
                        </a:spcAft>
                      </a:pPr>
                      <a:r>
                        <a:rPr lang="en-US" sz="1600">
                          <a:effectLst/>
                          <a:latin typeface="Arial" panose="020B0604020202020204" pitchFamily="34" charset="0"/>
                          <a:ea typeface="Times New Roman" panose="02020603050405020304" pitchFamily="18" charset="0"/>
                        </a:rPr>
                        <a:t>Hoping that this bill WONT get passed..</a:t>
                      </a:r>
                      <a:endParaRPr lang="en-ZA" sz="1600">
                        <a:effectLst/>
                        <a:latin typeface="Times New Roman" panose="02020603050405020304" pitchFamily="18" charset="0"/>
                        <a:ea typeface="Times New Roman" panose="02020603050405020304" pitchFamily="18" charset="0"/>
                      </a:endParaRPr>
                    </a:p>
                    <a:p>
                      <a:pPr algn="just">
                        <a:spcAft>
                          <a:spcPts val="0"/>
                        </a:spcAft>
                      </a:pPr>
                      <a:r>
                        <a:rPr lang="en-US" sz="1600">
                          <a:effectLst/>
                          <a:latin typeface="Arial" panose="020B0604020202020204" pitchFamily="34" charset="0"/>
                          <a:ea typeface="Times New Roman" panose="02020603050405020304" pitchFamily="18" charset="0"/>
                        </a:rPr>
                        <a:t> </a:t>
                      </a:r>
                      <a:endParaRPr lang="en-ZA" sz="1600">
                        <a:effectLst/>
                        <a:latin typeface="Times New Roman" panose="02020603050405020304" pitchFamily="18" charset="0"/>
                        <a:ea typeface="Times New Roman" panose="02020603050405020304" pitchFamily="18" charset="0"/>
                      </a:endParaRPr>
                    </a:p>
                    <a:p>
                      <a:pPr algn="just">
                        <a:spcAft>
                          <a:spcPts val="0"/>
                        </a:spcAft>
                      </a:pPr>
                      <a:r>
                        <a:rPr lang="en-US" sz="1600">
                          <a:effectLst/>
                          <a:latin typeface="Arial" panose="020B0604020202020204" pitchFamily="34" charset="0"/>
                          <a:ea typeface="Times New Roman" panose="02020603050405020304" pitchFamily="18" charset="0"/>
                        </a:rPr>
                        <a:t>DISGUSTED SOUTH AFRICAN...</a:t>
                      </a:r>
                      <a:endParaRPr lang="en-Z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Opposes bill.</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1273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175</a:t>
            </a:fld>
            <a:endParaRPr lang="en-US"/>
          </a:p>
        </p:txBody>
      </p:sp>
    </p:spTree>
    <p:extLst>
      <p:ext uri="{BB962C8B-B14F-4D97-AF65-F5344CB8AC3E}">
        <p14:creationId xmlns:p14="http://schemas.microsoft.com/office/powerpoint/2010/main" xmlns="" val="410868870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0884957"/>
              </p:ext>
            </p:extLst>
          </p:nvPr>
        </p:nvGraphicFramePr>
        <p:xfrm>
          <a:off x="3931" y="29626"/>
          <a:ext cx="9249607" cy="4830128"/>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2992085">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777">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863150">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Nokala</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Maduna</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a:effectLst/>
                          <a:latin typeface="Arial" panose="020B0604020202020204" pitchFamily="34" charset="0"/>
                          <a:ea typeface="Times New Roman" panose="02020603050405020304" pitchFamily="18" charset="0"/>
                        </a:rPr>
                        <a:t>People please, the country and the whole world is still struggling the pandemic, people lost their jobs including myself. Right now citizens are not ready for this change, working for government means many civil servants were/are not affected by this situation.</a:t>
                      </a:r>
                      <a:endParaRPr lang="en-ZA" sz="1600">
                        <a:effectLst/>
                        <a:latin typeface="Times New Roman" panose="02020603050405020304" pitchFamily="18" charset="0"/>
                        <a:ea typeface="Times New Roman" panose="02020603050405020304" pitchFamily="18" charset="0"/>
                      </a:endParaRPr>
                    </a:p>
                    <a:p>
                      <a:pPr algn="just">
                        <a:spcAft>
                          <a:spcPts val="0"/>
                        </a:spcAft>
                      </a:pPr>
                      <a:r>
                        <a:rPr lang="en-US" sz="1600">
                          <a:effectLst/>
                          <a:latin typeface="Arial" panose="020B0604020202020204" pitchFamily="34" charset="0"/>
                          <a:ea typeface="Times New Roman" panose="02020603050405020304" pitchFamily="18" charset="0"/>
                        </a:rPr>
                        <a:t>This public consultation should be made public, including radio ads and/or tv. People should know about this and they should be given time to respond to this as it will change the way they interact with the law.</a:t>
                      </a:r>
                      <a:endParaRPr lang="en-Z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Request to have bill published more broadly.</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1273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176</a:t>
            </a:fld>
            <a:endParaRPr lang="en-US"/>
          </a:p>
        </p:txBody>
      </p:sp>
    </p:spTree>
    <p:extLst>
      <p:ext uri="{BB962C8B-B14F-4D97-AF65-F5344CB8AC3E}">
        <p14:creationId xmlns:p14="http://schemas.microsoft.com/office/powerpoint/2010/main" xmlns="" val="272227947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0234667"/>
              </p:ext>
            </p:extLst>
          </p:nvPr>
        </p:nvGraphicFramePr>
        <p:xfrm>
          <a:off x="3931" y="0"/>
          <a:ext cx="9249607" cy="4586288"/>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777">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647126">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Larry </a:t>
                      </a:r>
                      <a:r>
                        <a:rPr lang="en-US" sz="1800" b="1" kern="1200" dirty="0" err="1">
                          <a:solidFill>
                            <a:schemeClr val="lt1"/>
                          </a:solidFill>
                          <a:effectLst/>
                          <a:latin typeface="+mn-lt"/>
                          <a:ea typeface="+mn-ea"/>
                          <a:cs typeface="+mn-cs"/>
                        </a:rPr>
                        <a:t>Beder</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a:effectLst/>
                          <a:latin typeface="Arial" panose="020B0604020202020204" pitchFamily="34" charset="0"/>
                          <a:ea typeface="Times New Roman" panose="02020603050405020304" pitchFamily="18" charset="0"/>
                        </a:rPr>
                        <a:t>Not a good idea to create even more opportunity for dishonest metro/traffic police to generate other income by changing the law to zero tolerance. </a:t>
                      </a:r>
                      <a:endParaRPr lang="en-ZA" sz="1600">
                        <a:effectLst/>
                        <a:latin typeface="Times New Roman" panose="02020603050405020304" pitchFamily="18" charset="0"/>
                        <a:ea typeface="Times New Roman" panose="02020603050405020304" pitchFamily="18" charset="0"/>
                      </a:endParaRPr>
                    </a:p>
                    <a:p>
                      <a:pPr algn="just">
                        <a:spcAft>
                          <a:spcPts val="0"/>
                        </a:spcAft>
                      </a:pPr>
                      <a:r>
                        <a:rPr lang="en-US" sz="1600">
                          <a:effectLst/>
                          <a:latin typeface="Arial" panose="020B0604020202020204" pitchFamily="34" charset="0"/>
                          <a:ea typeface="Times New Roman" panose="02020603050405020304" pitchFamily="18" charset="0"/>
                        </a:rPr>
                        <a:t>I for one do not get behind the wheel of a car if I have consumed alcohol, not because my driving might be impaired, but because I do not trust the law enforcement officers to be impartial in their dealing with me. Previous dealing have shown that I am a target for these rogue law enforcement officials.</a:t>
                      </a:r>
                      <a:endParaRPr lang="en-Z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smtClean="0">
                          <a:effectLst/>
                          <a:latin typeface="Arial" panose="020B0604020202020204" pitchFamily="34" charset="0"/>
                          <a:ea typeface="Times New Roman" panose="02020603050405020304" pitchFamily="18" charset="0"/>
                        </a:rPr>
                        <a:t>Rooting out corruption is currently</a:t>
                      </a:r>
                      <a:r>
                        <a:rPr lang="en-US" sz="1600" baseline="0" dirty="0" smtClean="0">
                          <a:effectLst/>
                          <a:latin typeface="Arial" panose="020B0604020202020204" pitchFamily="34" charset="0"/>
                          <a:ea typeface="Times New Roman" panose="02020603050405020304" pitchFamily="18" charset="0"/>
                        </a:rPr>
                        <a:t> being undertaken by the DOT together with the RTMC.</a:t>
                      </a:r>
                    </a:p>
                    <a:p>
                      <a:pPr algn="just">
                        <a:spcAft>
                          <a:spcPts val="0"/>
                        </a:spcAft>
                      </a:pPr>
                      <a:r>
                        <a:rPr lang="en-US" sz="1600" baseline="0" dirty="0" smtClean="0">
                          <a:effectLst/>
                          <a:latin typeface="Arial" panose="020B0604020202020204" pitchFamily="34" charset="0"/>
                          <a:ea typeface="Times New Roman" panose="02020603050405020304" pitchFamily="18" charset="0"/>
                        </a:rPr>
                        <a:t>DOT is further finalizing the Law Enforcement Code to deal with traffic law enforcement.</a:t>
                      </a:r>
                      <a:r>
                        <a:rPr lang="en-US" sz="1600" dirty="0" smtClean="0">
                          <a:effectLst/>
                          <a:latin typeface="Arial" panose="020B0604020202020204" pitchFamily="34" charset="0"/>
                          <a:ea typeface="Times New Roman" panose="02020603050405020304" pitchFamily="18" charset="0"/>
                        </a:rPr>
                        <a:t>.</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1273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177</a:t>
            </a:fld>
            <a:endParaRPr lang="en-US"/>
          </a:p>
        </p:txBody>
      </p:sp>
    </p:spTree>
    <p:extLst>
      <p:ext uri="{BB962C8B-B14F-4D97-AF65-F5344CB8AC3E}">
        <p14:creationId xmlns:p14="http://schemas.microsoft.com/office/powerpoint/2010/main" xmlns="" val="151443587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047780493"/>
              </p:ext>
            </p:extLst>
          </p:nvPr>
        </p:nvGraphicFramePr>
        <p:xfrm>
          <a:off x="3931" y="0"/>
          <a:ext cx="9249607" cy="5805488"/>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777">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583230">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Stefan </a:t>
                      </a:r>
                      <a:r>
                        <a:rPr lang="en-US" sz="1800" b="1" kern="1200" dirty="0" err="1">
                          <a:solidFill>
                            <a:schemeClr val="lt1"/>
                          </a:solidFill>
                          <a:effectLst/>
                          <a:latin typeface="+mn-lt"/>
                          <a:ea typeface="+mn-ea"/>
                          <a:cs typeface="+mn-cs"/>
                        </a:rPr>
                        <a:t>Prins</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a:effectLst/>
                          <a:latin typeface="Arial" panose="020B0604020202020204" pitchFamily="34" charset="0"/>
                          <a:ea typeface="Times New Roman" panose="02020603050405020304" pitchFamily="18" charset="0"/>
                        </a:rPr>
                        <a:t>I don't support the new traffic bill because it only to generate more money from all the fines.</a:t>
                      </a:r>
                      <a:endParaRPr lang="en-ZA" sz="1600">
                        <a:effectLst/>
                        <a:latin typeface="Times New Roman" panose="02020603050405020304" pitchFamily="18" charset="0"/>
                        <a:ea typeface="Times New Roman" panose="02020603050405020304" pitchFamily="18" charset="0"/>
                      </a:endParaRPr>
                    </a:p>
                    <a:p>
                      <a:pPr algn="just">
                        <a:spcAft>
                          <a:spcPts val="0"/>
                        </a:spcAft>
                      </a:pPr>
                      <a:r>
                        <a:rPr lang="en-US" sz="1600">
                          <a:effectLst/>
                          <a:latin typeface="Arial" panose="020B0604020202020204" pitchFamily="34" charset="0"/>
                          <a:ea typeface="Times New Roman" panose="02020603050405020304" pitchFamily="18" charset="0"/>
                        </a:rPr>
                        <a:t> </a:t>
                      </a:r>
                      <a:endParaRPr lang="en-ZA" sz="1600">
                        <a:effectLst/>
                        <a:latin typeface="Times New Roman" panose="02020603050405020304" pitchFamily="18" charset="0"/>
                        <a:ea typeface="Times New Roman" panose="02020603050405020304" pitchFamily="18" charset="0"/>
                      </a:endParaRPr>
                    </a:p>
                    <a:p>
                      <a:pPr algn="just">
                        <a:spcAft>
                          <a:spcPts val="0"/>
                        </a:spcAft>
                      </a:pPr>
                      <a:r>
                        <a:rPr lang="en-US" sz="1600">
                          <a:effectLst/>
                          <a:latin typeface="Arial" panose="020B0604020202020204" pitchFamily="34" charset="0"/>
                          <a:ea typeface="Times New Roman" panose="02020603050405020304" pitchFamily="18" charset="0"/>
                        </a:rPr>
                        <a:t>Currently the government is not able to enforce the current laws but want to add more laws. Changing the alcohol level to zero is going to make no difference because the people who are over consuming is still going to continue drinking. </a:t>
                      </a:r>
                      <a:endParaRPr lang="en-ZA" sz="1600">
                        <a:effectLst/>
                        <a:latin typeface="Times New Roman" panose="02020603050405020304" pitchFamily="18" charset="0"/>
                        <a:ea typeface="Times New Roman" panose="02020603050405020304" pitchFamily="18" charset="0"/>
                      </a:endParaRPr>
                    </a:p>
                    <a:p>
                      <a:pPr algn="just">
                        <a:spcAft>
                          <a:spcPts val="0"/>
                        </a:spcAft>
                      </a:pPr>
                      <a:r>
                        <a:rPr lang="en-US" sz="1600">
                          <a:effectLst/>
                          <a:latin typeface="Arial" panose="020B0604020202020204" pitchFamily="34" charset="0"/>
                          <a:ea typeface="Times New Roman" panose="02020603050405020304" pitchFamily="18" charset="0"/>
                        </a:rPr>
                        <a:t> </a:t>
                      </a:r>
                      <a:endParaRPr lang="en-ZA" sz="1600">
                        <a:effectLst/>
                        <a:latin typeface="Times New Roman" panose="02020603050405020304" pitchFamily="18" charset="0"/>
                        <a:ea typeface="Times New Roman" panose="02020603050405020304" pitchFamily="18" charset="0"/>
                      </a:endParaRPr>
                    </a:p>
                    <a:p>
                      <a:pPr algn="just">
                        <a:spcAft>
                          <a:spcPts val="0"/>
                        </a:spcAft>
                      </a:pPr>
                      <a:r>
                        <a:rPr lang="en-US" sz="1600">
                          <a:effectLst/>
                          <a:latin typeface="Arial" panose="020B0604020202020204" pitchFamily="34" charset="0"/>
                          <a:ea typeface="Times New Roman" panose="02020603050405020304" pitchFamily="18" charset="0"/>
                        </a:rPr>
                        <a:t>I also don't support the new licence plate because it is going to make a licence plate more expensive and the micro dot will also not help with better identifications. Cars in an accident can still be identified with the VIN number</a:t>
                      </a:r>
                      <a:endParaRPr lang="en-Z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Opposes bill, specifically opposing 0% BAC and new number plates</a:t>
                      </a:r>
                      <a:r>
                        <a:rPr lang="en-US" sz="1600" dirty="0" smtClean="0">
                          <a:effectLst/>
                          <a:latin typeface="Arial" panose="020B0604020202020204" pitchFamily="34" charset="0"/>
                          <a:ea typeface="Times New Roman" panose="02020603050405020304" pitchFamily="18" charset="0"/>
                        </a:rPr>
                        <a:t>.</a:t>
                      </a:r>
                    </a:p>
                    <a:p>
                      <a:pPr algn="just">
                        <a:spcAft>
                          <a:spcPts val="0"/>
                        </a:spcAft>
                      </a:pPr>
                      <a:r>
                        <a:rPr lang="en-US" sz="1600" dirty="0" smtClean="0">
                          <a:effectLst/>
                          <a:latin typeface="Arial" panose="020B0604020202020204" pitchFamily="34" charset="0"/>
                          <a:ea typeface="Times New Roman" panose="02020603050405020304" pitchFamily="18" charset="0"/>
                        </a:rPr>
                        <a:t>There are law enforcement strategies to deal with law enforcement and the law enforcement code will assist in this regards.</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1273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178</a:t>
            </a:fld>
            <a:endParaRPr lang="en-US"/>
          </a:p>
        </p:txBody>
      </p:sp>
    </p:spTree>
    <p:extLst>
      <p:ext uri="{BB962C8B-B14F-4D97-AF65-F5344CB8AC3E}">
        <p14:creationId xmlns:p14="http://schemas.microsoft.com/office/powerpoint/2010/main" xmlns="" val="65053471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23003321"/>
              </p:ext>
            </p:extLst>
          </p:nvPr>
        </p:nvGraphicFramePr>
        <p:xfrm>
          <a:off x="12579" y="-29130"/>
          <a:ext cx="9249607" cy="5796527"/>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4104456">
                  <a:extLst>
                    <a:ext uri="{9D8B030D-6E8A-4147-A177-3AD203B41FA5}">
                      <a16:colId xmlns:a16="http://schemas.microsoft.com/office/drawing/2014/main" xmlns="" val="199004167"/>
                    </a:ext>
                  </a:extLst>
                </a:gridCol>
                <a:gridCol w="3168352">
                  <a:extLst>
                    <a:ext uri="{9D8B030D-6E8A-4147-A177-3AD203B41FA5}">
                      <a16:colId xmlns:a16="http://schemas.microsoft.com/office/drawing/2014/main" xmlns="" val="885104855"/>
                    </a:ext>
                  </a:extLst>
                </a:gridCol>
              </a:tblGrid>
              <a:tr h="432047">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16130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Tim Groenewald</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The type of person who has a glass or two of wine with a meal at a restaurant is not the person who creates a major road accident or fills up the hospitals.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It is those that are blind drunk that are the problem and a zero or 0.08 or 0.05 limit will not change their behaviour.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If such people cannot abide by current laws they will not follow more stringent legislation. What should happen is that the penalties for exceeding current limits should be made much harsher.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The only effect that this proposed legislation will have is the loss of jobs and to </a:t>
                      </a:r>
                      <a:r>
                        <a:rPr lang="en-US" sz="1600" dirty="0" err="1">
                          <a:effectLst/>
                          <a:latin typeface="Arial" panose="020B0604020202020204" pitchFamily="34" charset="0"/>
                          <a:ea typeface="Times New Roman" panose="02020603050405020304" pitchFamily="18" charset="0"/>
                        </a:rPr>
                        <a:t>criminalise</a:t>
                      </a:r>
                      <a:r>
                        <a:rPr lang="en-US" sz="1600" dirty="0">
                          <a:effectLst/>
                          <a:latin typeface="Arial" panose="020B0604020202020204" pitchFamily="34" charset="0"/>
                          <a:ea typeface="Times New Roman" panose="02020603050405020304" pitchFamily="18" charset="0"/>
                        </a:rPr>
                        <a:t> honest tax paying citizens and much needed tourists.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Is the government trying to shoot itself in the foot yet again?</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Thanks for the opportunity to submit my opinion although I doubt that it will be considered.</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Opposes 0% BAC and calls for greater law enforcement of current legislation.</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179</a:t>
            </a:fld>
            <a:endParaRPr lang="en-US"/>
          </a:p>
        </p:txBody>
      </p:sp>
    </p:spTree>
    <p:extLst>
      <p:ext uri="{BB962C8B-B14F-4D97-AF65-F5344CB8AC3E}">
        <p14:creationId xmlns:p14="http://schemas.microsoft.com/office/powerpoint/2010/main" xmlns="" val="186068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81950355"/>
              </p:ext>
            </p:extLst>
          </p:nvPr>
        </p:nvGraphicFramePr>
        <p:xfrm>
          <a:off x="0" y="26820"/>
          <a:ext cx="9253537" cy="5932207"/>
        </p:xfrm>
        <a:graphic>
          <a:graphicData uri="http://schemas.openxmlformats.org/drawingml/2006/table">
            <a:tbl>
              <a:tblPr firstRow="1" firstCol="1" bandRow="1">
                <a:tableStyleId>{5C22544A-7EE6-4342-B048-85BDC9FD1C3A}</a:tableStyleId>
              </a:tblPr>
              <a:tblGrid>
                <a:gridCol w="1809429">
                  <a:extLst>
                    <a:ext uri="{9D8B030D-6E8A-4147-A177-3AD203B41FA5}">
                      <a16:colId xmlns:a16="http://schemas.microsoft.com/office/drawing/2014/main" xmlns="" val="3578070163"/>
                    </a:ext>
                  </a:extLst>
                </a:gridCol>
                <a:gridCol w="3722054">
                  <a:extLst>
                    <a:ext uri="{9D8B030D-6E8A-4147-A177-3AD203B41FA5}">
                      <a16:colId xmlns:a16="http://schemas.microsoft.com/office/drawing/2014/main" xmlns="" val="199004167"/>
                    </a:ext>
                  </a:extLst>
                </a:gridCol>
                <a:gridCol w="3722054">
                  <a:extLst>
                    <a:ext uri="{9D8B030D-6E8A-4147-A177-3AD203B41FA5}">
                      <a16:colId xmlns:a16="http://schemas.microsoft.com/office/drawing/2014/main" xmlns="" val="885104855"/>
                    </a:ext>
                  </a:extLst>
                </a:gridCol>
              </a:tblGrid>
              <a:tr h="332054">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131325">
                <a:tc rowSpan="2">
                  <a:txBody>
                    <a:bodyPr/>
                    <a:lstStyle/>
                    <a:p>
                      <a:pPr marL="0" marR="0">
                        <a:lnSpc>
                          <a:spcPct val="107000"/>
                        </a:lnSpc>
                        <a:spcBef>
                          <a:spcPts val="0"/>
                        </a:spcBef>
                        <a:spcAft>
                          <a:spcPts val="0"/>
                        </a:spcAft>
                      </a:pPr>
                      <a:r>
                        <a:rPr lang="en-GB" sz="1400" b="1" dirty="0">
                          <a:solidFill>
                            <a:schemeClr val="tx1"/>
                          </a:solidFill>
                          <a:effectLst/>
                        </a:rPr>
                        <a:t>Department of Transport (Western Cape)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GB" sz="1600" b="1" dirty="0">
                          <a:effectLst/>
                          <a:latin typeface="+mn-lt"/>
                          <a:ea typeface="Times New Roman" panose="02020603050405020304" pitchFamily="18" charset="0"/>
                          <a:cs typeface="Arial" panose="020B0604020202020204" pitchFamily="34" charset="0"/>
                        </a:rPr>
                        <a:t>Clause 10 </a:t>
                      </a:r>
                      <a:r>
                        <a:rPr lang="en-US" sz="1600" b="0" dirty="0">
                          <a:effectLst/>
                          <a:latin typeface="+mn-lt"/>
                          <a:ea typeface="Times New Roman" panose="02020603050405020304" pitchFamily="18" charset="0"/>
                          <a:cs typeface="Arial" panose="020B0604020202020204" pitchFamily="34" charset="0"/>
                        </a:rPr>
                        <a:t>The word “blank” must be inserted in front of the words “number plates” in the heading of section 7 to be consistent with the proposed definition of “manufacturer of blank number plates” in clause 1(j) of the Amendment Act.</a:t>
                      </a:r>
                    </a:p>
                    <a:p>
                      <a:pPr algn="just">
                        <a:spcAft>
                          <a:spcPts val="0"/>
                        </a:spcAft>
                      </a:pPr>
                      <a:endParaRPr lang="en-US" sz="1600" b="0" dirty="0">
                        <a:effectLst/>
                        <a:latin typeface="+mn-lt"/>
                        <a:ea typeface="Times New Roman" panose="02020603050405020304" pitchFamily="18" charset="0"/>
                        <a:cs typeface="Arial" panose="020B0604020202020204" pitchFamily="34" charset="0"/>
                      </a:endParaRPr>
                    </a:p>
                    <a:p>
                      <a:pPr algn="just">
                        <a:spcAft>
                          <a:spcPts val="0"/>
                        </a:spcAft>
                      </a:pPr>
                      <a:endParaRPr lang="en-US" sz="1600" b="0" dirty="0">
                        <a:effectLst/>
                        <a:latin typeface="+mn-lt"/>
                        <a:ea typeface="Times New Roman" panose="02020603050405020304" pitchFamily="18" charset="0"/>
                        <a:cs typeface="Arial" panose="020B0604020202020204" pitchFamily="34" charset="0"/>
                      </a:endParaRPr>
                    </a:p>
                    <a:p>
                      <a:pPr algn="just">
                        <a:spcAft>
                          <a:spcPts val="0"/>
                        </a:spcAft>
                      </a:pPr>
                      <a:endParaRPr lang="en-US" sz="1600" b="1" dirty="0">
                        <a:effectLst/>
                        <a:latin typeface="+mn-lt"/>
                        <a:ea typeface="Times New Roman" panose="02020603050405020304" pitchFamily="18" charset="0"/>
                        <a:cs typeface="Arial" panose="020B0604020202020204" pitchFamily="34" charset="0"/>
                      </a:endParaRPr>
                    </a:p>
                    <a:p>
                      <a:pPr algn="just">
                        <a:spcAft>
                          <a:spcPts val="0"/>
                        </a:spcAft>
                      </a:pPr>
                      <a:endParaRPr lang="en-US" sz="1600" b="1" dirty="0">
                        <a:effectLst/>
                        <a:latin typeface="+mn-lt"/>
                        <a:ea typeface="Times New Roman" panose="02020603050405020304" pitchFamily="18" charset="0"/>
                        <a:cs typeface="Arial" panose="020B0604020202020204" pitchFamily="34" charset="0"/>
                      </a:endParaRPr>
                    </a:p>
                    <a:p>
                      <a:pPr algn="just">
                        <a:spcAft>
                          <a:spcPts val="0"/>
                        </a:spcAft>
                      </a:pPr>
                      <a:r>
                        <a:rPr lang="en-US" sz="1600" b="1" dirty="0">
                          <a:effectLst/>
                          <a:latin typeface="+mn-lt"/>
                          <a:ea typeface="Times New Roman" panose="02020603050405020304" pitchFamily="18" charset="0"/>
                          <a:cs typeface="Arial" panose="020B0604020202020204" pitchFamily="34" charset="0"/>
                        </a:rPr>
                        <a:t>Clause 10 </a:t>
                      </a:r>
                      <a:r>
                        <a:rPr lang="en-US" sz="1600" b="0" dirty="0">
                          <a:effectLst/>
                          <a:latin typeface="+mn-lt"/>
                          <a:ea typeface="Times New Roman" panose="02020603050405020304" pitchFamily="18" charset="0"/>
                          <a:cs typeface="Arial" panose="020B0604020202020204" pitchFamily="34" charset="0"/>
                        </a:rPr>
                        <a:t>Furthermore the word “microdots” is used in isolation in the heading of section 7. It is proposed that the word “microdots” be preceded by the words “manufacturers of”. Such an amendment will be in line with the definition of “manufacturer of microdots” and the remainder of Amendment Bill.</a:t>
                      </a:r>
                      <a:endParaRPr lang="en-ZA" sz="16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171450" indent="-171450" algn="just">
                        <a:spcAft>
                          <a:spcPts val="0"/>
                        </a:spcAft>
                        <a:buFont typeface="Arial" panose="020B0604020202020204" pitchFamily="34" charset="0"/>
                        <a:buChar char="•"/>
                      </a:pPr>
                      <a:r>
                        <a:rPr lang="en-US" sz="1600" dirty="0" smtClean="0">
                          <a:effectLst/>
                          <a:latin typeface="+mn-lt"/>
                          <a:ea typeface="Times New Roman" panose="02020603050405020304" pitchFamily="18" charset="0"/>
                        </a:rPr>
                        <a:t>The </a:t>
                      </a:r>
                      <a:r>
                        <a:rPr lang="en-US" sz="1600" dirty="0">
                          <a:effectLst/>
                          <a:latin typeface="+mn-lt"/>
                          <a:ea typeface="Times New Roman" panose="02020603050405020304" pitchFamily="18" charset="0"/>
                        </a:rPr>
                        <a:t>Inspectorate of number plates is not only going to inspect the manufacturers of blank number plates. It is envisaged that all of them will be inspected. Changing the heading may mean that the Inspectorate will only be allowed to inspect the manufacturers of blank number plates only.</a:t>
                      </a:r>
                      <a:endParaRPr lang="en-ZA" sz="1600" dirty="0">
                        <a:effectLst/>
                        <a:latin typeface="+mn-lt"/>
                        <a:ea typeface="Times New Roman" panose="02020603050405020304" pitchFamily="18" charset="0"/>
                      </a:endParaRPr>
                    </a:p>
                    <a:p>
                      <a:pPr algn="just">
                        <a:spcAft>
                          <a:spcPts val="0"/>
                        </a:spcAft>
                      </a:pPr>
                      <a:endParaRPr lang="en-US" sz="1600" dirty="0">
                        <a:effectLst/>
                        <a:latin typeface="+mn-lt"/>
                        <a:ea typeface="Times New Roman" panose="02020603050405020304" pitchFamily="18" charset="0"/>
                      </a:endParaRPr>
                    </a:p>
                    <a:p>
                      <a:pPr marL="171450" indent="-171450" algn="just">
                        <a:spcAft>
                          <a:spcPts val="0"/>
                        </a:spcAft>
                        <a:buFont typeface="Arial" panose="020B0604020202020204" pitchFamily="34" charset="0"/>
                        <a:buChar char="•"/>
                      </a:pPr>
                      <a:r>
                        <a:rPr lang="en-US" sz="1600" dirty="0">
                          <a:effectLst/>
                          <a:latin typeface="+mn-lt"/>
                          <a:ea typeface="Times New Roman" panose="02020603050405020304" pitchFamily="18" charset="0"/>
                        </a:rPr>
                        <a:t>Noted, </a:t>
                      </a:r>
                      <a:r>
                        <a:rPr lang="en-US" sz="1600" dirty="0" smtClean="0">
                          <a:effectLst/>
                          <a:latin typeface="+mn-lt"/>
                          <a:ea typeface="Times New Roman" panose="02020603050405020304" pitchFamily="18" charset="0"/>
                        </a:rPr>
                        <a:t>not accepted. Already </a:t>
                      </a:r>
                      <a:r>
                        <a:rPr lang="en-US" sz="1600" dirty="0">
                          <a:effectLst/>
                          <a:latin typeface="+mn-lt"/>
                          <a:ea typeface="Times New Roman" panose="02020603050405020304" pitchFamily="18" charset="0"/>
                        </a:rPr>
                        <a:t>the inclusion of the word “ “manufacturer of” in the heading to the amendment of section 7 in clause 13 shows that the words following it should be read together with the words following it and thus the intention is to make the inspectorate to be responsible for inspecting all of those mentioned therein.</a:t>
                      </a:r>
                      <a:endParaRPr lang="en-ZA" sz="16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68828">
                <a:tc vMerge="1">
                  <a:txBody>
                    <a:bodyPr/>
                    <a:lstStyle/>
                    <a:p>
                      <a:endParaRPr lang="en-US"/>
                    </a:p>
                  </a:txBody>
                  <a:tcPr/>
                </a:tc>
                <a:tc>
                  <a:txBody>
                    <a:bodyPr/>
                    <a:lstStyle/>
                    <a:p>
                      <a:pPr algn="just">
                        <a:spcAft>
                          <a:spcPts val="0"/>
                        </a:spcAft>
                      </a:pP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85750" marR="0" indent="-285750" algn="just">
                        <a:lnSpc>
                          <a:spcPct val="107000"/>
                        </a:lnSpc>
                        <a:spcBef>
                          <a:spcPts val="0"/>
                        </a:spcBef>
                        <a:spcAft>
                          <a:spcPts val="0"/>
                        </a:spcAft>
                        <a:buFont typeface="Arial" panose="020B0604020202020204" pitchFamily="34" charset="0"/>
                        <a:buChar char="•"/>
                      </a:pPr>
                      <a:endParaRPr lang="en-US" sz="1100" dirty="0">
                        <a:effectLst/>
                        <a:latin typeface="+mn-lt"/>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587208" y="10351516"/>
            <a:ext cx="666329" cy="504056"/>
          </a:xfrm>
        </p:spPr>
        <p:txBody>
          <a:bodyPr/>
          <a:lstStyle/>
          <a:p>
            <a:pPr>
              <a:defRPr/>
            </a:pPr>
            <a:fld id="{8E07DBBD-13FA-456E-9FFF-BB922381A294}" type="slidenum">
              <a:rPr lang="en-US" smtClean="0"/>
              <a:pPr>
                <a:defRPr/>
              </a:pPr>
              <a:t>18</a:t>
            </a:fld>
            <a:endParaRPr lang="en-US" dirty="0"/>
          </a:p>
        </p:txBody>
      </p:sp>
    </p:spTree>
    <p:extLst>
      <p:ext uri="{BB962C8B-B14F-4D97-AF65-F5344CB8AC3E}">
        <p14:creationId xmlns:p14="http://schemas.microsoft.com/office/powerpoint/2010/main" xmlns="" val="97945557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42144053"/>
              </p:ext>
            </p:extLst>
          </p:nvPr>
        </p:nvGraphicFramePr>
        <p:xfrm>
          <a:off x="37267" y="0"/>
          <a:ext cx="9249607" cy="5196070"/>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777">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511222">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Linda Miya</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a:effectLst/>
                          <a:latin typeface="Arial" panose="020B0604020202020204" pitchFamily="34" charset="0"/>
                          <a:ea typeface="Times New Roman" panose="02020603050405020304" pitchFamily="18" charset="0"/>
                        </a:rPr>
                        <a:t>Please tell us what will happen to us who paid for our personalized numbers like Two digits number plate department of transport should pay us back for our money</a:t>
                      </a:r>
                      <a:endParaRPr lang="en-Z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Requires feedback on whether persons with </a:t>
                      </a:r>
                      <a:r>
                        <a:rPr lang="en-US" sz="1600" dirty="0" err="1">
                          <a:effectLst/>
                          <a:latin typeface="Arial" panose="020B0604020202020204" pitchFamily="34" charset="0"/>
                          <a:ea typeface="Times New Roman" panose="02020603050405020304" pitchFamily="18" charset="0"/>
                        </a:rPr>
                        <a:t>personalised</a:t>
                      </a:r>
                      <a:r>
                        <a:rPr lang="en-US" sz="1600" dirty="0">
                          <a:effectLst/>
                          <a:latin typeface="Arial" panose="020B0604020202020204" pitchFamily="34" charset="0"/>
                          <a:ea typeface="Times New Roman" panose="02020603050405020304" pitchFamily="18" charset="0"/>
                        </a:rPr>
                        <a:t> number plates will be refunded if the number plates change.</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1273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180</a:t>
            </a:fld>
            <a:endParaRPr lang="en-US"/>
          </a:p>
        </p:txBody>
      </p:sp>
    </p:spTree>
    <p:extLst>
      <p:ext uri="{BB962C8B-B14F-4D97-AF65-F5344CB8AC3E}">
        <p14:creationId xmlns:p14="http://schemas.microsoft.com/office/powerpoint/2010/main" xmlns="" val="140453327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16570407"/>
              </p:ext>
            </p:extLst>
          </p:nvPr>
        </p:nvGraphicFramePr>
        <p:xfrm>
          <a:off x="-14326" y="0"/>
          <a:ext cx="9249607" cy="5593252"/>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42404">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70668">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Gavin Roberts</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Regarding changes my feeling is we really don't need these changes which are going to cost money  which is not available  with a country battling a COVID pandemic  and many people  struggling to find jobs or put food on the table do we really need this Change  now .I would not support  this motion now or for the future to come let's  try more important  issues like getting over COVID and employment  and getting food to the less fortunate in this country.</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Opposes the bill</a:t>
                      </a:r>
                      <a:r>
                        <a:rPr lang="en-US" sz="1600" dirty="0" smtClean="0">
                          <a:effectLst/>
                          <a:latin typeface="Arial" panose="020B0604020202020204" pitchFamily="34" charset="0"/>
                          <a:ea typeface="Times New Roman" panose="02020603050405020304" pitchFamily="18" charset="0"/>
                        </a:rPr>
                        <a:t>. Government is implementing strategies to deal with</a:t>
                      </a:r>
                      <a:r>
                        <a:rPr lang="en-US" sz="1600" baseline="0" dirty="0" smtClean="0">
                          <a:effectLst/>
                          <a:latin typeface="Arial" panose="020B0604020202020204" pitchFamily="34" charset="0"/>
                          <a:ea typeface="Times New Roman" panose="02020603050405020304" pitchFamily="18" charset="0"/>
                        </a:rPr>
                        <a:t> the effect of COVID.</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80180">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181</a:t>
            </a:fld>
            <a:endParaRPr lang="en-US"/>
          </a:p>
        </p:txBody>
      </p:sp>
    </p:spTree>
    <p:extLst>
      <p:ext uri="{BB962C8B-B14F-4D97-AF65-F5344CB8AC3E}">
        <p14:creationId xmlns:p14="http://schemas.microsoft.com/office/powerpoint/2010/main" xmlns="" val="429427275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91149763"/>
              </p:ext>
            </p:extLst>
          </p:nvPr>
        </p:nvGraphicFramePr>
        <p:xfrm>
          <a:off x="0" y="29626"/>
          <a:ext cx="9249607" cy="5124062"/>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777">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439214">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Shadrack</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Mphulesane</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spcAft>
                          <a:spcPts val="0"/>
                        </a:spcAft>
                      </a:pPr>
                      <a:r>
                        <a:rPr lang="en-US" sz="1600">
                          <a:effectLst/>
                          <a:latin typeface="Arial" panose="020B0604020202020204" pitchFamily="34" charset="0"/>
                          <a:ea typeface="Times New Roman" panose="02020603050405020304" pitchFamily="18" charset="0"/>
                        </a:rPr>
                        <a:t>As long as consumers will not be implicated negatively financially and constitutionally </a:t>
                      </a:r>
                      <a:endParaRPr lang="en-ZA" sz="1600">
                        <a:effectLst/>
                        <a:latin typeface="Times New Roman" panose="02020603050405020304" pitchFamily="18" charset="0"/>
                        <a:ea typeface="Times New Roman" panose="02020603050405020304" pitchFamily="18" charset="0"/>
                      </a:endParaRPr>
                    </a:p>
                    <a:p>
                      <a:pPr algn="just">
                        <a:spcAft>
                          <a:spcPts val="0"/>
                        </a:spcAft>
                      </a:pPr>
                      <a:r>
                        <a:rPr lang="en-US" sz="1600">
                          <a:effectLst/>
                          <a:latin typeface="Arial" panose="020B0604020202020204" pitchFamily="34" charset="0"/>
                          <a:ea typeface="Times New Roman" panose="02020603050405020304" pitchFamily="18" charset="0"/>
                        </a:rPr>
                        <a:t> </a:t>
                      </a:r>
                      <a:endParaRPr lang="en-ZA"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Only supports the bill if it will not affect road users constitutional rights or finances negatively.</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1273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182</a:t>
            </a:fld>
            <a:endParaRPr lang="en-US"/>
          </a:p>
        </p:txBody>
      </p:sp>
    </p:spTree>
    <p:extLst>
      <p:ext uri="{BB962C8B-B14F-4D97-AF65-F5344CB8AC3E}">
        <p14:creationId xmlns:p14="http://schemas.microsoft.com/office/powerpoint/2010/main" xmlns="" val="195285015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99926702"/>
              </p:ext>
            </p:extLst>
          </p:nvPr>
        </p:nvGraphicFramePr>
        <p:xfrm>
          <a:off x="-14326" y="1"/>
          <a:ext cx="9249607" cy="5778891"/>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888432">
                  <a:extLst>
                    <a:ext uri="{9D8B030D-6E8A-4147-A177-3AD203B41FA5}">
                      <a16:colId xmlns:a16="http://schemas.microsoft.com/office/drawing/2014/main" xmlns="" val="199004167"/>
                    </a:ext>
                  </a:extLst>
                </a:gridCol>
                <a:gridCol w="3456384">
                  <a:extLst>
                    <a:ext uri="{9D8B030D-6E8A-4147-A177-3AD203B41FA5}">
                      <a16:colId xmlns:a16="http://schemas.microsoft.com/office/drawing/2014/main" xmlns="" val="885104855"/>
                    </a:ext>
                  </a:extLst>
                </a:gridCol>
              </a:tblGrid>
              <a:tr h="41441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83563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Albert </a:t>
                      </a:r>
                      <a:r>
                        <a:rPr lang="en-US" sz="1800" b="1" kern="1200" dirty="0" err="1">
                          <a:solidFill>
                            <a:schemeClr val="lt1"/>
                          </a:solidFill>
                          <a:effectLst/>
                          <a:latin typeface="+mn-lt"/>
                          <a:ea typeface="+mn-ea"/>
                          <a:cs typeface="+mn-cs"/>
                        </a:rPr>
                        <a:t>Etsebeth</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Guys do you </a:t>
                      </a:r>
                      <a:r>
                        <a:rPr lang="en-US" sz="1600" dirty="0" err="1">
                          <a:effectLst/>
                          <a:latin typeface="Arial" panose="020B0604020202020204" pitchFamily="34" charset="0"/>
                          <a:ea typeface="Times New Roman" panose="02020603050405020304" pitchFamily="18" charset="0"/>
                        </a:rPr>
                        <a:t>realise</a:t>
                      </a:r>
                      <a:r>
                        <a:rPr lang="en-US" sz="1600" dirty="0">
                          <a:effectLst/>
                          <a:latin typeface="Arial" panose="020B0604020202020204" pitchFamily="34" charset="0"/>
                          <a:ea typeface="Times New Roman" panose="02020603050405020304" pitchFamily="18" charset="0"/>
                        </a:rPr>
                        <a:t> that South Africans, and South Africa as a country is cash strapped, where is this money </a:t>
                      </a:r>
                      <a:r>
                        <a:rPr lang="en-US" sz="1600" dirty="0" err="1">
                          <a:effectLst/>
                          <a:latin typeface="Arial" panose="020B0604020202020204" pitchFamily="34" charset="0"/>
                          <a:ea typeface="Times New Roman" panose="02020603050405020304" pitchFamily="18" charset="0"/>
                        </a:rPr>
                        <a:t>gonna</a:t>
                      </a:r>
                      <a:r>
                        <a:rPr lang="en-US" sz="1600" dirty="0">
                          <a:effectLst/>
                          <a:latin typeface="Arial" panose="020B0604020202020204" pitchFamily="34" charset="0"/>
                          <a:ea typeface="Times New Roman" panose="02020603050405020304" pitchFamily="18" charset="0"/>
                        </a:rPr>
                        <a:t> come from?</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Why don't you rather focus your efforts to upgrade our roads</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Look at the country as a whole, this once beautiful country is now a shame.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Government institutions, have zero service levels, with now management.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Or is this now another tender that is going to be awarded to somebody's family member, that will become a billionaire overnight with some shameful attempt to pretend they are starting the </a:t>
                      </a:r>
                      <a:r>
                        <a:rPr lang="en-US" sz="1600" dirty="0" err="1">
                          <a:effectLst/>
                          <a:latin typeface="Arial" panose="020B0604020202020204" pitchFamily="34" charset="0"/>
                          <a:ea typeface="Times New Roman" panose="02020603050405020304" pitchFamily="18" charset="0"/>
                        </a:rPr>
                        <a:t>programme</a:t>
                      </a: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Rather focus your efforts is fixing the hell hole.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Concerned SA citizen.</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smtClean="0">
                          <a:effectLst/>
                          <a:latin typeface="Arial" panose="020B0604020202020204" pitchFamily="34" charset="0"/>
                          <a:ea typeface="Times New Roman" panose="02020603050405020304" pitchFamily="18" charset="0"/>
                        </a:rPr>
                        <a:t>DOT</a:t>
                      </a:r>
                      <a:r>
                        <a:rPr lang="en-US" sz="1600" baseline="0" dirty="0" smtClean="0">
                          <a:effectLst/>
                          <a:latin typeface="Arial" panose="020B0604020202020204" pitchFamily="34" charset="0"/>
                          <a:ea typeface="Times New Roman" panose="02020603050405020304" pitchFamily="18" charset="0"/>
                        </a:rPr>
                        <a:t> and the Government has projects that are related to deal service delivery issues.</a:t>
                      </a:r>
                    </a:p>
                    <a:p>
                      <a:pPr algn="just">
                        <a:spcAft>
                          <a:spcPts val="0"/>
                        </a:spcAft>
                      </a:pPr>
                      <a:r>
                        <a:rPr lang="en-US" sz="1600" baseline="0" dirty="0" smtClean="0">
                          <a:effectLst/>
                          <a:latin typeface="Arial" panose="020B0604020202020204" pitchFamily="34" charset="0"/>
                          <a:ea typeface="Times New Roman" panose="02020603050405020304" pitchFamily="18" charset="0"/>
                        </a:rPr>
                        <a:t>Furthermore, corruption strategies are being implemented.</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183</a:t>
            </a:fld>
            <a:endParaRPr lang="en-US"/>
          </a:p>
        </p:txBody>
      </p:sp>
    </p:spTree>
    <p:extLst>
      <p:ext uri="{BB962C8B-B14F-4D97-AF65-F5344CB8AC3E}">
        <p14:creationId xmlns:p14="http://schemas.microsoft.com/office/powerpoint/2010/main" xmlns="" val="357815030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33770341"/>
              </p:ext>
            </p:extLst>
          </p:nvPr>
        </p:nvGraphicFramePr>
        <p:xfrm>
          <a:off x="-14326" y="-114232"/>
          <a:ext cx="9249607" cy="4742633"/>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84628">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732228">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Aubrey </a:t>
                      </a:r>
                      <a:r>
                        <a:rPr lang="en-US" sz="1800" b="1" kern="1200" dirty="0" err="1">
                          <a:solidFill>
                            <a:schemeClr val="lt1"/>
                          </a:solidFill>
                          <a:effectLst/>
                          <a:latin typeface="+mn-lt"/>
                          <a:ea typeface="+mn-ea"/>
                          <a:cs typeface="+mn-cs"/>
                        </a:rPr>
                        <a:t>Judeel</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I object to the proposed new microdot number plates.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Firstly if a vehicle was involved in an accident there is vin no to check ownership</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Secondly the general public and vehicle owners already struggle under financial pressure with high petrol prices registration and licensing fees now </a:t>
                      </a:r>
                      <a:r>
                        <a:rPr lang="en-US" sz="1600" dirty="0" err="1">
                          <a:effectLst/>
                          <a:latin typeface="Arial" panose="020B0604020202020204" pitchFamily="34" charset="0"/>
                          <a:ea typeface="Times New Roman" panose="02020603050405020304" pitchFamily="18" charset="0"/>
                        </a:rPr>
                        <a:t>govt</a:t>
                      </a:r>
                      <a:r>
                        <a:rPr lang="en-US" sz="1600" dirty="0">
                          <a:effectLst/>
                          <a:latin typeface="Arial" panose="020B0604020202020204" pitchFamily="34" charset="0"/>
                          <a:ea typeface="Times New Roman" panose="02020603050405020304" pitchFamily="18" charset="0"/>
                        </a:rPr>
                        <a:t> want to force owners to have new no plates replaced</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I feel this is just another scheme towards corruption.</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Opposes use of microdots in number plates and opposes new number plates.</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399645">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184</a:t>
            </a:fld>
            <a:endParaRPr lang="en-US"/>
          </a:p>
        </p:txBody>
      </p:sp>
    </p:spTree>
    <p:extLst>
      <p:ext uri="{BB962C8B-B14F-4D97-AF65-F5344CB8AC3E}">
        <p14:creationId xmlns:p14="http://schemas.microsoft.com/office/powerpoint/2010/main" xmlns="" val="2400438630"/>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22631729"/>
              </p:ext>
            </p:extLst>
          </p:nvPr>
        </p:nvGraphicFramePr>
        <p:xfrm>
          <a:off x="-14326" y="1"/>
          <a:ext cx="9267865" cy="6090677"/>
        </p:xfrm>
        <a:graphic>
          <a:graphicData uri="http://schemas.openxmlformats.org/drawingml/2006/table">
            <a:tbl>
              <a:tblPr firstRow="1" firstCol="1" bandRow="1">
                <a:tableStyleId>{5C22544A-7EE6-4342-B048-85BDC9FD1C3A}</a:tableStyleId>
              </a:tblPr>
              <a:tblGrid>
                <a:gridCol w="2048808">
                  <a:extLst>
                    <a:ext uri="{9D8B030D-6E8A-4147-A177-3AD203B41FA5}">
                      <a16:colId xmlns:a16="http://schemas.microsoft.com/office/drawing/2014/main" xmlns="" val="3578070163"/>
                    </a:ext>
                  </a:extLst>
                </a:gridCol>
                <a:gridCol w="2929885">
                  <a:extLst>
                    <a:ext uri="{9D8B030D-6E8A-4147-A177-3AD203B41FA5}">
                      <a16:colId xmlns:a16="http://schemas.microsoft.com/office/drawing/2014/main" xmlns="" val="199004167"/>
                    </a:ext>
                  </a:extLst>
                </a:gridCol>
                <a:gridCol w="4289172">
                  <a:extLst>
                    <a:ext uri="{9D8B030D-6E8A-4147-A177-3AD203B41FA5}">
                      <a16:colId xmlns:a16="http://schemas.microsoft.com/office/drawing/2014/main" xmlns="" val="885104855"/>
                    </a:ext>
                  </a:extLst>
                </a:gridCol>
              </a:tblGrid>
              <a:tr h="586624">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006428">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Albertus Smit</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gn="just">
                        <a:lnSpc>
                          <a:spcPct val="115000"/>
                        </a:lnSpc>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I personally think this is unfair. Due to the circumstances that we currently experience on job losses, no increase and high food prices.  Fuel increase every month. Where must we draw the line? Now this. Every 5 years we must renew drivers license,  why? Why pay for unnecessary expenses</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Noted, to improve the standards of driving. Fuel increases have got their own determinants and influencing reasons why they are forever on the rise. The renewal of driving licences are important because in the process of renewing a driving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licence</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there is a compulsory eye test which is helping in determining if a driving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licence</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holder’s vision is still correct and the person does not need to be referred to an ophthalmologist for visual acuity verification and perhaps correction. Within a period of five years a person’s vision can drastically change such that it may be necessary to change the limitation on the driving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licence</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of a person due to changes in visual acuity.</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15000"/>
                        </a:lnSpc>
                        <a:spcAft>
                          <a:spcPts val="100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37983">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185</a:t>
            </a:fld>
            <a:endParaRPr lang="en-US"/>
          </a:p>
        </p:txBody>
      </p:sp>
    </p:spTree>
    <p:extLst>
      <p:ext uri="{BB962C8B-B14F-4D97-AF65-F5344CB8AC3E}">
        <p14:creationId xmlns:p14="http://schemas.microsoft.com/office/powerpoint/2010/main" xmlns="" val="359961958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28590290"/>
              </p:ext>
            </p:extLst>
          </p:nvPr>
        </p:nvGraphicFramePr>
        <p:xfrm>
          <a:off x="16095" y="0"/>
          <a:ext cx="9249607" cy="5606806"/>
        </p:xfrm>
        <a:graphic>
          <a:graphicData uri="http://schemas.openxmlformats.org/drawingml/2006/table">
            <a:tbl>
              <a:tblPr firstRow="1" firstCol="1" bandRow="1">
                <a:tableStyleId>{5C22544A-7EE6-4342-B048-85BDC9FD1C3A}</a:tableStyleId>
              </a:tblPr>
              <a:tblGrid>
                <a:gridCol w="1962473">
                  <a:extLst>
                    <a:ext uri="{9D8B030D-6E8A-4147-A177-3AD203B41FA5}">
                      <a16:colId xmlns:a16="http://schemas.microsoft.com/office/drawing/2014/main" xmlns="" val="3578070163"/>
                    </a:ext>
                  </a:extLst>
                </a:gridCol>
                <a:gridCol w="300641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429977">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2962532">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Ashwin</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Gulzar</a:t>
                      </a:r>
                      <a:endParaRPr lang="en-US" sz="1800" b="1" kern="1200" dirty="0">
                        <a:solidFill>
                          <a:schemeClr val="lt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lt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lt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lt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lt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lt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lt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lt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lt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lt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Johannes Erasmus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txBody>
                  <a:tcPr marL="63688" marR="63688" marT="0" marB="0">
                    <a:solidFill>
                      <a:srgbClr val="FF9900"/>
                    </a:solidFill>
                  </a:tcPr>
                </a:tc>
                <a:tc>
                  <a:txBody>
                    <a:bodyPr/>
                    <a:lstStyle/>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I do not believe that the recommendations will serve any practical purpose. It will just put additional financial burden on motorists to change number plates. Regarding the alcohol limit.....in the absence of a proper public transport system country wide.....</a:t>
                      </a:r>
                      <a:r>
                        <a:rPr lang="en-US" sz="1600" dirty="0" err="1">
                          <a:effectLst/>
                          <a:latin typeface="Arial" panose="020B0604020202020204" pitchFamily="34" charset="0"/>
                          <a:ea typeface="Times New Roman" panose="02020603050405020304" pitchFamily="18" charset="0"/>
                        </a:rPr>
                        <a:t>i</a:t>
                      </a:r>
                      <a:r>
                        <a:rPr lang="en-US" sz="1600" dirty="0">
                          <a:effectLst/>
                          <a:latin typeface="Arial" panose="020B0604020202020204" pitchFamily="34" charset="0"/>
                          <a:ea typeface="Times New Roman" panose="02020603050405020304" pitchFamily="18" charset="0"/>
                        </a:rPr>
                        <a:t> do not believe that this would be fair. Traffic police just need to be more proactive in policing and managing alcohol abuse while driving.</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Noted, motorist will be given adequate time to change to the new plates. There is also strategies to improve public Transport services. None of the proposed interventions are seen as a silver bullet for solving problems that are afflicting SA’s public roads. It is important that legislation will get amended most of the time if the current ones are thought to be less effective or if there are identified gaps and lacunae in the existing legislation.</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1139435">
                <a:tc vMerge="1">
                  <a:txBody>
                    <a:bodyPr/>
                    <a:lstStyle/>
                    <a:p>
                      <a:endParaRPr lang="en-ZA"/>
                    </a:p>
                  </a:txBody>
                  <a:tcPr/>
                </a:tc>
                <a:tc>
                  <a:txBody>
                    <a:bodyPr/>
                    <a:lstStyle/>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Every South African will have Alcohol in their blood because of the hand cleansers used .</a:t>
                      </a:r>
                      <a:endParaRPr lang="en-ZA"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Find new hand cleansers</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endParaRPr lang="en-US" sz="1600" dirty="0">
                        <a:effectLst/>
                        <a:latin typeface="Arial" panose="020B0604020202020204" pitchFamily="34" charset="0"/>
                        <a:ea typeface="Times New Roman" panose="02020603050405020304" pitchFamily="18" charset="0"/>
                      </a:endParaRPr>
                    </a:p>
                    <a:p>
                      <a:pPr algn="just">
                        <a:spcAft>
                          <a:spcPts val="0"/>
                        </a:spcAft>
                      </a:pPr>
                      <a:r>
                        <a:rPr lang="en-US" sz="1600" dirty="0">
                          <a:effectLst/>
                          <a:latin typeface="Arial" panose="020B0604020202020204" pitchFamily="34" charset="0"/>
                          <a:ea typeface="Times New Roman" panose="02020603050405020304" pitchFamily="18" charset="0"/>
                        </a:rPr>
                        <a:t>Noted. Hand </a:t>
                      </a:r>
                      <a:r>
                        <a:rPr lang="en-US" sz="1600" dirty="0" err="1">
                          <a:effectLst/>
                          <a:latin typeface="Arial" panose="020B0604020202020204" pitchFamily="34" charset="0"/>
                          <a:ea typeface="Times New Roman" panose="02020603050405020304" pitchFamily="18" charset="0"/>
                        </a:rPr>
                        <a:t>sanitisers</a:t>
                      </a:r>
                      <a:r>
                        <a:rPr lang="en-US" sz="1600" dirty="0">
                          <a:effectLst/>
                          <a:latin typeface="Arial" panose="020B0604020202020204" pitchFamily="34" charset="0"/>
                          <a:ea typeface="Times New Roman" panose="02020603050405020304" pitchFamily="18" charset="0"/>
                        </a:rPr>
                        <a:t> are not ingested they are meant to be applied on the hands and surfaces.</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605062290"/>
                  </a:ext>
                </a:extLst>
              </a:tr>
              <a:tr h="30002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spcAft>
                          <a:spcPts val="0"/>
                        </a:spcAft>
                      </a:pP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186</a:t>
            </a:fld>
            <a:endParaRPr lang="en-US"/>
          </a:p>
        </p:txBody>
      </p:sp>
    </p:spTree>
    <p:extLst>
      <p:ext uri="{BB962C8B-B14F-4D97-AF65-F5344CB8AC3E}">
        <p14:creationId xmlns:p14="http://schemas.microsoft.com/office/powerpoint/2010/main" xmlns="" val="96475818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45200785"/>
              </p:ext>
            </p:extLst>
          </p:nvPr>
        </p:nvGraphicFramePr>
        <p:xfrm>
          <a:off x="-14326" y="0"/>
          <a:ext cx="9249607" cy="4048660"/>
        </p:xfrm>
        <a:graphic>
          <a:graphicData uri="http://schemas.openxmlformats.org/drawingml/2006/table">
            <a:tbl>
              <a:tblPr firstRow="1" firstCol="1" bandRow="1">
                <a:tableStyleId>{5C22544A-7EE6-4342-B048-85BDC9FD1C3A}</a:tableStyleId>
              </a:tblPr>
              <a:tblGrid>
                <a:gridCol w="2048807">
                  <a:extLst>
                    <a:ext uri="{9D8B030D-6E8A-4147-A177-3AD203B41FA5}">
                      <a16:colId xmlns:a16="http://schemas.microsoft.com/office/drawing/2014/main" xmlns="" val="3578070163"/>
                    </a:ext>
                  </a:extLst>
                </a:gridCol>
                <a:gridCol w="2920077">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41441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161151">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Baravand</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Madhav</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spcAft>
                          <a:spcPts val="0"/>
                        </a:spcAft>
                      </a:pPr>
                      <a:r>
                        <a:rPr lang="en-US" sz="1600" dirty="0">
                          <a:effectLst/>
                          <a:latin typeface="Arial" panose="020B0604020202020204" pitchFamily="34" charset="0"/>
                          <a:ea typeface="Times New Roman" panose="02020603050405020304" pitchFamily="18" charset="0"/>
                        </a:rPr>
                        <a:t>There should be no costs to owners to change to micro dot registration plates.</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a:effectLst/>
                          <a:latin typeface="Arial" panose="020B0604020202020204" pitchFamily="34" charset="0"/>
                          <a:ea typeface="Times New Roman" panose="02020603050405020304" pitchFamily="18" charset="0"/>
                        </a:rPr>
                        <a:t>Not Accepted</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7309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187</a:t>
            </a:fld>
            <a:endParaRPr lang="en-US"/>
          </a:p>
        </p:txBody>
      </p:sp>
    </p:spTree>
    <p:extLst>
      <p:ext uri="{BB962C8B-B14F-4D97-AF65-F5344CB8AC3E}">
        <p14:creationId xmlns:p14="http://schemas.microsoft.com/office/powerpoint/2010/main" xmlns="" val="295118257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28104900"/>
              </p:ext>
            </p:extLst>
          </p:nvPr>
        </p:nvGraphicFramePr>
        <p:xfrm>
          <a:off x="0" y="0"/>
          <a:ext cx="9249607" cy="5557421"/>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2992085">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270396">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830460">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George de Wet</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Every vehicle should be equipped with smart cameras and footage of road hogs must be uploaded to a control </a:t>
                      </a:r>
                      <a:r>
                        <a:rPr lang="en-US" sz="1600" dirty="0" err="1">
                          <a:effectLst/>
                          <a:latin typeface="Arial" panose="020B0604020202020204" pitchFamily="34" charset="0"/>
                          <a:ea typeface="Times New Roman" panose="02020603050405020304" pitchFamily="18" charset="0"/>
                        </a:rPr>
                        <a:t>centre</a:t>
                      </a:r>
                      <a:r>
                        <a:rPr lang="en-US" sz="1600" dirty="0">
                          <a:effectLst/>
                          <a:latin typeface="Arial" panose="020B0604020202020204" pitchFamily="34" charset="0"/>
                          <a:ea typeface="Times New Roman" panose="02020603050405020304" pitchFamily="18" charset="0"/>
                        </a:rPr>
                        <a:t> for perusal. Drivers whom are filmed disregarding rules of the road must have their vehicles confiscated, and they need to explain their disregard of these rules to a judge, further more fines must be calculated as a percentage of the drivers salary and same to have their vehicles released from pound.</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Noted. However, the compulsory fitting of dashboard cameras may pose financial problems especially if they are to be retro-fitted. If fitting is to be done at manufacturing stages then the vehicle prices may be inflated by the manufacturers. However, it sounds to be a good proposal worth investigating and exploring.</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55130">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188</a:t>
            </a:fld>
            <a:endParaRPr lang="en-US"/>
          </a:p>
        </p:txBody>
      </p:sp>
    </p:spTree>
    <p:extLst>
      <p:ext uri="{BB962C8B-B14F-4D97-AF65-F5344CB8AC3E}">
        <p14:creationId xmlns:p14="http://schemas.microsoft.com/office/powerpoint/2010/main" xmlns="" val="180710713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97539525"/>
              </p:ext>
            </p:extLst>
          </p:nvPr>
        </p:nvGraphicFramePr>
        <p:xfrm>
          <a:off x="-14326" y="1"/>
          <a:ext cx="9249607" cy="5963968"/>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888432">
                  <a:extLst>
                    <a:ext uri="{9D8B030D-6E8A-4147-A177-3AD203B41FA5}">
                      <a16:colId xmlns:a16="http://schemas.microsoft.com/office/drawing/2014/main" xmlns="" val="199004167"/>
                    </a:ext>
                  </a:extLst>
                </a:gridCol>
                <a:gridCol w="3456384">
                  <a:extLst>
                    <a:ext uri="{9D8B030D-6E8A-4147-A177-3AD203B41FA5}">
                      <a16:colId xmlns:a16="http://schemas.microsoft.com/office/drawing/2014/main" xmlns="" val="885104855"/>
                    </a:ext>
                  </a:extLst>
                </a:gridCol>
              </a:tblGrid>
              <a:tr h="651676">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920878">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Tony </a:t>
                      </a:r>
                      <a:r>
                        <a:rPr lang="en-US" sz="1800" b="1" kern="1200" dirty="0" err="1">
                          <a:solidFill>
                            <a:schemeClr val="lt1"/>
                          </a:solidFill>
                          <a:effectLst/>
                          <a:latin typeface="+mn-lt"/>
                          <a:ea typeface="+mn-ea"/>
                          <a:cs typeface="+mn-cs"/>
                        </a:rPr>
                        <a:t>Neuhoff</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dirty="0">
                          <a:effectLst/>
                          <a:latin typeface="+mn-lt"/>
                          <a:ea typeface="Times New Roman" panose="02020603050405020304" pitchFamily="18" charset="0"/>
                        </a:rPr>
                        <a:t>First of all today is the 19th January 2021 that gives me and others who have never heard that the are changes on the horizon 24hrs to attain all the envisaged changes on the new traffic Bill and make a decision, *HOW* ?</a:t>
                      </a:r>
                      <a:endParaRPr lang="en-ZA" sz="1600" dirty="0">
                        <a:effectLst/>
                        <a:latin typeface="+mn-lt"/>
                        <a:ea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This is totally ridiculous to expect the population with a drivers </a:t>
                      </a:r>
                      <a:r>
                        <a:rPr lang="en-US" sz="1600" dirty="0" err="1">
                          <a:effectLst/>
                          <a:latin typeface="+mn-lt"/>
                          <a:ea typeface="Times New Roman" panose="02020603050405020304" pitchFamily="18" charset="0"/>
                          <a:cs typeface="Times New Roman" panose="02020603050405020304" pitchFamily="18" charset="0"/>
                        </a:rPr>
                        <a:t>licence</a:t>
                      </a:r>
                      <a:r>
                        <a:rPr lang="en-US" sz="1600" dirty="0">
                          <a:effectLst/>
                          <a:latin typeface="+mn-lt"/>
                          <a:ea typeface="Times New Roman" panose="02020603050405020304" pitchFamily="18" charset="0"/>
                          <a:cs typeface="Times New Roman" panose="02020603050405020304" pitchFamily="18" charset="0"/>
                        </a:rPr>
                        <a:t> to make such a decision.</a:t>
                      </a:r>
                      <a:endParaRPr lang="en-ZA" sz="16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QUOTE:</a:t>
                      </a:r>
                      <a:endParaRPr lang="en-ZA" sz="16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"This is a second call for submission on this bill (the previous ran from 26 October to 20 November). Over 6,900 submissions had been received in the original window but this was seen a small number relative to the driving population who would be affected by the Bill"</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600" dirty="0">
                          <a:effectLst/>
                          <a:latin typeface="+mn-lt"/>
                          <a:ea typeface="Times New Roman" panose="02020603050405020304" pitchFamily="18" charset="0"/>
                        </a:rPr>
                        <a:t>Noted. The Bill was also published for comments first before the parliamentary process unfolded. </a:t>
                      </a:r>
                      <a:endParaRPr lang="en-ZA" sz="16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386473">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189</a:t>
            </a:fld>
            <a:endParaRPr lang="en-US"/>
          </a:p>
        </p:txBody>
      </p:sp>
    </p:spTree>
    <p:extLst>
      <p:ext uri="{BB962C8B-B14F-4D97-AF65-F5344CB8AC3E}">
        <p14:creationId xmlns:p14="http://schemas.microsoft.com/office/powerpoint/2010/main" xmlns="" val="2742462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63284851"/>
              </p:ext>
            </p:extLst>
          </p:nvPr>
        </p:nvGraphicFramePr>
        <p:xfrm>
          <a:off x="0" y="3"/>
          <a:ext cx="9253539" cy="5959025"/>
        </p:xfrm>
        <a:graphic>
          <a:graphicData uri="http://schemas.openxmlformats.org/drawingml/2006/table">
            <a:tbl>
              <a:tblPr firstRow="1" firstCol="1" bandRow="1">
                <a:tableStyleId>{5C22544A-7EE6-4342-B048-85BDC9FD1C3A}</a:tableStyleId>
              </a:tblPr>
              <a:tblGrid>
                <a:gridCol w="1809429">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28508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600" b="1" dirty="0" smtClean="0">
                          <a:solidFill>
                            <a:schemeClr val="tx1"/>
                          </a:solidFill>
                          <a:effectLst/>
                        </a:rPr>
                        <a:t>Comments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600" dirty="0" smtClean="0">
                          <a:solidFill>
                            <a:schemeClr val="tx1"/>
                          </a:solidFill>
                          <a:effectLst/>
                        </a:rPr>
                        <a:t>DOT </a:t>
                      </a:r>
                      <a:r>
                        <a:rPr lang="en-GB" sz="1600" dirty="0">
                          <a:solidFill>
                            <a:schemeClr val="tx1"/>
                          </a:solidFill>
                          <a:effectLst/>
                        </a:rPr>
                        <a:t>Response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98844">
                <a:tc rowSpan="2">
                  <a:txBody>
                    <a:bodyPr/>
                    <a:lstStyle/>
                    <a:p>
                      <a:pPr marL="0" marR="0">
                        <a:lnSpc>
                          <a:spcPct val="107000"/>
                        </a:lnSpc>
                        <a:spcBef>
                          <a:spcPts val="0"/>
                        </a:spcBef>
                        <a:spcAft>
                          <a:spcPts val="0"/>
                        </a:spcAft>
                      </a:pPr>
                      <a:endParaRPr lang="en-GB" sz="1600" b="1" dirty="0">
                        <a:solidFill>
                          <a:schemeClr val="tx1"/>
                        </a:solidFill>
                        <a:effectLst/>
                      </a:endParaRPr>
                    </a:p>
                    <a:p>
                      <a:pPr marL="0" marR="0">
                        <a:lnSpc>
                          <a:spcPct val="107000"/>
                        </a:lnSpc>
                        <a:spcBef>
                          <a:spcPts val="0"/>
                        </a:spcBef>
                        <a:spcAft>
                          <a:spcPts val="0"/>
                        </a:spcAft>
                      </a:pPr>
                      <a:r>
                        <a:rPr lang="en-GB" sz="1600" b="1" dirty="0">
                          <a:solidFill>
                            <a:schemeClr val="tx1"/>
                          </a:solidFill>
                          <a:effectLst/>
                        </a:rPr>
                        <a:t>Department of Transport (Western Cape)</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indent="0" algn="just">
                        <a:spcAft>
                          <a:spcPts val="0"/>
                        </a:spcAft>
                        <a:buFont typeface="Arial" panose="020B0604020202020204" pitchFamily="34" charset="0"/>
                        <a:buNone/>
                      </a:pPr>
                      <a:r>
                        <a:rPr lang="en-US" sz="1600" b="1" dirty="0">
                          <a:effectLst/>
                          <a:latin typeface="+mn-lt"/>
                          <a:ea typeface="Times New Roman" panose="02020603050405020304" pitchFamily="18" charset="0"/>
                          <a:cs typeface="Arial" panose="020B0604020202020204" pitchFamily="34" charset="0"/>
                        </a:rPr>
                        <a:t>Clause 43 </a:t>
                      </a:r>
                      <a:r>
                        <a:rPr lang="en-US" sz="1600" b="0" dirty="0">
                          <a:effectLst/>
                          <a:latin typeface="+mn-lt"/>
                          <a:ea typeface="Times New Roman" panose="02020603050405020304" pitchFamily="18" charset="0"/>
                          <a:cs typeface="Arial" panose="020B0604020202020204" pitchFamily="34" charset="0"/>
                        </a:rPr>
                        <a:t>There is no scientific evidence to show that if the existing acceptable levels of alcohol consumption are further reduced, that road safety will improve coupled with a decline in the number of road crashes, practicality of policing and prosecuting the proposed zero alcohol levels may also be jeopardized by the fact certain foods and medicine contain alcohol and the fact that trace amounts of alcohol may still be in the blood stream the morning after a night out drinking, request for a formal regulatory impact assessment before legislating. </a:t>
                      </a:r>
                    </a:p>
                    <a:p>
                      <a:pPr marL="0" indent="0" algn="just">
                        <a:spcAft>
                          <a:spcPts val="0"/>
                        </a:spcAft>
                        <a:buFont typeface="Arial" panose="020B0604020202020204" pitchFamily="34" charset="0"/>
                        <a:buNone/>
                      </a:pPr>
                      <a:endParaRPr lang="en-US" sz="1600" b="1" dirty="0">
                        <a:effectLst/>
                        <a:latin typeface="+mn-lt"/>
                        <a:ea typeface="Times New Roman" panose="02020603050405020304" pitchFamily="18" charset="0"/>
                        <a:cs typeface="Arial" panose="020B0604020202020204" pitchFamily="34" charset="0"/>
                      </a:endParaRPr>
                    </a:p>
                    <a:p>
                      <a:pPr marL="0" indent="0" algn="just">
                        <a:spcAft>
                          <a:spcPts val="0"/>
                        </a:spcAft>
                        <a:buFont typeface="Arial" panose="020B0604020202020204" pitchFamily="34" charset="0"/>
                        <a:buNone/>
                      </a:pPr>
                      <a:endParaRPr lang="en-US" sz="1600" b="1" dirty="0">
                        <a:effectLst/>
                        <a:latin typeface="+mn-lt"/>
                        <a:ea typeface="Times New Roman" panose="02020603050405020304" pitchFamily="18" charset="0"/>
                        <a:cs typeface="Arial" panose="020B0604020202020204" pitchFamily="34" charset="0"/>
                      </a:endParaRPr>
                    </a:p>
                    <a:p>
                      <a:pPr algn="just">
                        <a:spcAft>
                          <a:spcPts val="0"/>
                        </a:spcAft>
                      </a:pPr>
                      <a:endParaRPr lang="en-US" sz="1600" b="1" dirty="0">
                        <a:effectLst/>
                        <a:latin typeface="+mn-lt"/>
                        <a:ea typeface="Times New Roman" panose="02020603050405020304" pitchFamily="18" charset="0"/>
                        <a:cs typeface="Arial" panose="020B0604020202020204" pitchFamily="34" charset="0"/>
                      </a:endParaRPr>
                    </a:p>
                    <a:p>
                      <a:pPr algn="just">
                        <a:spcAft>
                          <a:spcPts val="0"/>
                        </a:spcAft>
                      </a:pPr>
                      <a:endParaRPr lang="en-GB" sz="1600" dirty="0">
                        <a:effectLst/>
                        <a:latin typeface="+mn-lt"/>
                        <a:ea typeface="Times New Roman" panose="02020603050405020304" pitchFamily="18" charset="0"/>
                        <a:cs typeface="Arial" panose="020B0604020202020204" pitchFamily="34" charset="0"/>
                      </a:endParaRPr>
                    </a:p>
                    <a:p>
                      <a:pPr algn="just">
                        <a:spcAft>
                          <a:spcPts val="0"/>
                        </a:spcAft>
                      </a:pPr>
                      <a:endParaRPr lang="en-ZA" sz="16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171450" indent="-171450" algn="just">
                        <a:spcAft>
                          <a:spcPts val="0"/>
                        </a:spcAft>
                        <a:buFont typeface="Wingdings" panose="05000000000000000000" pitchFamily="2" charset="2"/>
                        <a:buChar char="Ø"/>
                      </a:pPr>
                      <a:r>
                        <a:rPr lang="en-US" sz="1600" dirty="0" smtClean="0">
                          <a:effectLst/>
                          <a:latin typeface="+mn-lt"/>
                          <a:ea typeface="Times New Roman" panose="02020603050405020304" pitchFamily="18" charset="0"/>
                        </a:rPr>
                        <a:t> </a:t>
                      </a:r>
                      <a:r>
                        <a:rPr lang="en-US" sz="1600" dirty="0">
                          <a:effectLst/>
                          <a:latin typeface="+mn-lt"/>
                          <a:ea typeface="Times New Roman" panose="02020603050405020304" pitchFamily="18" charset="0"/>
                        </a:rPr>
                        <a:t>According to research conducted by the RTMC and</a:t>
                      </a:r>
                      <a:r>
                        <a:rPr lang="en-US" sz="1600" baseline="0" dirty="0">
                          <a:effectLst/>
                          <a:latin typeface="+mn-lt"/>
                          <a:ea typeface="Times New Roman" panose="02020603050405020304" pitchFamily="18" charset="0"/>
                        </a:rPr>
                        <a:t> the Medical Research Foundation </a:t>
                      </a:r>
                      <a:r>
                        <a:rPr lang="en-US" sz="1600" b="1" baseline="0" dirty="0">
                          <a:effectLst/>
                          <a:latin typeface="+mn-lt"/>
                          <a:ea typeface="Times New Roman" panose="02020603050405020304" pitchFamily="18" charset="0"/>
                        </a:rPr>
                        <a:t>(Driver intoxication and fatal crashes, Alcohol intoxication as a risk factor for fatal crashes and fatalities: 2016 to 2018)</a:t>
                      </a:r>
                      <a:r>
                        <a:rPr lang="en-US" sz="1600" baseline="0" dirty="0">
                          <a:effectLst/>
                          <a:latin typeface="+mn-lt"/>
                          <a:ea typeface="Times New Roman" panose="02020603050405020304" pitchFamily="18" charset="0"/>
                        </a:rPr>
                        <a:t> </a:t>
                      </a:r>
                      <a:r>
                        <a:rPr lang="en-US" sz="1600" dirty="0">
                          <a:effectLst/>
                          <a:latin typeface="+mn-lt"/>
                          <a:ea typeface="Times New Roman" panose="02020603050405020304" pitchFamily="18" charset="0"/>
                        </a:rPr>
                        <a:t>drunk driving accounts</a:t>
                      </a:r>
                      <a:r>
                        <a:rPr lang="en-US" sz="1600" baseline="0" dirty="0">
                          <a:effectLst/>
                          <a:latin typeface="+mn-lt"/>
                          <a:ea typeface="Times New Roman" panose="02020603050405020304" pitchFamily="18" charset="0"/>
                        </a:rPr>
                        <a:t> </a:t>
                      </a:r>
                      <a:r>
                        <a:rPr lang="en-US" sz="1600" dirty="0">
                          <a:effectLst/>
                          <a:latin typeface="+mn-lt"/>
                          <a:ea typeface="Times New Roman" panose="02020603050405020304" pitchFamily="18" charset="0"/>
                        </a:rPr>
                        <a:t> for 27.1% of fatal crashes in the country. 55% of fatal crashes happened at night and about three out of five happened over the weekends. </a:t>
                      </a:r>
                    </a:p>
                    <a:p>
                      <a:pPr marL="171450" indent="-171450" algn="just">
                        <a:spcAft>
                          <a:spcPts val="0"/>
                        </a:spcAft>
                        <a:buFont typeface="Wingdings" panose="05000000000000000000" pitchFamily="2" charset="2"/>
                        <a:buChar char="Ø"/>
                      </a:pPr>
                      <a:r>
                        <a:rPr lang="en-US" sz="1600" dirty="0">
                          <a:effectLst/>
                          <a:latin typeface="+mn-lt"/>
                          <a:ea typeface="Times New Roman" panose="02020603050405020304" pitchFamily="18" charset="0"/>
                        </a:rPr>
                        <a:t>Alcohol is also considered to impair driving performance in low quantities</a:t>
                      </a:r>
                      <a:r>
                        <a:rPr lang="en-US" sz="1600" baseline="0" dirty="0">
                          <a:effectLst/>
                          <a:latin typeface="+mn-lt"/>
                          <a:ea typeface="Times New Roman" panose="02020603050405020304" pitchFamily="18" charset="0"/>
                        </a:rPr>
                        <a:t> and </a:t>
                      </a:r>
                      <a:r>
                        <a:rPr lang="en-US" sz="1600" dirty="0">
                          <a:effectLst/>
                          <a:latin typeface="+mn-lt"/>
                          <a:ea typeface="Times New Roman" panose="02020603050405020304" pitchFamily="18" charset="0"/>
                        </a:rPr>
                        <a:t>research indicate that there is no BAC threshold below to which some degree of impairment does not occur. Alcohol, in whatever concentration, is therefore reported to impair driving performance and thus increase the probability of a traffic collision.</a:t>
                      </a:r>
                      <a:endParaRPr lang="en-ZA" sz="16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275098">
                <a:tc vMerge="1">
                  <a:txBody>
                    <a:bodyPr/>
                    <a:lstStyle/>
                    <a:p>
                      <a:endParaRPr lang="en-US"/>
                    </a:p>
                  </a:txBody>
                  <a:tcPr/>
                </a:tc>
                <a:tc>
                  <a:txBody>
                    <a:bodyPr/>
                    <a:lstStyle/>
                    <a:p>
                      <a:pPr algn="just">
                        <a:spcAft>
                          <a:spcPts val="0"/>
                        </a:spcAft>
                      </a:pP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just">
                        <a:lnSpc>
                          <a:spcPct val="107000"/>
                        </a:lnSpc>
                        <a:spcBef>
                          <a:spcPts val="0"/>
                        </a:spcBef>
                        <a:spcAft>
                          <a:spcPts val="0"/>
                        </a:spcAft>
                        <a:buFont typeface="Arial" panose="020B0604020202020204" pitchFamily="34" charset="0"/>
                        <a:buNone/>
                      </a:pPr>
                      <a:endParaRPr lang="en-US" sz="1600" dirty="0">
                        <a:effectLst/>
                        <a:latin typeface="+mn-lt"/>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587208" y="10351516"/>
            <a:ext cx="666329" cy="504056"/>
          </a:xfrm>
        </p:spPr>
        <p:txBody>
          <a:bodyPr/>
          <a:lstStyle/>
          <a:p>
            <a:pPr>
              <a:defRPr/>
            </a:pPr>
            <a:fld id="{8E07DBBD-13FA-456E-9FFF-BB922381A294}" type="slidenum">
              <a:rPr lang="en-US" smtClean="0"/>
              <a:pPr>
                <a:defRPr/>
              </a:pPr>
              <a:t>19</a:t>
            </a:fld>
            <a:endParaRPr lang="en-US" dirty="0"/>
          </a:p>
        </p:txBody>
      </p:sp>
    </p:spTree>
    <p:extLst>
      <p:ext uri="{BB962C8B-B14F-4D97-AF65-F5344CB8AC3E}">
        <p14:creationId xmlns:p14="http://schemas.microsoft.com/office/powerpoint/2010/main" xmlns="" val="176171668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83016430"/>
              </p:ext>
            </p:extLst>
          </p:nvPr>
        </p:nvGraphicFramePr>
        <p:xfrm>
          <a:off x="-14326" y="0"/>
          <a:ext cx="9249607" cy="5959029"/>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707235">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89663">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Tony </a:t>
                      </a:r>
                      <a:r>
                        <a:rPr lang="en-US" sz="1800" b="1" kern="1200" dirty="0" err="1">
                          <a:solidFill>
                            <a:schemeClr val="lt1"/>
                          </a:solidFill>
                          <a:effectLst/>
                          <a:latin typeface="+mn-lt"/>
                          <a:ea typeface="+mn-ea"/>
                          <a:cs typeface="+mn-cs"/>
                        </a:rPr>
                        <a:t>Neuhoff</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NO WONDER SO FEW GAVE AN OPINION, "NO ONE KNEW OR KNOWS ABOUT THE NEW BILL"</a:t>
                      </a:r>
                      <a:endParaRPr lang="en-ZA" sz="1600" dirty="0">
                        <a:effectLst/>
                        <a:latin typeface="+mn-lt"/>
                        <a:ea typeface="Times New Roman" panose="02020603050405020304" pitchFamily="18" charset="0"/>
                        <a:cs typeface="Times New Roman" panose="02020603050405020304" pitchFamily="18" charset="0"/>
                      </a:endParaRPr>
                    </a:p>
                    <a:p>
                      <a:pPr marL="457200" algn="just">
                        <a:lnSpc>
                          <a:spcPct val="115000"/>
                        </a:lnSpc>
                        <a:spcAft>
                          <a:spcPts val="0"/>
                        </a:spcAft>
                      </a:pPr>
                      <a:r>
                        <a:rPr lang="en-US" sz="1600" dirty="0">
                          <a:effectLst/>
                          <a:latin typeface="+mn-lt"/>
                          <a:ea typeface="Times New Roman" panose="02020603050405020304" pitchFamily="18" charset="0"/>
                          <a:cs typeface="Times New Roman" panose="02020603050405020304" pitchFamily="18" charset="0"/>
                        </a:rPr>
                        <a:t> </a:t>
                      </a:r>
                      <a:endParaRPr lang="en-ZA" sz="16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Please guys use a bit of common sense and decency to enlighten the driving population of changes that may affect them directly in future.</a:t>
                      </a:r>
                      <a:endParaRPr lang="en-ZA" sz="16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As for zero alcohol for any one driving or walking in public I wholeheartedly encourage the bill be amended.</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ZA" sz="1600" dirty="0" err="1">
                          <a:effectLst/>
                          <a:latin typeface="+mn-lt"/>
                          <a:ea typeface="Times New Roman" panose="02020603050405020304" pitchFamily="18" charset="0"/>
                        </a:rPr>
                        <a:t>Continous</a:t>
                      </a:r>
                      <a:r>
                        <a:rPr lang="en-ZA" sz="1600" dirty="0">
                          <a:effectLst/>
                          <a:latin typeface="+mn-lt"/>
                          <a:ea typeface="Times New Roman" panose="02020603050405020304" pitchFamily="18" charset="0"/>
                        </a:rPr>
                        <a:t> from previous slide</a:t>
                      </a:r>
                    </a:p>
                  </a:txBody>
                  <a:tcPr marL="68580" marR="68580" marT="0" marB="0"/>
                </a:tc>
                <a:extLst>
                  <a:ext uri="{0D108BD9-81ED-4DB2-BD59-A6C34878D82A}">
                    <a16:rowId xmlns:a16="http://schemas.microsoft.com/office/drawing/2014/main" xmlns="" val="720259609"/>
                  </a:ext>
                </a:extLst>
              </a:tr>
              <a:tr h="462131">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190</a:t>
            </a:fld>
            <a:endParaRPr lang="en-US"/>
          </a:p>
        </p:txBody>
      </p:sp>
    </p:spTree>
    <p:extLst>
      <p:ext uri="{BB962C8B-B14F-4D97-AF65-F5344CB8AC3E}">
        <p14:creationId xmlns:p14="http://schemas.microsoft.com/office/powerpoint/2010/main" xmlns="" val="96079691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42614035"/>
              </p:ext>
            </p:extLst>
          </p:nvPr>
        </p:nvGraphicFramePr>
        <p:xfrm>
          <a:off x="-14326" y="1"/>
          <a:ext cx="9249607" cy="6094278"/>
        </p:xfrm>
        <a:graphic>
          <a:graphicData uri="http://schemas.openxmlformats.org/drawingml/2006/table">
            <a:tbl>
              <a:tblPr firstRow="1" firstCol="1" bandRow="1">
                <a:tableStyleId>{5C22544A-7EE6-4342-B048-85BDC9FD1C3A}</a:tableStyleId>
              </a:tblPr>
              <a:tblGrid>
                <a:gridCol w="2048807">
                  <a:extLst>
                    <a:ext uri="{9D8B030D-6E8A-4147-A177-3AD203B41FA5}">
                      <a16:colId xmlns:a16="http://schemas.microsoft.com/office/drawing/2014/main" xmlns="" val="3578070163"/>
                    </a:ext>
                  </a:extLst>
                </a:gridCol>
                <a:gridCol w="2920077">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4240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54013">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Glen </a:t>
                      </a:r>
                      <a:r>
                        <a:rPr lang="en-US" sz="1800" b="1" kern="1200" dirty="0" err="1">
                          <a:solidFill>
                            <a:schemeClr val="lt1"/>
                          </a:solidFill>
                          <a:effectLst/>
                          <a:latin typeface="+mn-lt"/>
                          <a:ea typeface="+mn-ea"/>
                          <a:cs typeface="+mn-cs"/>
                        </a:rPr>
                        <a:t>Delport</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gn="just">
                        <a:lnSpc>
                          <a:spcPct val="115000"/>
                        </a:lnSpc>
                        <a:spcAft>
                          <a:spcPts val="0"/>
                        </a:spcAft>
                        <a:buFont typeface="Symbol" panose="05050102010706020507" pitchFamily="18" charset="2"/>
                        <a:buChar char=""/>
                      </a:pPr>
                      <a:r>
                        <a:rPr lang="en-US" sz="1400" dirty="0">
                          <a:effectLst/>
                          <a:latin typeface="+mn-lt"/>
                          <a:ea typeface="Times New Roman" panose="02020603050405020304" pitchFamily="18" charset="0"/>
                          <a:cs typeface="Times New Roman" panose="02020603050405020304" pitchFamily="18" charset="0"/>
                        </a:rPr>
                        <a:t>While I applaud action to make the roads safer I take exception to 0% alcohol.</a:t>
                      </a:r>
                      <a:endParaRPr lang="en-ZA" sz="14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400" dirty="0">
                          <a:effectLst/>
                          <a:latin typeface="+mn-lt"/>
                          <a:ea typeface="Times New Roman" panose="02020603050405020304" pitchFamily="18" charset="0"/>
                          <a:cs typeface="Times New Roman" panose="02020603050405020304" pitchFamily="18" charset="0"/>
                        </a:rPr>
                        <a:t>I believe drunk driving habits from current perpetrators will be unchanged while those of us who wish to have a single wine or beer socially at a restaurant will be punished unreasonably.</a:t>
                      </a:r>
                      <a:endParaRPr lang="en-ZA" sz="14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US" sz="1400" dirty="0">
                          <a:effectLst/>
                          <a:latin typeface="+mn-lt"/>
                          <a:ea typeface="Times New Roman" panose="02020603050405020304" pitchFamily="18" charset="0"/>
                          <a:cs typeface="Times New Roman" panose="02020603050405020304" pitchFamily="18" charset="0"/>
                        </a:rPr>
                        <a:t>A better solution would be to properly police the offenders under existing rules and investigate and punish police who take bribes far more strictly.</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400" dirty="0">
                          <a:effectLst/>
                          <a:latin typeface="+mn-lt"/>
                          <a:ea typeface="Times New Roman" panose="02020603050405020304" pitchFamily="18" charset="0"/>
                        </a:rPr>
                        <a:t>The presence of BAC in the blood or breath specimen of vehicle drivers present a major headache because drivers nevertheless continue driving while drunk in. The proposed provisions are not in any way banning the sale of alcohol in the country, it only seeks to prohibit the practice of people consuming alcohol and operating a vehicle on the public roads because the likelihood of other road users or the driver himself loosing his life or injuring someone permanently is very high. It is never the overriding intention in legislation making to punish someone or to generate income. The NRTA is a totally different legislation from Acts such as the Income Tax Act which is aimed at collection of revenue in the country. Legislation can give benefits and rights and also impose responsibilities and if there is no compliance with the legislation that is in place enforcement should naturally be the next step to take to ensure that it is having a desired effect and achieving the objectives for which it has been put in place.</a:t>
                      </a:r>
                      <a:endParaRPr lang="en-ZA" sz="14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397862">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191</a:t>
            </a:fld>
            <a:endParaRPr lang="en-US"/>
          </a:p>
        </p:txBody>
      </p:sp>
    </p:spTree>
    <p:extLst>
      <p:ext uri="{BB962C8B-B14F-4D97-AF65-F5344CB8AC3E}">
        <p14:creationId xmlns:p14="http://schemas.microsoft.com/office/powerpoint/2010/main" xmlns="" val="188524994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47782892"/>
              </p:ext>
            </p:extLst>
          </p:nvPr>
        </p:nvGraphicFramePr>
        <p:xfrm>
          <a:off x="32805" y="0"/>
          <a:ext cx="9249607" cy="5554009"/>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41441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651207">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Arif</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Kazi</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I support this bill but not sure will this bill bring at least 90% crime down ?? We are most affected by hijacker on our national road and criminals are still at large . We are surprised by SAPS duty that they can't reach criminals.  </a:t>
                      </a:r>
                    </a:p>
                    <a:p>
                      <a:pPr algn="just">
                        <a:spcAft>
                          <a:spcPts val="0"/>
                        </a:spcAft>
                      </a:pPr>
                      <a:r>
                        <a:rPr lang="en-US" sz="1600" dirty="0">
                          <a:effectLst/>
                          <a:latin typeface="Arial" panose="020B0604020202020204" pitchFamily="34" charset="0"/>
                          <a:ea typeface="Times New Roman" panose="02020603050405020304" pitchFamily="18" charset="0"/>
                        </a:rPr>
                        <a:t>How is that possible??? Really with very sad to say that</a:t>
                      </a:r>
                      <a:r>
                        <a:rPr lang="en-US" sz="1600" baseline="0"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90% SAPS members are not doing their duty</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latin typeface="Arial" panose="020B0604020202020204" pitchFamily="34" charset="0"/>
                          <a:ea typeface="Times New Roman" panose="02020603050405020304" pitchFamily="18" charset="0"/>
                        </a:rPr>
                        <a:t>Noted. The regulation of number plates will assist with the ease in which criminals are able to obtain number plates. Criminals still have to display number plates on their vehicles even if currently they use fraudulent number plates to commit their criminal acts, with the proposed number plate systems this will actually assist because the value chain of number plate issuance and production is re-visited. Manufacturing and distribution of number plates will be overhauled through this Bill and the proposed regulations.</a:t>
                      </a:r>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88390">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192</a:t>
            </a:fld>
            <a:endParaRPr lang="en-US"/>
          </a:p>
        </p:txBody>
      </p:sp>
    </p:spTree>
    <p:extLst>
      <p:ext uri="{BB962C8B-B14F-4D97-AF65-F5344CB8AC3E}">
        <p14:creationId xmlns:p14="http://schemas.microsoft.com/office/powerpoint/2010/main" xmlns="" val="36590589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08728307"/>
              </p:ext>
            </p:extLst>
          </p:nvPr>
        </p:nvGraphicFramePr>
        <p:xfrm>
          <a:off x="-14326" y="1"/>
          <a:ext cx="9249607" cy="6061721"/>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4608512">
                  <a:extLst>
                    <a:ext uri="{9D8B030D-6E8A-4147-A177-3AD203B41FA5}">
                      <a16:colId xmlns:a16="http://schemas.microsoft.com/office/drawing/2014/main" xmlns="" val="199004167"/>
                    </a:ext>
                  </a:extLst>
                </a:gridCol>
                <a:gridCol w="2664296">
                  <a:extLst>
                    <a:ext uri="{9D8B030D-6E8A-4147-A177-3AD203B41FA5}">
                      <a16:colId xmlns:a16="http://schemas.microsoft.com/office/drawing/2014/main" xmlns="" val="885104855"/>
                    </a:ext>
                  </a:extLst>
                </a:gridCol>
              </a:tblGrid>
              <a:tr h="34240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911715">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Fatima </a:t>
                      </a:r>
                      <a:r>
                        <a:rPr lang="en-US" sz="1800" b="1" kern="1200" dirty="0" err="1">
                          <a:solidFill>
                            <a:schemeClr val="lt1"/>
                          </a:solidFill>
                          <a:effectLst/>
                          <a:latin typeface="+mn-lt"/>
                          <a:ea typeface="+mn-ea"/>
                          <a:cs typeface="+mn-cs"/>
                        </a:rPr>
                        <a:t>Baiyent</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Please see recommendations for Traffic Department:</a:t>
                      </a:r>
                      <a:endParaRPr lang="en-ZA" sz="16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Working website for all online applications and renewals- the </a:t>
                      </a:r>
                      <a:r>
                        <a:rPr lang="en-US" sz="1600" dirty="0" err="1">
                          <a:effectLst/>
                          <a:latin typeface="+mn-lt"/>
                          <a:ea typeface="Times New Roman" panose="02020603050405020304" pitchFamily="18" charset="0"/>
                          <a:cs typeface="Times New Roman" panose="02020603050405020304" pitchFamily="18" charset="0"/>
                        </a:rPr>
                        <a:t>eNatis</a:t>
                      </a:r>
                      <a:r>
                        <a:rPr lang="en-US" sz="1600" dirty="0">
                          <a:effectLst/>
                          <a:latin typeface="+mn-lt"/>
                          <a:ea typeface="Times New Roman" panose="02020603050405020304" pitchFamily="18" charset="0"/>
                          <a:cs typeface="Times New Roman" panose="02020603050405020304" pitchFamily="18" charset="0"/>
                        </a:rPr>
                        <a:t> system has been compromised by floor staff that book out slots for bribes. It should provide a walk in walk out exact time slot - no queuing at all.</a:t>
                      </a:r>
                      <a:endParaRPr lang="en-ZA" sz="16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All foreigners and some locals need to redo licenses- key knowledge on road safety and road rules are skipped when they buy their licenses- especially those driving heavy vehicles.</a:t>
                      </a:r>
                      <a:endParaRPr lang="en-ZA" sz="16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There need to be chips that are picked up at boarders which won’t allow the cars through without real time access from both countries police departments to curb the hundred of cars that are stolen and cannot be recovered due to the lawlessness on the other side and profiteering from our officials</a:t>
                      </a:r>
                      <a:r>
                        <a:rPr lang="en-US" sz="1200" dirty="0">
                          <a:effectLst/>
                          <a:latin typeface="+mn-lt"/>
                          <a:ea typeface="Times New Roman" panose="02020603050405020304" pitchFamily="18" charset="0"/>
                          <a:cs typeface="Times New Roman" panose="02020603050405020304" pitchFamily="18" charset="0"/>
                        </a:rPr>
                        <a:t>.</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100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Noted, Department together with the RTMC is working on improving the </a:t>
                      </a:r>
                      <a:r>
                        <a:rPr lang="en-US" sz="1600" dirty="0" err="1">
                          <a:effectLst/>
                          <a:latin typeface="+mn-lt"/>
                          <a:ea typeface="Times New Roman" panose="02020603050405020304" pitchFamily="18" charset="0"/>
                          <a:cs typeface="Times New Roman" panose="02020603050405020304" pitchFamily="18" charset="0"/>
                        </a:rPr>
                        <a:t>NaTIS</a:t>
                      </a:r>
                      <a:r>
                        <a:rPr lang="en-US" sz="1600" dirty="0">
                          <a:effectLst/>
                          <a:latin typeface="+mn-lt"/>
                          <a:ea typeface="Times New Roman" panose="02020603050405020304" pitchFamily="18" charset="0"/>
                          <a:cs typeface="Times New Roman" panose="02020603050405020304" pitchFamily="18" charset="0"/>
                        </a:rPr>
                        <a:t> system by implementing online platforms on some of the transactions.  </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380885">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193</a:t>
            </a:fld>
            <a:endParaRPr lang="en-US"/>
          </a:p>
        </p:txBody>
      </p:sp>
    </p:spTree>
    <p:extLst>
      <p:ext uri="{BB962C8B-B14F-4D97-AF65-F5344CB8AC3E}">
        <p14:creationId xmlns:p14="http://schemas.microsoft.com/office/powerpoint/2010/main" xmlns="" val="287665689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904179561"/>
              </p:ext>
            </p:extLst>
          </p:nvPr>
        </p:nvGraphicFramePr>
        <p:xfrm>
          <a:off x="-14326" y="1"/>
          <a:ext cx="9267864" cy="5815011"/>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4464496">
                  <a:extLst>
                    <a:ext uri="{9D8B030D-6E8A-4147-A177-3AD203B41FA5}">
                      <a16:colId xmlns:a16="http://schemas.microsoft.com/office/drawing/2014/main" xmlns="" val="199004167"/>
                    </a:ext>
                  </a:extLst>
                </a:gridCol>
                <a:gridCol w="2898577">
                  <a:extLst>
                    <a:ext uri="{9D8B030D-6E8A-4147-A177-3AD203B41FA5}">
                      <a16:colId xmlns:a16="http://schemas.microsoft.com/office/drawing/2014/main" xmlns="" val="885104855"/>
                    </a:ext>
                  </a:extLst>
                </a:gridCol>
              </a:tblGrid>
              <a:tr h="44120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7380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Fatima </a:t>
                      </a:r>
                      <a:r>
                        <a:rPr lang="en-US" sz="1800" b="1" kern="1200" dirty="0" err="1">
                          <a:solidFill>
                            <a:schemeClr val="lt1"/>
                          </a:solidFill>
                          <a:effectLst/>
                          <a:latin typeface="+mn-lt"/>
                          <a:ea typeface="+mn-ea"/>
                          <a:cs typeface="+mn-cs"/>
                        </a:rPr>
                        <a:t>Baiyent</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Trucks damage the roads- they should bare the costs of repairs /toll fees ,not cars.</a:t>
                      </a:r>
                      <a:endParaRPr lang="en-ZA" sz="16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Restart rail and remove trucks from main routes- this will ease congestion by 70%, save roads, save lives, increase the economy in rail.</a:t>
                      </a:r>
                      <a:endParaRPr lang="en-ZA" sz="16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Potholes and Lighting on roads is a serious issue that needs to be addressed.</a:t>
                      </a:r>
                      <a:endParaRPr lang="en-ZA" sz="16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Department ls need to redesigned (in Sedibeng it needs complete demolition) in that it needs to be a walk through one way service , taking one from start to finish in a few meters, with multiple parallel lanes— so no hanging around and no queues at all. </a:t>
                      </a:r>
                      <a:endParaRPr lang="en-ZA" sz="16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Self service kiosks as well Malls are sitting with empty retail space- opening up branches, like banks in all the Malls, people can do it at leisure and convenience.</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100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Abnormal trucks are paying for road infrastructure maintenance and the licensing fees for motor vehicles are calculated per tare thus trucks are mostly paying more for their licensing as compared to other vehicles. </a:t>
                      </a:r>
                    </a:p>
                    <a:p>
                      <a:pPr marL="342900" lvl="0" indent="-342900" algn="just">
                        <a:lnSpc>
                          <a:spcPct val="115000"/>
                        </a:lnSpc>
                        <a:spcAft>
                          <a:spcPts val="100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The Department is engaged in the branch line revitalization </a:t>
                      </a:r>
                      <a:r>
                        <a:rPr lang="en-US" sz="1600" dirty="0" err="1">
                          <a:effectLst/>
                          <a:latin typeface="+mn-lt"/>
                          <a:ea typeface="Times New Roman" panose="02020603050405020304" pitchFamily="18" charset="0"/>
                          <a:cs typeface="Times New Roman" panose="02020603050405020304" pitchFamily="18" charset="0"/>
                        </a:rPr>
                        <a:t>programme</a:t>
                      </a:r>
                      <a:r>
                        <a:rPr lang="en-US" sz="1600" dirty="0">
                          <a:effectLst/>
                          <a:latin typeface="+mn-lt"/>
                          <a:ea typeface="Times New Roman" panose="02020603050405020304" pitchFamily="18" charset="0"/>
                          <a:cs typeface="Times New Roman" panose="02020603050405020304" pitchFamily="18" charset="0"/>
                        </a:rPr>
                        <a:t> to get certain cargo shifted to rail.</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194</a:t>
            </a:fld>
            <a:endParaRPr lang="en-US"/>
          </a:p>
        </p:txBody>
      </p:sp>
    </p:spTree>
    <p:extLst>
      <p:ext uri="{BB962C8B-B14F-4D97-AF65-F5344CB8AC3E}">
        <p14:creationId xmlns:p14="http://schemas.microsoft.com/office/powerpoint/2010/main" xmlns="" val="2887251722"/>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58191621"/>
              </p:ext>
            </p:extLst>
          </p:nvPr>
        </p:nvGraphicFramePr>
        <p:xfrm>
          <a:off x="-14326" y="-1"/>
          <a:ext cx="9249607" cy="3192941"/>
        </p:xfrm>
        <a:graphic>
          <a:graphicData uri="http://schemas.openxmlformats.org/drawingml/2006/table">
            <a:tbl>
              <a:tblPr firstRow="1" firstCol="1" bandRow="1">
                <a:tableStyleId>{5C22544A-7EE6-4342-B048-85BDC9FD1C3A}</a:tableStyleId>
              </a:tblPr>
              <a:tblGrid>
                <a:gridCol w="2048807">
                  <a:extLst>
                    <a:ext uri="{9D8B030D-6E8A-4147-A177-3AD203B41FA5}">
                      <a16:colId xmlns:a16="http://schemas.microsoft.com/office/drawing/2014/main" xmlns="" val="3578070163"/>
                    </a:ext>
                  </a:extLst>
                </a:gridCol>
                <a:gridCol w="2920077">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41441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2321963">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JJ </a:t>
                      </a:r>
                      <a:r>
                        <a:rPr lang="en-US" sz="1800" b="1" kern="1200" dirty="0" err="1">
                          <a:solidFill>
                            <a:schemeClr val="lt1"/>
                          </a:solidFill>
                          <a:effectLst/>
                          <a:latin typeface="+mn-lt"/>
                          <a:ea typeface="+mn-ea"/>
                          <a:cs typeface="+mn-cs"/>
                        </a:rPr>
                        <a:t>Streicher</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Stop extorting money from the citizens of south Africa that you have made poor.</a:t>
                      </a:r>
                      <a:endParaRPr lang="en-ZA" sz="16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I do not support this new bill.</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100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Not accepted. There is no extortion intended here. There is not even any evidence of extortion </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47431">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195</a:t>
            </a:fld>
            <a:endParaRPr lang="en-US"/>
          </a:p>
        </p:txBody>
      </p:sp>
    </p:spTree>
    <p:extLst>
      <p:ext uri="{BB962C8B-B14F-4D97-AF65-F5344CB8AC3E}">
        <p14:creationId xmlns:p14="http://schemas.microsoft.com/office/powerpoint/2010/main" xmlns="" val="2564531853"/>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80305917"/>
              </p:ext>
            </p:extLst>
          </p:nvPr>
        </p:nvGraphicFramePr>
        <p:xfrm>
          <a:off x="-14326" y="0"/>
          <a:ext cx="9249607" cy="5077217"/>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41441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755639">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Philippus</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Janse</a:t>
                      </a:r>
                      <a:r>
                        <a:rPr lang="en-US" sz="1800" b="1" kern="1200" dirty="0">
                          <a:solidFill>
                            <a:schemeClr val="lt1"/>
                          </a:solidFill>
                          <a:effectLst/>
                          <a:latin typeface="+mn-lt"/>
                          <a:ea typeface="+mn-ea"/>
                          <a:cs typeface="+mn-cs"/>
                        </a:rPr>
                        <a:t> van </a:t>
                      </a:r>
                      <a:r>
                        <a:rPr lang="en-US" sz="1800" b="1" kern="1200" dirty="0" err="1">
                          <a:solidFill>
                            <a:schemeClr val="lt1"/>
                          </a:solidFill>
                          <a:effectLst/>
                          <a:latin typeface="+mn-lt"/>
                          <a:ea typeface="+mn-ea"/>
                          <a:cs typeface="+mn-cs"/>
                        </a:rPr>
                        <a:t>Rensburg</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To require motorists to pay for new (more expensive?) number plates at this time is an unfair way of placing a larger burden on an already heavily taxed motoring public. Pensioners are especially vulnerable.</a:t>
                      </a:r>
                      <a:endParaRPr lang="en-ZA" sz="16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The onus is on the government to combat crime by way of dedicated personnel. Electronic devices are easily bypassed by knowledgeable criminals and will not serve any useful end.</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100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Noted, It is hoped that number plates will assist in actually preventing the vehicle theft and cloning of vehicles in the country. The use of false number plates mainly by criminals will be reduced. Law enforcement will also be improved greatly. </a:t>
                      </a:r>
                    </a:p>
                    <a:p>
                      <a:pPr marL="342900" lvl="0" indent="-342900" algn="just">
                        <a:lnSpc>
                          <a:spcPct val="115000"/>
                        </a:lnSpc>
                        <a:spcAft>
                          <a:spcPts val="100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Consideration also will be given as to how we address the issues relating to pensioners.</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5166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196</a:t>
            </a:fld>
            <a:endParaRPr lang="en-US"/>
          </a:p>
        </p:txBody>
      </p:sp>
    </p:spTree>
    <p:extLst>
      <p:ext uri="{BB962C8B-B14F-4D97-AF65-F5344CB8AC3E}">
        <p14:creationId xmlns:p14="http://schemas.microsoft.com/office/powerpoint/2010/main" xmlns="" val="397668165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56767435"/>
              </p:ext>
            </p:extLst>
          </p:nvPr>
        </p:nvGraphicFramePr>
        <p:xfrm>
          <a:off x="-14326" y="0"/>
          <a:ext cx="9249607" cy="5638049"/>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384376">
                  <a:extLst>
                    <a:ext uri="{9D8B030D-6E8A-4147-A177-3AD203B41FA5}">
                      <a16:colId xmlns:a16="http://schemas.microsoft.com/office/drawing/2014/main" xmlns="" val="199004167"/>
                    </a:ext>
                  </a:extLst>
                </a:gridCol>
                <a:gridCol w="3960440">
                  <a:extLst>
                    <a:ext uri="{9D8B030D-6E8A-4147-A177-3AD203B41FA5}">
                      <a16:colId xmlns:a16="http://schemas.microsoft.com/office/drawing/2014/main" xmlns="" val="885104855"/>
                    </a:ext>
                  </a:extLst>
                </a:gridCol>
              </a:tblGrid>
              <a:tr h="41441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550106">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Chris Hackett</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gn="just">
                        <a:lnSpc>
                          <a:spcPct val="115000"/>
                        </a:lnSpc>
                        <a:spcAft>
                          <a:spcPts val="0"/>
                        </a:spcAft>
                        <a:buFont typeface="Symbol" panose="05050102010706020507" pitchFamily="18" charset="2"/>
                        <a:buChar char=""/>
                      </a:pPr>
                      <a:r>
                        <a:rPr lang="en-US" sz="1600">
                          <a:effectLst/>
                          <a:latin typeface="+mn-lt"/>
                          <a:ea typeface="Times New Roman" panose="02020603050405020304" pitchFamily="18" charset="0"/>
                          <a:cs typeface="Times New Roman" panose="02020603050405020304" pitchFamily="18" charset="0"/>
                        </a:rPr>
                        <a:t>Limits or zero limits of alcohol while driving being brought to law, are only as good as the officers of the law and the quantities of them deployed to carry out the job. </a:t>
                      </a:r>
                      <a:endParaRPr lang="en-ZA" sz="160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a:effectLst/>
                          <a:latin typeface="+mn-lt"/>
                          <a:ea typeface="Times New Roman" panose="02020603050405020304" pitchFamily="18" charset="0"/>
                          <a:cs typeface="Times New Roman" panose="02020603050405020304" pitchFamily="18" charset="0"/>
                        </a:rPr>
                        <a:t>A R20 000 fine or possible imprisonment seem fit for the offence!</a:t>
                      </a:r>
                      <a:endParaRPr lang="en-ZA" sz="160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a:effectLst/>
                          <a:latin typeface="+mn-lt"/>
                          <a:ea typeface="Times New Roman" panose="02020603050405020304" pitchFamily="18" charset="0"/>
                          <a:cs typeface="Times New Roman" panose="02020603050405020304" pitchFamily="18" charset="0"/>
                        </a:rPr>
                        <a:t>A small fine is not enough of a deterrent and is not taken seriously.</a:t>
                      </a:r>
                      <a:endParaRPr lang="en-ZA" sz="160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a:effectLst/>
                          <a:latin typeface="+mn-lt"/>
                          <a:ea typeface="Times New Roman" panose="02020603050405020304" pitchFamily="18" charset="0"/>
                          <a:cs typeface="Times New Roman" panose="02020603050405020304" pitchFamily="18" charset="0"/>
                        </a:rPr>
                        <a:t>Road accidents are often a lack of qualified trainers and kick backs releasing a learner onto the roads to quickly.</a:t>
                      </a:r>
                      <a:endParaRPr lang="en-ZA" sz="1600">
                        <a:effectLst/>
                        <a:latin typeface="+mn-lt"/>
                        <a:ea typeface="Times New Roman" panose="02020603050405020304" pitchFamily="18" charset="0"/>
                        <a:cs typeface="Times New Roman" panose="02020603050405020304" pitchFamily="18" charset="0"/>
                      </a:endParaRPr>
                    </a:p>
                    <a:p>
                      <a:pPr marL="457200" algn="just">
                        <a:lnSpc>
                          <a:spcPct val="115000"/>
                        </a:lnSpc>
                        <a:spcAft>
                          <a:spcPts val="0"/>
                        </a:spcAft>
                      </a:pPr>
                      <a:r>
                        <a:rPr lang="en-US" sz="1600">
                          <a:effectLst/>
                          <a:latin typeface="+mn-lt"/>
                          <a:ea typeface="Times New Roman" panose="02020603050405020304" pitchFamily="18" charset="0"/>
                          <a:cs typeface="Times New Roman" panose="02020603050405020304" pitchFamily="18" charset="0"/>
                        </a:rPr>
                        <a:t> </a:t>
                      </a:r>
                      <a:endParaRPr lang="en-ZA" sz="16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100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Noted and supported. Fraud corruption will be dealt With. The Department is busy with the development of the Anti-Fraud and Corruption strategy</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48602">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197</a:t>
            </a:fld>
            <a:endParaRPr lang="en-US"/>
          </a:p>
        </p:txBody>
      </p:sp>
    </p:spTree>
    <p:extLst>
      <p:ext uri="{BB962C8B-B14F-4D97-AF65-F5344CB8AC3E}">
        <p14:creationId xmlns:p14="http://schemas.microsoft.com/office/powerpoint/2010/main" xmlns="" val="224620915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92305916"/>
              </p:ext>
            </p:extLst>
          </p:nvPr>
        </p:nvGraphicFramePr>
        <p:xfrm>
          <a:off x="-14326" y="0"/>
          <a:ext cx="9249607" cy="5567056"/>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2992085">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41441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09111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Johan </a:t>
                      </a:r>
                      <a:r>
                        <a:rPr lang="en-US" sz="1800" b="1" kern="1200" dirty="0" err="1">
                          <a:solidFill>
                            <a:schemeClr val="lt1"/>
                          </a:solidFill>
                          <a:effectLst/>
                          <a:latin typeface="+mn-lt"/>
                          <a:ea typeface="+mn-ea"/>
                          <a:cs typeface="+mn-cs"/>
                        </a:rPr>
                        <a:t>Breytenbach</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lvl="0" indent="0" algn="just">
                        <a:lnSpc>
                          <a:spcPct val="115000"/>
                        </a:lnSpc>
                        <a:spcAft>
                          <a:spcPts val="0"/>
                        </a:spcAft>
                        <a:buFont typeface="Symbol" panose="05050102010706020507" pitchFamily="18" charset="2"/>
                        <a:buNone/>
                      </a:pPr>
                      <a:r>
                        <a:rPr lang="en-US" sz="1400" dirty="0">
                          <a:effectLst/>
                          <a:latin typeface="+mn-lt"/>
                          <a:ea typeface="Times New Roman" panose="02020603050405020304" pitchFamily="18" charset="0"/>
                          <a:cs typeface="Times New Roman" panose="02020603050405020304" pitchFamily="18" charset="0"/>
                        </a:rPr>
                        <a:t>Some comments on the newly proposed road rules, I just find it ridiculous to keep on adding rules and laws when the current ones are not enforced. The thinking of adding stuff on paper to try and force citizens to abide by the rules is wishful thinking. Current authorities do not enforce just about anything except for fines via hidden cameras and as it is receiving the fine months after the transgression. It is madness to think motorists must undergo a full driving test after every five years, forcing them out of their work place to do this. Standing in queues and waiting their turn. Because I have an EC </a:t>
                      </a:r>
                      <a:r>
                        <a:rPr lang="en-US" sz="1400" dirty="0" err="1">
                          <a:effectLst/>
                          <a:latin typeface="+mn-lt"/>
                          <a:ea typeface="Times New Roman" panose="02020603050405020304" pitchFamily="18" charset="0"/>
                          <a:cs typeface="Times New Roman" panose="02020603050405020304" pitchFamily="18" charset="0"/>
                        </a:rPr>
                        <a:t>licence</a:t>
                      </a:r>
                      <a:r>
                        <a:rPr lang="en-US" sz="1400" dirty="0">
                          <a:effectLst/>
                          <a:latin typeface="+mn-lt"/>
                          <a:ea typeface="Times New Roman" panose="02020603050405020304" pitchFamily="18" charset="0"/>
                          <a:cs typeface="Times New Roman" panose="02020603050405020304" pitchFamily="18" charset="0"/>
                        </a:rPr>
                        <a:t> I must go and hire a truck every five years to enable me to do the test. Will you pay for it</a:t>
                      </a:r>
                      <a:r>
                        <a:rPr lang="en-US" sz="1400" dirty="0" smtClean="0">
                          <a:effectLst/>
                          <a:latin typeface="+mn-lt"/>
                          <a:ea typeface="Times New Roman" panose="02020603050405020304" pitchFamily="18" charset="0"/>
                          <a:cs typeface="Times New Roman" panose="02020603050405020304" pitchFamily="18" charset="0"/>
                        </a:rPr>
                        <a:t>.</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gn="just">
                        <a:lnSpc>
                          <a:spcPct val="115000"/>
                        </a:lnSpc>
                        <a:spcAft>
                          <a:spcPts val="0"/>
                        </a:spcAft>
                        <a:buFont typeface="Symbol" panose="05050102010706020507" pitchFamily="18" charset="2"/>
                        <a:buNone/>
                      </a:pPr>
                      <a:r>
                        <a:rPr lang="en-US" sz="1400" dirty="0">
                          <a:effectLst/>
                          <a:latin typeface="+mn-lt"/>
                          <a:ea typeface="Times New Roman" panose="02020603050405020304" pitchFamily="18" charset="0"/>
                          <a:cs typeface="Times New Roman" panose="02020603050405020304" pitchFamily="18" charset="0"/>
                        </a:rPr>
                        <a:t>The Department is working on improving law enforcement across the country, the implementation of the law enforcement code will ensure that traffic policing is done in accordance with the accepted norms and standards. Police visibility will be improved. Driving </a:t>
                      </a:r>
                      <a:r>
                        <a:rPr lang="en-US" sz="1400" dirty="0" err="1">
                          <a:effectLst/>
                          <a:latin typeface="+mn-lt"/>
                          <a:ea typeface="Times New Roman" panose="02020603050405020304" pitchFamily="18" charset="0"/>
                          <a:cs typeface="Times New Roman" panose="02020603050405020304" pitchFamily="18" charset="0"/>
                        </a:rPr>
                        <a:t>licence</a:t>
                      </a:r>
                      <a:r>
                        <a:rPr lang="en-US" sz="1400" dirty="0">
                          <a:effectLst/>
                          <a:latin typeface="+mn-lt"/>
                          <a:ea typeface="Times New Roman" panose="02020603050405020304" pitchFamily="18" charset="0"/>
                          <a:cs typeface="Times New Roman" panose="02020603050405020304" pitchFamily="18" charset="0"/>
                        </a:rPr>
                        <a:t> is to ensure that such a holder is still able to operate that category of motor vehicle.  </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198</a:t>
            </a:fld>
            <a:endParaRPr lang="en-US"/>
          </a:p>
        </p:txBody>
      </p:sp>
    </p:spTree>
    <p:extLst>
      <p:ext uri="{BB962C8B-B14F-4D97-AF65-F5344CB8AC3E}">
        <p14:creationId xmlns:p14="http://schemas.microsoft.com/office/powerpoint/2010/main" xmlns="" val="64727035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7383092"/>
              </p:ext>
            </p:extLst>
          </p:nvPr>
        </p:nvGraphicFramePr>
        <p:xfrm>
          <a:off x="-14326" y="0"/>
          <a:ext cx="9249607" cy="5975682"/>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2992085">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19378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290834">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Johan </a:t>
                      </a:r>
                      <a:r>
                        <a:rPr lang="en-US" sz="1800" b="1" kern="1200" dirty="0" err="1" smtClean="0">
                          <a:solidFill>
                            <a:schemeClr val="lt1"/>
                          </a:solidFill>
                          <a:effectLst/>
                          <a:latin typeface="+mn-lt"/>
                          <a:ea typeface="+mn-ea"/>
                          <a:cs typeface="+mn-cs"/>
                        </a:rPr>
                        <a:t>Breytenbach</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lvl="0" indent="0" algn="just">
                        <a:lnSpc>
                          <a:spcPct val="115000"/>
                        </a:lnSpc>
                        <a:spcAft>
                          <a:spcPts val="0"/>
                        </a:spcAft>
                        <a:buFont typeface="Symbol" panose="05050102010706020507" pitchFamily="18" charset="2"/>
                        <a:buNone/>
                      </a:pPr>
                      <a:r>
                        <a:rPr lang="en-US" sz="1400" dirty="0" smtClean="0">
                          <a:effectLst/>
                          <a:latin typeface="+mn-lt"/>
                          <a:ea typeface="Times New Roman" panose="02020603050405020304" pitchFamily="18" charset="0"/>
                          <a:cs typeface="Times New Roman" panose="02020603050405020304" pitchFamily="18" charset="0"/>
                        </a:rPr>
                        <a:t>This leads to millions of </a:t>
                      </a:r>
                      <a:r>
                        <a:rPr lang="en-US" sz="1400" dirty="0" err="1" smtClean="0">
                          <a:effectLst/>
                          <a:latin typeface="+mn-lt"/>
                          <a:ea typeface="Times New Roman" panose="02020603050405020304" pitchFamily="18" charset="0"/>
                          <a:cs typeface="Times New Roman" panose="02020603050405020304" pitchFamily="18" charset="0"/>
                        </a:rPr>
                        <a:t>rands</a:t>
                      </a:r>
                      <a:r>
                        <a:rPr lang="en-US" sz="1400" dirty="0" smtClean="0">
                          <a:effectLst/>
                          <a:latin typeface="+mn-lt"/>
                          <a:ea typeface="Times New Roman" panose="02020603050405020304" pitchFamily="18" charset="0"/>
                          <a:cs typeface="Times New Roman" panose="02020603050405020304" pitchFamily="18" charset="0"/>
                        </a:rPr>
                        <a:t> loss due to unproductiveness. Will you refund employers on lost income due to this. Not being able to enjoy a glass of wine whilst at a restaurant is another form of madness. As a resident of Roodepoort, I on a daily basis see motorists and especially taxis ignoring the rules of the road with no consequences. Traffic officers/Metro police just look the other way when these transgressions take place. Where in your life have you seen that the whole of the left lane for about 600 meters is taken-up by taxis for parking with NO CONSEQUENCES. </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gn="just">
                        <a:lnSpc>
                          <a:spcPct val="115000"/>
                        </a:lnSpc>
                        <a:spcAft>
                          <a:spcPts val="0"/>
                        </a:spcAft>
                        <a:buFont typeface="Symbol" panose="05050102010706020507" pitchFamily="18" charset="2"/>
                        <a:buNone/>
                      </a:pPr>
                      <a:r>
                        <a:rPr lang="en-US" sz="1400" dirty="0" smtClean="0">
                          <a:effectLst/>
                          <a:latin typeface="+mn-lt"/>
                          <a:ea typeface="Times New Roman" panose="02020603050405020304" pitchFamily="18" charset="0"/>
                          <a:cs typeface="Times New Roman" panose="02020603050405020304" pitchFamily="18" charset="0"/>
                        </a:rPr>
                        <a:t>Continue from previous</a:t>
                      </a:r>
                      <a:r>
                        <a:rPr lang="en-US" sz="1400" baseline="0" dirty="0" smtClean="0">
                          <a:effectLst/>
                          <a:latin typeface="+mn-lt"/>
                          <a:ea typeface="Times New Roman" panose="02020603050405020304" pitchFamily="18" charset="0"/>
                          <a:cs typeface="Times New Roman" panose="02020603050405020304" pitchFamily="18" charset="0"/>
                        </a:rPr>
                        <a:t> slide</a:t>
                      </a:r>
                      <a:r>
                        <a:rPr lang="en-US" sz="1400" dirty="0" smtClean="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258389">
                <a:tc vMerge="1">
                  <a:txBody>
                    <a:bodyPr/>
                    <a:lstStyle/>
                    <a:p>
                      <a:endParaRPr lang="en-US"/>
                    </a:p>
                  </a:txBody>
                  <a:tcPr/>
                </a:tc>
                <a:tc>
                  <a:txBody>
                    <a:bodyPr/>
                    <a:lstStyle/>
                    <a:p>
                      <a:pPr marL="0" marR="0" algn="just">
                        <a:lnSpc>
                          <a:spcPct val="107000"/>
                        </a:lnSpc>
                        <a:spcBef>
                          <a:spcPts val="0"/>
                        </a:spcBef>
                        <a:spcAft>
                          <a:spcPts val="0"/>
                        </a:spcAft>
                      </a:pPr>
                      <a:endParaRPr lang="en-US" sz="1400" dirty="0" smtClean="0">
                        <a:effectLst/>
                      </a:endParaRPr>
                    </a:p>
                    <a:p>
                      <a:pPr marL="0" marR="0" algn="just">
                        <a:lnSpc>
                          <a:spcPct val="107000"/>
                        </a:lnSpc>
                        <a:spcBef>
                          <a:spcPts val="0"/>
                        </a:spcBef>
                        <a:spcAft>
                          <a:spcPts val="0"/>
                        </a:spcAft>
                      </a:pPr>
                      <a:r>
                        <a:rPr lang="en-GB" sz="1400" dirty="0" smtClean="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199</a:t>
            </a:fld>
            <a:endParaRPr lang="en-US"/>
          </a:p>
        </p:txBody>
      </p:sp>
    </p:spTree>
    <p:extLst>
      <p:ext uri="{BB962C8B-B14F-4D97-AF65-F5344CB8AC3E}">
        <p14:creationId xmlns:p14="http://schemas.microsoft.com/office/powerpoint/2010/main" xmlns="" val="74168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67948143"/>
              </p:ext>
            </p:extLst>
          </p:nvPr>
        </p:nvGraphicFramePr>
        <p:xfrm>
          <a:off x="0" y="1"/>
          <a:ext cx="9253538" cy="5870766"/>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206234">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473223">
                <a:tc>
                  <a:txBody>
                    <a:bodyPr/>
                    <a:lstStyle/>
                    <a:p>
                      <a:pPr marL="0" marR="0">
                        <a:lnSpc>
                          <a:spcPct val="107000"/>
                        </a:lnSpc>
                        <a:spcBef>
                          <a:spcPts val="0"/>
                        </a:spcBef>
                        <a:spcAft>
                          <a:spcPts val="0"/>
                        </a:spcAft>
                      </a:pPr>
                      <a:r>
                        <a:rPr lang="en-US" sz="1400" b="1" dirty="0" smtClean="0">
                          <a:solidFill>
                            <a:schemeClr val="tx1"/>
                          </a:solidFill>
                          <a:effectLst/>
                          <a:latin typeface="Calibri" panose="020F0502020204030204" pitchFamily="34" charset="0"/>
                          <a:cs typeface="Times New Roman" panose="02020603050405020304" pitchFamily="18" charset="0"/>
                        </a:rPr>
                        <a:t>Western</a:t>
                      </a:r>
                      <a:r>
                        <a:rPr lang="en-US" sz="1400" b="1" baseline="0" dirty="0" smtClean="0">
                          <a:solidFill>
                            <a:schemeClr val="tx1"/>
                          </a:solidFill>
                          <a:effectLst/>
                          <a:latin typeface="Calibri" panose="020F0502020204030204" pitchFamily="34" charset="0"/>
                          <a:cs typeface="Times New Roman" panose="02020603050405020304" pitchFamily="18" charset="0"/>
                        </a:rPr>
                        <a:t> Cape </a:t>
                      </a:r>
                      <a:endParaRPr lang="en-GB" sz="1400" b="1" dirty="0">
                        <a:solidFill>
                          <a:schemeClr val="tx1"/>
                        </a:solidFill>
                        <a:effectLst/>
                      </a:endParaRPr>
                    </a:p>
                  </a:txBody>
                  <a:tcPr marL="63688" marR="63688" marT="0" marB="0">
                    <a:solidFill>
                      <a:srgbClr val="FF9900"/>
                    </a:solidFill>
                  </a:tcPr>
                </a:tc>
                <a:tc>
                  <a:txBody>
                    <a:bodyPr/>
                    <a:lstStyle/>
                    <a:p>
                      <a:pPr marL="0" indent="0" algn="just">
                        <a:buFontTx/>
                        <a:buNone/>
                      </a:pPr>
                      <a:r>
                        <a:rPr lang="en-US" sz="1400" kern="1200" dirty="0" smtClean="0">
                          <a:solidFill>
                            <a:schemeClr val="dk1"/>
                          </a:solidFill>
                          <a:effectLst/>
                          <a:latin typeface="+mn-lt"/>
                          <a:ea typeface="+mn-ea"/>
                          <a:cs typeface="+mn-cs"/>
                        </a:rPr>
                        <a:t>The National Road Traffic Amendment Bill, 2020 (“the Bill”), introduces a significant number of interventions aimed at achieving good governance and the improvement of standards in the different aspects of the road traffic environment.</a:t>
                      </a:r>
                      <a:r>
                        <a:rPr lang="en-US" sz="1400" kern="1200" baseline="0" dirty="0" smtClean="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To this end, the Bill addresses fraud and corruption in the examination of vehicles and seeks to regulate the driving school industry, more effectively, for example.</a:t>
                      </a:r>
                      <a:r>
                        <a:rPr lang="en-US" sz="1400" kern="1200" baseline="0" dirty="0" smtClean="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These kinds of interventions are a logical response to the current gaps in the National Road Traffic Act, 1996 (Act 93 of 1996)(“the Act”) and would appear to ultimately have a positive impact on road safety, in general. </a:t>
                      </a:r>
                    </a:p>
                    <a:p>
                      <a:pPr marL="0" indent="0" algn="just">
                        <a:buFontTx/>
                        <a:buNone/>
                      </a:pPr>
                      <a:r>
                        <a:rPr lang="en-US" sz="1400" kern="1200" dirty="0" smtClean="0">
                          <a:solidFill>
                            <a:schemeClr val="dk1"/>
                          </a:solidFill>
                          <a:effectLst/>
                          <a:latin typeface="+mn-lt"/>
                          <a:ea typeface="+mn-ea"/>
                          <a:cs typeface="+mn-cs"/>
                        </a:rPr>
                        <a:t>In contradistinction to the approach adopted as described above, the proposal in clause 46 of the Bill, which introduces a total prohibition on the use and consumption of alcohol by all motor vehicle drivers on South African public roads, is a major policy shift, which is sure to have a detrimental impact on all spheres of government responsible for implementing the Act.</a:t>
                      </a:r>
                      <a:endParaRPr lang="en-ZA" sz="1400" kern="1200" dirty="0" smtClean="0">
                        <a:solidFill>
                          <a:schemeClr val="dk1"/>
                        </a:solidFill>
                        <a:effectLst/>
                        <a:latin typeface="+mn-lt"/>
                        <a:ea typeface="+mn-ea"/>
                        <a:cs typeface="+mn-cs"/>
                      </a:endParaRPr>
                    </a:p>
                    <a:p>
                      <a:pPr marL="0" marR="0" algn="just">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3688" marR="63688" marT="0" marB="0"/>
                </a:tc>
                <a:tc>
                  <a:txBody>
                    <a:bodyPr/>
                    <a:lstStyle/>
                    <a:p>
                      <a:pPr marL="0" marR="0" algn="just">
                        <a:lnSpc>
                          <a:spcPct val="107000"/>
                        </a:lnSpc>
                        <a:spcBef>
                          <a:spcPts val="0"/>
                        </a:spcBef>
                        <a:spcAft>
                          <a:spcPts val="0"/>
                        </a:spcAft>
                      </a:pPr>
                      <a:r>
                        <a:rPr lang="en-GB" sz="1500" dirty="0" smtClean="0">
                          <a:effectLst/>
                          <a:latin typeface="+mn-lt"/>
                          <a:ea typeface="Calibri" panose="020F0502020204030204" pitchFamily="34" charset="0"/>
                          <a:cs typeface="Times New Roman" panose="02020603050405020304" pitchFamily="18" charset="0"/>
                        </a:rPr>
                        <a:t>Noted.</a:t>
                      </a:r>
                    </a:p>
                    <a:p>
                      <a:pPr marL="0" marR="0" algn="just">
                        <a:lnSpc>
                          <a:spcPct val="107000"/>
                        </a:lnSpc>
                        <a:spcBef>
                          <a:spcPts val="0"/>
                        </a:spcBef>
                        <a:spcAft>
                          <a:spcPts val="0"/>
                        </a:spcAft>
                      </a:pPr>
                      <a:endParaRPr lang="en-GB" sz="1500" dirty="0" smtClean="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GB" sz="1500" dirty="0" smtClean="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GB" sz="1500" dirty="0" smtClean="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GB" sz="1500" dirty="0" smtClean="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GB" sz="1500" dirty="0" smtClean="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GB" sz="1500" dirty="0" smtClean="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GB" sz="1500" dirty="0" smtClean="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GB" sz="1500" dirty="0" smtClean="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GB" sz="1500" dirty="0" smtClean="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GB" sz="1500" dirty="0" smtClean="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GB" sz="1500" dirty="0" smtClean="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GB" sz="1500" dirty="0" smtClean="0">
                        <a:effectLst/>
                        <a:latin typeface="+mn-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lang="en-GB" sz="1500" dirty="0" smtClean="0">
                          <a:effectLst/>
                          <a:latin typeface="+mn-lt"/>
                          <a:ea typeface="Calibri" panose="020F0502020204030204" pitchFamily="34" charset="0"/>
                          <a:cs typeface="Times New Roman" panose="02020603050405020304" pitchFamily="18" charset="0"/>
                        </a:rPr>
                        <a:t>In terms of the issues relating to Alcohol related provision DOT’s intention is to deal with the contributory factor of driving a motor vehicle whilst under the influence of alcohol to the extend that alcohol plays in the number of accidents and fatalities on our road. ( RMTC – Driver intoxication and fatal crashes study: 2016-2018).</a:t>
                      </a:r>
                    </a:p>
                    <a:p>
                      <a:pPr marL="0" marR="0" algn="just">
                        <a:lnSpc>
                          <a:spcPct val="107000"/>
                        </a:lnSpc>
                        <a:spcBef>
                          <a:spcPts val="0"/>
                        </a:spcBef>
                        <a:spcAft>
                          <a:spcPts val="0"/>
                        </a:spcAft>
                      </a:pPr>
                      <a:endParaRPr lang="en-GB" sz="1500" dirty="0" smtClean="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a:t>
            </a:fld>
            <a:endParaRPr lang="en-US"/>
          </a:p>
        </p:txBody>
      </p:sp>
    </p:spTree>
    <p:extLst>
      <p:ext uri="{BB962C8B-B14F-4D97-AF65-F5344CB8AC3E}">
        <p14:creationId xmlns:p14="http://schemas.microsoft.com/office/powerpoint/2010/main" xmlns="" val="1653678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78299677"/>
              </p:ext>
            </p:extLst>
          </p:nvPr>
        </p:nvGraphicFramePr>
        <p:xfrm>
          <a:off x="0" y="0"/>
          <a:ext cx="9253537" cy="5959028"/>
        </p:xfrm>
        <a:graphic>
          <a:graphicData uri="http://schemas.openxmlformats.org/drawingml/2006/table">
            <a:tbl>
              <a:tblPr firstRow="1" firstCol="1" bandRow="1">
                <a:tableStyleId>{5C22544A-7EE6-4342-B048-85BDC9FD1C3A}</a:tableStyleId>
              </a:tblPr>
              <a:tblGrid>
                <a:gridCol w="1809429">
                  <a:extLst>
                    <a:ext uri="{9D8B030D-6E8A-4147-A177-3AD203B41FA5}">
                      <a16:colId xmlns:a16="http://schemas.microsoft.com/office/drawing/2014/main" xmlns="" val="3578070163"/>
                    </a:ext>
                  </a:extLst>
                </a:gridCol>
                <a:gridCol w="3722054">
                  <a:extLst>
                    <a:ext uri="{9D8B030D-6E8A-4147-A177-3AD203B41FA5}">
                      <a16:colId xmlns:a16="http://schemas.microsoft.com/office/drawing/2014/main" xmlns="" val="199004167"/>
                    </a:ext>
                  </a:extLst>
                </a:gridCol>
                <a:gridCol w="3722054">
                  <a:extLst>
                    <a:ext uri="{9D8B030D-6E8A-4147-A177-3AD203B41FA5}">
                      <a16:colId xmlns:a16="http://schemas.microsoft.com/office/drawing/2014/main" xmlns="" val="885104855"/>
                    </a:ext>
                  </a:extLst>
                </a:gridCol>
              </a:tblGrid>
              <a:tr h="292857">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723862">
                <a:tc rowSpan="2">
                  <a:txBody>
                    <a:bodyPr/>
                    <a:lstStyle/>
                    <a:p>
                      <a:pPr marL="0" marR="0">
                        <a:lnSpc>
                          <a:spcPct val="107000"/>
                        </a:lnSpc>
                        <a:spcBef>
                          <a:spcPts val="0"/>
                        </a:spcBef>
                        <a:spcAft>
                          <a:spcPts val="0"/>
                        </a:spcAft>
                      </a:pPr>
                      <a:endParaRPr lang="en-GB" sz="1400" b="1" dirty="0">
                        <a:solidFill>
                          <a:schemeClr val="tx1"/>
                        </a:solidFill>
                        <a:effectLst/>
                      </a:endParaRPr>
                    </a:p>
                    <a:p>
                      <a:pPr marL="0" marR="0">
                        <a:lnSpc>
                          <a:spcPct val="107000"/>
                        </a:lnSpc>
                        <a:spcBef>
                          <a:spcPts val="0"/>
                        </a:spcBef>
                        <a:spcAft>
                          <a:spcPts val="0"/>
                        </a:spcAft>
                      </a:pPr>
                      <a:r>
                        <a:rPr lang="en-GB" sz="1400" b="1" dirty="0">
                          <a:solidFill>
                            <a:schemeClr val="tx1"/>
                          </a:solidFill>
                          <a:effectLst/>
                        </a:rPr>
                        <a:t>Department of Transport (Western Cape)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b="1" dirty="0">
                          <a:effectLst/>
                          <a:latin typeface="+mn-lt"/>
                          <a:ea typeface="Times New Roman" panose="02020603050405020304" pitchFamily="18" charset="0"/>
                          <a:cs typeface="Times New Roman" panose="02020603050405020304" pitchFamily="18" charset="0"/>
                        </a:rPr>
                        <a:t>Clause 43 </a:t>
                      </a:r>
                      <a:r>
                        <a:rPr lang="en-US" sz="1600" dirty="0">
                          <a:effectLst/>
                          <a:latin typeface="+mn-lt"/>
                          <a:ea typeface="Times New Roman" panose="02020603050405020304" pitchFamily="18" charset="0"/>
                          <a:cs typeface="Times New Roman" panose="02020603050405020304" pitchFamily="18" charset="0"/>
                        </a:rPr>
                        <a:t>Should the “0” level alcohol limit be introduced one will find that the majority of alcohol related offences will be of a minor nature. The law enforcement resources will be burdened with the huge influx of drunken driving cases which fall into the lower categories of alcohol/breath levels. Drivers who are actually intoxicated will have a greater chance of going undetected as traffic officers will be busy with frivolous cases.</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US" sz="1600" dirty="0">
                          <a:effectLst/>
                          <a:latin typeface="+mn-lt"/>
                          <a:ea typeface="Calibri" panose="020F0502020204030204" pitchFamily="34" charset="0"/>
                          <a:cs typeface="Calibri" panose="020F0502020204030204" pitchFamily="34" charset="0"/>
                        </a:rPr>
                        <a:t>Noted. There should not be any</a:t>
                      </a:r>
                      <a:r>
                        <a:rPr lang="en-US" sz="1600" baseline="0" dirty="0">
                          <a:effectLst/>
                          <a:latin typeface="+mn-lt"/>
                          <a:ea typeface="Calibri" panose="020F0502020204030204" pitchFamily="34" charset="0"/>
                          <a:cs typeface="Calibri" panose="020F0502020204030204" pitchFamily="34" charset="0"/>
                        </a:rPr>
                        <a:t> differentiation with regard to enforcement of this salient provision regarding a BAC which is above the set limit. All contraventions must be treated the same whether the person is extremely over the limit or slightly above. The test is whether the person is above the set BAC limit or not. </a:t>
                      </a:r>
                      <a:endParaRPr lang="en-US" sz="1600" dirty="0">
                        <a:effectLst/>
                        <a:latin typeface="+mn-lt"/>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720259609"/>
                  </a:ext>
                </a:extLst>
              </a:tr>
              <a:tr h="1942309">
                <a:tc vMerge="1">
                  <a:txBody>
                    <a:bodyPr/>
                    <a:lstStyle/>
                    <a:p>
                      <a:endParaRPr lang="en-US"/>
                    </a:p>
                  </a:txBody>
                  <a:tcPr/>
                </a:tc>
                <a:tc>
                  <a:txBody>
                    <a:bodyPr/>
                    <a:lstStyle/>
                    <a:p>
                      <a:pPr algn="just">
                        <a:spcAft>
                          <a:spcPts val="0"/>
                        </a:spcAft>
                      </a:pP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85750" marR="0" indent="-285750" algn="just">
                        <a:lnSpc>
                          <a:spcPct val="107000"/>
                        </a:lnSpc>
                        <a:spcBef>
                          <a:spcPts val="0"/>
                        </a:spcBef>
                        <a:spcAft>
                          <a:spcPts val="0"/>
                        </a:spcAft>
                        <a:buFont typeface="Arial" panose="020B0604020202020204" pitchFamily="34" charset="0"/>
                        <a:buChar char="•"/>
                      </a:pPr>
                      <a:endParaRPr lang="en-US" sz="1100" dirty="0">
                        <a:effectLst/>
                        <a:latin typeface="+mn-lt"/>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587208" y="10351516"/>
            <a:ext cx="666329" cy="504056"/>
          </a:xfrm>
        </p:spPr>
        <p:txBody>
          <a:bodyPr/>
          <a:lstStyle/>
          <a:p>
            <a:pPr>
              <a:defRPr/>
            </a:pPr>
            <a:fld id="{8E07DBBD-13FA-456E-9FFF-BB922381A294}" type="slidenum">
              <a:rPr lang="en-US" smtClean="0"/>
              <a:pPr>
                <a:defRPr/>
              </a:pPr>
              <a:t>20</a:t>
            </a:fld>
            <a:endParaRPr lang="en-US" dirty="0"/>
          </a:p>
        </p:txBody>
      </p:sp>
    </p:spTree>
    <p:extLst>
      <p:ext uri="{BB962C8B-B14F-4D97-AF65-F5344CB8AC3E}">
        <p14:creationId xmlns:p14="http://schemas.microsoft.com/office/powerpoint/2010/main" xmlns="" val="1382200975"/>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05693618"/>
              </p:ext>
            </p:extLst>
          </p:nvPr>
        </p:nvGraphicFramePr>
        <p:xfrm>
          <a:off x="-14326" y="1"/>
          <a:ext cx="9249607" cy="5986479"/>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3888432">
                  <a:extLst>
                    <a:ext uri="{9D8B030D-6E8A-4147-A177-3AD203B41FA5}">
                      <a16:colId xmlns:a16="http://schemas.microsoft.com/office/drawing/2014/main" xmlns="" val="199004167"/>
                    </a:ext>
                  </a:extLst>
                </a:gridCol>
                <a:gridCol w="3384376">
                  <a:extLst>
                    <a:ext uri="{9D8B030D-6E8A-4147-A177-3AD203B41FA5}">
                      <a16:colId xmlns:a16="http://schemas.microsoft.com/office/drawing/2014/main" xmlns="" val="885104855"/>
                    </a:ext>
                  </a:extLst>
                </a:gridCol>
              </a:tblGrid>
              <a:tr h="39023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59624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Johan </a:t>
                      </a:r>
                      <a:r>
                        <a:rPr lang="en-US" sz="1800" b="1" kern="1200" dirty="0" err="1" smtClean="0">
                          <a:solidFill>
                            <a:schemeClr val="lt1"/>
                          </a:solidFill>
                          <a:effectLst/>
                          <a:latin typeface="+mn-lt"/>
                          <a:ea typeface="+mn-ea"/>
                          <a:cs typeface="+mn-cs"/>
                        </a:rPr>
                        <a:t>Breytenbach</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lvl="0" indent="0" algn="just">
                        <a:lnSpc>
                          <a:spcPct val="115000"/>
                        </a:lnSpc>
                        <a:spcAft>
                          <a:spcPts val="0"/>
                        </a:spcAft>
                        <a:buFont typeface="Symbol" panose="05050102010706020507" pitchFamily="18" charset="2"/>
                        <a:buNone/>
                      </a:pPr>
                      <a:r>
                        <a:rPr lang="en-US" sz="1400" dirty="0" smtClean="0">
                          <a:effectLst/>
                          <a:latin typeface="+mn-lt"/>
                          <a:ea typeface="Times New Roman" panose="02020603050405020304" pitchFamily="18" charset="0"/>
                          <a:cs typeface="Times New Roman" panose="02020603050405020304" pitchFamily="18" charset="0"/>
                        </a:rPr>
                        <a:t>You </a:t>
                      </a:r>
                      <a:r>
                        <a:rPr lang="en-US" sz="1400" dirty="0">
                          <a:effectLst/>
                          <a:latin typeface="+mn-lt"/>
                          <a:ea typeface="Times New Roman" panose="02020603050405020304" pitchFamily="18" charset="0"/>
                          <a:cs typeface="Times New Roman" panose="02020603050405020304" pitchFamily="18" charset="0"/>
                        </a:rPr>
                        <a:t>just want to add all of this so that you can sit back and relax and say "look we have tried"</a:t>
                      </a:r>
                      <a:endParaRPr lang="en-ZA" sz="14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400" dirty="0">
                          <a:effectLst/>
                          <a:latin typeface="+mn-lt"/>
                          <a:ea typeface="Times New Roman" panose="02020603050405020304" pitchFamily="18" charset="0"/>
                          <a:cs typeface="Times New Roman" panose="02020603050405020304" pitchFamily="18" charset="0"/>
                        </a:rPr>
                        <a:t>The same is applicable with the demerit point system, you are placing such a burden on companies to manage their fleet of vehicles, or should I say the drivers, at the end you are just increasing the cost and price of the end product. How many rules and regulations must we as South Africans still have forced down our throats so that politicians and government officials can feel good about themselves. Get the relevant authorities to do what they are supposed to do such as enforcing the law.</a:t>
                      </a:r>
                      <a:endParaRPr lang="en-ZA" sz="14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400" dirty="0">
                          <a:effectLst/>
                          <a:latin typeface="+mn-lt"/>
                          <a:ea typeface="Times New Roman" panose="02020603050405020304" pitchFamily="18" charset="0"/>
                          <a:cs typeface="Times New Roman" panose="02020603050405020304" pitchFamily="18" charset="0"/>
                        </a:rPr>
                        <a:t>The same goes for the </a:t>
                      </a:r>
                      <a:r>
                        <a:rPr lang="en-US" sz="1400" dirty="0" err="1">
                          <a:effectLst/>
                          <a:latin typeface="+mn-lt"/>
                          <a:ea typeface="Times New Roman" panose="02020603050405020304" pitchFamily="18" charset="0"/>
                          <a:cs typeface="Times New Roman" panose="02020603050405020304" pitchFamily="18" charset="0"/>
                        </a:rPr>
                        <a:t>mikrodot</a:t>
                      </a:r>
                      <a:r>
                        <a:rPr lang="en-US" sz="1400" dirty="0">
                          <a:effectLst/>
                          <a:latin typeface="+mn-lt"/>
                          <a:ea typeface="Times New Roman" panose="02020603050405020304" pitchFamily="18" charset="0"/>
                          <a:cs typeface="Times New Roman" panose="02020603050405020304" pitchFamily="18" charset="0"/>
                        </a:rPr>
                        <a:t> update to include number plates. Ever Since the implementation of the </a:t>
                      </a:r>
                      <a:r>
                        <a:rPr lang="en-US" sz="1400" dirty="0" err="1">
                          <a:effectLst/>
                          <a:latin typeface="+mn-lt"/>
                          <a:ea typeface="Times New Roman" panose="02020603050405020304" pitchFamily="18" charset="0"/>
                          <a:cs typeface="Times New Roman" panose="02020603050405020304" pitchFamily="18" charset="0"/>
                        </a:rPr>
                        <a:t>mikrodot</a:t>
                      </a:r>
                      <a:r>
                        <a:rPr lang="en-US" sz="1400" dirty="0">
                          <a:effectLst/>
                          <a:latin typeface="+mn-lt"/>
                          <a:ea typeface="Times New Roman" panose="02020603050405020304" pitchFamily="18" charset="0"/>
                          <a:cs typeface="Times New Roman" panose="02020603050405020304" pitchFamily="18" charset="0"/>
                        </a:rPr>
                        <a:t> system I have never been stopped and my vehicle verified through this. Just another waste of money.</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gn="just">
                        <a:lnSpc>
                          <a:spcPct val="115000"/>
                        </a:lnSpc>
                        <a:spcAft>
                          <a:spcPts val="0"/>
                        </a:spcAft>
                        <a:buFont typeface="Symbol" panose="05050102010706020507" pitchFamily="18" charset="2"/>
                        <a:buNone/>
                      </a:pPr>
                      <a:r>
                        <a:rPr lang="en-US" sz="1400" dirty="0" smtClean="0">
                          <a:effectLst/>
                          <a:latin typeface="+mn-lt"/>
                          <a:ea typeface="Times New Roman" panose="02020603050405020304" pitchFamily="18" charset="0"/>
                          <a:cs typeface="Times New Roman" panose="02020603050405020304" pitchFamily="18" charset="0"/>
                        </a:rPr>
                        <a:t>Continue from previous</a:t>
                      </a:r>
                      <a:r>
                        <a:rPr lang="en-US" sz="1400" baseline="0" dirty="0" smtClean="0">
                          <a:effectLst/>
                          <a:latin typeface="+mn-lt"/>
                          <a:ea typeface="Times New Roman" panose="02020603050405020304" pitchFamily="18" charset="0"/>
                          <a:cs typeface="Times New Roman" panose="02020603050405020304" pitchFamily="18" charset="0"/>
                        </a:rPr>
                        <a:t> slide</a:t>
                      </a:r>
                      <a:r>
                        <a:rPr lang="en-US" sz="1400" dirty="0" smtClean="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200</a:t>
            </a:fld>
            <a:endParaRPr lang="en-US"/>
          </a:p>
        </p:txBody>
      </p:sp>
    </p:spTree>
    <p:extLst>
      <p:ext uri="{BB962C8B-B14F-4D97-AF65-F5344CB8AC3E}">
        <p14:creationId xmlns:p14="http://schemas.microsoft.com/office/powerpoint/2010/main" xmlns="" val="230188616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81159987"/>
              </p:ext>
            </p:extLst>
          </p:nvPr>
        </p:nvGraphicFramePr>
        <p:xfrm>
          <a:off x="-21489" y="0"/>
          <a:ext cx="9249607" cy="6004871"/>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4104456">
                  <a:extLst>
                    <a:ext uri="{9D8B030D-6E8A-4147-A177-3AD203B41FA5}">
                      <a16:colId xmlns:a16="http://schemas.microsoft.com/office/drawing/2014/main" xmlns="" val="199004167"/>
                    </a:ext>
                  </a:extLst>
                </a:gridCol>
                <a:gridCol w="3240360">
                  <a:extLst>
                    <a:ext uri="{9D8B030D-6E8A-4147-A177-3AD203B41FA5}">
                      <a16:colId xmlns:a16="http://schemas.microsoft.com/office/drawing/2014/main" xmlns="" val="885104855"/>
                    </a:ext>
                  </a:extLst>
                </a:gridCol>
              </a:tblGrid>
              <a:tr h="558428">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862030">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Johan </a:t>
                      </a:r>
                      <a:r>
                        <a:rPr lang="en-US" sz="1800" b="1" kern="1200" dirty="0" err="1">
                          <a:solidFill>
                            <a:schemeClr val="lt1"/>
                          </a:solidFill>
                          <a:effectLst/>
                          <a:latin typeface="+mn-lt"/>
                          <a:ea typeface="+mn-ea"/>
                          <a:cs typeface="+mn-cs"/>
                        </a:rPr>
                        <a:t>Breytenbach</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lvl="0" indent="0" algn="just">
                        <a:lnSpc>
                          <a:spcPct val="115000"/>
                        </a:lnSpc>
                        <a:spcAft>
                          <a:spcPts val="0"/>
                        </a:spcAft>
                        <a:buFont typeface="Symbol" panose="05050102010706020507" pitchFamily="18" charset="2"/>
                        <a:buNone/>
                      </a:pPr>
                      <a:r>
                        <a:rPr lang="en-US" sz="1600" dirty="0">
                          <a:effectLst/>
                          <a:latin typeface="+mn-lt"/>
                          <a:ea typeface="Times New Roman" panose="02020603050405020304" pitchFamily="18" charset="0"/>
                          <a:cs typeface="Times New Roman" panose="02020603050405020304" pitchFamily="18" charset="0"/>
                        </a:rPr>
                        <a:t>The same is applicable with the demerit point system, you are placing such a burden on companies to manage their fleet of vehicles, or should I say the drivers, at the end you are just increasing the cost and price of the end product. How many rules and regulations must we as South Africans still have forced down our throats so that politicians and government officials can feel good about themselves. Get the relevant authorities to do what they are supposed to do such as enforcing the law.</a:t>
                      </a:r>
                      <a:endParaRPr lang="en-ZA" sz="1600" dirty="0">
                        <a:effectLst/>
                        <a:latin typeface="+mn-lt"/>
                        <a:ea typeface="Times New Roman" panose="02020603050405020304" pitchFamily="18" charset="0"/>
                        <a:cs typeface="Times New Roman" panose="02020603050405020304" pitchFamily="18" charset="0"/>
                      </a:endParaRPr>
                    </a:p>
                    <a:p>
                      <a:pPr marL="0" lvl="0" indent="0" algn="just">
                        <a:lnSpc>
                          <a:spcPct val="115000"/>
                        </a:lnSpc>
                        <a:spcAft>
                          <a:spcPts val="0"/>
                        </a:spcAft>
                        <a:buFont typeface="Symbol" panose="05050102010706020507" pitchFamily="18" charset="2"/>
                        <a:buNone/>
                      </a:pPr>
                      <a:r>
                        <a:rPr lang="en-US" sz="1600" dirty="0">
                          <a:effectLst/>
                          <a:latin typeface="+mn-lt"/>
                          <a:ea typeface="Times New Roman" panose="02020603050405020304" pitchFamily="18" charset="0"/>
                          <a:cs typeface="Times New Roman" panose="02020603050405020304" pitchFamily="18" charset="0"/>
                        </a:rPr>
                        <a:t>The same goes for the </a:t>
                      </a:r>
                      <a:r>
                        <a:rPr lang="en-US" sz="1600" dirty="0" err="1">
                          <a:effectLst/>
                          <a:latin typeface="+mn-lt"/>
                          <a:ea typeface="Times New Roman" panose="02020603050405020304" pitchFamily="18" charset="0"/>
                          <a:cs typeface="Times New Roman" panose="02020603050405020304" pitchFamily="18" charset="0"/>
                        </a:rPr>
                        <a:t>mikrodot</a:t>
                      </a:r>
                      <a:r>
                        <a:rPr lang="en-US" sz="1600" dirty="0">
                          <a:effectLst/>
                          <a:latin typeface="+mn-lt"/>
                          <a:ea typeface="Times New Roman" panose="02020603050405020304" pitchFamily="18" charset="0"/>
                          <a:cs typeface="Times New Roman" panose="02020603050405020304" pitchFamily="18" charset="0"/>
                        </a:rPr>
                        <a:t> update to include number plates. Ever Since the implementation of the </a:t>
                      </a:r>
                      <a:r>
                        <a:rPr lang="en-US" sz="1600" dirty="0" err="1">
                          <a:effectLst/>
                          <a:latin typeface="+mn-lt"/>
                          <a:ea typeface="Times New Roman" panose="02020603050405020304" pitchFamily="18" charset="0"/>
                          <a:cs typeface="Times New Roman" panose="02020603050405020304" pitchFamily="18" charset="0"/>
                        </a:rPr>
                        <a:t>mikrodot</a:t>
                      </a:r>
                      <a:r>
                        <a:rPr lang="en-US" sz="1600" dirty="0">
                          <a:effectLst/>
                          <a:latin typeface="+mn-lt"/>
                          <a:ea typeface="Times New Roman" panose="02020603050405020304" pitchFamily="18" charset="0"/>
                          <a:cs typeface="Times New Roman" panose="02020603050405020304" pitchFamily="18" charset="0"/>
                        </a:rPr>
                        <a:t> system I have never been stopped and my vehicle verified through this. Just another waste of money.</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gn="just">
                        <a:lnSpc>
                          <a:spcPct val="115000"/>
                        </a:lnSpc>
                        <a:spcAft>
                          <a:spcPts val="0"/>
                        </a:spcAft>
                        <a:buFont typeface="Symbol" panose="05050102010706020507" pitchFamily="18" charset="2"/>
                        <a:buNone/>
                      </a:pPr>
                      <a:r>
                        <a:rPr lang="en-ZA" sz="1600" dirty="0">
                          <a:effectLst/>
                          <a:latin typeface="+mn-lt"/>
                          <a:ea typeface="Times New Roman" panose="02020603050405020304" pitchFamily="18" charset="0"/>
                          <a:cs typeface="Times New Roman" panose="02020603050405020304" pitchFamily="18" charset="0"/>
                        </a:rPr>
                        <a:t>Demerit points system is designed to change driver behaviour, if the driver complies with all the road traffic legislation they will be affected by the demerit</a:t>
                      </a:r>
                      <a:r>
                        <a:rPr lang="en-ZA" sz="1600" baseline="0" dirty="0">
                          <a:effectLst/>
                          <a:latin typeface="+mn-lt"/>
                          <a:ea typeface="Times New Roman" panose="02020603050405020304" pitchFamily="18" charset="0"/>
                          <a:cs typeface="Times New Roman" panose="02020603050405020304" pitchFamily="18" charset="0"/>
                        </a:rPr>
                        <a:t> points system</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398955">
                <a:tc vMerge="1">
                  <a:txBody>
                    <a:bodyPr/>
                    <a:lstStyle/>
                    <a:p>
                      <a:endParaRPr lang="en-US"/>
                    </a:p>
                  </a:txBody>
                  <a:tcPr/>
                </a:tc>
                <a:tc>
                  <a:txBody>
                    <a:bodyPr/>
                    <a:lstStyle/>
                    <a:p>
                      <a:pPr marL="0" marR="0" algn="just">
                        <a:lnSpc>
                          <a:spcPct val="107000"/>
                        </a:lnSpc>
                        <a:spcBef>
                          <a:spcPts val="0"/>
                        </a:spcBef>
                        <a:spcAft>
                          <a:spcPts val="0"/>
                        </a:spcAft>
                      </a:pPr>
                      <a:endParaRPr lang="en-US" sz="16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201</a:t>
            </a:fld>
            <a:endParaRPr lang="en-US"/>
          </a:p>
        </p:txBody>
      </p:sp>
    </p:spTree>
    <p:extLst>
      <p:ext uri="{BB962C8B-B14F-4D97-AF65-F5344CB8AC3E}">
        <p14:creationId xmlns:p14="http://schemas.microsoft.com/office/powerpoint/2010/main" xmlns="" val="427959274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08562764"/>
              </p:ext>
            </p:extLst>
          </p:nvPr>
        </p:nvGraphicFramePr>
        <p:xfrm>
          <a:off x="-14326" y="3"/>
          <a:ext cx="9267865" cy="5801454"/>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816424">
                  <a:extLst>
                    <a:ext uri="{9D8B030D-6E8A-4147-A177-3AD203B41FA5}">
                      <a16:colId xmlns:a16="http://schemas.microsoft.com/office/drawing/2014/main" xmlns="" val="199004167"/>
                    </a:ext>
                  </a:extLst>
                </a:gridCol>
                <a:gridCol w="3546650">
                  <a:extLst>
                    <a:ext uri="{9D8B030D-6E8A-4147-A177-3AD203B41FA5}">
                      <a16:colId xmlns:a16="http://schemas.microsoft.com/office/drawing/2014/main" xmlns="" val="885104855"/>
                    </a:ext>
                  </a:extLst>
                </a:gridCol>
              </a:tblGrid>
              <a:tr h="29127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118770">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Sappy Benedict</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gn="just">
                        <a:lnSpc>
                          <a:spcPct val="115000"/>
                        </a:lnSpc>
                        <a:spcAft>
                          <a:spcPts val="0"/>
                        </a:spcAft>
                        <a:buFont typeface="Symbol" panose="05050102010706020507" pitchFamily="18" charset="2"/>
                        <a:buChar char=""/>
                      </a:pPr>
                      <a:r>
                        <a:rPr lang="en-US" sz="1400" dirty="0">
                          <a:effectLst/>
                          <a:latin typeface="+mn-lt"/>
                          <a:ea typeface="Times New Roman" panose="02020603050405020304" pitchFamily="18" charset="0"/>
                          <a:cs typeface="Times New Roman" panose="02020603050405020304" pitchFamily="18" charset="0"/>
                        </a:rPr>
                        <a:t>Point of Alcohol is accepted </a:t>
                      </a:r>
                      <a:endParaRPr lang="en-ZA" sz="14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400" dirty="0">
                          <a:effectLst/>
                          <a:latin typeface="+mn-lt"/>
                          <a:ea typeface="Times New Roman" panose="02020603050405020304" pitchFamily="18" charset="0"/>
                          <a:cs typeface="Times New Roman" panose="02020603050405020304" pitchFamily="18" charset="0"/>
                        </a:rPr>
                        <a:t>Point of changing drivers </a:t>
                      </a:r>
                      <a:r>
                        <a:rPr lang="en-US" sz="1400" dirty="0" err="1">
                          <a:effectLst/>
                          <a:latin typeface="+mn-lt"/>
                          <a:ea typeface="Times New Roman" panose="02020603050405020304" pitchFamily="18" charset="0"/>
                          <a:cs typeface="Times New Roman" panose="02020603050405020304" pitchFamily="18" charset="0"/>
                        </a:rPr>
                        <a:t>licence</a:t>
                      </a:r>
                      <a:r>
                        <a:rPr lang="en-US" sz="1400" dirty="0">
                          <a:effectLst/>
                          <a:latin typeface="+mn-lt"/>
                          <a:ea typeface="Times New Roman" panose="02020603050405020304" pitchFamily="18" charset="0"/>
                          <a:cs typeface="Times New Roman" panose="02020603050405020304" pitchFamily="18" charset="0"/>
                        </a:rPr>
                        <a:t> will have a negative effect on drivers and overload the system as we can not afford to pay for a new </a:t>
                      </a:r>
                      <a:r>
                        <a:rPr lang="en-US" sz="1400" dirty="0" err="1">
                          <a:effectLst/>
                          <a:latin typeface="+mn-lt"/>
                          <a:ea typeface="Times New Roman" panose="02020603050405020304" pitchFamily="18" charset="0"/>
                          <a:cs typeface="Times New Roman" panose="02020603050405020304" pitchFamily="18" charset="0"/>
                        </a:rPr>
                        <a:t>licence</a:t>
                      </a:r>
                      <a:r>
                        <a:rPr lang="en-US" sz="1400" dirty="0">
                          <a:effectLst/>
                          <a:latin typeface="+mn-lt"/>
                          <a:ea typeface="Times New Roman" panose="02020603050405020304" pitchFamily="18" charset="0"/>
                          <a:cs typeface="Times New Roman" panose="02020603050405020304" pitchFamily="18" charset="0"/>
                        </a:rPr>
                        <a:t> card due to the economy after vivid 19 this factors must be taken into consideration</a:t>
                      </a:r>
                      <a:endParaRPr lang="en-ZA" sz="14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400" dirty="0">
                          <a:effectLst/>
                          <a:latin typeface="+mn-lt"/>
                          <a:ea typeface="Times New Roman" panose="02020603050405020304" pitchFamily="18" charset="0"/>
                          <a:cs typeface="Times New Roman" panose="02020603050405020304" pitchFamily="18" charset="0"/>
                        </a:rPr>
                        <a:t>Regulation must be implemented to foreigner SADC drivers they must take a pre driving test before they are allowed to work and use our road as they buy their </a:t>
                      </a:r>
                      <a:r>
                        <a:rPr lang="en-US" sz="1400" dirty="0" err="1">
                          <a:effectLst/>
                          <a:latin typeface="+mn-lt"/>
                          <a:ea typeface="Times New Roman" panose="02020603050405020304" pitchFamily="18" charset="0"/>
                          <a:cs typeface="Times New Roman" panose="02020603050405020304" pitchFamily="18" charset="0"/>
                        </a:rPr>
                        <a:t>licence</a:t>
                      </a:r>
                      <a:r>
                        <a:rPr lang="en-US" sz="1400" dirty="0">
                          <a:effectLst/>
                          <a:latin typeface="+mn-lt"/>
                          <a:ea typeface="Times New Roman" panose="02020603050405020304" pitchFamily="18" charset="0"/>
                          <a:cs typeface="Times New Roman" panose="02020603050405020304" pitchFamily="18" charset="0"/>
                        </a:rPr>
                        <a:t> from their country and came here to secure a job while our SA Citizen are struggling to get employment and even to get that code 14 with </a:t>
                      </a:r>
                      <a:r>
                        <a:rPr lang="en-US" sz="1400" dirty="0" err="1">
                          <a:effectLst/>
                          <a:latin typeface="+mn-lt"/>
                          <a:ea typeface="Times New Roman" panose="02020603050405020304" pitchFamily="18" charset="0"/>
                          <a:cs typeface="Times New Roman" panose="02020603050405020304" pitchFamily="18" charset="0"/>
                        </a:rPr>
                        <a:t>pdp</a:t>
                      </a:r>
                      <a:r>
                        <a:rPr lang="en-US" sz="1400" dirty="0">
                          <a:effectLst/>
                          <a:latin typeface="+mn-lt"/>
                          <a:ea typeface="Times New Roman" panose="02020603050405020304" pitchFamily="18" charset="0"/>
                          <a:cs typeface="Times New Roman" panose="02020603050405020304" pitchFamily="18" charset="0"/>
                        </a:rPr>
                        <a:t> drivers </a:t>
                      </a:r>
                      <a:r>
                        <a:rPr lang="en-US" sz="1400" dirty="0" err="1">
                          <a:effectLst/>
                          <a:latin typeface="+mn-lt"/>
                          <a:ea typeface="Times New Roman" panose="02020603050405020304" pitchFamily="18" charset="0"/>
                          <a:cs typeface="Times New Roman" panose="02020603050405020304" pitchFamily="18" charset="0"/>
                        </a:rPr>
                        <a:t>licence</a:t>
                      </a:r>
                      <a:r>
                        <a:rPr lang="en-US" sz="1400" dirty="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400" dirty="0">
                          <a:effectLst/>
                          <a:latin typeface="+mn-lt"/>
                          <a:ea typeface="Times New Roman" panose="02020603050405020304" pitchFamily="18" charset="0"/>
                          <a:cs typeface="Times New Roman" panose="02020603050405020304" pitchFamily="18" charset="0"/>
                        </a:rPr>
                        <a:t>On the above points I'm against this changes only foreigner drivers </a:t>
                      </a:r>
                      <a:r>
                        <a:rPr lang="en-US" sz="1400" dirty="0" err="1">
                          <a:effectLst/>
                          <a:latin typeface="+mn-lt"/>
                          <a:ea typeface="Times New Roman" panose="02020603050405020304" pitchFamily="18" charset="0"/>
                          <a:cs typeface="Times New Roman" panose="02020603050405020304" pitchFamily="18" charset="0"/>
                        </a:rPr>
                        <a:t>licence</a:t>
                      </a:r>
                      <a:r>
                        <a:rPr lang="en-US" sz="1400" dirty="0">
                          <a:effectLst/>
                          <a:latin typeface="+mn-lt"/>
                          <a:ea typeface="Times New Roman" panose="02020603050405020304" pitchFamily="18" charset="0"/>
                          <a:cs typeface="Times New Roman" panose="02020603050405020304" pitchFamily="18" charset="0"/>
                        </a:rPr>
                        <a:t> must be regulated and review.</a:t>
                      </a:r>
                      <a:endParaRPr lang="en-ZA" sz="1400" dirty="0">
                        <a:effectLst/>
                        <a:latin typeface="+mn-lt"/>
                        <a:ea typeface="Times New Roman" panose="02020603050405020304" pitchFamily="18" charset="0"/>
                        <a:cs typeface="Times New Roman" panose="02020603050405020304" pitchFamily="18" charset="0"/>
                      </a:endParaRPr>
                    </a:p>
                    <a:p>
                      <a:pPr marL="457200" algn="just">
                        <a:lnSpc>
                          <a:spcPct val="115000"/>
                        </a:lnSpc>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en-US" sz="1400" dirty="0">
                          <a:effectLst/>
                          <a:latin typeface="+mn-lt"/>
                          <a:ea typeface="Times New Roman" panose="02020603050405020304" pitchFamily="18" charset="0"/>
                          <a:cs typeface="Times New Roman" panose="02020603050405020304" pitchFamily="18" charset="0"/>
                        </a:rPr>
                        <a:t>Noted. The issue is to ensure that we have skilled drivers that operate motor vehicles requiring a Professional Driving Permit. The other option would be to require advanced training before acquiring that category of </a:t>
                      </a:r>
                      <a:r>
                        <a:rPr lang="en-US" sz="1400" dirty="0" err="1">
                          <a:effectLst/>
                          <a:latin typeface="+mn-lt"/>
                          <a:ea typeface="Times New Roman" panose="02020603050405020304" pitchFamily="18" charset="0"/>
                          <a:cs typeface="Times New Roman" panose="02020603050405020304" pitchFamily="18" charset="0"/>
                        </a:rPr>
                        <a:t>licence</a:t>
                      </a:r>
                      <a:r>
                        <a:rPr lang="en-US" sz="1400" dirty="0">
                          <a:effectLst/>
                          <a:latin typeface="+mn-lt"/>
                          <a:ea typeface="Times New Roman" panose="02020603050405020304" pitchFamily="18" charset="0"/>
                          <a:cs typeface="Times New Roman" panose="02020603050405020304" pitchFamily="18" charset="0"/>
                        </a:rPr>
                        <a:t>, which may be more costly. </a:t>
                      </a:r>
                      <a:endParaRPr lang="en-ZA" sz="1400" dirty="0">
                        <a:effectLst/>
                        <a:latin typeface="+mn-lt"/>
                        <a:ea typeface="Times New Roman" panose="02020603050405020304" pitchFamily="18" charset="0"/>
                        <a:cs typeface="Times New Roman" panose="02020603050405020304" pitchFamily="18" charset="0"/>
                      </a:endParaRPr>
                    </a:p>
                    <a:p>
                      <a:pPr marL="457200" algn="just">
                        <a:lnSpc>
                          <a:spcPct val="115000"/>
                        </a:lnSpc>
                        <a:spcAft>
                          <a:spcPts val="0"/>
                        </a:spcAft>
                      </a:pPr>
                      <a:r>
                        <a:rPr lang="en-US" sz="1400" dirty="0">
                          <a:effectLst/>
                          <a:latin typeface="+mn-lt"/>
                          <a:ea typeface="Times New Roman" panose="02020603050405020304" pitchFamily="18" charset="0"/>
                          <a:cs typeface="Times New Roman" panose="02020603050405020304" pitchFamily="18" charset="0"/>
                        </a:rPr>
                        <a:t>Noted, requirements that for purposes of driving such category of motor vehicle then they must obtain a South African </a:t>
                      </a:r>
                      <a:r>
                        <a:rPr lang="en-US" sz="1400" dirty="0" err="1">
                          <a:effectLst/>
                          <a:latin typeface="+mn-lt"/>
                          <a:ea typeface="Times New Roman" panose="02020603050405020304" pitchFamily="18" charset="0"/>
                          <a:cs typeface="Times New Roman" panose="02020603050405020304" pitchFamily="18" charset="0"/>
                        </a:rPr>
                        <a:t>licence</a:t>
                      </a:r>
                      <a:r>
                        <a:rPr lang="en-US" sz="1400" dirty="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332962">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202</a:t>
            </a:fld>
            <a:endParaRPr lang="en-US"/>
          </a:p>
        </p:txBody>
      </p:sp>
    </p:spTree>
    <p:extLst>
      <p:ext uri="{BB962C8B-B14F-4D97-AF65-F5344CB8AC3E}">
        <p14:creationId xmlns:p14="http://schemas.microsoft.com/office/powerpoint/2010/main" xmlns="" val="280509638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845752293"/>
              </p:ext>
            </p:extLst>
          </p:nvPr>
        </p:nvGraphicFramePr>
        <p:xfrm>
          <a:off x="0" y="1"/>
          <a:ext cx="9249607" cy="5606057"/>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442058">
                  <a:extLst>
                    <a:ext uri="{9D8B030D-6E8A-4147-A177-3AD203B41FA5}">
                      <a16:colId xmlns:a16="http://schemas.microsoft.com/office/drawing/2014/main" xmlns="" val="199004167"/>
                    </a:ext>
                  </a:extLst>
                </a:gridCol>
                <a:gridCol w="3902758">
                  <a:extLst>
                    <a:ext uri="{9D8B030D-6E8A-4147-A177-3AD203B41FA5}">
                      <a16:colId xmlns:a16="http://schemas.microsoft.com/office/drawing/2014/main" xmlns="" val="885104855"/>
                    </a:ext>
                  </a:extLst>
                </a:gridCol>
              </a:tblGrid>
              <a:tr h="38574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22031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Chrissie Dicks</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I agree that people who drink more than the limit should pay a fine. The number plates  completely out of control. Also licenses should last for as long as you are the owner, only new car licenses by change of ownership. We the public is ripped off by this renewal every 5 years.  </a:t>
                      </a:r>
                      <a:endParaRPr lang="en-ZA" sz="16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No time to spend in standing in long lines and then send home because of the incompetent way licensing departments are. Then the drivers licenses should be a once off thing, but people can be ask for a eye test report every 5 years</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Noted,</a:t>
                      </a:r>
                      <a:endParaRPr lang="en-ZA" sz="16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There is a need to continuously monitor the </a:t>
                      </a:r>
                      <a:r>
                        <a:rPr lang="en-US" sz="1600" dirty="0" err="1">
                          <a:effectLst/>
                          <a:latin typeface="+mn-lt"/>
                          <a:ea typeface="Times New Roman" panose="02020603050405020304" pitchFamily="18" charset="0"/>
                          <a:cs typeface="Times New Roman" panose="02020603050405020304" pitchFamily="18" charset="0"/>
                        </a:rPr>
                        <a:t>Numberplate</a:t>
                      </a:r>
                      <a:r>
                        <a:rPr lang="en-US" sz="1600" dirty="0">
                          <a:effectLst/>
                          <a:latin typeface="+mn-lt"/>
                          <a:ea typeface="Times New Roman" panose="02020603050405020304" pitchFamily="18" charset="0"/>
                          <a:cs typeface="Times New Roman" panose="02020603050405020304" pitchFamily="18" charset="0"/>
                        </a:rPr>
                        <a:t> being used as they may be defaced during their use.</a:t>
                      </a:r>
                      <a:endParaRPr lang="en-ZA" sz="16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The condition of a driver changes as they age. Therefore it is important to check that they are still able to operate such motor vehicle as their medical condition may have changed.   </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203</a:t>
            </a:fld>
            <a:endParaRPr lang="en-US"/>
          </a:p>
        </p:txBody>
      </p:sp>
    </p:spTree>
    <p:extLst>
      <p:ext uri="{BB962C8B-B14F-4D97-AF65-F5344CB8AC3E}">
        <p14:creationId xmlns:p14="http://schemas.microsoft.com/office/powerpoint/2010/main" xmlns="" val="270018233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91586828"/>
              </p:ext>
            </p:extLst>
          </p:nvPr>
        </p:nvGraphicFramePr>
        <p:xfrm>
          <a:off x="-14326" y="0"/>
          <a:ext cx="9249607" cy="5593345"/>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41441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16245">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Leonie </a:t>
                      </a:r>
                      <a:r>
                        <a:rPr lang="en-US" sz="1800" b="1" kern="1200" dirty="0" err="1">
                          <a:solidFill>
                            <a:schemeClr val="lt1"/>
                          </a:solidFill>
                          <a:effectLst/>
                          <a:latin typeface="+mn-lt"/>
                          <a:ea typeface="+mn-ea"/>
                          <a:cs typeface="+mn-cs"/>
                        </a:rPr>
                        <a:t>Roulstone</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All good but who is going to foot the bill for the new plates?.</a:t>
                      </a:r>
                      <a:endParaRPr lang="en-ZA" sz="16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How are you going to control the security and corruption around this new license plates.</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There will be time frame or period for changing to the new number plates. The Intention is to deal with the theft of motor vehicle and cloning of such motor vehicles. It will be controlled thorough the system capturing. This proposed legislative provision will be implemented along with the regulations that are intended to be overhauled which make various provisions for the value chain of the number plate legislation</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62688">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204</a:t>
            </a:fld>
            <a:endParaRPr lang="en-US"/>
          </a:p>
        </p:txBody>
      </p:sp>
    </p:spTree>
    <p:extLst>
      <p:ext uri="{BB962C8B-B14F-4D97-AF65-F5344CB8AC3E}">
        <p14:creationId xmlns:p14="http://schemas.microsoft.com/office/powerpoint/2010/main" xmlns="" val="399823359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80189138"/>
              </p:ext>
            </p:extLst>
          </p:nvPr>
        </p:nvGraphicFramePr>
        <p:xfrm>
          <a:off x="0" y="0"/>
          <a:ext cx="9249607" cy="5581861"/>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41441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697257">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Elize</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Jordaan</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gn="just">
                        <a:lnSpc>
                          <a:spcPct val="115000"/>
                        </a:lnSpc>
                        <a:spcAft>
                          <a:spcPts val="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I fully support the alcohol ban on drivers. It is long overdue.</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10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Noted</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70192">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205</a:t>
            </a:fld>
            <a:endParaRPr lang="en-US"/>
          </a:p>
        </p:txBody>
      </p:sp>
    </p:spTree>
    <p:extLst>
      <p:ext uri="{BB962C8B-B14F-4D97-AF65-F5344CB8AC3E}">
        <p14:creationId xmlns:p14="http://schemas.microsoft.com/office/powerpoint/2010/main" xmlns="" val="191395086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50537598"/>
              </p:ext>
            </p:extLst>
          </p:nvPr>
        </p:nvGraphicFramePr>
        <p:xfrm>
          <a:off x="-14326" y="0"/>
          <a:ext cx="9267864" cy="5609298"/>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45909">
                  <a:extLst>
                    <a:ext uri="{9D8B030D-6E8A-4147-A177-3AD203B41FA5}">
                      <a16:colId xmlns:a16="http://schemas.microsoft.com/office/drawing/2014/main" xmlns="" val="199004167"/>
                    </a:ext>
                  </a:extLst>
                </a:gridCol>
                <a:gridCol w="4289172">
                  <a:extLst>
                    <a:ext uri="{9D8B030D-6E8A-4147-A177-3AD203B41FA5}">
                      <a16:colId xmlns:a16="http://schemas.microsoft.com/office/drawing/2014/main" xmlns="" val="885104855"/>
                    </a:ext>
                  </a:extLst>
                </a:gridCol>
              </a:tblGrid>
              <a:tr h="41441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33464">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Derron</a:t>
                      </a:r>
                      <a:r>
                        <a:rPr lang="en-US" sz="1800" b="1" kern="1200" dirty="0">
                          <a:solidFill>
                            <a:schemeClr val="lt1"/>
                          </a:solidFill>
                          <a:effectLst/>
                          <a:latin typeface="+mn-lt"/>
                          <a:ea typeface="+mn-ea"/>
                          <a:cs typeface="+mn-cs"/>
                        </a:rPr>
                        <a:t> Green</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lvl="0" indent="0" algn="just">
                        <a:lnSpc>
                          <a:spcPct val="115000"/>
                        </a:lnSpc>
                        <a:spcAft>
                          <a:spcPts val="0"/>
                        </a:spcAft>
                        <a:buFont typeface="Symbol" panose="05050102010706020507" pitchFamily="18" charset="2"/>
                        <a:buNone/>
                      </a:pPr>
                      <a:r>
                        <a:rPr lang="en-US" sz="1200" dirty="0">
                          <a:effectLst/>
                          <a:latin typeface="+mn-lt"/>
                          <a:ea typeface="Times New Roman" panose="02020603050405020304" pitchFamily="18" charset="0"/>
                          <a:cs typeface="Times New Roman" panose="02020603050405020304" pitchFamily="18" charset="0"/>
                        </a:rPr>
                        <a:t>There has not been enough studies to prove that 0.00 percentage is viable in the general population continuously and reliable.</a:t>
                      </a:r>
                      <a:endParaRPr lang="en-ZA" sz="1200" dirty="0">
                        <a:effectLst/>
                        <a:latin typeface="+mn-lt"/>
                        <a:ea typeface="Times New Roman" panose="02020603050405020304" pitchFamily="18" charset="0"/>
                        <a:cs typeface="Times New Roman" panose="02020603050405020304" pitchFamily="18" charset="0"/>
                      </a:endParaRPr>
                    </a:p>
                    <a:p>
                      <a:pPr marL="0" lvl="0" indent="0" algn="just">
                        <a:lnSpc>
                          <a:spcPct val="115000"/>
                        </a:lnSpc>
                        <a:spcAft>
                          <a:spcPts val="0"/>
                        </a:spcAft>
                        <a:buFont typeface="Symbol" panose="05050102010706020507" pitchFamily="18" charset="2"/>
                        <a:buNone/>
                      </a:pPr>
                      <a:r>
                        <a:rPr lang="en-US" sz="1200" dirty="0">
                          <a:effectLst/>
                          <a:latin typeface="+mn-lt"/>
                          <a:ea typeface="Times New Roman" panose="02020603050405020304" pitchFamily="18" charset="0"/>
                          <a:cs typeface="Times New Roman" panose="02020603050405020304" pitchFamily="18" charset="0"/>
                        </a:rPr>
                        <a:t>The new </a:t>
                      </a:r>
                      <a:r>
                        <a:rPr lang="en-US" sz="1200" dirty="0" err="1">
                          <a:effectLst/>
                          <a:latin typeface="+mn-lt"/>
                          <a:ea typeface="Times New Roman" panose="02020603050405020304" pitchFamily="18" charset="0"/>
                          <a:cs typeface="Times New Roman" panose="02020603050405020304" pitchFamily="18" charset="0"/>
                        </a:rPr>
                        <a:t>licence</a:t>
                      </a:r>
                      <a:r>
                        <a:rPr lang="en-US" sz="1200" dirty="0">
                          <a:effectLst/>
                          <a:latin typeface="+mn-lt"/>
                          <a:ea typeface="Times New Roman" panose="02020603050405020304" pitchFamily="18" charset="0"/>
                          <a:cs typeface="Times New Roman" panose="02020603050405020304" pitchFamily="18" charset="0"/>
                        </a:rPr>
                        <a:t> plates are a money making scheme by government and some supplier. There must be cheaper ways to resolve the issue. small microchips are cheaply available to put in your phone or laptop to trace you don't need an entire </a:t>
                      </a:r>
                      <a:r>
                        <a:rPr lang="en-US" sz="1200" dirty="0" err="1">
                          <a:effectLst/>
                          <a:latin typeface="+mn-lt"/>
                          <a:ea typeface="Times New Roman" panose="02020603050405020304" pitchFamily="18" charset="0"/>
                          <a:cs typeface="Times New Roman" panose="02020603050405020304" pitchFamily="18" charset="0"/>
                        </a:rPr>
                        <a:t>licence</a:t>
                      </a:r>
                      <a:r>
                        <a:rPr lang="en-US" sz="1200" dirty="0">
                          <a:effectLst/>
                          <a:latin typeface="+mn-lt"/>
                          <a:ea typeface="Times New Roman" panose="02020603050405020304" pitchFamily="18" charset="0"/>
                          <a:cs typeface="Times New Roman" panose="02020603050405020304" pitchFamily="18" charset="0"/>
                        </a:rPr>
                        <a:t> plate. Also the whole  assumption of one driver one car is so far from reality.. now days most families share a car. </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gn="just">
                        <a:lnSpc>
                          <a:spcPct val="115000"/>
                        </a:lnSpc>
                        <a:spcAft>
                          <a:spcPts val="0"/>
                        </a:spcAft>
                        <a:buFont typeface="Symbol" panose="05050102010706020507" pitchFamily="18" charset="2"/>
                        <a:buNone/>
                      </a:pPr>
                      <a:r>
                        <a:rPr lang="en-US" sz="1200" dirty="0">
                          <a:effectLst/>
                          <a:latin typeface="+mn-lt"/>
                          <a:ea typeface="Times New Roman" panose="02020603050405020304" pitchFamily="18" charset="0"/>
                          <a:cs typeface="Times New Roman" panose="02020603050405020304" pitchFamily="18" charset="0"/>
                        </a:rPr>
                        <a:t>Not accepted. Alcohol plays a significant role in the number of Accidents that we have on our roads. </a:t>
                      </a:r>
                    </a:p>
                    <a:p>
                      <a:pPr marL="0" lvl="0" indent="0" algn="just">
                        <a:lnSpc>
                          <a:spcPct val="115000"/>
                        </a:lnSpc>
                        <a:spcAft>
                          <a:spcPts val="0"/>
                        </a:spcAft>
                        <a:buFont typeface="Symbol" panose="05050102010706020507" pitchFamily="18" charset="2"/>
                        <a:buNone/>
                      </a:pPr>
                      <a:endParaRPr lang="en-US" sz="1200" dirty="0">
                        <a:effectLst/>
                        <a:latin typeface="+mn-lt"/>
                        <a:ea typeface="Times New Roman" panose="02020603050405020304" pitchFamily="18" charset="0"/>
                        <a:cs typeface="Times New Roman" panose="02020603050405020304" pitchFamily="18" charset="0"/>
                      </a:endParaRPr>
                    </a:p>
                    <a:p>
                      <a:pPr marL="0" lvl="0" indent="0" algn="just">
                        <a:lnSpc>
                          <a:spcPct val="115000"/>
                        </a:lnSpc>
                        <a:spcAft>
                          <a:spcPts val="0"/>
                        </a:spcAft>
                        <a:buFont typeface="Symbol" panose="05050102010706020507" pitchFamily="18" charset="2"/>
                        <a:buNone/>
                      </a:pPr>
                      <a:r>
                        <a:rPr lang="en-US" sz="1200" dirty="0">
                          <a:effectLst/>
                          <a:latin typeface="+mn-lt"/>
                          <a:ea typeface="Times New Roman" panose="02020603050405020304" pitchFamily="18" charset="0"/>
                          <a:cs typeface="Times New Roman" panose="02020603050405020304" pitchFamily="18" charset="0"/>
                        </a:rPr>
                        <a:t>There will be time frame or period for changing to the new number plates. Intention is to deal with the theft of motor vehicle and cloning of such motor vehicles. While the suggestion or proposal that says “microchips are cheaply available to put in your phone or laptop to trace you don't need an entire </a:t>
                      </a:r>
                      <a:r>
                        <a:rPr lang="en-US" sz="1200" dirty="0" err="1">
                          <a:effectLst/>
                          <a:latin typeface="+mn-lt"/>
                          <a:ea typeface="Times New Roman" panose="02020603050405020304" pitchFamily="18" charset="0"/>
                          <a:cs typeface="Times New Roman" panose="02020603050405020304" pitchFamily="18" charset="0"/>
                        </a:rPr>
                        <a:t>licence</a:t>
                      </a:r>
                      <a:r>
                        <a:rPr lang="en-US" sz="1200" dirty="0">
                          <a:effectLst/>
                          <a:latin typeface="+mn-lt"/>
                          <a:ea typeface="Times New Roman" panose="02020603050405020304" pitchFamily="18" charset="0"/>
                          <a:cs typeface="Times New Roman" panose="02020603050405020304" pitchFamily="18" charset="0"/>
                        </a:rPr>
                        <a:t> plate” is not considerate of SA’s socio economic factors because there are people who can’t afford that laptop or even a cellphone that has got features that allows for these kind of things to be done. It is also not relevant to the proposed amendment because it tracks other things except for being able to identify motor vehicles for purposes of law enforcement, vehicle theft and cloning. A cellphone stays in your pocket but a number plate is required to be displayed on a motor vehicle such that even a law enforcement officer approaching from either front or rear can be able to detect it and take appropriate action if there is any suspicion of the vehicle not being legally on the road or if it had previously being reported stolen or if it was used in the commission of a crime somewhere else.</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61422">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206</a:t>
            </a:fld>
            <a:endParaRPr lang="en-US"/>
          </a:p>
        </p:txBody>
      </p:sp>
    </p:spTree>
    <p:extLst>
      <p:ext uri="{BB962C8B-B14F-4D97-AF65-F5344CB8AC3E}">
        <p14:creationId xmlns:p14="http://schemas.microsoft.com/office/powerpoint/2010/main" xmlns="" val="344553948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69596383"/>
              </p:ext>
            </p:extLst>
          </p:nvPr>
        </p:nvGraphicFramePr>
        <p:xfrm>
          <a:off x="-14326" y="1"/>
          <a:ext cx="9267865" cy="4623797"/>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3001893">
                  <a:extLst>
                    <a:ext uri="{9D8B030D-6E8A-4147-A177-3AD203B41FA5}">
                      <a16:colId xmlns:a16="http://schemas.microsoft.com/office/drawing/2014/main" xmlns="" val="199004167"/>
                    </a:ext>
                  </a:extLst>
                </a:gridCol>
                <a:gridCol w="4289173">
                  <a:extLst>
                    <a:ext uri="{9D8B030D-6E8A-4147-A177-3AD203B41FA5}">
                      <a16:colId xmlns:a16="http://schemas.microsoft.com/office/drawing/2014/main" xmlns="" val="885104855"/>
                    </a:ext>
                  </a:extLst>
                </a:gridCol>
              </a:tblGrid>
              <a:tr h="41441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752821">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Chaheen</a:t>
                      </a:r>
                      <a:r>
                        <a:rPr lang="en-US" sz="1800" b="1" kern="1200" dirty="0">
                          <a:solidFill>
                            <a:schemeClr val="lt1"/>
                          </a:solidFill>
                          <a:effectLst/>
                          <a:latin typeface="+mn-lt"/>
                          <a:ea typeface="+mn-ea"/>
                          <a:cs typeface="+mn-cs"/>
                        </a:rPr>
                        <a:t> October</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lvl="0" indent="0" algn="just">
                        <a:lnSpc>
                          <a:spcPct val="115000"/>
                        </a:lnSpc>
                        <a:spcAft>
                          <a:spcPts val="0"/>
                        </a:spcAft>
                        <a:buFont typeface="Symbol" panose="05050102010706020507" pitchFamily="18" charset="2"/>
                        <a:buNone/>
                      </a:pPr>
                      <a:r>
                        <a:rPr lang="en-US" sz="1600" dirty="0">
                          <a:effectLst/>
                          <a:latin typeface="+mn-lt"/>
                          <a:ea typeface="Times New Roman" panose="02020603050405020304" pitchFamily="18" charset="0"/>
                          <a:cs typeface="Times New Roman" panose="02020603050405020304" pitchFamily="18" charset="0"/>
                        </a:rPr>
                        <a:t>I don’t have any extra money, if any in this difficult times for </a:t>
                      </a:r>
                      <a:r>
                        <a:rPr lang="en-US" sz="1600" dirty="0" err="1">
                          <a:effectLst/>
                          <a:latin typeface="+mn-lt"/>
                          <a:ea typeface="Times New Roman" panose="02020603050405020304" pitchFamily="18" charset="0"/>
                          <a:cs typeface="Times New Roman" panose="02020603050405020304" pitchFamily="18" charset="0"/>
                        </a:rPr>
                        <a:t>eg</a:t>
                      </a:r>
                      <a:r>
                        <a:rPr lang="en-US" sz="1600" dirty="0">
                          <a:effectLst/>
                          <a:latin typeface="+mn-lt"/>
                          <a:ea typeface="Times New Roman" panose="02020603050405020304" pitchFamily="18" charset="0"/>
                          <a:cs typeface="Times New Roman" panose="02020603050405020304" pitchFamily="18" charset="0"/>
                        </a:rPr>
                        <a:t> new number plates or anything new in this bill. I am thus against the bill</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gn="just">
                        <a:lnSpc>
                          <a:spcPct val="115000"/>
                        </a:lnSpc>
                        <a:spcAft>
                          <a:spcPts val="0"/>
                        </a:spcAft>
                        <a:buFont typeface="Symbol" panose="05050102010706020507" pitchFamily="18" charset="2"/>
                        <a:buNone/>
                      </a:pPr>
                      <a:r>
                        <a:rPr lang="en-US" sz="1600" dirty="0">
                          <a:effectLst/>
                          <a:latin typeface="+mn-lt"/>
                          <a:ea typeface="Times New Roman" panose="02020603050405020304" pitchFamily="18" charset="0"/>
                          <a:cs typeface="Times New Roman" panose="02020603050405020304" pitchFamily="18" charset="0"/>
                        </a:rPr>
                        <a:t>There will be time frame or period for changing to the new number plates. Intention is to deal with the theft of motor vehicle.</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16569">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207</a:t>
            </a:fld>
            <a:endParaRPr lang="en-US"/>
          </a:p>
        </p:txBody>
      </p:sp>
    </p:spTree>
    <p:extLst>
      <p:ext uri="{BB962C8B-B14F-4D97-AF65-F5344CB8AC3E}">
        <p14:creationId xmlns:p14="http://schemas.microsoft.com/office/powerpoint/2010/main" xmlns="" val="149505843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53960477"/>
              </p:ext>
            </p:extLst>
          </p:nvPr>
        </p:nvGraphicFramePr>
        <p:xfrm>
          <a:off x="-14326" y="0"/>
          <a:ext cx="9249607" cy="5743004"/>
        </p:xfrm>
        <a:graphic>
          <a:graphicData uri="http://schemas.openxmlformats.org/drawingml/2006/table">
            <a:tbl>
              <a:tblPr firstRow="1" firstCol="1" bandRow="1">
                <a:tableStyleId>{5C22544A-7EE6-4342-B048-85BDC9FD1C3A}</a:tableStyleId>
              </a:tblPr>
              <a:tblGrid>
                <a:gridCol w="2048807">
                  <a:extLst>
                    <a:ext uri="{9D8B030D-6E8A-4147-A177-3AD203B41FA5}">
                      <a16:colId xmlns:a16="http://schemas.microsoft.com/office/drawing/2014/main" xmlns="" val="3578070163"/>
                    </a:ext>
                  </a:extLst>
                </a:gridCol>
                <a:gridCol w="2448272">
                  <a:extLst>
                    <a:ext uri="{9D8B030D-6E8A-4147-A177-3AD203B41FA5}">
                      <a16:colId xmlns:a16="http://schemas.microsoft.com/office/drawing/2014/main" xmlns="" val="199004167"/>
                    </a:ext>
                  </a:extLst>
                </a:gridCol>
                <a:gridCol w="4752528">
                  <a:extLst>
                    <a:ext uri="{9D8B030D-6E8A-4147-A177-3AD203B41FA5}">
                      <a16:colId xmlns:a16="http://schemas.microsoft.com/office/drawing/2014/main" xmlns="" val="885104855"/>
                    </a:ext>
                  </a:extLst>
                </a:gridCol>
              </a:tblGrid>
              <a:tr h="283136">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999508">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Tadek</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Dzwig</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lvl="0" indent="0" algn="just">
                        <a:lnSpc>
                          <a:spcPct val="115000"/>
                        </a:lnSpc>
                        <a:spcAft>
                          <a:spcPts val="0"/>
                        </a:spcAft>
                        <a:buFont typeface="Symbol" panose="05050102010706020507" pitchFamily="18" charset="2"/>
                        <a:buNone/>
                      </a:pPr>
                      <a:r>
                        <a:rPr lang="en-US" sz="1200" dirty="0">
                          <a:effectLst/>
                          <a:latin typeface="+mn-lt"/>
                          <a:ea typeface="Times New Roman" panose="02020603050405020304" pitchFamily="18" charset="0"/>
                          <a:cs typeface="Times New Roman" panose="02020603050405020304" pitchFamily="18" charset="0"/>
                        </a:rPr>
                        <a:t>As a long time driver, since 1972, and an engineer involved in metrology, calibration and certification, I raise an objection to a driver's blood alcohol level to be reduced to 0. Firstly, the scientific studies have not shown that levels lower than 0.05 show any difference with respect to driving ability. A conservative approach could be to reduce the level to 0.02 but this level, 0.05 or 0 actually makes no difference. </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gn="just">
                        <a:lnSpc>
                          <a:spcPct val="115000"/>
                        </a:lnSpc>
                        <a:spcAft>
                          <a:spcPts val="0"/>
                        </a:spcAft>
                        <a:buFont typeface="Symbol" panose="05050102010706020507" pitchFamily="18" charset="2"/>
                        <a:buNone/>
                      </a:pPr>
                      <a:r>
                        <a:rPr lang="en-US" sz="1200" dirty="0">
                          <a:effectLst/>
                          <a:latin typeface="+mn-lt"/>
                          <a:ea typeface="Times New Roman" panose="02020603050405020304" pitchFamily="18" charset="0"/>
                          <a:cs typeface="Times New Roman" panose="02020603050405020304" pitchFamily="18" charset="0"/>
                        </a:rPr>
                        <a:t>Noted. The equipment are required to be calibrated frequently</a:t>
                      </a:r>
                      <a:r>
                        <a:rPr lang="en-US" sz="1200" baseline="0" dirty="0">
                          <a:effectLst/>
                          <a:latin typeface="+mn-lt"/>
                          <a:ea typeface="Times New Roman" panose="02020603050405020304" pitchFamily="18" charset="0"/>
                          <a:cs typeface="Times New Roman" panose="02020603050405020304" pitchFamily="18" charset="0"/>
                        </a:rPr>
                        <a:t> in order </a:t>
                      </a:r>
                      <a:r>
                        <a:rPr lang="en-US" sz="1200" dirty="0">
                          <a:effectLst/>
                          <a:latin typeface="+mn-lt"/>
                          <a:ea typeface="Times New Roman" panose="02020603050405020304" pitchFamily="18" charset="0"/>
                          <a:cs typeface="Times New Roman" panose="02020603050405020304" pitchFamily="18" charset="0"/>
                        </a:rPr>
                        <a:t>to </a:t>
                      </a:r>
                      <a:r>
                        <a:rPr lang="en-US" sz="1200" dirty="0" err="1">
                          <a:effectLst/>
                          <a:latin typeface="+mn-lt"/>
                          <a:ea typeface="Times New Roman" panose="02020603050405020304" pitchFamily="18" charset="0"/>
                          <a:cs typeface="Times New Roman" panose="02020603050405020304" pitchFamily="18" charset="0"/>
                        </a:rPr>
                        <a:t>minimise</a:t>
                      </a:r>
                      <a:r>
                        <a:rPr lang="en-US" sz="1200" dirty="0">
                          <a:effectLst/>
                          <a:latin typeface="+mn-lt"/>
                          <a:ea typeface="Times New Roman" panose="02020603050405020304" pitchFamily="18" charset="0"/>
                          <a:cs typeface="Times New Roman" panose="02020603050405020304" pitchFamily="18" charset="0"/>
                        </a:rPr>
                        <a:t> any measurement uncertainty by ensuring the accuracy of test equipment. It aims to quantify and control errors or uncertainties within measurement processes to an acceptable level. Nothing is left to chance especially also after the Western Cape High Court ruling(S v Hendricks test case). Regulation 332A provides that a certified copy of a certificate issued by a laboratory accredited by the South African National Accreditation System (SANAS), shall by mere production thereof be prima facie evidence as to such calibration or verification. Section 25 of the Accreditation for Conformity Assessment, Calibration and Good Laboratory Practice Act, 2006 also provides that in any legal proceedings, a document that purports to be a certificate issued by an accredited body in terms of their approved accreditation and signed by a person deemed by SANAS as competent to do so is upon its production evidence of the facts contained therein.  Section 24 of the Legal Metrology Act, 2014 also provides that all measuring instruments, including those used by the State for a prescribed purpose, are subject to initial verification and subsequent verification in accordance with the relevant legal metrology technical regulations. </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60360">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208</a:t>
            </a:fld>
            <a:endParaRPr lang="en-US"/>
          </a:p>
        </p:txBody>
      </p:sp>
    </p:spTree>
    <p:extLst>
      <p:ext uri="{BB962C8B-B14F-4D97-AF65-F5344CB8AC3E}">
        <p14:creationId xmlns:p14="http://schemas.microsoft.com/office/powerpoint/2010/main" xmlns="" val="1576208168"/>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0633154"/>
              </p:ext>
            </p:extLst>
          </p:nvPr>
        </p:nvGraphicFramePr>
        <p:xfrm>
          <a:off x="-14326" y="0"/>
          <a:ext cx="9249607" cy="6177052"/>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2992085">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42404">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83464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Tadek</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Dzwig</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lvl="0" indent="0" algn="just">
                        <a:lnSpc>
                          <a:spcPct val="115000"/>
                        </a:lnSpc>
                        <a:spcAft>
                          <a:spcPts val="0"/>
                        </a:spcAft>
                        <a:buFont typeface="Symbol" panose="05050102010706020507" pitchFamily="18" charset="2"/>
                        <a:buNone/>
                      </a:pPr>
                      <a:r>
                        <a:rPr lang="en-US" sz="1200" b="1" dirty="0" err="1">
                          <a:effectLst/>
                          <a:latin typeface="+mn-lt"/>
                          <a:ea typeface="Times New Roman" panose="02020603050405020304" pitchFamily="18" charset="0"/>
                          <a:cs typeface="Times New Roman" panose="02020603050405020304" pitchFamily="18" charset="0"/>
                        </a:rPr>
                        <a:t>Cont</a:t>
                      </a:r>
                      <a:r>
                        <a:rPr lang="en-US" sz="1200" b="1" dirty="0">
                          <a:effectLst/>
                          <a:latin typeface="+mn-lt"/>
                          <a:ea typeface="Times New Roman" panose="02020603050405020304" pitchFamily="18" charset="0"/>
                          <a:cs typeface="Times New Roman" panose="02020603050405020304" pitchFamily="18" charset="0"/>
                        </a:rPr>
                        <a:t>’</a:t>
                      </a:r>
                      <a:r>
                        <a:rPr lang="en-US" sz="1200" dirty="0">
                          <a:effectLst/>
                          <a:latin typeface="+mn-lt"/>
                          <a:ea typeface="Times New Roman" panose="02020603050405020304" pitchFamily="18" charset="0"/>
                          <a:cs typeface="Times New Roman" panose="02020603050405020304" pitchFamily="18" charset="0"/>
                        </a:rPr>
                        <a:t>. </a:t>
                      </a:r>
                      <a:endParaRPr lang="en-ZA" sz="1200" dirty="0">
                        <a:effectLst/>
                        <a:latin typeface="+mn-lt"/>
                        <a:ea typeface="Times New Roman" panose="02020603050405020304" pitchFamily="18" charset="0"/>
                        <a:cs typeface="Times New Roman" panose="02020603050405020304" pitchFamily="18" charset="0"/>
                      </a:endParaRPr>
                    </a:p>
                    <a:p>
                      <a:pPr marL="0" lvl="0" indent="0" algn="just">
                        <a:lnSpc>
                          <a:spcPct val="115000"/>
                        </a:lnSpc>
                        <a:spcAft>
                          <a:spcPts val="0"/>
                        </a:spcAft>
                        <a:buFont typeface="Symbol" panose="05050102010706020507" pitchFamily="18" charset="2"/>
                        <a:buNone/>
                      </a:pPr>
                      <a:r>
                        <a:rPr lang="en-US" sz="1200" dirty="0">
                          <a:effectLst/>
                          <a:latin typeface="+mn-lt"/>
                          <a:ea typeface="Times New Roman" panose="02020603050405020304" pitchFamily="18" charset="0"/>
                          <a:cs typeface="Times New Roman" panose="02020603050405020304" pitchFamily="18" charset="0"/>
                        </a:rPr>
                        <a:t>Secondly, from metrology side, a level of absolute 0 does not exist because of measurement error. There has to be a certified level of allowed error. Otherwise police can accuse drivers of criminal act because of residual alcohol level from consumption some time ago, or from residual alcohol content in foods or medicines.</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gn="just">
                        <a:lnSpc>
                          <a:spcPct val="115000"/>
                        </a:lnSpc>
                        <a:spcAft>
                          <a:spcPts val="0"/>
                        </a:spcAft>
                        <a:buFont typeface="Symbol" panose="05050102010706020507" pitchFamily="18" charset="2"/>
                        <a:buNone/>
                      </a:pPr>
                      <a:r>
                        <a:rPr lang="en-US" sz="1200" dirty="0">
                          <a:effectLst/>
                          <a:latin typeface="+mn-lt"/>
                          <a:ea typeface="Times New Roman" panose="02020603050405020304" pitchFamily="18" charset="0"/>
                          <a:cs typeface="Times New Roman" panose="02020603050405020304" pitchFamily="18" charset="0"/>
                        </a:rPr>
                        <a:t>Not Accepted. </a:t>
                      </a:r>
                      <a:r>
                        <a:rPr lang="en-US" sz="1200" dirty="0" smtClean="0">
                          <a:effectLst/>
                          <a:latin typeface="+mn-lt"/>
                          <a:ea typeface="Times New Roman" panose="02020603050405020304" pitchFamily="18" charset="0"/>
                          <a:cs typeface="Times New Roman" panose="02020603050405020304" pitchFamily="18" charset="0"/>
                        </a:rPr>
                        <a:t>The </a:t>
                      </a:r>
                      <a:r>
                        <a:rPr lang="en-US" sz="1200" dirty="0">
                          <a:effectLst/>
                          <a:latin typeface="+mn-lt"/>
                          <a:ea typeface="Times New Roman" panose="02020603050405020304" pitchFamily="18" charset="0"/>
                          <a:cs typeface="Times New Roman" panose="02020603050405020304" pitchFamily="18" charset="0"/>
                        </a:rPr>
                        <a:t>equipment are required to be calibrated frequently. The purpose of calibration is to </a:t>
                      </a:r>
                      <a:r>
                        <a:rPr lang="en-US" sz="1200" dirty="0" err="1">
                          <a:effectLst/>
                          <a:latin typeface="+mn-lt"/>
                          <a:ea typeface="Times New Roman" panose="02020603050405020304" pitchFamily="18" charset="0"/>
                          <a:cs typeface="Times New Roman" panose="02020603050405020304" pitchFamily="18" charset="0"/>
                        </a:rPr>
                        <a:t>minimise</a:t>
                      </a:r>
                      <a:r>
                        <a:rPr lang="en-US" sz="1200" dirty="0">
                          <a:effectLst/>
                          <a:latin typeface="+mn-lt"/>
                          <a:ea typeface="Times New Roman" panose="02020603050405020304" pitchFamily="18" charset="0"/>
                          <a:cs typeface="Times New Roman" panose="02020603050405020304" pitchFamily="18" charset="0"/>
                        </a:rPr>
                        <a:t> any measurement uncertainty by ensuring the accuracy of test equipment. It aims to quantify and control errors or uncertainties within measurement processes to an acceptable level. Efforts are made to ensure the accuracy of this instruments as much as possible. Nothing is left to chance especially also after the Western Cape High Court ruling(S v Hendricks test case). Regulation 332A provides that a certified copy of a certificate issued by a laboratory accredited by the South African National Accreditation System (SANAS), shall by mere production thereof be prima facie evidence as to such calibration or verification. Section 25 of the Accreditation for Conformity Assessment, Calibration and Good Laboratory Practice Act, 2006 also provides that in any legal proceedings, a document that purports to be a certificate issued by an accredited body in terms of their approved accreditation and signed by a person deemed by SANAS as competent to do so is upon its production evidence of the facts contained therein.  Section 24 of the Legal Metrology Act, 2014 also provides that all measuring instruments, including those used by the State for a prescribed purpose, are subject to initial verification and subsequent verification in accordance with the relevant legal metrology technical regulations. The Act further provides that the measuring instruments must be submitted for verification at the prescribed time and in the prescribed manner. </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209</a:t>
            </a:fld>
            <a:endParaRPr lang="en-US"/>
          </a:p>
        </p:txBody>
      </p:sp>
    </p:spTree>
    <p:extLst>
      <p:ext uri="{BB962C8B-B14F-4D97-AF65-F5344CB8AC3E}">
        <p14:creationId xmlns:p14="http://schemas.microsoft.com/office/powerpoint/2010/main" xmlns="" val="1333699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91901639"/>
              </p:ext>
            </p:extLst>
          </p:nvPr>
        </p:nvGraphicFramePr>
        <p:xfrm>
          <a:off x="1" y="27172"/>
          <a:ext cx="9253536" cy="5931855"/>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4">
                  <a:extLst>
                    <a:ext uri="{9D8B030D-6E8A-4147-A177-3AD203B41FA5}">
                      <a16:colId xmlns:a16="http://schemas.microsoft.com/office/drawing/2014/main" xmlns="" val="199004167"/>
                    </a:ext>
                  </a:extLst>
                </a:gridCol>
                <a:gridCol w="3722054">
                  <a:extLst>
                    <a:ext uri="{9D8B030D-6E8A-4147-A177-3AD203B41FA5}">
                      <a16:colId xmlns:a16="http://schemas.microsoft.com/office/drawing/2014/main" xmlns="" val="885104855"/>
                    </a:ext>
                  </a:extLst>
                </a:gridCol>
              </a:tblGrid>
              <a:tr h="32471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274635">
                <a:tc rowSpan="2">
                  <a:txBody>
                    <a:bodyPr/>
                    <a:lstStyle/>
                    <a:p>
                      <a:pPr marL="0" marR="0">
                        <a:lnSpc>
                          <a:spcPct val="107000"/>
                        </a:lnSpc>
                        <a:spcBef>
                          <a:spcPts val="0"/>
                        </a:spcBef>
                        <a:spcAft>
                          <a:spcPts val="0"/>
                        </a:spcAft>
                      </a:pPr>
                      <a:endParaRPr lang="en-GB" sz="1400" b="1" dirty="0">
                        <a:solidFill>
                          <a:schemeClr val="tx1"/>
                        </a:solidFill>
                        <a:effectLst/>
                      </a:endParaRPr>
                    </a:p>
                    <a:p>
                      <a:pPr marL="0" marR="0">
                        <a:lnSpc>
                          <a:spcPct val="107000"/>
                        </a:lnSpc>
                        <a:spcBef>
                          <a:spcPts val="0"/>
                        </a:spcBef>
                        <a:spcAft>
                          <a:spcPts val="0"/>
                        </a:spcAft>
                      </a:pPr>
                      <a:r>
                        <a:rPr lang="en-GB" sz="1400" b="1" dirty="0">
                          <a:solidFill>
                            <a:schemeClr val="tx1"/>
                          </a:solidFill>
                          <a:effectLst/>
                        </a:rPr>
                        <a:t>Department of Transport (Kwa-Zulu Natal)</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GB" sz="1600" b="1" dirty="0">
                          <a:effectLst/>
                          <a:latin typeface="+mn-lt"/>
                          <a:ea typeface="Times New Roman" panose="02020603050405020304" pitchFamily="18" charset="0"/>
                          <a:cs typeface="Arial" panose="020B0604020202020204" pitchFamily="34" charset="0"/>
                        </a:rPr>
                        <a:t>Clause 1 Definitions</a:t>
                      </a:r>
                    </a:p>
                    <a:p>
                      <a:pPr algn="just">
                        <a:spcAft>
                          <a:spcPts val="0"/>
                        </a:spcAft>
                      </a:pPr>
                      <a:r>
                        <a:rPr lang="en-US" sz="1600" b="0" dirty="0">
                          <a:effectLst/>
                          <a:latin typeface="+mn-lt"/>
                          <a:ea typeface="Times New Roman" panose="02020603050405020304" pitchFamily="18" charset="0"/>
                          <a:cs typeface="Arial" panose="020B0604020202020204" pitchFamily="34" charset="0"/>
                        </a:rPr>
                        <a:t>Emergency Medical Response Vehicle definition must read ‘’means a vehicle operated by or transporting a medical professional responding to medical emergencies’’.</a:t>
                      </a:r>
                    </a:p>
                    <a:p>
                      <a:pPr algn="just">
                        <a:spcAft>
                          <a:spcPts val="0"/>
                        </a:spcAft>
                      </a:pPr>
                      <a:endParaRPr lang="en-US" sz="1600" b="0" dirty="0">
                        <a:effectLst/>
                        <a:latin typeface="+mn-lt"/>
                        <a:ea typeface="Times New Roman" panose="02020603050405020304" pitchFamily="18" charset="0"/>
                        <a:cs typeface="Arial" panose="020B0604020202020204" pitchFamily="34" charset="0"/>
                      </a:endParaRPr>
                    </a:p>
                    <a:p>
                      <a:pPr algn="just">
                        <a:spcAft>
                          <a:spcPts val="0"/>
                        </a:spcAft>
                      </a:pPr>
                      <a:endParaRPr lang="en-US" sz="1600" b="1" dirty="0">
                        <a:effectLst/>
                        <a:latin typeface="+mn-lt"/>
                        <a:ea typeface="Times New Roman" panose="02020603050405020304" pitchFamily="18" charset="0"/>
                        <a:cs typeface="Arial" panose="020B0604020202020204" pitchFamily="34" charset="0"/>
                      </a:endParaRPr>
                    </a:p>
                    <a:p>
                      <a:pPr algn="just">
                        <a:spcAft>
                          <a:spcPts val="0"/>
                        </a:spcAft>
                      </a:pPr>
                      <a:endParaRPr lang="en-US" sz="1600" b="1" dirty="0">
                        <a:effectLst/>
                        <a:latin typeface="+mn-lt"/>
                        <a:ea typeface="Times New Roman" panose="02020603050405020304" pitchFamily="18" charset="0"/>
                        <a:cs typeface="Arial" panose="020B0604020202020204" pitchFamily="34" charset="0"/>
                      </a:endParaRPr>
                    </a:p>
                    <a:p>
                      <a:pPr algn="just">
                        <a:spcAft>
                          <a:spcPts val="0"/>
                        </a:spcAft>
                      </a:pPr>
                      <a:endParaRPr lang="en-US" sz="1600" b="1" dirty="0">
                        <a:effectLst/>
                        <a:latin typeface="+mn-lt"/>
                        <a:ea typeface="Times New Roman" panose="02020603050405020304" pitchFamily="18" charset="0"/>
                        <a:cs typeface="Arial" panose="020B0604020202020204" pitchFamily="34" charset="0"/>
                      </a:endParaRPr>
                    </a:p>
                    <a:p>
                      <a:pPr algn="just">
                        <a:spcAft>
                          <a:spcPts val="0"/>
                        </a:spcAft>
                      </a:pPr>
                      <a:endParaRPr lang="en-US" sz="1600" b="1" dirty="0">
                        <a:effectLst/>
                        <a:latin typeface="+mn-lt"/>
                        <a:ea typeface="Times New Roman" panose="02020603050405020304" pitchFamily="18" charset="0"/>
                        <a:cs typeface="Arial" panose="020B0604020202020204" pitchFamily="34" charset="0"/>
                      </a:endParaRPr>
                    </a:p>
                    <a:p>
                      <a:pPr marL="171450" indent="-171450" algn="just">
                        <a:spcAft>
                          <a:spcPts val="0"/>
                        </a:spcAft>
                        <a:buFont typeface="Arial" panose="020B0604020202020204" pitchFamily="34" charset="0"/>
                        <a:buChar char="•"/>
                      </a:pPr>
                      <a:r>
                        <a:rPr lang="en-US" sz="1600" b="0" dirty="0">
                          <a:effectLst/>
                          <a:latin typeface="+mn-lt"/>
                          <a:ea typeface="Times New Roman" panose="02020603050405020304" pitchFamily="18" charset="0"/>
                          <a:cs typeface="Arial" panose="020B0604020202020204" pitchFamily="34" charset="0"/>
                        </a:rPr>
                        <a:t>Supplier of blank number plates-This definition is debatable as a “manufacturer of number plates” also supplies blank number plates as the manufacturer would supply it to someone else to sell. In essence, it could be the one and the same body manufacturing and supplying blank number plates </a:t>
                      </a:r>
                    </a:p>
                    <a:p>
                      <a:pPr algn="just">
                        <a:spcAft>
                          <a:spcPts val="0"/>
                        </a:spcAft>
                      </a:pPr>
                      <a:endParaRPr lang="en-ZA" sz="16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171450" indent="-171450" algn="just">
                        <a:spcAft>
                          <a:spcPts val="0"/>
                        </a:spcAft>
                        <a:buFont typeface="Arial" panose="020B0604020202020204" pitchFamily="34" charset="0"/>
                        <a:buChar char="•"/>
                      </a:pPr>
                      <a:r>
                        <a:rPr lang="en-US" sz="1600" dirty="0">
                          <a:effectLst/>
                          <a:latin typeface="+mn-lt"/>
                          <a:ea typeface="Times New Roman" panose="02020603050405020304" pitchFamily="18" charset="0"/>
                        </a:rPr>
                        <a:t>Not supported, the proposed insertion of the definition has been discontinued and instead a new definition of ‘’Medical Response Vehicle’’ has been introduced which reads ‘’ means a motor vehicle owned by an Emergency Medical Service as contemplated in the Emergency Medical Services Regulations, 2016 as amended and registered as a medical response vehicle in terms of this Act’’</a:t>
                      </a:r>
                    </a:p>
                    <a:p>
                      <a:pPr marL="171450" indent="-171450" algn="just">
                        <a:spcAft>
                          <a:spcPts val="0"/>
                        </a:spcAft>
                        <a:buFont typeface="Arial" panose="020B0604020202020204" pitchFamily="34" charset="0"/>
                        <a:buChar char="•"/>
                      </a:pPr>
                      <a:r>
                        <a:rPr lang="en-US" sz="1600" dirty="0">
                          <a:effectLst/>
                          <a:latin typeface="+mn-lt"/>
                          <a:ea typeface="Times New Roman" panose="02020603050405020304" pitchFamily="18" charset="0"/>
                        </a:rPr>
                        <a:t>Noted and agreed that it may be the same institution. However, the manufacturer of blank number plates only manufactures blank number plates and the supplier only supplies blank number plates, their roles are clearly defined as per the definition.</a:t>
                      </a:r>
                    </a:p>
                    <a:p>
                      <a:pPr marL="171450" indent="-171450" algn="just">
                        <a:spcAft>
                          <a:spcPts val="0"/>
                        </a:spcAft>
                        <a:buFont typeface="Arial" panose="020B0604020202020204" pitchFamily="34" charset="0"/>
                        <a:buChar char="•"/>
                      </a:pPr>
                      <a:endParaRPr lang="en-US" sz="16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332509">
                <a:tc vMerge="1">
                  <a:txBody>
                    <a:bodyPr/>
                    <a:lstStyle/>
                    <a:p>
                      <a:endParaRPr lang="en-US"/>
                    </a:p>
                  </a:txBody>
                  <a:tcPr/>
                </a:tc>
                <a:tc gridSpan="2">
                  <a:txBody>
                    <a:bodyPr/>
                    <a:lstStyle/>
                    <a:p>
                      <a:pPr algn="just">
                        <a:spcAft>
                          <a:spcPts val="0"/>
                        </a:spcAft>
                      </a:pPr>
                      <a:endParaRPr lang="en-ZA"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285750" marR="0" indent="-285750" algn="just">
                        <a:lnSpc>
                          <a:spcPct val="107000"/>
                        </a:lnSpc>
                        <a:spcBef>
                          <a:spcPts val="0"/>
                        </a:spcBef>
                        <a:spcAft>
                          <a:spcPts val="0"/>
                        </a:spcAft>
                        <a:buFont typeface="Arial" panose="020B0604020202020204" pitchFamily="34" charset="0"/>
                        <a:buChar char="•"/>
                      </a:pPr>
                      <a:endParaRPr lang="en-US" sz="1200" dirty="0">
                        <a:effectLst/>
                        <a:latin typeface="+mn-lt"/>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587208" y="8911356"/>
            <a:ext cx="666329" cy="494648"/>
          </a:xfrm>
        </p:spPr>
        <p:txBody>
          <a:bodyPr/>
          <a:lstStyle/>
          <a:p>
            <a:pPr>
              <a:defRPr/>
            </a:pPr>
            <a:fld id="{8E07DBBD-13FA-456E-9FFF-BB922381A294}" type="slidenum">
              <a:rPr lang="en-US" smtClean="0"/>
              <a:pPr>
                <a:defRPr/>
              </a:pPr>
              <a:t>21</a:t>
            </a:fld>
            <a:endParaRPr lang="en-US" dirty="0"/>
          </a:p>
        </p:txBody>
      </p:sp>
    </p:spTree>
    <p:extLst>
      <p:ext uri="{BB962C8B-B14F-4D97-AF65-F5344CB8AC3E}">
        <p14:creationId xmlns:p14="http://schemas.microsoft.com/office/powerpoint/2010/main" xmlns="" val="875994925"/>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83120585"/>
              </p:ext>
            </p:extLst>
          </p:nvPr>
        </p:nvGraphicFramePr>
        <p:xfrm>
          <a:off x="-14326" y="1"/>
          <a:ext cx="9249607" cy="5605378"/>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48641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662394">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Zolile</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Mzilikazi</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lvl="0" indent="0" algn="just">
                        <a:lnSpc>
                          <a:spcPct val="115000"/>
                        </a:lnSpc>
                        <a:spcAft>
                          <a:spcPts val="0"/>
                        </a:spcAft>
                        <a:buFont typeface="Symbol" panose="05050102010706020507" pitchFamily="18" charset="2"/>
                        <a:buNone/>
                      </a:pPr>
                      <a:r>
                        <a:rPr lang="en-US" sz="1600" dirty="0">
                          <a:effectLst/>
                          <a:latin typeface="+mn-lt"/>
                          <a:ea typeface="Times New Roman" panose="02020603050405020304" pitchFamily="18" charset="0"/>
                          <a:cs typeface="Times New Roman" panose="02020603050405020304" pitchFamily="18" charset="0"/>
                        </a:rPr>
                        <a:t>Could this department direct or refer me to the right section of complaints. My car got involved in accident 1997 and was beyond repairs but </a:t>
                      </a:r>
                      <a:r>
                        <a:rPr lang="en-US" sz="1600" dirty="0" err="1">
                          <a:effectLst/>
                          <a:latin typeface="+mn-lt"/>
                          <a:ea typeface="Times New Roman" panose="02020603050405020304" pitchFamily="18" charset="0"/>
                          <a:cs typeface="Times New Roman" panose="02020603050405020304" pitchFamily="18" charset="0"/>
                        </a:rPr>
                        <a:t>dept</a:t>
                      </a:r>
                      <a:r>
                        <a:rPr lang="en-US" sz="1600" dirty="0">
                          <a:effectLst/>
                          <a:latin typeface="+mn-lt"/>
                          <a:ea typeface="Times New Roman" panose="02020603050405020304" pitchFamily="18" charset="0"/>
                          <a:cs typeface="Times New Roman" panose="02020603050405020304" pitchFamily="18" charset="0"/>
                        </a:rPr>
                        <a:t> of transport (traffic department) instructed me to renew the disc of non moving vehicle, every year I am paying disc of a non existing car. Can you please help in this regard</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gn="just">
                        <a:lnSpc>
                          <a:spcPct val="115000"/>
                        </a:lnSpc>
                        <a:spcAft>
                          <a:spcPts val="0"/>
                        </a:spcAft>
                        <a:buFont typeface="Symbol" panose="05050102010706020507" pitchFamily="18" charset="2"/>
                        <a:buNone/>
                      </a:pPr>
                      <a:r>
                        <a:rPr lang="en-US" sz="1600" dirty="0">
                          <a:effectLst/>
                          <a:latin typeface="+mn-lt"/>
                          <a:ea typeface="Times New Roman" panose="02020603050405020304" pitchFamily="18" charset="0"/>
                          <a:cs typeface="Times New Roman" panose="02020603050405020304" pitchFamily="18" charset="0"/>
                        </a:rPr>
                        <a:t>Noted, the motor vehicle should be de-registered such that it does not accumulate more fines. An email was send to </a:t>
                      </a:r>
                      <a:r>
                        <a:rPr lang="en-US" sz="1600" dirty="0" err="1">
                          <a:effectLst/>
                          <a:latin typeface="+mn-lt"/>
                          <a:ea typeface="Times New Roman" panose="02020603050405020304" pitchFamily="18" charset="0"/>
                          <a:cs typeface="Times New Roman" panose="02020603050405020304" pitchFamily="18" charset="0"/>
                        </a:rPr>
                        <a:t>Zolile</a:t>
                      </a:r>
                      <a:r>
                        <a:rPr lang="en-US" sz="1600" dirty="0">
                          <a:effectLst/>
                          <a:latin typeface="+mn-lt"/>
                          <a:ea typeface="Times New Roman" panose="02020603050405020304" pitchFamily="18" charset="0"/>
                          <a:cs typeface="Times New Roman" panose="02020603050405020304" pitchFamily="18" charset="0"/>
                        </a:rPr>
                        <a:t> </a:t>
                      </a:r>
                      <a:r>
                        <a:rPr lang="en-US" sz="1600" dirty="0" err="1">
                          <a:effectLst/>
                          <a:latin typeface="+mn-lt"/>
                          <a:ea typeface="Times New Roman" panose="02020603050405020304" pitchFamily="18" charset="0"/>
                          <a:cs typeface="Times New Roman" panose="02020603050405020304" pitchFamily="18" charset="0"/>
                        </a:rPr>
                        <a:t>Mzilikazi</a:t>
                      </a:r>
                      <a:r>
                        <a:rPr lang="en-US" sz="1600" dirty="0">
                          <a:effectLst/>
                          <a:latin typeface="+mn-lt"/>
                          <a:ea typeface="Times New Roman" panose="02020603050405020304" pitchFamily="18" charset="0"/>
                          <a:cs typeface="Times New Roman" panose="02020603050405020304" pitchFamily="18" charset="0"/>
                        </a:rPr>
                        <a:t> advising him to go to the registering authority to deregister the motor vehicle as permanently unfit for use to avoid it further accruing arrear </a:t>
                      </a:r>
                      <a:r>
                        <a:rPr lang="en-US" sz="1600" dirty="0" err="1">
                          <a:effectLst/>
                          <a:latin typeface="+mn-lt"/>
                          <a:ea typeface="Times New Roman" panose="02020603050405020304" pitchFamily="18" charset="0"/>
                          <a:cs typeface="Times New Roman" panose="02020603050405020304" pitchFamily="18" charset="0"/>
                        </a:rPr>
                        <a:t>licence</a:t>
                      </a:r>
                      <a:r>
                        <a:rPr lang="en-US" sz="1600" dirty="0">
                          <a:effectLst/>
                          <a:latin typeface="+mn-lt"/>
                          <a:ea typeface="Times New Roman" panose="02020603050405020304" pitchFamily="18" charset="0"/>
                          <a:cs typeface="Times New Roman" panose="02020603050405020304" pitchFamily="18" charset="0"/>
                        </a:rPr>
                        <a:t> disc fees.</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53832">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210</a:t>
            </a:fld>
            <a:endParaRPr lang="en-US"/>
          </a:p>
        </p:txBody>
      </p:sp>
    </p:spTree>
    <p:extLst>
      <p:ext uri="{BB962C8B-B14F-4D97-AF65-F5344CB8AC3E}">
        <p14:creationId xmlns:p14="http://schemas.microsoft.com/office/powerpoint/2010/main" xmlns="" val="3957491945"/>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32608249"/>
              </p:ext>
            </p:extLst>
          </p:nvPr>
        </p:nvGraphicFramePr>
        <p:xfrm>
          <a:off x="1085" y="0"/>
          <a:ext cx="9267865" cy="5663385"/>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456384">
                  <a:extLst>
                    <a:ext uri="{9D8B030D-6E8A-4147-A177-3AD203B41FA5}">
                      <a16:colId xmlns:a16="http://schemas.microsoft.com/office/drawing/2014/main" xmlns="" val="199004167"/>
                    </a:ext>
                  </a:extLst>
                </a:gridCol>
                <a:gridCol w="3978698">
                  <a:extLst>
                    <a:ext uri="{9D8B030D-6E8A-4147-A177-3AD203B41FA5}">
                      <a16:colId xmlns:a16="http://schemas.microsoft.com/office/drawing/2014/main" xmlns="" val="885104855"/>
                    </a:ext>
                  </a:extLst>
                </a:gridCol>
              </a:tblGrid>
              <a:tr h="615897">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6784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Beryl </a:t>
                      </a:r>
                      <a:r>
                        <a:rPr lang="en-US" sz="1800" b="1" kern="1200" dirty="0" err="1">
                          <a:solidFill>
                            <a:schemeClr val="lt1"/>
                          </a:solidFill>
                          <a:effectLst/>
                          <a:latin typeface="+mn-lt"/>
                          <a:ea typeface="+mn-ea"/>
                          <a:cs typeface="+mn-cs"/>
                        </a:rPr>
                        <a:t>Keil</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lvl="0" indent="0" algn="just">
                        <a:lnSpc>
                          <a:spcPct val="115000"/>
                        </a:lnSpc>
                        <a:spcAft>
                          <a:spcPts val="0"/>
                        </a:spcAft>
                        <a:buFont typeface="Symbol" panose="05050102010706020507" pitchFamily="18" charset="2"/>
                        <a:buNone/>
                      </a:pPr>
                      <a:r>
                        <a:rPr lang="en-US" sz="1600" dirty="0">
                          <a:effectLst/>
                          <a:latin typeface="+mn-lt"/>
                          <a:ea typeface="Times New Roman" panose="02020603050405020304" pitchFamily="18" charset="0"/>
                          <a:cs typeface="Times New Roman" panose="02020603050405020304" pitchFamily="18" charset="0"/>
                        </a:rPr>
                        <a:t>My very strong feeling is that motorists who do not display both back and front number (license) plates should be fined heavily, and that the traffic department should make a point of stopping every car without a plate. This fine should be reflected when it is license renewal time and, until paid the renewal should not be processed.  Too many drivers get away with infringements as speed cameras have no plate to photograph. The fact that many cars do not display, more especially their front plates, is a huge problem in this country.  This traffic rule is blatantly ignored by many car owners.</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gn="just">
                        <a:lnSpc>
                          <a:spcPct val="115000"/>
                        </a:lnSpc>
                        <a:spcAft>
                          <a:spcPts val="1000"/>
                        </a:spcAft>
                        <a:buFont typeface="Symbol" panose="05050102010706020507" pitchFamily="18" charset="2"/>
                        <a:buNone/>
                      </a:pPr>
                      <a:r>
                        <a:rPr lang="en-US" sz="1600" dirty="0">
                          <a:effectLst/>
                          <a:latin typeface="+mn-lt"/>
                          <a:ea typeface="Times New Roman" panose="02020603050405020304" pitchFamily="18" charset="0"/>
                          <a:cs typeface="Times New Roman" panose="02020603050405020304" pitchFamily="18" charset="0"/>
                        </a:rPr>
                        <a:t>Noted and Accepted. Effective, efficient and visible law enforcement is also a must to root out non-compliance to the regulations. The exact intention of a law such as the NRTA is to have a formal and strict application of the road traffic laws in the country to ensure reduction of the carnages and other criminal acts committed using motor vehicles.</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211</a:t>
            </a:fld>
            <a:endParaRPr lang="en-US"/>
          </a:p>
        </p:txBody>
      </p:sp>
    </p:spTree>
    <p:extLst>
      <p:ext uri="{BB962C8B-B14F-4D97-AF65-F5344CB8AC3E}">
        <p14:creationId xmlns:p14="http://schemas.microsoft.com/office/powerpoint/2010/main" xmlns="" val="43664583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57650320"/>
              </p:ext>
            </p:extLst>
          </p:nvPr>
        </p:nvGraphicFramePr>
        <p:xfrm>
          <a:off x="9478" y="17658"/>
          <a:ext cx="9249607" cy="5863012"/>
        </p:xfrm>
        <a:graphic>
          <a:graphicData uri="http://schemas.openxmlformats.org/drawingml/2006/table">
            <a:tbl>
              <a:tblPr firstRow="1" firstCol="1" bandRow="1">
                <a:tableStyleId>{5C22544A-7EE6-4342-B048-85BDC9FD1C3A}</a:tableStyleId>
              </a:tblPr>
              <a:tblGrid>
                <a:gridCol w="2048807">
                  <a:extLst>
                    <a:ext uri="{9D8B030D-6E8A-4147-A177-3AD203B41FA5}">
                      <a16:colId xmlns:a16="http://schemas.microsoft.com/office/drawing/2014/main" xmlns="" val="3578070163"/>
                    </a:ext>
                  </a:extLst>
                </a:gridCol>
                <a:gridCol w="3432580">
                  <a:extLst>
                    <a:ext uri="{9D8B030D-6E8A-4147-A177-3AD203B41FA5}">
                      <a16:colId xmlns:a16="http://schemas.microsoft.com/office/drawing/2014/main" xmlns="" val="199004167"/>
                    </a:ext>
                  </a:extLst>
                </a:gridCol>
                <a:gridCol w="3768220">
                  <a:extLst>
                    <a:ext uri="{9D8B030D-6E8A-4147-A177-3AD203B41FA5}">
                      <a16:colId xmlns:a16="http://schemas.microsoft.com/office/drawing/2014/main" xmlns="" val="885104855"/>
                    </a:ext>
                  </a:extLst>
                </a:gridCol>
              </a:tblGrid>
              <a:tr h="697287">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524003">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Calvin Christopher</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lvl="0" indent="0" algn="just">
                        <a:lnSpc>
                          <a:spcPct val="115000"/>
                        </a:lnSpc>
                        <a:spcBef>
                          <a:spcPts val="600"/>
                        </a:spcBef>
                        <a:spcAft>
                          <a:spcPts val="600"/>
                        </a:spcAft>
                        <a:buFont typeface="Symbol" panose="05050102010706020507" pitchFamily="18" charset="2"/>
                        <a:buNone/>
                      </a:pPr>
                      <a:r>
                        <a:rPr lang="en-US" sz="1600" kern="1200" dirty="0">
                          <a:solidFill>
                            <a:schemeClr val="dk1"/>
                          </a:solidFill>
                          <a:effectLst/>
                          <a:latin typeface="+mn-lt"/>
                          <a:ea typeface="+mn-ea"/>
                          <a:cs typeface="+mn-cs"/>
                        </a:rPr>
                        <a:t>I would like to raise a comment in opposition to the move towards a zero tolerance approach to alcohol blood content when driving. We are of course aware of the serious dangers and risks from driving while intoxicated. However, there is a level at which alcohol consumption impairs driving ability. Below this limit, such a measure creates an unreasonable restraint on the liberty of individuals and places additional power in the hands of traffic police to intimidate motorists or seek bribes</a:t>
                      </a:r>
                      <a:r>
                        <a:rPr lang="en-US" sz="1800" kern="1200" dirty="0">
                          <a:solidFill>
                            <a:schemeClr val="dk1"/>
                          </a:solidFill>
                          <a:effectLst/>
                          <a:latin typeface="+mn-lt"/>
                          <a:ea typeface="+mn-ea"/>
                          <a:cs typeface="+mn-cs"/>
                        </a:rPr>
                        <a:t>. </a:t>
                      </a:r>
                    </a:p>
                    <a:p>
                      <a:pPr marL="0" lvl="0" indent="0" algn="just">
                        <a:lnSpc>
                          <a:spcPct val="115000"/>
                        </a:lnSpc>
                        <a:spcBef>
                          <a:spcPts val="600"/>
                        </a:spcBef>
                        <a:spcAft>
                          <a:spcPts val="600"/>
                        </a:spcAft>
                        <a:buFont typeface="Symbol" panose="05050102010706020507" pitchFamily="18" charset="2"/>
                        <a:buNone/>
                      </a:pPr>
                      <a:r>
                        <a:rPr lang="en-US" sz="1800" kern="1200" dirty="0">
                          <a:solidFill>
                            <a:schemeClr val="dk1"/>
                          </a:solidFill>
                          <a:effectLst/>
                          <a:latin typeface="+mn-lt"/>
                          <a:ea typeface="+mn-ea"/>
                          <a:cs typeface="+mn-cs"/>
                        </a:rPr>
                        <a:t>.</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gn="just">
                        <a:lnSpc>
                          <a:spcPct val="115000"/>
                        </a:lnSpc>
                        <a:spcAft>
                          <a:spcPts val="0"/>
                        </a:spcAft>
                        <a:buFont typeface="Symbol" panose="05050102010706020507" pitchFamily="18" charset="2"/>
                        <a:buNone/>
                      </a:pPr>
                      <a:r>
                        <a:rPr lang="en-US" sz="1600" dirty="0">
                          <a:effectLst/>
                          <a:latin typeface="+mn-lt"/>
                          <a:ea typeface="Times New Roman" panose="02020603050405020304" pitchFamily="18" charset="0"/>
                          <a:cs typeface="Times New Roman" panose="02020603050405020304" pitchFamily="18" charset="0"/>
                        </a:rPr>
                        <a:t>Not Accepted. Alcohol plays a major role in the number of accidents on our roads therefore there is a need to deal with the general abuse of alcohol by drivers of motor vehicles. It must also be noted that most of the medicine that contains alcohol causes </a:t>
                      </a:r>
                      <a:r>
                        <a:rPr lang="en-US" sz="1600" dirty="0" err="1">
                          <a:effectLst/>
                          <a:latin typeface="+mn-lt"/>
                          <a:ea typeface="Times New Roman" panose="02020603050405020304" pitchFamily="18" charset="0"/>
                          <a:cs typeface="Times New Roman" panose="02020603050405020304" pitchFamily="18" charset="0"/>
                        </a:rPr>
                        <a:t>drowziness</a:t>
                      </a:r>
                      <a:r>
                        <a:rPr lang="en-US" sz="1600" dirty="0">
                          <a:effectLst/>
                          <a:latin typeface="+mn-lt"/>
                          <a:ea typeface="Times New Roman" panose="02020603050405020304" pitchFamily="18" charset="0"/>
                          <a:cs typeface="Times New Roman" panose="02020603050405020304" pitchFamily="18" charset="0"/>
                        </a:rPr>
                        <a:t>, which has a bearing on the driver's ability to be able to control or have full control of the motor vehicle. The medical experts have warned people that alcohol does affect people’s reaction times and abilities which are important to avoid accidents and take evasive actions</a:t>
                      </a:r>
                      <a:r>
                        <a:rPr lang="en-US" sz="1200" dirty="0">
                          <a:effectLst/>
                          <a:latin typeface="+mn-lt"/>
                          <a:ea typeface="Times New Roman" panose="02020603050405020304" pitchFamily="18" charset="0"/>
                          <a:cs typeface="Times New Roman" panose="02020603050405020304" pitchFamily="18" charset="0"/>
                        </a:rPr>
                        <a:t>. </a:t>
                      </a:r>
                    </a:p>
                    <a:p>
                      <a:pPr marL="0" lvl="0" indent="0" algn="just">
                        <a:lnSpc>
                          <a:spcPct val="115000"/>
                        </a:lnSpc>
                        <a:spcAft>
                          <a:spcPts val="0"/>
                        </a:spcAft>
                        <a:buFont typeface="Symbol" panose="05050102010706020507" pitchFamily="18" charset="2"/>
                        <a:buNone/>
                      </a:pP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55630">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212</a:t>
            </a:fld>
            <a:endParaRPr lang="en-US"/>
          </a:p>
        </p:txBody>
      </p:sp>
    </p:spTree>
    <p:extLst>
      <p:ext uri="{BB962C8B-B14F-4D97-AF65-F5344CB8AC3E}">
        <p14:creationId xmlns:p14="http://schemas.microsoft.com/office/powerpoint/2010/main" xmlns="" val="162071598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51946566"/>
              </p:ext>
            </p:extLst>
          </p:nvPr>
        </p:nvGraphicFramePr>
        <p:xfrm>
          <a:off x="-28935" y="9997"/>
          <a:ext cx="9267864" cy="5943275"/>
        </p:xfrm>
        <a:graphic>
          <a:graphicData uri="http://schemas.openxmlformats.org/drawingml/2006/table">
            <a:tbl>
              <a:tblPr firstRow="1" firstCol="1" bandRow="1">
                <a:tableStyleId>{5C22544A-7EE6-4342-B048-85BDC9FD1C3A}</a:tableStyleId>
              </a:tblPr>
              <a:tblGrid>
                <a:gridCol w="1847392">
                  <a:extLst>
                    <a:ext uri="{9D8B030D-6E8A-4147-A177-3AD203B41FA5}">
                      <a16:colId xmlns:a16="http://schemas.microsoft.com/office/drawing/2014/main" xmlns="" val="3578070163"/>
                    </a:ext>
                  </a:extLst>
                </a:gridCol>
                <a:gridCol w="3024336">
                  <a:extLst>
                    <a:ext uri="{9D8B030D-6E8A-4147-A177-3AD203B41FA5}">
                      <a16:colId xmlns:a16="http://schemas.microsoft.com/office/drawing/2014/main" xmlns="" val="199004167"/>
                    </a:ext>
                  </a:extLst>
                </a:gridCol>
                <a:gridCol w="4396136">
                  <a:extLst>
                    <a:ext uri="{9D8B030D-6E8A-4147-A177-3AD203B41FA5}">
                      <a16:colId xmlns:a16="http://schemas.microsoft.com/office/drawing/2014/main" xmlns="" val="885104855"/>
                    </a:ext>
                  </a:extLst>
                </a:gridCol>
              </a:tblGrid>
              <a:tr h="61537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03936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Calvin Christopher</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lvl="0" indent="0" algn="just">
                        <a:lnSpc>
                          <a:spcPct val="115000"/>
                        </a:lnSpc>
                        <a:spcBef>
                          <a:spcPts val="600"/>
                        </a:spcBef>
                        <a:spcAft>
                          <a:spcPts val="600"/>
                        </a:spcAft>
                        <a:buFont typeface="Symbol" panose="05050102010706020507" pitchFamily="18" charset="2"/>
                        <a:buNone/>
                      </a:pPr>
                      <a:r>
                        <a:rPr lang="en-US" sz="1600" kern="1200" dirty="0">
                          <a:solidFill>
                            <a:schemeClr val="dk1"/>
                          </a:solidFill>
                          <a:effectLst/>
                          <a:latin typeface="+mn-lt"/>
                          <a:ea typeface="+mn-ea"/>
                          <a:cs typeface="+mn-cs"/>
                        </a:rPr>
                        <a:t>There are many factors that lead to road injuries and deaths. Before making such a change, we would need evidence that the additional decrease in the blood alcohol level would lead to reductions in these injuries deaths. In other words, the better way to reduce casualties is to have better enforcement of the existing blood alcohol limits, rather than to reduce it further to a level which is not relevant to driving ability.</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gn="just">
                        <a:lnSpc>
                          <a:spcPct val="115000"/>
                        </a:lnSpc>
                        <a:spcAft>
                          <a:spcPts val="0"/>
                        </a:spcAft>
                        <a:buFont typeface="Symbol" panose="05050102010706020507" pitchFamily="18" charset="2"/>
                        <a:buNone/>
                      </a:pPr>
                      <a:r>
                        <a:rPr lang="en-US" sz="1600" dirty="0">
                          <a:effectLst/>
                          <a:latin typeface="+mn-lt"/>
                          <a:ea typeface="Times New Roman" panose="02020603050405020304" pitchFamily="18" charset="0"/>
                          <a:cs typeface="Times New Roman" panose="02020603050405020304" pitchFamily="18" charset="0"/>
                        </a:rPr>
                        <a:t>The Department is currently in the process of investigating the possible  implementation of a 365 days Road Safety Campaign which include all the road safety related interventions and motor vehicle roadworthiness is part of that campaign. No one can claim to know their body’s capability to breakdown alcohol in their systems. Not many people stick to one brand of alcoholic beverages thus on another day where a mood allows a person can consume more than what he normally does due to the brand or kind of beverage, i.e. brandy, whiskey, wine, Vodka, beer, cider etc. Each of these beverages have different alcohol volumes and some may be quick to intoxicate a person who will after that get into a vehicle and attempt to drive home thus causing or being involved in an accident thus killing or injuring and causing damage to people’s properties.</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213</a:t>
            </a:fld>
            <a:endParaRPr lang="en-US"/>
          </a:p>
        </p:txBody>
      </p:sp>
    </p:spTree>
    <p:extLst>
      <p:ext uri="{BB962C8B-B14F-4D97-AF65-F5344CB8AC3E}">
        <p14:creationId xmlns:p14="http://schemas.microsoft.com/office/powerpoint/2010/main" xmlns="" val="57114026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46989742"/>
              </p:ext>
            </p:extLst>
          </p:nvPr>
        </p:nvGraphicFramePr>
        <p:xfrm>
          <a:off x="0" y="0"/>
          <a:ext cx="9249607" cy="5654353"/>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730090">
                  <a:extLst>
                    <a:ext uri="{9D8B030D-6E8A-4147-A177-3AD203B41FA5}">
                      <a16:colId xmlns:a16="http://schemas.microsoft.com/office/drawing/2014/main" xmlns="" val="199004167"/>
                    </a:ext>
                  </a:extLst>
                </a:gridCol>
                <a:gridCol w="3614726">
                  <a:extLst>
                    <a:ext uri="{9D8B030D-6E8A-4147-A177-3AD203B41FA5}">
                      <a16:colId xmlns:a16="http://schemas.microsoft.com/office/drawing/2014/main" xmlns="" val="885104855"/>
                    </a:ext>
                  </a:extLst>
                </a:gridCol>
              </a:tblGrid>
              <a:tr h="606865">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91204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Kosi</a:t>
                      </a:r>
                      <a:r>
                        <a:rPr lang="en-US" sz="1800" b="1" kern="1200" dirty="0">
                          <a:solidFill>
                            <a:schemeClr val="lt1"/>
                          </a:solidFill>
                          <a:effectLst/>
                          <a:latin typeface="+mn-lt"/>
                          <a:ea typeface="+mn-ea"/>
                          <a:cs typeface="+mn-cs"/>
                        </a:rPr>
                        <a:t> Lisa</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lvl="0" indent="0" algn="just">
                        <a:lnSpc>
                          <a:spcPct val="115000"/>
                        </a:lnSpc>
                        <a:spcAft>
                          <a:spcPts val="0"/>
                        </a:spcAft>
                        <a:buFont typeface="Symbol" panose="05050102010706020507" pitchFamily="18" charset="2"/>
                        <a:buNone/>
                      </a:pPr>
                      <a:r>
                        <a:rPr lang="en-US" sz="1600" dirty="0">
                          <a:effectLst/>
                          <a:latin typeface="+mn-lt"/>
                          <a:ea typeface="Times New Roman" panose="02020603050405020304" pitchFamily="18" charset="0"/>
                          <a:cs typeface="Times New Roman" panose="02020603050405020304" pitchFamily="18" charset="0"/>
                        </a:rPr>
                        <a:t>The idea of a chip on the registration plate is commendable. Just wish the number would be engraved all over the body. The alternative use of the gantries is good as people literally do not have money to pay for driving between Soweto and </a:t>
                      </a:r>
                      <a:r>
                        <a:rPr lang="en-US" sz="1600" dirty="0" err="1">
                          <a:effectLst/>
                          <a:latin typeface="+mn-lt"/>
                          <a:ea typeface="Times New Roman" panose="02020603050405020304" pitchFamily="18" charset="0"/>
                          <a:cs typeface="Times New Roman" panose="02020603050405020304" pitchFamily="18" charset="0"/>
                        </a:rPr>
                        <a:t>Sandton</a:t>
                      </a:r>
                      <a:r>
                        <a:rPr lang="en-US" sz="1600" dirty="0">
                          <a:effectLst/>
                          <a:latin typeface="+mn-lt"/>
                          <a:ea typeface="Times New Roman" panose="02020603050405020304" pitchFamily="18" charset="0"/>
                          <a:cs typeface="Times New Roman" panose="02020603050405020304" pitchFamily="18" charset="0"/>
                        </a:rPr>
                        <a:t> every hour. </a:t>
                      </a:r>
                      <a:endParaRPr lang="en-ZA" sz="1600" dirty="0">
                        <a:effectLst/>
                        <a:latin typeface="+mn-lt"/>
                        <a:ea typeface="Times New Roman" panose="02020603050405020304" pitchFamily="18" charset="0"/>
                        <a:cs typeface="Times New Roman" panose="02020603050405020304" pitchFamily="18" charset="0"/>
                      </a:endParaRPr>
                    </a:p>
                    <a:p>
                      <a:pPr marL="0" lvl="0" indent="0" algn="just">
                        <a:lnSpc>
                          <a:spcPct val="115000"/>
                        </a:lnSpc>
                        <a:spcAft>
                          <a:spcPts val="0"/>
                        </a:spcAft>
                        <a:buFont typeface="Symbol" panose="05050102010706020507" pitchFamily="18" charset="2"/>
                        <a:buNone/>
                      </a:pPr>
                      <a:r>
                        <a:rPr lang="en-US" sz="1600" dirty="0">
                          <a:effectLst/>
                          <a:latin typeface="+mn-lt"/>
                          <a:ea typeface="Times New Roman" panose="02020603050405020304" pitchFamily="18" charset="0"/>
                          <a:cs typeface="Times New Roman" panose="02020603050405020304" pitchFamily="18" charset="0"/>
                        </a:rPr>
                        <a:t>Law enforcement should be strengthened on those taxis who drive on pavements. Even scarier is when the taxis drive on the wrong side of the road facing oncoming traffic. I'm afraid everyone is patting themselves on their backs saying there were zero trauma cases due to lockdown. It was festive season hence less taxi accidents particularly in the Gauteng region.</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gn="just">
                        <a:lnSpc>
                          <a:spcPct val="115000"/>
                        </a:lnSpc>
                        <a:spcAft>
                          <a:spcPts val="1000"/>
                        </a:spcAft>
                        <a:buFont typeface="Symbol" panose="05050102010706020507" pitchFamily="18" charset="2"/>
                        <a:buNone/>
                      </a:pPr>
                      <a:r>
                        <a:rPr lang="en-US" sz="1600" dirty="0">
                          <a:effectLst/>
                          <a:latin typeface="+mn-lt"/>
                          <a:ea typeface="Times New Roman" panose="02020603050405020304" pitchFamily="18" charset="0"/>
                          <a:cs typeface="Times New Roman" panose="02020603050405020304" pitchFamily="18" charset="0"/>
                        </a:rPr>
                        <a:t>Accepted, law enforcement is central towards the effectiveness of laws such as this one. Efforts will be made in order to strengthen and ramp up law enforcement initiatives and operations. The comment will be shared with the RTMC responsible for law enforcement co-ordination. </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214</a:t>
            </a:fld>
            <a:endParaRPr lang="en-US"/>
          </a:p>
        </p:txBody>
      </p:sp>
    </p:spTree>
    <p:extLst>
      <p:ext uri="{BB962C8B-B14F-4D97-AF65-F5344CB8AC3E}">
        <p14:creationId xmlns:p14="http://schemas.microsoft.com/office/powerpoint/2010/main" xmlns="" val="106830041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99954028"/>
              </p:ext>
            </p:extLst>
          </p:nvPr>
        </p:nvGraphicFramePr>
        <p:xfrm>
          <a:off x="-14326" y="0"/>
          <a:ext cx="9267864" cy="5626130"/>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45909">
                  <a:extLst>
                    <a:ext uri="{9D8B030D-6E8A-4147-A177-3AD203B41FA5}">
                      <a16:colId xmlns:a16="http://schemas.microsoft.com/office/drawing/2014/main" xmlns="" val="199004167"/>
                    </a:ext>
                  </a:extLst>
                </a:gridCol>
                <a:gridCol w="4289172">
                  <a:extLst>
                    <a:ext uri="{9D8B030D-6E8A-4147-A177-3AD203B41FA5}">
                      <a16:colId xmlns:a16="http://schemas.microsoft.com/office/drawing/2014/main" xmlns="" val="885104855"/>
                    </a:ext>
                  </a:extLst>
                </a:gridCol>
              </a:tblGrid>
              <a:tr h="41441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23401">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Avdw</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gn="just">
                        <a:lnSpc>
                          <a:spcPct val="115000"/>
                        </a:lnSpc>
                        <a:spcBef>
                          <a:spcPts val="600"/>
                        </a:spcBef>
                        <a:spcAft>
                          <a:spcPts val="600"/>
                        </a:spcAft>
                        <a:buFont typeface="Symbol" panose="05050102010706020507" pitchFamily="18" charset="2"/>
                        <a:buChar char=""/>
                      </a:pPr>
                      <a:r>
                        <a:rPr lang="en-US" sz="1600" kern="1200" dirty="0">
                          <a:solidFill>
                            <a:schemeClr val="dk1"/>
                          </a:solidFill>
                          <a:effectLst/>
                          <a:latin typeface="+mn-lt"/>
                          <a:ea typeface="+mn-ea"/>
                          <a:cs typeface="+mn-cs"/>
                        </a:rPr>
                        <a:t>I agree with the Microdot but as always there will be a way to get past this. My concern is as a pensioner we would have to pay the same price for the license plate as others. Most of us over 60 are living carefully to manage with the cost of living increases since COVID.</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Bef>
                          <a:spcPts val="600"/>
                        </a:spcBef>
                        <a:spcAft>
                          <a:spcPts val="600"/>
                        </a:spcAft>
                        <a:buFont typeface="Symbol" panose="05050102010706020507" pitchFamily="18" charset="2"/>
                        <a:buChar char=""/>
                      </a:pPr>
                      <a:r>
                        <a:rPr lang="en-US" sz="1600" kern="1200" dirty="0">
                          <a:solidFill>
                            <a:schemeClr val="dk1"/>
                          </a:solidFill>
                          <a:effectLst/>
                          <a:latin typeface="+mn-lt"/>
                          <a:ea typeface="+mn-ea"/>
                          <a:cs typeface="+mn-cs"/>
                        </a:rPr>
                        <a:t>The costing of the number plate will be discussed and agreed in consultation of the number plate manufacturers. It is important to note that the intention is not to actually generate money out of this proposed amendments but to assist in reducing the high incidents of vehicle theft and cloning. </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8831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215</a:t>
            </a:fld>
            <a:endParaRPr lang="en-US"/>
          </a:p>
        </p:txBody>
      </p:sp>
    </p:spTree>
    <p:extLst>
      <p:ext uri="{BB962C8B-B14F-4D97-AF65-F5344CB8AC3E}">
        <p14:creationId xmlns:p14="http://schemas.microsoft.com/office/powerpoint/2010/main" xmlns="" val="117836780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1503138"/>
              </p:ext>
            </p:extLst>
          </p:nvPr>
        </p:nvGraphicFramePr>
        <p:xfrm>
          <a:off x="-14326" y="-139700"/>
          <a:ext cx="9267864" cy="5735619"/>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2736304">
                  <a:extLst>
                    <a:ext uri="{9D8B030D-6E8A-4147-A177-3AD203B41FA5}">
                      <a16:colId xmlns:a16="http://schemas.microsoft.com/office/drawing/2014/main" xmlns="" val="199004167"/>
                    </a:ext>
                  </a:extLst>
                </a:gridCol>
                <a:gridCol w="4698777">
                  <a:extLst>
                    <a:ext uri="{9D8B030D-6E8A-4147-A177-3AD203B41FA5}">
                      <a16:colId xmlns:a16="http://schemas.microsoft.com/office/drawing/2014/main" xmlns="" val="885104855"/>
                    </a:ext>
                  </a:extLst>
                </a:gridCol>
              </a:tblGrid>
              <a:tr h="338088">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169248">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Tobias </a:t>
                      </a:r>
                      <a:r>
                        <a:rPr lang="en-US" sz="1800" b="1" kern="1200" dirty="0" err="1">
                          <a:solidFill>
                            <a:schemeClr val="lt1"/>
                          </a:solidFill>
                          <a:effectLst/>
                          <a:latin typeface="+mn-lt"/>
                          <a:ea typeface="+mn-ea"/>
                          <a:cs typeface="+mn-cs"/>
                        </a:rPr>
                        <a:t>Molobi</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lvl="0" indent="0" algn="just">
                        <a:lnSpc>
                          <a:spcPct val="115000"/>
                        </a:lnSpc>
                        <a:spcBef>
                          <a:spcPts val="600"/>
                        </a:spcBef>
                        <a:spcAft>
                          <a:spcPts val="600"/>
                        </a:spcAft>
                        <a:buFont typeface="Symbol" panose="05050102010706020507" pitchFamily="18" charset="2"/>
                        <a:buNone/>
                      </a:pPr>
                      <a:r>
                        <a:rPr lang="en-US" sz="1600" kern="1200" dirty="0">
                          <a:solidFill>
                            <a:schemeClr val="dk1"/>
                          </a:solidFill>
                          <a:effectLst/>
                          <a:latin typeface="+mn-lt"/>
                          <a:ea typeface="+mn-ea"/>
                          <a:cs typeface="+mn-cs"/>
                        </a:rPr>
                        <a:t>As a driver myself I think reducing the legal blood alcohol is a bad idea. It will lead to massive job loss in the restaurant and events industry. As you have noticed how restaurants are struggling due to the prohibition of alcohol due to Level 3. The amendment will only punish those that have been adhering to the legal limit not disregarding it. We need a campaign to teach drivers about how long alcohol beverages last in their bodies at places</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gn="just">
                        <a:lnSpc>
                          <a:spcPct val="115000"/>
                        </a:lnSpc>
                        <a:spcAft>
                          <a:spcPts val="0"/>
                        </a:spcAft>
                        <a:buFont typeface="Symbol" panose="05050102010706020507" pitchFamily="18" charset="2"/>
                        <a:buNone/>
                      </a:pPr>
                      <a:r>
                        <a:rPr lang="en-US" sz="1600" dirty="0">
                          <a:effectLst/>
                          <a:latin typeface="+mn-lt"/>
                          <a:ea typeface="Times New Roman" panose="02020603050405020304" pitchFamily="18" charset="0"/>
                          <a:cs typeface="Times New Roman" panose="02020603050405020304" pitchFamily="18" charset="0"/>
                        </a:rPr>
                        <a:t>Noted. alcohol plays a major role in the number of accidents on our roads therefore there is a need to deal with the general abuse of alcohol by drivers of motor vehicles. The proposed legislative amendments are not in any way suggesting that the sale of alcohol will be banned.</a:t>
                      </a:r>
                      <a:r>
                        <a:rPr lang="en-US" sz="1600" baseline="0" dirty="0">
                          <a:effectLst/>
                          <a:latin typeface="+mn-lt"/>
                          <a:ea typeface="Times New Roman" panose="02020603050405020304" pitchFamily="18" charset="0"/>
                          <a:cs typeface="Times New Roman" panose="02020603050405020304" pitchFamily="18" charset="0"/>
                        </a:rPr>
                        <a:t> </a:t>
                      </a:r>
                      <a:r>
                        <a:rPr lang="en-US" sz="1600" dirty="0">
                          <a:effectLst/>
                          <a:latin typeface="+mn-lt"/>
                          <a:ea typeface="Times New Roman" panose="02020603050405020304" pitchFamily="18" charset="0"/>
                          <a:cs typeface="Times New Roman" panose="02020603050405020304" pitchFamily="18" charset="0"/>
                        </a:rPr>
                        <a:t>It is unfortunate because some of the comments seems to suggest that this is effectively what this Bill seeks to do. It must also be noted that most of the medicine that contains alcohol causes </a:t>
                      </a:r>
                      <a:r>
                        <a:rPr lang="en-US" sz="1600" dirty="0" err="1">
                          <a:effectLst/>
                          <a:latin typeface="+mn-lt"/>
                          <a:ea typeface="Times New Roman" panose="02020603050405020304" pitchFamily="18" charset="0"/>
                          <a:cs typeface="Times New Roman" panose="02020603050405020304" pitchFamily="18" charset="0"/>
                        </a:rPr>
                        <a:t>drowziness</a:t>
                      </a:r>
                      <a:r>
                        <a:rPr lang="en-US" sz="1600" dirty="0">
                          <a:effectLst/>
                          <a:latin typeface="+mn-lt"/>
                          <a:ea typeface="Times New Roman" panose="02020603050405020304" pitchFamily="18" charset="0"/>
                          <a:cs typeface="Times New Roman" panose="02020603050405020304" pitchFamily="18" charset="0"/>
                        </a:rPr>
                        <a:t>, which has a bearing on the driver's ability to be able to control or have full control of the motor vehicle. The Department is currently engaged in the possible  implementation of the 365 days Road Safety Campaign which include all the road safety related interventions and motor vehicle roadworthiness is part of that campaign.   </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219483">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216</a:t>
            </a:fld>
            <a:endParaRPr lang="en-US"/>
          </a:p>
        </p:txBody>
      </p:sp>
    </p:spTree>
    <p:extLst>
      <p:ext uri="{BB962C8B-B14F-4D97-AF65-F5344CB8AC3E}">
        <p14:creationId xmlns:p14="http://schemas.microsoft.com/office/powerpoint/2010/main" xmlns="" val="62370417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82409495"/>
              </p:ext>
            </p:extLst>
          </p:nvPr>
        </p:nvGraphicFramePr>
        <p:xfrm>
          <a:off x="24015" y="0"/>
          <a:ext cx="9249607" cy="5959029"/>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69886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94258">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Khanyisile</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Mabunda</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People convicted of DUIs of drugs or alcohol should be allowed to be driving instructors?</a:t>
                      </a:r>
                      <a:endParaRPr lang="en-ZA" sz="16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It’s already hard enough to find decent employment as a ex convict, the unemployment rate in the country is critically high and we’re crippled with crime as a country.</a:t>
                      </a:r>
                      <a:endParaRPr lang="en-ZA" sz="16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Does it make sense to stop people working honest jobs while it is already so difficult for them to find jobs because of their ex con statuses ?</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100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Noted, however it is important to ensure that the people that perform the function are of high moral grounds, such that we do not increase Chances of further crimes being committed. Strides are made to </a:t>
                      </a:r>
                      <a:r>
                        <a:rPr lang="en-US" sz="1600" dirty="0" err="1">
                          <a:effectLst/>
                          <a:latin typeface="+mn-lt"/>
                          <a:ea typeface="Times New Roman" panose="02020603050405020304" pitchFamily="18" charset="0"/>
                          <a:cs typeface="Times New Roman" panose="02020603050405020304" pitchFamily="18" charset="0"/>
                        </a:rPr>
                        <a:t>professionalise</a:t>
                      </a:r>
                      <a:r>
                        <a:rPr lang="en-US" sz="1600" dirty="0">
                          <a:effectLst/>
                          <a:latin typeface="+mn-lt"/>
                          <a:ea typeface="Times New Roman" panose="02020603050405020304" pitchFamily="18" charset="0"/>
                          <a:cs typeface="Times New Roman" panose="02020603050405020304" pitchFamily="18" charset="0"/>
                        </a:rPr>
                        <a:t> the law enforcement fraternity. The National Road Traffic Law Enforcement Code was recently approved and is due to be published for implementation. The problem of corruption by the traffic officers is also a subject of discussion in the Department with the development of the anti-fraud and corruption strategy geared towards implementation in the vehicle fitness, driver fitness and Registering Authorities </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65908">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217</a:t>
            </a:fld>
            <a:endParaRPr lang="en-US"/>
          </a:p>
        </p:txBody>
      </p:sp>
    </p:spTree>
    <p:extLst>
      <p:ext uri="{BB962C8B-B14F-4D97-AF65-F5344CB8AC3E}">
        <p14:creationId xmlns:p14="http://schemas.microsoft.com/office/powerpoint/2010/main" xmlns="" val="31569115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65981381"/>
              </p:ext>
            </p:extLst>
          </p:nvPr>
        </p:nvGraphicFramePr>
        <p:xfrm>
          <a:off x="3931" y="0"/>
          <a:ext cx="9249607" cy="5638057"/>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4514931">
                  <a:extLst>
                    <a:ext uri="{9D8B030D-6E8A-4147-A177-3AD203B41FA5}">
                      <a16:colId xmlns:a16="http://schemas.microsoft.com/office/drawing/2014/main" xmlns="" val="199004167"/>
                    </a:ext>
                  </a:extLst>
                </a:gridCol>
                <a:gridCol w="2829885">
                  <a:extLst>
                    <a:ext uri="{9D8B030D-6E8A-4147-A177-3AD203B41FA5}">
                      <a16:colId xmlns:a16="http://schemas.microsoft.com/office/drawing/2014/main" xmlns="" val="885104855"/>
                    </a:ext>
                  </a:extLst>
                </a:gridCol>
              </a:tblGrid>
              <a:tr h="31015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08223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Khanyisile</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Mabunda</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lvl="0" indent="0" algn="just">
                        <a:lnSpc>
                          <a:spcPct val="115000"/>
                        </a:lnSpc>
                        <a:spcAft>
                          <a:spcPts val="0"/>
                        </a:spcAft>
                        <a:buFont typeface="Symbol" panose="05050102010706020507" pitchFamily="18" charset="2"/>
                        <a:buNone/>
                      </a:pPr>
                      <a:r>
                        <a:rPr lang="en-US" sz="1600" b="1" dirty="0" err="1">
                          <a:effectLst/>
                          <a:latin typeface="+mn-lt"/>
                          <a:ea typeface="Times New Roman" panose="02020603050405020304" pitchFamily="18" charset="0"/>
                          <a:cs typeface="Times New Roman" panose="02020603050405020304" pitchFamily="18" charset="0"/>
                        </a:rPr>
                        <a:t>Cont</a:t>
                      </a:r>
                      <a:r>
                        <a:rPr lang="en-US" sz="1600" b="1" dirty="0">
                          <a:effectLst/>
                          <a:latin typeface="+mn-lt"/>
                          <a:ea typeface="Times New Roman" panose="02020603050405020304" pitchFamily="18" charset="0"/>
                          <a:cs typeface="Times New Roman" panose="02020603050405020304" pitchFamily="18" charset="0"/>
                        </a:rPr>
                        <a:t>’</a:t>
                      </a:r>
                    </a:p>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If you were to check the demographics of these driving instructors with past convictions, you will find it’s mostly people from difficult backgrounds, living in those places, making it easier for them to turn to crime if this is taken away from them?????????</a:t>
                      </a:r>
                      <a:endParaRPr lang="en-ZA" sz="16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Also the problem is not that people drive drunk, it’s that people drive drunk cause they know they can give the traffic officer or whoever some </a:t>
                      </a:r>
                      <a:r>
                        <a:rPr lang="en-US" sz="1600" dirty="0" err="1">
                          <a:effectLst/>
                          <a:latin typeface="+mn-lt"/>
                          <a:ea typeface="Times New Roman" panose="02020603050405020304" pitchFamily="18" charset="0"/>
                          <a:cs typeface="Times New Roman" panose="02020603050405020304" pitchFamily="18" charset="0"/>
                        </a:rPr>
                        <a:t>cooldrink</a:t>
                      </a:r>
                      <a:r>
                        <a:rPr lang="en-US" sz="1600" dirty="0">
                          <a:effectLst/>
                          <a:latin typeface="+mn-lt"/>
                          <a:ea typeface="Times New Roman" panose="02020603050405020304" pitchFamily="18" charset="0"/>
                          <a:cs typeface="Times New Roman" panose="02020603050405020304" pitchFamily="18" charset="0"/>
                        </a:rPr>
                        <a:t> money to get away with it?</a:t>
                      </a:r>
                      <a:endParaRPr lang="en-ZA" sz="16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It doesn’t help putting up all these fancy laws de </a:t>
                      </a:r>
                      <a:r>
                        <a:rPr lang="en-US" sz="1600" dirty="0" err="1">
                          <a:effectLst/>
                          <a:latin typeface="+mn-lt"/>
                          <a:ea typeface="Times New Roman" panose="02020603050405020304" pitchFamily="18" charset="0"/>
                          <a:cs typeface="Times New Roman" panose="02020603050405020304" pitchFamily="18" charset="0"/>
                        </a:rPr>
                        <a:t>juro</a:t>
                      </a:r>
                      <a:r>
                        <a:rPr lang="en-US" sz="1600" dirty="0">
                          <a:effectLst/>
                          <a:latin typeface="+mn-lt"/>
                          <a:ea typeface="Times New Roman" panose="02020603050405020304" pitchFamily="18" charset="0"/>
                          <a:cs typeface="Times New Roman" panose="02020603050405020304" pitchFamily="18" charset="0"/>
                        </a:rPr>
                        <a:t> when de facto the system, officials called to uphold it, are corrupt too???</a:t>
                      </a:r>
                      <a:endParaRPr lang="en-ZA" sz="16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Please stop fixing the symptoms of all the problems in this country and actually do real work that matters?????</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1000"/>
                        </a:spcAft>
                        <a:buFont typeface="Symbol" panose="05050102010706020507" pitchFamily="18" charset="2"/>
                        <a:buChar char=""/>
                      </a:pPr>
                      <a:r>
                        <a:rPr lang="en-ZA" sz="1600" dirty="0">
                          <a:effectLst/>
                          <a:latin typeface="+mn-lt"/>
                          <a:ea typeface="Times New Roman" panose="02020603050405020304" pitchFamily="18" charset="0"/>
                          <a:cs typeface="Times New Roman" panose="02020603050405020304" pitchFamily="18" charset="0"/>
                        </a:rPr>
                        <a:t>Covered by the response from the previous slide.</a:t>
                      </a: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218</a:t>
            </a:fld>
            <a:endParaRPr lang="en-US"/>
          </a:p>
        </p:txBody>
      </p:sp>
    </p:spTree>
    <p:extLst>
      <p:ext uri="{BB962C8B-B14F-4D97-AF65-F5344CB8AC3E}">
        <p14:creationId xmlns:p14="http://schemas.microsoft.com/office/powerpoint/2010/main" xmlns="" val="367642287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06526417"/>
              </p:ext>
            </p:extLst>
          </p:nvPr>
        </p:nvGraphicFramePr>
        <p:xfrm>
          <a:off x="-14326" y="0"/>
          <a:ext cx="9249607" cy="5553818"/>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41441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672490">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Ebrahim</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Essop</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I </a:t>
                      </a:r>
                      <a:r>
                        <a:rPr lang="en-US" sz="1600" dirty="0" err="1">
                          <a:effectLst/>
                          <a:latin typeface="+mn-lt"/>
                          <a:ea typeface="Times New Roman" panose="02020603050405020304" pitchFamily="18" charset="0"/>
                          <a:cs typeface="Times New Roman" panose="02020603050405020304" pitchFamily="18" charset="0"/>
                        </a:rPr>
                        <a:t>dont</a:t>
                      </a:r>
                      <a:r>
                        <a:rPr lang="en-US" sz="1600" dirty="0">
                          <a:effectLst/>
                          <a:latin typeface="+mn-lt"/>
                          <a:ea typeface="Times New Roman" panose="02020603050405020304" pitchFamily="18" charset="0"/>
                          <a:cs typeface="Times New Roman" panose="02020603050405020304" pitchFamily="18" charset="0"/>
                        </a:rPr>
                        <a:t> fully agree with your comments on the total </a:t>
                      </a:r>
                      <a:r>
                        <a:rPr lang="en-US" sz="1600" dirty="0" err="1">
                          <a:effectLst/>
                          <a:latin typeface="+mn-lt"/>
                          <a:ea typeface="Times New Roman" panose="02020603050405020304" pitchFamily="18" charset="0"/>
                          <a:cs typeface="Times New Roman" panose="02020603050405020304" pitchFamily="18" charset="0"/>
                        </a:rPr>
                        <a:t>alchohol</a:t>
                      </a:r>
                      <a:r>
                        <a:rPr lang="en-US" sz="1600" dirty="0">
                          <a:effectLst/>
                          <a:latin typeface="+mn-lt"/>
                          <a:ea typeface="Times New Roman" panose="02020603050405020304" pitchFamily="18" charset="0"/>
                          <a:cs typeface="Times New Roman" panose="02020603050405020304" pitchFamily="18" charset="0"/>
                        </a:rPr>
                        <a:t> ban in terms of drinking and driving. </a:t>
                      </a:r>
                      <a:endParaRPr lang="en-ZA" sz="1600" dirty="0">
                        <a:effectLst/>
                        <a:latin typeface="+mn-lt"/>
                        <a:ea typeface="Times New Roman" panose="02020603050405020304" pitchFamily="18" charset="0"/>
                        <a:cs typeface="Times New Roman" panose="02020603050405020304" pitchFamily="18" charset="0"/>
                      </a:endParaRPr>
                    </a:p>
                    <a:p>
                      <a:pPr marL="457200" algn="just">
                        <a:lnSpc>
                          <a:spcPct val="115000"/>
                        </a:lnSpc>
                        <a:spcAft>
                          <a:spcPts val="0"/>
                        </a:spcAft>
                      </a:pPr>
                      <a:r>
                        <a:rPr lang="en-US" sz="1600" dirty="0">
                          <a:effectLst/>
                          <a:latin typeface="+mn-lt"/>
                          <a:ea typeface="Times New Roman" panose="02020603050405020304" pitchFamily="18" charset="0"/>
                          <a:cs typeface="Times New Roman" panose="02020603050405020304" pitchFamily="18" charset="0"/>
                        </a:rPr>
                        <a:t> </a:t>
                      </a:r>
                      <a:endParaRPr lang="en-ZA" sz="16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I suggest a better way is to lower the allowed consumption as some medication has </a:t>
                      </a:r>
                      <a:r>
                        <a:rPr lang="en-US" sz="1600" dirty="0" err="1">
                          <a:effectLst/>
                          <a:latin typeface="+mn-lt"/>
                          <a:ea typeface="Times New Roman" panose="02020603050405020304" pitchFamily="18" charset="0"/>
                          <a:cs typeface="Times New Roman" panose="02020603050405020304" pitchFamily="18" charset="0"/>
                        </a:rPr>
                        <a:t>alchohol</a:t>
                      </a:r>
                      <a:r>
                        <a:rPr lang="en-US" sz="1600" dirty="0">
                          <a:effectLst/>
                          <a:latin typeface="+mn-lt"/>
                          <a:ea typeface="Times New Roman" panose="02020603050405020304" pitchFamily="18" charset="0"/>
                          <a:cs typeface="Times New Roman" panose="02020603050405020304" pitchFamily="18" charset="0"/>
                        </a:rPr>
                        <a:t> contents. Also there are emergencies when you are sick that may prompt you to get behind the wheel</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100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Noted. Most medication that contains alcohol are also causing drowsiness and the packaging contains a warning that they should not be consumed if a person will need to drive or operate machinery. If a person is sick, the best way is to find someone to drive you rather than endanger your life and get behind the steering wheel of a vehicle thus endangering the lives and safety of other people.</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66916">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219</a:t>
            </a:fld>
            <a:endParaRPr lang="en-US"/>
          </a:p>
        </p:txBody>
      </p:sp>
    </p:spTree>
    <p:extLst>
      <p:ext uri="{BB962C8B-B14F-4D97-AF65-F5344CB8AC3E}">
        <p14:creationId xmlns:p14="http://schemas.microsoft.com/office/powerpoint/2010/main" xmlns="" val="421426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13808666"/>
              </p:ext>
            </p:extLst>
          </p:nvPr>
        </p:nvGraphicFramePr>
        <p:xfrm>
          <a:off x="1" y="0"/>
          <a:ext cx="9253536" cy="5959028"/>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4">
                  <a:extLst>
                    <a:ext uri="{9D8B030D-6E8A-4147-A177-3AD203B41FA5}">
                      <a16:colId xmlns:a16="http://schemas.microsoft.com/office/drawing/2014/main" xmlns="" val="199004167"/>
                    </a:ext>
                  </a:extLst>
                </a:gridCol>
                <a:gridCol w="3722054">
                  <a:extLst>
                    <a:ext uri="{9D8B030D-6E8A-4147-A177-3AD203B41FA5}">
                      <a16:colId xmlns:a16="http://schemas.microsoft.com/office/drawing/2014/main" xmlns="" val="885104855"/>
                    </a:ext>
                  </a:extLst>
                </a:gridCol>
              </a:tblGrid>
              <a:tr h="292926">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127495">
                <a:tc rowSpan="2">
                  <a:txBody>
                    <a:bodyPr/>
                    <a:lstStyle/>
                    <a:p>
                      <a:pPr marL="0" marR="0">
                        <a:lnSpc>
                          <a:spcPct val="107000"/>
                        </a:lnSpc>
                        <a:spcBef>
                          <a:spcPts val="0"/>
                        </a:spcBef>
                        <a:spcAft>
                          <a:spcPts val="0"/>
                        </a:spcAft>
                      </a:pPr>
                      <a:endParaRPr lang="en-GB" sz="1400" b="1" dirty="0">
                        <a:solidFill>
                          <a:schemeClr val="tx1"/>
                        </a:solidFill>
                        <a:effectLst/>
                      </a:endParaRPr>
                    </a:p>
                    <a:p>
                      <a:pPr marL="0" marR="0">
                        <a:lnSpc>
                          <a:spcPct val="107000"/>
                        </a:lnSpc>
                        <a:spcBef>
                          <a:spcPts val="0"/>
                        </a:spcBef>
                        <a:spcAft>
                          <a:spcPts val="0"/>
                        </a:spcAft>
                      </a:pPr>
                      <a:r>
                        <a:rPr lang="en-GB" sz="1400" b="1" dirty="0">
                          <a:solidFill>
                            <a:schemeClr val="tx1"/>
                          </a:solidFill>
                          <a:effectLst/>
                        </a:rPr>
                        <a:t>Department of Transport (Kwa-Zulu Natal)</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indent="0" algn="just">
                        <a:spcAft>
                          <a:spcPts val="0"/>
                        </a:spcAft>
                        <a:buFont typeface="Arial" panose="020B0604020202020204" pitchFamily="34" charset="0"/>
                        <a:buNone/>
                      </a:pPr>
                      <a:endParaRPr lang="en-US" sz="1600" b="0" dirty="0">
                        <a:effectLst/>
                        <a:latin typeface="+mn-lt"/>
                        <a:ea typeface="Times New Roman" panose="02020603050405020304" pitchFamily="18" charset="0"/>
                        <a:cs typeface="Arial" panose="020B0604020202020204" pitchFamily="34" charset="0"/>
                      </a:endParaRPr>
                    </a:p>
                    <a:p>
                      <a:pPr marL="171450" indent="-171450" algn="just">
                        <a:spcAft>
                          <a:spcPts val="0"/>
                        </a:spcAft>
                        <a:buFont typeface="Arial" panose="020B0604020202020204" pitchFamily="34" charset="0"/>
                        <a:buChar char="•"/>
                      </a:pPr>
                      <a:r>
                        <a:rPr lang="en-US" sz="1600" b="0" dirty="0">
                          <a:effectLst/>
                          <a:latin typeface="+mn-lt"/>
                          <a:ea typeface="Times New Roman" panose="02020603050405020304" pitchFamily="18" charset="0"/>
                          <a:cs typeface="Arial" panose="020B0604020202020204" pitchFamily="34" charset="0"/>
                        </a:rPr>
                        <a:t>Emergency services-This definition refers to authorized officers, it is suggested that the term authorized officers is too broad as it includes officers who are not deemed to be part of emergency services, i.e. vehicle and driving </a:t>
                      </a:r>
                      <a:r>
                        <a:rPr lang="en-US" sz="1600" b="0" dirty="0" err="1">
                          <a:effectLst/>
                          <a:latin typeface="+mn-lt"/>
                          <a:ea typeface="Times New Roman" panose="02020603050405020304" pitchFamily="18" charset="0"/>
                          <a:cs typeface="Arial" panose="020B0604020202020204" pitchFamily="34" charset="0"/>
                        </a:rPr>
                        <a:t>licence</a:t>
                      </a:r>
                      <a:r>
                        <a:rPr lang="en-US" sz="1600" b="0" dirty="0">
                          <a:effectLst/>
                          <a:latin typeface="+mn-lt"/>
                          <a:ea typeface="Times New Roman" panose="02020603050405020304" pitchFamily="18" charset="0"/>
                          <a:cs typeface="Arial" panose="020B0604020202020204" pitchFamily="34" charset="0"/>
                        </a:rPr>
                        <a:t> examiners</a:t>
                      </a:r>
                    </a:p>
                    <a:p>
                      <a:pPr marL="171450" indent="-171450" algn="just">
                        <a:spcAft>
                          <a:spcPts val="0"/>
                        </a:spcAft>
                        <a:buFont typeface="Arial" panose="020B0604020202020204" pitchFamily="34" charset="0"/>
                        <a:buChar char="•"/>
                      </a:pPr>
                      <a:r>
                        <a:rPr lang="en-US" sz="1600" dirty="0">
                          <a:effectLst/>
                          <a:latin typeface="+mn-lt"/>
                          <a:ea typeface="Times New Roman" panose="02020603050405020304" pitchFamily="18" charset="0"/>
                          <a:cs typeface="Arial" panose="020B0604020202020204" pitchFamily="34" charset="0"/>
                        </a:rPr>
                        <a:t>Incident-change the word  “sustained” to the word “prolonged”</a:t>
                      </a:r>
                      <a:endParaRPr lang="en-GB" sz="1600" dirty="0">
                        <a:effectLst/>
                        <a:latin typeface="+mn-lt"/>
                        <a:ea typeface="Times New Roman" panose="02020603050405020304" pitchFamily="18" charset="0"/>
                        <a:cs typeface="Arial" panose="020B0604020202020204" pitchFamily="34" charset="0"/>
                      </a:endParaRPr>
                    </a:p>
                    <a:p>
                      <a:pPr algn="just">
                        <a:spcAft>
                          <a:spcPts val="0"/>
                        </a:spcAft>
                      </a:pPr>
                      <a:endParaRPr lang="en-GB" sz="1600" b="1" dirty="0">
                        <a:effectLst/>
                        <a:latin typeface="+mn-lt"/>
                        <a:ea typeface="Times New Roman" panose="02020603050405020304" pitchFamily="18" charset="0"/>
                        <a:cs typeface="Arial" panose="020B0604020202020204" pitchFamily="34" charset="0"/>
                      </a:endParaRPr>
                    </a:p>
                    <a:p>
                      <a:pPr algn="just">
                        <a:spcAft>
                          <a:spcPts val="0"/>
                        </a:spcAft>
                      </a:pPr>
                      <a:endParaRPr lang="en-US" sz="1600" b="1" dirty="0">
                        <a:effectLst/>
                        <a:latin typeface="+mn-lt"/>
                        <a:ea typeface="Times New Roman" panose="02020603050405020304" pitchFamily="18" charset="0"/>
                        <a:cs typeface="Arial" panose="020B0604020202020204" pitchFamily="34" charset="0"/>
                      </a:endParaRPr>
                    </a:p>
                    <a:p>
                      <a:pPr algn="just">
                        <a:spcAft>
                          <a:spcPts val="0"/>
                        </a:spcAft>
                      </a:pPr>
                      <a:endParaRPr lang="en-ZA" sz="16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171450" indent="-171450" algn="just">
                        <a:spcAft>
                          <a:spcPts val="0"/>
                        </a:spcAft>
                        <a:buFont typeface="Arial" panose="020B0604020202020204" pitchFamily="34" charset="0"/>
                        <a:buChar char="•"/>
                      </a:pPr>
                      <a:endParaRPr lang="en-US" sz="1600" dirty="0">
                        <a:effectLst/>
                        <a:latin typeface="+mn-lt"/>
                        <a:ea typeface="Times New Roman" panose="02020603050405020304" pitchFamily="18" charset="0"/>
                      </a:endParaRPr>
                    </a:p>
                    <a:p>
                      <a:pPr marL="171450" indent="-171450" algn="just">
                        <a:spcAft>
                          <a:spcPts val="0"/>
                        </a:spcAft>
                        <a:buFont typeface="Arial" panose="020B0604020202020204" pitchFamily="34" charset="0"/>
                        <a:buChar char="•"/>
                      </a:pPr>
                      <a:r>
                        <a:rPr lang="en-US" sz="1600" dirty="0">
                          <a:effectLst/>
                          <a:latin typeface="+mn-lt"/>
                          <a:ea typeface="Times New Roman" panose="02020603050405020304" pitchFamily="18" charset="0"/>
                        </a:rPr>
                        <a:t>Not supported-the proposed definition is exactly the same as the one in the RIMS policy which informs the introduction of this definition into the NRTA.</a:t>
                      </a:r>
                    </a:p>
                    <a:p>
                      <a:pPr marL="171450" indent="-171450" algn="just">
                        <a:spcAft>
                          <a:spcPts val="0"/>
                        </a:spcAft>
                        <a:buFont typeface="Arial" panose="020B0604020202020204" pitchFamily="34" charset="0"/>
                        <a:buChar char="•"/>
                      </a:pPr>
                      <a:r>
                        <a:rPr lang="en-US" sz="1600" dirty="0">
                          <a:effectLst/>
                          <a:latin typeface="+mn-lt"/>
                          <a:ea typeface="Times New Roman" panose="02020603050405020304" pitchFamily="18" charset="0"/>
                        </a:rPr>
                        <a:t>Noted. The synonym of the word sustained as used in this definition includes</a:t>
                      </a:r>
                      <a:r>
                        <a:rPr lang="en-US" sz="1600" baseline="0" dirty="0">
                          <a:effectLst/>
                          <a:latin typeface="+mn-lt"/>
                          <a:ea typeface="Times New Roman" panose="02020603050405020304" pitchFamily="18" charset="0"/>
                        </a:rPr>
                        <a:t> continued, constant, continual, continuous, non-stop, unrelenting, unremitting. However this comment will be considered for amendment and effect it.</a:t>
                      </a:r>
                      <a:endParaRPr lang="en-ZA" sz="16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1538607">
                <a:tc vMerge="1">
                  <a:txBody>
                    <a:bodyPr/>
                    <a:lstStyle/>
                    <a:p>
                      <a:endParaRPr lang="en-US"/>
                    </a:p>
                  </a:txBody>
                  <a:tcPr/>
                </a:tc>
                <a:tc gridSpan="2">
                  <a:txBody>
                    <a:bodyPr/>
                    <a:lstStyle/>
                    <a:p>
                      <a:pPr algn="just">
                        <a:spcAft>
                          <a:spcPts val="0"/>
                        </a:spcAft>
                      </a:pPr>
                      <a:endParaRPr lang="en-ZA"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285750" marR="0" indent="-285750" algn="just">
                        <a:lnSpc>
                          <a:spcPct val="107000"/>
                        </a:lnSpc>
                        <a:spcBef>
                          <a:spcPts val="0"/>
                        </a:spcBef>
                        <a:spcAft>
                          <a:spcPts val="0"/>
                        </a:spcAft>
                        <a:buFont typeface="Arial" panose="020B0604020202020204" pitchFamily="34" charset="0"/>
                        <a:buChar char="•"/>
                      </a:pPr>
                      <a:endParaRPr lang="en-US" sz="1200" dirty="0">
                        <a:effectLst/>
                        <a:latin typeface="+mn-lt"/>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587208" y="8911356"/>
            <a:ext cx="666329" cy="494648"/>
          </a:xfrm>
        </p:spPr>
        <p:txBody>
          <a:bodyPr/>
          <a:lstStyle/>
          <a:p>
            <a:pPr>
              <a:defRPr/>
            </a:pPr>
            <a:fld id="{8E07DBBD-13FA-456E-9FFF-BB922381A294}" type="slidenum">
              <a:rPr lang="en-US" smtClean="0"/>
              <a:pPr>
                <a:defRPr/>
              </a:pPr>
              <a:t>22</a:t>
            </a:fld>
            <a:endParaRPr lang="en-US" dirty="0"/>
          </a:p>
        </p:txBody>
      </p:sp>
    </p:spTree>
    <p:extLst>
      <p:ext uri="{BB962C8B-B14F-4D97-AF65-F5344CB8AC3E}">
        <p14:creationId xmlns:p14="http://schemas.microsoft.com/office/powerpoint/2010/main" xmlns="" val="2953593916"/>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5169980"/>
              </p:ext>
            </p:extLst>
          </p:nvPr>
        </p:nvGraphicFramePr>
        <p:xfrm>
          <a:off x="-14326" y="-7222"/>
          <a:ext cx="9249607" cy="5537629"/>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2496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21266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Liezel </a:t>
                      </a:r>
                      <a:r>
                        <a:rPr lang="en-US" sz="1800" b="1" kern="1200" dirty="0" err="1">
                          <a:solidFill>
                            <a:schemeClr val="lt1"/>
                          </a:solidFill>
                          <a:effectLst/>
                          <a:latin typeface="+mn-lt"/>
                          <a:ea typeface="+mn-ea"/>
                          <a:cs typeface="+mn-cs"/>
                        </a:rPr>
                        <a:t>Grobler</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gn="just">
                        <a:lnSpc>
                          <a:spcPct val="115000"/>
                        </a:lnSpc>
                        <a:spcAft>
                          <a:spcPts val="0"/>
                        </a:spcAft>
                        <a:buFont typeface="Symbol" panose="05050102010706020507" pitchFamily="18" charset="2"/>
                        <a:buChar char=""/>
                      </a:pPr>
                      <a:r>
                        <a:rPr lang="en-US" sz="1400" dirty="0">
                          <a:effectLst/>
                          <a:latin typeface="+mn-lt"/>
                          <a:ea typeface="Times New Roman" panose="02020603050405020304" pitchFamily="18" charset="0"/>
                          <a:cs typeface="Times New Roman" panose="02020603050405020304" pitchFamily="18" charset="0"/>
                        </a:rPr>
                        <a:t>None of the proposed changes in the bill will rectify the reckless and negligent drivers on SA roads. </a:t>
                      </a:r>
                      <a:endParaRPr lang="en-ZA" sz="1400" dirty="0">
                        <a:effectLst/>
                        <a:latin typeface="+mn-lt"/>
                        <a:ea typeface="Times New Roman" panose="02020603050405020304" pitchFamily="18" charset="0"/>
                        <a:cs typeface="Times New Roman" panose="02020603050405020304" pitchFamily="18" charset="0"/>
                      </a:endParaRPr>
                    </a:p>
                    <a:p>
                      <a:pPr marL="457200" algn="just">
                        <a:lnSpc>
                          <a:spcPct val="115000"/>
                        </a:lnSpc>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400" dirty="0">
                          <a:effectLst/>
                          <a:latin typeface="+mn-lt"/>
                          <a:ea typeface="Times New Roman" panose="02020603050405020304" pitchFamily="18" charset="0"/>
                          <a:cs typeface="Times New Roman" panose="02020603050405020304" pitchFamily="18" charset="0"/>
                        </a:rPr>
                        <a:t>Start by employing and deploying more traffic officers to catch the delinquents in the act! </a:t>
                      </a:r>
                      <a:endParaRPr lang="en-ZA" sz="1400" dirty="0">
                        <a:effectLst/>
                        <a:latin typeface="+mn-lt"/>
                        <a:ea typeface="Times New Roman" panose="02020603050405020304" pitchFamily="18" charset="0"/>
                        <a:cs typeface="Times New Roman" panose="02020603050405020304" pitchFamily="18" charset="0"/>
                      </a:endParaRPr>
                    </a:p>
                    <a:p>
                      <a:pPr marL="457200" algn="just">
                        <a:lnSpc>
                          <a:spcPct val="115000"/>
                        </a:lnSpc>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400" dirty="0">
                          <a:effectLst/>
                          <a:latin typeface="+mn-lt"/>
                          <a:ea typeface="Times New Roman" panose="02020603050405020304" pitchFamily="18" charset="0"/>
                          <a:cs typeface="Times New Roman" panose="02020603050405020304" pitchFamily="18" charset="0"/>
                        </a:rPr>
                        <a:t>If the proposed changes made our roads safer, I would be all for it, however sadly this is not the case. </a:t>
                      </a:r>
                      <a:endParaRPr lang="en-ZA" sz="1400" dirty="0">
                        <a:effectLst/>
                        <a:latin typeface="+mn-lt"/>
                        <a:ea typeface="Times New Roman" panose="02020603050405020304" pitchFamily="18" charset="0"/>
                        <a:cs typeface="Times New Roman" panose="02020603050405020304" pitchFamily="18" charset="0"/>
                      </a:endParaRPr>
                    </a:p>
                    <a:p>
                      <a:pPr marL="457200" algn="just">
                        <a:lnSpc>
                          <a:spcPct val="115000"/>
                        </a:lnSpc>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400" dirty="0">
                          <a:effectLst/>
                          <a:latin typeface="+mn-lt"/>
                          <a:ea typeface="Times New Roman" panose="02020603050405020304" pitchFamily="18" charset="0"/>
                          <a:cs typeface="Times New Roman" panose="02020603050405020304" pitchFamily="18" charset="0"/>
                        </a:rPr>
                        <a:t>Alas, I fear that there is room for corruption in that the grading etc. could be bought for the right price.. Just my two bits</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1000"/>
                        </a:spcAft>
                        <a:buFont typeface="Symbol" panose="05050102010706020507" pitchFamily="18" charset="2"/>
                        <a:buChar char=""/>
                      </a:pPr>
                      <a:r>
                        <a:rPr lang="en-US" sz="1400" dirty="0">
                          <a:effectLst/>
                          <a:latin typeface="+mn-lt"/>
                          <a:ea typeface="Times New Roman" panose="02020603050405020304" pitchFamily="18" charset="0"/>
                          <a:cs typeface="Times New Roman" panose="02020603050405020304" pitchFamily="18" charset="0"/>
                        </a:rPr>
                        <a:t>Noted. There are efforts everyday geared towards arresting those who break the law.</a:t>
                      </a:r>
                    </a:p>
                    <a:p>
                      <a:pPr marL="342900" lvl="0" indent="-342900" algn="just">
                        <a:lnSpc>
                          <a:spcPct val="115000"/>
                        </a:lnSpc>
                        <a:spcAft>
                          <a:spcPts val="1000"/>
                        </a:spcAft>
                        <a:buFont typeface="Symbol" panose="05050102010706020507" pitchFamily="18" charset="2"/>
                        <a:buChar char=""/>
                      </a:pPr>
                      <a:r>
                        <a:rPr lang="en-US" sz="1400" dirty="0">
                          <a:effectLst/>
                          <a:latin typeface="+mn-lt"/>
                          <a:ea typeface="Times New Roman" panose="02020603050405020304" pitchFamily="18" charset="0"/>
                          <a:cs typeface="Times New Roman" panose="02020603050405020304" pitchFamily="18" charset="0"/>
                        </a:rPr>
                        <a:t>It is not like there is absolutely no law enforcement. </a:t>
                      </a:r>
                    </a:p>
                    <a:p>
                      <a:pPr marL="342900" lvl="0" indent="-342900" algn="just">
                        <a:lnSpc>
                          <a:spcPct val="115000"/>
                        </a:lnSpc>
                        <a:spcAft>
                          <a:spcPts val="1000"/>
                        </a:spcAft>
                        <a:buFont typeface="Symbol" panose="05050102010706020507" pitchFamily="18" charset="2"/>
                        <a:buChar char=""/>
                      </a:pPr>
                      <a:r>
                        <a:rPr lang="en-US" sz="1400" dirty="0">
                          <a:effectLst/>
                          <a:latin typeface="+mn-lt"/>
                          <a:ea typeface="Times New Roman" panose="02020603050405020304" pitchFamily="18" charset="0"/>
                          <a:cs typeface="Times New Roman" panose="02020603050405020304" pitchFamily="18" charset="0"/>
                        </a:rPr>
                        <a:t>The implementation of the AARTO Act will go a long way in changing driver behavior and their attitude towards law compliance.</a:t>
                      </a:r>
                    </a:p>
                    <a:p>
                      <a:pPr marL="342900" lvl="0" indent="-342900" algn="just">
                        <a:lnSpc>
                          <a:spcPct val="115000"/>
                        </a:lnSpc>
                        <a:spcAft>
                          <a:spcPts val="1000"/>
                        </a:spcAft>
                        <a:buFont typeface="Symbol" panose="05050102010706020507" pitchFamily="18" charset="2"/>
                        <a:buChar char=""/>
                      </a:pPr>
                      <a:r>
                        <a:rPr lang="en-US" sz="1400" dirty="0">
                          <a:effectLst/>
                          <a:latin typeface="+mn-lt"/>
                          <a:ea typeface="Times New Roman" panose="02020603050405020304" pitchFamily="18" charset="0"/>
                          <a:cs typeface="Times New Roman" panose="02020603050405020304" pitchFamily="18" charset="0"/>
                        </a:rPr>
                        <a:t>Maybe there currently a need to be augmented to complement the proposed amendments and make sure institutional arrangements are in place to support the legislation.</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220</a:t>
            </a:fld>
            <a:endParaRPr lang="en-US"/>
          </a:p>
        </p:txBody>
      </p:sp>
    </p:spTree>
    <p:extLst>
      <p:ext uri="{BB962C8B-B14F-4D97-AF65-F5344CB8AC3E}">
        <p14:creationId xmlns:p14="http://schemas.microsoft.com/office/powerpoint/2010/main" xmlns="" val="315884963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043793756"/>
              </p:ext>
            </p:extLst>
          </p:nvPr>
        </p:nvGraphicFramePr>
        <p:xfrm>
          <a:off x="-14326" y="0"/>
          <a:ext cx="9249607" cy="5520376"/>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42404">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14657">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Mr</a:t>
                      </a:r>
                      <a:r>
                        <a:rPr lang="en-US" sz="1800" b="1" kern="1200" dirty="0">
                          <a:solidFill>
                            <a:schemeClr val="lt1"/>
                          </a:solidFill>
                          <a:effectLst/>
                          <a:latin typeface="+mn-lt"/>
                          <a:ea typeface="+mn-ea"/>
                          <a:cs typeface="+mn-cs"/>
                        </a:rPr>
                        <a:t> DCP De Villiers</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gn="just">
                        <a:lnSpc>
                          <a:spcPct val="115000"/>
                        </a:lnSpc>
                        <a:spcAft>
                          <a:spcPts val="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Drivers </a:t>
                      </a: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licence</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must be printed on new ID card. Registration plates needs to be standardized to province were the vehicle owner residents.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100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Noted. The current drivers </a:t>
                      </a: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licence</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is printed on a card.</a:t>
                      </a:r>
                    </a:p>
                    <a:p>
                      <a:pPr marL="342900" lvl="0" indent="-342900" algn="just">
                        <a:lnSpc>
                          <a:spcPct val="115000"/>
                        </a:lnSpc>
                        <a:spcAft>
                          <a:spcPts val="100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The number plates are indeed </a:t>
                      </a: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standardised</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according to provinces although the South African number plate will with effect from the date of proclamation of this Bill assume identical marks and features except for the name of the province and the abbreviation of the province at the end of the alpha-</a:t>
                      </a: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numerics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63315">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221</a:t>
            </a:fld>
            <a:endParaRPr lang="en-US"/>
          </a:p>
        </p:txBody>
      </p:sp>
    </p:spTree>
    <p:extLst>
      <p:ext uri="{BB962C8B-B14F-4D97-AF65-F5344CB8AC3E}">
        <p14:creationId xmlns:p14="http://schemas.microsoft.com/office/powerpoint/2010/main" xmlns="" val="112952623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63691448"/>
              </p:ext>
            </p:extLst>
          </p:nvPr>
        </p:nvGraphicFramePr>
        <p:xfrm>
          <a:off x="16095" y="-39757"/>
          <a:ext cx="9249607" cy="5424676"/>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41441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553699">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Theunis</a:t>
                      </a:r>
                      <a:r>
                        <a:rPr lang="en-US" sz="1800" b="1" kern="1200" dirty="0">
                          <a:solidFill>
                            <a:schemeClr val="lt1"/>
                          </a:solidFill>
                          <a:effectLst/>
                          <a:latin typeface="+mn-lt"/>
                          <a:ea typeface="+mn-ea"/>
                          <a:cs typeface="+mn-cs"/>
                        </a:rPr>
                        <a:t> Pretorius</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gn="just">
                        <a:lnSpc>
                          <a:spcPct val="115000"/>
                        </a:lnSpc>
                        <a:spcAft>
                          <a:spcPts val="0"/>
                        </a:spcAft>
                        <a:buFont typeface="Symbol" panose="05050102010706020507" pitchFamily="18" charset="2"/>
                        <a:buChar char=""/>
                      </a:pPr>
                      <a:r>
                        <a:rPr lang="en-US" sz="1400" dirty="0">
                          <a:effectLst/>
                          <a:latin typeface="+mn-lt"/>
                          <a:ea typeface="Times New Roman" panose="02020603050405020304" pitchFamily="18" charset="0"/>
                          <a:cs typeface="Times New Roman" panose="02020603050405020304" pitchFamily="18" charset="0"/>
                        </a:rPr>
                        <a:t>I don't support the changes.  </a:t>
                      </a:r>
                      <a:endParaRPr lang="en-ZA" sz="14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400" dirty="0">
                          <a:effectLst/>
                          <a:latin typeface="+mn-lt"/>
                          <a:ea typeface="Times New Roman" panose="02020603050405020304" pitchFamily="18" charset="0"/>
                          <a:cs typeface="Times New Roman" panose="02020603050405020304" pitchFamily="18" charset="0"/>
                        </a:rPr>
                        <a:t>The changes creates the opportunity for even more corruption by the ANC and family members.  </a:t>
                      </a:r>
                      <a:endParaRPr lang="en-ZA" sz="1400" dirty="0">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400" dirty="0">
                          <a:effectLst/>
                          <a:latin typeface="+mn-lt"/>
                          <a:ea typeface="Times New Roman" panose="02020603050405020304" pitchFamily="18" charset="0"/>
                          <a:cs typeface="Times New Roman" panose="02020603050405020304" pitchFamily="18" charset="0"/>
                        </a:rPr>
                        <a:t>The law enforcement agencies don't even enforce the current traffic laws. They  just have to do their job with the current laws.</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gn="just">
                        <a:lnSpc>
                          <a:spcPct val="115000"/>
                        </a:lnSpc>
                        <a:spcAft>
                          <a:spcPts val="1000"/>
                        </a:spcAft>
                        <a:buFont typeface="Symbol" panose="05050102010706020507" pitchFamily="18" charset="2"/>
                        <a:buNone/>
                      </a:pPr>
                      <a:r>
                        <a:rPr lang="en-US" sz="1400" dirty="0">
                          <a:effectLst/>
                          <a:latin typeface="+mn-lt"/>
                          <a:ea typeface="Times New Roman" panose="02020603050405020304" pitchFamily="18" charset="0"/>
                          <a:cs typeface="Times New Roman" panose="02020603050405020304" pitchFamily="18" charset="0"/>
                        </a:rPr>
                        <a:t>Noted. That the proposed legislative amendments creates an opportunity for corruption by ANC members and their family members is pure speculation. This is still a proposed legislation which is not yet passed by Parliament, neither has it been proclaimed by the President as yet. SA has the national anti-fraud and corruption strategy in the pipeline and RTMC in collaboration with the Hawks have in recent times been tightening the noose on corruption activities within the road traffic environment. These proposed amendments are not proposed by any political party but a national department in Government.</a:t>
                      </a:r>
                      <a:endParaRPr lang="en-ZA" sz="1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47182">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222</a:t>
            </a:fld>
            <a:endParaRPr lang="en-US"/>
          </a:p>
        </p:txBody>
      </p:sp>
    </p:spTree>
    <p:extLst>
      <p:ext uri="{BB962C8B-B14F-4D97-AF65-F5344CB8AC3E}">
        <p14:creationId xmlns:p14="http://schemas.microsoft.com/office/powerpoint/2010/main" xmlns="" val="264831606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75110377"/>
              </p:ext>
            </p:extLst>
          </p:nvPr>
        </p:nvGraphicFramePr>
        <p:xfrm>
          <a:off x="-14326" y="0"/>
          <a:ext cx="9249607" cy="5567468"/>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2992085">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42404">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45468">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M </a:t>
                      </a:r>
                      <a:r>
                        <a:rPr lang="en-US" sz="1800" b="1" kern="1200" dirty="0" err="1">
                          <a:solidFill>
                            <a:schemeClr val="lt1"/>
                          </a:solidFill>
                          <a:effectLst/>
                          <a:latin typeface="+mn-lt"/>
                          <a:ea typeface="+mn-ea"/>
                          <a:cs typeface="+mn-cs"/>
                        </a:rPr>
                        <a:t>Viljoen</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lvl="0" indent="0" algn="just">
                        <a:lnSpc>
                          <a:spcPct val="115000"/>
                        </a:lnSpc>
                        <a:spcAft>
                          <a:spcPts val="0"/>
                        </a:spcAft>
                        <a:buFont typeface="Symbol" panose="05050102010706020507" pitchFamily="18" charset="2"/>
                        <a:buNone/>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Morning the country doesn't have money and also the citizens I think it's a waste of our citizens that's already struggling money</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nSpc>
                          <a:spcPct val="115000"/>
                        </a:lnSpc>
                        <a:spcAft>
                          <a:spcPts val="1000"/>
                        </a:spcAft>
                        <a:buFont typeface="Symbol" panose="05050102010706020507" pitchFamily="18" charset="2"/>
                        <a:buNone/>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Noted</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79596">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223</a:t>
            </a:fld>
            <a:endParaRPr lang="en-US"/>
          </a:p>
        </p:txBody>
      </p:sp>
    </p:spTree>
    <p:extLst>
      <p:ext uri="{BB962C8B-B14F-4D97-AF65-F5344CB8AC3E}">
        <p14:creationId xmlns:p14="http://schemas.microsoft.com/office/powerpoint/2010/main" xmlns="" val="233124123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45809352"/>
              </p:ext>
            </p:extLst>
          </p:nvPr>
        </p:nvGraphicFramePr>
        <p:xfrm>
          <a:off x="-14326" y="0"/>
          <a:ext cx="9267864" cy="5630568"/>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3001893">
                  <a:extLst>
                    <a:ext uri="{9D8B030D-6E8A-4147-A177-3AD203B41FA5}">
                      <a16:colId xmlns:a16="http://schemas.microsoft.com/office/drawing/2014/main" xmlns="" val="199004167"/>
                    </a:ext>
                  </a:extLst>
                </a:gridCol>
                <a:gridCol w="4289172">
                  <a:extLst>
                    <a:ext uri="{9D8B030D-6E8A-4147-A177-3AD203B41FA5}">
                      <a16:colId xmlns:a16="http://schemas.microsoft.com/office/drawing/2014/main" xmlns="" val="885104855"/>
                    </a:ext>
                  </a:extLst>
                </a:gridCol>
              </a:tblGrid>
              <a:tr h="41441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30739">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Gloria Amen </a:t>
                      </a:r>
                      <a:r>
                        <a:rPr lang="en-US" sz="1800" b="1" kern="1200" dirty="0" err="1">
                          <a:solidFill>
                            <a:schemeClr val="lt1"/>
                          </a:solidFill>
                          <a:effectLst/>
                          <a:latin typeface="+mn-lt"/>
                          <a:ea typeface="+mn-ea"/>
                          <a:cs typeface="+mn-cs"/>
                        </a:rPr>
                        <a:t>Assegaai</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lvl="0" indent="0" algn="just">
                        <a:lnSpc>
                          <a:spcPct val="115000"/>
                        </a:lnSpc>
                        <a:spcAft>
                          <a:spcPts val="0"/>
                        </a:spcAft>
                        <a:buFont typeface="Symbol" panose="05050102010706020507" pitchFamily="18" charset="2"/>
                        <a:buNone/>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I bought a car from the dealer in  Hundi Polokwane which I am unable to register my car by myself; only the dealer are the one to renew my disc; I need  clarity for that; because it seems as though it belongs to them but I pay instalment</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gn="just">
                        <a:lnSpc>
                          <a:spcPct val="115000"/>
                        </a:lnSpc>
                        <a:spcAft>
                          <a:spcPts val="1000"/>
                        </a:spcAft>
                        <a:buFont typeface="Symbol" panose="05050102010706020507" pitchFamily="18" charset="2"/>
                        <a:buNone/>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Noted. Maybe there is a historical debt in the form of arrear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licencing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fees accumulated over the years that were not settled. But the person should check with the dealership what is the reason for the car to be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licenced</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in the name of the dealership not her because ideally she should be the owner of the car and the bank should be the title holder.</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8541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224</a:t>
            </a:fld>
            <a:endParaRPr lang="en-US"/>
          </a:p>
        </p:txBody>
      </p:sp>
    </p:spTree>
    <p:extLst>
      <p:ext uri="{BB962C8B-B14F-4D97-AF65-F5344CB8AC3E}">
        <p14:creationId xmlns:p14="http://schemas.microsoft.com/office/powerpoint/2010/main" xmlns="" val="343042533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45939857"/>
              </p:ext>
            </p:extLst>
          </p:nvPr>
        </p:nvGraphicFramePr>
        <p:xfrm>
          <a:off x="-14326" y="1"/>
          <a:ext cx="9267864" cy="5919608"/>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73901">
                  <a:extLst>
                    <a:ext uri="{9D8B030D-6E8A-4147-A177-3AD203B41FA5}">
                      <a16:colId xmlns:a16="http://schemas.microsoft.com/office/drawing/2014/main" xmlns="" val="199004167"/>
                    </a:ext>
                  </a:extLst>
                </a:gridCol>
                <a:gridCol w="4289172">
                  <a:extLst>
                    <a:ext uri="{9D8B030D-6E8A-4147-A177-3AD203B41FA5}">
                      <a16:colId xmlns:a16="http://schemas.microsoft.com/office/drawing/2014/main" xmlns="" val="885104855"/>
                    </a:ext>
                  </a:extLst>
                </a:gridCol>
              </a:tblGrid>
              <a:tr h="34240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49060">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Ratha</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Pieters</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lvl="0" algn="just"/>
                      <a:r>
                        <a:rPr lang="en-US" sz="1600" kern="1200" dirty="0">
                          <a:solidFill>
                            <a:schemeClr val="dk1"/>
                          </a:solidFill>
                          <a:effectLst/>
                          <a:latin typeface="+mn-lt"/>
                          <a:ea typeface="+mn-ea"/>
                          <a:cs typeface="+mn-cs"/>
                        </a:rPr>
                        <a:t>Our fragile economic system can't afford the implementation of this new bill. </a:t>
                      </a:r>
                      <a:endParaRPr lang="en-ZA" sz="1600" kern="1200" dirty="0">
                        <a:solidFill>
                          <a:schemeClr val="dk1"/>
                        </a:solidFill>
                        <a:effectLst/>
                        <a:latin typeface="+mn-lt"/>
                        <a:ea typeface="+mn-ea"/>
                        <a:cs typeface="+mn-cs"/>
                      </a:endParaRPr>
                    </a:p>
                    <a:p>
                      <a:pPr lvl="0" algn="just"/>
                      <a:r>
                        <a:rPr lang="en-US" sz="1600" kern="1200" dirty="0">
                          <a:solidFill>
                            <a:schemeClr val="dk1"/>
                          </a:solidFill>
                          <a:effectLst/>
                          <a:latin typeface="+mn-lt"/>
                          <a:ea typeface="+mn-ea"/>
                          <a:cs typeface="+mn-cs"/>
                        </a:rPr>
                        <a:t>It's time you start to realize that you're golden geese are thin and can't lay golden eggs anymore.  </a:t>
                      </a:r>
                      <a:endParaRPr lang="en-ZA" sz="1600" kern="1200" dirty="0">
                        <a:solidFill>
                          <a:schemeClr val="dk1"/>
                        </a:solidFill>
                        <a:effectLst/>
                        <a:latin typeface="+mn-lt"/>
                        <a:ea typeface="+mn-ea"/>
                        <a:cs typeface="+mn-cs"/>
                      </a:endParaRPr>
                    </a:p>
                    <a:p>
                      <a:pPr lvl="0" algn="just"/>
                      <a:r>
                        <a:rPr lang="en-US" sz="1600" kern="1200" dirty="0">
                          <a:solidFill>
                            <a:schemeClr val="dk1"/>
                          </a:solidFill>
                          <a:effectLst/>
                          <a:latin typeface="+mn-lt"/>
                          <a:ea typeface="+mn-ea"/>
                          <a:cs typeface="+mn-cs"/>
                        </a:rPr>
                        <a:t>The Post office, SAA, Eskom are all going down.  </a:t>
                      </a:r>
                      <a:endParaRPr lang="en-ZA" sz="1600" kern="1200" dirty="0">
                        <a:solidFill>
                          <a:schemeClr val="dk1"/>
                        </a:solidFill>
                        <a:effectLst/>
                        <a:latin typeface="+mn-lt"/>
                        <a:ea typeface="+mn-ea"/>
                        <a:cs typeface="+mn-cs"/>
                      </a:endParaRPr>
                    </a:p>
                    <a:p>
                      <a:pPr lvl="0" algn="just"/>
                      <a:r>
                        <a:rPr lang="en-US" sz="1600" kern="1200" dirty="0">
                          <a:solidFill>
                            <a:schemeClr val="dk1"/>
                          </a:solidFill>
                          <a:effectLst/>
                          <a:latin typeface="+mn-lt"/>
                          <a:ea typeface="+mn-ea"/>
                          <a:cs typeface="+mn-cs"/>
                        </a:rPr>
                        <a:t>If you keep on shaking hands with the Chinese government you are in any case going to be their slaves in three years.  And believe me, all the fat cats will sit with nothing and they are not a kind race. They are busy devouring Africa.  The wheel turns.  </a:t>
                      </a:r>
                      <a:endParaRPr lang="en-ZA" sz="1600" kern="1200" dirty="0">
                        <a:solidFill>
                          <a:schemeClr val="dk1"/>
                        </a:solidFill>
                        <a:effectLst/>
                        <a:latin typeface="+mn-lt"/>
                        <a:ea typeface="+mn-ea"/>
                        <a:cs typeface="+mn-cs"/>
                      </a:endParaRPr>
                    </a:p>
                    <a:p>
                      <a:pPr lvl="0" algn="just"/>
                      <a:r>
                        <a:rPr lang="en-US" sz="1600" kern="1200" dirty="0">
                          <a:solidFill>
                            <a:schemeClr val="dk1"/>
                          </a:solidFill>
                          <a:effectLst/>
                          <a:latin typeface="+mn-lt"/>
                          <a:ea typeface="+mn-ea"/>
                          <a:cs typeface="+mn-cs"/>
                        </a:rPr>
                        <a:t>Use your energy to  reviving the economy and stop spending money on useless bills. </a:t>
                      </a:r>
                      <a:endParaRPr lang="en-ZA" sz="1600" kern="1200" dirty="0">
                        <a:solidFill>
                          <a:schemeClr val="dk1"/>
                        </a:solidFill>
                        <a:effectLst/>
                        <a:latin typeface="+mn-lt"/>
                        <a:ea typeface="+mn-ea"/>
                        <a:cs typeface="+mn-cs"/>
                      </a:endParaRPr>
                    </a:p>
                  </a:txBody>
                  <a:tcPr marL="68580" marR="68580" marT="0" marB="0"/>
                </a:tc>
                <a:tc>
                  <a:txBody>
                    <a:bodyPr/>
                    <a:lstStyle/>
                    <a:p>
                      <a:pPr marL="342900" lvl="0" indent="-342900">
                        <a:lnSpc>
                          <a:spcPct val="115000"/>
                        </a:lnSpc>
                        <a:spcBef>
                          <a:spcPts val="600"/>
                        </a:spcBef>
                        <a:spcAft>
                          <a:spcPts val="6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Noted</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21262">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225</a:t>
            </a:fld>
            <a:endParaRPr lang="en-US"/>
          </a:p>
        </p:txBody>
      </p:sp>
    </p:spTree>
    <p:extLst>
      <p:ext uri="{BB962C8B-B14F-4D97-AF65-F5344CB8AC3E}">
        <p14:creationId xmlns:p14="http://schemas.microsoft.com/office/powerpoint/2010/main" xmlns="" val="403230734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40734430"/>
              </p:ext>
            </p:extLst>
          </p:nvPr>
        </p:nvGraphicFramePr>
        <p:xfrm>
          <a:off x="-14326" y="1"/>
          <a:ext cx="9249607" cy="4106315"/>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55868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091067">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Madikana</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Mabena</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lvl="0" indent="0" algn="just">
                        <a:lnSpc>
                          <a:spcPct val="115000"/>
                        </a:lnSpc>
                        <a:spcAft>
                          <a:spcPts val="0"/>
                        </a:spcAft>
                        <a:buFont typeface="Symbol" panose="05050102010706020507" pitchFamily="18" charset="2"/>
                        <a:buNone/>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No to all the changes</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nSpc>
                          <a:spcPct val="115000"/>
                        </a:lnSpc>
                        <a:spcAft>
                          <a:spcPts val="1000"/>
                        </a:spcAft>
                        <a:buFont typeface="Symbol" panose="05050102010706020507" pitchFamily="18" charset="2"/>
                        <a:buNone/>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Noted</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365062">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226</a:t>
            </a:fld>
            <a:endParaRPr lang="en-US"/>
          </a:p>
        </p:txBody>
      </p:sp>
    </p:spTree>
    <p:extLst>
      <p:ext uri="{BB962C8B-B14F-4D97-AF65-F5344CB8AC3E}">
        <p14:creationId xmlns:p14="http://schemas.microsoft.com/office/powerpoint/2010/main" xmlns="" val="29534872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283458"/>
              </p:ext>
            </p:extLst>
          </p:nvPr>
        </p:nvGraphicFramePr>
        <p:xfrm>
          <a:off x="22504" y="0"/>
          <a:ext cx="9249607" cy="6178689"/>
        </p:xfrm>
        <a:graphic>
          <a:graphicData uri="http://schemas.openxmlformats.org/drawingml/2006/table">
            <a:tbl>
              <a:tblPr firstRow="1" firstCol="1" bandRow="1">
                <a:tableStyleId>{5C22544A-7EE6-4342-B048-85BDC9FD1C3A}</a:tableStyleId>
              </a:tblPr>
              <a:tblGrid>
                <a:gridCol w="1795953">
                  <a:extLst>
                    <a:ext uri="{9D8B030D-6E8A-4147-A177-3AD203B41FA5}">
                      <a16:colId xmlns:a16="http://schemas.microsoft.com/office/drawing/2014/main" xmlns="" val="3578070163"/>
                    </a:ext>
                  </a:extLst>
                </a:gridCol>
                <a:gridCol w="2808312">
                  <a:extLst>
                    <a:ext uri="{9D8B030D-6E8A-4147-A177-3AD203B41FA5}">
                      <a16:colId xmlns:a16="http://schemas.microsoft.com/office/drawing/2014/main" xmlns="" val="199004167"/>
                    </a:ext>
                  </a:extLst>
                </a:gridCol>
                <a:gridCol w="4645342">
                  <a:extLst>
                    <a:ext uri="{9D8B030D-6E8A-4147-A177-3AD203B41FA5}">
                      <a16:colId xmlns:a16="http://schemas.microsoft.com/office/drawing/2014/main" xmlns="" val="885104855"/>
                    </a:ext>
                  </a:extLst>
                </a:gridCol>
              </a:tblGrid>
              <a:tr h="225744">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474982">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Unknown</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lvl="0" indent="0" algn="just">
                        <a:lnSpc>
                          <a:spcPct val="115000"/>
                        </a:lnSpc>
                        <a:spcAft>
                          <a:spcPts val="0"/>
                        </a:spcAft>
                        <a:buFont typeface="Symbol" panose="05050102010706020507" pitchFamily="18" charset="2"/>
                        <a:buNone/>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Well everything said is for our general safety but I fear the bill is a bit strict focusing on the use of alcohol,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eg</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the instrument used to detect the amount of alcohol consumed can give a false reading in the case where a person had consumed alcohol.</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gn="just">
                        <a:lnSpc>
                          <a:spcPct val="115000"/>
                        </a:lnSpc>
                        <a:spcAft>
                          <a:spcPts val="1000"/>
                        </a:spcAft>
                        <a:buFont typeface="Symbol" panose="05050102010706020507" pitchFamily="18" charset="2"/>
                        <a:buNone/>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Noted. The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equipments</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are required to be calibrated frequently. The purpose of calibration is to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minimise</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any measurement uncertainty by ensuring the accuracy of test equipment. It aims to quantify and control errors or uncertainties within measurement processes to an acceptable level. Efforts are made to ensure the accuracy of this instruments as much as possible. Nothing is left to chance especially also after the Western Cape High Court ruling about (S v Hendricks test case). Regulation 332A provides that a certified copy of a certificate issued by a laboratory accredited by the South African National Accreditation System (SANAS), shall by mere production thereof be prima facie evidence as to such calibration or verification. Section 25 of the Accreditation for Conformity Assessment, Calibration and Good Laboratory Practice Act, 2006 also provides that in any legal proceedings, a document that purports to be a certificate issued by an accredited body in terms of their approved accreditation and signed by a person deemed by SANAS as competent to do so is upon its production evidence of the facts contained therein.  Section 24 of the Legal Metrology Act, 2014 also provides that all measuring instruments, including those used by the State for a prescribed purpose, are subject to initial verification and subsequent verification in accordance with the relevant legal metrology technical regulations. The Act further provides that the measuring instruments must be submitted for verification at the prescribed time and in the prescribed manner.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75424">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227</a:t>
            </a:fld>
            <a:endParaRPr lang="en-US"/>
          </a:p>
        </p:txBody>
      </p:sp>
    </p:spTree>
    <p:extLst>
      <p:ext uri="{BB962C8B-B14F-4D97-AF65-F5344CB8AC3E}">
        <p14:creationId xmlns:p14="http://schemas.microsoft.com/office/powerpoint/2010/main" xmlns="" val="322922808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39429218"/>
              </p:ext>
            </p:extLst>
          </p:nvPr>
        </p:nvGraphicFramePr>
        <p:xfrm>
          <a:off x="-14326" y="1"/>
          <a:ext cx="9267864" cy="5168344"/>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45909">
                  <a:extLst>
                    <a:ext uri="{9D8B030D-6E8A-4147-A177-3AD203B41FA5}">
                      <a16:colId xmlns:a16="http://schemas.microsoft.com/office/drawing/2014/main" xmlns="" val="199004167"/>
                    </a:ext>
                  </a:extLst>
                </a:gridCol>
                <a:gridCol w="4289172">
                  <a:extLst>
                    <a:ext uri="{9D8B030D-6E8A-4147-A177-3AD203B41FA5}">
                      <a16:colId xmlns:a16="http://schemas.microsoft.com/office/drawing/2014/main" xmlns="" val="885104855"/>
                    </a:ext>
                  </a:extLst>
                </a:gridCol>
              </a:tblGrid>
              <a:tr h="34240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369376">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Goganamang</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Phele</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gn="just">
                        <a:lnSpc>
                          <a:spcPct val="115000"/>
                        </a:lnSpc>
                        <a:spcBef>
                          <a:spcPts val="600"/>
                        </a:spcBef>
                        <a:spcAft>
                          <a:spcPts val="600"/>
                        </a:spcAft>
                        <a:buFont typeface="Symbol" panose="05050102010706020507" pitchFamily="18" charset="2"/>
                        <a:buChar char=""/>
                      </a:pPr>
                      <a:r>
                        <a:rPr lang="en-US" sz="1600" kern="1200" dirty="0">
                          <a:solidFill>
                            <a:schemeClr val="dk1"/>
                          </a:solidFill>
                          <a:effectLst/>
                          <a:latin typeface="+mn-lt"/>
                          <a:ea typeface="+mn-ea"/>
                          <a:cs typeface="+mn-cs"/>
                        </a:rPr>
                        <a:t>Some of us are under medication and some medication has alcohol. You will create unnecessary criminal records for many South Africans</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lvl="0" indent="0" algn="just">
                        <a:lnSpc>
                          <a:spcPct val="115000"/>
                        </a:lnSpc>
                        <a:spcBef>
                          <a:spcPts val="600"/>
                        </a:spcBef>
                        <a:spcAft>
                          <a:spcPts val="600"/>
                        </a:spcAft>
                        <a:buFont typeface="Symbol" panose="05050102010706020507" pitchFamily="18" charset="2"/>
                        <a:buNone/>
                      </a:pPr>
                      <a:r>
                        <a:rPr lang="en-US" sz="1600" kern="1200" dirty="0">
                          <a:solidFill>
                            <a:schemeClr val="dk1"/>
                          </a:solidFill>
                          <a:effectLst/>
                          <a:latin typeface="+mn-lt"/>
                          <a:ea typeface="+mn-ea"/>
                          <a:cs typeface="+mn-cs"/>
                        </a:rPr>
                        <a:t>That is not the intention, the main reason for this amendment is to separate alcohol consumption from driving which accounts for many road deaths. Most of medication with alcohol also contain warnings about ingesting them and operating a motor vehicle or machinery afterwards and most of them encourages that people should have a bed rest after ingesting them, as some of the medication causes drowsiness. </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29025">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228</a:t>
            </a:fld>
            <a:endParaRPr lang="en-US"/>
          </a:p>
        </p:txBody>
      </p:sp>
    </p:spTree>
    <p:extLst>
      <p:ext uri="{BB962C8B-B14F-4D97-AF65-F5344CB8AC3E}">
        <p14:creationId xmlns:p14="http://schemas.microsoft.com/office/powerpoint/2010/main" xmlns="" val="89114462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5730973"/>
              </p:ext>
            </p:extLst>
          </p:nvPr>
        </p:nvGraphicFramePr>
        <p:xfrm>
          <a:off x="-14326" y="0"/>
          <a:ext cx="9249607" cy="3610465"/>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41441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2738463">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Unknown</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nSpc>
                          <a:spcPct val="115000"/>
                        </a:lnSpc>
                        <a:spcBef>
                          <a:spcPts val="600"/>
                        </a:spcBef>
                        <a:spcAft>
                          <a:spcPts val="600"/>
                        </a:spcAft>
                        <a:buFont typeface="Symbol" panose="05050102010706020507" pitchFamily="18" charset="2"/>
                        <a:buChar char=""/>
                      </a:pPr>
                      <a:r>
                        <a:rPr lang="en-US" sz="1600" kern="1200" dirty="0">
                          <a:solidFill>
                            <a:schemeClr val="dk1"/>
                          </a:solidFill>
                          <a:effectLst/>
                          <a:latin typeface="+mn-lt"/>
                          <a:ea typeface="+mn-ea"/>
                          <a:cs typeface="+mn-cs"/>
                        </a:rPr>
                        <a:t>What about driving under the influence of other drugs that inhibit safety such as cannabis and many more.</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Bef>
                          <a:spcPts val="600"/>
                        </a:spcBef>
                        <a:spcAft>
                          <a:spcPts val="600"/>
                        </a:spcAft>
                        <a:buFont typeface="Symbol" panose="05050102010706020507" pitchFamily="18" charset="2"/>
                        <a:buChar char=""/>
                      </a:pPr>
                      <a:r>
                        <a:rPr lang="en-US" sz="1600" kern="1200" dirty="0">
                          <a:solidFill>
                            <a:schemeClr val="dk1"/>
                          </a:solidFill>
                          <a:effectLst/>
                          <a:latin typeface="+mn-lt"/>
                          <a:ea typeface="+mn-ea"/>
                          <a:cs typeface="+mn-cs"/>
                        </a:rPr>
                        <a:t>Noted. Section 65 of the NRTA already prohibits any person from driving a vehicle or occupying the driver’s seat of a motor vehicle the engine of which is running while under the influence of intoxicating liquor or a drug having a narcotic effect. </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57590">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229</a:t>
            </a:fld>
            <a:endParaRPr lang="en-US"/>
          </a:p>
        </p:txBody>
      </p:sp>
    </p:spTree>
    <p:extLst>
      <p:ext uri="{BB962C8B-B14F-4D97-AF65-F5344CB8AC3E}">
        <p14:creationId xmlns:p14="http://schemas.microsoft.com/office/powerpoint/2010/main" xmlns="" val="1843881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950943893"/>
              </p:ext>
            </p:extLst>
          </p:nvPr>
        </p:nvGraphicFramePr>
        <p:xfrm>
          <a:off x="1" y="1"/>
          <a:ext cx="9253538" cy="5887019"/>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27950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89001">
                <a:tc rowSpan="2">
                  <a:txBody>
                    <a:bodyPr/>
                    <a:lstStyle/>
                    <a:p>
                      <a:pPr marL="0" marR="0">
                        <a:lnSpc>
                          <a:spcPct val="107000"/>
                        </a:lnSpc>
                        <a:spcBef>
                          <a:spcPts val="0"/>
                        </a:spcBef>
                        <a:spcAft>
                          <a:spcPts val="0"/>
                        </a:spcAft>
                      </a:pPr>
                      <a:endParaRPr lang="en-GB" sz="1400" b="1" dirty="0">
                        <a:solidFill>
                          <a:schemeClr val="tx1"/>
                        </a:solidFill>
                        <a:effectLst/>
                      </a:endParaRPr>
                    </a:p>
                    <a:p>
                      <a:pPr marL="0" marR="0">
                        <a:lnSpc>
                          <a:spcPct val="107000"/>
                        </a:lnSpc>
                        <a:spcBef>
                          <a:spcPts val="0"/>
                        </a:spcBef>
                        <a:spcAft>
                          <a:spcPts val="0"/>
                        </a:spcAft>
                      </a:pPr>
                      <a:r>
                        <a:rPr lang="en-GB" sz="1400" b="1" dirty="0">
                          <a:solidFill>
                            <a:schemeClr val="tx1"/>
                          </a:solidFill>
                          <a:effectLst/>
                        </a:rPr>
                        <a:t>Department of Transport (Kwa-Zulu Natal)</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171450" indent="-171450" algn="just">
                        <a:spcAft>
                          <a:spcPts val="0"/>
                        </a:spcAft>
                        <a:buFont typeface="Arial" panose="020B0604020202020204" pitchFamily="34" charset="0"/>
                        <a:buChar char="•"/>
                      </a:pPr>
                      <a:r>
                        <a:rPr lang="en-US" sz="1600" b="0" dirty="0">
                          <a:effectLst/>
                          <a:latin typeface="+mn-lt"/>
                          <a:ea typeface="Times New Roman" panose="02020603050405020304" pitchFamily="18" charset="0"/>
                          <a:cs typeface="Times New Roman" panose="02020603050405020304" pitchFamily="18" charset="0"/>
                        </a:rPr>
                        <a:t>Inspectorate of driving schools-The reference to section 28G is incorrect. It should be 28H</a:t>
                      </a:r>
                    </a:p>
                    <a:p>
                      <a:pPr marL="171450" indent="-171450" algn="just">
                        <a:spcAft>
                          <a:spcPts val="0"/>
                        </a:spcAft>
                        <a:buFont typeface="Arial" panose="020B0604020202020204" pitchFamily="34" charset="0"/>
                        <a:buChar char="•"/>
                      </a:pPr>
                      <a:r>
                        <a:rPr lang="en-US" sz="1600" b="0" dirty="0">
                          <a:effectLst/>
                          <a:latin typeface="+mn-lt"/>
                          <a:ea typeface="Times New Roman" panose="02020603050405020304" pitchFamily="18" charset="0"/>
                          <a:cs typeface="Times New Roman" panose="02020603050405020304" pitchFamily="18" charset="0"/>
                        </a:rPr>
                        <a:t>Inspectorate of weighbridge facilities-reference is made to section 7B. It should read Section </a:t>
                      </a:r>
                    </a:p>
                    <a:p>
                      <a:pPr marL="171450" indent="-171450" algn="just">
                        <a:spcAft>
                          <a:spcPts val="0"/>
                        </a:spcAft>
                        <a:buFont typeface="Arial" panose="020B0604020202020204" pitchFamily="34" charset="0"/>
                        <a:buChar char="•"/>
                      </a:pPr>
                      <a:r>
                        <a:rPr lang="en-US" sz="1600" b="0" dirty="0">
                          <a:effectLst/>
                          <a:latin typeface="+mn-lt"/>
                          <a:ea typeface="Times New Roman" panose="02020603050405020304" pitchFamily="18" charset="0"/>
                          <a:cs typeface="Times New Roman" panose="02020603050405020304" pitchFamily="18" charset="0"/>
                        </a:rPr>
                        <a:t>Instructor-reference is made to Section 26B. It should read Section 28</a:t>
                      </a:r>
                    </a:p>
                    <a:p>
                      <a:pPr marL="171450" indent="-171450" algn="just">
                        <a:spcAft>
                          <a:spcPts val="0"/>
                        </a:spcAft>
                        <a:buFont typeface="Arial" panose="020B0604020202020204" pitchFamily="34" charset="0"/>
                        <a:buChar char="•"/>
                      </a:pPr>
                      <a:r>
                        <a:rPr lang="en-US" sz="1600" b="0" dirty="0">
                          <a:effectLst/>
                          <a:latin typeface="+mn-lt"/>
                          <a:ea typeface="Times New Roman" panose="02020603050405020304" pitchFamily="18" charset="0"/>
                          <a:cs typeface="Times New Roman" panose="02020603050405020304" pitchFamily="18" charset="0"/>
                        </a:rPr>
                        <a:t>Motor vehicle-the addition of (iii) is confusing. How will this “speed” be enforced? This definition requires clarification. What kind of vehicle is this? The definition of pedal cycle and its </a:t>
                      </a:r>
                      <a:r>
                        <a:rPr lang="en-US" sz="1600" b="0" dirty="0" err="1">
                          <a:effectLst/>
                          <a:latin typeface="+mn-lt"/>
                          <a:ea typeface="Times New Roman" panose="02020603050405020304" pitchFamily="18" charset="0"/>
                          <a:cs typeface="Times New Roman" panose="02020603050405020304" pitchFamily="18" charset="0"/>
                        </a:rPr>
                        <a:t>no.iii</a:t>
                      </a:r>
                      <a:r>
                        <a:rPr lang="en-US" sz="1600" b="0" dirty="0">
                          <a:effectLst/>
                          <a:latin typeface="+mn-lt"/>
                          <a:ea typeface="Times New Roman" panose="02020603050405020304" pitchFamily="18" charset="0"/>
                          <a:cs typeface="Times New Roman" panose="02020603050405020304" pitchFamily="18" charset="0"/>
                        </a:rPr>
                        <a:t> is confusing </a:t>
                      </a:r>
                    </a:p>
                    <a:p>
                      <a:pPr algn="just">
                        <a:spcAft>
                          <a:spcPts val="0"/>
                        </a:spcAft>
                      </a:pPr>
                      <a:r>
                        <a:rPr lang="en-US" sz="1600" b="0" dirty="0">
                          <a:effectLst/>
                          <a:latin typeface="+mn-lt"/>
                          <a:ea typeface="Times New Roman" panose="02020603050405020304" pitchFamily="18" charset="0"/>
                          <a:cs typeface="Times New Roman" panose="02020603050405020304" pitchFamily="18" charset="0"/>
                        </a:rPr>
                        <a:t>It is proposed that the reference to 25Km/h be consistent with the speed mentioned in the definition of a motor vehicle.</a:t>
                      </a:r>
                    </a:p>
                  </a:txBody>
                  <a:tcPr marL="68580" marR="68580"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US" sz="1600" dirty="0">
                          <a:effectLst/>
                          <a:latin typeface="+mn-lt"/>
                          <a:ea typeface="Calibri" panose="020F0502020204030204" pitchFamily="34" charset="0"/>
                          <a:cs typeface="Calibri" panose="020F0502020204030204" pitchFamily="34" charset="0"/>
                        </a:rPr>
                        <a:t>Noted. Accepted. I will be effected</a:t>
                      </a:r>
                    </a:p>
                    <a:p>
                      <a:pPr marL="285750" marR="0" indent="-285750" algn="just">
                        <a:lnSpc>
                          <a:spcPct val="107000"/>
                        </a:lnSpc>
                        <a:spcBef>
                          <a:spcPts val="0"/>
                        </a:spcBef>
                        <a:spcAft>
                          <a:spcPts val="0"/>
                        </a:spcAft>
                        <a:buFont typeface="Arial" panose="020B0604020202020204" pitchFamily="34" charset="0"/>
                        <a:buChar char="•"/>
                      </a:pPr>
                      <a:endParaRPr lang="en-US" sz="1600" dirty="0">
                        <a:effectLst/>
                        <a:latin typeface="+mn-lt"/>
                        <a:ea typeface="Calibri" panose="020F0502020204030204" pitchFamily="34" charset="0"/>
                        <a:cs typeface="Calibri" panose="020F0502020204030204" pitchFamily="34" charset="0"/>
                      </a:endParaRPr>
                    </a:p>
                    <a:p>
                      <a:pPr marL="285750" marR="0" indent="-285750" algn="just">
                        <a:lnSpc>
                          <a:spcPct val="107000"/>
                        </a:lnSpc>
                        <a:spcBef>
                          <a:spcPts val="0"/>
                        </a:spcBef>
                        <a:spcAft>
                          <a:spcPts val="0"/>
                        </a:spcAft>
                        <a:buFont typeface="Arial" panose="020B0604020202020204" pitchFamily="34" charset="0"/>
                        <a:buChar char="•"/>
                      </a:pPr>
                      <a:r>
                        <a:rPr lang="en-US" sz="1600" dirty="0">
                          <a:effectLst/>
                          <a:latin typeface="+mn-lt"/>
                          <a:ea typeface="Calibri" panose="020F0502020204030204" pitchFamily="34" charset="0"/>
                          <a:cs typeface="Calibri" panose="020F0502020204030204" pitchFamily="34" charset="0"/>
                        </a:rPr>
                        <a:t>Noted.</a:t>
                      </a:r>
                      <a:r>
                        <a:rPr lang="en-US" sz="1600" baseline="0" dirty="0">
                          <a:effectLst/>
                          <a:latin typeface="+mn-lt"/>
                          <a:ea typeface="Calibri" panose="020F0502020204030204" pitchFamily="34" charset="0"/>
                          <a:cs typeface="Calibri" panose="020F0502020204030204" pitchFamily="34" charset="0"/>
                        </a:rPr>
                        <a:t> Accepted, provision is deleted</a:t>
                      </a:r>
                      <a:endParaRPr lang="en-US" sz="1600" dirty="0">
                        <a:effectLst/>
                        <a:latin typeface="+mn-lt"/>
                        <a:ea typeface="Calibri" panose="020F0502020204030204" pitchFamily="34" charset="0"/>
                        <a:cs typeface="Calibri" panose="020F0502020204030204" pitchFamily="34" charset="0"/>
                      </a:endParaRPr>
                    </a:p>
                    <a:p>
                      <a:pPr marL="285750" marR="0" indent="-285750" algn="just">
                        <a:lnSpc>
                          <a:spcPct val="107000"/>
                        </a:lnSpc>
                        <a:spcBef>
                          <a:spcPts val="0"/>
                        </a:spcBef>
                        <a:spcAft>
                          <a:spcPts val="0"/>
                        </a:spcAft>
                        <a:buFont typeface="Arial" panose="020B0604020202020204" pitchFamily="34" charset="0"/>
                        <a:buChar char="•"/>
                      </a:pPr>
                      <a:endParaRPr lang="en-US" sz="1600" dirty="0">
                        <a:effectLst/>
                        <a:latin typeface="+mn-lt"/>
                        <a:ea typeface="Calibri" panose="020F0502020204030204" pitchFamily="34" charset="0"/>
                        <a:cs typeface="Calibri" panose="020F0502020204030204" pitchFamily="34" charset="0"/>
                      </a:endParaRPr>
                    </a:p>
                    <a:p>
                      <a:pPr marL="285750" marR="0" indent="-285750" algn="just">
                        <a:lnSpc>
                          <a:spcPct val="107000"/>
                        </a:lnSpc>
                        <a:spcBef>
                          <a:spcPts val="0"/>
                        </a:spcBef>
                        <a:spcAft>
                          <a:spcPts val="0"/>
                        </a:spcAft>
                        <a:buFont typeface="Arial" panose="020B0604020202020204" pitchFamily="34" charset="0"/>
                        <a:buChar char="•"/>
                      </a:pPr>
                      <a:r>
                        <a:rPr lang="en-US" sz="1600" dirty="0">
                          <a:effectLst/>
                          <a:latin typeface="+mn-lt"/>
                          <a:ea typeface="Calibri" panose="020F0502020204030204" pitchFamily="34" charset="0"/>
                          <a:cs typeface="Calibri" panose="020F0502020204030204" pitchFamily="34" charset="0"/>
                        </a:rPr>
                        <a:t>Noted. Accepted and effected</a:t>
                      </a:r>
                    </a:p>
                    <a:p>
                      <a:pPr marL="285750" marR="0" indent="-285750" algn="just">
                        <a:lnSpc>
                          <a:spcPct val="107000"/>
                        </a:lnSpc>
                        <a:spcBef>
                          <a:spcPts val="0"/>
                        </a:spcBef>
                        <a:spcAft>
                          <a:spcPts val="0"/>
                        </a:spcAft>
                        <a:buFont typeface="Arial" panose="020B0604020202020204" pitchFamily="34" charset="0"/>
                        <a:buChar char="•"/>
                      </a:pPr>
                      <a:endParaRPr lang="en-US" sz="1600" dirty="0">
                        <a:effectLst/>
                        <a:latin typeface="+mn-lt"/>
                        <a:ea typeface="Calibri" panose="020F0502020204030204" pitchFamily="34" charset="0"/>
                        <a:cs typeface="Calibri" panose="020F0502020204030204" pitchFamily="34" charset="0"/>
                      </a:endParaRPr>
                    </a:p>
                    <a:p>
                      <a:pPr marL="285750" marR="0" indent="-285750" algn="just">
                        <a:lnSpc>
                          <a:spcPct val="107000"/>
                        </a:lnSpc>
                        <a:spcBef>
                          <a:spcPts val="0"/>
                        </a:spcBef>
                        <a:spcAft>
                          <a:spcPts val="0"/>
                        </a:spcAft>
                        <a:buFont typeface="Arial" panose="020B0604020202020204" pitchFamily="34" charset="0"/>
                        <a:buChar char="•"/>
                      </a:pPr>
                      <a:r>
                        <a:rPr lang="en-US" sz="1600" dirty="0">
                          <a:effectLst/>
                          <a:latin typeface="+mn-lt"/>
                          <a:ea typeface="Calibri" panose="020F0502020204030204" pitchFamily="34" charset="0"/>
                          <a:cs typeface="Calibri" panose="020F0502020204030204" pitchFamily="34" charset="0"/>
                        </a:rPr>
                        <a:t>Noted.</a:t>
                      </a:r>
                      <a:r>
                        <a:rPr lang="en-US" sz="1600" baseline="0" dirty="0">
                          <a:effectLst/>
                          <a:latin typeface="+mn-lt"/>
                          <a:ea typeface="Calibri" panose="020F0502020204030204" pitchFamily="34" charset="0"/>
                          <a:cs typeface="Calibri" panose="020F0502020204030204" pitchFamily="34" charset="0"/>
                        </a:rPr>
                        <a:t> Accepted</a:t>
                      </a:r>
                      <a:r>
                        <a:rPr lang="en-US" sz="1600" dirty="0">
                          <a:effectLst/>
                          <a:latin typeface="+mn-lt"/>
                          <a:ea typeface="Calibri" panose="020F0502020204030204" pitchFamily="34" charset="0"/>
                          <a:cs typeface="Calibri" panose="020F0502020204030204" pitchFamily="34" charset="0"/>
                        </a:rPr>
                        <a:t>, the intention was to exclude pedal cycles with a maximum design speed of 45km/h from the definition of motor vehicle thus effectively restricting all pedal cycles to their own category “L” vehicles</a:t>
                      </a:r>
                    </a:p>
                    <a:p>
                      <a:pPr marL="285750" marR="0" indent="-285750" algn="just">
                        <a:lnSpc>
                          <a:spcPct val="107000"/>
                        </a:lnSpc>
                        <a:spcBef>
                          <a:spcPts val="0"/>
                        </a:spcBef>
                        <a:spcAft>
                          <a:spcPts val="0"/>
                        </a:spcAft>
                        <a:buFont typeface="Arial" panose="020B0604020202020204" pitchFamily="34" charset="0"/>
                        <a:buChar char="•"/>
                      </a:pPr>
                      <a:r>
                        <a:rPr lang="en-US" sz="1600" dirty="0">
                          <a:effectLst/>
                          <a:latin typeface="+mn-lt"/>
                          <a:ea typeface="Calibri" panose="020F0502020204030204" pitchFamily="34" charset="0"/>
                          <a:cs typeface="Calibri" panose="020F0502020204030204" pitchFamily="34" charset="0"/>
                        </a:rPr>
                        <a:t>To be considered for possible amendment from 45km on pedal cycle to 25km.</a:t>
                      </a:r>
                    </a:p>
                  </a:txBody>
                  <a:tcPr marL="63688" marR="63688" marT="0" marB="0"/>
                </a:tc>
                <a:extLst>
                  <a:ext uri="{0D108BD9-81ED-4DB2-BD59-A6C34878D82A}">
                    <a16:rowId xmlns:a16="http://schemas.microsoft.com/office/drawing/2014/main" xmlns="" val="720259609"/>
                  </a:ext>
                </a:extLst>
              </a:tr>
              <a:tr h="818516">
                <a:tc vMerge="1">
                  <a:txBody>
                    <a:bodyPr/>
                    <a:lstStyle/>
                    <a:p>
                      <a:endParaRPr lang="en-US"/>
                    </a:p>
                  </a:txBody>
                  <a:tcPr/>
                </a:tc>
                <a:tc gridSpan="2">
                  <a:txBody>
                    <a:bodyPr/>
                    <a:lstStyle/>
                    <a:p>
                      <a:pPr algn="just">
                        <a:spcAft>
                          <a:spcPts val="0"/>
                        </a:spcAft>
                      </a:pPr>
                      <a:endParaRPr lang="en-ZA"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285750" marR="0" indent="-285750" algn="just">
                        <a:lnSpc>
                          <a:spcPct val="107000"/>
                        </a:lnSpc>
                        <a:spcBef>
                          <a:spcPts val="0"/>
                        </a:spcBef>
                        <a:spcAft>
                          <a:spcPts val="0"/>
                        </a:spcAft>
                        <a:buFont typeface="Arial" panose="020B0604020202020204" pitchFamily="34" charset="0"/>
                        <a:buChar char="•"/>
                      </a:pPr>
                      <a:endParaRPr lang="en-US" sz="1200" dirty="0">
                        <a:effectLst/>
                        <a:latin typeface="+mn-lt"/>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587208" y="8911356"/>
            <a:ext cx="666329" cy="494648"/>
          </a:xfrm>
        </p:spPr>
        <p:txBody>
          <a:bodyPr/>
          <a:lstStyle/>
          <a:p>
            <a:pPr>
              <a:defRPr/>
            </a:pPr>
            <a:endParaRPr lang="en-US" dirty="0"/>
          </a:p>
        </p:txBody>
      </p:sp>
      <p:sp>
        <p:nvSpPr>
          <p:cNvPr id="3" name="Rectangle 2"/>
          <p:cNvSpPr/>
          <p:nvPr/>
        </p:nvSpPr>
        <p:spPr>
          <a:xfrm>
            <a:off x="8756739" y="7430572"/>
            <a:ext cx="441146" cy="369332"/>
          </a:xfrm>
          <a:prstGeom prst="rect">
            <a:avLst/>
          </a:prstGeom>
        </p:spPr>
        <p:txBody>
          <a:bodyPr wrap="none">
            <a:spAutoFit/>
          </a:bodyPr>
          <a:lstStyle/>
          <a:p>
            <a:fld id="{8E07DBBD-13FA-456E-9FFF-BB922381A294}" type="slidenum">
              <a:rPr lang="en-US"/>
              <a:pPr/>
              <a:t>23</a:t>
            </a:fld>
            <a:endParaRPr lang="en-ZA" dirty="0"/>
          </a:p>
        </p:txBody>
      </p:sp>
    </p:spTree>
    <p:extLst>
      <p:ext uri="{BB962C8B-B14F-4D97-AF65-F5344CB8AC3E}">
        <p14:creationId xmlns:p14="http://schemas.microsoft.com/office/powerpoint/2010/main" xmlns="" val="1797739600"/>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66567517"/>
              </p:ext>
            </p:extLst>
          </p:nvPr>
        </p:nvGraphicFramePr>
        <p:xfrm>
          <a:off x="-14326" y="0"/>
          <a:ext cx="9267865" cy="5063292"/>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73901">
                  <a:extLst>
                    <a:ext uri="{9D8B030D-6E8A-4147-A177-3AD203B41FA5}">
                      <a16:colId xmlns:a16="http://schemas.microsoft.com/office/drawing/2014/main" xmlns="" val="199004167"/>
                    </a:ext>
                  </a:extLst>
                </a:gridCol>
                <a:gridCol w="4289173">
                  <a:extLst>
                    <a:ext uri="{9D8B030D-6E8A-4147-A177-3AD203B41FA5}">
                      <a16:colId xmlns:a16="http://schemas.microsoft.com/office/drawing/2014/main" xmlns="" val="885104855"/>
                    </a:ext>
                  </a:extLst>
                </a:gridCol>
              </a:tblGrid>
              <a:tr h="342404">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264323">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Unknown</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lvl="0" algn="just"/>
                      <a:r>
                        <a:rPr lang="en-US" sz="1600" kern="1200" dirty="0">
                          <a:solidFill>
                            <a:schemeClr val="dk1"/>
                          </a:solidFill>
                          <a:effectLst/>
                          <a:latin typeface="+mn-lt"/>
                          <a:ea typeface="+mn-ea"/>
                          <a:cs typeface="+mn-cs"/>
                        </a:rPr>
                        <a:t>I PERSONALLY THINK YOU HAVE TO MANY CHANGES FOR ALOT OF THINGS THAT IS NOT NECESSARY WHILE YOU COULD SPEND THE MONEY YOU ARE WASTING RATHER ON CRIME PREVENTIONS LIKE FARM MURDERS/DRUG LORDS RAPIST AND CHILD UPDUCTIONS.  </a:t>
                      </a:r>
                      <a:endParaRPr lang="en-ZA" sz="1600" kern="1200" dirty="0">
                        <a:solidFill>
                          <a:schemeClr val="dk1"/>
                        </a:solidFill>
                        <a:effectLst/>
                        <a:latin typeface="+mn-lt"/>
                        <a:ea typeface="+mn-ea"/>
                        <a:cs typeface="+mn-cs"/>
                      </a:endParaRPr>
                    </a:p>
                  </a:txBody>
                  <a:tcPr marL="68580" marR="68580" marT="0" marB="0"/>
                </a:tc>
                <a:tc>
                  <a:txBody>
                    <a:bodyPr/>
                    <a:lstStyle/>
                    <a:p>
                      <a:pPr marL="342900" lvl="0" indent="-342900" algn="just">
                        <a:lnSpc>
                          <a:spcPct val="115000"/>
                        </a:lnSpc>
                        <a:spcBef>
                          <a:spcPts val="600"/>
                        </a:spcBef>
                        <a:spcAft>
                          <a:spcPts val="600"/>
                        </a:spcAft>
                        <a:buFont typeface="Symbol" panose="05050102010706020507" pitchFamily="18" charset="2"/>
                        <a:buChar char=""/>
                      </a:pPr>
                      <a:r>
                        <a:rPr lang="en-US" sz="1600" kern="1200" dirty="0">
                          <a:solidFill>
                            <a:schemeClr val="dk1"/>
                          </a:solidFill>
                          <a:effectLst/>
                          <a:latin typeface="+mn-lt"/>
                          <a:ea typeface="+mn-ea"/>
                          <a:cs typeface="+mn-cs"/>
                        </a:rPr>
                        <a:t>Noted. Government has various Departments with various mandates, moreover things such as crime prevention and farm murders and drug lords, rapists and child abductions fall within our Justice, Crime Prevention and Security Cluster and some of the provisions contained herein also contribute to the reduction of these criminal acts listed herein</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1362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230</a:t>
            </a:fld>
            <a:endParaRPr lang="en-US"/>
          </a:p>
        </p:txBody>
      </p:sp>
    </p:spTree>
    <p:extLst>
      <p:ext uri="{BB962C8B-B14F-4D97-AF65-F5344CB8AC3E}">
        <p14:creationId xmlns:p14="http://schemas.microsoft.com/office/powerpoint/2010/main" xmlns="" val="415737634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61876958"/>
              </p:ext>
            </p:extLst>
          </p:nvPr>
        </p:nvGraphicFramePr>
        <p:xfrm>
          <a:off x="-14326" y="0"/>
          <a:ext cx="9249607" cy="5494268"/>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48642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551283">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Peter </a:t>
                      </a:r>
                      <a:r>
                        <a:rPr lang="en-US" sz="1800" b="1" kern="1200" dirty="0" err="1">
                          <a:solidFill>
                            <a:schemeClr val="lt1"/>
                          </a:solidFill>
                          <a:effectLst/>
                          <a:latin typeface="+mn-lt"/>
                          <a:ea typeface="+mn-ea"/>
                          <a:cs typeface="+mn-cs"/>
                        </a:rPr>
                        <a:t>Smorenburg</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gn="just">
                        <a:lnSpc>
                          <a:spcPct val="115000"/>
                        </a:lnSpc>
                        <a:spcBef>
                          <a:spcPts val="600"/>
                        </a:spcBef>
                        <a:spcAft>
                          <a:spcPts val="600"/>
                        </a:spcAft>
                        <a:buFont typeface="Symbol" panose="05050102010706020507" pitchFamily="18" charset="2"/>
                        <a:buChar char=""/>
                      </a:pPr>
                      <a:r>
                        <a:rPr lang="en-US" sz="1600" kern="1200" dirty="0">
                          <a:solidFill>
                            <a:schemeClr val="dk1"/>
                          </a:solidFill>
                          <a:effectLst/>
                          <a:latin typeface="+mn-lt"/>
                          <a:ea typeface="+mn-ea"/>
                          <a:cs typeface="+mn-cs"/>
                        </a:rPr>
                        <a:t>I would like to raise my objection to the proposed new rule prohibiting any alcohol consumption in a drivers blood.  The rule is childish and seeks to treat all of us as children because a few people cannot behave themselves. Rather enforce the perfectly good rules that currently exist and punish the people who transgress the rules.</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Bef>
                          <a:spcPts val="600"/>
                        </a:spcBef>
                        <a:spcAft>
                          <a:spcPts val="600"/>
                        </a:spcAft>
                        <a:buFont typeface="Symbol" panose="05050102010706020507" pitchFamily="18" charset="2"/>
                        <a:buChar char=""/>
                      </a:pPr>
                      <a:r>
                        <a:rPr lang="en-US" sz="1600" kern="1200" dirty="0">
                          <a:solidFill>
                            <a:schemeClr val="dk1"/>
                          </a:solidFill>
                          <a:effectLst/>
                          <a:latin typeface="+mn-lt"/>
                          <a:ea typeface="+mn-ea"/>
                          <a:cs typeface="+mn-cs"/>
                        </a:rPr>
                        <a:t>The proposed amendments are meant to augment what is actually currently there in sub-section (1) and make it even more stricter by eliminating the Blood and Breath Alcohol Content provisions in the Act. It is important to remember that already section 65(1) prohibit the operation of a motor vehicle on the public roads if the person is under the influence of alcohol or a drug having a narcotic effect. We do have law enforcement hence there are times where we hear reports about the police having arrested people mostly over weekends due to various law enforcement collaborative operations.</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4813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231</a:t>
            </a:fld>
            <a:endParaRPr lang="en-US"/>
          </a:p>
        </p:txBody>
      </p:sp>
    </p:spTree>
    <p:extLst>
      <p:ext uri="{BB962C8B-B14F-4D97-AF65-F5344CB8AC3E}">
        <p14:creationId xmlns:p14="http://schemas.microsoft.com/office/powerpoint/2010/main" xmlns="" val="322800285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716656"/>
              </p:ext>
            </p:extLst>
          </p:nvPr>
        </p:nvGraphicFramePr>
        <p:xfrm>
          <a:off x="-14326" y="-12740"/>
          <a:ext cx="9267864" cy="5717041"/>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45909">
                  <a:extLst>
                    <a:ext uri="{9D8B030D-6E8A-4147-A177-3AD203B41FA5}">
                      <a16:colId xmlns:a16="http://schemas.microsoft.com/office/drawing/2014/main" xmlns="" val="199004167"/>
                    </a:ext>
                  </a:extLst>
                </a:gridCol>
                <a:gridCol w="4289172">
                  <a:extLst>
                    <a:ext uri="{9D8B030D-6E8A-4147-A177-3AD203B41FA5}">
                      <a16:colId xmlns:a16="http://schemas.microsoft.com/office/drawing/2014/main" xmlns="" val="885104855"/>
                    </a:ext>
                  </a:extLst>
                </a:gridCol>
              </a:tblGrid>
              <a:tr h="49916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15291">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Dudley PC </a:t>
                      </a:r>
                      <a:r>
                        <a:rPr lang="en-US" sz="1800" b="1" kern="1200" dirty="0" err="1">
                          <a:solidFill>
                            <a:schemeClr val="lt1"/>
                          </a:solidFill>
                          <a:effectLst/>
                          <a:latin typeface="+mn-lt"/>
                          <a:ea typeface="+mn-ea"/>
                          <a:cs typeface="+mn-cs"/>
                        </a:rPr>
                        <a:t>Hanekam</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gn="just">
                        <a:lnSpc>
                          <a:spcPct val="115000"/>
                        </a:lnSpc>
                        <a:spcBef>
                          <a:spcPts val="600"/>
                        </a:spcBef>
                        <a:spcAft>
                          <a:spcPts val="600"/>
                        </a:spcAft>
                        <a:buFont typeface="Symbol" panose="05050102010706020507" pitchFamily="18" charset="2"/>
                        <a:buChar char=""/>
                      </a:pPr>
                      <a:r>
                        <a:rPr lang="en-US" sz="1600" dirty="0">
                          <a:effectLst/>
                          <a:latin typeface="+mn-lt"/>
                          <a:ea typeface="Times New Roman" panose="02020603050405020304" pitchFamily="18" charset="0"/>
                          <a:cs typeface="Times New Roman" panose="02020603050405020304" pitchFamily="18" charset="0"/>
                        </a:rPr>
                        <a:t>I'm not against any rules but if the alcohol limit will be zero tolerance what will happen to people that's using medications that are asthmatics.</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15000"/>
                        </a:lnSpc>
                        <a:spcBef>
                          <a:spcPts val="600"/>
                        </a:spcBef>
                        <a:spcAft>
                          <a:spcPts val="600"/>
                        </a:spcAft>
                        <a:buFont typeface="Symbol" panose="05050102010706020507" pitchFamily="18" charset="2"/>
                        <a:buChar char=""/>
                      </a:pPr>
                      <a:r>
                        <a:rPr lang="en-US" sz="1600" kern="1200" dirty="0">
                          <a:solidFill>
                            <a:schemeClr val="dk1"/>
                          </a:solidFill>
                          <a:effectLst/>
                          <a:latin typeface="+mn-lt"/>
                          <a:ea typeface="+mn-ea"/>
                          <a:cs typeface="+mn-cs"/>
                        </a:rPr>
                        <a:t>To be investigated further as to whether there are any asthmatic medications containing alcohol. But even if they do, most of those medications already contain a warning to people not to take them if they are going to be operating a motor vehicle or if they are going to be operating machinery as the medication usually cause drowsiness.</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502590">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232</a:t>
            </a:fld>
            <a:endParaRPr lang="en-US"/>
          </a:p>
        </p:txBody>
      </p:sp>
    </p:spTree>
    <p:extLst>
      <p:ext uri="{BB962C8B-B14F-4D97-AF65-F5344CB8AC3E}">
        <p14:creationId xmlns:p14="http://schemas.microsoft.com/office/powerpoint/2010/main" xmlns="" val="418933133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09853154"/>
              </p:ext>
            </p:extLst>
          </p:nvPr>
        </p:nvGraphicFramePr>
        <p:xfrm>
          <a:off x="-14326" y="-74020"/>
          <a:ext cx="9267864" cy="5693449"/>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73901">
                  <a:extLst>
                    <a:ext uri="{9D8B030D-6E8A-4147-A177-3AD203B41FA5}">
                      <a16:colId xmlns:a16="http://schemas.microsoft.com/office/drawing/2014/main" xmlns="" val="199004167"/>
                    </a:ext>
                  </a:extLst>
                </a:gridCol>
                <a:gridCol w="4289172">
                  <a:extLst>
                    <a:ext uri="{9D8B030D-6E8A-4147-A177-3AD203B41FA5}">
                      <a16:colId xmlns:a16="http://schemas.microsoft.com/office/drawing/2014/main" xmlns="" val="885104855"/>
                    </a:ext>
                  </a:extLst>
                </a:gridCol>
              </a:tblGrid>
              <a:tr h="416424">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83014">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Moulana</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sadeq</a:t>
                      </a:r>
                      <a:r>
                        <a:rPr lang="en-US" sz="1800" b="1" kern="1200" dirty="0">
                          <a:solidFill>
                            <a:schemeClr val="lt1"/>
                          </a:solidFill>
                          <a:effectLst/>
                          <a:latin typeface="+mn-lt"/>
                          <a:ea typeface="+mn-ea"/>
                          <a:cs typeface="+mn-cs"/>
                        </a:rPr>
                        <a:t> Khan</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gn="just">
                        <a:lnSpc>
                          <a:spcPct val="115000"/>
                        </a:lnSpc>
                        <a:spcBef>
                          <a:spcPts val="600"/>
                        </a:spcBef>
                        <a:spcAft>
                          <a:spcPts val="6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Very encouraging in clamping down on the alcohol consumption whilst driving.</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nSpc>
                          <a:spcPct val="115000"/>
                        </a:lnSpc>
                        <a:spcBef>
                          <a:spcPts val="600"/>
                        </a:spcBef>
                        <a:spcAft>
                          <a:spcPts val="6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Noted. It is important that government must look at various interventions</a:t>
                      </a:r>
                      <a:r>
                        <a:rPr lang="en-US" sz="1600" baseline="0" dirty="0">
                          <a:effectLst/>
                          <a:latin typeface="Arial" panose="020B0604020202020204" pitchFamily="34" charset="0"/>
                          <a:ea typeface="Times New Roman" panose="02020603050405020304" pitchFamily="18" charset="0"/>
                          <a:cs typeface="Times New Roman" panose="02020603050405020304" pitchFamily="18" charset="0"/>
                        </a:rPr>
                        <a:t> that will assist in dealing with the number of road accidents that we have on our roads and alcohol is a contributory factor to some of the accidents.</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94011">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233</a:t>
            </a:fld>
            <a:endParaRPr lang="en-US"/>
          </a:p>
        </p:txBody>
      </p:sp>
    </p:spTree>
    <p:extLst>
      <p:ext uri="{BB962C8B-B14F-4D97-AF65-F5344CB8AC3E}">
        <p14:creationId xmlns:p14="http://schemas.microsoft.com/office/powerpoint/2010/main" xmlns="" val="45246445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42095061"/>
              </p:ext>
            </p:extLst>
          </p:nvPr>
        </p:nvGraphicFramePr>
        <p:xfrm>
          <a:off x="-14326" y="1"/>
          <a:ext cx="9267864" cy="5164584"/>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73901">
                  <a:extLst>
                    <a:ext uri="{9D8B030D-6E8A-4147-A177-3AD203B41FA5}">
                      <a16:colId xmlns:a16="http://schemas.microsoft.com/office/drawing/2014/main" xmlns="" val="199004167"/>
                    </a:ext>
                  </a:extLst>
                </a:gridCol>
                <a:gridCol w="4289172">
                  <a:extLst>
                    <a:ext uri="{9D8B030D-6E8A-4147-A177-3AD203B41FA5}">
                      <a16:colId xmlns:a16="http://schemas.microsoft.com/office/drawing/2014/main" xmlns="" val="885104855"/>
                    </a:ext>
                  </a:extLst>
                </a:gridCol>
              </a:tblGrid>
              <a:tr h="41441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293608">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Gideon Bosch</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lvl="0" indent="0" algn="just">
                        <a:lnSpc>
                          <a:spcPct val="115000"/>
                        </a:lnSpc>
                        <a:spcBef>
                          <a:spcPts val="600"/>
                        </a:spcBef>
                        <a:spcAft>
                          <a:spcPts val="600"/>
                        </a:spcAft>
                        <a:buFont typeface="Symbol" panose="05050102010706020507" pitchFamily="18" charset="2"/>
                        <a:buNone/>
                      </a:pPr>
                      <a:r>
                        <a:rPr lang="en-US" sz="1600" b="0" dirty="0">
                          <a:effectLst/>
                          <a:latin typeface="+mn-lt"/>
                          <a:ea typeface="Times New Roman" panose="02020603050405020304" pitchFamily="18" charset="0"/>
                          <a:cs typeface="Times New Roman" panose="02020603050405020304" pitchFamily="18" charset="0"/>
                        </a:rPr>
                        <a:t>ALL THESE CHANGES IS TO CREATE MORE INCOME FOR THIS BLACK ANC GOVERMENT TO STEAL.THERE IS NO MORE MONEY TO STEAL AND THEY WILL EXPLOID EVERY POSSIBLE WAY TO CREATE MORE MONEY THAT WILL</a:t>
                      </a:r>
                      <a:r>
                        <a:rPr lang="en-US" sz="1600" b="0" baseline="0" dirty="0">
                          <a:effectLst/>
                          <a:latin typeface="+mn-lt"/>
                          <a:ea typeface="Times New Roman" panose="02020603050405020304" pitchFamily="18" charset="0"/>
                          <a:cs typeface="Times New Roman" panose="02020603050405020304" pitchFamily="18" charset="0"/>
                        </a:rPr>
                        <a:t> </a:t>
                      </a:r>
                      <a:r>
                        <a:rPr lang="en-US" sz="1600" b="0" dirty="0">
                          <a:effectLst/>
                          <a:latin typeface="+mn-lt"/>
                          <a:ea typeface="Times New Roman" panose="02020603050405020304" pitchFamily="18" charset="0"/>
                          <a:cs typeface="Times New Roman" panose="02020603050405020304" pitchFamily="18" charset="0"/>
                        </a:rPr>
                        <a:t>EVENTUALY END UP IN THIS CORRUPT ANC POCKETS . </a:t>
                      </a:r>
                      <a:endParaRPr lang="en-ZA" sz="1600" b="0" dirty="0">
                        <a:effectLst/>
                        <a:latin typeface="+mn-lt"/>
                        <a:ea typeface="Times New Roman" panose="02020603050405020304" pitchFamily="18" charset="0"/>
                        <a:cs typeface="Times New Roman" panose="02020603050405020304" pitchFamily="18" charset="0"/>
                      </a:endParaRPr>
                    </a:p>
                    <a:p>
                      <a:pPr marL="457200" algn="just">
                        <a:lnSpc>
                          <a:spcPct val="115000"/>
                        </a:lnSpc>
                        <a:spcBef>
                          <a:spcPts val="600"/>
                        </a:spcBef>
                        <a:spcAft>
                          <a:spcPts val="600"/>
                        </a:spcAft>
                      </a:pPr>
                      <a:r>
                        <a:rPr lang="en-US" sz="1600" b="0" dirty="0">
                          <a:effectLst/>
                          <a:latin typeface="+mn-lt"/>
                          <a:ea typeface="Times New Roman" panose="02020603050405020304" pitchFamily="18" charset="0"/>
                          <a:cs typeface="Times New Roman" panose="02020603050405020304" pitchFamily="18" charset="0"/>
                        </a:rPr>
                        <a:t>SO I SAY FUCK YOU.</a:t>
                      </a:r>
                      <a:endParaRPr lang="en-ZA" sz="1600" b="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nSpc>
                          <a:spcPct val="115000"/>
                        </a:lnSpc>
                        <a:spcBef>
                          <a:spcPts val="600"/>
                        </a:spcBef>
                        <a:spcAft>
                          <a:spcPts val="600"/>
                        </a:spcAft>
                        <a:buFont typeface="Symbol" panose="05050102010706020507" pitchFamily="18" charset="2"/>
                        <a:buChar char=""/>
                      </a:pPr>
                      <a:r>
                        <a:rPr lang="en-US" sz="1600" b="0" dirty="0">
                          <a:effectLst/>
                          <a:latin typeface="+mn-lt"/>
                          <a:ea typeface="Times New Roman" panose="02020603050405020304" pitchFamily="18" charset="0"/>
                          <a:cs typeface="Times New Roman" panose="02020603050405020304" pitchFamily="18" charset="0"/>
                        </a:rPr>
                        <a:t>Noted </a:t>
                      </a:r>
                    </a:p>
                    <a:p>
                      <a:pPr marL="342900" lvl="0" indent="-342900">
                        <a:lnSpc>
                          <a:spcPct val="115000"/>
                        </a:lnSpc>
                        <a:spcBef>
                          <a:spcPts val="600"/>
                        </a:spcBef>
                        <a:spcAft>
                          <a:spcPts val="600"/>
                        </a:spcAft>
                        <a:buFont typeface="Symbol" panose="05050102010706020507" pitchFamily="18" charset="2"/>
                        <a:buChar char=""/>
                      </a:pPr>
                      <a:r>
                        <a:rPr lang="en-US" sz="1600" b="0" dirty="0">
                          <a:effectLst/>
                          <a:latin typeface="+mn-lt"/>
                          <a:ea typeface="Times New Roman" panose="02020603050405020304" pitchFamily="18" charset="0"/>
                          <a:cs typeface="Times New Roman" panose="02020603050405020304" pitchFamily="18" charset="0"/>
                        </a:rPr>
                        <a:t>The</a:t>
                      </a:r>
                      <a:r>
                        <a:rPr lang="en-US" sz="1600" b="0" baseline="0" dirty="0">
                          <a:effectLst/>
                          <a:latin typeface="+mn-lt"/>
                          <a:ea typeface="Times New Roman" panose="02020603050405020304" pitchFamily="18" charset="0"/>
                          <a:cs typeface="Times New Roman" panose="02020603050405020304" pitchFamily="18" charset="0"/>
                        </a:rPr>
                        <a:t> proposed amendments are not in anyway intended to generate money for the ANC or State as most of the requirements are rendered by the private sector.</a:t>
                      </a:r>
                      <a:endParaRPr lang="en-ZA" sz="1600" b="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30511">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234</a:t>
            </a:fld>
            <a:endParaRPr lang="en-US"/>
          </a:p>
        </p:txBody>
      </p:sp>
    </p:spTree>
    <p:extLst>
      <p:ext uri="{BB962C8B-B14F-4D97-AF65-F5344CB8AC3E}">
        <p14:creationId xmlns:p14="http://schemas.microsoft.com/office/powerpoint/2010/main" xmlns="" val="2288314980"/>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14148802"/>
              </p:ext>
            </p:extLst>
          </p:nvPr>
        </p:nvGraphicFramePr>
        <p:xfrm>
          <a:off x="0" y="25038"/>
          <a:ext cx="9249607" cy="5442401"/>
        </p:xfrm>
        <a:graphic>
          <a:graphicData uri="http://schemas.openxmlformats.org/drawingml/2006/table">
            <a:tbl>
              <a:tblPr firstRow="1" firstCol="1" bandRow="1">
                <a:tableStyleId>{5C22544A-7EE6-4342-B048-85BDC9FD1C3A}</a:tableStyleId>
              </a:tblPr>
              <a:tblGrid>
                <a:gridCol w="1890465">
                  <a:extLst>
                    <a:ext uri="{9D8B030D-6E8A-4147-A177-3AD203B41FA5}">
                      <a16:colId xmlns:a16="http://schemas.microsoft.com/office/drawing/2014/main" xmlns="" val="3578070163"/>
                    </a:ext>
                  </a:extLst>
                </a:gridCol>
                <a:gridCol w="3078419">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17366">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643490">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lt1"/>
                          </a:solidFill>
                          <a:effectLst/>
                          <a:latin typeface="+mn-lt"/>
                          <a:ea typeface="+mn-ea"/>
                          <a:cs typeface="+mn-cs"/>
                        </a:rPr>
                        <a:t>Ebrahim</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Essop</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342900" lvl="0" indent="-342900">
                        <a:lnSpc>
                          <a:spcPct val="115000"/>
                        </a:lnSpc>
                        <a:spcBef>
                          <a:spcPts val="600"/>
                        </a:spcBef>
                        <a:spcAft>
                          <a:spcPts val="6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I agree with the new amendment</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nSpc>
                          <a:spcPct val="115000"/>
                        </a:lnSpc>
                        <a:spcBef>
                          <a:spcPts val="600"/>
                        </a:spcBef>
                        <a:spcAft>
                          <a:spcPts val="600"/>
                        </a:spcAft>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Noted</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81545">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235</a:t>
            </a:fld>
            <a:endParaRPr lang="en-US"/>
          </a:p>
        </p:txBody>
      </p:sp>
    </p:spTree>
    <p:extLst>
      <p:ext uri="{BB962C8B-B14F-4D97-AF65-F5344CB8AC3E}">
        <p14:creationId xmlns:p14="http://schemas.microsoft.com/office/powerpoint/2010/main" xmlns="" val="23975076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34517881"/>
              </p:ext>
            </p:extLst>
          </p:nvPr>
        </p:nvGraphicFramePr>
        <p:xfrm>
          <a:off x="-14326" y="1"/>
          <a:ext cx="9267864" cy="5966658"/>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3001892">
                  <a:extLst>
                    <a:ext uri="{9D8B030D-6E8A-4147-A177-3AD203B41FA5}">
                      <a16:colId xmlns:a16="http://schemas.microsoft.com/office/drawing/2014/main" xmlns="" val="199004167"/>
                    </a:ext>
                  </a:extLst>
                </a:gridCol>
                <a:gridCol w="4289173">
                  <a:extLst>
                    <a:ext uri="{9D8B030D-6E8A-4147-A177-3AD203B41FA5}">
                      <a16:colId xmlns:a16="http://schemas.microsoft.com/office/drawing/2014/main" xmlns="" val="885104855"/>
                    </a:ext>
                  </a:extLst>
                </a:gridCol>
              </a:tblGrid>
              <a:tr h="68703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823054">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Pierre Harrison</a:t>
                      </a: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r>
                        <a:rPr lang="en-GB" sz="1600" kern="1200" dirty="0">
                          <a:solidFill>
                            <a:schemeClr val="dk1"/>
                          </a:solidFill>
                          <a:effectLst/>
                          <a:latin typeface="+mn-lt"/>
                          <a:ea typeface="+mn-ea"/>
                          <a:cs typeface="+mn-cs"/>
                        </a:rPr>
                        <a:t>You can't even keep the roads in good shape and do maintenance on them but now you want to change the number plates why don't you firstly get all roads in town's in order because as tax payers we are </a:t>
                      </a:r>
                      <a:r>
                        <a:rPr lang="en-GB" sz="1600" kern="1200" dirty="0" err="1">
                          <a:solidFill>
                            <a:schemeClr val="dk1"/>
                          </a:solidFill>
                          <a:effectLst/>
                          <a:latin typeface="+mn-lt"/>
                          <a:ea typeface="+mn-ea"/>
                          <a:cs typeface="+mn-cs"/>
                        </a:rPr>
                        <a:t>gatvol</a:t>
                      </a:r>
                      <a:r>
                        <a:rPr lang="en-GB" sz="1600" kern="1200" dirty="0">
                          <a:solidFill>
                            <a:schemeClr val="dk1"/>
                          </a:solidFill>
                          <a:effectLst/>
                          <a:latin typeface="+mn-lt"/>
                          <a:ea typeface="+mn-ea"/>
                          <a:cs typeface="+mn-cs"/>
                        </a:rPr>
                        <a:t> as we keep on paying and paying and nothing gets done there is no law that says I must change my number plate I have payed for it and that's if you want it changed you pay for 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dk1"/>
                          </a:solidFill>
                          <a:effectLst/>
                          <a:latin typeface="+mn-lt"/>
                          <a:ea typeface="+mn-ea"/>
                          <a:cs typeface="+mn-cs"/>
                        </a:rPr>
                        <a:t>Noted. The requirement to introduce the number plate system is not motivated or influenced by the need to make people poor or take their money. It has more benefits to the end user because it aims to also protect them against acts of criminality perpetuated against them by the criminals who make use of falsified number plates.</a:t>
                      </a:r>
                    </a:p>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r h="448934">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236</a:t>
            </a:fld>
            <a:endParaRPr lang="en-US"/>
          </a:p>
        </p:txBody>
      </p:sp>
    </p:spTree>
    <p:extLst>
      <p:ext uri="{BB962C8B-B14F-4D97-AF65-F5344CB8AC3E}">
        <p14:creationId xmlns:p14="http://schemas.microsoft.com/office/powerpoint/2010/main" xmlns="" val="368318803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22806403"/>
              </p:ext>
            </p:extLst>
          </p:nvPr>
        </p:nvGraphicFramePr>
        <p:xfrm>
          <a:off x="0" y="1"/>
          <a:ext cx="9267864" cy="6521832"/>
        </p:xfrm>
        <a:graphic>
          <a:graphicData uri="http://schemas.openxmlformats.org/drawingml/2006/table">
            <a:tbl>
              <a:tblPr firstRow="1" firstCol="1" bandRow="1">
                <a:tableStyleId>{5C22544A-7EE6-4342-B048-85BDC9FD1C3A}</a:tableStyleId>
              </a:tblPr>
              <a:tblGrid>
                <a:gridCol w="1331350">
                  <a:extLst>
                    <a:ext uri="{9D8B030D-6E8A-4147-A177-3AD203B41FA5}">
                      <a16:colId xmlns:a16="http://schemas.microsoft.com/office/drawing/2014/main" xmlns="" val="3578070163"/>
                    </a:ext>
                  </a:extLst>
                </a:gridCol>
                <a:gridCol w="7936514">
                  <a:extLst>
                    <a:ext uri="{9D8B030D-6E8A-4147-A177-3AD203B41FA5}">
                      <a16:colId xmlns:a16="http://schemas.microsoft.com/office/drawing/2014/main" xmlns="" val="199004167"/>
                    </a:ext>
                  </a:extLst>
                </a:gridCol>
              </a:tblGrid>
              <a:tr h="1063662">
                <a:tc>
                  <a:txBody>
                    <a:bodyPr/>
                    <a:lstStyle/>
                    <a:p>
                      <a:pPr marL="0" marR="0">
                        <a:lnSpc>
                          <a:spcPct val="107000"/>
                        </a:lnSpc>
                        <a:spcBef>
                          <a:spcPts val="0"/>
                        </a:spcBef>
                        <a:spcAft>
                          <a:spcPts val="0"/>
                        </a:spcAft>
                      </a:pPr>
                      <a:endParaRPr lang="en-GB" sz="1400" dirty="0">
                        <a:effectLst/>
                      </a:endParaRPr>
                    </a:p>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endParaRPr lang="en-GB" sz="1400" b="1" dirty="0">
                        <a:solidFill>
                          <a:schemeClr val="lt1"/>
                        </a:solidFill>
                        <a:effectLst/>
                      </a:endParaRPr>
                    </a:p>
                    <a:p>
                      <a:pPr marL="0" indent="0">
                        <a:buNone/>
                      </a:pPr>
                      <a:r>
                        <a:rPr lang="en-US" sz="2000" dirty="0">
                          <a:solidFill>
                            <a:schemeClr val="tx1"/>
                          </a:solidFill>
                        </a:rPr>
                        <a:t>SA: road traffic death rate (39.7 per 100 000 each year) double the global rate (WHO, 2018)</a:t>
                      </a:r>
                    </a:p>
                    <a:p>
                      <a:pPr marL="0" marR="0">
                        <a:lnSpc>
                          <a:spcPct val="107000"/>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948202">
                <a:tc>
                  <a:txBody>
                    <a:bodyPr/>
                    <a:lstStyle/>
                    <a:p>
                      <a:r>
                        <a:rPr lang="en-US" altLang="ko-KR" sz="1800" b="1" dirty="0">
                          <a:solidFill>
                            <a:schemeClr val="tx1">
                              <a:lumMod val="50000"/>
                            </a:schemeClr>
                          </a:solidFill>
                          <a:cs typeface="Arial" pitchFamily="34" charset="0"/>
                        </a:rPr>
                        <a:t>Prof Charles Parry</a:t>
                      </a:r>
                    </a:p>
                    <a:p>
                      <a:r>
                        <a:rPr lang="en-US" altLang="ko-KR" sz="1800" b="1" dirty="0">
                          <a:solidFill>
                            <a:schemeClr val="tx1">
                              <a:lumMod val="50000"/>
                            </a:schemeClr>
                          </a:solidFill>
                          <a:cs typeface="Arial" pitchFamily="34" charset="0"/>
                        </a:rPr>
                        <a:t>South African Medical Research Council</a:t>
                      </a: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237</a:t>
            </a:fld>
            <a:endParaRPr lang="en-US"/>
          </a:p>
        </p:txBody>
      </p:sp>
      <p:pic>
        <p:nvPicPr>
          <p:cNvPr id="7" name="Picture 6">
            <a:extLst>
              <a:ext uri="{FF2B5EF4-FFF2-40B4-BE49-F238E27FC236}">
                <a16:creationId xmlns:a16="http://schemas.microsoft.com/office/drawing/2014/main" xmlns="" id="{9B3ADF35-62F2-4D88-B2BB-3CE5FD3AC588}"/>
              </a:ext>
            </a:extLst>
          </p:cNvPr>
          <p:cNvPicPr>
            <a:picLocks noChangeAspect="1"/>
          </p:cNvPicPr>
          <p:nvPr/>
        </p:nvPicPr>
        <p:blipFill>
          <a:blip r:embed="rId2" cstate="print"/>
          <a:stretch>
            <a:fillRect/>
          </a:stretch>
        </p:blipFill>
        <p:spPr>
          <a:xfrm>
            <a:off x="1242393" y="918468"/>
            <a:ext cx="8011144" cy="5093396"/>
          </a:xfrm>
          <a:prstGeom prst="rect">
            <a:avLst/>
          </a:prstGeom>
        </p:spPr>
      </p:pic>
    </p:spTree>
    <p:extLst>
      <p:ext uri="{BB962C8B-B14F-4D97-AF65-F5344CB8AC3E}">
        <p14:creationId xmlns:p14="http://schemas.microsoft.com/office/powerpoint/2010/main" xmlns="" val="2201818569"/>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81769564"/>
              </p:ext>
            </p:extLst>
          </p:nvPr>
        </p:nvGraphicFramePr>
        <p:xfrm>
          <a:off x="-14326" y="1"/>
          <a:ext cx="9267864" cy="6011683"/>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4176464">
                  <a:extLst>
                    <a:ext uri="{9D8B030D-6E8A-4147-A177-3AD203B41FA5}">
                      <a16:colId xmlns:a16="http://schemas.microsoft.com/office/drawing/2014/main" xmlns="" val="199004167"/>
                    </a:ext>
                  </a:extLst>
                </a:gridCol>
                <a:gridCol w="3258617">
                  <a:extLst>
                    <a:ext uri="{9D8B030D-6E8A-4147-A177-3AD203B41FA5}">
                      <a16:colId xmlns:a16="http://schemas.microsoft.com/office/drawing/2014/main" xmlns="" val="885104855"/>
                    </a:ext>
                  </a:extLst>
                </a:gridCol>
              </a:tblGrid>
              <a:tr h="34240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516574">
                <a:tc>
                  <a:txBody>
                    <a:bodyPr/>
                    <a:lstStyle/>
                    <a:p>
                      <a:r>
                        <a:rPr lang="en-US" altLang="ko-KR" sz="1800" b="1" dirty="0">
                          <a:solidFill>
                            <a:schemeClr val="tx1">
                              <a:lumMod val="50000"/>
                            </a:schemeClr>
                          </a:solidFill>
                          <a:cs typeface="Arial" pitchFamily="34" charset="0"/>
                        </a:rPr>
                        <a:t>Prof Charles Parry-</a:t>
                      </a:r>
                    </a:p>
                    <a:p>
                      <a:r>
                        <a:rPr lang="en-US" altLang="ko-KR" sz="1800" b="1" dirty="0">
                          <a:solidFill>
                            <a:schemeClr val="tx1">
                              <a:lumMod val="50000"/>
                            </a:schemeClr>
                          </a:solidFill>
                          <a:cs typeface="Arial" pitchFamily="34" charset="0"/>
                        </a:rPr>
                        <a:t>South African Medical Research Council</a:t>
                      </a: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lvl="0"/>
                      <a:r>
                        <a:rPr lang="en-US" sz="1600" dirty="0"/>
                        <a:t>Alcohol effects drivers’ vision, balance &amp; reaction time</a:t>
                      </a:r>
                    </a:p>
                    <a:p>
                      <a:pPr lvl="1"/>
                      <a:r>
                        <a:rPr lang="en-US" sz="1600" dirty="0">
                          <a:solidFill>
                            <a:srgbClr val="FF0000"/>
                          </a:solidFill>
                          <a:highlight>
                            <a:srgbClr val="FFFF00"/>
                          </a:highlight>
                        </a:rPr>
                        <a:t>Drivers with a BAC 0.02-0.05 have &gt;3x greater risk of dying in vehicle crash as compared to persons with 0.00 BAC</a:t>
                      </a:r>
                      <a:r>
                        <a:rPr lang="en-US" sz="1600" dirty="0">
                          <a:solidFill>
                            <a:srgbClr val="FF0000"/>
                          </a:solidFill>
                        </a:rPr>
                        <a:t>. Risk increases to &gt;6x with BAC 0.05-0.08, &amp; to 11x for BAC 0.08-0.10 (NICE, 2010)</a:t>
                      </a:r>
                    </a:p>
                    <a:p>
                      <a:pPr lvl="1"/>
                      <a:r>
                        <a:rPr lang="en-US" sz="1600" dirty="0">
                          <a:solidFill>
                            <a:srgbClr val="FF0000"/>
                          </a:solidFill>
                        </a:rPr>
                        <a:t>Younger drivers are particularly at risk of crashing whatever their BAC level because they are less experienced drivers &amp; have lower</a:t>
                      </a:r>
                      <a:r>
                        <a:rPr lang="en-US" sz="3600" dirty="0">
                          <a:solidFill>
                            <a:srgbClr val="FF0000"/>
                          </a:solidFill>
                        </a:rPr>
                        <a:t> </a:t>
                      </a:r>
                      <a:r>
                        <a:rPr lang="en-US" sz="1600" dirty="0">
                          <a:solidFill>
                            <a:srgbClr val="FF0000"/>
                          </a:solidFill>
                        </a:rPr>
                        <a:t>tolerance to alcohol (NICE, 2010)</a:t>
                      </a:r>
                    </a:p>
                    <a:p>
                      <a:pPr lvl="0"/>
                      <a:r>
                        <a:rPr lang="en-US" sz="1600" dirty="0"/>
                        <a:t>Unfortunately, drunk drivers don’t just kill and injure themselves or damage their own property, they kill/injure other road users and damage others’ property as well (cars, traffic lights, buildings, walls, etc.)</a:t>
                      </a:r>
                    </a:p>
                    <a:p>
                      <a:pPr lvl="0"/>
                      <a:r>
                        <a:rPr lang="en-US" sz="1600" dirty="0"/>
                        <a:t>Tax payers have to fork out millions each year to pay for many drunk drivers &amp; persons injured by them to be treated and rehabilitated &amp; to mend public property.</a:t>
                      </a:r>
                    </a:p>
                  </a:txBody>
                  <a:tcPr marL="63688" marR="63688"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dk1"/>
                          </a:solidFill>
                          <a:effectLst/>
                          <a:latin typeface="+mn-lt"/>
                          <a:ea typeface="+mn-ea"/>
                          <a:cs typeface="+mn-cs"/>
                        </a:rPr>
                        <a:t>Noted, furthermore the impact of drunk driving affect innocent road users.</a:t>
                      </a: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dk1"/>
                          </a:solidFill>
                          <a:effectLst/>
                          <a:latin typeface="+mn-lt"/>
                          <a:ea typeface="+mn-ea"/>
                          <a:cs typeface="+mn-cs"/>
                        </a:rPr>
                        <a:t>The financial implications is huge.</a:t>
                      </a:r>
                    </a:p>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238</a:t>
            </a:fld>
            <a:endParaRPr lang="en-US"/>
          </a:p>
        </p:txBody>
      </p:sp>
    </p:spTree>
    <p:extLst>
      <p:ext uri="{BB962C8B-B14F-4D97-AF65-F5344CB8AC3E}">
        <p14:creationId xmlns:p14="http://schemas.microsoft.com/office/powerpoint/2010/main" xmlns="" val="3010707237"/>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31890718"/>
              </p:ext>
            </p:extLst>
          </p:nvPr>
        </p:nvGraphicFramePr>
        <p:xfrm>
          <a:off x="-14326" y="1"/>
          <a:ext cx="9267864" cy="6194563"/>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960440">
                  <a:extLst>
                    <a:ext uri="{9D8B030D-6E8A-4147-A177-3AD203B41FA5}">
                      <a16:colId xmlns:a16="http://schemas.microsoft.com/office/drawing/2014/main" xmlns="" val="199004167"/>
                    </a:ext>
                  </a:extLst>
                </a:gridCol>
                <a:gridCol w="3402633">
                  <a:extLst>
                    <a:ext uri="{9D8B030D-6E8A-4147-A177-3AD203B41FA5}">
                      <a16:colId xmlns:a16="http://schemas.microsoft.com/office/drawing/2014/main" xmlns="" val="885104855"/>
                    </a:ext>
                  </a:extLst>
                </a:gridCol>
              </a:tblGrid>
              <a:tr h="34240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516574">
                <a:tc>
                  <a:txBody>
                    <a:bodyPr/>
                    <a:lstStyle/>
                    <a:p>
                      <a:r>
                        <a:rPr lang="en-US" altLang="ko-KR" sz="1800" b="1" dirty="0">
                          <a:solidFill>
                            <a:schemeClr val="tx1">
                              <a:lumMod val="50000"/>
                            </a:schemeClr>
                          </a:solidFill>
                          <a:cs typeface="Arial" pitchFamily="34" charset="0"/>
                        </a:rPr>
                        <a:t>Prof Charles Parry-</a:t>
                      </a:r>
                    </a:p>
                    <a:p>
                      <a:r>
                        <a:rPr lang="en-US" altLang="ko-KR" sz="1800" b="1" dirty="0">
                          <a:solidFill>
                            <a:schemeClr val="tx1">
                              <a:lumMod val="50000"/>
                            </a:schemeClr>
                          </a:solidFill>
                          <a:cs typeface="Arial" pitchFamily="34" charset="0"/>
                        </a:rPr>
                        <a:t>South African Medical Research Council</a:t>
                      </a: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lvl="0" algn="just"/>
                      <a:r>
                        <a:rPr lang="en-US" sz="1600" dirty="0"/>
                        <a:t>SAMRC supports idea of having zero tolerance for any drinking &amp; driving, separate out the 2 events: drinking &amp; driving </a:t>
                      </a:r>
                    </a:p>
                    <a:p>
                      <a:pPr lvl="0" algn="just"/>
                      <a:endParaRPr lang="en-US" sz="1600" dirty="0"/>
                    </a:p>
                    <a:p>
                      <a:pPr lvl="0" algn="just"/>
                      <a:r>
                        <a:rPr lang="en-US" sz="1600" dirty="0"/>
                        <a:t>Would do away with need for drivers to have to calculate whether they were over limit </a:t>
                      </a:r>
                    </a:p>
                    <a:p>
                      <a:pPr lvl="0" algn="just"/>
                      <a:endParaRPr lang="en-US" sz="1600" dirty="0"/>
                    </a:p>
                    <a:p>
                      <a:pPr lvl="0" algn="just"/>
                      <a:r>
                        <a:rPr lang="en-US" sz="1600" dirty="0"/>
                        <a:t>Propose:</a:t>
                      </a:r>
                    </a:p>
                    <a:p>
                      <a:pPr lvl="1" algn="just"/>
                      <a:r>
                        <a:rPr lang="en-US" sz="1600" u="sng" dirty="0">
                          <a:solidFill>
                            <a:srgbClr val="FF0000"/>
                          </a:solidFill>
                        </a:rPr>
                        <a:t>Maximum of 0.02 g of AA/100 ml of blood </a:t>
                      </a:r>
                      <a:r>
                        <a:rPr lang="en-US" sz="1600" dirty="0">
                          <a:solidFill>
                            <a:srgbClr val="FF0000"/>
                          </a:solidFill>
                        </a:rPr>
                        <a:t>– this disallows testing positive because of certain medications &amp; reduces false positives from small traces from as far back as 12 hours previously</a:t>
                      </a:r>
                    </a:p>
                    <a:p>
                      <a:pPr marL="548640" lvl="1" indent="0" algn="just">
                        <a:buNone/>
                      </a:pPr>
                      <a:r>
                        <a:rPr lang="en-US" sz="1600" dirty="0">
                          <a:solidFill>
                            <a:srgbClr val="FF0000"/>
                          </a:solidFill>
                        </a:rPr>
                        <a:t>	</a:t>
                      </a:r>
                      <a:r>
                        <a:rPr lang="en-US" sz="1600" dirty="0">
                          <a:solidFill>
                            <a:schemeClr val="tx2">
                              <a:lumMod val="60000"/>
                              <a:lumOff val="40000"/>
                            </a:schemeClr>
                          </a:solidFill>
                        </a:rPr>
                        <a:t>(perhaps have zero BAC limit but only prosecute if ≥0.02)</a:t>
                      </a:r>
                    </a:p>
                    <a:p>
                      <a:pPr lvl="1" algn="just"/>
                      <a:r>
                        <a:rPr lang="en-US" sz="1600" u="sng" dirty="0">
                          <a:solidFill>
                            <a:srgbClr val="FF0000"/>
                          </a:solidFill>
                        </a:rPr>
                        <a:t>Administrative fine between 0.02-0.05 </a:t>
                      </a:r>
                      <a:r>
                        <a:rPr lang="en-US" sz="1600" dirty="0">
                          <a:solidFill>
                            <a:srgbClr val="FF0000"/>
                          </a:solidFill>
                        </a:rPr>
                        <a:t>as with speeding so s not to overburden criminal justice system and </a:t>
                      </a:r>
                      <a:r>
                        <a:rPr lang="en-US" sz="1600" dirty="0" err="1">
                          <a:solidFill>
                            <a:srgbClr val="FF0000"/>
                          </a:solidFill>
                        </a:rPr>
                        <a:t>criminalise</a:t>
                      </a:r>
                      <a:r>
                        <a:rPr lang="en-US" sz="1600" dirty="0">
                          <a:solidFill>
                            <a:srgbClr val="FF0000"/>
                          </a:solidFill>
                        </a:rPr>
                        <a:t> people for small amounts of alcohol in their systems </a:t>
                      </a:r>
                    </a:p>
                    <a:p>
                      <a:pPr lvl="1" algn="just"/>
                      <a:r>
                        <a:rPr lang="en-US" sz="1600" u="sng" dirty="0">
                          <a:solidFill>
                            <a:srgbClr val="FF0000"/>
                          </a:solidFill>
                        </a:rPr>
                        <a:t>Criminal prosecution BAC ≥ 0.05</a:t>
                      </a:r>
                    </a:p>
                  </a:txBody>
                  <a:tcPr marL="63688" marR="63688"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Noted.</a:t>
                      </a:r>
                      <a:endParaRPr lang="en-US" sz="160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239</a:t>
            </a:fld>
            <a:endParaRPr lang="en-US"/>
          </a:p>
        </p:txBody>
      </p:sp>
    </p:spTree>
    <p:extLst>
      <p:ext uri="{BB962C8B-B14F-4D97-AF65-F5344CB8AC3E}">
        <p14:creationId xmlns:p14="http://schemas.microsoft.com/office/powerpoint/2010/main" xmlns="" val="2878633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91474594"/>
              </p:ext>
            </p:extLst>
          </p:nvPr>
        </p:nvGraphicFramePr>
        <p:xfrm>
          <a:off x="31850" y="-1"/>
          <a:ext cx="9221688" cy="5959029"/>
        </p:xfrm>
        <a:graphic>
          <a:graphicData uri="http://schemas.openxmlformats.org/drawingml/2006/table">
            <a:tbl>
              <a:tblPr firstRow="1" firstCol="1" bandRow="1">
                <a:tableStyleId>{5C22544A-7EE6-4342-B048-85BDC9FD1C3A}</a:tableStyleId>
              </a:tblPr>
              <a:tblGrid>
                <a:gridCol w="1803200">
                  <a:extLst>
                    <a:ext uri="{9D8B030D-6E8A-4147-A177-3AD203B41FA5}">
                      <a16:colId xmlns:a16="http://schemas.microsoft.com/office/drawing/2014/main" xmlns="" val="3578070163"/>
                    </a:ext>
                  </a:extLst>
                </a:gridCol>
                <a:gridCol w="3709244">
                  <a:extLst>
                    <a:ext uri="{9D8B030D-6E8A-4147-A177-3AD203B41FA5}">
                      <a16:colId xmlns:a16="http://schemas.microsoft.com/office/drawing/2014/main" xmlns="" val="199004167"/>
                    </a:ext>
                  </a:extLst>
                </a:gridCol>
                <a:gridCol w="3709244">
                  <a:extLst>
                    <a:ext uri="{9D8B030D-6E8A-4147-A177-3AD203B41FA5}">
                      <a16:colId xmlns:a16="http://schemas.microsoft.com/office/drawing/2014/main" xmlns="" val="885104855"/>
                    </a:ext>
                  </a:extLst>
                </a:gridCol>
              </a:tblGrid>
              <a:tr h="355634">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18477">
                <a:tc>
                  <a:txBody>
                    <a:bodyPr/>
                    <a:lstStyle/>
                    <a:p>
                      <a:pPr marL="0" marR="0">
                        <a:lnSpc>
                          <a:spcPct val="107000"/>
                        </a:lnSpc>
                        <a:spcBef>
                          <a:spcPts val="0"/>
                        </a:spcBef>
                        <a:spcAft>
                          <a:spcPts val="0"/>
                        </a:spcAft>
                      </a:pPr>
                      <a:r>
                        <a:rPr lang="en-GB" sz="1400" b="1" dirty="0">
                          <a:solidFill>
                            <a:schemeClr val="tx1"/>
                          </a:solidFill>
                          <a:effectLst/>
                        </a:rPr>
                        <a:t>Department of Transport (Kwa-Zulu Natal)</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171450" indent="-171450" algn="just">
                        <a:spcAft>
                          <a:spcPts val="0"/>
                        </a:spcAft>
                        <a:buFont typeface="Arial" panose="020B0604020202020204" pitchFamily="34" charset="0"/>
                        <a:buChar char="•"/>
                      </a:pPr>
                      <a:r>
                        <a:rPr lang="en-US" sz="1600" b="0" dirty="0">
                          <a:effectLst/>
                          <a:latin typeface="+mn-lt"/>
                          <a:ea typeface="Times New Roman" panose="02020603050405020304" pitchFamily="18" charset="0"/>
                          <a:cs typeface="Arial" panose="020B0604020202020204" pitchFamily="34" charset="0"/>
                        </a:rPr>
                        <a:t>Reserve traffic Warden should include the appointment of such a reserve traffic warden by a local authority</a:t>
                      </a:r>
                    </a:p>
                    <a:p>
                      <a:pPr algn="just">
                        <a:spcAft>
                          <a:spcPts val="0"/>
                        </a:spcAft>
                      </a:pPr>
                      <a:endParaRPr lang="en-ZA" sz="1600" b="1" dirty="0">
                        <a:effectLst/>
                        <a:latin typeface="+mn-lt"/>
                        <a:ea typeface="Times New Roman" panose="02020603050405020304" pitchFamily="18" charset="0"/>
                        <a:cs typeface="Times New Roman" panose="02020603050405020304" pitchFamily="18" charset="0"/>
                      </a:endParaRPr>
                    </a:p>
                    <a:p>
                      <a:pPr algn="just">
                        <a:spcAft>
                          <a:spcPts val="0"/>
                        </a:spcAft>
                      </a:pPr>
                      <a:endParaRPr lang="en-ZA" sz="1600" b="1" dirty="0">
                        <a:effectLst/>
                        <a:latin typeface="+mn-lt"/>
                        <a:ea typeface="Times New Roman" panose="02020603050405020304" pitchFamily="18" charset="0"/>
                        <a:cs typeface="Times New Roman" panose="02020603050405020304" pitchFamily="18" charset="0"/>
                      </a:endParaRPr>
                    </a:p>
                    <a:p>
                      <a:pPr algn="just">
                        <a:spcAft>
                          <a:spcPts val="0"/>
                        </a:spcAft>
                      </a:pPr>
                      <a:endParaRPr lang="en-ZA" sz="1600" b="1" dirty="0">
                        <a:effectLst/>
                        <a:latin typeface="+mn-lt"/>
                        <a:ea typeface="Times New Roman" panose="02020603050405020304" pitchFamily="18" charset="0"/>
                        <a:cs typeface="Times New Roman" panose="02020603050405020304" pitchFamily="18" charset="0"/>
                      </a:endParaRPr>
                    </a:p>
                    <a:p>
                      <a:pPr algn="just">
                        <a:spcAft>
                          <a:spcPts val="0"/>
                        </a:spcAft>
                      </a:pPr>
                      <a:endParaRPr lang="en-ZA" sz="1600" b="1" dirty="0">
                        <a:effectLst/>
                        <a:latin typeface="+mn-lt"/>
                        <a:ea typeface="Times New Roman" panose="02020603050405020304" pitchFamily="18" charset="0"/>
                        <a:cs typeface="Times New Roman" panose="02020603050405020304" pitchFamily="18" charset="0"/>
                      </a:endParaRPr>
                    </a:p>
                    <a:p>
                      <a:pPr algn="just">
                        <a:spcAft>
                          <a:spcPts val="0"/>
                        </a:spcAft>
                      </a:pPr>
                      <a:endParaRPr lang="en-ZA" sz="1600" b="1" dirty="0">
                        <a:effectLst/>
                        <a:latin typeface="+mn-lt"/>
                        <a:ea typeface="Times New Roman" panose="02020603050405020304" pitchFamily="18" charset="0"/>
                        <a:cs typeface="Times New Roman" panose="02020603050405020304" pitchFamily="18" charset="0"/>
                      </a:endParaRPr>
                    </a:p>
                    <a:p>
                      <a:pPr algn="just">
                        <a:spcAft>
                          <a:spcPts val="0"/>
                        </a:spcAft>
                      </a:pPr>
                      <a:endParaRPr lang="en-ZA" sz="1600" b="1" dirty="0">
                        <a:effectLst/>
                        <a:latin typeface="+mn-lt"/>
                        <a:ea typeface="Times New Roman" panose="02020603050405020304" pitchFamily="18" charset="0"/>
                        <a:cs typeface="Times New Roman" panose="02020603050405020304" pitchFamily="18" charset="0"/>
                      </a:endParaRPr>
                    </a:p>
                    <a:p>
                      <a:pPr algn="just">
                        <a:spcAft>
                          <a:spcPts val="0"/>
                        </a:spcAft>
                      </a:pPr>
                      <a:endParaRPr lang="en-ZA" sz="1600" b="1" dirty="0">
                        <a:effectLst/>
                        <a:latin typeface="+mn-lt"/>
                        <a:ea typeface="Times New Roman" panose="02020603050405020304" pitchFamily="18" charset="0"/>
                        <a:cs typeface="Times New Roman" panose="02020603050405020304" pitchFamily="18" charset="0"/>
                      </a:endParaRPr>
                    </a:p>
                    <a:p>
                      <a:pPr algn="just">
                        <a:spcAft>
                          <a:spcPts val="0"/>
                        </a:spcAft>
                      </a:pPr>
                      <a:endParaRPr lang="en-ZA" sz="1600" b="1" dirty="0">
                        <a:effectLst/>
                        <a:latin typeface="+mn-lt"/>
                        <a:ea typeface="Times New Roman" panose="02020603050405020304" pitchFamily="18" charset="0"/>
                        <a:cs typeface="Times New Roman" panose="02020603050405020304" pitchFamily="18" charset="0"/>
                      </a:endParaRPr>
                    </a:p>
                    <a:p>
                      <a:pPr algn="just">
                        <a:spcAft>
                          <a:spcPts val="0"/>
                        </a:spcAft>
                      </a:pPr>
                      <a:endParaRPr lang="en-ZA" sz="1600" b="1" dirty="0">
                        <a:effectLst/>
                        <a:latin typeface="+mn-lt"/>
                        <a:ea typeface="Times New Roman" panose="02020603050405020304" pitchFamily="18" charset="0"/>
                        <a:cs typeface="Times New Roman" panose="02020603050405020304" pitchFamily="18" charset="0"/>
                      </a:endParaRPr>
                    </a:p>
                    <a:p>
                      <a:pPr marL="171450" indent="-171450" algn="just">
                        <a:spcAft>
                          <a:spcPts val="0"/>
                        </a:spcAft>
                        <a:buFont typeface="Arial" panose="020B0604020202020204" pitchFamily="34" charset="0"/>
                        <a:buChar char="•"/>
                      </a:pPr>
                      <a:r>
                        <a:rPr lang="en-US" sz="1600" b="0" dirty="0">
                          <a:effectLst/>
                          <a:latin typeface="+mn-lt"/>
                          <a:ea typeface="Times New Roman" panose="02020603050405020304" pitchFamily="18" charset="0"/>
                          <a:cs typeface="Times New Roman" panose="02020603050405020304" pitchFamily="18" charset="0"/>
                        </a:rPr>
                        <a:t>Supplier of reflective sheeting-The same argument applied as mentioned in paragraph 10 above</a:t>
                      </a:r>
                    </a:p>
                    <a:p>
                      <a:pPr marL="171450" indent="-171450" algn="just">
                        <a:spcAft>
                          <a:spcPts val="0"/>
                        </a:spcAft>
                        <a:buFont typeface="Arial" panose="020B0604020202020204" pitchFamily="34" charset="0"/>
                        <a:buChar char="•"/>
                      </a:pPr>
                      <a:endParaRPr lang="en-US" sz="1600" b="0" dirty="0">
                        <a:effectLst/>
                        <a:latin typeface="+mn-lt"/>
                        <a:ea typeface="Times New Roman" panose="02020603050405020304" pitchFamily="18" charset="0"/>
                        <a:cs typeface="Times New Roman" panose="02020603050405020304" pitchFamily="18" charset="0"/>
                      </a:endParaRPr>
                    </a:p>
                    <a:p>
                      <a:pPr marL="171450" indent="-171450" algn="just">
                        <a:spcAft>
                          <a:spcPts val="0"/>
                        </a:spcAft>
                        <a:buFont typeface="Arial" panose="020B0604020202020204" pitchFamily="34" charset="0"/>
                        <a:buChar char="•"/>
                      </a:pPr>
                      <a:endParaRPr lang="en-US" sz="1600" b="0" dirty="0">
                        <a:effectLst/>
                        <a:latin typeface="+mn-lt"/>
                        <a:ea typeface="Times New Roman" panose="02020603050405020304" pitchFamily="18" charset="0"/>
                        <a:cs typeface="Times New Roman" panose="02020603050405020304" pitchFamily="18" charset="0"/>
                      </a:endParaRPr>
                    </a:p>
                    <a:p>
                      <a:pPr marL="171450" indent="-171450" algn="just">
                        <a:spcAft>
                          <a:spcPts val="0"/>
                        </a:spcAft>
                        <a:buFont typeface="Arial" panose="020B0604020202020204" pitchFamily="34" charset="0"/>
                        <a:buChar char="•"/>
                      </a:pPr>
                      <a:endParaRPr lang="en-US" sz="1600" b="0" dirty="0">
                        <a:effectLst/>
                        <a:latin typeface="+mn-lt"/>
                        <a:ea typeface="Times New Roman" panose="02020603050405020304" pitchFamily="18" charset="0"/>
                        <a:cs typeface="Times New Roman" panose="02020603050405020304" pitchFamily="18" charset="0"/>
                      </a:endParaRPr>
                    </a:p>
                    <a:p>
                      <a:pPr marL="171450" indent="-171450" algn="just">
                        <a:spcAft>
                          <a:spcPts val="0"/>
                        </a:spcAft>
                        <a:buFont typeface="Arial" panose="020B0604020202020204" pitchFamily="34" charset="0"/>
                        <a:buChar char="•"/>
                      </a:pPr>
                      <a:endParaRPr lang="en-US" sz="1600" b="0" dirty="0">
                        <a:effectLst/>
                        <a:latin typeface="+mn-lt"/>
                        <a:ea typeface="Times New Roman" panose="02020603050405020304" pitchFamily="18" charset="0"/>
                        <a:cs typeface="Times New Roman" panose="02020603050405020304" pitchFamily="18" charset="0"/>
                      </a:endParaRPr>
                    </a:p>
                    <a:p>
                      <a:pPr marL="171450" indent="-171450" algn="just">
                        <a:spcAft>
                          <a:spcPts val="0"/>
                        </a:spcAft>
                        <a:buFont typeface="Arial" panose="020B0604020202020204" pitchFamily="34" charset="0"/>
                        <a:buChar char="•"/>
                      </a:pPr>
                      <a:endParaRPr lang="en-ZA" sz="1600" b="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171450" indent="-171450" algn="just">
                        <a:spcAft>
                          <a:spcPts val="0"/>
                        </a:spcAft>
                        <a:buFont typeface="Arial" panose="020B0604020202020204" pitchFamily="34" charset="0"/>
                        <a:buChar char="•"/>
                      </a:pPr>
                      <a:r>
                        <a:rPr lang="en-ZA" sz="1600" dirty="0">
                          <a:effectLst/>
                          <a:latin typeface="+mn-lt"/>
                          <a:ea typeface="Times New Roman" panose="02020603050405020304" pitchFamily="18" charset="0"/>
                        </a:rPr>
                        <a:t>To be considered for possible incorporation because in terms of Section</a:t>
                      </a:r>
                      <a:r>
                        <a:rPr lang="en-ZA" sz="1600" baseline="0" dirty="0">
                          <a:effectLst/>
                          <a:latin typeface="+mn-lt"/>
                          <a:ea typeface="Times New Roman" panose="02020603050405020304" pitchFamily="18" charset="0"/>
                        </a:rPr>
                        <a:t> 3A(1) (a) and (b) the CEO and MEC may appoint such persons as inspectors of licences, examiners of vehicles, examiners of driving licences, traffic officers and traffic wardens and the local authority has not been apportioned the powers to appoint traffic wardens. For this proposal to be achieved Section 3A(1) (c) must be amended to be able to properly accord the local authority that power or function.</a:t>
                      </a:r>
                    </a:p>
                    <a:p>
                      <a:pPr marL="0" indent="0" algn="just">
                        <a:spcAft>
                          <a:spcPts val="0"/>
                        </a:spcAft>
                        <a:buFont typeface="Arial" panose="020B0604020202020204" pitchFamily="34" charset="0"/>
                        <a:buNone/>
                      </a:pPr>
                      <a:endParaRPr lang="en-ZA" sz="1600" baseline="0" dirty="0">
                        <a:effectLst/>
                        <a:latin typeface="+mn-lt"/>
                        <a:ea typeface="Times New Roman" panose="02020603050405020304" pitchFamily="18" charset="0"/>
                      </a:endParaRPr>
                    </a:p>
                    <a:p>
                      <a:pPr marL="171450" indent="-171450" algn="just">
                        <a:spcAft>
                          <a:spcPts val="0"/>
                        </a:spcAft>
                        <a:buFont typeface="Arial" panose="020B0604020202020204" pitchFamily="34" charset="0"/>
                        <a:buChar char="•"/>
                      </a:pPr>
                      <a:r>
                        <a:rPr lang="en-US" sz="1600" dirty="0">
                          <a:effectLst/>
                          <a:latin typeface="+mn-lt"/>
                          <a:ea typeface="Times New Roman" panose="02020603050405020304" pitchFamily="18" charset="0"/>
                        </a:rPr>
                        <a:t>Not supported, the manufacturer of blank number plates only manufactures blank number plates and the supplier only supplies blank number plates, their roles are clearly defined as per the definition.</a:t>
                      </a:r>
                      <a:endParaRPr lang="en-ZA" sz="16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284918">
                <a:tc>
                  <a:txBody>
                    <a:bodyPr/>
                    <a:lstStyle/>
                    <a:p>
                      <a:endParaRPr lang="en-US" dirty="0"/>
                    </a:p>
                  </a:txBody>
                  <a:tcPr marL="63688" marR="63688" marT="0" marB="0">
                    <a:solidFill>
                      <a:srgbClr val="FF9900"/>
                    </a:solidFill>
                  </a:tcPr>
                </a:tc>
                <a:tc gridSpan="2">
                  <a:txBody>
                    <a:bodyPr/>
                    <a:lstStyle/>
                    <a:p>
                      <a:pPr algn="just">
                        <a:spcAft>
                          <a:spcPts val="0"/>
                        </a:spcAft>
                      </a:pP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285750" marR="0" indent="-285750" algn="just">
                        <a:lnSpc>
                          <a:spcPct val="107000"/>
                        </a:lnSpc>
                        <a:spcBef>
                          <a:spcPts val="0"/>
                        </a:spcBef>
                        <a:spcAft>
                          <a:spcPts val="0"/>
                        </a:spcAft>
                        <a:buFont typeface="Arial" panose="020B0604020202020204" pitchFamily="34" charset="0"/>
                        <a:buChar char="•"/>
                      </a:pPr>
                      <a:endParaRPr lang="en-US" sz="1200" dirty="0">
                        <a:effectLst/>
                        <a:latin typeface="+mn-lt"/>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668887" y="8839348"/>
            <a:ext cx="607913" cy="488302"/>
          </a:xfrm>
        </p:spPr>
        <p:txBody>
          <a:bodyPr/>
          <a:lstStyle/>
          <a:p>
            <a:pPr>
              <a:defRPr/>
            </a:pPr>
            <a:fld id="{8E07DBBD-13FA-456E-9FFF-BB922381A294}" type="slidenum">
              <a:rPr lang="en-US" smtClean="0"/>
              <a:pPr>
                <a:defRPr/>
              </a:pPr>
              <a:t>24</a:t>
            </a:fld>
            <a:endParaRPr lang="en-US" dirty="0"/>
          </a:p>
        </p:txBody>
      </p:sp>
    </p:spTree>
    <p:extLst>
      <p:ext uri="{BB962C8B-B14F-4D97-AF65-F5344CB8AC3E}">
        <p14:creationId xmlns:p14="http://schemas.microsoft.com/office/powerpoint/2010/main" xmlns="" val="606682379"/>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86345922"/>
              </p:ext>
            </p:extLst>
          </p:nvPr>
        </p:nvGraphicFramePr>
        <p:xfrm>
          <a:off x="-14326" y="1"/>
          <a:ext cx="9267864" cy="5887019"/>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816424">
                  <a:extLst>
                    <a:ext uri="{9D8B030D-6E8A-4147-A177-3AD203B41FA5}">
                      <a16:colId xmlns:a16="http://schemas.microsoft.com/office/drawing/2014/main" xmlns="" val="199004167"/>
                    </a:ext>
                  </a:extLst>
                </a:gridCol>
                <a:gridCol w="3546649">
                  <a:extLst>
                    <a:ext uri="{9D8B030D-6E8A-4147-A177-3AD203B41FA5}">
                      <a16:colId xmlns:a16="http://schemas.microsoft.com/office/drawing/2014/main" xmlns="" val="885104855"/>
                    </a:ext>
                  </a:extLst>
                </a:gridCol>
              </a:tblGrid>
              <a:tr h="62776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259256">
                <a:tc>
                  <a:txBody>
                    <a:bodyPr/>
                    <a:lstStyle/>
                    <a:p>
                      <a:r>
                        <a:rPr lang="en-US" altLang="ko-KR" sz="1800" b="1" dirty="0">
                          <a:solidFill>
                            <a:schemeClr val="tx1">
                              <a:lumMod val="50000"/>
                            </a:schemeClr>
                          </a:solidFill>
                          <a:cs typeface="Arial" pitchFamily="34" charset="0"/>
                        </a:rPr>
                        <a:t>Prof Charles Parry-</a:t>
                      </a:r>
                    </a:p>
                    <a:p>
                      <a:r>
                        <a:rPr lang="en-US" altLang="ko-KR" sz="1800" b="1" dirty="0">
                          <a:solidFill>
                            <a:schemeClr val="tx1">
                              <a:lumMod val="50000"/>
                            </a:schemeClr>
                          </a:solidFill>
                          <a:cs typeface="Arial" pitchFamily="34" charset="0"/>
                        </a:rPr>
                        <a:t>South African Medical Research Council</a:t>
                      </a: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r>
                        <a:rPr lang="en-ZA" sz="1900" dirty="0"/>
                        <a:t>A representative household survey of 1,957 adult drinkers in Tshwane conducted by my unit in 2014:</a:t>
                      </a:r>
                    </a:p>
                    <a:p>
                      <a:pPr lvl="1"/>
                      <a:r>
                        <a:rPr lang="en-ZA" sz="1900" dirty="0">
                          <a:solidFill>
                            <a:srgbClr val="FF0000"/>
                          </a:solidFill>
                        </a:rPr>
                        <a:t>55% supported or strongly supported lower allowable blood alcohol concentrations for drivers</a:t>
                      </a:r>
                    </a:p>
                    <a:p>
                      <a:pPr lvl="1"/>
                      <a:r>
                        <a:rPr lang="en-ZA" sz="1900" dirty="0">
                          <a:solidFill>
                            <a:srgbClr val="FF0000"/>
                          </a:solidFill>
                        </a:rPr>
                        <a:t>A further 17% indicated that they were neutral on this issue.  </a:t>
                      </a:r>
                    </a:p>
                    <a:p>
                      <a:pPr lvl="1"/>
                      <a:r>
                        <a:rPr lang="en-ZA" sz="1900" b="1" u="sng" dirty="0">
                          <a:solidFill>
                            <a:srgbClr val="FF0000"/>
                          </a:solidFill>
                        </a:rPr>
                        <a:t>Only 28% were opposed to lowering BAC levels for drivers</a:t>
                      </a:r>
                      <a:endParaRPr lang="en-US" sz="1900" dirty="0">
                        <a:solidFill>
                          <a:srgbClr val="FF0000"/>
                        </a:solidFill>
                      </a:endParaRPr>
                    </a:p>
                  </a:txBody>
                  <a:tcPr marL="63688" marR="63688"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dk1"/>
                          </a:solidFill>
                          <a:effectLst/>
                          <a:latin typeface="+mn-lt"/>
                          <a:ea typeface="+mn-ea"/>
                          <a:cs typeface="+mn-cs"/>
                        </a:rPr>
                        <a:t>Noted.</a:t>
                      </a:r>
                    </a:p>
                    <a:p>
                      <a:pPr marL="0" marR="0" algn="just">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240</a:t>
            </a:fld>
            <a:endParaRPr lang="en-US"/>
          </a:p>
        </p:txBody>
      </p:sp>
    </p:spTree>
    <p:extLst>
      <p:ext uri="{BB962C8B-B14F-4D97-AF65-F5344CB8AC3E}">
        <p14:creationId xmlns:p14="http://schemas.microsoft.com/office/powerpoint/2010/main" xmlns="" val="207123906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53100176"/>
              </p:ext>
            </p:extLst>
          </p:nvPr>
        </p:nvGraphicFramePr>
        <p:xfrm>
          <a:off x="-14326" y="1"/>
          <a:ext cx="9267864" cy="5815011"/>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888432">
                  <a:extLst>
                    <a:ext uri="{9D8B030D-6E8A-4147-A177-3AD203B41FA5}">
                      <a16:colId xmlns:a16="http://schemas.microsoft.com/office/drawing/2014/main" xmlns="" val="199004167"/>
                    </a:ext>
                  </a:extLst>
                </a:gridCol>
                <a:gridCol w="3546649">
                  <a:extLst>
                    <a:ext uri="{9D8B030D-6E8A-4147-A177-3AD203B41FA5}">
                      <a16:colId xmlns:a16="http://schemas.microsoft.com/office/drawing/2014/main" xmlns="" val="885104855"/>
                    </a:ext>
                  </a:extLst>
                </a:gridCol>
              </a:tblGrid>
              <a:tr h="620085">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194926">
                <a:tc>
                  <a:txBody>
                    <a:bodyPr/>
                    <a:lstStyle/>
                    <a:p>
                      <a:r>
                        <a:rPr lang="en-US" altLang="ko-KR" sz="1800" b="1" dirty="0">
                          <a:solidFill>
                            <a:schemeClr val="tx1">
                              <a:lumMod val="50000"/>
                            </a:schemeClr>
                          </a:solidFill>
                          <a:cs typeface="Arial" pitchFamily="34" charset="0"/>
                        </a:rPr>
                        <a:t>Prof Charles Parry-</a:t>
                      </a:r>
                    </a:p>
                    <a:p>
                      <a:r>
                        <a:rPr lang="en-US" altLang="ko-KR" sz="1800" b="1" dirty="0">
                          <a:solidFill>
                            <a:schemeClr val="tx1">
                              <a:lumMod val="50000"/>
                            </a:schemeClr>
                          </a:solidFill>
                          <a:cs typeface="Arial" pitchFamily="34" charset="0"/>
                        </a:rPr>
                        <a:t>South African Medical Research Council</a:t>
                      </a: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r>
                        <a:rPr lang="en-US" sz="1400" dirty="0"/>
                        <a:t>WHO Global Strategy (2010) cites strong evidence in support of a low BAC limit (btw 0.02 &amp; 0.05) as does WHO’s 2018 SAFER initiative</a:t>
                      </a:r>
                    </a:p>
                    <a:p>
                      <a:pPr marL="0" indent="0" algn="just">
                        <a:buNone/>
                      </a:pPr>
                      <a:endParaRPr lang="en-US" sz="1400" dirty="0"/>
                    </a:p>
                    <a:p>
                      <a:pPr lvl="1" algn="just"/>
                      <a:r>
                        <a:rPr lang="en-US" sz="1400" dirty="0">
                          <a:solidFill>
                            <a:srgbClr val="FF0000"/>
                          </a:solidFill>
                        </a:rPr>
                        <a:t>In </a:t>
                      </a:r>
                      <a:r>
                        <a:rPr lang="en-US" sz="1400" u="sng" dirty="0">
                          <a:solidFill>
                            <a:srgbClr val="FF0000"/>
                          </a:solidFill>
                        </a:rPr>
                        <a:t>Brazil</a:t>
                      </a:r>
                      <a:r>
                        <a:rPr lang="en-US" sz="1400" dirty="0">
                          <a:solidFill>
                            <a:srgbClr val="FF0000"/>
                          </a:solidFill>
                        </a:rPr>
                        <a:t> new traffic law (2008) led to reductions in traffic injury &amp; fatalities in the State and capital of Sao Paulo (7% and 16% respectively–difference due enforcement) (</a:t>
                      </a:r>
                      <a:r>
                        <a:rPr lang="en-US" sz="1400" dirty="0" err="1">
                          <a:solidFill>
                            <a:srgbClr val="FF0000"/>
                          </a:solidFill>
                        </a:rPr>
                        <a:t>Andreuccetti</a:t>
                      </a:r>
                      <a:r>
                        <a:rPr lang="en-US" sz="1400" dirty="0">
                          <a:solidFill>
                            <a:srgbClr val="FF0000"/>
                          </a:solidFill>
                        </a:rPr>
                        <a:t> et al., 2011)</a:t>
                      </a:r>
                    </a:p>
                    <a:p>
                      <a:pPr marL="548640" lvl="1" indent="0" algn="just">
                        <a:buNone/>
                      </a:pPr>
                      <a:endParaRPr lang="en-US" sz="1400" dirty="0">
                        <a:solidFill>
                          <a:srgbClr val="FF0000"/>
                        </a:solidFill>
                      </a:endParaRPr>
                    </a:p>
                    <a:p>
                      <a:pPr lvl="1" algn="just"/>
                      <a:r>
                        <a:rPr lang="en-US" sz="1400" dirty="0">
                          <a:solidFill>
                            <a:srgbClr val="FF0000"/>
                          </a:solidFill>
                        </a:rPr>
                        <a:t>Implementation of 0.02 BAC law in </a:t>
                      </a:r>
                      <a:r>
                        <a:rPr lang="en-US" sz="1400" u="sng" dirty="0">
                          <a:solidFill>
                            <a:srgbClr val="FF0000"/>
                          </a:solidFill>
                        </a:rPr>
                        <a:t>Sweden</a:t>
                      </a:r>
                      <a:r>
                        <a:rPr lang="en-US" sz="1400" dirty="0">
                          <a:solidFill>
                            <a:srgbClr val="FF0000"/>
                          </a:solidFill>
                        </a:rPr>
                        <a:t> in 1990 reduced fatal crashes by 6% (</a:t>
                      </a:r>
                      <a:r>
                        <a:rPr lang="en-US" sz="1400" dirty="0" err="1">
                          <a:solidFill>
                            <a:srgbClr val="FF0000"/>
                          </a:solidFill>
                        </a:rPr>
                        <a:t>Norström</a:t>
                      </a:r>
                      <a:r>
                        <a:rPr lang="en-US" sz="1400" dirty="0">
                          <a:solidFill>
                            <a:srgbClr val="FF0000"/>
                          </a:solidFill>
                        </a:rPr>
                        <a:t>, 1997) </a:t>
                      </a:r>
                    </a:p>
                    <a:p>
                      <a:pPr lvl="1" algn="just"/>
                      <a:endParaRPr lang="en-US" sz="1400" dirty="0">
                        <a:solidFill>
                          <a:srgbClr val="FF0000"/>
                        </a:solidFill>
                      </a:endParaRPr>
                    </a:p>
                    <a:p>
                      <a:pPr lvl="1" algn="just"/>
                      <a:r>
                        <a:rPr lang="en-US" sz="1400" dirty="0">
                          <a:solidFill>
                            <a:srgbClr val="FF0000"/>
                          </a:solidFill>
                        </a:rPr>
                        <a:t>In </a:t>
                      </a:r>
                      <a:r>
                        <a:rPr lang="en-US" sz="1400" u="sng" dirty="0">
                          <a:solidFill>
                            <a:srgbClr val="FF0000"/>
                          </a:solidFill>
                        </a:rPr>
                        <a:t>Japan</a:t>
                      </a:r>
                      <a:r>
                        <a:rPr lang="en-US" sz="1400" dirty="0">
                          <a:solidFill>
                            <a:srgbClr val="FF0000"/>
                          </a:solidFill>
                        </a:rPr>
                        <a:t>, BAC level changed to 0.03 in 2002 &amp; increased penalties. Rate of alcohol-related traffic fatalities per billion kilometers driven decreased by 38% in the post-law period. (Nagata et al., 2008)</a:t>
                      </a:r>
                    </a:p>
                  </a:txBody>
                  <a:tcPr marL="63688" marR="63688"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dk1"/>
                          </a:solidFill>
                          <a:effectLst/>
                          <a:latin typeface="+mn-lt"/>
                          <a:ea typeface="+mn-ea"/>
                          <a:cs typeface="+mn-cs"/>
                        </a:rPr>
                        <a:t>Noted.</a:t>
                      </a:r>
                    </a:p>
                    <a:p>
                      <a:pPr marL="0" marR="0" algn="just">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241</a:t>
            </a:fld>
            <a:endParaRPr lang="en-US"/>
          </a:p>
        </p:txBody>
      </p:sp>
    </p:spTree>
    <p:extLst>
      <p:ext uri="{BB962C8B-B14F-4D97-AF65-F5344CB8AC3E}">
        <p14:creationId xmlns:p14="http://schemas.microsoft.com/office/powerpoint/2010/main" xmlns="" val="246288648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06263469"/>
              </p:ext>
            </p:extLst>
          </p:nvPr>
        </p:nvGraphicFramePr>
        <p:xfrm>
          <a:off x="0" y="10626"/>
          <a:ext cx="9267864" cy="5839601"/>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816424">
                  <a:extLst>
                    <a:ext uri="{9D8B030D-6E8A-4147-A177-3AD203B41FA5}">
                      <a16:colId xmlns:a16="http://schemas.microsoft.com/office/drawing/2014/main" xmlns="" val="199004167"/>
                    </a:ext>
                  </a:extLst>
                </a:gridCol>
                <a:gridCol w="3546649">
                  <a:extLst>
                    <a:ext uri="{9D8B030D-6E8A-4147-A177-3AD203B41FA5}">
                      <a16:colId xmlns:a16="http://schemas.microsoft.com/office/drawing/2014/main" xmlns="" val="885104855"/>
                    </a:ext>
                  </a:extLst>
                </a:gridCol>
              </a:tblGrid>
              <a:tr h="37084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468761">
                <a:tc>
                  <a:txBody>
                    <a:bodyPr/>
                    <a:lstStyle/>
                    <a:p>
                      <a:r>
                        <a:rPr lang="en-US" altLang="ko-KR" sz="1800" b="1" dirty="0">
                          <a:solidFill>
                            <a:schemeClr val="tx1">
                              <a:lumMod val="50000"/>
                            </a:schemeClr>
                          </a:solidFill>
                          <a:cs typeface="Arial" pitchFamily="34" charset="0"/>
                        </a:rPr>
                        <a:t>Prof Charles Parry-</a:t>
                      </a:r>
                    </a:p>
                    <a:p>
                      <a:r>
                        <a:rPr lang="en-US" altLang="ko-KR" sz="1800" b="1" dirty="0">
                          <a:solidFill>
                            <a:schemeClr val="tx1">
                              <a:lumMod val="50000"/>
                            </a:schemeClr>
                          </a:solidFill>
                          <a:cs typeface="Arial" pitchFamily="34" charset="0"/>
                        </a:rPr>
                        <a:t>South African Medical Research Council</a:t>
                      </a: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lvl="0" algn="just"/>
                      <a:r>
                        <a:rPr lang="en-US" sz="1400" dirty="0"/>
                        <a:t>Our 2019 umbrella review of systematic reviews of alcohol control interventions suggests that </a:t>
                      </a:r>
                      <a:r>
                        <a:rPr lang="en-US" sz="1400" u="sng" dirty="0"/>
                        <a:t>reducing BAC limits alone is unlikely to be successful if not combined with other interventions</a:t>
                      </a:r>
                      <a:r>
                        <a:rPr lang="en-US" sz="1400" dirty="0"/>
                        <a:t>:</a:t>
                      </a:r>
                    </a:p>
                    <a:p>
                      <a:pPr lvl="1" algn="just"/>
                      <a:r>
                        <a:rPr lang="en-US" sz="1400" dirty="0">
                          <a:solidFill>
                            <a:srgbClr val="FF0000"/>
                          </a:solidFill>
                        </a:rPr>
                        <a:t>increasing police controls</a:t>
                      </a:r>
                    </a:p>
                    <a:p>
                      <a:pPr lvl="1" algn="just"/>
                      <a:r>
                        <a:rPr lang="en-US" sz="1400" dirty="0">
                          <a:solidFill>
                            <a:srgbClr val="FF0000"/>
                          </a:solidFill>
                        </a:rPr>
                        <a:t>mandating ignition locks be installed in the vehicles of persons convicted alcohol-impaired driving requiring them to blow into a device which checks the driver’s alcohol level before the vehicle will start.</a:t>
                      </a:r>
                    </a:p>
                    <a:p>
                      <a:pPr lvl="0" algn="just"/>
                      <a:r>
                        <a:rPr lang="en-US" sz="1400" u="sng" dirty="0"/>
                        <a:t>Increase random breath testing</a:t>
                      </a:r>
                      <a:r>
                        <a:rPr lang="en-US" sz="1400" dirty="0"/>
                        <a:t> (as opposed to sobriety checkpoints)</a:t>
                      </a:r>
                    </a:p>
                    <a:p>
                      <a:pPr lvl="0" algn="just"/>
                      <a:r>
                        <a:rPr lang="en-US" sz="1400" u="sng" dirty="0"/>
                        <a:t>Mandatory testing of drivers at all crash sites</a:t>
                      </a:r>
                      <a:r>
                        <a:rPr lang="en-US" sz="1400" dirty="0"/>
                        <a:t> where someone killed or seriously injured or serious damage to property (will need to improve our testing capability)</a:t>
                      </a:r>
                    </a:p>
                    <a:p>
                      <a:pPr algn="just"/>
                      <a:r>
                        <a:rPr lang="en-US" sz="1400" u="sng" dirty="0"/>
                        <a:t>Plus legal liability for outlets/persons serving to obviously intoxicated </a:t>
                      </a:r>
                      <a:r>
                        <a:rPr lang="en-US" sz="1400" dirty="0"/>
                        <a:t>persons who go on to cause a motor vehicle accident  - see WC AHR White Paper &amp; 2017 DTIC Liquor Amendment Bill (supplying to unlicensed outlets)</a:t>
                      </a:r>
                    </a:p>
                    <a:p>
                      <a:pPr algn="just"/>
                      <a:r>
                        <a:rPr lang="en-US" sz="1400" u="sng" dirty="0"/>
                        <a:t>Improve public transport</a:t>
                      </a:r>
                      <a:r>
                        <a:rPr lang="en-US" sz="1400" dirty="0"/>
                        <a:t>. This bill may also create new jobs in e-hailing businesses</a:t>
                      </a:r>
                    </a:p>
                  </a:txBody>
                  <a:tcPr marL="63688" marR="63688"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dk1"/>
                          </a:solidFill>
                          <a:effectLst/>
                          <a:latin typeface="+mn-lt"/>
                          <a:ea typeface="+mn-ea"/>
                          <a:cs typeface="+mn-cs"/>
                        </a:rPr>
                        <a:t>Noted.</a:t>
                      </a:r>
                    </a:p>
                    <a:p>
                      <a:pPr marL="0" marR="0" algn="just">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242</a:t>
            </a:fld>
            <a:endParaRPr lang="en-US"/>
          </a:p>
        </p:txBody>
      </p:sp>
    </p:spTree>
    <p:extLst>
      <p:ext uri="{BB962C8B-B14F-4D97-AF65-F5344CB8AC3E}">
        <p14:creationId xmlns:p14="http://schemas.microsoft.com/office/powerpoint/2010/main" xmlns="" val="10037697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03957172"/>
              </p:ext>
            </p:extLst>
          </p:nvPr>
        </p:nvGraphicFramePr>
        <p:xfrm>
          <a:off x="0" y="0"/>
          <a:ext cx="9267864" cy="5767591"/>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888432">
                  <a:extLst>
                    <a:ext uri="{9D8B030D-6E8A-4147-A177-3AD203B41FA5}">
                      <a16:colId xmlns:a16="http://schemas.microsoft.com/office/drawing/2014/main" xmlns="" val="199004167"/>
                    </a:ext>
                  </a:extLst>
                </a:gridCol>
                <a:gridCol w="3546649">
                  <a:extLst>
                    <a:ext uri="{9D8B030D-6E8A-4147-A177-3AD203B41FA5}">
                      <a16:colId xmlns:a16="http://schemas.microsoft.com/office/drawing/2014/main" xmlns="" val="885104855"/>
                    </a:ext>
                  </a:extLst>
                </a:gridCol>
              </a:tblGrid>
              <a:tr h="33790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latin typeface="+mn-lt"/>
                          <a:ea typeface="+mn-ea"/>
                          <a:cs typeface="+mn-cs"/>
                        </a:rPr>
                        <a:t>Recommendations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429689">
                <a:tc>
                  <a:txBody>
                    <a:bodyPr/>
                    <a:lstStyle/>
                    <a:p>
                      <a:r>
                        <a:rPr lang="en-US" altLang="ko-KR" sz="1800" b="1" dirty="0">
                          <a:solidFill>
                            <a:schemeClr val="tx1">
                              <a:lumMod val="50000"/>
                            </a:schemeClr>
                          </a:solidFill>
                          <a:cs typeface="Arial" pitchFamily="34" charset="0"/>
                        </a:rPr>
                        <a:t>Prof Charles Parry-</a:t>
                      </a:r>
                    </a:p>
                    <a:p>
                      <a:r>
                        <a:rPr lang="en-US" altLang="ko-KR" sz="1800" b="1" dirty="0">
                          <a:solidFill>
                            <a:schemeClr val="tx1">
                              <a:lumMod val="50000"/>
                            </a:schemeClr>
                          </a:solidFill>
                          <a:cs typeface="Arial" pitchFamily="34" charset="0"/>
                        </a:rPr>
                        <a:t>South African Medical Research Council</a:t>
                      </a: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r>
                        <a:rPr lang="en-US" sz="1400" dirty="0"/>
                        <a:t>Reporting on mandatory testing for alcohol at crash sites</a:t>
                      </a:r>
                    </a:p>
                    <a:p>
                      <a:r>
                        <a:rPr lang="en-US" sz="1400" dirty="0"/>
                        <a:t>Reporting on roadside testing: % positive &amp; consequences for those testing positive</a:t>
                      </a:r>
                    </a:p>
                    <a:p>
                      <a:r>
                        <a:rPr lang="en-US" sz="1400" dirty="0"/>
                        <a:t>Alcohol testing of transport-related injury trauma at hospitals (clinical assessment and biomarkers) </a:t>
                      </a:r>
                    </a:p>
                  </a:txBody>
                  <a:tcPr marL="63688" marR="63688"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dk1"/>
                          </a:solidFill>
                          <a:effectLst/>
                          <a:latin typeface="+mn-lt"/>
                          <a:ea typeface="+mn-ea"/>
                          <a:cs typeface="+mn-cs"/>
                        </a:rPr>
                        <a:t>Noted.</a:t>
                      </a:r>
                    </a:p>
                    <a:p>
                      <a:pPr marL="0" marR="0" algn="just">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243</a:t>
            </a:fld>
            <a:endParaRPr lang="en-US"/>
          </a:p>
        </p:txBody>
      </p:sp>
    </p:spTree>
    <p:extLst>
      <p:ext uri="{BB962C8B-B14F-4D97-AF65-F5344CB8AC3E}">
        <p14:creationId xmlns:p14="http://schemas.microsoft.com/office/powerpoint/2010/main" xmlns="" val="428402340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45192211"/>
              </p:ext>
            </p:extLst>
          </p:nvPr>
        </p:nvGraphicFramePr>
        <p:xfrm>
          <a:off x="-14327" y="-117303"/>
          <a:ext cx="9267864" cy="6360513"/>
        </p:xfrm>
        <a:graphic>
          <a:graphicData uri="http://schemas.openxmlformats.org/drawingml/2006/table">
            <a:tbl>
              <a:tblPr firstRow="1" firstCol="1" bandRow="1">
                <a:tableStyleId>{5C22544A-7EE6-4342-B048-85BDC9FD1C3A}</a:tableStyleId>
              </a:tblPr>
              <a:tblGrid>
                <a:gridCol w="1331350">
                  <a:extLst>
                    <a:ext uri="{9D8B030D-6E8A-4147-A177-3AD203B41FA5}">
                      <a16:colId xmlns:a16="http://schemas.microsoft.com/office/drawing/2014/main" xmlns="" val="3578070163"/>
                    </a:ext>
                  </a:extLst>
                </a:gridCol>
                <a:gridCol w="7936514">
                  <a:extLst>
                    <a:ext uri="{9D8B030D-6E8A-4147-A177-3AD203B41FA5}">
                      <a16:colId xmlns:a16="http://schemas.microsoft.com/office/drawing/2014/main" xmlns="" val="199004167"/>
                    </a:ext>
                  </a:extLst>
                </a:gridCol>
              </a:tblGrid>
              <a:tr h="1002700">
                <a:tc>
                  <a:txBody>
                    <a:bodyPr/>
                    <a:lstStyle/>
                    <a:p>
                      <a:pPr marL="0" marR="0">
                        <a:lnSpc>
                          <a:spcPct val="107000"/>
                        </a:lnSpc>
                        <a:spcBef>
                          <a:spcPts val="0"/>
                        </a:spcBef>
                        <a:spcAft>
                          <a:spcPts val="0"/>
                        </a:spcAft>
                      </a:pPr>
                      <a:endParaRPr lang="en-GB" sz="1400" dirty="0">
                        <a:effectLst/>
                      </a:endParaRPr>
                    </a:p>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endParaRPr lang="en-GB" sz="1400" b="1" dirty="0">
                        <a:solidFill>
                          <a:schemeClr val="lt1"/>
                        </a:solidFill>
                        <a:effectLst/>
                      </a:endParaRPr>
                    </a:p>
                    <a:p>
                      <a:pPr marL="0" indent="0">
                        <a:buNone/>
                      </a:pPr>
                      <a:r>
                        <a:rPr lang="en-US" sz="2000" dirty="0">
                          <a:solidFill>
                            <a:schemeClr val="tx1"/>
                          </a:solidFill>
                        </a:rPr>
                        <a:t>SA: road traffic death rate (39.7 per 100 000 each year) double the global rate (WHO, 2018</a:t>
                      </a:r>
                    </a:p>
                  </a:txBody>
                  <a:tcPr marL="63688" marR="63688" marT="0" marB="0">
                    <a:solidFill>
                      <a:srgbClr val="FFC000"/>
                    </a:solidFill>
                  </a:tcPr>
                </a:tc>
                <a:extLst>
                  <a:ext uri="{0D108BD9-81ED-4DB2-BD59-A6C34878D82A}">
                    <a16:rowId xmlns:a16="http://schemas.microsoft.com/office/drawing/2014/main" xmlns="" val="2183383456"/>
                  </a:ext>
                </a:extLst>
              </a:tr>
              <a:tr h="5126468">
                <a:tc>
                  <a:txBody>
                    <a:bodyPr/>
                    <a:lstStyle/>
                    <a:p>
                      <a:r>
                        <a:rPr lang="en-US" altLang="ko-KR" sz="1800" b="1" dirty="0">
                          <a:solidFill>
                            <a:schemeClr val="tx1">
                              <a:lumMod val="50000"/>
                            </a:schemeClr>
                          </a:solidFill>
                          <a:cs typeface="Arial" pitchFamily="34" charset="0"/>
                        </a:rPr>
                        <a:t>Prof Charles Parry -</a:t>
                      </a:r>
                    </a:p>
                    <a:p>
                      <a:r>
                        <a:rPr lang="en-US" altLang="ko-KR" sz="1800" b="1" dirty="0">
                          <a:solidFill>
                            <a:schemeClr val="tx1">
                              <a:lumMod val="50000"/>
                            </a:schemeClr>
                          </a:solidFill>
                          <a:cs typeface="Arial" pitchFamily="34" charset="0"/>
                        </a:rPr>
                        <a:t>South African Medical Research Council</a:t>
                      </a: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244</a:t>
            </a:fld>
            <a:endParaRPr lang="en-US"/>
          </a:p>
        </p:txBody>
      </p:sp>
      <p:pic>
        <p:nvPicPr>
          <p:cNvPr id="7" name="Picture 6">
            <a:extLst>
              <a:ext uri="{FF2B5EF4-FFF2-40B4-BE49-F238E27FC236}">
                <a16:creationId xmlns:a16="http://schemas.microsoft.com/office/drawing/2014/main" xmlns="" id="{9B3ADF35-62F2-4D88-B2BB-3CE5FD3AC588}"/>
              </a:ext>
            </a:extLst>
          </p:cNvPr>
          <p:cNvPicPr>
            <a:picLocks noChangeAspect="1"/>
          </p:cNvPicPr>
          <p:nvPr/>
        </p:nvPicPr>
        <p:blipFill>
          <a:blip r:embed="rId2" cstate="print"/>
          <a:stretch>
            <a:fillRect/>
          </a:stretch>
        </p:blipFill>
        <p:spPr>
          <a:xfrm>
            <a:off x="1242393" y="918468"/>
            <a:ext cx="8011144" cy="5093396"/>
          </a:xfrm>
          <a:prstGeom prst="rect">
            <a:avLst/>
          </a:prstGeom>
        </p:spPr>
      </p:pic>
    </p:spTree>
    <p:extLst>
      <p:ext uri="{BB962C8B-B14F-4D97-AF65-F5344CB8AC3E}">
        <p14:creationId xmlns:p14="http://schemas.microsoft.com/office/powerpoint/2010/main" xmlns="" val="264290360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975909507"/>
              </p:ext>
            </p:extLst>
          </p:nvPr>
        </p:nvGraphicFramePr>
        <p:xfrm>
          <a:off x="4732" y="0"/>
          <a:ext cx="9248806" cy="5656959"/>
        </p:xfrm>
        <a:graphic>
          <a:graphicData uri="http://schemas.openxmlformats.org/drawingml/2006/table">
            <a:tbl>
              <a:tblPr firstRow="1" firstCol="1" bandRow="1">
                <a:tableStyleId>{5C22544A-7EE6-4342-B048-85BDC9FD1C3A}</a:tableStyleId>
              </a:tblPr>
              <a:tblGrid>
                <a:gridCol w="2101757">
                  <a:extLst>
                    <a:ext uri="{9D8B030D-6E8A-4147-A177-3AD203B41FA5}">
                      <a16:colId xmlns:a16="http://schemas.microsoft.com/office/drawing/2014/main" xmlns="" val="3578070163"/>
                    </a:ext>
                  </a:extLst>
                </a:gridCol>
                <a:gridCol w="2866697">
                  <a:extLst>
                    <a:ext uri="{9D8B030D-6E8A-4147-A177-3AD203B41FA5}">
                      <a16:colId xmlns:a16="http://schemas.microsoft.com/office/drawing/2014/main" xmlns="" val="199004167"/>
                    </a:ext>
                  </a:extLst>
                </a:gridCol>
                <a:gridCol w="4280352">
                  <a:extLst>
                    <a:ext uri="{9D8B030D-6E8A-4147-A177-3AD203B41FA5}">
                      <a16:colId xmlns:a16="http://schemas.microsoft.com/office/drawing/2014/main" xmlns="" val="885104855"/>
                    </a:ext>
                  </a:extLst>
                </a:gridCol>
              </a:tblGrid>
              <a:tr h="48642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655314">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John Naidoo</a:t>
                      </a: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lt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lt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lt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lt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200" dirty="0">
                        <a:solidFill>
                          <a:schemeClr val="lt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r>
                        <a:rPr lang="en-US" sz="1600" kern="1200" dirty="0">
                          <a:solidFill>
                            <a:schemeClr val="dk1"/>
                          </a:solidFill>
                          <a:effectLst/>
                          <a:latin typeface="+mn-lt"/>
                          <a:ea typeface="+mn-ea"/>
                          <a:cs typeface="+mn-cs"/>
                        </a:rPr>
                        <a:t>No matter how many new rules are to promulgated, it's not going to change the driving pattern of most South African. What we need in this country is a change of mindset and that can so easily be done and yet the powers that be cannot seem to acknowledge it.  It's indeed a pity that our Minister of Transport has not looked at alternative means of changing the present situation of the driving pattern in this country. </a:t>
                      </a:r>
                    </a:p>
                    <a:p>
                      <a:pPr algn="just"/>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dk1"/>
                          </a:solidFill>
                          <a:effectLst/>
                          <a:latin typeface="+mn-lt"/>
                          <a:ea typeface="+mn-ea"/>
                          <a:cs typeface="+mn-cs"/>
                        </a:rPr>
                        <a:t>The Department in ensuring that it change driver behavior and calling for compliance to the road traffic rules is implementing the AARTO Act, which is meant to enhance and improve road safety and change driver behavior.</a:t>
                      </a:r>
                    </a:p>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txBody>
                  <a:tcPr marL="63688" marR="63688" marT="0" marB="0"/>
                </a:tc>
                <a:extLst>
                  <a:ext uri="{0D108BD9-81ED-4DB2-BD59-A6C34878D82A}">
                    <a16:rowId xmlns:a16="http://schemas.microsoft.com/office/drawing/2014/main" xmlns="" val="720259609"/>
                  </a:ext>
                </a:extLst>
              </a:tr>
              <a:tr h="515225">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245</a:t>
            </a:fld>
            <a:endParaRPr lang="en-US"/>
          </a:p>
        </p:txBody>
      </p:sp>
    </p:spTree>
    <p:extLst>
      <p:ext uri="{BB962C8B-B14F-4D97-AF65-F5344CB8AC3E}">
        <p14:creationId xmlns:p14="http://schemas.microsoft.com/office/powerpoint/2010/main" xmlns="" val="387612961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8444447"/>
              </p:ext>
            </p:extLst>
          </p:nvPr>
        </p:nvGraphicFramePr>
        <p:xfrm>
          <a:off x="0" y="1"/>
          <a:ext cx="9248806" cy="5754633"/>
        </p:xfrm>
        <a:graphic>
          <a:graphicData uri="http://schemas.openxmlformats.org/drawingml/2006/table">
            <a:tbl>
              <a:tblPr firstRow="1" firstCol="1" bandRow="1">
                <a:tableStyleId>{5C22544A-7EE6-4342-B048-85BDC9FD1C3A}</a:tableStyleId>
              </a:tblPr>
              <a:tblGrid>
                <a:gridCol w="1890465">
                  <a:extLst>
                    <a:ext uri="{9D8B030D-6E8A-4147-A177-3AD203B41FA5}">
                      <a16:colId xmlns:a16="http://schemas.microsoft.com/office/drawing/2014/main" xmlns="" val="3578070163"/>
                    </a:ext>
                  </a:extLst>
                </a:gridCol>
                <a:gridCol w="3077989">
                  <a:extLst>
                    <a:ext uri="{9D8B030D-6E8A-4147-A177-3AD203B41FA5}">
                      <a16:colId xmlns:a16="http://schemas.microsoft.com/office/drawing/2014/main" xmlns="" val="199004167"/>
                    </a:ext>
                  </a:extLst>
                </a:gridCol>
                <a:gridCol w="4280352">
                  <a:extLst>
                    <a:ext uri="{9D8B030D-6E8A-4147-A177-3AD203B41FA5}">
                      <a16:colId xmlns:a16="http://schemas.microsoft.com/office/drawing/2014/main" xmlns="" val="885104855"/>
                    </a:ext>
                  </a:extLst>
                </a:gridCol>
              </a:tblGrid>
              <a:tr h="48641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816075">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Shandor </a:t>
                      </a:r>
                      <a:r>
                        <a:rPr lang="en-US" sz="1800" b="1" kern="1200" dirty="0" err="1">
                          <a:solidFill>
                            <a:schemeClr val="lt1"/>
                          </a:solidFill>
                          <a:effectLst/>
                          <a:latin typeface="+mn-lt"/>
                          <a:ea typeface="+mn-ea"/>
                          <a:cs typeface="+mn-cs"/>
                        </a:rPr>
                        <a:t>Hrabar</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lvl="0" algn="just"/>
                      <a:r>
                        <a:rPr lang="en-US" sz="1600" kern="1200" dirty="0">
                          <a:solidFill>
                            <a:schemeClr val="dk1"/>
                          </a:solidFill>
                          <a:effectLst/>
                          <a:latin typeface="+mn-lt"/>
                          <a:ea typeface="+mn-ea"/>
                          <a:cs typeface="+mn-cs"/>
                        </a:rPr>
                        <a:t>I do not agree with the microdot track and trace. It is another tool that is an attack on our social freedoms and is just going to be used to track and trace people as civilians, where they go, what they do. This is a violation of our constitution in terms of violation of our privacy.  </a:t>
                      </a:r>
                      <a:endParaRPr lang="en-ZA" sz="1600" kern="1200" dirty="0">
                        <a:solidFill>
                          <a:schemeClr val="dk1"/>
                        </a:solidFill>
                        <a:effectLst/>
                        <a:latin typeface="+mn-lt"/>
                        <a:ea typeface="+mn-ea"/>
                        <a:cs typeface="+mn-cs"/>
                      </a:endParaRPr>
                    </a:p>
                    <a:p>
                      <a:pPr algn="just"/>
                      <a:r>
                        <a:rPr lang="en-US" sz="1600" u="sng" kern="1200" dirty="0">
                          <a:solidFill>
                            <a:schemeClr val="dk1"/>
                          </a:solidFill>
                          <a:effectLst/>
                          <a:latin typeface="+mn-lt"/>
                          <a:ea typeface="+mn-ea"/>
                          <a:cs typeface="+mn-cs"/>
                        </a:rPr>
                        <a:t>There are a number of others constitutional rights that this violates and until such time as the government can demonstrate that no further corruption or fraud happens within its organization it makes this a serious unconstitutional threat to all motor vehicle owners.</a:t>
                      </a:r>
                      <a:endParaRPr lang="en-ZA" sz="1600" u="sng" kern="1200" dirty="0">
                        <a:solidFill>
                          <a:schemeClr val="dk1"/>
                        </a:solidFill>
                        <a:effectLst/>
                        <a:latin typeface="+mn-lt"/>
                        <a:ea typeface="+mn-ea"/>
                        <a:cs typeface="+mn-cs"/>
                      </a:endParaRPr>
                    </a:p>
                    <a:p>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dk1"/>
                          </a:solidFill>
                          <a:effectLst/>
                          <a:latin typeface="+mn-lt"/>
                          <a:ea typeface="+mn-ea"/>
                          <a:cs typeface="+mn-cs"/>
                        </a:rPr>
                        <a:t>Submission refers to the intention</a:t>
                      </a:r>
                      <a:r>
                        <a:rPr lang="en-US" sz="1600" kern="1200" baseline="0" dirty="0">
                          <a:solidFill>
                            <a:schemeClr val="dk1"/>
                          </a:solidFill>
                          <a:effectLst/>
                          <a:latin typeface="+mn-lt"/>
                          <a:ea typeface="+mn-ea"/>
                          <a:cs typeface="+mn-cs"/>
                        </a:rPr>
                        <a:t> of  the Department to monitor movements of persons, which is incorrect as it will only be used for law enforcement purposes.</a:t>
                      </a:r>
                    </a:p>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dk1"/>
                          </a:solidFill>
                          <a:effectLst/>
                          <a:latin typeface="+mn-lt"/>
                          <a:ea typeface="+mn-ea"/>
                          <a:cs typeface="+mn-cs"/>
                        </a:rPr>
                        <a:t>The reason for introduction of the number plate system is to take control of the number plate manufacturing processes as government and try to manage it better with inspections and verification of compliance to the standards.</a:t>
                      </a:r>
                    </a:p>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dk1"/>
                          </a:solidFill>
                          <a:effectLst/>
                          <a:latin typeface="+mn-lt"/>
                          <a:ea typeface="+mn-ea"/>
                          <a:cs typeface="+mn-cs"/>
                        </a:rPr>
                        <a:t>Furthermore,</a:t>
                      </a:r>
                      <a:r>
                        <a:rPr lang="en-US" sz="1600" kern="1200" baseline="0" dirty="0">
                          <a:solidFill>
                            <a:schemeClr val="dk1"/>
                          </a:solidFill>
                          <a:effectLst/>
                          <a:latin typeface="+mn-lt"/>
                          <a:ea typeface="+mn-ea"/>
                          <a:cs typeface="+mn-cs"/>
                        </a:rPr>
                        <a:t> to deal with the cloning of number plates.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r h="38814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246</a:t>
            </a:fld>
            <a:endParaRPr lang="en-US"/>
          </a:p>
        </p:txBody>
      </p:sp>
    </p:spTree>
    <p:extLst>
      <p:ext uri="{BB962C8B-B14F-4D97-AF65-F5344CB8AC3E}">
        <p14:creationId xmlns:p14="http://schemas.microsoft.com/office/powerpoint/2010/main" xmlns="" val="2776844223"/>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1. Background</a:t>
            </a:r>
            <a:endParaRPr lang="en-ZA"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6991234"/>
              </p:ext>
            </p:extLst>
          </p:nvPr>
        </p:nvGraphicFramePr>
        <p:xfrm>
          <a:off x="0" y="1"/>
          <a:ext cx="9253538" cy="5280509"/>
        </p:xfrm>
        <a:graphic>
          <a:graphicData uri="http://schemas.openxmlformats.org/drawingml/2006/table">
            <a:tbl>
              <a:tblPr firstRow="1" firstCol="1" bandRow="1">
                <a:tableStyleId>{5C22544A-7EE6-4342-B048-85BDC9FD1C3A}</a:tableStyleId>
              </a:tblPr>
              <a:tblGrid>
                <a:gridCol w="1997502">
                  <a:extLst>
                    <a:ext uri="{9D8B030D-6E8A-4147-A177-3AD203B41FA5}">
                      <a16:colId xmlns:a16="http://schemas.microsoft.com/office/drawing/2014/main" xmlns="" val="3578070163"/>
                    </a:ext>
                  </a:extLst>
                </a:gridCol>
                <a:gridCol w="3533981">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34240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1918771">
                <a:tc rowSpan="2">
                  <a:txBody>
                    <a:bodyPr/>
                    <a:lstStyle/>
                    <a:p>
                      <a:pPr marL="0" marR="0">
                        <a:lnSpc>
                          <a:spcPct val="107000"/>
                        </a:lnSpc>
                        <a:spcBef>
                          <a:spcPts val="0"/>
                        </a:spcBef>
                        <a:spcAft>
                          <a:spcPts val="0"/>
                        </a:spcAft>
                      </a:pPr>
                      <a:r>
                        <a:rPr lang="en-GB" sz="1400" b="1" dirty="0" err="1" smtClean="0">
                          <a:solidFill>
                            <a:schemeClr val="tx1"/>
                          </a:solidFill>
                          <a:effectLst/>
                        </a:rPr>
                        <a:t>Sandile</a:t>
                      </a:r>
                      <a:r>
                        <a:rPr lang="en-GB" sz="1400" b="1" baseline="0" dirty="0" smtClean="0">
                          <a:solidFill>
                            <a:schemeClr val="tx1"/>
                          </a:solidFill>
                          <a:effectLst/>
                        </a:rPr>
                        <a:t> </a:t>
                      </a:r>
                      <a:r>
                        <a:rPr lang="en-GB" sz="1400" b="1" baseline="0" dirty="0" err="1" smtClean="0">
                          <a:solidFill>
                            <a:schemeClr val="tx1"/>
                          </a:solidFill>
                          <a:effectLst/>
                        </a:rPr>
                        <a:t>Mkhize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US" sz="1400" b="0" dirty="0" smtClean="0">
                          <a:effectLst/>
                        </a:rPr>
                        <a:t>My name is </a:t>
                      </a:r>
                      <a:r>
                        <a:rPr lang="en-US" sz="1400" b="0" dirty="0" err="1" smtClean="0">
                          <a:effectLst/>
                        </a:rPr>
                        <a:t>Sandile</a:t>
                      </a:r>
                      <a:r>
                        <a:rPr lang="en-US" sz="1400" b="0" dirty="0" smtClean="0">
                          <a:effectLst/>
                        </a:rPr>
                        <a:t> </a:t>
                      </a:r>
                      <a:r>
                        <a:rPr lang="en-US" sz="1400" b="0" dirty="0" err="1" smtClean="0">
                          <a:effectLst/>
                        </a:rPr>
                        <a:t>Mkhize</a:t>
                      </a:r>
                      <a:endParaRPr lang="en-US" sz="1400" b="0" dirty="0" smtClean="0">
                        <a:effectLst/>
                      </a:endParaRPr>
                    </a:p>
                    <a:p>
                      <a:pPr marL="0" marR="0" algn="just">
                        <a:lnSpc>
                          <a:spcPct val="107000"/>
                        </a:lnSpc>
                        <a:spcBef>
                          <a:spcPts val="0"/>
                        </a:spcBef>
                        <a:spcAft>
                          <a:spcPts val="0"/>
                        </a:spcAft>
                      </a:pPr>
                      <a:r>
                        <a:rPr lang="en-US" sz="1400" b="0" dirty="0" smtClean="0">
                          <a:effectLst/>
                        </a:rPr>
                        <a:t>Good people we now feel our government has been twisted black people in positions are just umbrella and face, the real leaders are white behind giving instructions, when changing licenses from I'd to card we thought old age will be limited on the road but no it was just the way off robbing us, as (PRDP)holding we now pay 3times for licenses before it's expires what do you call that is. We are taxpayers remember that.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171450" indent="-171450" algn="just">
                        <a:spcAft>
                          <a:spcPts val="0"/>
                        </a:spcAft>
                        <a:buFont typeface="Arial" panose="020B0604020202020204" pitchFamily="34" charset="0"/>
                        <a:buChar char="•"/>
                        <a:tabLst>
                          <a:tab pos="3657600" algn="l"/>
                        </a:tabLst>
                      </a:pPr>
                      <a:r>
                        <a:rPr lang="en-ZA" sz="1400" dirty="0" smtClean="0">
                          <a:effectLst/>
                          <a:latin typeface="+mj-lt"/>
                          <a:ea typeface="Times New Roman" panose="02020603050405020304" pitchFamily="18" charset="0"/>
                          <a:cs typeface="Calibri" panose="020F0502020204030204" pitchFamily="34" charset="0"/>
                        </a:rPr>
                        <a:t>Noted.</a:t>
                      </a:r>
                      <a:r>
                        <a:rPr lang="en-ZA" sz="1400" baseline="0" dirty="0" smtClean="0">
                          <a:effectLst/>
                          <a:latin typeface="+mj-lt"/>
                          <a:ea typeface="Times New Roman" panose="02020603050405020304" pitchFamily="18" charset="0"/>
                          <a:cs typeface="Calibri" panose="020F0502020204030204" pitchFamily="34" charset="0"/>
                        </a:rPr>
                        <a:t> The proposed legislative amendments are geared at making sure that South Africans are protected on the public roads and further that there is a reduction of accidents which results in fatal accidents on the roads. </a:t>
                      </a:r>
                      <a:endParaRPr lang="en-ZA" sz="14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2426998">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247</a:t>
            </a:fld>
            <a:endParaRPr lang="en-US"/>
          </a:p>
        </p:txBody>
      </p:sp>
    </p:spTree>
    <p:extLst>
      <p:ext uri="{BB962C8B-B14F-4D97-AF65-F5344CB8AC3E}">
        <p14:creationId xmlns:p14="http://schemas.microsoft.com/office/powerpoint/2010/main" xmlns="" val="2985380828"/>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1. Background</a:t>
            </a:r>
            <a:endParaRPr lang="en-ZA"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09539237"/>
              </p:ext>
            </p:extLst>
          </p:nvPr>
        </p:nvGraphicFramePr>
        <p:xfrm>
          <a:off x="0" y="1"/>
          <a:ext cx="9091265" cy="4903001"/>
        </p:xfrm>
        <a:graphic>
          <a:graphicData uri="http://schemas.openxmlformats.org/drawingml/2006/table">
            <a:tbl>
              <a:tblPr firstRow="1" firstCol="1" bandRow="1">
                <a:tableStyleId>{5C22544A-7EE6-4342-B048-85BDC9FD1C3A}</a:tableStyleId>
              </a:tblPr>
              <a:tblGrid>
                <a:gridCol w="2034481">
                  <a:extLst>
                    <a:ext uri="{9D8B030D-6E8A-4147-A177-3AD203B41FA5}">
                      <a16:colId xmlns:a16="http://schemas.microsoft.com/office/drawing/2014/main" xmlns="" val="3578070163"/>
                    </a:ext>
                  </a:extLst>
                </a:gridCol>
                <a:gridCol w="3400000">
                  <a:extLst>
                    <a:ext uri="{9D8B030D-6E8A-4147-A177-3AD203B41FA5}">
                      <a16:colId xmlns:a16="http://schemas.microsoft.com/office/drawing/2014/main" xmlns="" val="199004167"/>
                    </a:ext>
                  </a:extLst>
                </a:gridCol>
                <a:gridCol w="3656784">
                  <a:extLst>
                    <a:ext uri="{9D8B030D-6E8A-4147-A177-3AD203B41FA5}">
                      <a16:colId xmlns:a16="http://schemas.microsoft.com/office/drawing/2014/main" xmlns="" val="885104855"/>
                    </a:ext>
                  </a:extLst>
                </a:gridCol>
              </a:tblGrid>
              <a:tr h="34240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1918771">
                <a:tc rowSpan="2">
                  <a:txBody>
                    <a:bodyPr/>
                    <a:lstStyle/>
                    <a:p>
                      <a:pPr marL="0" marR="0">
                        <a:lnSpc>
                          <a:spcPct val="107000"/>
                        </a:lnSpc>
                        <a:spcBef>
                          <a:spcPts val="0"/>
                        </a:spcBef>
                        <a:spcAft>
                          <a:spcPts val="0"/>
                        </a:spcAft>
                      </a:pPr>
                      <a:r>
                        <a:rPr lang="en-GB" sz="1400" b="1" dirty="0" err="1" smtClean="0">
                          <a:solidFill>
                            <a:schemeClr val="tx1"/>
                          </a:solidFill>
                          <a:effectLst/>
                        </a:rPr>
                        <a:t>Simphiwe</a:t>
                      </a:r>
                      <a:r>
                        <a:rPr lang="en-GB" sz="1400" b="1" dirty="0" smtClean="0">
                          <a:solidFill>
                            <a:schemeClr val="tx1"/>
                          </a:solidFill>
                          <a:effectLst/>
                        </a:rPr>
                        <a:t> </a:t>
                      </a:r>
                      <a:r>
                        <a:rPr lang="en-GB" sz="1400" b="1" dirty="0" err="1" smtClean="0">
                          <a:solidFill>
                            <a:schemeClr val="tx1"/>
                          </a:solidFill>
                          <a:effectLst/>
                        </a:rPr>
                        <a:t>Fokazi</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US" sz="1400" b="0" dirty="0" smtClean="0">
                          <a:effectLst/>
                        </a:rPr>
                        <a:t>At least level of </a:t>
                      </a:r>
                      <a:r>
                        <a:rPr lang="en-US" sz="1400" b="0" dirty="0" err="1" smtClean="0">
                          <a:effectLst/>
                        </a:rPr>
                        <a:t>alchohol</a:t>
                      </a:r>
                      <a:r>
                        <a:rPr lang="en-US" sz="1400" b="0" dirty="0" smtClean="0">
                          <a:effectLst/>
                        </a:rPr>
                        <a:t> must be        reduced, since are medications have alcohol content. There are people who don't drink alcohol but using med with alcohol.  </a:t>
                      </a:r>
                    </a:p>
                    <a:p>
                      <a:pPr marL="0" marR="0" algn="just">
                        <a:lnSpc>
                          <a:spcPct val="107000"/>
                        </a:lnSpc>
                        <a:spcBef>
                          <a:spcPts val="0"/>
                        </a:spcBef>
                        <a:spcAft>
                          <a:spcPts val="0"/>
                        </a:spcAft>
                      </a:pPr>
                      <a:r>
                        <a:rPr lang="en-US" sz="1400" b="0" dirty="0" smtClean="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171450" indent="-171450" algn="just">
                        <a:spcAft>
                          <a:spcPts val="0"/>
                        </a:spcAft>
                        <a:buFont typeface="Arial" panose="020B0604020202020204" pitchFamily="34" charset="0"/>
                        <a:buChar char="•"/>
                        <a:tabLst>
                          <a:tab pos="3657600" algn="l"/>
                        </a:tabLst>
                      </a:pPr>
                      <a:r>
                        <a:rPr lang="en-ZA" sz="1400" dirty="0" smtClean="0">
                          <a:effectLst/>
                          <a:latin typeface="+mj-lt"/>
                          <a:ea typeface="Times New Roman" panose="02020603050405020304" pitchFamily="18" charset="0"/>
                          <a:cs typeface="Calibri" panose="020F0502020204030204" pitchFamily="34" charset="0"/>
                        </a:rPr>
                        <a:t>Noted.</a:t>
                      </a:r>
                      <a:r>
                        <a:rPr lang="en-ZA" sz="1400" baseline="0" dirty="0" smtClean="0">
                          <a:effectLst/>
                          <a:latin typeface="+mj-lt"/>
                          <a:ea typeface="Times New Roman" panose="02020603050405020304" pitchFamily="18" charset="0"/>
                          <a:cs typeface="Calibri" panose="020F0502020204030204" pitchFamily="34" charset="0"/>
                        </a:rPr>
                        <a:t> Most of the medication that contains alcohol also leads to drowsiness once ingested. The leaflets inside the medication also contains contra-indications and possible side effects. These side effects are often drowsiness and reduced concentration levels. They further contain a warning for people to avoid driving or operating machinery after ingesting them. </a:t>
                      </a:r>
                      <a:endParaRPr lang="en-ZA" sz="14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2426998">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248</a:t>
            </a:fld>
            <a:endParaRPr lang="en-US"/>
          </a:p>
        </p:txBody>
      </p:sp>
    </p:spTree>
    <p:extLst>
      <p:ext uri="{BB962C8B-B14F-4D97-AF65-F5344CB8AC3E}">
        <p14:creationId xmlns:p14="http://schemas.microsoft.com/office/powerpoint/2010/main" xmlns="" val="2202800710"/>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1. Background</a:t>
            </a:r>
            <a:endParaRPr lang="en-ZA"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20937253"/>
              </p:ext>
            </p:extLst>
          </p:nvPr>
        </p:nvGraphicFramePr>
        <p:xfrm>
          <a:off x="0" y="1"/>
          <a:ext cx="9253538" cy="5307097"/>
        </p:xfrm>
        <a:graphic>
          <a:graphicData uri="http://schemas.openxmlformats.org/drawingml/2006/table">
            <a:tbl>
              <a:tblPr firstRow="1" firstCol="1" bandRow="1">
                <a:tableStyleId>{5C22544A-7EE6-4342-B048-85BDC9FD1C3A}</a:tableStyleId>
              </a:tblPr>
              <a:tblGrid>
                <a:gridCol w="2070795">
                  <a:extLst>
                    <a:ext uri="{9D8B030D-6E8A-4147-A177-3AD203B41FA5}">
                      <a16:colId xmlns:a16="http://schemas.microsoft.com/office/drawing/2014/main" xmlns="" val="3578070163"/>
                    </a:ext>
                  </a:extLst>
                </a:gridCol>
                <a:gridCol w="3460688">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53313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1918771">
                <a:tc rowSpan="2">
                  <a:txBody>
                    <a:bodyPr/>
                    <a:lstStyle/>
                    <a:p>
                      <a:pPr marL="0" marR="0">
                        <a:lnSpc>
                          <a:spcPct val="107000"/>
                        </a:lnSpc>
                        <a:spcBef>
                          <a:spcPts val="0"/>
                        </a:spcBef>
                        <a:spcAft>
                          <a:spcPts val="0"/>
                        </a:spcAft>
                      </a:pPr>
                      <a:r>
                        <a:rPr lang="en-US" sz="1400" b="1" dirty="0" smtClean="0">
                          <a:solidFill>
                            <a:schemeClr val="tx1"/>
                          </a:solidFill>
                          <a:effectLst/>
                          <a:latin typeface="+mj-lt"/>
                          <a:ea typeface="Calibri" panose="020F0502020204030204" pitchFamily="34" charset="0"/>
                          <a:cs typeface="Times New Roman" panose="02020603050405020304" pitchFamily="18" charset="0"/>
                        </a:rPr>
                        <a:t>Guy </a:t>
                      </a:r>
                      <a:r>
                        <a:rPr lang="en-US" sz="1400" b="1" dirty="0" err="1" smtClean="0">
                          <a:solidFill>
                            <a:schemeClr val="tx1"/>
                          </a:solidFill>
                          <a:effectLst/>
                          <a:latin typeface="+mj-lt"/>
                          <a:ea typeface="Calibri" panose="020F0502020204030204" pitchFamily="34" charset="0"/>
                          <a:cs typeface="Times New Roman" panose="02020603050405020304" pitchFamily="18" charset="0"/>
                        </a:rPr>
                        <a:t>Ramdeyal</a:t>
                      </a:r>
                      <a:r>
                        <a:rPr lang="en-US" sz="1400" b="1" dirty="0" smtClean="0">
                          <a:solidFill>
                            <a:schemeClr val="tx1"/>
                          </a:solidFill>
                          <a:effectLst/>
                          <a:latin typeface="+mj-lt"/>
                          <a:ea typeface="Calibri" panose="020F0502020204030204" pitchFamily="34" charset="0"/>
                          <a:cs typeface="Times New Roman" panose="02020603050405020304" pitchFamily="18" charset="0"/>
                        </a:rPr>
                        <a:t> </a:t>
                      </a:r>
                      <a:endParaRPr lang="en-US" sz="14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US" sz="1400" b="0" dirty="0" smtClean="0">
                          <a:effectLst/>
                        </a:rPr>
                        <a:t>Traffic regulations what about governing all vehicles at 120 km. This will prevent speeding on freeways. This will be safety based and not revenue based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171450" indent="-171450" algn="just">
                        <a:spcAft>
                          <a:spcPts val="0"/>
                        </a:spcAft>
                        <a:buFont typeface="Arial" panose="020B0604020202020204" pitchFamily="34" charset="0"/>
                        <a:buChar char="•"/>
                        <a:tabLst>
                          <a:tab pos="3657600" algn="l"/>
                        </a:tabLst>
                      </a:pPr>
                      <a:r>
                        <a:rPr lang="en-ZA" sz="1400" dirty="0" smtClean="0">
                          <a:effectLst/>
                          <a:latin typeface="+mj-lt"/>
                          <a:ea typeface="Times New Roman" panose="02020603050405020304" pitchFamily="18" charset="0"/>
                          <a:cs typeface="Calibri" panose="020F0502020204030204" pitchFamily="34" charset="0"/>
                        </a:rPr>
                        <a:t>Noted.</a:t>
                      </a:r>
                      <a:r>
                        <a:rPr lang="en-ZA" sz="1400" baseline="0" dirty="0" smtClean="0">
                          <a:effectLst/>
                          <a:latin typeface="+mj-lt"/>
                          <a:ea typeface="Times New Roman" panose="02020603050405020304" pitchFamily="18" charset="0"/>
                          <a:cs typeface="Calibri" panose="020F0502020204030204" pitchFamily="34" charset="0"/>
                        </a:rPr>
                        <a:t> Compulsory speed governing of all the vehicles may not be possible because certain emergency vehicles are because of the functions and services they provide allowed to exceed the applicable speed limits on the public roads to enable them to timeously access their destinations and provide emergency services.</a:t>
                      </a:r>
                    </a:p>
                    <a:p>
                      <a:pPr marL="171450" indent="-171450" algn="just">
                        <a:spcAft>
                          <a:spcPts val="0"/>
                        </a:spcAft>
                        <a:buFont typeface="Arial" panose="020B0604020202020204" pitchFamily="34" charset="0"/>
                        <a:buChar char="•"/>
                        <a:tabLst>
                          <a:tab pos="3657600" algn="l"/>
                        </a:tabLst>
                      </a:pPr>
                      <a:r>
                        <a:rPr lang="en-ZA" sz="1400" baseline="0" dirty="0" smtClean="0">
                          <a:effectLst/>
                          <a:latin typeface="+mj-lt"/>
                          <a:ea typeface="Times New Roman" panose="02020603050405020304" pitchFamily="18" charset="0"/>
                          <a:cs typeface="Calibri" panose="020F0502020204030204" pitchFamily="34" charset="0"/>
                        </a:rPr>
                        <a:t>Furthermore, the ability to overtake another vehicle may be affected if a vehicle cannot accelerate pass a certain speed. </a:t>
                      </a:r>
                      <a:endParaRPr lang="en-ZA" sz="14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2426998">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249</a:t>
            </a:fld>
            <a:endParaRPr lang="en-US"/>
          </a:p>
        </p:txBody>
      </p:sp>
    </p:spTree>
    <p:extLst>
      <p:ext uri="{BB962C8B-B14F-4D97-AF65-F5344CB8AC3E}">
        <p14:creationId xmlns:p14="http://schemas.microsoft.com/office/powerpoint/2010/main" xmlns="" val="587247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19037567"/>
              </p:ext>
            </p:extLst>
          </p:nvPr>
        </p:nvGraphicFramePr>
        <p:xfrm>
          <a:off x="31850" y="-1"/>
          <a:ext cx="9221688" cy="5878717"/>
        </p:xfrm>
        <a:graphic>
          <a:graphicData uri="http://schemas.openxmlformats.org/drawingml/2006/table">
            <a:tbl>
              <a:tblPr firstRow="1" firstCol="1" bandRow="1">
                <a:tableStyleId>{5C22544A-7EE6-4342-B048-85BDC9FD1C3A}</a:tableStyleId>
              </a:tblPr>
              <a:tblGrid>
                <a:gridCol w="1803200">
                  <a:extLst>
                    <a:ext uri="{9D8B030D-6E8A-4147-A177-3AD203B41FA5}">
                      <a16:colId xmlns:a16="http://schemas.microsoft.com/office/drawing/2014/main" xmlns="" val="3578070163"/>
                    </a:ext>
                  </a:extLst>
                </a:gridCol>
                <a:gridCol w="3709244">
                  <a:extLst>
                    <a:ext uri="{9D8B030D-6E8A-4147-A177-3AD203B41FA5}">
                      <a16:colId xmlns:a16="http://schemas.microsoft.com/office/drawing/2014/main" xmlns="" val="199004167"/>
                    </a:ext>
                  </a:extLst>
                </a:gridCol>
                <a:gridCol w="3709244">
                  <a:extLst>
                    <a:ext uri="{9D8B030D-6E8A-4147-A177-3AD203B41FA5}">
                      <a16:colId xmlns:a16="http://schemas.microsoft.com/office/drawing/2014/main" xmlns="" val="885104855"/>
                    </a:ext>
                  </a:extLst>
                </a:gridCol>
              </a:tblGrid>
              <a:tr h="270397">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405643">
                <a:tc>
                  <a:txBody>
                    <a:bodyPr/>
                    <a:lstStyle/>
                    <a:p>
                      <a:pPr marL="0" marR="0">
                        <a:lnSpc>
                          <a:spcPct val="107000"/>
                        </a:lnSpc>
                        <a:spcBef>
                          <a:spcPts val="0"/>
                        </a:spcBef>
                        <a:spcAft>
                          <a:spcPts val="0"/>
                        </a:spcAft>
                      </a:pPr>
                      <a:r>
                        <a:rPr lang="en-GB" sz="1400" b="1" dirty="0">
                          <a:solidFill>
                            <a:schemeClr val="tx1"/>
                          </a:solidFill>
                          <a:effectLst/>
                        </a:rPr>
                        <a:t>Department of Transport (Kwa-Zulu Natal)</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171450" indent="-171450" algn="just">
                        <a:spcAft>
                          <a:spcPts val="0"/>
                        </a:spcAft>
                        <a:buFont typeface="Arial" panose="020B0604020202020204" pitchFamily="34" charset="0"/>
                        <a:buChar char="•"/>
                      </a:pPr>
                      <a:r>
                        <a:rPr lang="en-US" sz="1600" b="1" dirty="0">
                          <a:effectLst/>
                          <a:latin typeface="+mn-lt"/>
                          <a:ea typeface="Times New Roman" panose="02020603050405020304" pitchFamily="18" charset="0"/>
                          <a:cs typeface="Times New Roman" panose="02020603050405020304" pitchFamily="18" charset="0"/>
                        </a:rPr>
                        <a:t>Section 4 </a:t>
                      </a:r>
                      <a:r>
                        <a:rPr lang="en-US" sz="1600" b="0" dirty="0">
                          <a:effectLst/>
                          <a:latin typeface="+mn-lt"/>
                          <a:ea typeface="Times New Roman" panose="02020603050405020304" pitchFamily="18" charset="0"/>
                          <a:cs typeface="Times New Roman" panose="02020603050405020304" pitchFamily="18" charset="0"/>
                        </a:rPr>
                        <a:t>of the Draft Bill-Section 3C(c) of the principal Act should be amended by adding and examiner of vehicles </a:t>
                      </a:r>
                    </a:p>
                    <a:p>
                      <a:pPr marL="171450" indent="-171450" algn="just">
                        <a:spcAft>
                          <a:spcPts val="0"/>
                        </a:spcAft>
                        <a:buFont typeface="Arial" panose="020B0604020202020204" pitchFamily="34" charset="0"/>
                        <a:buChar char="•"/>
                      </a:pPr>
                      <a:endParaRPr lang="en-US" sz="1600" b="0" dirty="0">
                        <a:effectLst/>
                        <a:latin typeface="+mn-lt"/>
                        <a:ea typeface="Times New Roman" panose="02020603050405020304" pitchFamily="18" charset="0"/>
                        <a:cs typeface="Times New Roman" panose="02020603050405020304" pitchFamily="18" charset="0"/>
                      </a:endParaRPr>
                    </a:p>
                    <a:p>
                      <a:pPr marL="171450" indent="-171450" algn="just">
                        <a:spcAft>
                          <a:spcPts val="0"/>
                        </a:spcAft>
                        <a:buFont typeface="Arial" panose="020B0604020202020204" pitchFamily="34" charset="0"/>
                        <a:buChar char="•"/>
                      </a:pPr>
                      <a:endParaRPr lang="en-US" sz="1600" b="0" dirty="0">
                        <a:effectLst/>
                        <a:latin typeface="+mn-lt"/>
                        <a:ea typeface="Times New Roman" panose="02020603050405020304" pitchFamily="18" charset="0"/>
                        <a:cs typeface="Times New Roman" panose="02020603050405020304" pitchFamily="18" charset="0"/>
                      </a:endParaRPr>
                    </a:p>
                    <a:p>
                      <a:pPr marL="171450" indent="-171450" algn="just">
                        <a:spcAft>
                          <a:spcPts val="0"/>
                        </a:spcAft>
                        <a:buFont typeface="Arial" panose="020B0604020202020204" pitchFamily="34" charset="0"/>
                        <a:buChar char="•"/>
                      </a:pPr>
                      <a:endParaRPr lang="en-US" sz="1600" b="0" dirty="0">
                        <a:effectLst/>
                        <a:latin typeface="+mn-lt"/>
                        <a:ea typeface="Times New Roman" panose="02020603050405020304" pitchFamily="18" charset="0"/>
                        <a:cs typeface="Times New Roman" panose="02020603050405020304" pitchFamily="18" charset="0"/>
                      </a:endParaRPr>
                    </a:p>
                    <a:p>
                      <a:pPr marL="171450" indent="-171450" algn="just">
                        <a:spcAft>
                          <a:spcPts val="0"/>
                        </a:spcAft>
                        <a:buFont typeface="Arial" panose="020B0604020202020204" pitchFamily="34" charset="0"/>
                        <a:buChar char="•"/>
                      </a:pPr>
                      <a:endParaRPr lang="en-US" sz="1600" b="0" dirty="0">
                        <a:effectLst/>
                        <a:latin typeface="+mn-lt"/>
                        <a:ea typeface="Times New Roman" panose="02020603050405020304" pitchFamily="18" charset="0"/>
                        <a:cs typeface="Times New Roman" panose="02020603050405020304" pitchFamily="18" charset="0"/>
                      </a:endParaRPr>
                    </a:p>
                    <a:p>
                      <a:pPr marL="171450" indent="-171450" algn="just">
                        <a:spcAft>
                          <a:spcPts val="0"/>
                        </a:spcAft>
                        <a:buFont typeface="Arial" panose="020B0604020202020204" pitchFamily="34" charset="0"/>
                        <a:buChar char="•"/>
                      </a:pPr>
                      <a:endParaRPr lang="en-US" sz="1600" b="0" dirty="0">
                        <a:effectLst/>
                        <a:latin typeface="+mn-lt"/>
                        <a:ea typeface="Times New Roman" panose="02020603050405020304" pitchFamily="18" charset="0"/>
                        <a:cs typeface="Times New Roman" panose="02020603050405020304" pitchFamily="18" charset="0"/>
                      </a:endParaRPr>
                    </a:p>
                    <a:p>
                      <a:pPr marL="171450" indent="-171450" algn="just">
                        <a:spcAft>
                          <a:spcPts val="0"/>
                        </a:spcAft>
                        <a:buFont typeface="Arial" panose="020B0604020202020204" pitchFamily="34" charset="0"/>
                        <a:buChar char="•"/>
                      </a:pPr>
                      <a:endParaRPr lang="en-US" sz="1600" b="0" dirty="0">
                        <a:effectLst/>
                        <a:latin typeface="+mn-lt"/>
                        <a:ea typeface="Times New Roman" panose="02020603050405020304" pitchFamily="18" charset="0"/>
                        <a:cs typeface="Times New Roman" panose="02020603050405020304" pitchFamily="18" charset="0"/>
                      </a:endParaRPr>
                    </a:p>
                    <a:p>
                      <a:pPr marL="171450" indent="-171450" algn="just">
                        <a:spcAft>
                          <a:spcPts val="0"/>
                        </a:spcAft>
                        <a:buFont typeface="Arial" panose="020B0604020202020204" pitchFamily="34" charset="0"/>
                        <a:buChar char="•"/>
                      </a:pPr>
                      <a:endParaRPr lang="en-US" sz="1600" b="0" dirty="0">
                        <a:effectLst/>
                        <a:latin typeface="+mn-lt"/>
                        <a:ea typeface="Times New Roman" panose="02020603050405020304" pitchFamily="18" charset="0"/>
                        <a:cs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Section 3L </a:t>
                      </a:r>
                      <a:r>
                        <a:rPr lang="en-US" sz="1600" b="0" dirty="0">
                          <a:effectLst/>
                          <a:latin typeface="Arial" panose="020B0604020202020204" pitchFamily="34" charset="0"/>
                          <a:ea typeface="Times New Roman" panose="02020603050405020304" pitchFamily="18" charset="0"/>
                          <a:cs typeface="Times New Roman" panose="02020603050405020304" pitchFamily="18" charset="0"/>
                        </a:rPr>
                        <a:t>makes reference to “a person” delivering authorized officer qualifications. This is also mentioned in Section 3M and implies that a private person may train traffic officers, driving </a:t>
                      </a:r>
                      <a:r>
                        <a:rPr lang="en-US" sz="1600" b="0" dirty="0" err="1">
                          <a:effectLst/>
                          <a:latin typeface="Arial" panose="020B0604020202020204" pitchFamily="34" charset="0"/>
                          <a:ea typeface="Times New Roman" panose="02020603050405020304" pitchFamily="18" charset="0"/>
                          <a:cs typeface="Times New Roman" panose="02020603050405020304" pitchFamily="18" charset="0"/>
                        </a:rPr>
                        <a:t>licence</a:t>
                      </a:r>
                      <a:r>
                        <a:rPr lang="en-US" sz="1600" b="0" dirty="0">
                          <a:effectLst/>
                          <a:latin typeface="Arial" panose="020B0604020202020204" pitchFamily="34" charset="0"/>
                          <a:ea typeface="Times New Roman" panose="02020603050405020304" pitchFamily="18" charset="0"/>
                          <a:cs typeface="Times New Roman" panose="02020603050405020304" pitchFamily="18" charset="0"/>
                        </a:rPr>
                        <a:t> examiners and vehicle examiners-the KZN Department of Transport does not support this amendment and it is proposed that, where reference is made to “no person” in section 3L and 3M, it be removed.</a:t>
                      </a:r>
                      <a:endParaRPr lang="en-ZA" sz="1600" b="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171450" indent="-171450" algn="just">
                        <a:spcAft>
                          <a:spcPts val="0"/>
                        </a:spcAft>
                        <a:buFont typeface="Arial" panose="020B0604020202020204" pitchFamily="34" charset="0"/>
                        <a:buChar char="•"/>
                      </a:pPr>
                      <a:r>
                        <a:rPr lang="en-US" sz="1600" dirty="0">
                          <a:effectLst/>
                          <a:latin typeface="+mn-lt"/>
                          <a:ea typeface="Times New Roman" panose="02020603050405020304" pitchFamily="18" charset="0"/>
                        </a:rPr>
                        <a:t>Not supported, the provision for the examiners of motor vehicles is already provided for in Section 3C(2)(a) which prohibits their registration as examiners of motor vehicles if they acquire a direct or indirect financial interest in the manufacturing, selling, rebuilding, repairing, repairing or mod modifying of motor vehicles modifying of motor vehicles.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n-lt"/>
                          <a:ea typeface="Times New Roman" panose="02020603050405020304" pitchFamily="18" charset="0"/>
                          <a:cs typeface="+mn-cs"/>
                        </a:rPr>
                        <a:t>Accepted and effected</a:t>
                      </a:r>
                    </a:p>
                    <a:p>
                      <a:pPr marL="0" indent="0" algn="just">
                        <a:spcAft>
                          <a:spcPts val="0"/>
                        </a:spcAft>
                        <a:buFont typeface="Arial" panose="020B0604020202020204" pitchFamily="34" charset="0"/>
                        <a:buNone/>
                      </a:pPr>
                      <a:r>
                        <a:rPr lang="en-US" sz="1600" dirty="0">
                          <a:effectLst/>
                          <a:latin typeface="+mn-lt"/>
                          <a:ea typeface="Times New Roman" panose="02020603050405020304" pitchFamily="18" charset="0"/>
                        </a:rPr>
                        <a:t> </a:t>
                      </a:r>
                    </a:p>
                    <a:p>
                      <a:pPr marL="171450" indent="-171450" algn="just">
                        <a:spcAft>
                          <a:spcPts val="0"/>
                        </a:spcAft>
                        <a:buFont typeface="Arial" panose="020B0604020202020204" pitchFamily="34" charset="0"/>
                        <a:buChar char="•"/>
                      </a:pPr>
                      <a:endParaRPr lang="en-ZA" sz="16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a:xfrm>
            <a:off x="8668887" y="8839348"/>
            <a:ext cx="607913" cy="488302"/>
          </a:xfrm>
        </p:spPr>
        <p:txBody>
          <a:bodyPr/>
          <a:lstStyle/>
          <a:p>
            <a:pPr>
              <a:defRPr/>
            </a:pPr>
            <a:fld id="{8E07DBBD-13FA-456E-9FFF-BB922381A294}" type="slidenum">
              <a:rPr lang="en-US" smtClean="0"/>
              <a:pPr>
                <a:defRPr/>
              </a:pPr>
              <a:t>25</a:t>
            </a:fld>
            <a:endParaRPr lang="en-US" dirty="0"/>
          </a:p>
        </p:txBody>
      </p:sp>
    </p:spTree>
    <p:extLst>
      <p:ext uri="{BB962C8B-B14F-4D97-AF65-F5344CB8AC3E}">
        <p14:creationId xmlns:p14="http://schemas.microsoft.com/office/powerpoint/2010/main" xmlns="" val="622997515"/>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1. Background</a:t>
            </a:r>
            <a:endParaRPr lang="en-ZA" b="1" dirty="0"/>
          </a:p>
        </p:txBody>
      </p:sp>
      <p:graphicFrame>
        <p:nvGraphicFramePr>
          <p:cNvPr id="5" name="Content Placeholder 4"/>
          <p:cNvGraphicFramePr>
            <a:graphicFrameLocks noGrp="1"/>
          </p:cNvGraphicFramePr>
          <p:nvPr>
            <p:ph idx="1"/>
            <p:extLst/>
          </p:nvPr>
        </p:nvGraphicFramePr>
        <p:xfrm>
          <a:off x="0" y="1"/>
          <a:ext cx="9091265" cy="7165686"/>
        </p:xfrm>
        <a:graphic>
          <a:graphicData uri="http://schemas.openxmlformats.org/drawingml/2006/table">
            <a:tbl>
              <a:tblPr firstRow="1" firstCol="1" bandRow="1">
                <a:tableStyleId>{5C22544A-7EE6-4342-B048-85BDC9FD1C3A}</a:tableStyleId>
              </a:tblPr>
              <a:tblGrid>
                <a:gridCol w="1777697">
                  <a:extLst>
                    <a:ext uri="{9D8B030D-6E8A-4147-A177-3AD203B41FA5}">
                      <a16:colId xmlns:a16="http://schemas.microsoft.com/office/drawing/2014/main" xmlns="" val="3578070163"/>
                    </a:ext>
                  </a:extLst>
                </a:gridCol>
                <a:gridCol w="3656784">
                  <a:extLst>
                    <a:ext uri="{9D8B030D-6E8A-4147-A177-3AD203B41FA5}">
                      <a16:colId xmlns:a16="http://schemas.microsoft.com/office/drawing/2014/main" xmlns="" val="199004167"/>
                    </a:ext>
                  </a:extLst>
                </a:gridCol>
                <a:gridCol w="3656784">
                  <a:extLst>
                    <a:ext uri="{9D8B030D-6E8A-4147-A177-3AD203B41FA5}">
                      <a16:colId xmlns:a16="http://schemas.microsoft.com/office/drawing/2014/main" xmlns="" val="885104855"/>
                    </a:ext>
                  </a:extLst>
                </a:gridCol>
              </a:tblGrid>
              <a:tr h="533139">
                <a:tc>
                  <a:txBody>
                    <a:bodyPr/>
                    <a:lstStyle/>
                    <a:p>
                      <a:pPr marL="0" marR="0">
                        <a:lnSpc>
                          <a:spcPct val="107000"/>
                        </a:lnSpc>
                        <a:spcBef>
                          <a:spcPts val="0"/>
                        </a:spcBef>
                        <a:spcAft>
                          <a:spcPts val="0"/>
                        </a:spcAft>
                      </a:pPr>
                      <a:endParaRPr lang="en-GB" sz="1400" dirty="0" smtClean="0">
                        <a:effectLst/>
                      </a:endParaRPr>
                    </a:p>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endParaRPr lang="en-GB" sz="1400" b="1" dirty="0" smtClean="0">
                        <a:solidFill>
                          <a:schemeClr val="lt1"/>
                        </a:solidFill>
                        <a:effectLst/>
                      </a:endParaRPr>
                    </a:p>
                    <a:p>
                      <a:pPr marL="0" marR="0">
                        <a:lnSpc>
                          <a:spcPct val="107000"/>
                        </a:lnSpc>
                        <a:spcBef>
                          <a:spcPts val="0"/>
                        </a:spcBef>
                        <a:spcAft>
                          <a:spcPts val="0"/>
                        </a:spcAft>
                      </a:pPr>
                      <a:endParaRPr lang="en-GB" sz="1400" b="1" dirty="0" smtClean="0">
                        <a:solidFill>
                          <a:schemeClr val="lt1"/>
                        </a:solidFill>
                        <a:effectLst/>
                      </a:endParaRPr>
                    </a:p>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endParaRPr lang="en-GB" sz="1400" dirty="0" smtClean="0">
                        <a:effectLst/>
                      </a:endParaRPr>
                    </a:p>
                    <a:p>
                      <a:pPr marL="0" marR="0">
                        <a:lnSpc>
                          <a:spcPct val="107000"/>
                        </a:lnSpc>
                        <a:spcBef>
                          <a:spcPts val="0"/>
                        </a:spcBef>
                        <a:spcAft>
                          <a:spcPts val="0"/>
                        </a:spcAft>
                      </a:pPr>
                      <a:endParaRPr lang="en-GB" sz="1400" dirty="0" smtClean="0">
                        <a:effectLst/>
                      </a:endParaRPr>
                    </a:p>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1918771">
                <a:tc rowSpan="2">
                  <a:txBody>
                    <a:bodyPr/>
                    <a:lstStyle/>
                    <a:p>
                      <a:pPr marL="0" marR="0">
                        <a:lnSpc>
                          <a:spcPct val="107000"/>
                        </a:lnSpc>
                        <a:spcBef>
                          <a:spcPts val="0"/>
                        </a:spcBef>
                        <a:spcAft>
                          <a:spcPts val="0"/>
                        </a:spcAft>
                      </a:pPr>
                      <a:r>
                        <a:rPr lang="en-US" sz="1400" b="1" dirty="0" err="1" smtClean="0">
                          <a:solidFill>
                            <a:schemeClr val="tx1"/>
                          </a:solidFill>
                          <a:effectLst/>
                          <a:latin typeface="+mj-lt"/>
                          <a:ea typeface="Calibri" panose="020F0502020204030204" pitchFamily="34" charset="0"/>
                          <a:cs typeface="Times New Roman" panose="02020603050405020304" pitchFamily="18" charset="0"/>
                        </a:rPr>
                        <a:t>Karabo</a:t>
                      </a:r>
                      <a:r>
                        <a:rPr lang="en-US" sz="1400" b="1" dirty="0" smtClean="0">
                          <a:solidFill>
                            <a:schemeClr val="tx1"/>
                          </a:solidFill>
                          <a:effectLst/>
                          <a:latin typeface="+mj-lt"/>
                          <a:ea typeface="Calibri" panose="020F0502020204030204" pitchFamily="34" charset="0"/>
                          <a:cs typeface="Times New Roman" panose="02020603050405020304" pitchFamily="18" charset="0"/>
                        </a:rPr>
                        <a:t> </a:t>
                      </a:r>
                      <a:r>
                        <a:rPr lang="en-US" sz="1400" b="1" dirty="0" err="1" smtClean="0">
                          <a:solidFill>
                            <a:schemeClr val="tx1"/>
                          </a:solidFill>
                          <a:effectLst/>
                          <a:latin typeface="+mj-lt"/>
                          <a:ea typeface="Calibri" panose="020F0502020204030204" pitchFamily="34" charset="0"/>
                          <a:cs typeface="Times New Roman" panose="02020603050405020304" pitchFamily="18" charset="0"/>
                        </a:rPr>
                        <a:t>Segwai</a:t>
                      </a:r>
                      <a:r>
                        <a:rPr lang="en-US" sz="1400" b="1" dirty="0" smtClean="0">
                          <a:solidFill>
                            <a:schemeClr val="tx1"/>
                          </a:solidFill>
                          <a:effectLst/>
                          <a:latin typeface="+mj-lt"/>
                          <a:ea typeface="Calibri" panose="020F0502020204030204" pitchFamily="34" charset="0"/>
                          <a:cs typeface="Times New Roman" panose="02020603050405020304" pitchFamily="18" charset="0"/>
                        </a:rPr>
                        <a:t> </a:t>
                      </a:r>
                      <a:endParaRPr lang="en-US" sz="14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US" sz="1400" b="0" dirty="0" smtClean="0">
                          <a:effectLst/>
                        </a:rPr>
                        <a:t>I am sorry for the late response I saw the post late. Can there be Technology that uses fingerprint recognition as an alternative to carrying a driving licence card I keep loosing my cards unbelievably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171450" indent="-171450" algn="just">
                        <a:spcAft>
                          <a:spcPts val="0"/>
                        </a:spcAft>
                        <a:buFont typeface="Arial" panose="020B0604020202020204" pitchFamily="34" charset="0"/>
                        <a:buChar char="•"/>
                        <a:tabLst>
                          <a:tab pos="3657600" algn="l"/>
                        </a:tabLst>
                      </a:pPr>
                      <a:r>
                        <a:rPr lang="en-ZA" sz="1400" dirty="0" smtClean="0">
                          <a:effectLst/>
                          <a:latin typeface="+mj-lt"/>
                          <a:ea typeface="Times New Roman" panose="02020603050405020304" pitchFamily="18" charset="0"/>
                          <a:cs typeface="Calibri" panose="020F0502020204030204" pitchFamily="34" charset="0"/>
                        </a:rPr>
                        <a:t>Noted.</a:t>
                      </a:r>
                      <a:r>
                        <a:rPr lang="en-ZA" sz="1400" baseline="0" dirty="0" smtClean="0">
                          <a:effectLst/>
                          <a:latin typeface="+mj-lt"/>
                          <a:ea typeface="Times New Roman" panose="02020603050405020304" pitchFamily="18" charset="0"/>
                          <a:cs typeface="Calibri" panose="020F0502020204030204" pitchFamily="34" charset="0"/>
                        </a:rPr>
                        <a:t> It will be investigated. However it is easier for the law enforcement officers to conduct law enforcement with the current driving licence cards. The smart technology same as the one suggested herein (fingerprint recognition) may be costly and very expensive to implement. In 2003 when the driving licence card was introduced it was done with the exact intention of separating the ID document from the driving licence and to make sure that SA as a signatory to the SADC Protocol implements the provisions thereof which required that the Signatories in SADC must migrate to the driving licence card system thereby harmonising their system and make sure that there is mutual recognition of each other’s licences.</a:t>
                      </a:r>
                      <a:endParaRPr lang="en-ZA" sz="14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2426998">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250</a:t>
            </a:fld>
            <a:endParaRPr lang="en-US"/>
          </a:p>
        </p:txBody>
      </p:sp>
    </p:spTree>
    <p:extLst>
      <p:ext uri="{BB962C8B-B14F-4D97-AF65-F5344CB8AC3E}">
        <p14:creationId xmlns:p14="http://schemas.microsoft.com/office/powerpoint/2010/main" xmlns="" val="3554413622"/>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1. Background</a:t>
            </a:r>
            <a:endParaRPr lang="en-ZA"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38514029"/>
              </p:ext>
            </p:extLst>
          </p:nvPr>
        </p:nvGraphicFramePr>
        <p:xfrm>
          <a:off x="21842" y="-26504"/>
          <a:ext cx="9253538" cy="5699527"/>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53313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2465867">
                <a:tc rowSpan="2">
                  <a:txBody>
                    <a:bodyPr/>
                    <a:lstStyle/>
                    <a:p>
                      <a:pPr marL="0" marR="0">
                        <a:lnSpc>
                          <a:spcPct val="107000"/>
                        </a:lnSpc>
                        <a:spcBef>
                          <a:spcPts val="0"/>
                        </a:spcBef>
                        <a:spcAft>
                          <a:spcPts val="0"/>
                        </a:spcAft>
                      </a:pPr>
                      <a:r>
                        <a:rPr lang="en-US" sz="1400" b="1" dirty="0" err="1" smtClean="0">
                          <a:solidFill>
                            <a:schemeClr val="tx1"/>
                          </a:solidFill>
                          <a:effectLst/>
                          <a:latin typeface="+mj-lt"/>
                          <a:ea typeface="Calibri" panose="020F0502020204030204" pitchFamily="34" charset="0"/>
                          <a:cs typeface="Times New Roman" panose="02020603050405020304" pitchFamily="18" charset="0"/>
                        </a:rPr>
                        <a:t>Conrico</a:t>
                      </a:r>
                      <a:r>
                        <a:rPr lang="en-US" sz="1400" b="1" dirty="0" smtClean="0">
                          <a:solidFill>
                            <a:schemeClr val="tx1"/>
                          </a:solidFill>
                          <a:effectLst/>
                          <a:latin typeface="+mj-lt"/>
                          <a:ea typeface="Calibri" panose="020F0502020204030204" pitchFamily="34" charset="0"/>
                          <a:cs typeface="Times New Roman" panose="02020603050405020304" pitchFamily="18" charset="0"/>
                        </a:rPr>
                        <a:t> Williams </a:t>
                      </a:r>
                      <a:endParaRPr lang="en-US" sz="14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US" sz="1400" b="0" dirty="0" smtClean="0">
                          <a:effectLst/>
                        </a:rPr>
                        <a:t>I wish as a concerned citizen that blocking all your car licenses, </a:t>
                      </a:r>
                      <a:r>
                        <a:rPr lang="en-US" sz="1400" b="0" dirty="0" err="1" smtClean="0">
                          <a:effectLst/>
                        </a:rPr>
                        <a:t>pdp</a:t>
                      </a:r>
                      <a:r>
                        <a:rPr lang="en-US" sz="1400" b="0" dirty="0" smtClean="0">
                          <a:effectLst/>
                        </a:rPr>
                        <a:t>, and personal licence  due to your other cars or trucks that are under your name and u can't afford to renew them due to financial restraints are wrong. That person's </a:t>
                      </a:r>
                      <a:r>
                        <a:rPr lang="en-US" sz="1400" b="0" dirty="0" err="1" smtClean="0">
                          <a:effectLst/>
                        </a:rPr>
                        <a:t>lifelyhood</a:t>
                      </a:r>
                      <a:r>
                        <a:rPr lang="en-US" sz="1400" b="0" dirty="0" smtClean="0">
                          <a:effectLst/>
                        </a:rPr>
                        <a:t> to provide for there family are directly impacted. The traffic department have a cookie cutter approach and explaining your situation is to no avail. I think this sucks because our laws protects criminals but normal South African </a:t>
                      </a:r>
                      <a:r>
                        <a:rPr lang="en-US" sz="1400" b="0" dirty="0" err="1" smtClean="0">
                          <a:effectLst/>
                        </a:rPr>
                        <a:t>borned</a:t>
                      </a:r>
                      <a:r>
                        <a:rPr lang="en-US" sz="1400" b="0" dirty="0" smtClean="0">
                          <a:effectLst/>
                        </a:rPr>
                        <a:t> people must suffer.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171450" indent="-171450" algn="just">
                        <a:spcAft>
                          <a:spcPts val="0"/>
                        </a:spcAft>
                        <a:buFont typeface="Arial" panose="020B0604020202020204" pitchFamily="34" charset="0"/>
                        <a:buChar char="•"/>
                        <a:tabLst>
                          <a:tab pos="3657600" algn="l"/>
                        </a:tabLst>
                      </a:pPr>
                      <a:r>
                        <a:rPr lang="en-ZA" sz="1400" dirty="0" smtClean="0">
                          <a:effectLst/>
                          <a:latin typeface="+mj-lt"/>
                          <a:ea typeface="Times New Roman" panose="02020603050405020304" pitchFamily="18" charset="0"/>
                          <a:cs typeface="Calibri" panose="020F0502020204030204" pitchFamily="34" charset="0"/>
                        </a:rPr>
                        <a:t>Noted.</a:t>
                      </a:r>
                      <a:r>
                        <a:rPr lang="en-ZA" sz="1400" baseline="0" dirty="0" smtClean="0">
                          <a:effectLst/>
                          <a:latin typeface="+mj-lt"/>
                          <a:ea typeface="Times New Roman" panose="02020603050405020304" pitchFamily="18" charset="0"/>
                          <a:cs typeface="Calibri" panose="020F0502020204030204" pitchFamily="34" charset="0"/>
                        </a:rPr>
                        <a:t> It is every motor vehicle owner or driver to responsibly pay for their traffic fines and other services required to enable government to continue providing the services. If the suggestion to stop requiring people to pay their fines and other fees (and blocking their </a:t>
                      </a:r>
                      <a:r>
                        <a:rPr lang="en-ZA" sz="1400" baseline="0" dirty="0" err="1" smtClean="0">
                          <a:effectLst/>
                          <a:latin typeface="+mj-lt"/>
                          <a:ea typeface="Times New Roman" panose="02020603050405020304" pitchFamily="18" charset="0"/>
                          <a:cs typeface="Calibri" panose="020F0502020204030204" pitchFamily="34" charset="0"/>
                        </a:rPr>
                        <a:t>NaTIS</a:t>
                      </a:r>
                      <a:r>
                        <a:rPr lang="en-ZA" sz="1400" baseline="0" dirty="0" smtClean="0">
                          <a:effectLst/>
                          <a:latin typeface="+mj-lt"/>
                          <a:ea typeface="Times New Roman" panose="02020603050405020304" pitchFamily="18" charset="0"/>
                          <a:cs typeface="Calibri" panose="020F0502020204030204" pitchFamily="34" charset="0"/>
                        </a:rPr>
                        <a:t> transactions in case there are outstanding traffic fines and licensing fees) government will not be able to render some services.  </a:t>
                      </a:r>
                      <a:endParaRPr lang="en-ZA" sz="14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2426998">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251</a:t>
            </a:fld>
            <a:endParaRPr lang="en-US"/>
          </a:p>
        </p:txBody>
      </p:sp>
    </p:spTree>
    <p:extLst>
      <p:ext uri="{BB962C8B-B14F-4D97-AF65-F5344CB8AC3E}">
        <p14:creationId xmlns:p14="http://schemas.microsoft.com/office/powerpoint/2010/main" xmlns="" val="22681332"/>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1. Background</a:t>
            </a:r>
            <a:endParaRPr lang="en-ZA" b="1" dirty="0"/>
          </a:p>
        </p:txBody>
      </p:sp>
      <p:graphicFrame>
        <p:nvGraphicFramePr>
          <p:cNvPr id="5" name="Content Placeholder 4"/>
          <p:cNvGraphicFramePr>
            <a:graphicFrameLocks noGrp="1"/>
          </p:cNvGraphicFramePr>
          <p:nvPr>
            <p:ph idx="1"/>
            <p:extLst/>
          </p:nvPr>
        </p:nvGraphicFramePr>
        <p:xfrm>
          <a:off x="0" y="1"/>
          <a:ext cx="9253538" cy="7379046"/>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533139">
                <a:tc>
                  <a:txBody>
                    <a:bodyPr/>
                    <a:lstStyle/>
                    <a:p>
                      <a:pPr marL="0" marR="0">
                        <a:lnSpc>
                          <a:spcPct val="107000"/>
                        </a:lnSpc>
                        <a:spcBef>
                          <a:spcPts val="0"/>
                        </a:spcBef>
                        <a:spcAft>
                          <a:spcPts val="0"/>
                        </a:spcAft>
                      </a:pPr>
                      <a:endParaRPr lang="en-GB" sz="1400" dirty="0" smtClean="0">
                        <a:effectLst/>
                      </a:endParaRPr>
                    </a:p>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endParaRPr lang="en-GB" sz="1400" b="1" dirty="0" smtClean="0">
                        <a:solidFill>
                          <a:schemeClr val="lt1"/>
                        </a:solidFill>
                        <a:effectLst/>
                      </a:endParaRPr>
                    </a:p>
                    <a:p>
                      <a:pPr marL="0" marR="0">
                        <a:lnSpc>
                          <a:spcPct val="107000"/>
                        </a:lnSpc>
                        <a:spcBef>
                          <a:spcPts val="0"/>
                        </a:spcBef>
                        <a:spcAft>
                          <a:spcPts val="0"/>
                        </a:spcAft>
                      </a:pPr>
                      <a:endParaRPr lang="en-GB" sz="1400" b="1" dirty="0" smtClean="0">
                        <a:solidFill>
                          <a:schemeClr val="lt1"/>
                        </a:solidFill>
                        <a:effectLst/>
                      </a:endParaRPr>
                    </a:p>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endParaRPr lang="en-GB" sz="1400" dirty="0" smtClean="0">
                        <a:effectLst/>
                      </a:endParaRPr>
                    </a:p>
                    <a:p>
                      <a:pPr marL="0" marR="0">
                        <a:lnSpc>
                          <a:spcPct val="107000"/>
                        </a:lnSpc>
                        <a:spcBef>
                          <a:spcPts val="0"/>
                        </a:spcBef>
                        <a:spcAft>
                          <a:spcPts val="0"/>
                        </a:spcAft>
                      </a:pPr>
                      <a:endParaRPr lang="en-GB" sz="1400" dirty="0" smtClean="0">
                        <a:effectLst/>
                      </a:endParaRPr>
                    </a:p>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1918771">
                <a:tc rowSpan="2">
                  <a:txBody>
                    <a:bodyPr/>
                    <a:lstStyle/>
                    <a:p>
                      <a:pPr marL="0" marR="0">
                        <a:lnSpc>
                          <a:spcPct val="107000"/>
                        </a:lnSpc>
                        <a:spcBef>
                          <a:spcPts val="0"/>
                        </a:spcBef>
                        <a:spcAft>
                          <a:spcPts val="0"/>
                        </a:spcAft>
                      </a:pPr>
                      <a:r>
                        <a:rPr lang="en-US" sz="1400" b="1" dirty="0" err="1" smtClean="0">
                          <a:solidFill>
                            <a:schemeClr val="tx1"/>
                          </a:solidFill>
                          <a:effectLst/>
                          <a:latin typeface="+mj-lt"/>
                          <a:ea typeface="Calibri" panose="020F0502020204030204" pitchFamily="34" charset="0"/>
                          <a:cs typeface="Times New Roman" panose="02020603050405020304" pitchFamily="18" charset="0"/>
                        </a:rPr>
                        <a:t>Frik</a:t>
                      </a:r>
                      <a:r>
                        <a:rPr lang="en-US" sz="1400" b="1" dirty="0" smtClean="0">
                          <a:solidFill>
                            <a:schemeClr val="tx1"/>
                          </a:solidFill>
                          <a:effectLst/>
                          <a:latin typeface="+mj-lt"/>
                          <a:ea typeface="Calibri" panose="020F0502020204030204" pitchFamily="34" charset="0"/>
                          <a:cs typeface="Times New Roman" panose="02020603050405020304" pitchFamily="18" charset="0"/>
                        </a:rPr>
                        <a:t> </a:t>
                      </a:r>
                      <a:r>
                        <a:rPr lang="en-US" sz="1400" b="1" dirty="0" err="1" smtClean="0">
                          <a:solidFill>
                            <a:schemeClr val="tx1"/>
                          </a:solidFill>
                          <a:effectLst/>
                          <a:latin typeface="+mj-lt"/>
                          <a:ea typeface="Calibri" panose="020F0502020204030204" pitchFamily="34" charset="0"/>
                          <a:cs typeface="Times New Roman" panose="02020603050405020304" pitchFamily="18" charset="0"/>
                        </a:rPr>
                        <a:t>Loubser</a:t>
                      </a:r>
                      <a:r>
                        <a:rPr lang="en-US" sz="1400" b="1" dirty="0" smtClean="0">
                          <a:solidFill>
                            <a:schemeClr val="tx1"/>
                          </a:solidFill>
                          <a:effectLst/>
                          <a:latin typeface="+mj-lt"/>
                          <a:ea typeface="Calibri" panose="020F0502020204030204" pitchFamily="34" charset="0"/>
                          <a:cs typeface="Times New Roman" panose="02020603050405020304" pitchFamily="18" charset="0"/>
                        </a:rPr>
                        <a:t> </a:t>
                      </a:r>
                      <a:endParaRPr lang="en-US" sz="14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US" sz="1400" b="0" dirty="0" smtClean="0">
                          <a:effectLst/>
                        </a:rPr>
                        <a:t>90% of taxi drivers have only one care and that is to collect money. That us the reason why: 1  They drive carelessly and do just what they want. 2. There are so many of them.  3. Clog up intersections.  4. Intimidate other road users. </a:t>
                      </a:r>
                    </a:p>
                    <a:p>
                      <a:pPr marL="0" marR="0" algn="just">
                        <a:lnSpc>
                          <a:spcPct val="107000"/>
                        </a:lnSpc>
                        <a:spcBef>
                          <a:spcPts val="0"/>
                        </a:spcBef>
                        <a:spcAft>
                          <a:spcPts val="0"/>
                        </a:spcAft>
                      </a:pPr>
                      <a:r>
                        <a:rPr lang="en-US" sz="1400" b="0" dirty="0" smtClean="0">
                          <a:effectLst/>
                        </a:rPr>
                        <a:t>Fix up, subsidize and safeguard the public transport (</a:t>
                      </a:r>
                      <a:r>
                        <a:rPr lang="en-US" sz="1400" b="0" dirty="0" err="1" smtClean="0">
                          <a:effectLst/>
                        </a:rPr>
                        <a:t>ie</a:t>
                      </a:r>
                      <a:r>
                        <a:rPr lang="en-US" sz="1400" b="0" dirty="0" smtClean="0">
                          <a:effectLst/>
                        </a:rPr>
                        <a:t> trains and busses) and cut down taxi transport for safer road using. </a:t>
                      </a:r>
                    </a:p>
                    <a:p>
                      <a:pPr marL="0" marR="0" algn="just">
                        <a:lnSpc>
                          <a:spcPct val="107000"/>
                        </a:lnSpc>
                        <a:spcBef>
                          <a:spcPts val="0"/>
                        </a:spcBef>
                        <a:spcAft>
                          <a:spcPts val="0"/>
                        </a:spcAft>
                      </a:pPr>
                      <a:r>
                        <a:rPr lang="en-US" sz="1400" b="0" dirty="0" smtClean="0">
                          <a:effectLst/>
                        </a:rPr>
                        <a:t>Strictly enforce "yellow line driving is illegal". </a:t>
                      </a:r>
                    </a:p>
                    <a:p>
                      <a:pPr marL="0" marR="0" algn="just">
                        <a:lnSpc>
                          <a:spcPct val="107000"/>
                        </a:lnSpc>
                        <a:spcBef>
                          <a:spcPts val="0"/>
                        </a:spcBef>
                        <a:spcAft>
                          <a:spcPts val="0"/>
                        </a:spcAft>
                      </a:pPr>
                      <a:r>
                        <a:rPr lang="en-US" sz="1400" b="0" dirty="0" smtClean="0">
                          <a:effectLst/>
                        </a:rPr>
                        <a:t>Zero tolerance implementation. </a:t>
                      </a:r>
                    </a:p>
                    <a:p>
                      <a:pPr marL="0" marR="0" algn="just">
                        <a:lnSpc>
                          <a:spcPct val="107000"/>
                        </a:lnSpc>
                        <a:spcBef>
                          <a:spcPts val="0"/>
                        </a:spcBef>
                        <a:spcAft>
                          <a:spcPts val="0"/>
                        </a:spcAft>
                      </a:pPr>
                      <a:r>
                        <a:rPr lang="en-US" sz="1400" b="0" dirty="0" smtClean="0">
                          <a:effectLst/>
                        </a:rPr>
                        <a:t>Fire officers that accepts bribes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indent="0" algn="just">
                        <a:spcAft>
                          <a:spcPts val="0"/>
                        </a:spcAft>
                        <a:buFont typeface="Arial" panose="020B0604020202020204" pitchFamily="34" charset="0"/>
                        <a:buNone/>
                        <a:tabLst>
                          <a:tab pos="3657600" algn="l"/>
                        </a:tabLst>
                      </a:pPr>
                      <a:r>
                        <a:rPr lang="en-ZA" sz="1400" dirty="0" smtClean="0">
                          <a:effectLst/>
                          <a:latin typeface="+mj-lt"/>
                          <a:ea typeface="Times New Roman" panose="02020603050405020304" pitchFamily="18" charset="0"/>
                          <a:cs typeface="Calibri" panose="020F0502020204030204" pitchFamily="34" charset="0"/>
                        </a:rPr>
                        <a:t>The Department has identified the need to encourage driver behaviour and improve drivers adherence to the road traffic rules.</a:t>
                      </a:r>
                      <a:r>
                        <a:rPr lang="en-ZA" sz="1400" baseline="0" dirty="0" smtClean="0">
                          <a:effectLst/>
                          <a:latin typeface="+mj-lt"/>
                          <a:ea typeface="Times New Roman" panose="02020603050405020304" pitchFamily="18" charset="0"/>
                          <a:cs typeface="Calibri" panose="020F0502020204030204" pitchFamily="34" charset="0"/>
                        </a:rPr>
                        <a:t> The AARTO Act will soon be rolled out nationally with a view to improve general driver behaviour and inculcate the culture of adherence to the rules of the road.</a:t>
                      </a:r>
                      <a:r>
                        <a:rPr lang="en-ZA" sz="1400" dirty="0" smtClean="0">
                          <a:effectLst/>
                          <a:latin typeface="+mj-lt"/>
                          <a:ea typeface="Times New Roman" panose="02020603050405020304" pitchFamily="18" charset="0"/>
                          <a:cs typeface="Calibri" panose="020F0502020204030204" pitchFamily="34" charset="0"/>
                        </a:rPr>
                        <a:t> The project of rehabilitation and refurbishment of the rail infrastructure is underway</a:t>
                      </a:r>
                      <a:r>
                        <a:rPr lang="en-ZA" sz="1400" baseline="0" dirty="0" smtClean="0">
                          <a:effectLst/>
                          <a:latin typeface="+mj-lt"/>
                          <a:ea typeface="Times New Roman" panose="02020603050405020304" pitchFamily="18" charset="0"/>
                          <a:cs typeface="Calibri" panose="020F0502020204030204" pitchFamily="34" charset="0"/>
                        </a:rPr>
                        <a:t> to have the trains running smoothly again. The proposal to cut down taxi transport will not be favourable to the majority of South Africans who use taxis to get to their various destinations in the far flung townships which are in most cases far from the CBD and most industrial areas. The RTMC in conjunction with the SAPS have in recent times scaled up their clamping down on corruption and bribery in the road traffic fraternity and they continue to do so.</a:t>
                      </a:r>
                      <a:endParaRPr lang="en-ZA" sz="14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2426998">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252</a:t>
            </a:fld>
            <a:endParaRPr lang="en-US"/>
          </a:p>
        </p:txBody>
      </p:sp>
    </p:spTree>
    <p:extLst>
      <p:ext uri="{BB962C8B-B14F-4D97-AF65-F5344CB8AC3E}">
        <p14:creationId xmlns:p14="http://schemas.microsoft.com/office/powerpoint/2010/main" xmlns="" val="341029888"/>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1. Background</a:t>
            </a:r>
            <a:endParaRPr lang="en-ZA"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58452858"/>
              </p:ext>
            </p:extLst>
          </p:nvPr>
        </p:nvGraphicFramePr>
        <p:xfrm>
          <a:off x="0" y="1"/>
          <a:ext cx="9253538" cy="5566129"/>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48641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714527">
                <a:tc rowSpan="2">
                  <a:txBody>
                    <a:bodyPr/>
                    <a:lstStyle/>
                    <a:p>
                      <a:pPr marL="0" marR="0">
                        <a:lnSpc>
                          <a:spcPct val="107000"/>
                        </a:lnSpc>
                        <a:spcBef>
                          <a:spcPts val="0"/>
                        </a:spcBef>
                        <a:spcAft>
                          <a:spcPts val="0"/>
                        </a:spcAft>
                      </a:pPr>
                      <a:r>
                        <a:rPr lang="en-US" sz="1400" b="1" dirty="0" smtClean="0">
                          <a:solidFill>
                            <a:schemeClr val="tx1"/>
                          </a:solidFill>
                          <a:effectLst/>
                          <a:latin typeface="+mj-lt"/>
                          <a:ea typeface="Calibri" panose="020F0502020204030204" pitchFamily="34" charset="0"/>
                          <a:cs typeface="Times New Roman" panose="02020603050405020304" pitchFamily="18" charset="0"/>
                        </a:rPr>
                        <a:t>South African</a:t>
                      </a:r>
                      <a:r>
                        <a:rPr lang="en-US" sz="1400" b="1" baseline="0" dirty="0" smtClean="0">
                          <a:solidFill>
                            <a:schemeClr val="tx1"/>
                          </a:solidFill>
                          <a:effectLst/>
                          <a:latin typeface="+mj-lt"/>
                          <a:ea typeface="Calibri" panose="020F0502020204030204" pitchFamily="34" charset="0"/>
                          <a:cs typeface="Times New Roman" panose="02020603050405020304" pitchFamily="18" charset="0"/>
                        </a:rPr>
                        <a:t> Catholic Bishops’ Conference</a:t>
                      </a:r>
                      <a:endParaRPr lang="en-US" sz="14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US" sz="1200" b="0" dirty="0" smtClean="0">
                          <a:effectLst/>
                        </a:rPr>
                        <a:t>South</a:t>
                      </a:r>
                      <a:r>
                        <a:rPr lang="en-US" sz="1200" b="0" baseline="0" dirty="0" smtClean="0">
                          <a:effectLst/>
                        </a:rPr>
                        <a:t> Africa has an extremely inadequate public transport network and though the various government administrations have spent a lot of effort, time and financial resources in improving not just the infrastructure but access, the country is not in any position to claim that the population can travel without dependence on private cars. The extent of the need outside of major cities and especially in rural communities becomes even more critical.</a:t>
                      </a:r>
                    </a:p>
                    <a:p>
                      <a:pPr marL="0" marR="0" algn="just">
                        <a:lnSpc>
                          <a:spcPct val="107000"/>
                        </a:lnSpc>
                        <a:spcBef>
                          <a:spcPts val="0"/>
                        </a:spcBef>
                        <a:spcAft>
                          <a:spcPts val="0"/>
                        </a:spcAft>
                      </a:pPr>
                      <a:endParaRPr lang="en-US" sz="1200" b="0" baseline="0" dirty="0" smtClean="0">
                        <a:effectLst/>
                      </a:endParaRPr>
                    </a:p>
                  </a:txBody>
                  <a:tcPr marL="63688" marR="63688" marT="0" marB="0"/>
                </a:tc>
                <a:tc>
                  <a:txBody>
                    <a:bodyPr/>
                    <a:lstStyle/>
                    <a:p>
                      <a:pPr marL="0" indent="0" algn="just">
                        <a:spcAft>
                          <a:spcPts val="0"/>
                        </a:spcAft>
                        <a:buFont typeface="Arial" panose="020B0604020202020204" pitchFamily="34" charset="0"/>
                        <a:buNone/>
                        <a:tabLst>
                          <a:tab pos="3657600" algn="l"/>
                        </a:tabLst>
                      </a:pPr>
                      <a:r>
                        <a:rPr lang="en-ZA" sz="1200" dirty="0" smtClean="0">
                          <a:effectLst/>
                          <a:latin typeface="+mj-lt"/>
                          <a:ea typeface="Times New Roman" panose="02020603050405020304" pitchFamily="18" charset="0"/>
                          <a:cs typeface="Calibri" panose="020F0502020204030204" pitchFamily="34" charset="0"/>
                        </a:rPr>
                        <a:t>Noted.</a:t>
                      </a:r>
                      <a:endParaRPr lang="en-ZA" sz="12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1365183">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253</a:t>
            </a:fld>
            <a:endParaRPr lang="en-US"/>
          </a:p>
        </p:txBody>
      </p:sp>
    </p:spTree>
    <p:extLst>
      <p:ext uri="{BB962C8B-B14F-4D97-AF65-F5344CB8AC3E}">
        <p14:creationId xmlns:p14="http://schemas.microsoft.com/office/powerpoint/2010/main" xmlns="" val="2929957543"/>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1. Background</a:t>
            </a:r>
            <a:endParaRPr lang="en-ZA"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01300794"/>
              </p:ext>
            </p:extLst>
          </p:nvPr>
        </p:nvGraphicFramePr>
        <p:xfrm>
          <a:off x="0" y="1"/>
          <a:ext cx="9253538" cy="5887019"/>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328697">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321442">
                <a:tc rowSpan="2">
                  <a:txBody>
                    <a:bodyPr/>
                    <a:lstStyle/>
                    <a:p>
                      <a:pPr marL="0" marR="0">
                        <a:lnSpc>
                          <a:spcPct val="107000"/>
                        </a:lnSpc>
                        <a:spcBef>
                          <a:spcPts val="0"/>
                        </a:spcBef>
                        <a:spcAft>
                          <a:spcPts val="0"/>
                        </a:spcAft>
                      </a:pPr>
                      <a:r>
                        <a:rPr lang="en-US" sz="1400" b="1" dirty="0" smtClean="0">
                          <a:solidFill>
                            <a:schemeClr val="tx1"/>
                          </a:solidFill>
                          <a:effectLst/>
                          <a:latin typeface="+mj-lt"/>
                          <a:ea typeface="Calibri" panose="020F0502020204030204" pitchFamily="34" charset="0"/>
                          <a:cs typeface="Times New Roman" panose="02020603050405020304" pitchFamily="18" charset="0"/>
                        </a:rPr>
                        <a:t>South African</a:t>
                      </a:r>
                      <a:r>
                        <a:rPr lang="en-US" sz="1400" b="1" baseline="0" dirty="0" smtClean="0">
                          <a:solidFill>
                            <a:schemeClr val="tx1"/>
                          </a:solidFill>
                          <a:effectLst/>
                          <a:latin typeface="+mj-lt"/>
                          <a:ea typeface="Calibri" panose="020F0502020204030204" pitchFamily="34" charset="0"/>
                          <a:cs typeface="Times New Roman" panose="02020603050405020304" pitchFamily="18" charset="0"/>
                        </a:rPr>
                        <a:t> Catholic Bishops’ Conference</a:t>
                      </a:r>
                      <a:endParaRPr lang="en-US" sz="14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US" sz="1200" b="0" baseline="0" dirty="0" smtClean="0">
                          <a:effectLst/>
                        </a:rPr>
                        <a:t>The right to religious freedom is enshrined in  the Constitution, and it would be a tragic day if that right was infringed upon under the guise of road safety. Many religious ceremonies and rituals, including those of the main Christian denominations and African traditional rituals involve the use of wine and traditional beer taken in very small amounts that are at present considered insignificant to impair a motorist's ability to drive safely and properly. Under the new legislation everyone who partakes of these religious rituals and drives home is committing a criminal offence. Since these are not the persons responsible for the carnage on our roads, why are these people being targeted for criminalization.  </a:t>
                      </a:r>
                      <a:endParaRPr lang="en-US" sz="1200" b="0" dirty="0" smtClean="0">
                        <a:effectLst/>
                      </a:endParaRPr>
                    </a:p>
                  </a:txBody>
                  <a:tcPr marL="63688" marR="63688" marT="0" marB="0"/>
                </a:tc>
                <a:tc>
                  <a:txBody>
                    <a:bodyPr/>
                    <a:lstStyle/>
                    <a:p>
                      <a:pPr marL="0" indent="0" algn="just">
                        <a:spcAft>
                          <a:spcPts val="0"/>
                        </a:spcAft>
                        <a:buFont typeface="Arial" panose="020B0604020202020204" pitchFamily="34" charset="0"/>
                        <a:buNone/>
                        <a:tabLst>
                          <a:tab pos="3657600" algn="l"/>
                        </a:tabLst>
                      </a:pPr>
                      <a:r>
                        <a:rPr lang="en-ZA" sz="1200" dirty="0" smtClean="0">
                          <a:effectLst/>
                          <a:latin typeface="+mj-lt"/>
                          <a:ea typeface="Times New Roman" panose="02020603050405020304" pitchFamily="18" charset="0"/>
                          <a:cs typeface="Calibri" panose="020F0502020204030204" pitchFamily="34" charset="0"/>
                        </a:rPr>
                        <a:t>Noted</a:t>
                      </a:r>
                      <a:r>
                        <a:rPr lang="en-ZA" sz="1200" baseline="0" dirty="0" smtClean="0">
                          <a:effectLst/>
                          <a:latin typeface="+mj-lt"/>
                          <a:ea typeface="Times New Roman" panose="02020603050405020304" pitchFamily="18" charset="0"/>
                          <a:cs typeface="Calibri" panose="020F0502020204030204" pitchFamily="34" charset="0"/>
                        </a:rPr>
                        <a:t>, however, t</a:t>
                      </a:r>
                      <a:r>
                        <a:rPr lang="en-ZA" sz="1200" dirty="0" smtClean="0">
                          <a:effectLst/>
                          <a:latin typeface="+mj-lt"/>
                          <a:ea typeface="Times New Roman" panose="02020603050405020304" pitchFamily="18" charset="0"/>
                          <a:cs typeface="Calibri" panose="020F0502020204030204" pitchFamily="34" charset="0"/>
                        </a:rPr>
                        <a:t>he proposed</a:t>
                      </a:r>
                      <a:r>
                        <a:rPr lang="en-ZA" sz="1200" baseline="0" dirty="0" smtClean="0">
                          <a:effectLst/>
                          <a:latin typeface="+mj-lt"/>
                          <a:ea typeface="Times New Roman" panose="02020603050405020304" pitchFamily="18" charset="0"/>
                          <a:cs typeface="Calibri" panose="020F0502020204030204" pitchFamily="34" charset="0"/>
                        </a:rPr>
                        <a:t> legislative amendments are not made with the sole intention of infringing any other constitutionally enshrined right. The proposals as covered in this Bill are made with the exact intention of protecting South Africans from the road carnages that have  continuously been a major problem for this country. Joint operations are continuously held in the country and people arrested for various crimes including drunk driving but drivers just continue to drive whilst intoxicated. The proposal to abolish the presence of BAC in the blood or breath specimen of the drivers was necessitated by the desire and need to safe the lives of road users who are killed by drunk drivers who take advantage of the presence of certain allowable limits in terms of BAC in both blood and breath specimen of vehicle drivers.</a:t>
                      </a:r>
                      <a:endParaRPr lang="en-ZA" sz="12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1236880">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254</a:t>
            </a:fld>
            <a:endParaRPr lang="en-US"/>
          </a:p>
        </p:txBody>
      </p:sp>
    </p:spTree>
    <p:extLst>
      <p:ext uri="{BB962C8B-B14F-4D97-AF65-F5344CB8AC3E}">
        <p14:creationId xmlns:p14="http://schemas.microsoft.com/office/powerpoint/2010/main" xmlns="" val="2586009797"/>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1. Background</a:t>
            </a:r>
            <a:endParaRPr lang="en-ZA"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70006261"/>
              </p:ext>
            </p:extLst>
          </p:nvPr>
        </p:nvGraphicFramePr>
        <p:xfrm>
          <a:off x="0" y="-1"/>
          <a:ext cx="9253538" cy="5444889"/>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41441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716242">
                <a:tc rowSpan="2">
                  <a:txBody>
                    <a:bodyPr/>
                    <a:lstStyle/>
                    <a:p>
                      <a:pPr marL="0" marR="0">
                        <a:lnSpc>
                          <a:spcPct val="107000"/>
                        </a:lnSpc>
                        <a:spcBef>
                          <a:spcPts val="0"/>
                        </a:spcBef>
                        <a:spcAft>
                          <a:spcPts val="0"/>
                        </a:spcAft>
                      </a:pPr>
                      <a:r>
                        <a:rPr lang="en-US" sz="1400" b="1" dirty="0" smtClean="0">
                          <a:solidFill>
                            <a:schemeClr val="tx1"/>
                          </a:solidFill>
                          <a:effectLst/>
                          <a:latin typeface="+mj-lt"/>
                          <a:ea typeface="Calibri" panose="020F0502020204030204" pitchFamily="34" charset="0"/>
                          <a:cs typeface="Times New Roman" panose="02020603050405020304" pitchFamily="18" charset="0"/>
                        </a:rPr>
                        <a:t>South African</a:t>
                      </a:r>
                      <a:r>
                        <a:rPr lang="en-US" sz="1400" b="1" baseline="0" dirty="0" smtClean="0">
                          <a:solidFill>
                            <a:schemeClr val="tx1"/>
                          </a:solidFill>
                          <a:effectLst/>
                          <a:latin typeface="+mj-lt"/>
                          <a:ea typeface="Calibri" panose="020F0502020204030204" pitchFamily="34" charset="0"/>
                          <a:cs typeface="Times New Roman" panose="02020603050405020304" pitchFamily="18" charset="0"/>
                        </a:rPr>
                        <a:t> Catholic Bishops’ Conference</a:t>
                      </a:r>
                      <a:endParaRPr lang="en-US" sz="14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US" sz="1200" b="0" dirty="0" smtClean="0">
                          <a:effectLst/>
                        </a:rPr>
                        <a:t>Many over-the counter medicine, foods and supplements have varying levels of alcohol in them. Many parents who wake up with these ailments, and take these medications cannot then drive their children to school or drive to work themselves because they will be committing a criminal offence. Many</a:t>
                      </a:r>
                      <a:r>
                        <a:rPr lang="en-US" sz="1200" b="0" baseline="0" dirty="0" smtClean="0">
                          <a:effectLst/>
                        </a:rPr>
                        <a:t> ordinary people who unknowingly eat or drink many foods and drinks which sometimes ferment naturally, or have trace amount of alcohol in them, and drive, will be breaking the law. These persons are not physically impaired to drive safely and are not the people responsible for the carnage on our roads, so whey are they also being turned into criminals, especially since many have no access to the alternative of public transport </a:t>
                      </a:r>
                      <a:endParaRPr lang="en-US" sz="1200" b="0" dirty="0" smtClean="0">
                        <a:effectLst/>
                      </a:endParaRPr>
                    </a:p>
                  </a:txBody>
                  <a:tcPr marL="63688" marR="63688" marT="0" marB="0"/>
                </a:tc>
                <a:tc>
                  <a:txBody>
                    <a:bodyPr/>
                    <a:lstStyle/>
                    <a:p>
                      <a:pPr marL="0" indent="0" algn="just">
                        <a:spcAft>
                          <a:spcPts val="0"/>
                        </a:spcAft>
                        <a:buFont typeface="Arial" panose="020B0604020202020204" pitchFamily="34" charset="0"/>
                        <a:buNone/>
                        <a:tabLst>
                          <a:tab pos="3657600" algn="l"/>
                        </a:tabLst>
                      </a:pPr>
                      <a:r>
                        <a:rPr lang="en-ZA" sz="1200" dirty="0" smtClean="0">
                          <a:effectLst/>
                          <a:latin typeface="+mj-lt"/>
                          <a:ea typeface="Times New Roman" panose="02020603050405020304" pitchFamily="18" charset="0"/>
                          <a:cs typeface="Calibri" panose="020F0502020204030204" pitchFamily="34" charset="0"/>
                        </a:rPr>
                        <a:t>Whilst it is acknowledged that certain over the counter medicines have</a:t>
                      </a:r>
                      <a:r>
                        <a:rPr lang="en-ZA" sz="1200" baseline="0" dirty="0" smtClean="0">
                          <a:effectLst/>
                          <a:latin typeface="+mj-lt"/>
                          <a:ea typeface="Times New Roman" panose="02020603050405020304" pitchFamily="18" charset="0"/>
                          <a:cs typeface="Calibri" panose="020F0502020204030204" pitchFamily="34" charset="0"/>
                        </a:rPr>
                        <a:t> certain levels of alcohol, the packaging and leaflets contained in most of these medication does contain side effects and certain warnings to the effect that if ingested, one should not drive or operate machinery because they may cause drowsiness and impaired levels of concentration. Driving a vehicle or operating any such machinery will be risky and at times amount to placing the lives of other people at risk. </a:t>
                      </a:r>
                      <a:endParaRPr lang="en-ZA" sz="12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1314234">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255</a:t>
            </a:fld>
            <a:endParaRPr lang="en-US"/>
          </a:p>
        </p:txBody>
      </p:sp>
    </p:spTree>
    <p:extLst>
      <p:ext uri="{BB962C8B-B14F-4D97-AF65-F5344CB8AC3E}">
        <p14:creationId xmlns:p14="http://schemas.microsoft.com/office/powerpoint/2010/main" xmlns="" val="2556826282"/>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1. Background</a:t>
            </a:r>
            <a:endParaRPr lang="en-ZA"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828978601"/>
              </p:ext>
            </p:extLst>
          </p:nvPr>
        </p:nvGraphicFramePr>
        <p:xfrm>
          <a:off x="0" y="1"/>
          <a:ext cx="9253538" cy="5547461"/>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34240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949827">
                <a:tc rowSpan="2">
                  <a:txBody>
                    <a:bodyPr/>
                    <a:lstStyle/>
                    <a:p>
                      <a:pPr marL="0" marR="0">
                        <a:lnSpc>
                          <a:spcPct val="107000"/>
                        </a:lnSpc>
                        <a:spcBef>
                          <a:spcPts val="0"/>
                        </a:spcBef>
                        <a:spcAft>
                          <a:spcPts val="0"/>
                        </a:spcAft>
                      </a:pPr>
                      <a:r>
                        <a:rPr lang="en-US" sz="1400" b="1" dirty="0" smtClean="0">
                          <a:solidFill>
                            <a:schemeClr val="tx1"/>
                          </a:solidFill>
                          <a:effectLst/>
                          <a:latin typeface="+mj-lt"/>
                          <a:ea typeface="Calibri" panose="020F0502020204030204" pitchFamily="34" charset="0"/>
                          <a:cs typeface="Times New Roman" panose="02020603050405020304" pitchFamily="18" charset="0"/>
                        </a:rPr>
                        <a:t>South African</a:t>
                      </a:r>
                      <a:r>
                        <a:rPr lang="en-US" sz="1400" b="1" baseline="0" dirty="0" smtClean="0">
                          <a:solidFill>
                            <a:schemeClr val="tx1"/>
                          </a:solidFill>
                          <a:effectLst/>
                          <a:latin typeface="+mj-lt"/>
                          <a:ea typeface="Calibri" panose="020F0502020204030204" pitchFamily="34" charset="0"/>
                          <a:cs typeface="Times New Roman" panose="02020603050405020304" pitchFamily="18" charset="0"/>
                        </a:rPr>
                        <a:t> Catholic Bishops’ Conference</a:t>
                      </a:r>
                      <a:endParaRPr lang="en-US" sz="14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US" sz="1200" b="0" dirty="0" smtClean="0">
                          <a:effectLst/>
                        </a:rPr>
                        <a:t>If at present over 90% of the carnage</a:t>
                      </a:r>
                      <a:r>
                        <a:rPr lang="en-US" sz="1200" b="0" baseline="0" dirty="0" smtClean="0">
                          <a:effectLst/>
                        </a:rPr>
                        <a:t> on the roads is due to a failure to enforce the law as it stands, why is the Department not focusing on enforcement of the law instead of seemingly shifting the responsibility from a lack of serious enforcement to the criminalization of ordinary people. The argument is often made that people should use private taxis at night or in places where there is no public transport. This is an insult to many poor people who cannot afford private taxis and even more discriminatory, many of these private taxis are reluctant to enter townships to collect or deliver passengers. This means that again the poor in these townships are being marginalized even further. That means that anyone with any trace amounts of alcohol, which at present are legal and acceptable, has to either walk home or remain stuck wherever they are. In a country still struggling with unacceptably high crime rates, this is an unfair, unnecessary, and onerous burden to put on all people.</a:t>
                      </a:r>
                      <a:endParaRPr lang="en-US" sz="1200" b="0" dirty="0" smtClean="0">
                        <a:effectLst/>
                      </a:endParaRPr>
                    </a:p>
                  </a:txBody>
                  <a:tcPr marL="63688" marR="63688" marT="0" marB="0"/>
                </a:tc>
                <a:tc>
                  <a:txBody>
                    <a:bodyPr/>
                    <a:lstStyle/>
                    <a:p>
                      <a:pPr marL="0" indent="0" algn="just">
                        <a:spcAft>
                          <a:spcPts val="0"/>
                        </a:spcAft>
                        <a:buFont typeface="Arial" panose="020B0604020202020204" pitchFamily="34" charset="0"/>
                        <a:buNone/>
                        <a:tabLst>
                          <a:tab pos="3657600" algn="l"/>
                        </a:tabLst>
                      </a:pPr>
                      <a:r>
                        <a:rPr lang="en-ZA" sz="1200" dirty="0" smtClean="0">
                          <a:effectLst/>
                          <a:latin typeface="+mj-lt"/>
                          <a:ea typeface="Times New Roman" panose="02020603050405020304" pitchFamily="18" charset="0"/>
                          <a:cs typeface="Calibri" panose="020F0502020204030204" pitchFamily="34" charset="0"/>
                        </a:rPr>
                        <a:t>The Department has plans in place to improve law enforcement. There are plans to have a 24/7 law enforcement to improve</a:t>
                      </a:r>
                      <a:r>
                        <a:rPr lang="en-ZA" sz="1200" baseline="0" dirty="0" smtClean="0">
                          <a:effectLst/>
                          <a:latin typeface="+mj-lt"/>
                          <a:ea typeface="Times New Roman" panose="02020603050405020304" pitchFamily="18" charset="0"/>
                          <a:cs typeface="Calibri" panose="020F0502020204030204" pitchFamily="34" charset="0"/>
                        </a:rPr>
                        <a:t> visibility of traffic officials on the public roads and to deal with disregard to the road traffic rules. Law enforcement interventions are always a collective interventions that are aimed at reduction of road carnages. It is our belief that all the proposed interventions contained in this Bill are geared towards one objective of reduction or road carnages and also improve road safety. The effect of alcohol and driving is that it that alcohol leads to reduced driving ability and reaction times which leads to accidents and loss of lives on our roads.</a:t>
                      </a:r>
                      <a:endParaRPr lang="en-ZA" sz="12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1255231">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256</a:t>
            </a:fld>
            <a:endParaRPr lang="en-US"/>
          </a:p>
        </p:txBody>
      </p:sp>
    </p:spTree>
    <p:extLst>
      <p:ext uri="{BB962C8B-B14F-4D97-AF65-F5344CB8AC3E}">
        <p14:creationId xmlns:p14="http://schemas.microsoft.com/office/powerpoint/2010/main" xmlns="" val="209901408"/>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1. Background</a:t>
            </a:r>
            <a:endParaRPr lang="en-ZA"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816849245"/>
              </p:ext>
            </p:extLst>
          </p:nvPr>
        </p:nvGraphicFramePr>
        <p:xfrm>
          <a:off x="0" y="7110"/>
          <a:ext cx="9253538" cy="5612360"/>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40730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949827">
                <a:tc rowSpan="2">
                  <a:txBody>
                    <a:bodyPr/>
                    <a:lstStyle/>
                    <a:p>
                      <a:pPr marL="0" marR="0">
                        <a:lnSpc>
                          <a:spcPct val="107000"/>
                        </a:lnSpc>
                        <a:spcBef>
                          <a:spcPts val="0"/>
                        </a:spcBef>
                        <a:spcAft>
                          <a:spcPts val="0"/>
                        </a:spcAft>
                      </a:pPr>
                      <a:r>
                        <a:rPr lang="en-US" sz="1400" b="1" dirty="0" smtClean="0">
                          <a:solidFill>
                            <a:schemeClr val="tx1"/>
                          </a:solidFill>
                          <a:effectLst/>
                          <a:latin typeface="+mj-lt"/>
                          <a:ea typeface="Calibri" panose="020F0502020204030204" pitchFamily="34" charset="0"/>
                          <a:cs typeface="Times New Roman" panose="02020603050405020304" pitchFamily="18" charset="0"/>
                        </a:rPr>
                        <a:t>South African</a:t>
                      </a:r>
                      <a:r>
                        <a:rPr lang="en-US" sz="1400" b="1" baseline="0" dirty="0" smtClean="0">
                          <a:solidFill>
                            <a:schemeClr val="tx1"/>
                          </a:solidFill>
                          <a:effectLst/>
                          <a:latin typeface="+mj-lt"/>
                          <a:ea typeface="Calibri" panose="020F0502020204030204" pitchFamily="34" charset="0"/>
                          <a:cs typeface="Times New Roman" panose="02020603050405020304" pitchFamily="18" charset="0"/>
                        </a:rPr>
                        <a:t> Catholic Bishops’ Conference</a:t>
                      </a:r>
                      <a:endParaRPr lang="en-US" sz="14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US" sz="1200" b="0" dirty="0" smtClean="0">
                          <a:effectLst/>
                        </a:rPr>
                        <a:t>Since</a:t>
                      </a:r>
                      <a:r>
                        <a:rPr lang="en-US" sz="1200" b="0" baseline="0" dirty="0" smtClean="0">
                          <a:effectLst/>
                        </a:rPr>
                        <a:t> the Department itself recognize that lack of enforcement is the major enabler illegal driving behaviour at present, before anyone asks for a reduction in the present legal alcohol limits, maybe there should be a drive to employ more law enforcement officers, following the 4E’s in the Road Safety Strategies. I.e. Heavy and visible enforcement, education to support the enforcement, engineering involving low cost remediation in hazardous locations, as well as vehicle engineering standards and evaluation which is research and data collection.</a:t>
                      </a:r>
                    </a:p>
                  </a:txBody>
                  <a:tcPr marL="63688" marR="63688" marT="0" marB="0"/>
                </a:tc>
                <a:tc>
                  <a:txBody>
                    <a:bodyPr/>
                    <a:lstStyle/>
                    <a:p>
                      <a:pPr marL="0" indent="0" algn="just">
                        <a:spcAft>
                          <a:spcPts val="0"/>
                        </a:spcAft>
                        <a:buFont typeface="Arial" panose="020B0604020202020204" pitchFamily="34" charset="0"/>
                        <a:buNone/>
                        <a:tabLst>
                          <a:tab pos="3657600" algn="l"/>
                        </a:tabLst>
                      </a:pPr>
                      <a:r>
                        <a:rPr lang="en-ZA" sz="1200" dirty="0" smtClean="0">
                          <a:effectLst/>
                          <a:latin typeface="+mj-lt"/>
                          <a:ea typeface="Times New Roman" panose="02020603050405020304" pitchFamily="18" charset="0"/>
                          <a:cs typeface="Calibri" panose="020F0502020204030204" pitchFamily="34" charset="0"/>
                        </a:rPr>
                        <a:t>Noted. The Department in conjunction</a:t>
                      </a:r>
                      <a:r>
                        <a:rPr lang="en-ZA" sz="1200" baseline="0" dirty="0" smtClean="0">
                          <a:effectLst/>
                          <a:latin typeface="+mj-lt"/>
                          <a:ea typeface="Times New Roman" panose="02020603050405020304" pitchFamily="18" charset="0"/>
                          <a:cs typeface="Calibri" panose="020F0502020204030204" pitchFamily="34" charset="0"/>
                        </a:rPr>
                        <a:t> with the RTMC is in the process of improving law enforcement through the proposed declaration of traffic officers service as an essential service and implement a 24/7 programme of action with a view to increase traffic officers visibility. The old NQF level 4 traffic officers qualification is being phased out to be replaced by the new three year NQF level 6 traffic officers qualification with improved and added modules to adequately equip traffic officers.  </a:t>
                      </a:r>
                      <a:endParaRPr lang="en-ZA" sz="12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1255231">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257</a:t>
            </a:fld>
            <a:endParaRPr lang="en-US"/>
          </a:p>
        </p:txBody>
      </p:sp>
    </p:spTree>
    <p:extLst>
      <p:ext uri="{BB962C8B-B14F-4D97-AF65-F5344CB8AC3E}">
        <p14:creationId xmlns:p14="http://schemas.microsoft.com/office/powerpoint/2010/main" xmlns="" val="3223240954"/>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1. Background</a:t>
            </a:r>
            <a:endParaRPr lang="en-ZA"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72407651"/>
              </p:ext>
            </p:extLst>
          </p:nvPr>
        </p:nvGraphicFramePr>
        <p:xfrm>
          <a:off x="0" y="1"/>
          <a:ext cx="9253538" cy="5697193"/>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34240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17132">
                <a:tc rowSpan="2">
                  <a:txBody>
                    <a:bodyPr/>
                    <a:lstStyle/>
                    <a:p>
                      <a:pPr marL="0" marR="0">
                        <a:lnSpc>
                          <a:spcPct val="107000"/>
                        </a:lnSpc>
                        <a:spcBef>
                          <a:spcPts val="0"/>
                        </a:spcBef>
                        <a:spcAft>
                          <a:spcPts val="0"/>
                        </a:spcAft>
                      </a:pPr>
                      <a:r>
                        <a:rPr lang="en-US" sz="1400" b="1" dirty="0" smtClean="0">
                          <a:solidFill>
                            <a:schemeClr val="tx1"/>
                          </a:solidFill>
                          <a:effectLst/>
                          <a:latin typeface="+mj-lt"/>
                          <a:ea typeface="Calibri" panose="020F0502020204030204" pitchFamily="34" charset="0"/>
                          <a:cs typeface="Times New Roman" panose="02020603050405020304" pitchFamily="18" charset="0"/>
                        </a:rPr>
                        <a:t>DH </a:t>
                      </a:r>
                      <a:r>
                        <a:rPr lang="en-US" sz="1400" b="1" dirty="0" err="1" smtClean="0">
                          <a:solidFill>
                            <a:schemeClr val="tx1"/>
                          </a:solidFill>
                          <a:effectLst/>
                          <a:latin typeface="+mj-lt"/>
                          <a:ea typeface="Calibri" panose="020F0502020204030204" pitchFamily="34" charset="0"/>
                          <a:cs typeface="Times New Roman" panose="02020603050405020304" pitchFamily="18" charset="0"/>
                        </a:rPr>
                        <a:t>Naish</a:t>
                      </a:r>
                      <a:endParaRPr lang="en-US" sz="14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US" sz="1200" b="0" dirty="0" smtClean="0">
                          <a:effectLst/>
                        </a:rPr>
                        <a:t>Micro dots in number plates. </a:t>
                      </a:r>
                    </a:p>
                    <a:p>
                      <a:pPr marL="0" marR="0" algn="just">
                        <a:lnSpc>
                          <a:spcPct val="107000"/>
                        </a:lnSpc>
                        <a:spcBef>
                          <a:spcPts val="0"/>
                        </a:spcBef>
                        <a:spcAft>
                          <a:spcPts val="0"/>
                        </a:spcAft>
                      </a:pPr>
                      <a:r>
                        <a:rPr lang="en-US" sz="1200" b="0" dirty="0" smtClean="0">
                          <a:effectLst/>
                        </a:rPr>
                        <a:t> </a:t>
                      </a:r>
                    </a:p>
                    <a:p>
                      <a:pPr marL="0" marR="0" algn="just">
                        <a:lnSpc>
                          <a:spcPct val="107000"/>
                        </a:lnSpc>
                        <a:spcBef>
                          <a:spcPts val="0"/>
                        </a:spcBef>
                        <a:spcAft>
                          <a:spcPts val="0"/>
                        </a:spcAft>
                      </a:pPr>
                      <a:r>
                        <a:rPr lang="en-US" sz="1200" b="0" dirty="0" smtClean="0">
                          <a:effectLst/>
                        </a:rPr>
                        <a:t> </a:t>
                      </a:r>
                    </a:p>
                    <a:p>
                      <a:pPr marL="0" marR="0" algn="just">
                        <a:lnSpc>
                          <a:spcPct val="107000"/>
                        </a:lnSpc>
                        <a:spcBef>
                          <a:spcPts val="0"/>
                        </a:spcBef>
                        <a:spcAft>
                          <a:spcPts val="0"/>
                        </a:spcAft>
                      </a:pPr>
                      <a:r>
                        <a:rPr lang="en-US" sz="1200" b="0" dirty="0" smtClean="0">
                          <a:effectLst/>
                        </a:rPr>
                        <a:t> </a:t>
                      </a:r>
                    </a:p>
                    <a:p>
                      <a:pPr marL="0" marR="0" algn="just">
                        <a:lnSpc>
                          <a:spcPct val="107000"/>
                        </a:lnSpc>
                        <a:spcBef>
                          <a:spcPts val="0"/>
                        </a:spcBef>
                        <a:spcAft>
                          <a:spcPts val="0"/>
                        </a:spcAft>
                      </a:pPr>
                      <a:r>
                        <a:rPr lang="en-US" sz="1200" b="0" dirty="0" smtClean="0">
                          <a:effectLst/>
                        </a:rPr>
                        <a:t>Why not put the micro dots in the licence disc instead of the number plate...  </a:t>
                      </a:r>
                    </a:p>
                    <a:p>
                      <a:pPr marL="0" marR="0" algn="just">
                        <a:lnSpc>
                          <a:spcPct val="107000"/>
                        </a:lnSpc>
                        <a:spcBef>
                          <a:spcPts val="0"/>
                        </a:spcBef>
                        <a:spcAft>
                          <a:spcPts val="0"/>
                        </a:spcAft>
                      </a:pPr>
                      <a:endParaRPr lang="en-US" sz="1200" b="0" dirty="0" smtClean="0">
                        <a:effectLst/>
                      </a:endParaRPr>
                    </a:p>
                  </a:txBody>
                  <a:tcPr marL="63688" marR="63688" marT="0" marB="0"/>
                </a:tc>
                <a:tc>
                  <a:txBody>
                    <a:bodyPr/>
                    <a:lstStyle/>
                    <a:p>
                      <a:pPr marL="0" indent="0" algn="just">
                        <a:spcAft>
                          <a:spcPts val="0"/>
                        </a:spcAft>
                        <a:buFont typeface="Arial" panose="020B0604020202020204" pitchFamily="34" charset="0"/>
                        <a:buNone/>
                        <a:tabLst>
                          <a:tab pos="3657600" algn="l"/>
                        </a:tabLst>
                      </a:pPr>
                      <a:r>
                        <a:rPr lang="en-ZA" sz="1200" dirty="0" smtClean="0">
                          <a:effectLst/>
                          <a:latin typeface="+mj-lt"/>
                          <a:ea typeface="Times New Roman" panose="02020603050405020304" pitchFamily="18" charset="0"/>
                          <a:cs typeface="Calibri" panose="020F0502020204030204" pitchFamily="34" charset="0"/>
                        </a:rPr>
                        <a:t>The number plate is not intended to have a microdot. Microdots are currently</a:t>
                      </a:r>
                      <a:r>
                        <a:rPr lang="en-ZA" sz="1200" baseline="0" dirty="0" smtClean="0">
                          <a:effectLst/>
                          <a:latin typeface="+mj-lt"/>
                          <a:ea typeface="Times New Roman" panose="02020603050405020304" pitchFamily="18" charset="0"/>
                          <a:cs typeface="Calibri" panose="020F0502020204030204" pitchFamily="34" charset="0"/>
                        </a:rPr>
                        <a:t> applicable on the underside, door posts, inside the bonnet, and on the VIN Numbers of vehicles and inside the bumpers of the</a:t>
                      </a:r>
                      <a:r>
                        <a:rPr lang="en-ZA" sz="1200" dirty="0" smtClean="0">
                          <a:effectLst/>
                          <a:latin typeface="+mj-lt"/>
                          <a:ea typeface="Times New Roman" panose="02020603050405020304" pitchFamily="18" charset="0"/>
                          <a:cs typeface="Calibri" panose="020F0502020204030204" pitchFamily="34" charset="0"/>
                        </a:rPr>
                        <a:t>  vehicle.</a:t>
                      </a:r>
                      <a:r>
                        <a:rPr lang="en-ZA" sz="1200" baseline="0" dirty="0" smtClean="0">
                          <a:effectLst/>
                          <a:latin typeface="+mj-lt"/>
                          <a:ea typeface="Times New Roman" panose="02020603050405020304" pitchFamily="18" charset="0"/>
                          <a:cs typeface="Calibri" panose="020F0502020204030204" pitchFamily="34" charset="0"/>
                        </a:rPr>
                        <a:t> </a:t>
                      </a:r>
                      <a:r>
                        <a:rPr lang="en-ZA" sz="1200" dirty="0" smtClean="0">
                          <a:effectLst/>
                          <a:latin typeface="+mj-lt"/>
                          <a:ea typeface="Times New Roman" panose="02020603050405020304" pitchFamily="18" charset="0"/>
                          <a:cs typeface="Calibri" panose="020F0502020204030204" pitchFamily="34" charset="0"/>
                        </a:rPr>
                        <a:t>What is intended to be included in the number plate is a number plate recognition system which will allow the law enforcement officers to enforce the law efficiently and effectively even while the vehicle is in motion without having to first stop it and ascertain the vehicle details. This will also assist in dealing with the current number plate duplication, vehicle theft and cloning which criminal elements are using to commit harrowing crimes and</a:t>
                      </a:r>
                      <a:r>
                        <a:rPr lang="en-ZA" sz="1200" baseline="0" dirty="0" smtClean="0">
                          <a:effectLst/>
                          <a:latin typeface="+mj-lt"/>
                          <a:ea typeface="Times New Roman" panose="02020603050405020304" pitchFamily="18" charset="0"/>
                          <a:cs typeface="Calibri" panose="020F0502020204030204" pitchFamily="34" charset="0"/>
                        </a:rPr>
                        <a:t> in the process easily evade police detection because they simply replace the number plate of their get away cars. The proposed regulations around this amendment is contained in the draft number plate regulations and it provides as follows:</a:t>
                      </a:r>
                    </a:p>
                    <a:p>
                      <a:pPr marL="0" indent="0" algn="just">
                        <a:spcAft>
                          <a:spcPts val="0"/>
                        </a:spcAft>
                        <a:buFont typeface="Arial" panose="020B0604020202020204" pitchFamily="34" charset="0"/>
                        <a:buNone/>
                        <a:tabLst>
                          <a:tab pos="3657600" algn="l"/>
                        </a:tabLst>
                      </a:pPr>
                      <a:endParaRPr lang="en-ZA" sz="1200" baseline="0" dirty="0" smtClean="0">
                        <a:effectLst/>
                        <a:latin typeface="+mj-lt"/>
                        <a:ea typeface="Times New Roman" panose="02020603050405020304" pitchFamily="18" charset="0"/>
                        <a:cs typeface="Calibri" panose="020F0502020204030204" pitchFamily="34" charset="0"/>
                      </a:endParaRPr>
                    </a:p>
                    <a:p>
                      <a:pPr marL="0" indent="0" algn="just">
                        <a:spcAft>
                          <a:spcPts val="0"/>
                        </a:spcAft>
                        <a:buFont typeface="Arial" panose="020B0604020202020204" pitchFamily="34" charset="0"/>
                        <a:buNone/>
                        <a:tabLst>
                          <a:tab pos="3657600" algn="l"/>
                        </a:tabLst>
                      </a:pPr>
                      <a:r>
                        <a:rPr lang="en-US" sz="1200" baseline="0" dirty="0" smtClean="0">
                          <a:effectLst/>
                          <a:latin typeface="+mj-lt"/>
                          <a:ea typeface="Times New Roman" panose="02020603050405020304" pitchFamily="18" charset="0"/>
                          <a:cs typeface="Calibri" panose="020F0502020204030204" pitchFamily="34" charset="0"/>
                        </a:rPr>
                        <a:t>The number plate referred to in </a:t>
                      </a:r>
                      <a:r>
                        <a:rPr lang="en-US" sz="1200" baseline="0" dirty="0" err="1" smtClean="0">
                          <a:effectLst/>
                          <a:latin typeface="+mj-lt"/>
                          <a:ea typeface="Times New Roman" panose="02020603050405020304" pitchFamily="18" charset="0"/>
                          <a:cs typeface="Calibri" panose="020F0502020204030204" pitchFamily="34" charset="0"/>
                        </a:rPr>
                        <a:t>subregulation</a:t>
                      </a:r>
                      <a:r>
                        <a:rPr lang="en-US" sz="1200" baseline="0" dirty="0" smtClean="0">
                          <a:effectLst/>
                          <a:latin typeface="+mj-lt"/>
                          <a:ea typeface="Times New Roman" panose="02020603050405020304" pitchFamily="18" charset="0"/>
                          <a:cs typeface="Calibri" panose="020F0502020204030204" pitchFamily="34" charset="0"/>
                        </a:rPr>
                        <a:t> (1)—</a:t>
                      </a:r>
                    </a:p>
                    <a:p>
                      <a:pPr marL="0" indent="0" algn="just">
                        <a:spcAft>
                          <a:spcPts val="0"/>
                        </a:spcAft>
                        <a:buFont typeface="Arial" panose="020B0604020202020204" pitchFamily="34" charset="0"/>
                        <a:buNone/>
                        <a:tabLst>
                          <a:tab pos="3657600" algn="l"/>
                        </a:tabLst>
                      </a:pPr>
                      <a:endParaRPr lang="en-US" sz="1200" baseline="0" dirty="0" smtClean="0">
                        <a:effectLst/>
                        <a:latin typeface="+mj-lt"/>
                        <a:ea typeface="Times New Roman" panose="02020603050405020304" pitchFamily="18" charset="0"/>
                        <a:cs typeface="Calibri" panose="020F0502020204030204" pitchFamily="34" charset="0"/>
                      </a:endParaRPr>
                    </a:p>
                    <a:p>
                      <a:pPr marL="0" indent="0" algn="just">
                        <a:spcAft>
                          <a:spcPts val="0"/>
                        </a:spcAft>
                        <a:buFont typeface="Arial" panose="020B0604020202020204" pitchFamily="34" charset="0"/>
                        <a:buNone/>
                        <a:tabLst>
                          <a:tab pos="3657600" algn="l"/>
                        </a:tabLst>
                      </a:pPr>
                      <a:r>
                        <a:rPr lang="en-US" sz="1200" baseline="0" dirty="0" smtClean="0">
                          <a:effectLst/>
                          <a:latin typeface="+mj-lt"/>
                          <a:ea typeface="Times New Roman" panose="02020603050405020304" pitchFamily="18" charset="0"/>
                          <a:cs typeface="Calibri" panose="020F0502020204030204" pitchFamily="34" charset="0"/>
                        </a:rPr>
                        <a:t>(a)shall bear a—</a:t>
                      </a:r>
                    </a:p>
                    <a:p>
                      <a:pPr marL="0" indent="0" algn="just">
                        <a:spcAft>
                          <a:spcPts val="0"/>
                        </a:spcAft>
                        <a:buFont typeface="Arial" panose="020B0604020202020204" pitchFamily="34" charset="0"/>
                        <a:buNone/>
                        <a:tabLst>
                          <a:tab pos="3657600" algn="l"/>
                        </a:tabLst>
                      </a:pPr>
                      <a:endParaRPr lang="en-US" sz="1200" baseline="0" dirty="0" smtClean="0">
                        <a:effectLst/>
                        <a:latin typeface="+mj-lt"/>
                        <a:ea typeface="Times New Roman" panose="02020603050405020304" pitchFamily="18" charset="0"/>
                        <a:cs typeface="Calibri" panose="020F0502020204030204" pitchFamily="34" charset="0"/>
                      </a:endParaRPr>
                    </a:p>
                    <a:p>
                      <a:pPr marL="0" indent="0" algn="just">
                        <a:spcAft>
                          <a:spcPts val="0"/>
                        </a:spcAft>
                        <a:buFont typeface="Arial" panose="020B0604020202020204" pitchFamily="34" charset="0"/>
                        <a:buNone/>
                        <a:tabLst>
                          <a:tab pos="3657600" algn="l"/>
                        </a:tabLst>
                      </a:pPr>
                      <a:r>
                        <a:rPr lang="en-US" sz="1200" baseline="0" dirty="0" smtClean="0">
                          <a:effectLst/>
                          <a:latin typeface="+mj-lt"/>
                          <a:ea typeface="Times New Roman" panose="02020603050405020304" pitchFamily="18" charset="0"/>
                          <a:cs typeface="Calibri" panose="020F0502020204030204" pitchFamily="34" charset="0"/>
                        </a:rPr>
                        <a:t>(</a:t>
                      </a:r>
                      <a:r>
                        <a:rPr lang="en-US" sz="1200" baseline="0" dirty="0" err="1" smtClean="0">
                          <a:effectLst/>
                          <a:latin typeface="+mj-lt"/>
                          <a:ea typeface="Times New Roman" panose="02020603050405020304" pitchFamily="18" charset="0"/>
                          <a:cs typeface="Calibri" panose="020F0502020204030204" pitchFamily="34" charset="0"/>
                        </a:rPr>
                        <a:t>i</a:t>
                      </a:r>
                      <a:r>
                        <a:rPr lang="en-US" sz="1200" baseline="0" dirty="0" smtClean="0">
                          <a:effectLst/>
                          <a:latin typeface="+mj-lt"/>
                          <a:ea typeface="Times New Roman" panose="02020603050405020304" pitchFamily="18" charset="0"/>
                          <a:cs typeface="Calibri" panose="020F0502020204030204" pitchFamily="34" charset="0"/>
                        </a:rPr>
                        <a:t>)South African Bureau of Standards certification mark on bottom right below licence mark of the province, </a:t>
                      </a:r>
                    </a:p>
                    <a:p>
                      <a:pPr marL="0" indent="0" algn="just">
                        <a:spcAft>
                          <a:spcPts val="0"/>
                        </a:spcAft>
                        <a:buFont typeface="Arial" panose="020B0604020202020204" pitchFamily="34" charset="0"/>
                        <a:buNone/>
                        <a:tabLst>
                          <a:tab pos="3657600" algn="l"/>
                        </a:tabLst>
                      </a:pPr>
                      <a:endParaRPr lang="en-US" sz="1400" baseline="0" dirty="0" smtClean="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386550">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258</a:t>
            </a:fld>
            <a:endParaRPr lang="en-US"/>
          </a:p>
        </p:txBody>
      </p:sp>
    </p:spTree>
    <p:extLst>
      <p:ext uri="{BB962C8B-B14F-4D97-AF65-F5344CB8AC3E}">
        <p14:creationId xmlns:p14="http://schemas.microsoft.com/office/powerpoint/2010/main" xmlns="" val="1671423807"/>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1. Background</a:t>
            </a:r>
            <a:endParaRPr lang="en-ZA"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88388073"/>
              </p:ext>
            </p:extLst>
          </p:nvPr>
        </p:nvGraphicFramePr>
        <p:xfrm>
          <a:off x="0" y="1"/>
          <a:ext cx="9253538" cy="5691477"/>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48641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949827">
                <a:tc rowSpan="2">
                  <a:txBody>
                    <a:bodyPr/>
                    <a:lstStyle/>
                    <a:p>
                      <a:pPr marL="0" marR="0">
                        <a:lnSpc>
                          <a:spcPct val="107000"/>
                        </a:lnSpc>
                        <a:spcBef>
                          <a:spcPts val="0"/>
                        </a:spcBef>
                        <a:spcAft>
                          <a:spcPts val="0"/>
                        </a:spcAft>
                      </a:pPr>
                      <a:r>
                        <a:rPr lang="en-US" sz="1400" b="1" dirty="0" smtClean="0">
                          <a:solidFill>
                            <a:schemeClr val="tx1"/>
                          </a:solidFill>
                          <a:effectLst/>
                          <a:latin typeface="+mj-lt"/>
                          <a:ea typeface="Calibri" panose="020F0502020204030204" pitchFamily="34" charset="0"/>
                          <a:cs typeface="Times New Roman" panose="02020603050405020304" pitchFamily="18" charset="0"/>
                        </a:rPr>
                        <a:t>DH </a:t>
                      </a:r>
                      <a:r>
                        <a:rPr lang="en-US" sz="1400" b="1" dirty="0" err="1" smtClean="0">
                          <a:solidFill>
                            <a:schemeClr val="tx1"/>
                          </a:solidFill>
                          <a:effectLst/>
                          <a:latin typeface="+mj-lt"/>
                          <a:ea typeface="Calibri" panose="020F0502020204030204" pitchFamily="34" charset="0"/>
                          <a:cs typeface="Times New Roman" panose="02020603050405020304" pitchFamily="18" charset="0"/>
                        </a:rPr>
                        <a:t>Naish</a:t>
                      </a:r>
                      <a:endParaRPr lang="en-US" sz="14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endParaRPr lang="en-US" sz="1200" b="0" dirty="0" smtClean="0">
                        <a:effectLst/>
                      </a:endParaRPr>
                    </a:p>
                  </a:txBody>
                  <a:tcPr marL="63688" marR="63688" marT="0" marB="0"/>
                </a:tc>
                <a:tc>
                  <a:txBody>
                    <a:bodyPr/>
                    <a:lstStyle/>
                    <a:p>
                      <a:pPr marL="0" indent="0" algn="just">
                        <a:spcAft>
                          <a:spcPts val="0"/>
                        </a:spcAft>
                        <a:buFont typeface="Arial" panose="020B0604020202020204" pitchFamily="34" charset="0"/>
                        <a:buNone/>
                        <a:tabLst>
                          <a:tab pos="3657600" algn="l"/>
                        </a:tabLst>
                      </a:pPr>
                      <a:r>
                        <a:rPr lang="en-US" sz="1200" u="sng" dirty="0" smtClean="0">
                          <a:effectLst/>
                          <a:latin typeface="+mj-lt"/>
                          <a:ea typeface="Times New Roman" panose="02020603050405020304" pitchFamily="18" charset="0"/>
                          <a:cs typeface="Calibri" panose="020F0502020204030204" pitchFamily="34" charset="0"/>
                        </a:rPr>
                        <a:t>(ii) a security feature in the form of an embedded 2 Dimensional Barcode which provides a unique identification code to each number plate as shown in Schedule 5.</a:t>
                      </a:r>
                    </a:p>
                    <a:p>
                      <a:pPr marL="0" indent="0" algn="just">
                        <a:spcAft>
                          <a:spcPts val="0"/>
                        </a:spcAft>
                        <a:buFont typeface="Arial" panose="020B0604020202020204" pitchFamily="34" charset="0"/>
                        <a:buNone/>
                        <a:tabLst>
                          <a:tab pos="3657600" algn="l"/>
                        </a:tabLst>
                      </a:pPr>
                      <a:endParaRPr lang="en-US" sz="1200" dirty="0" smtClean="0">
                        <a:effectLst/>
                        <a:latin typeface="+mj-lt"/>
                        <a:ea typeface="Times New Roman" panose="02020603050405020304" pitchFamily="18" charset="0"/>
                        <a:cs typeface="Calibri" panose="020F0502020204030204" pitchFamily="34" charset="0"/>
                      </a:endParaRPr>
                    </a:p>
                    <a:p>
                      <a:pPr marL="0" indent="0" algn="just">
                        <a:spcAft>
                          <a:spcPts val="0"/>
                        </a:spcAft>
                        <a:buFont typeface="Arial" panose="020B0604020202020204" pitchFamily="34" charset="0"/>
                        <a:buNone/>
                        <a:tabLst>
                          <a:tab pos="3657600" algn="l"/>
                        </a:tabLst>
                      </a:pPr>
                      <a:r>
                        <a:rPr lang="en-US" sz="1200" dirty="0" smtClean="0">
                          <a:effectLst/>
                          <a:latin typeface="+mj-lt"/>
                          <a:ea typeface="Times New Roman" panose="02020603050405020304" pitchFamily="18" charset="0"/>
                          <a:cs typeface="Calibri" panose="020F0502020204030204" pitchFamily="34" charset="0"/>
                        </a:rPr>
                        <a:t>(iii)the mark of the manufacturer and a batch number of the blank plate to the right bottom of the dividing line for the 520mm x 113mm blank plate and in the bottom left corner for both the 250mm x 205mm and 250mm x 165mm blank plate.</a:t>
                      </a:r>
                    </a:p>
                    <a:p>
                      <a:pPr marL="0" indent="0" algn="just">
                        <a:spcAft>
                          <a:spcPts val="0"/>
                        </a:spcAft>
                        <a:buFont typeface="Arial" panose="020B0604020202020204" pitchFamily="34" charset="0"/>
                        <a:buNone/>
                        <a:tabLst>
                          <a:tab pos="3657600" algn="l"/>
                        </a:tabLst>
                      </a:pPr>
                      <a:endParaRPr lang="en-US" sz="1400" baseline="0" dirty="0" smtClean="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1255231">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259</a:t>
            </a:fld>
            <a:endParaRPr lang="en-US"/>
          </a:p>
        </p:txBody>
      </p:sp>
    </p:spTree>
    <p:extLst>
      <p:ext uri="{BB962C8B-B14F-4D97-AF65-F5344CB8AC3E}">
        <p14:creationId xmlns:p14="http://schemas.microsoft.com/office/powerpoint/2010/main" xmlns="" val="1556543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47281862"/>
              </p:ext>
            </p:extLst>
          </p:nvPr>
        </p:nvGraphicFramePr>
        <p:xfrm>
          <a:off x="-16395" y="-53009"/>
          <a:ext cx="9286327" cy="6192688"/>
        </p:xfrm>
        <a:graphic>
          <a:graphicData uri="http://schemas.openxmlformats.org/drawingml/2006/table">
            <a:tbl>
              <a:tblPr firstRow="1" firstCol="1" bandRow="1">
                <a:tableStyleId>{5C22544A-7EE6-4342-B048-85BDC9FD1C3A}</a:tableStyleId>
              </a:tblPr>
              <a:tblGrid>
                <a:gridCol w="1923254">
                  <a:extLst>
                    <a:ext uri="{9D8B030D-6E8A-4147-A177-3AD203B41FA5}">
                      <a16:colId xmlns:a16="http://schemas.microsoft.com/office/drawing/2014/main" xmlns="" val="3578070163"/>
                    </a:ext>
                  </a:extLst>
                </a:gridCol>
                <a:gridCol w="3036681">
                  <a:extLst>
                    <a:ext uri="{9D8B030D-6E8A-4147-A177-3AD203B41FA5}">
                      <a16:colId xmlns:a16="http://schemas.microsoft.com/office/drawing/2014/main" xmlns="" val="199004167"/>
                    </a:ext>
                  </a:extLst>
                </a:gridCol>
                <a:gridCol w="4326392">
                  <a:extLst>
                    <a:ext uri="{9D8B030D-6E8A-4147-A177-3AD203B41FA5}">
                      <a16:colId xmlns:a16="http://schemas.microsoft.com/office/drawing/2014/main" xmlns="" val="885104855"/>
                    </a:ext>
                  </a:extLst>
                </a:gridCol>
              </a:tblGrid>
              <a:tr h="380955">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811733">
                <a:tc>
                  <a:txBody>
                    <a:bodyPr/>
                    <a:lstStyle/>
                    <a:p>
                      <a:pPr marL="0" marR="0">
                        <a:lnSpc>
                          <a:spcPct val="107000"/>
                        </a:lnSpc>
                        <a:spcBef>
                          <a:spcPts val="0"/>
                        </a:spcBef>
                        <a:spcAft>
                          <a:spcPts val="0"/>
                        </a:spcAft>
                      </a:pPr>
                      <a:r>
                        <a:rPr lang="en-GB" sz="1400" b="1" dirty="0">
                          <a:solidFill>
                            <a:schemeClr val="tx1"/>
                          </a:solidFill>
                          <a:effectLst/>
                        </a:rPr>
                        <a:t>Department of Transport (Kwa-Zulu Natal)</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171450" indent="-171450" algn="just">
                        <a:spcAft>
                          <a:spcPts val="0"/>
                        </a:spcAft>
                        <a:buFont typeface="Arial" panose="020B0604020202020204" pitchFamily="34" charset="0"/>
                        <a:buChar char="•"/>
                      </a:pPr>
                      <a:r>
                        <a:rPr lang="en-US" sz="1600" b="1" dirty="0">
                          <a:effectLst/>
                          <a:latin typeface="+mn-lt"/>
                          <a:ea typeface="Times New Roman" panose="02020603050405020304" pitchFamily="18" charset="0"/>
                          <a:cs typeface="Times New Roman" panose="02020603050405020304" pitchFamily="18" charset="0"/>
                        </a:rPr>
                        <a:t>Clause 46 </a:t>
                      </a:r>
                      <a:r>
                        <a:rPr lang="en-US" sz="1600" b="0" dirty="0">
                          <a:effectLst/>
                          <a:latin typeface="+mn-lt"/>
                          <a:ea typeface="Times New Roman" panose="02020603050405020304" pitchFamily="18" charset="0"/>
                          <a:cs typeface="Times New Roman" panose="02020603050405020304" pitchFamily="18" charset="0"/>
                        </a:rPr>
                        <a:t>Section 65The KZN Department of Transport does not support this proposal. It is recommended that the status quo remain. Should the “0” level alcohol limit be introduced one will find that the majority of alcohol related offences will be of a minor nature. The law enforcement resources will be burdened with the huge influx of drunken driving cases which will fall into the lower categories of alcohol/breath levels. The drivers who are actually intoxicated will have a greater chance of going undetected as traffic officers will be busy with frivolous cases. This amendment requires in depth debate </a:t>
                      </a:r>
                      <a:endParaRPr lang="en-ZA" sz="1600" b="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0"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mn-cs"/>
                        </a:rPr>
                        <a:t> </a:t>
                      </a:r>
                      <a:r>
                        <a:rPr kumimoji="0" lang="en-US" sz="16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mn-cs"/>
                        </a:rPr>
                        <a:t>According to research conducted by the RTMC and the Medical Research Foundation </a:t>
                      </a:r>
                      <a:r>
                        <a:rPr kumimoji="0" lang="en-US" sz="16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mn-cs"/>
                        </a:rPr>
                        <a:t>(Driver intoxication and fatal crashes, Alcohol intoxication as a risk factor for fatal crashes and fatalities: 2016 to 2018)</a:t>
                      </a:r>
                      <a:r>
                        <a:rPr kumimoji="0" lang="en-US" sz="16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mn-cs"/>
                        </a:rPr>
                        <a:t> drunk driving accounts  for 27.1% of fatal crashes in the country. 55% of fatal crashes happened at night and about three out of five happened over the weekends.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mn-cs"/>
                        </a:rPr>
                        <a:t>Alcohol is also considered to impair driving performance even in    low quantities, research indicate that there is no BAC threshold below to which some degree of impairment does not occur. Alcohol, in whatever concentration, is therefore reported to impair driving performance.</a:t>
                      </a:r>
                    </a:p>
                  </a:txBody>
                  <a:tcPr marL="63688" marR="63688" marT="0" marB="0"/>
                </a:tc>
                <a:extLst>
                  <a:ext uri="{0D108BD9-81ED-4DB2-BD59-A6C34878D82A}">
                    <a16:rowId xmlns:a16="http://schemas.microsoft.com/office/drawing/2014/main" xmlns="" val="720259609"/>
                  </a:ext>
                </a:extLst>
              </a:tr>
            </a:tbl>
          </a:graphicData>
        </a:graphic>
      </p:graphicFrame>
      <p:sp>
        <p:nvSpPr>
          <p:cNvPr id="6" name="Rectangle 5"/>
          <p:cNvSpPr/>
          <p:nvPr/>
        </p:nvSpPr>
        <p:spPr>
          <a:xfrm>
            <a:off x="8577352" y="7408347"/>
            <a:ext cx="441146" cy="369332"/>
          </a:xfrm>
          <a:prstGeom prst="rect">
            <a:avLst/>
          </a:prstGeom>
        </p:spPr>
        <p:txBody>
          <a:bodyPr wrap="none">
            <a:spAutoFit/>
          </a:bodyPr>
          <a:lstStyle/>
          <a:p>
            <a:fld id="{8E07DBBD-13FA-456E-9FFF-BB922381A294}" type="slidenum">
              <a:rPr lang="en-US" smtClean="0"/>
              <a:pPr/>
              <a:t>26</a:t>
            </a:fld>
            <a:endParaRPr lang="en-ZA" dirty="0"/>
          </a:p>
        </p:txBody>
      </p:sp>
    </p:spTree>
    <p:extLst>
      <p:ext uri="{BB962C8B-B14F-4D97-AF65-F5344CB8AC3E}">
        <p14:creationId xmlns:p14="http://schemas.microsoft.com/office/powerpoint/2010/main" xmlns="" val="2992658785"/>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1. Background</a:t>
            </a:r>
            <a:endParaRPr lang="en-ZA"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0135097"/>
              </p:ext>
            </p:extLst>
          </p:nvPr>
        </p:nvGraphicFramePr>
        <p:xfrm>
          <a:off x="0" y="1"/>
          <a:ext cx="9253538" cy="5691387"/>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48641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600080">
                <a:tc rowSpan="2">
                  <a:txBody>
                    <a:bodyPr/>
                    <a:lstStyle/>
                    <a:p>
                      <a:pPr marL="0" marR="0">
                        <a:lnSpc>
                          <a:spcPct val="107000"/>
                        </a:lnSpc>
                        <a:spcBef>
                          <a:spcPts val="0"/>
                        </a:spcBef>
                        <a:spcAft>
                          <a:spcPts val="0"/>
                        </a:spcAft>
                      </a:pPr>
                      <a:r>
                        <a:rPr lang="en-US" sz="1400" b="1" dirty="0" err="1" smtClean="0">
                          <a:solidFill>
                            <a:schemeClr val="tx1"/>
                          </a:solidFill>
                          <a:effectLst/>
                          <a:latin typeface="+mj-lt"/>
                          <a:ea typeface="Calibri" panose="020F0502020204030204" pitchFamily="34" charset="0"/>
                          <a:cs typeface="Times New Roman" panose="02020603050405020304" pitchFamily="18" charset="0"/>
                        </a:rPr>
                        <a:t>anton</a:t>
                      </a:r>
                      <a:r>
                        <a:rPr lang="en-US" sz="1400" b="1" dirty="0" smtClean="0">
                          <a:solidFill>
                            <a:schemeClr val="tx1"/>
                          </a:solidFill>
                          <a:effectLst/>
                          <a:latin typeface="+mj-lt"/>
                          <a:ea typeface="Calibri" panose="020F0502020204030204" pitchFamily="34" charset="0"/>
                          <a:cs typeface="Times New Roman" panose="02020603050405020304" pitchFamily="18" charset="0"/>
                        </a:rPr>
                        <a:t> anton@procompsolutions.co.za </a:t>
                      </a:r>
                      <a:endParaRPr lang="en-US" sz="14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US" sz="1200" b="0" dirty="0" smtClean="0">
                          <a:effectLst/>
                        </a:rPr>
                        <a:t>Microdot for number plate unconstitutional </a:t>
                      </a:r>
                    </a:p>
                    <a:p>
                      <a:pPr marL="0" marR="0" algn="just">
                        <a:lnSpc>
                          <a:spcPct val="107000"/>
                        </a:lnSpc>
                        <a:spcBef>
                          <a:spcPts val="0"/>
                        </a:spcBef>
                        <a:spcAft>
                          <a:spcPts val="0"/>
                        </a:spcAft>
                      </a:pPr>
                      <a:r>
                        <a:rPr lang="en-US" sz="1200" b="0" dirty="0" smtClean="0">
                          <a:effectLst/>
                        </a:rPr>
                        <a:t>I do not agree with the microdot track and trace. It is another tool that is an attack on our social freedoms and is just going to be used to track and trace people as civilians, where they go, what they do. This is a violation of our constitution in terms of  </a:t>
                      </a:r>
                    </a:p>
                    <a:p>
                      <a:pPr marL="0" marR="0" algn="just">
                        <a:lnSpc>
                          <a:spcPct val="107000"/>
                        </a:lnSpc>
                        <a:spcBef>
                          <a:spcPts val="0"/>
                        </a:spcBef>
                        <a:spcAft>
                          <a:spcPts val="0"/>
                        </a:spcAft>
                      </a:pPr>
                      <a:r>
                        <a:rPr lang="en-US" sz="1200" b="0" dirty="0" smtClean="0">
                          <a:effectLst/>
                        </a:rPr>
                        <a:t> </a:t>
                      </a:r>
                    </a:p>
                    <a:p>
                      <a:pPr marL="0" marR="0" algn="just">
                        <a:lnSpc>
                          <a:spcPct val="107000"/>
                        </a:lnSpc>
                        <a:spcBef>
                          <a:spcPts val="0"/>
                        </a:spcBef>
                        <a:spcAft>
                          <a:spcPts val="0"/>
                        </a:spcAft>
                      </a:pPr>
                      <a:r>
                        <a:rPr lang="en-US" sz="1200" b="0" dirty="0" smtClean="0">
                          <a:effectLst/>
                        </a:rPr>
                        <a:t>Freedom of religion and belief (this will enable to trace where people go and when notably allowing for simple location deductions and times and locations of travel according to days).. it is all derived utilizing simple correlation data and algorithms </a:t>
                      </a:r>
                    </a:p>
                    <a:p>
                      <a:pPr marL="0" marR="0" algn="just">
                        <a:lnSpc>
                          <a:spcPct val="107000"/>
                        </a:lnSpc>
                        <a:spcBef>
                          <a:spcPts val="0"/>
                        </a:spcBef>
                        <a:spcAft>
                          <a:spcPts val="0"/>
                        </a:spcAft>
                      </a:pPr>
                      <a:r>
                        <a:rPr lang="en-US" sz="1200" b="0" dirty="0" smtClean="0">
                          <a:effectLst/>
                        </a:rPr>
                        <a:t> </a:t>
                      </a:r>
                    </a:p>
                    <a:p>
                      <a:pPr marL="0" marR="0" algn="just">
                        <a:lnSpc>
                          <a:spcPct val="107000"/>
                        </a:lnSpc>
                        <a:spcBef>
                          <a:spcPts val="0"/>
                        </a:spcBef>
                        <a:spcAft>
                          <a:spcPts val="0"/>
                        </a:spcAft>
                      </a:pPr>
                      <a:r>
                        <a:rPr lang="en-US" sz="1200" b="0" dirty="0" smtClean="0">
                          <a:effectLst/>
                        </a:rPr>
                        <a:t>Right to equality is violated by tracking and tracing those with motor vehicles putting unfair focus and attention and storing of information on travel habits of those with a motor vehicle </a:t>
                      </a:r>
                    </a:p>
                    <a:p>
                      <a:pPr marL="0" marR="0" algn="just">
                        <a:lnSpc>
                          <a:spcPct val="107000"/>
                        </a:lnSpc>
                        <a:spcBef>
                          <a:spcPts val="0"/>
                        </a:spcBef>
                        <a:spcAft>
                          <a:spcPts val="0"/>
                        </a:spcAft>
                      </a:pPr>
                      <a:r>
                        <a:rPr lang="en-US" sz="1200" b="0" dirty="0" smtClean="0">
                          <a:effectLst/>
                        </a:rPr>
                        <a:t> </a:t>
                      </a:r>
                    </a:p>
                    <a:p>
                      <a:pPr marL="0" marR="0" algn="just">
                        <a:lnSpc>
                          <a:spcPct val="107000"/>
                        </a:lnSpc>
                        <a:spcBef>
                          <a:spcPts val="0"/>
                        </a:spcBef>
                        <a:spcAft>
                          <a:spcPts val="0"/>
                        </a:spcAft>
                      </a:pPr>
                      <a:r>
                        <a:rPr lang="en-US" sz="1200" b="0" dirty="0" smtClean="0">
                          <a:effectLst/>
                        </a:rPr>
                        <a:t>Right to human dignity is violated by the government knowing where and when owners of motor vehicles are travelling, where they go, how frequently and this violation of our dignity to move around freely without having records kept on what we are doing </a:t>
                      </a:r>
                    </a:p>
                    <a:p>
                      <a:pPr marL="0" marR="0" algn="just">
                        <a:lnSpc>
                          <a:spcPct val="107000"/>
                        </a:lnSpc>
                        <a:spcBef>
                          <a:spcPts val="0"/>
                        </a:spcBef>
                        <a:spcAft>
                          <a:spcPts val="0"/>
                        </a:spcAft>
                      </a:pPr>
                      <a:r>
                        <a:rPr lang="en-US" sz="1200" b="0" dirty="0" smtClean="0">
                          <a:effectLst/>
                        </a:rPr>
                        <a:t> </a:t>
                      </a:r>
                    </a:p>
                  </a:txBody>
                  <a:tcPr marL="63688" marR="63688" marT="0" marB="0"/>
                </a:tc>
                <a:tc>
                  <a:txBody>
                    <a:bodyPr/>
                    <a:lstStyle/>
                    <a:p>
                      <a:pPr marL="0" indent="0" algn="just">
                        <a:spcAft>
                          <a:spcPts val="0"/>
                        </a:spcAft>
                        <a:buFont typeface="Arial" panose="020B0604020202020204" pitchFamily="34" charset="0"/>
                        <a:buNone/>
                        <a:tabLst>
                          <a:tab pos="3657600" algn="l"/>
                        </a:tabLst>
                      </a:pPr>
                      <a:r>
                        <a:rPr lang="en-US" sz="1200" baseline="0" dirty="0" smtClean="0">
                          <a:effectLst/>
                          <a:latin typeface="+mj-lt"/>
                          <a:ea typeface="Times New Roman" panose="02020603050405020304" pitchFamily="18" charset="0"/>
                          <a:cs typeface="Calibri" panose="020F0502020204030204" pitchFamily="34" charset="0"/>
                        </a:rPr>
                        <a:t>Noted. The proposed amendment on the number plate legislation is aimed at ensuring that the number plate process is streamlined and also strengthened to make sure that the process is fortified to deal with the problem of number plate duplication and vehicle theft and cloning. Number plate manufacturing processes are currently not regulated sufficiently. Criminals can scout around neighbourhoods committing crimes and simply replacing number plates as they get away from the scene of crime. Quite often when they are arrested, they are always in possession of more than three if not five sets of number plates which indicates that they use them as they go along committing crimes and terrorizing communities. The basis of this amendments are very noble and they are not informed by the desire to track people’s movements and daily activities.</a:t>
                      </a:r>
                    </a:p>
                  </a:txBody>
                  <a:tcPr marL="68580" marR="68580" marT="0" marB="0"/>
                </a:tc>
                <a:extLst>
                  <a:ext uri="{0D108BD9-81ED-4DB2-BD59-A6C34878D82A}">
                    <a16:rowId xmlns:a16="http://schemas.microsoft.com/office/drawing/2014/main" xmlns="" val="720259609"/>
                  </a:ext>
                </a:extLst>
              </a:tr>
              <a:tr h="508000">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260</a:t>
            </a:fld>
            <a:endParaRPr lang="en-US"/>
          </a:p>
        </p:txBody>
      </p:sp>
    </p:spTree>
    <p:extLst>
      <p:ext uri="{BB962C8B-B14F-4D97-AF65-F5344CB8AC3E}">
        <p14:creationId xmlns:p14="http://schemas.microsoft.com/office/powerpoint/2010/main" xmlns="" val="2384359184"/>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1. Background</a:t>
            </a:r>
            <a:endParaRPr lang="en-ZA"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59914167"/>
              </p:ext>
            </p:extLst>
          </p:nvPr>
        </p:nvGraphicFramePr>
        <p:xfrm>
          <a:off x="0" y="0"/>
          <a:ext cx="9253538" cy="5605459"/>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41441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674796">
                <a:tc rowSpan="2">
                  <a:txBody>
                    <a:bodyPr/>
                    <a:lstStyle/>
                    <a:p>
                      <a:pPr marL="0" marR="0">
                        <a:lnSpc>
                          <a:spcPct val="107000"/>
                        </a:lnSpc>
                        <a:spcBef>
                          <a:spcPts val="0"/>
                        </a:spcBef>
                        <a:spcAft>
                          <a:spcPts val="0"/>
                        </a:spcAft>
                      </a:pPr>
                      <a:r>
                        <a:rPr lang="en-US" sz="1400" b="1" dirty="0" err="1" smtClean="0">
                          <a:solidFill>
                            <a:schemeClr val="tx1"/>
                          </a:solidFill>
                          <a:effectLst/>
                          <a:latin typeface="+mj-lt"/>
                          <a:ea typeface="Calibri" panose="020F0502020204030204" pitchFamily="34" charset="0"/>
                          <a:cs typeface="Times New Roman" panose="02020603050405020304" pitchFamily="18" charset="0"/>
                        </a:rPr>
                        <a:t>anton</a:t>
                      </a:r>
                      <a:r>
                        <a:rPr lang="en-US" sz="1400" b="1" dirty="0" smtClean="0">
                          <a:solidFill>
                            <a:schemeClr val="tx1"/>
                          </a:solidFill>
                          <a:effectLst/>
                          <a:latin typeface="+mj-lt"/>
                          <a:ea typeface="Calibri" panose="020F0502020204030204" pitchFamily="34" charset="0"/>
                          <a:cs typeface="Times New Roman" panose="02020603050405020304" pitchFamily="18" charset="0"/>
                        </a:rPr>
                        <a:t> anton@procompsolutions.co.za </a:t>
                      </a:r>
                      <a:endParaRPr lang="en-US" sz="14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US" sz="1200" b="0" dirty="0" smtClean="0">
                          <a:effectLst/>
                        </a:rPr>
                        <a:t>Right to freedom and security if violated by making known where motor vehicles travel, at what time by being able to highlight habits and behaviors. Our security is threatened by allowing unknown government officials and employees to be able to read a database or be able to track and trace where owners of motor vehicles travel. In a country with as much corruption as SA has this is a serious violation to our security and freedom. </a:t>
                      </a:r>
                    </a:p>
                    <a:p>
                      <a:pPr marL="0" marR="0" algn="just">
                        <a:lnSpc>
                          <a:spcPct val="107000"/>
                        </a:lnSpc>
                        <a:spcBef>
                          <a:spcPts val="0"/>
                        </a:spcBef>
                        <a:spcAft>
                          <a:spcPts val="0"/>
                        </a:spcAft>
                      </a:pPr>
                      <a:r>
                        <a:rPr lang="en-US" sz="1200" b="0" dirty="0" smtClean="0">
                          <a:effectLst/>
                        </a:rPr>
                        <a:t>Right to privacy is violated similarly as indicated above where motor vehicle owners lose privacy in respect to where, when ,and how frequently they travel. Storage of this information and who has access to this information is another critical aspect to this and the violation of or right to privacy, when we go see a doctor and how frequently etc.  </a:t>
                      </a:r>
                    </a:p>
                  </a:txBody>
                  <a:tcPr marL="63688" marR="63688" marT="0" marB="0"/>
                </a:tc>
                <a:tc>
                  <a:txBody>
                    <a:bodyPr/>
                    <a:lstStyle/>
                    <a:p>
                      <a:pPr marL="0" indent="0" algn="just">
                        <a:spcAft>
                          <a:spcPts val="0"/>
                        </a:spcAft>
                        <a:buFont typeface="Arial" panose="020B0604020202020204" pitchFamily="34" charset="0"/>
                        <a:buNone/>
                        <a:tabLst>
                          <a:tab pos="3657600" algn="l"/>
                        </a:tabLst>
                      </a:pPr>
                      <a:r>
                        <a:rPr lang="en-US" sz="1200" baseline="0" dirty="0" smtClean="0">
                          <a:effectLst/>
                          <a:latin typeface="+mj-lt"/>
                          <a:ea typeface="Times New Roman" panose="02020603050405020304" pitchFamily="18" charset="0"/>
                          <a:cs typeface="Calibri" panose="020F0502020204030204" pitchFamily="34" charset="0"/>
                        </a:rPr>
                        <a:t>Noted and not accepted. The intention of amendments around the number plate is to improve law enforcement and enhance the number plate manufacturing processes in the country. It is intended that with the number plate recognition system, the officers will be able to recognize offending vehicles whilst they are in motion and thus be able to take appropriate action. Vehicles targeted are vehicles such as those that are unroadworthy or have been reported stolen or have got administration marks placed against them on the NaTIS system or those that have previously been issued with a notice to discontinue but are still being operated despite that being the case. Vehicles that are being operated with expired licence discs and those that are not licenced or registered on the system or those that have been used in the commission of crimes. These amendments are not necessitated by the need to track people’s movements</a:t>
                      </a:r>
                    </a:p>
                  </a:txBody>
                  <a:tcPr marL="68580" marR="68580" marT="0" marB="0"/>
                </a:tc>
                <a:extLst>
                  <a:ext uri="{0D108BD9-81ED-4DB2-BD59-A6C34878D82A}">
                    <a16:rowId xmlns:a16="http://schemas.microsoft.com/office/drawing/2014/main" xmlns="" val="720259609"/>
                  </a:ext>
                </a:extLst>
              </a:tr>
              <a:tr h="516251">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261</a:t>
            </a:fld>
            <a:endParaRPr lang="en-US"/>
          </a:p>
        </p:txBody>
      </p:sp>
    </p:spTree>
    <p:extLst>
      <p:ext uri="{BB962C8B-B14F-4D97-AF65-F5344CB8AC3E}">
        <p14:creationId xmlns:p14="http://schemas.microsoft.com/office/powerpoint/2010/main" xmlns="" val="1169537450"/>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1. Background</a:t>
            </a:r>
            <a:endParaRPr lang="en-ZA"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63920959"/>
              </p:ext>
            </p:extLst>
          </p:nvPr>
        </p:nvGraphicFramePr>
        <p:xfrm>
          <a:off x="0" y="0"/>
          <a:ext cx="9253538" cy="5461443"/>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270396">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674796">
                <a:tc rowSpan="2">
                  <a:txBody>
                    <a:bodyPr/>
                    <a:lstStyle/>
                    <a:p>
                      <a:pPr marL="0" marR="0">
                        <a:lnSpc>
                          <a:spcPct val="107000"/>
                        </a:lnSpc>
                        <a:spcBef>
                          <a:spcPts val="0"/>
                        </a:spcBef>
                        <a:spcAft>
                          <a:spcPts val="0"/>
                        </a:spcAft>
                      </a:pPr>
                      <a:r>
                        <a:rPr lang="en-US" sz="1400" b="1" dirty="0" err="1" smtClean="0">
                          <a:solidFill>
                            <a:schemeClr val="tx1"/>
                          </a:solidFill>
                          <a:effectLst/>
                          <a:latin typeface="+mj-lt"/>
                          <a:ea typeface="Calibri" panose="020F0502020204030204" pitchFamily="34" charset="0"/>
                          <a:cs typeface="Times New Roman" panose="02020603050405020304" pitchFamily="18" charset="0"/>
                        </a:rPr>
                        <a:t>anton</a:t>
                      </a:r>
                      <a:r>
                        <a:rPr lang="en-US" sz="1400" b="1" dirty="0" smtClean="0">
                          <a:solidFill>
                            <a:schemeClr val="tx1"/>
                          </a:solidFill>
                          <a:effectLst/>
                          <a:latin typeface="+mj-lt"/>
                          <a:ea typeface="Calibri" panose="020F0502020204030204" pitchFamily="34" charset="0"/>
                          <a:cs typeface="Times New Roman" panose="02020603050405020304" pitchFamily="18" charset="0"/>
                        </a:rPr>
                        <a:t> anton@procompsolutions.co.za </a:t>
                      </a:r>
                      <a:endParaRPr lang="en-US" sz="1400" b="1" dirty="0">
                        <a:solidFill>
                          <a:schemeClr val="tx1"/>
                        </a:solidFill>
                        <a:effectLst/>
                        <a:latin typeface="+mj-lt"/>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US" sz="1200" b="0" dirty="0" smtClean="0">
                          <a:effectLst/>
                        </a:rPr>
                        <a:t>This further violated 3 other of our constitutional rights by removing the freedom of expression, freedom of assembly by limiting all of these being done without concern of being traced and tracked and possibly all data stored for these activities. </a:t>
                      </a:r>
                    </a:p>
                    <a:p>
                      <a:pPr marL="0" marR="0" algn="just">
                        <a:lnSpc>
                          <a:spcPct val="107000"/>
                        </a:lnSpc>
                        <a:spcBef>
                          <a:spcPts val="0"/>
                        </a:spcBef>
                        <a:spcAft>
                          <a:spcPts val="0"/>
                        </a:spcAft>
                      </a:pPr>
                      <a:r>
                        <a:rPr lang="en-US" sz="1200" b="0" dirty="0" smtClean="0">
                          <a:effectLst/>
                        </a:rPr>
                        <a:t> </a:t>
                      </a:r>
                    </a:p>
                    <a:p>
                      <a:pPr marL="0" marR="0" algn="just">
                        <a:lnSpc>
                          <a:spcPct val="107000"/>
                        </a:lnSpc>
                        <a:spcBef>
                          <a:spcPts val="0"/>
                        </a:spcBef>
                        <a:spcAft>
                          <a:spcPts val="0"/>
                        </a:spcAft>
                      </a:pPr>
                      <a:r>
                        <a:rPr lang="en-US" sz="1200" b="0" dirty="0" smtClean="0">
                          <a:effectLst/>
                        </a:rPr>
                        <a:t>The right to freedom of movement and residence is also violated by no longer allowing motor vehicle owners to move freely for fear of monitoring, tracking and having our movements stored and accessed by unknown individuals </a:t>
                      </a:r>
                    </a:p>
                    <a:p>
                      <a:pPr marL="0" marR="0" algn="just">
                        <a:lnSpc>
                          <a:spcPct val="107000"/>
                        </a:lnSpc>
                        <a:spcBef>
                          <a:spcPts val="0"/>
                        </a:spcBef>
                        <a:spcAft>
                          <a:spcPts val="0"/>
                        </a:spcAft>
                      </a:pPr>
                      <a:r>
                        <a:rPr lang="en-US" sz="1200" b="0" dirty="0" smtClean="0">
                          <a:effectLst/>
                        </a:rPr>
                        <a:t> </a:t>
                      </a:r>
                    </a:p>
                    <a:p>
                      <a:pPr marL="0" marR="0" algn="just">
                        <a:lnSpc>
                          <a:spcPct val="107000"/>
                        </a:lnSpc>
                        <a:spcBef>
                          <a:spcPts val="0"/>
                        </a:spcBef>
                        <a:spcAft>
                          <a:spcPts val="0"/>
                        </a:spcAft>
                      </a:pPr>
                      <a:r>
                        <a:rPr lang="en-US" sz="1200" b="0" dirty="0" smtClean="0">
                          <a:effectLst/>
                        </a:rPr>
                        <a:t>Freedom of trade is compromised by allowing competition to know and monitor a vehicle owners travel location and routes (via potential unscrupulous members of government or accessed by competitors) </a:t>
                      </a:r>
                    </a:p>
                    <a:p>
                      <a:pPr marL="0" marR="0" algn="just">
                        <a:lnSpc>
                          <a:spcPct val="107000"/>
                        </a:lnSpc>
                        <a:spcBef>
                          <a:spcPts val="0"/>
                        </a:spcBef>
                        <a:spcAft>
                          <a:spcPts val="0"/>
                        </a:spcAft>
                      </a:pPr>
                      <a:r>
                        <a:rPr lang="en-US" sz="1200" b="0" dirty="0" smtClean="0">
                          <a:effectLst/>
                        </a:rPr>
                        <a:t> </a:t>
                      </a:r>
                    </a:p>
                    <a:p>
                      <a:pPr marL="0" marR="0" algn="just">
                        <a:lnSpc>
                          <a:spcPct val="107000"/>
                        </a:lnSpc>
                        <a:spcBef>
                          <a:spcPts val="0"/>
                        </a:spcBef>
                        <a:spcAft>
                          <a:spcPts val="0"/>
                        </a:spcAft>
                      </a:pPr>
                      <a:r>
                        <a:rPr lang="en-US" sz="1200" b="0" dirty="0" smtClean="0">
                          <a:effectLst/>
                        </a:rPr>
                        <a:t>There are a number of others constitutional rights that this violates and until such time as the government can demonstrate that no further corruption or fraud happens within its organization makes this a serious unconstitutional threat to all motor vehicle owners </a:t>
                      </a:r>
                    </a:p>
                  </a:txBody>
                  <a:tcPr marL="63688" marR="63688" marT="0" marB="0"/>
                </a:tc>
                <a:tc>
                  <a:txBody>
                    <a:bodyPr/>
                    <a:lstStyle/>
                    <a:p>
                      <a:pPr marL="0" indent="0" algn="just">
                        <a:spcAft>
                          <a:spcPts val="0"/>
                        </a:spcAft>
                        <a:buFont typeface="Arial" panose="020B0604020202020204" pitchFamily="34" charset="0"/>
                        <a:buNone/>
                        <a:tabLst>
                          <a:tab pos="3657600" algn="l"/>
                        </a:tabLst>
                      </a:pPr>
                      <a:r>
                        <a:rPr lang="en-US" sz="1200" baseline="0" dirty="0" smtClean="0">
                          <a:effectLst/>
                          <a:latin typeface="+mj-lt"/>
                          <a:ea typeface="Times New Roman" panose="02020603050405020304" pitchFamily="18" charset="0"/>
                          <a:cs typeface="Calibri" panose="020F0502020204030204" pitchFamily="34" charset="0"/>
                        </a:rPr>
                        <a:t>Noted, however, the Bill does not intend to control and limit persons movement or dictate where and when they may travel or where they may reside.  </a:t>
                      </a:r>
                    </a:p>
                  </a:txBody>
                  <a:tcPr marL="68580" marR="68580" marT="0" marB="0"/>
                </a:tc>
                <a:extLst>
                  <a:ext uri="{0D108BD9-81ED-4DB2-BD59-A6C34878D82A}">
                    <a16:rowId xmlns:a16="http://schemas.microsoft.com/office/drawing/2014/main" xmlns="" val="720259609"/>
                  </a:ext>
                </a:extLst>
              </a:tr>
              <a:tr h="516251">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262</a:t>
            </a:fld>
            <a:endParaRPr lang="en-US"/>
          </a:p>
        </p:txBody>
      </p:sp>
    </p:spTree>
    <p:extLst>
      <p:ext uri="{BB962C8B-B14F-4D97-AF65-F5344CB8AC3E}">
        <p14:creationId xmlns:p14="http://schemas.microsoft.com/office/powerpoint/2010/main" xmlns="" val="2245547721"/>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77098259"/>
              </p:ext>
            </p:extLst>
          </p:nvPr>
        </p:nvGraphicFramePr>
        <p:xfrm>
          <a:off x="0" y="1"/>
          <a:ext cx="9307289" cy="5782833"/>
        </p:xfrm>
        <a:graphic>
          <a:graphicData uri="http://schemas.openxmlformats.org/drawingml/2006/table">
            <a:tbl>
              <a:tblPr firstRow="1" firstCol="1" bandRow="1">
                <a:tableStyleId>{5C22544A-7EE6-4342-B048-85BDC9FD1C3A}</a:tableStyleId>
              </a:tblPr>
              <a:tblGrid>
                <a:gridCol w="1777697">
                  <a:extLst>
                    <a:ext uri="{9D8B030D-6E8A-4147-A177-3AD203B41FA5}">
                      <a16:colId xmlns:a16="http://schemas.microsoft.com/office/drawing/2014/main" xmlns="" val="3578070163"/>
                    </a:ext>
                  </a:extLst>
                </a:gridCol>
                <a:gridCol w="3656784">
                  <a:extLst>
                    <a:ext uri="{9D8B030D-6E8A-4147-A177-3AD203B41FA5}">
                      <a16:colId xmlns:a16="http://schemas.microsoft.com/office/drawing/2014/main" xmlns="" val="199004167"/>
                    </a:ext>
                  </a:extLst>
                </a:gridCol>
                <a:gridCol w="3872808">
                  <a:extLst>
                    <a:ext uri="{9D8B030D-6E8A-4147-A177-3AD203B41FA5}">
                      <a16:colId xmlns:a16="http://schemas.microsoft.com/office/drawing/2014/main" xmlns="" val="885104855"/>
                    </a:ext>
                  </a:extLst>
                </a:gridCol>
              </a:tblGrid>
              <a:tr h="416735">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524612">
                <a:tc rowSpan="2">
                  <a:txBody>
                    <a:bodyPr/>
                    <a:lstStyle/>
                    <a:p>
                      <a:pPr marL="0" marR="0">
                        <a:lnSpc>
                          <a:spcPct val="107000"/>
                        </a:lnSpc>
                        <a:spcBef>
                          <a:spcPts val="0"/>
                        </a:spcBef>
                        <a:spcAft>
                          <a:spcPts val="0"/>
                        </a:spcAft>
                      </a:pPr>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Mike T </a:t>
                      </a:r>
                      <a:r>
                        <a:rPr lang="en-GB" sz="14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Chauke</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I am of an opinion that number plates remain the same but with an additional microdot in it. This will make the renewals easy for the motorist. Department of transport should update the chip details and give it to the vehicle owner with deadline or time frame for the motorist to go and get a new plate printed with a chip in it but with the same number plate. </a:t>
                      </a:r>
                      <a:r>
                        <a:rPr lang="en-US" sz="1400" b="0" dirty="0" err="1">
                          <a:effectLst/>
                          <a:latin typeface="Arial" panose="020B0604020202020204" pitchFamily="34" charset="0"/>
                          <a:ea typeface="Calibri" panose="020F0502020204030204" pitchFamily="34" charset="0"/>
                          <a:cs typeface="Arial" panose="020B0604020202020204" pitchFamily="34" charset="0"/>
                        </a:rPr>
                        <a:t>Thats</a:t>
                      </a:r>
                      <a:r>
                        <a:rPr lang="en-US" sz="1400" b="0" dirty="0">
                          <a:effectLst/>
                          <a:latin typeface="Arial" panose="020B0604020202020204" pitchFamily="34" charset="0"/>
                          <a:ea typeface="Calibri" panose="020F0502020204030204" pitchFamily="34" charset="0"/>
                          <a:cs typeface="Arial" panose="020B0604020202020204" pitchFamily="34" charset="0"/>
                        </a:rPr>
                        <a:t> my opinion. </a:t>
                      </a:r>
                    </a:p>
                  </a:txBody>
                  <a:tcPr marL="63688" marR="63688" marT="0" marB="0"/>
                </a:tc>
                <a:tc>
                  <a:txBody>
                    <a:bodyPr/>
                    <a:lstStyle/>
                    <a:p>
                      <a:pPr marL="171450" indent="-171450" algn="just">
                        <a:spcAft>
                          <a:spcPts val="0"/>
                        </a:spcAft>
                        <a:buFont typeface="Arial" panose="020B0604020202020204" pitchFamily="34" charset="0"/>
                        <a:buChar char="•"/>
                        <a:tabLst>
                          <a:tab pos="3657600" algn="l"/>
                        </a:tabLst>
                      </a:pPr>
                      <a:r>
                        <a:rPr lang="en-ZA" sz="1300" dirty="0">
                          <a:effectLst/>
                          <a:latin typeface="Arial" panose="020B0604020202020204" pitchFamily="34" charset="0"/>
                          <a:ea typeface="Times New Roman" panose="02020603050405020304" pitchFamily="18" charset="0"/>
                          <a:cs typeface="Arial" panose="020B0604020202020204" pitchFamily="34" charset="0"/>
                        </a:rPr>
                        <a:t>Noted. </a:t>
                      </a:r>
                      <a:r>
                        <a:rPr lang="en-GB" sz="1300" baseline="0" dirty="0">
                          <a:effectLst/>
                          <a:latin typeface="Arial" panose="020B0604020202020204" pitchFamily="34" charset="0"/>
                          <a:ea typeface="Times New Roman" panose="02020603050405020304" pitchFamily="18" charset="0"/>
                          <a:cs typeface="Arial" panose="020B0604020202020204" pitchFamily="34" charset="0"/>
                        </a:rPr>
                        <a:t>The number plate is not intended to have a microdot. Microdots are currently applicable on the underside, door posts, inside the bonnet, and on the VIN Numbers of vehicles and inside the bumpers of the  vehicle. What is intended to be included in the number plate is a number plate recognition system which will allow the law enforcement officers to enforce the law efficiently even while the vehicle is in motion without having to first stop it and ascertain the vehicle details. This will also assist in dealing with the current number plate duplication, vehicle theft and cloning which criminal elements are using to commit harrowing crimes and in the process easily evade police detection because they simply replace the number plate of their get away cars</a:t>
                      </a:r>
                      <a:r>
                        <a:rPr lang="en-ZA" sz="1300" baseline="0" dirty="0">
                          <a:effectLst/>
                          <a:latin typeface="Arial" panose="020B0604020202020204" pitchFamily="34" charset="0"/>
                          <a:ea typeface="Times New Roman" panose="02020603050405020304" pitchFamily="18" charset="0"/>
                          <a:cs typeface="Arial" panose="020B0604020202020204" pitchFamily="34" charset="0"/>
                        </a:rPr>
                        <a:t> </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720259609"/>
                  </a:ext>
                </a:extLst>
              </a:tr>
              <a:tr h="1801656">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263</a:t>
            </a:fld>
            <a:endParaRPr lang="en-US"/>
          </a:p>
        </p:txBody>
      </p:sp>
    </p:spTree>
    <p:extLst>
      <p:ext uri="{BB962C8B-B14F-4D97-AF65-F5344CB8AC3E}">
        <p14:creationId xmlns:p14="http://schemas.microsoft.com/office/powerpoint/2010/main" xmlns="" val="249614368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94918625"/>
              </p:ext>
            </p:extLst>
          </p:nvPr>
        </p:nvGraphicFramePr>
        <p:xfrm>
          <a:off x="0" y="-1"/>
          <a:ext cx="9235281" cy="5966794"/>
        </p:xfrm>
        <a:graphic>
          <a:graphicData uri="http://schemas.openxmlformats.org/drawingml/2006/table">
            <a:tbl>
              <a:tblPr firstRow="1" firstCol="1" bandRow="1">
                <a:tableStyleId>{5C22544A-7EE6-4342-B048-85BDC9FD1C3A}</a:tableStyleId>
              </a:tblPr>
              <a:tblGrid>
                <a:gridCol w="1777697">
                  <a:extLst>
                    <a:ext uri="{9D8B030D-6E8A-4147-A177-3AD203B41FA5}">
                      <a16:colId xmlns:a16="http://schemas.microsoft.com/office/drawing/2014/main" xmlns="" val="3578070163"/>
                    </a:ext>
                  </a:extLst>
                </a:gridCol>
                <a:gridCol w="3656784">
                  <a:extLst>
                    <a:ext uri="{9D8B030D-6E8A-4147-A177-3AD203B41FA5}">
                      <a16:colId xmlns:a16="http://schemas.microsoft.com/office/drawing/2014/main" xmlns="" val="199004167"/>
                    </a:ext>
                  </a:extLst>
                </a:gridCol>
                <a:gridCol w="3800800">
                  <a:extLst>
                    <a:ext uri="{9D8B030D-6E8A-4147-A177-3AD203B41FA5}">
                      <a16:colId xmlns:a16="http://schemas.microsoft.com/office/drawing/2014/main" xmlns="" val="885104855"/>
                    </a:ext>
                  </a:extLst>
                </a:gridCol>
              </a:tblGrid>
              <a:tr h="454636">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951607">
                <a:tc rowSpan="2">
                  <a:txBody>
                    <a:bodyPr/>
                    <a:lstStyle/>
                    <a:p>
                      <a:pPr marL="0" marR="0">
                        <a:lnSpc>
                          <a:spcPct val="107000"/>
                        </a:lnSpc>
                        <a:spcBef>
                          <a:spcPts val="0"/>
                        </a:spcBef>
                        <a:spcAft>
                          <a:spcPts val="0"/>
                        </a:spcAft>
                      </a:pPr>
                      <a:r>
                        <a:rPr lang="en-GB" sz="1400" b="1" dirty="0">
                          <a:solidFill>
                            <a:schemeClr val="tx1"/>
                          </a:solidFill>
                          <a:effectLst/>
                        </a:rPr>
                        <a:t>Johnathan Symons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GB" sz="1400" b="0" dirty="0">
                          <a:effectLst/>
                          <a:latin typeface="Arial" panose="020B0604020202020204" pitchFamily="34" charset="0"/>
                          <a:cs typeface="Arial" panose="020B0604020202020204" pitchFamily="34" charset="0"/>
                        </a:rPr>
                        <a:t>It is my personal opinion that the proposed changes, implemented at this present moment, would be nothing but a waste of time. </a:t>
                      </a:r>
                    </a:p>
                    <a:p>
                      <a:pPr marL="0" marR="0" indent="0" algn="just">
                        <a:lnSpc>
                          <a:spcPct val="107000"/>
                        </a:lnSpc>
                        <a:spcBef>
                          <a:spcPts val="0"/>
                        </a:spcBef>
                        <a:spcAft>
                          <a:spcPts val="0"/>
                        </a:spcAft>
                        <a:buFont typeface="Arial" panose="020B0604020202020204" pitchFamily="34" charset="0"/>
                        <a:buNone/>
                      </a:pPr>
                      <a:r>
                        <a:rPr lang="en-GB" sz="1400" b="0" dirty="0">
                          <a:effectLst/>
                          <a:latin typeface="Arial" panose="020B0604020202020204" pitchFamily="34" charset="0"/>
                          <a:ea typeface="Calibri" panose="020F0502020204030204" pitchFamily="34" charset="0"/>
                          <a:cs typeface="Arial" panose="020B0604020202020204" pitchFamily="34" charset="0"/>
                        </a:rPr>
                        <a:t>○ While introducing a 0% blood-alcohol level for drivers would be a great theoretical idea, there is still too much bribery and corruption within law enforcement to implement this. In the past, we have witnessed officers in law enforcement caught on camera - drunk, yet ordinary members will be forced to abide by this whereas law enforcement, politicians and those with authority continue to do as they please? This is simply because there is no consequences for those in authority caught breaking the law. </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3688" marR="63688" marT="0" marB="0"/>
                </a:tc>
                <a:tc>
                  <a:txBody>
                    <a:bodyPr/>
                    <a:lstStyle/>
                    <a:p>
                      <a:pPr marL="0" indent="0" algn="just">
                        <a:spcAft>
                          <a:spcPts val="0"/>
                        </a:spcAft>
                        <a:buFont typeface="Arial" panose="020B0604020202020204" pitchFamily="34" charset="0"/>
                        <a:buNone/>
                        <a:tabLst>
                          <a:tab pos="3657600" algn="l"/>
                        </a:tabLst>
                      </a:pPr>
                      <a:r>
                        <a:rPr lang="en-ZA" sz="1400" dirty="0">
                          <a:effectLst/>
                          <a:latin typeface="+mj-lt"/>
                          <a:ea typeface="Times New Roman" panose="02020603050405020304" pitchFamily="18" charset="0"/>
                          <a:cs typeface="Calibri" panose="020F0502020204030204" pitchFamily="34" charset="0"/>
                        </a:rPr>
                        <a:t>Noted.</a:t>
                      </a:r>
                    </a:p>
                    <a:p>
                      <a:pPr marL="0" indent="0" algn="just">
                        <a:spcAft>
                          <a:spcPts val="0"/>
                        </a:spcAft>
                        <a:buFont typeface="Arial" panose="020B0604020202020204" pitchFamily="34" charset="0"/>
                        <a:buNone/>
                        <a:tabLst>
                          <a:tab pos="3657600" algn="l"/>
                        </a:tabLst>
                      </a:pPr>
                      <a:endParaRPr lang="en-ZA" sz="1400" baseline="0" dirty="0">
                        <a:effectLst/>
                        <a:latin typeface="+mj-lt"/>
                        <a:ea typeface="Times New Roman" panose="02020603050405020304" pitchFamily="18" charset="0"/>
                        <a:cs typeface="Calibri" panose="020F0502020204030204" pitchFamily="34" charset="0"/>
                      </a:endParaRPr>
                    </a:p>
                    <a:p>
                      <a:pPr marL="0" indent="0" algn="just">
                        <a:spcAft>
                          <a:spcPts val="0"/>
                        </a:spcAft>
                        <a:buFont typeface="Arial" panose="020B0604020202020204" pitchFamily="34" charset="0"/>
                        <a:buNone/>
                        <a:tabLst>
                          <a:tab pos="3657600" algn="l"/>
                        </a:tabLst>
                      </a:pPr>
                      <a:endParaRPr lang="en-ZA" sz="1400" baseline="0" dirty="0">
                        <a:effectLst/>
                        <a:latin typeface="+mj-lt"/>
                        <a:ea typeface="Times New Roman" panose="02020603050405020304" pitchFamily="18" charset="0"/>
                        <a:cs typeface="Calibri" panose="020F0502020204030204" pitchFamily="34" charset="0"/>
                      </a:endParaRPr>
                    </a:p>
                    <a:p>
                      <a:pPr marL="0" indent="0" algn="just">
                        <a:spcAft>
                          <a:spcPts val="0"/>
                        </a:spcAft>
                        <a:buFont typeface="Arial" panose="020B0604020202020204" pitchFamily="34" charset="0"/>
                        <a:buNone/>
                        <a:tabLst>
                          <a:tab pos="3657600" algn="l"/>
                        </a:tabLst>
                      </a:pPr>
                      <a:r>
                        <a:rPr lang="en-ZA" sz="1400" baseline="0" dirty="0">
                          <a:effectLst/>
                          <a:latin typeface="+mj-lt"/>
                          <a:ea typeface="Times New Roman" panose="02020603050405020304" pitchFamily="18" charset="0"/>
                          <a:cs typeface="Calibri" panose="020F0502020204030204" pitchFamily="34" charset="0"/>
                        </a:rPr>
                        <a:t> </a:t>
                      </a:r>
                    </a:p>
                    <a:p>
                      <a:pPr marL="285750" indent="-285750" algn="just">
                        <a:spcAft>
                          <a:spcPts val="0"/>
                        </a:spcAft>
                        <a:buFont typeface="Courier New" panose="02070309020205020404" pitchFamily="49" charset="0"/>
                        <a:buChar char="o"/>
                        <a:tabLst>
                          <a:tab pos="3657600" algn="l"/>
                        </a:tabLst>
                      </a:pPr>
                      <a:r>
                        <a:rPr lang="en-GB" sz="1400" dirty="0">
                          <a:effectLst/>
                          <a:latin typeface="+mj-lt"/>
                          <a:ea typeface="Times New Roman" panose="02020603050405020304" pitchFamily="18" charset="0"/>
                          <a:cs typeface="Calibri" panose="020F0502020204030204" pitchFamily="34" charset="0"/>
                        </a:rPr>
                        <a:t>SA will for the first time have a national anti-fraud and corruption strategy within the road traffic environment and RTMC in collaboration with the Hawks have in recent times been tightening the noose on corruption activities within the road traffic law environment media reports are there to peruse in amplification.  </a:t>
                      </a:r>
                      <a:r>
                        <a:rPr lang="en-GB" sz="1400" dirty="0">
                          <a:effectLst/>
                          <a:latin typeface="+mj-lt"/>
                          <a:ea typeface="Times New Roman" panose="02020603050405020304" pitchFamily="18" charset="0"/>
                          <a:cs typeface="Calibri" panose="020F0502020204030204" pitchFamily="34" charset="0"/>
                          <a:hlinkClick r:id="rId2"/>
                        </a:rPr>
                        <a:t>https://www.news24.com/news24/southafrica/news/five-people-arrested-for-allegedly-issuing-fraudulent-driving-licence-to-magistrate-20210423</a:t>
                      </a:r>
                      <a:r>
                        <a:rPr lang="en-GB" sz="1400" dirty="0">
                          <a:effectLst/>
                          <a:latin typeface="+mj-lt"/>
                          <a:ea typeface="Times New Roman" panose="02020603050405020304" pitchFamily="18" charset="0"/>
                          <a:cs typeface="Calibri" panose="020F0502020204030204" pitchFamily="34" charset="0"/>
                        </a:rPr>
                        <a:t> </a:t>
                      </a:r>
                      <a:endParaRPr lang="en-ZA" sz="14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1558622">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264</a:t>
            </a:fld>
            <a:endParaRPr lang="en-US"/>
          </a:p>
        </p:txBody>
      </p:sp>
    </p:spTree>
    <p:extLst>
      <p:ext uri="{BB962C8B-B14F-4D97-AF65-F5344CB8AC3E}">
        <p14:creationId xmlns:p14="http://schemas.microsoft.com/office/powerpoint/2010/main" xmlns="" val="301769903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14011086"/>
              </p:ext>
            </p:extLst>
          </p:nvPr>
        </p:nvGraphicFramePr>
        <p:xfrm>
          <a:off x="0" y="0"/>
          <a:ext cx="9235281" cy="5890302"/>
        </p:xfrm>
        <a:graphic>
          <a:graphicData uri="http://schemas.openxmlformats.org/drawingml/2006/table">
            <a:tbl>
              <a:tblPr firstRow="1" firstCol="1" bandRow="1">
                <a:tableStyleId>{5C22544A-7EE6-4342-B048-85BDC9FD1C3A}</a:tableStyleId>
              </a:tblPr>
              <a:tblGrid>
                <a:gridCol w="1777697">
                  <a:extLst>
                    <a:ext uri="{9D8B030D-6E8A-4147-A177-3AD203B41FA5}">
                      <a16:colId xmlns:a16="http://schemas.microsoft.com/office/drawing/2014/main" xmlns="" val="3578070163"/>
                    </a:ext>
                  </a:extLst>
                </a:gridCol>
                <a:gridCol w="3656784">
                  <a:extLst>
                    <a:ext uri="{9D8B030D-6E8A-4147-A177-3AD203B41FA5}">
                      <a16:colId xmlns:a16="http://schemas.microsoft.com/office/drawing/2014/main" xmlns="" val="199004167"/>
                    </a:ext>
                  </a:extLst>
                </a:gridCol>
                <a:gridCol w="3800800">
                  <a:extLst>
                    <a:ext uri="{9D8B030D-6E8A-4147-A177-3AD203B41FA5}">
                      <a16:colId xmlns:a16="http://schemas.microsoft.com/office/drawing/2014/main" xmlns="" val="885104855"/>
                    </a:ext>
                  </a:extLst>
                </a:gridCol>
              </a:tblGrid>
              <a:tr h="453282">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2542084">
                <a:tc rowSpan="2">
                  <a:txBody>
                    <a:bodyPr/>
                    <a:lstStyle/>
                    <a:p>
                      <a:pPr marL="0" marR="0">
                        <a:lnSpc>
                          <a:spcPct val="107000"/>
                        </a:lnSpc>
                        <a:spcBef>
                          <a:spcPts val="0"/>
                        </a:spcBef>
                        <a:spcAft>
                          <a:spcPts val="0"/>
                        </a:spcAft>
                      </a:pPr>
                      <a:r>
                        <a:rPr lang="en-GB" sz="1400" b="1" dirty="0">
                          <a:solidFill>
                            <a:schemeClr val="tx1"/>
                          </a:solidFill>
                          <a:effectLst/>
                        </a:rPr>
                        <a:t>Johnathan Symons (Cont.)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GB" sz="1400" b="0" dirty="0">
                          <a:effectLst/>
                        </a:rPr>
                        <a:t>○ Introducing a provisional driver's licence will also put more strain on a failed system that is already struggling to keep up with renewals of driver's license cards of licensed drivers, therefore it is not only impossible from a human resource point of view but also on an economic scale </a:t>
                      </a:r>
                    </a:p>
                    <a:p>
                      <a:pPr marL="0" marR="0" algn="just">
                        <a:lnSpc>
                          <a:spcPct val="107000"/>
                        </a:lnSpc>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171450" indent="-171450" algn="just">
                        <a:spcAft>
                          <a:spcPts val="0"/>
                        </a:spcAft>
                        <a:buFont typeface="Arial" panose="020B0604020202020204" pitchFamily="34" charset="0"/>
                        <a:buChar char="•"/>
                        <a:tabLst>
                          <a:tab pos="3657600" algn="l"/>
                        </a:tabLst>
                      </a:pPr>
                      <a:r>
                        <a:rPr lang="en-GB" sz="1400" baseline="0" dirty="0">
                          <a:effectLst/>
                          <a:latin typeface="+mj-lt"/>
                          <a:ea typeface="Times New Roman" panose="02020603050405020304" pitchFamily="18" charset="0"/>
                          <a:cs typeface="Calibri" panose="020F0502020204030204" pitchFamily="34" charset="0"/>
                        </a:rPr>
                        <a:t>Noted, the Minister has held meetings with the 3 spheres of Government to address issues related to the issuance of slots and catching up with the backlog on issues related to driving license cards, learners’ licenses, </a:t>
                      </a:r>
                      <a:r>
                        <a:rPr lang="en-GB" sz="1400" baseline="0" dirty="0" err="1">
                          <a:effectLst/>
                          <a:latin typeface="+mj-lt"/>
                          <a:ea typeface="Times New Roman" panose="02020603050405020304" pitchFamily="18" charset="0"/>
                          <a:cs typeface="Calibri" panose="020F0502020204030204" pitchFamily="34" charset="0"/>
                        </a:rPr>
                        <a:t>PrdDP</a:t>
                      </a:r>
                      <a:r>
                        <a:rPr lang="en-GB" sz="1400" baseline="0" dirty="0">
                          <a:effectLst/>
                          <a:latin typeface="+mj-lt"/>
                          <a:ea typeface="Times New Roman" panose="02020603050405020304" pitchFamily="18" charset="0"/>
                          <a:cs typeface="Calibri" panose="020F0502020204030204" pitchFamily="34" charset="0"/>
                        </a:rPr>
                        <a:t> and temporary driving licenses. This is an ongoing matter which the RTMC and the Department are working on continuously.</a:t>
                      </a:r>
                    </a:p>
                  </a:txBody>
                  <a:tcPr marL="68580" marR="68580" marT="0" marB="0"/>
                </a:tc>
                <a:extLst>
                  <a:ext uri="{0D108BD9-81ED-4DB2-BD59-A6C34878D82A}">
                    <a16:rowId xmlns:a16="http://schemas.microsoft.com/office/drawing/2014/main" xmlns="" val="720259609"/>
                  </a:ext>
                </a:extLst>
              </a:tr>
              <a:tr h="2891653">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265</a:t>
            </a:fld>
            <a:endParaRPr lang="en-US"/>
          </a:p>
        </p:txBody>
      </p:sp>
    </p:spTree>
    <p:extLst>
      <p:ext uri="{BB962C8B-B14F-4D97-AF65-F5344CB8AC3E}">
        <p14:creationId xmlns:p14="http://schemas.microsoft.com/office/powerpoint/2010/main" xmlns="" val="1964701026"/>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nvPr>
        </p:nvGraphicFramePr>
        <p:xfrm>
          <a:off x="0" y="0"/>
          <a:ext cx="9235282" cy="7612135"/>
        </p:xfrm>
        <a:graphic>
          <a:graphicData uri="http://schemas.openxmlformats.org/drawingml/2006/table">
            <a:tbl>
              <a:tblPr firstRow="1" firstCol="1" bandRow="1">
                <a:tableStyleId>{5C22544A-7EE6-4342-B048-85BDC9FD1C3A}</a:tableStyleId>
              </a:tblPr>
              <a:tblGrid>
                <a:gridCol w="1805858">
                  <a:extLst>
                    <a:ext uri="{9D8B030D-6E8A-4147-A177-3AD203B41FA5}">
                      <a16:colId xmlns:a16="http://schemas.microsoft.com/office/drawing/2014/main" xmlns="" val="3578070163"/>
                    </a:ext>
                  </a:extLst>
                </a:gridCol>
                <a:gridCol w="3714712">
                  <a:extLst>
                    <a:ext uri="{9D8B030D-6E8A-4147-A177-3AD203B41FA5}">
                      <a16:colId xmlns:a16="http://schemas.microsoft.com/office/drawing/2014/main" xmlns="" val="199004167"/>
                    </a:ext>
                  </a:extLst>
                </a:gridCol>
                <a:gridCol w="3714712">
                  <a:extLst>
                    <a:ext uri="{9D8B030D-6E8A-4147-A177-3AD203B41FA5}">
                      <a16:colId xmlns:a16="http://schemas.microsoft.com/office/drawing/2014/main" xmlns="" val="885104855"/>
                    </a:ext>
                  </a:extLst>
                </a:gridCol>
              </a:tblGrid>
              <a:tr h="453282">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2542084">
                <a:tc rowSpan="2">
                  <a:txBody>
                    <a:bodyPr/>
                    <a:lstStyle/>
                    <a:p>
                      <a:pPr marL="0" marR="0">
                        <a:lnSpc>
                          <a:spcPct val="107000"/>
                        </a:lnSpc>
                        <a:spcBef>
                          <a:spcPts val="0"/>
                        </a:spcBef>
                        <a:spcAft>
                          <a:spcPts val="0"/>
                        </a:spcAft>
                      </a:pPr>
                      <a:r>
                        <a:rPr lang="en-GB" sz="1400" b="1" dirty="0">
                          <a:solidFill>
                            <a:schemeClr val="tx1"/>
                          </a:solidFill>
                          <a:effectLst/>
                        </a:rPr>
                        <a:t>Johnathan Symons (Cont.)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GB" sz="1400" b="0" dirty="0">
                          <a:effectLst/>
                        </a:rPr>
                        <a:t>○With regards to regulating driving schools and testing </a:t>
                      </a:r>
                      <a:r>
                        <a:rPr lang="en-GB" sz="1400" b="0" dirty="0" err="1">
                          <a:effectLst/>
                        </a:rPr>
                        <a:t>centers</a:t>
                      </a:r>
                      <a:r>
                        <a:rPr lang="en-GB" sz="1400" b="0" dirty="0">
                          <a:effectLst/>
                        </a:rPr>
                        <a:t>- this idea should be put on hold until corruption can be rooted out or at least until we have a justice system where those found guilty, will actually face the consequences of their actions. This also applies to the proposed changes regarding number plates.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171450" indent="-171450" algn="just">
                        <a:spcAft>
                          <a:spcPts val="0"/>
                        </a:spcAft>
                        <a:buFont typeface="Arial" panose="020B0604020202020204" pitchFamily="34" charset="0"/>
                        <a:buChar char="•"/>
                        <a:tabLst>
                          <a:tab pos="3657600" algn="l"/>
                        </a:tabLst>
                      </a:pPr>
                      <a:r>
                        <a:rPr lang="en-GB" sz="1200" baseline="0" dirty="0">
                          <a:effectLst/>
                          <a:latin typeface="Arial" panose="020B0604020202020204" pitchFamily="34" charset="0"/>
                          <a:ea typeface="Times New Roman" panose="02020603050405020304" pitchFamily="18" charset="0"/>
                          <a:cs typeface="Arial" panose="020B0604020202020204" pitchFamily="34" charset="0"/>
                        </a:rPr>
                        <a:t>Noted, Plans are nevertheless afoot  to actually professionalize and regulate the driving school industry as seen by the intended and proposed insertion of sections 28D, 28E, 28F, 28G and 28H in the Act which provides for registration and grading of driving schools, suspension or cancellation of the registration of driving schools and the appointment of Inspectorate of driving schools. The driving schools industry has been calling for this regulatory framework for some time.</a:t>
                      </a:r>
                    </a:p>
                    <a:p>
                      <a:pPr marL="171450" indent="-171450" algn="l">
                        <a:spcAft>
                          <a:spcPts val="0"/>
                        </a:spcAft>
                        <a:buFont typeface="Arial" panose="020B0604020202020204" pitchFamily="34" charset="0"/>
                        <a:buChar char="•"/>
                        <a:tabLst>
                          <a:tab pos="3657600" algn="l"/>
                        </a:tabLst>
                      </a:pPr>
                      <a:r>
                        <a:rPr lang="en-GB" sz="1200" baseline="0" dirty="0">
                          <a:effectLst/>
                          <a:latin typeface="Arial" panose="020B0604020202020204" pitchFamily="34" charset="0"/>
                          <a:ea typeface="Times New Roman" panose="02020603050405020304" pitchFamily="18" charset="0"/>
                          <a:cs typeface="Arial" panose="020B0604020202020204" pitchFamily="34" charset="0"/>
                        </a:rPr>
                        <a:t>SA will for the first time have a national anti-fraud and corruption strategy within the road traffic environment and RTMC in collaboration with the Hawks have in recent times been tightening the noose on corruption activities within the road traffic law environment media reports are there to peruse in amplification.  </a:t>
                      </a:r>
                      <a:r>
                        <a:rPr lang="en-GB" sz="1200" baseline="0" dirty="0">
                          <a:effectLst/>
                          <a:latin typeface="Arial" panose="020B0604020202020204" pitchFamily="34" charset="0"/>
                          <a:ea typeface="Times New Roman" panose="02020603050405020304" pitchFamily="18" charset="0"/>
                          <a:cs typeface="Arial" panose="020B0604020202020204" pitchFamily="34" charset="0"/>
                          <a:hlinkClick r:id="rId2"/>
                        </a:rPr>
                        <a:t>https://www.news24.com/news24/southafrica/news/five-people-arrested-for-allegedly-issuing-fraudulent-driving-licence-to-magistrate-20210423</a:t>
                      </a:r>
                      <a:r>
                        <a:rPr lang="en-GB" sz="1200" baseline="0" dirty="0">
                          <a:effectLst/>
                          <a:latin typeface="Arial" panose="020B0604020202020204" pitchFamily="34" charset="0"/>
                          <a:ea typeface="Times New Roman" panose="02020603050405020304" pitchFamily="18" charset="0"/>
                          <a:cs typeface="Arial" panose="020B0604020202020204" pitchFamily="34" charset="0"/>
                        </a:rPr>
                        <a:t>  </a:t>
                      </a:r>
                    </a:p>
                    <a:p>
                      <a:pPr marL="171450" indent="-171450" algn="just">
                        <a:spcAft>
                          <a:spcPts val="0"/>
                        </a:spcAft>
                        <a:buFont typeface="Arial" panose="020B0604020202020204" pitchFamily="34" charset="0"/>
                        <a:buChar char="•"/>
                        <a:tabLst>
                          <a:tab pos="3657600" algn="l"/>
                        </a:tabLst>
                      </a:pPr>
                      <a:endParaRPr lang="en-GB" sz="1400" baseline="0" dirty="0">
                        <a:effectLst/>
                        <a:latin typeface="+mj-lt"/>
                        <a:ea typeface="Times New Roman" panose="02020603050405020304" pitchFamily="18" charset="0"/>
                        <a:cs typeface="Calibri" panose="020F0502020204030204" pitchFamily="34" charset="0"/>
                      </a:endParaRPr>
                    </a:p>
                    <a:p>
                      <a:pPr marL="171450" indent="-171450" algn="just">
                        <a:spcAft>
                          <a:spcPts val="0"/>
                        </a:spcAft>
                        <a:buFont typeface="Arial" panose="020B0604020202020204" pitchFamily="34" charset="0"/>
                        <a:buChar char="•"/>
                        <a:tabLst>
                          <a:tab pos="3657600" algn="l"/>
                        </a:tabLst>
                      </a:pPr>
                      <a:endParaRPr lang="en-GB" sz="1400" baseline="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2891653">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266</a:t>
            </a:fld>
            <a:endParaRPr lang="en-US"/>
          </a:p>
        </p:txBody>
      </p:sp>
    </p:spTree>
    <p:extLst>
      <p:ext uri="{BB962C8B-B14F-4D97-AF65-F5344CB8AC3E}">
        <p14:creationId xmlns:p14="http://schemas.microsoft.com/office/powerpoint/2010/main" xmlns="" val="292916632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03433773"/>
              </p:ext>
            </p:extLst>
          </p:nvPr>
        </p:nvGraphicFramePr>
        <p:xfrm>
          <a:off x="0" y="0"/>
          <a:ext cx="9235282" cy="5887021"/>
        </p:xfrm>
        <a:graphic>
          <a:graphicData uri="http://schemas.openxmlformats.org/drawingml/2006/table">
            <a:tbl>
              <a:tblPr firstRow="1" firstCol="1" bandRow="1">
                <a:tableStyleId>{5C22544A-7EE6-4342-B048-85BDC9FD1C3A}</a:tableStyleId>
              </a:tblPr>
              <a:tblGrid>
                <a:gridCol w="1805858">
                  <a:extLst>
                    <a:ext uri="{9D8B030D-6E8A-4147-A177-3AD203B41FA5}">
                      <a16:colId xmlns:a16="http://schemas.microsoft.com/office/drawing/2014/main" xmlns="" val="3578070163"/>
                    </a:ext>
                  </a:extLst>
                </a:gridCol>
                <a:gridCol w="3714712">
                  <a:extLst>
                    <a:ext uri="{9D8B030D-6E8A-4147-A177-3AD203B41FA5}">
                      <a16:colId xmlns:a16="http://schemas.microsoft.com/office/drawing/2014/main" xmlns="" val="199004167"/>
                    </a:ext>
                  </a:extLst>
                </a:gridCol>
                <a:gridCol w="3714712">
                  <a:extLst>
                    <a:ext uri="{9D8B030D-6E8A-4147-A177-3AD203B41FA5}">
                      <a16:colId xmlns:a16="http://schemas.microsoft.com/office/drawing/2014/main" xmlns="" val="885104855"/>
                    </a:ext>
                  </a:extLst>
                </a:gridCol>
              </a:tblGrid>
              <a:tr h="482810">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181623">
                <a:tc rowSpan="2">
                  <a:txBody>
                    <a:bodyPr/>
                    <a:lstStyle/>
                    <a:p>
                      <a:pPr marL="0" marR="0">
                        <a:lnSpc>
                          <a:spcPct val="107000"/>
                        </a:lnSpc>
                        <a:spcBef>
                          <a:spcPts val="0"/>
                        </a:spcBef>
                        <a:spcAft>
                          <a:spcPts val="0"/>
                        </a:spcAft>
                      </a:pPr>
                      <a:r>
                        <a:rPr lang="en-GB" sz="1400" b="1" dirty="0">
                          <a:solidFill>
                            <a:schemeClr val="tx1"/>
                          </a:solidFill>
                          <a:effectLst/>
                        </a:rPr>
                        <a:t>Johnathan Symons (Cont.)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GB" sz="1400" b="0" dirty="0">
                          <a:effectLst/>
                        </a:rPr>
                        <a:t>○Lastly, I really hope that the government will stop wasting time and money on trying to cover up their failures and will actually come up with solutions to real problems that drivers face on a daily basis, such as: </a:t>
                      </a:r>
                    </a:p>
                    <a:p>
                      <a:pPr marL="0" marR="0" algn="just">
                        <a:lnSpc>
                          <a:spcPct val="107000"/>
                        </a:lnSpc>
                        <a:spcBef>
                          <a:spcPts val="0"/>
                        </a:spcBef>
                        <a:spcAft>
                          <a:spcPts val="0"/>
                        </a:spcAft>
                      </a:pPr>
                      <a:r>
                        <a:rPr lang="en-GB" sz="1400" b="0" dirty="0">
                          <a:effectLst/>
                        </a:rPr>
                        <a:t>•	Renewal of driver's license cards </a:t>
                      </a:r>
                    </a:p>
                    <a:p>
                      <a:pPr marL="0" marR="0" algn="just">
                        <a:lnSpc>
                          <a:spcPct val="107000"/>
                        </a:lnSpc>
                        <a:spcBef>
                          <a:spcPts val="0"/>
                        </a:spcBef>
                        <a:spcAft>
                          <a:spcPts val="0"/>
                        </a:spcAft>
                      </a:pPr>
                      <a:r>
                        <a:rPr lang="en-GB" sz="1400" b="0" dirty="0">
                          <a:effectLst/>
                        </a:rPr>
                        <a:t>•	Dealing with taxi drivers(who think that they are above the law) </a:t>
                      </a:r>
                    </a:p>
                    <a:p>
                      <a:pPr marL="0" marR="0" algn="just">
                        <a:lnSpc>
                          <a:spcPct val="107000"/>
                        </a:lnSpc>
                        <a:spcBef>
                          <a:spcPts val="0"/>
                        </a:spcBef>
                        <a:spcAft>
                          <a:spcPts val="0"/>
                        </a:spcAft>
                      </a:pPr>
                      <a:r>
                        <a:rPr lang="en-GB" sz="1400" b="0" dirty="0">
                          <a:effectLst/>
                        </a:rPr>
                        <a:t>•	Potholes and the terrible conditions of our roads. </a:t>
                      </a:r>
                    </a:p>
                    <a:p>
                      <a:pPr marL="0" marR="0" algn="just">
                        <a:lnSpc>
                          <a:spcPct val="107000"/>
                        </a:lnSpc>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171450" indent="-171450" algn="just">
                        <a:spcAft>
                          <a:spcPts val="0"/>
                        </a:spcAft>
                        <a:buFont typeface="Arial" panose="020B0604020202020204" pitchFamily="34" charset="0"/>
                        <a:buChar char="•"/>
                        <a:tabLst>
                          <a:tab pos="3657600" algn="l"/>
                        </a:tabLst>
                      </a:pPr>
                      <a:r>
                        <a:rPr lang="en-GB" sz="1400" baseline="0" dirty="0">
                          <a:effectLst/>
                          <a:latin typeface="+mj-lt"/>
                          <a:ea typeface="Times New Roman" panose="02020603050405020304" pitchFamily="18" charset="0"/>
                          <a:cs typeface="Calibri" panose="020F0502020204030204" pitchFamily="34" charset="0"/>
                        </a:rPr>
                        <a:t>Noted, the Minister has held meetings with the 3 spheres of Government to address issues related to the issuance of slots and catching up with the backlog on issues related to driving license cards, learners’ licenses, </a:t>
                      </a:r>
                      <a:r>
                        <a:rPr lang="en-GB" sz="1400" baseline="0" dirty="0" err="1" smtClean="0">
                          <a:effectLst/>
                          <a:latin typeface="+mj-lt"/>
                          <a:ea typeface="Times New Roman" panose="02020603050405020304" pitchFamily="18" charset="0"/>
                          <a:cs typeface="Calibri" panose="020F0502020204030204" pitchFamily="34" charset="0"/>
                        </a:rPr>
                        <a:t>PrDP</a:t>
                      </a:r>
                      <a:r>
                        <a:rPr lang="en-GB" sz="1400" baseline="0" dirty="0" smtClean="0">
                          <a:effectLst/>
                          <a:latin typeface="+mj-lt"/>
                          <a:ea typeface="Times New Roman" panose="02020603050405020304" pitchFamily="18" charset="0"/>
                          <a:cs typeface="Calibri" panose="020F0502020204030204" pitchFamily="34" charset="0"/>
                        </a:rPr>
                        <a:t> </a:t>
                      </a:r>
                      <a:r>
                        <a:rPr lang="en-GB" sz="1400" baseline="0" dirty="0">
                          <a:effectLst/>
                          <a:latin typeface="+mj-lt"/>
                          <a:ea typeface="Times New Roman" panose="02020603050405020304" pitchFamily="18" charset="0"/>
                          <a:cs typeface="Calibri" panose="020F0502020204030204" pitchFamily="34" charset="0"/>
                        </a:rPr>
                        <a:t>and temporary driving licenses. This is an ongoing matter which the RTMC and the Department are working on continuously. Online services within the testing license centres will soon be introduced by the Department and the RTMC.</a:t>
                      </a:r>
                    </a:p>
                    <a:p>
                      <a:pPr marL="171450" indent="-171450" algn="just">
                        <a:spcAft>
                          <a:spcPts val="0"/>
                        </a:spcAft>
                        <a:buFont typeface="Arial" panose="020B0604020202020204" pitchFamily="34" charset="0"/>
                        <a:buChar char="•"/>
                        <a:tabLst>
                          <a:tab pos="3657600" algn="l"/>
                        </a:tabLst>
                      </a:pPr>
                      <a:endParaRPr lang="en-GB" sz="1400" baseline="0" dirty="0">
                        <a:effectLst/>
                        <a:latin typeface="+mj-lt"/>
                        <a:ea typeface="Times New Roman" panose="02020603050405020304" pitchFamily="18" charset="0"/>
                        <a:cs typeface="Calibri" panose="020F0502020204030204" pitchFamily="34" charset="0"/>
                      </a:endParaRPr>
                    </a:p>
                    <a:p>
                      <a:pPr marL="171450" indent="-171450" algn="just">
                        <a:spcAft>
                          <a:spcPts val="0"/>
                        </a:spcAft>
                        <a:buFont typeface="Arial" panose="020B0604020202020204" pitchFamily="34" charset="0"/>
                        <a:buChar char="•"/>
                        <a:tabLst>
                          <a:tab pos="3657600" algn="l"/>
                        </a:tabLst>
                      </a:pPr>
                      <a:endParaRPr lang="en-GB" sz="1400" baseline="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2222588">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267</a:t>
            </a:fld>
            <a:endParaRPr lang="en-US"/>
          </a:p>
        </p:txBody>
      </p:sp>
    </p:spTree>
    <p:extLst>
      <p:ext uri="{BB962C8B-B14F-4D97-AF65-F5344CB8AC3E}">
        <p14:creationId xmlns:p14="http://schemas.microsoft.com/office/powerpoint/2010/main" xmlns="" val="3801766643"/>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nvPr>
        </p:nvGraphicFramePr>
        <p:xfrm>
          <a:off x="0" y="1"/>
          <a:ext cx="9235282" cy="6033753"/>
        </p:xfrm>
        <a:graphic>
          <a:graphicData uri="http://schemas.openxmlformats.org/drawingml/2006/table">
            <a:tbl>
              <a:tblPr firstRow="1" firstCol="1" bandRow="1">
                <a:tableStyleId>{5C22544A-7EE6-4342-B048-85BDC9FD1C3A}</a:tableStyleId>
              </a:tblPr>
              <a:tblGrid>
                <a:gridCol w="1805858">
                  <a:extLst>
                    <a:ext uri="{9D8B030D-6E8A-4147-A177-3AD203B41FA5}">
                      <a16:colId xmlns:a16="http://schemas.microsoft.com/office/drawing/2014/main" xmlns="" val="3578070163"/>
                    </a:ext>
                  </a:extLst>
                </a:gridCol>
                <a:gridCol w="3714712">
                  <a:extLst>
                    <a:ext uri="{9D8B030D-6E8A-4147-A177-3AD203B41FA5}">
                      <a16:colId xmlns:a16="http://schemas.microsoft.com/office/drawing/2014/main" xmlns="" val="199004167"/>
                    </a:ext>
                  </a:extLst>
                </a:gridCol>
                <a:gridCol w="3714712">
                  <a:extLst>
                    <a:ext uri="{9D8B030D-6E8A-4147-A177-3AD203B41FA5}">
                      <a16:colId xmlns:a16="http://schemas.microsoft.com/office/drawing/2014/main" xmlns="" val="885104855"/>
                    </a:ext>
                  </a:extLst>
                </a:gridCol>
              </a:tblGrid>
              <a:tr h="322092">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188987">
                <a:tc rowSpan="2">
                  <a:txBody>
                    <a:bodyPr/>
                    <a:lstStyle/>
                    <a:p>
                      <a:pPr marL="0" marR="0">
                        <a:lnSpc>
                          <a:spcPct val="107000"/>
                        </a:lnSpc>
                        <a:spcBef>
                          <a:spcPts val="0"/>
                        </a:spcBef>
                        <a:spcAft>
                          <a:spcPts val="0"/>
                        </a:spcAft>
                      </a:pPr>
                      <a:r>
                        <a:rPr lang="en-US" sz="1400" b="1" dirty="0">
                          <a:solidFill>
                            <a:schemeClr val="tx1"/>
                          </a:solidFill>
                          <a:effectLst/>
                          <a:latin typeface="+mj-lt"/>
                          <a:ea typeface="Calibri" panose="020F0502020204030204" pitchFamily="34" charset="0"/>
                          <a:cs typeface="Times New Roman" panose="02020603050405020304" pitchFamily="18" charset="0"/>
                        </a:rPr>
                        <a:t>SAIA</a:t>
                      </a:r>
                    </a:p>
                  </a:txBody>
                  <a:tcPr marL="63688" marR="63688" marT="0" marB="0">
                    <a:solidFill>
                      <a:srgbClr val="FF9900"/>
                    </a:solidFill>
                  </a:tcPr>
                </a:tc>
                <a:tc>
                  <a:txBody>
                    <a:bodyPr/>
                    <a:lstStyle/>
                    <a:p>
                      <a:pPr marL="0" marR="0" algn="just">
                        <a:lnSpc>
                          <a:spcPct val="107000"/>
                        </a:lnSpc>
                        <a:spcBef>
                          <a:spcPts val="0"/>
                        </a:spcBef>
                        <a:spcAft>
                          <a:spcPts val="0"/>
                        </a:spcAft>
                      </a:pPr>
                      <a:r>
                        <a:rPr lang="en-GB" sz="1300" b="0" dirty="0">
                          <a:effectLst/>
                          <a:latin typeface="Arial" panose="020B0604020202020204" pitchFamily="34" charset="0"/>
                          <a:ea typeface="Calibri" panose="020F0502020204030204" pitchFamily="34" charset="0"/>
                          <a:cs typeface="Arial" panose="020B0604020202020204" pitchFamily="34" charset="0"/>
                        </a:rPr>
                        <a:t>Clause 43 of the Bill that amends section 65 by amending the heading to the section and prohibiting the driving of a motor vehicle on the public road while under the influence of intoxicating liquor or a drug having a narcotic effect and while there is a concentration of alcohol in any specimen of blood taken from the body.</a:t>
                      </a:r>
                    </a:p>
                    <a:p>
                      <a:pPr marL="285750" marR="0" indent="-285750" algn="just">
                        <a:lnSpc>
                          <a:spcPct val="107000"/>
                        </a:lnSpc>
                        <a:spcBef>
                          <a:spcPts val="0"/>
                        </a:spcBef>
                        <a:spcAft>
                          <a:spcPts val="0"/>
                        </a:spcAft>
                        <a:buFont typeface="Arial" panose="020B0604020202020204" pitchFamily="34" charset="0"/>
                        <a:buChar char="•"/>
                      </a:pPr>
                      <a:r>
                        <a:rPr lang="en-GB" sz="1300" b="0" dirty="0">
                          <a:effectLst/>
                          <a:latin typeface="Arial" panose="020B0604020202020204" pitchFamily="34" charset="0"/>
                          <a:ea typeface="Calibri" panose="020F0502020204030204" pitchFamily="34" charset="0"/>
                          <a:cs typeface="Arial" panose="020B0604020202020204" pitchFamily="34" charset="0"/>
                        </a:rPr>
                        <a:t>Some medicines such as cough syrups could contain alcohol and drivers may find themselves arrested for driving under the influence of liquor and with criminal records for consuming such medicines, especially where such medication may not have any effect on the ability to drive.</a:t>
                      </a:r>
                    </a:p>
                    <a:p>
                      <a:pPr marL="0" marR="0" algn="just">
                        <a:lnSpc>
                          <a:spcPct val="107000"/>
                        </a:lnSpc>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171450" indent="-171450" algn="just">
                        <a:spcAft>
                          <a:spcPts val="0"/>
                        </a:spcAft>
                        <a:buFont typeface="Arial" panose="020B0604020202020204" pitchFamily="34" charset="0"/>
                        <a:buChar char="•"/>
                        <a:tabLst>
                          <a:tab pos="3657600" algn="l"/>
                        </a:tabLst>
                      </a:pPr>
                      <a:r>
                        <a:rPr lang="en-ZA" sz="1400" dirty="0">
                          <a:effectLst/>
                          <a:latin typeface="+mj-lt"/>
                          <a:ea typeface="Times New Roman" panose="02020603050405020304" pitchFamily="18" charset="0"/>
                          <a:cs typeface="Calibri" panose="020F0502020204030204" pitchFamily="34" charset="0"/>
                        </a:rPr>
                        <a:t>Noted.</a:t>
                      </a:r>
                      <a:r>
                        <a:rPr lang="en-ZA" sz="1400" baseline="0" dirty="0">
                          <a:effectLst/>
                          <a:latin typeface="+mj-lt"/>
                          <a:ea typeface="Times New Roman" panose="02020603050405020304" pitchFamily="18" charset="0"/>
                          <a:cs typeface="Calibri" panose="020F0502020204030204" pitchFamily="34" charset="0"/>
                        </a:rPr>
                        <a:t> </a:t>
                      </a:r>
                      <a:r>
                        <a:rPr lang="en-GB" sz="1400" baseline="0" dirty="0">
                          <a:effectLst/>
                          <a:latin typeface="+mj-lt"/>
                          <a:ea typeface="Times New Roman" panose="02020603050405020304" pitchFamily="18" charset="0"/>
                          <a:cs typeface="Calibri" panose="020F0502020204030204" pitchFamily="34" charset="0"/>
                        </a:rPr>
                        <a:t>Most medication that contains alcohol contains a warning that they should not be consumed if a person will need to drive or operate machinery. Drunk drivers don’t just kill and injure themselves or damage their own property, they kill/injure other road users and damage others’ property as well (cars, traffic lights, buildings, walls, etc.).Tax payers have to fork out millions each year to pay for many drunk drivers &amp; persons injured by them to be treated and rehabilitated &amp; to mend public property. </a:t>
                      </a:r>
                    </a:p>
                    <a:p>
                      <a:pPr marL="171450" indent="-171450" algn="just">
                        <a:spcAft>
                          <a:spcPts val="0"/>
                        </a:spcAft>
                        <a:buFont typeface="Arial" panose="020B0604020202020204" pitchFamily="34" charset="0"/>
                        <a:buChar char="•"/>
                        <a:tabLst>
                          <a:tab pos="3657600" algn="l"/>
                        </a:tabLst>
                      </a:pPr>
                      <a:endParaRPr lang="en-ZA" sz="14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2303933">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268</a:t>
            </a:fld>
            <a:endParaRPr lang="en-US"/>
          </a:p>
        </p:txBody>
      </p:sp>
    </p:spTree>
    <p:extLst>
      <p:ext uri="{BB962C8B-B14F-4D97-AF65-F5344CB8AC3E}">
        <p14:creationId xmlns:p14="http://schemas.microsoft.com/office/powerpoint/2010/main" xmlns="" val="2601427077"/>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nvPr>
        </p:nvGraphicFramePr>
        <p:xfrm>
          <a:off x="0" y="1"/>
          <a:ext cx="9235282" cy="5948190"/>
        </p:xfrm>
        <a:graphic>
          <a:graphicData uri="http://schemas.openxmlformats.org/drawingml/2006/table">
            <a:tbl>
              <a:tblPr firstRow="1" firstCol="1" bandRow="1">
                <a:tableStyleId>{5C22544A-7EE6-4342-B048-85BDC9FD1C3A}</a:tableStyleId>
              </a:tblPr>
              <a:tblGrid>
                <a:gridCol w="1805858">
                  <a:extLst>
                    <a:ext uri="{9D8B030D-6E8A-4147-A177-3AD203B41FA5}">
                      <a16:colId xmlns:a16="http://schemas.microsoft.com/office/drawing/2014/main" xmlns="" val="3578070163"/>
                    </a:ext>
                  </a:extLst>
                </a:gridCol>
                <a:gridCol w="3714712">
                  <a:extLst>
                    <a:ext uri="{9D8B030D-6E8A-4147-A177-3AD203B41FA5}">
                      <a16:colId xmlns:a16="http://schemas.microsoft.com/office/drawing/2014/main" xmlns="" val="199004167"/>
                    </a:ext>
                  </a:extLst>
                </a:gridCol>
                <a:gridCol w="3714712">
                  <a:extLst>
                    <a:ext uri="{9D8B030D-6E8A-4147-A177-3AD203B41FA5}">
                      <a16:colId xmlns:a16="http://schemas.microsoft.com/office/drawing/2014/main" xmlns="" val="885104855"/>
                    </a:ext>
                  </a:extLst>
                </a:gridCol>
              </a:tblGrid>
              <a:tr h="284688">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205909">
                <a:tc rowSpan="2">
                  <a:txBody>
                    <a:bodyPr/>
                    <a:lstStyle/>
                    <a:p>
                      <a:pPr marL="0" marR="0">
                        <a:lnSpc>
                          <a:spcPct val="107000"/>
                        </a:lnSpc>
                        <a:spcBef>
                          <a:spcPts val="0"/>
                        </a:spcBef>
                        <a:spcAft>
                          <a:spcPts val="0"/>
                        </a:spcAft>
                      </a:pPr>
                      <a:r>
                        <a:rPr lang="en-US" sz="1400" b="1" dirty="0">
                          <a:solidFill>
                            <a:schemeClr val="tx1"/>
                          </a:solidFill>
                          <a:effectLst/>
                          <a:latin typeface="+mj-lt"/>
                          <a:ea typeface="Calibri" panose="020F0502020204030204" pitchFamily="34" charset="0"/>
                          <a:cs typeface="Times New Roman" panose="02020603050405020304" pitchFamily="18" charset="0"/>
                        </a:rPr>
                        <a:t>PHAAHLA MOKGAPI WA PHAAHLA </a:t>
                      </a:r>
                    </a:p>
                  </a:txBody>
                  <a:tcPr marL="63688" marR="63688" marT="0" marB="0">
                    <a:solidFill>
                      <a:srgbClr val="FF9900"/>
                    </a:solidFill>
                  </a:tcPr>
                </a:tc>
                <a:tc>
                  <a:txBody>
                    <a:bodyPr/>
                    <a:lstStyle/>
                    <a:p>
                      <a:pPr marL="0" marR="0" algn="just">
                        <a:lnSpc>
                          <a:spcPct val="107000"/>
                        </a:lnSpc>
                        <a:spcBef>
                          <a:spcPts val="0"/>
                        </a:spcBef>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Let me take this opportunity to add by indicating my wishes. </a:t>
                      </a:r>
                    </a:p>
                    <a:p>
                      <a:pPr marL="285750" marR="0" indent="-285750" algn="just">
                        <a:lnSpc>
                          <a:spcPct val="107000"/>
                        </a:lnSpc>
                        <a:spcBef>
                          <a:spcPts val="0"/>
                        </a:spcBef>
                        <a:spcAft>
                          <a:spcPts val="0"/>
                        </a:spcAft>
                        <a:buFont typeface="Arial" panose="020B0604020202020204" pitchFamily="34" charset="0"/>
                        <a:buChar char="•"/>
                      </a:pPr>
                      <a:r>
                        <a:rPr lang="en-GB" sz="1400" b="0" dirty="0">
                          <a:effectLst/>
                          <a:latin typeface="Arial" panose="020B0604020202020204" pitchFamily="34" charset="0"/>
                          <a:ea typeface="Calibri" panose="020F0502020204030204" pitchFamily="34" charset="0"/>
                          <a:cs typeface="Arial" panose="020B0604020202020204" pitchFamily="34" charset="0"/>
                        </a:rPr>
                        <a:t>I wish that if one is found drinking and driving be expropriated his or her car to be registered as a state property for future government utilization. </a:t>
                      </a:r>
                    </a:p>
                    <a:p>
                      <a:pPr marL="0" marR="0" indent="0" algn="just">
                        <a:lnSpc>
                          <a:spcPct val="107000"/>
                        </a:lnSpc>
                        <a:spcBef>
                          <a:spcPts val="0"/>
                        </a:spcBef>
                        <a:spcAft>
                          <a:spcPts val="0"/>
                        </a:spcAft>
                        <a:buFont typeface="Arial" panose="020B0604020202020204" pitchFamily="34" charset="0"/>
                        <a:buNone/>
                      </a:pPr>
                      <a:endParaRPr lang="en-GB" sz="1400" b="0"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gn="just">
                        <a:lnSpc>
                          <a:spcPct val="107000"/>
                        </a:lnSpc>
                        <a:spcBef>
                          <a:spcPts val="0"/>
                        </a:spcBef>
                        <a:spcAft>
                          <a:spcPts val="0"/>
                        </a:spcAft>
                        <a:buFont typeface="Arial" panose="020B0604020202020204" pitchFamily="34" charset="0"/>
                        <a:buChar char="•"/>
                      </a:pPr>
                      <a:r>
                        <a:rPr lang="en-GB" sz="1400" b="0" dirty="0">
                          <a:effectLst/>
                          <a:latin typeface="Arial" panose="020B0604020202020204" pitchFamily="34" charset="0"/>
                          <a:ea typeface="Calibri" panose="020F0502020204030204" pitchFamily="34" charset="0"/>
                          <a:cs typeface="Arial" panose="020B0604020202020204" pitchFamily="34" charset="0"/>
                        </a:rPr>
                        <a:t>However on number plates I wish that when that change is </a:t>
                      </a:r>
                      <a:r>
                        <a:rPr lang="en-GB" sz="1400" b="0" dirty="0" err="1">
                          <a:effectLst/>
                          <a:latin typeface="Arial" panose="020B0604020202020204" pitchFamily="34" charset="0"/>
                          <a:ea typeface="Calibri" panose="020F0502020204030204" pitchFamily="34" charset="0"/>
                          <a:cs typeface="Arial" panose="020B0604020202020204" pitchFamily="34" charset="0"/>
                        </a:rPr>
                        <a:t>gonna</a:t>
                      </a:r>
                      <a:r>
                        <a:rPr lang="en-GB" sz="1400" b="0" dirty="0">
                          <a:effectLst/>
                          <a:latin typeface="Arial" panose="020B0604020202020204" pitchFamily="34" charset="0"/>
                          <a:ea typeface="Calibri" panose="020F0502020204030204" pitchFamily="34" charset="0"/>
                          <a:cs typeface="Arial" panose="020B0604020202020204" pitchFamily="34" charset="0"/>
                        </a:rPr>
                        <a:t> be effected, for the first time they must just give us for free.</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3688" marR="63688" marT="0" marB="0"/>
                </a:tc>
                <a:tc>
                  <a:txBody>
                    <a:bodyPr/>
                    <a:lstStyle/>
                    <a:p>
                      <a:pPr marL="171450" indent="-171450" algn="just">
                        <a:spcAft>
                          <a:spcPts val="0"/>
                        </a:spcAft>
                        <a:buFont typeface="Arial" panose="020B0604020202020204" pitchFamily="34" charset="0"/>
                        <a:buChar char="•"/>
                        <a:tabLst>
                          <a:tab pos="36576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Noted.</a:t>
                      </a:r>
                      <a:r>
                        <a:rPr lang="en-ZA" sz="1400" baseline="0" dirty="0">
                          <a:effectLst/>
                          <a:latin typeface="Arial" panose="020B0604020202020204" pitchFamily="34" charset="0"/>
                          <a:ea typeface="Times New Roman" panose="02020603050405020304" pitchFamily="18" charset="0"/>
                          <a:cs typeface="Arial" panose="020B0604020202020204" pitchFamily="34" charset="0"/>
                        </a:rPr>
                        <a:t> </a:t>
                      </a:r>
                    </a:p>
                    <a:p>
                      <a:pPr marL="171450" indent="-171450" algn="just">
                        <a:spcAft>
                          <a:spcPts val="0"/>
                        </a:spcAft>
                        <a:buFont typeface="Arial" panose="020B0604020202020204" pitchFamily="34" charset="0"/>
                        <a:buChar char="•"/>
                        <a:tabLst>
                          <a:tab pos="36576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Assuming we were to proceed as you are proposing, due processes will have to followed as such expropriation cannot be done unilaterally. Our intent remains to save lives and improve road safety.</a:t>
                      </a:r>
                    </a:p>
                    <a:p>
                      <a:pPr marL="0" indent="0" algn="just">
                        <a:spcAft>
                          <a:spcPts val="0"/>
                        </a:spcAft>
                        <a:buFont typeface="Arial" panose="020B0604020202020204" pitchFamily="34" charset="0"/>
                        <a:buNone/>
                        <a:tabLst>
                          <a:tab pos="3657600" algn="l"/>
                        </a:tabLst>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marL="171450" indent="-171450" algn="just">
                        <a:spcAft>
                          <a:spcPts val="0"/>
                        </a:spcAft>
                        <a:buFont typeface="Arial" panose="020B0604020202020204" pitchFamily="34" charset="0"/>
                        <a:buChar char="•"/>
                        <a:tabLst>
                          <a:tab pos="3657600" algn="l"/>
                        </a:tabLst>
                      </a:pPr>
                      <a:r>
                        <a:rPr lang="en-GB" sz="1400" dirty="0">
                          <a:effectLst/>
                          <a:latin typeface="Arial" panose="020B0604020202020204" pitchFamily="34" charset="0"/>
                          <a:ea typeface="Times New Roman" panose="02020603050405020304" pitchFamily="18" charset="0"/>
                          <a:cs typeface="Arial" panose="020B0604020202020204" pitchFamily="34" charset="0"/>
                        </a:rPr>
                        <a:t>Noted. The introduction of these new number plate provisions are very necessary to reduce the scourge of motor vehicle theft and cloning. Also to assist in efficient road traffic law enforcement and the general reduction in crime. Assuming the proposal were to become law, same will apply prospectively and the motorist will be liable to pay for them after. </a:t>
                      </a:r>
                    </a:p>
                    <a:p>
                      <a:pPr marL="171450" indent="-171450" algn="just">
                        <a:spcAft>
                          <a:spcPts val="0"/>
                        </a:spcAft>
                        <a:buFont typeface="Arial" panose="020B0604020202020204" pitchFamily="34" charset="0"/>
                        <a:buChar char="•"/>
                        <a:tabLst>
                          <a:tab pos="3657600" algn="l"/>
                        </a:tabLst>
                      </a:pPr>
                      <a:endParaRPr lang="en-ZA" sz="14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2036382">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269</a:t>
            </a:fld>
            <a:endParaRPr lang="en-US"/>
          </a:p>
        </p:txBody>
      </p:sp>
    </p:spTree>
    <p:extLst>
      <p:ext uri="{BB962C8B-B14F-4D97-AF65-F5344CB8AC3E}">
        <p14:creationId xmlns:p14="http://schemas.microsoft.com/office/powerpoint/2010/main" xmlns="" val="879700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21669917"/>
              </p:ext>
            </p:extLst>
          </p:nvPr>
        </p:nvGraphicFramePr>
        <p:xfrm>
          <a:off x="11236" y="13253"/>
          <a:ext cx="9249607" cy="5945775"/>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237808">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707967">
                <a:tc>
                  <a:txBody>
                    <a:bodyPr/>
                    <a:lstStyle/>
                    <a:p>
                      <a:pPr marL="0" marR="0">
                        <a:lnSpc>
                          <a:spcPct val="107000"/>
                        </a:lnSpc>
                        <a:spcBef>
                          <a:spcPts val="0"/>
                        </a:spcBef>
                        <a:spcAft>
                          <a:spcPts val="0"/>
                        </a:spcAft>
                      </a:pPr>
                      <a:r>
                        <a:rPr lang="en-GB" sz="1400" b="1" dirty="0">
                          <a:solidFill>
                            <a:schemeClr val="tx1"/>
                          </a:solidFill>
                          <a:effectLst/>
                        </a:rPr>
                        <a:t>South African Catholics Bishops Association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US" sz="1600" kern="1200" dirty="0">
                          <a:solidFill>
                            <a:schemeClr val="dk1"/>
                          </a:solidFill>
                          <a:effectLst/>
                          <a:latin typeface="+mn-lt"/>
                          <a:ea typeface="+mn-ea"/>
                          <a:cs typeface="+mn-cs"/>
                        </a:rPr>
                        <a:t>Removal of all reference to graduated concentrations of alcohol permitted for the safe operation of a motor vehicle is  wrong at this point in time, unfair, misdirected, and have the effect of criminalizing ordinary people. Before anyone asks for a reduction in the present legal alcohol limits, maybe there should be a drive to employ more law enforcement officers </a:t>
                      </a:r>
                      <a:endParaRPr lang="en-US" sz="1600" dirty="0">
                        <a:effectLst/>
                        <a:latin typeface="+mn-lt"/>
                        <a:ea typeface="Calibri" panose="020F0502020204030204" pitchFamily="34" charset="0"/>
                        <a:cs typeface="Times New Roman" panose="02020603050405020304" pitchFamily="18" charset="0"/>
                      </a:endParaRPr>
                    </a:p>
                  </a:txBody>
                  <a:tcPr marL="63688" marR="63688" marT="0" marB="0"/>
                </a:tc>
                <a:tc>
                  <a:txBody>
                    <a:bodyPr/>
                    <a:lstStyle/>
                    <a:p>
                      <a:pPr marL="0" marR="0" algn="just">
                        <a:lnSpc>
                          <a:spcPct val="107000"/>
                        </a:lnSpc>
                        <a:spcBef>
                          <a:spcPts val="0"/>
                        </a:spcBef>
                        <a:spcAft>
                          <a:spcPts val="0"/>
                        </a:spcAft>
                      </a:pPr>
                      <a:r>
                        <a:rPr lang="en-US" sz="1600" dirty="0">
                          <a:solidFill>
                            <a:schemeClr val="tx1"/>
                          </a:solidFill>
                          <a:effectLst/>
                          <a:latin typeface="+mn-lt"/>
                          <a:ea typeface="Calibri" panose="020F0502020204030204" pitchFamily="34" charset="0"/>
                          <a:cs typeface="Times New Roman" panose="02020603050405020304" pitchFamily="18" charset="0"/>
                        </a:rPr>
                        <a:t>Not supported, South Africa has high percentages of road deaths daily, various contributing factors are responsible for that but various initiatives are needed to stem the tide and reverse the effects thereof including this one, law enforcement enhancement is but one of those initiatives. According to a report done by the RTMC in collaboration with the South African Medical Research Council</a:t>
                      </a:r>
                      <a:r>
                        <a:rPr lang="en-US" sz="1600" baseline="0" dirty="0">
                          <a:solidFill>
                            <a:schemeClr val="tx1"/>
                          </a:solidFill>
                          <a:effectLst/>
                          <a:latin typeface="+mn-lt"/>
                          <a:ea typeface="Calibri" panose="020F0502020204030204" pitchFamily="34" charset="0"/>
                          <a:cs typeface="Times New Roman" panose="02020603050405020304" pitchFamily="18" charset="0"/>
                        </a:rPr>
                        <a:t> indicates that</a:t>
                      </a:r>
                      <a:r>
                        <a:rPr lang="en-US" sz="1600" dirty="0">
                          <a:solidFill>
                            <a:schemeClr val="tx1"/>
                          </a:solidFill>
                          <a:effectLst/>
                          <a:latin typeface="+mn-lt"/>
                          <a:ea typeface="Calibri" panose="020F0502020204030204" pitchFamily="34" charset="0"/>
                          <a:cs typeface="Times New Roman" panose="02020603050405020304" pitchFamily="18" charset="0"/>
                        </a:rPr>
                        <a:t> drunk driving accounts  for 27.1% of fatal crashes in the country. 55% of fatal crashes happened at night and about three out of five happened over the weekends. The estimated cost to the economy because of drunk driving sits at R18.2 billion annually . An investigation on mortuary data from 2007-2012 has indicated that drivers were the largest proportion of road traffic crash victims with a positive BAC 60.4% followed by pedestrians at 55.6% and motor cyclists</a:t>
                      </a:r>
                      <a:r>
                        <a:rPr lang="en-US" sz="1600" baseline="0" dirty="0">
                          <a:solidFill>
                            <a:schemeClr val="tx1"/>
                          </a:solidFill>
                          <a:effectLst/>
                          <a:latin typeface="+mn-lt"/>
                          <a:ea typeface="Calibri" panose="020F0502020204030204" pitchFamily="34" charset="0"/>
                          <a:cs typeface="Times New Roman" panose="02020603050405020304" pitchFamily="18" charset="0"/>
                        </a:rPr>
                        <a:t> at 55.0%</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27</a:t>
            </a:fld>
            <a:endParaRPr lang="en-US"/>
          </a:p>
        </p:txBody>
      </p:sp>
    </p:spTree>
    <p:extLst>
      <p:ext uri="{BB962C8B-B14F-4D97-AF65-F5344CB8AC3E}">
        <p14:creationId xmlns:p14="http://schemas.microsoft.com/office/powerpoint/2010/main" xmlns="" val="2914258515"/>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nvPr>
        </p:nvGraphicFramePr>
        <p:xfrm>
          <a:off x="0" y="1"/>
          <a:ext cx="9235282" cy="6161550"/>
        </p:xfrm>
        <a:graphic>
          <a:graphicData uri="http://schemas.openxmlformats.org/drawingml/2006/table">
            <a:tbl>
              <a:tblPr firstRow="1" firstCol="1" bandRow="1">
                <a:tableStyleId>{5C22544A-7EE6-4342-B048-85BDC9FD1C3A}</a:tableStyleId>
              </a:tblPr>
              <a:tblGrid>
                <a:gridCol w="1805858">
                  <a:extLst>
                    <a:ext uri="{9D8B030D-6E8A-4147-A177-3AD203B41FA5}">
                      <a16:colId xmlns:a16="http://schemas.microsoft.com/office/drawing/2014/main" xmlns="" val="3578070163"/>
                    </a:ext>
                  </a:extLst>
                </a:gridCol>
                <a:gridCol w="3714712">
                  <a:extLst>
                    <a:ext uri="{9D8B030D-6E8A-4147-A177-3AD203B41FA5}">
                      <a16:colId xmlns:a16="http://schemas.microsoft.com/office/drawing/2014/main" xmlns="" val="199004167"/>
                    </a:ext>
                  </a:extLst>
                </a:gridCol>
                <a:gridCol w="3714712">
                  <a:extLst>
                    <a:ext uri="{9D8B030D-6E8A-4147-A177-3AD203B41FA5}">
                      <a16:colId xmlns:a16="http://schemas.microsoft.com/office/drawing/2014/main" xmlns="" val="885104855"/>
                    </a:ext>
                  </a:extLst>
                </a:gridCol>
              </a:tblGrid>
              <a:tr h="284688">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205909">
                <a:tc rowSpan="2">
                  <a:txBody>
                    <a:bodyPr/>
                    <a:lstStyle/>
                    <a:p>
                      <a:pPr marL="0" marR="0">
                        <a:lnSpc>
                          <a:spcPct val="107000"/>
                        </a:lnSpc>
                        <a:spcBef>
                          <a:spcPts val="0"/>
                        </a:spcBef>
                        <a:spcAft>
                          <a:spcPts val="0"/>
                        </a:spcAft>
                      </a:pPr>
                      <a:r>
                        <a:rPr lang="en-US" sz="1400" b="1" dirty="0">
                          <a:solidFill>
                            <a:schemeClr val="tx1"/>
                          </a:solidFill>
                          <a:effectLst/>
                          <a:latin typeface="+mj-lt"/>
                          <a:ea typeface="Calibri" panose="020F0502020204030204" pitchFamily="34" charset="0"/>
                          <a:cs typeface="Times New Roman" panose="02020603050405020304" pitchFamily="18" charset="0"/>
                        </a:rPr>
                        <a:t>PHAAHLA MOKGAPI WA PHAAHLA (Cont.)</a:t>
                      </a:r>
                    </a:p>
                  </a:txBody>
                  <a:tcPr marL="63688" marR="63688" marT="0" marB="0">
                    <a:solidFill>
                      <a:srgbClr val="FF9900"/>
                    </a:solidFill>
                  </a:tcPr>
                </a:tc>
                <a:tc>
                  <a:txBody>
                    <a:bodyPr/>
                    <a:lstStyle/>
                    <a:p>
                      <a:pPr marL="0" marR="0" algn="just">
                        <a:lnSpc>
                          <a:spcPct val="107000"/>
                        </a:lnSpc>
                        <a:spcBef>
                          <a:spcPts val="0"/>
                        </a:spcBef>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Although my last suggestion my sound a bid far fetched but I believe that we are under one government therefore suggest that it must declare potholes on the road a criminal offense and a responsibility be given to traffic officers deployed on a particular road to constantly write reports about those potholes. </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3688" marR="63688" marT="0" marB="0"/>
                </a:tc>
                <a:tc>
                  <a:txBody>
                    <a:bodyPr/>
                    <a:lstStyle/>
                    <a:p>
                      <a:pPr marL="0" indent="0" algn="just">
                        <a:spcAft>
                          <a:spcPts val="0"/>
                        </a:spcAft>
                        <a:buFont typeface="Arial" panose="020B0604020202020204" pitchFamily="34" charset="0"/>
                        <a:buNone/>
                        <a:tabLst>
                          <a:tab pos="36576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Noted.</a:t>
                      </a:r>
                      <a:r>
                        <a:rPr lang="en-ZA" sz="1400" baseline="0" dirty="0">
                          <a:effectLst/>
                          <a:latin typeface="Arial" panose="020B0604020202020204" pitchFamily="34" charset="0"/>
                          <a:ea typeface="Times New Roman" panose="02020603050405020304" pitchFamily="18" charset="0"/>
                          <a:cs typeface="Arial" panose="020B0604020202020204" pitchFamily="34" charset="0"/>
                        </a:rPr>
                        <a:t> Suffice it to state that the Department of Transport makes provision for allocation of maintenance grant to Provinces and entities like RAL and SANRAL. Further thereto, our roads are designated in such a way that they have a letter appearing before them for example “N” or “M” (Metropolitan) those letters classify it and are meant to inform the motorist that the “N” is a national road. Should you hit a pothole SANRAL as the entity responsible for its maintenance and upkeep has measures in place to ensure that in instances where you hit a pothole, you need to submit a claim via their offices to having proven your loss for be fairly compensated for your loss or damage. Needless to say the burden of proof will be on you.</a:t>
                      </a:r>
                      <a:endParaRPr lang="en-ZA" sz="14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2036382">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270</a:t>
            </a:fld>
            <a:endParaRPr lang="en-US"/>
          </a:p>
        </p:txBody>
      </p:sp>
    </p:spTree>
    <p:extLst>
      <p:ext uri="{BB962C8B-B14F-4D97-AF65-F5344CB8AC3E}">
        <p14:creationId xmlns:p14="http://schemas.microsoft.com/office/powerpoint/2010/main" xmlns="" val="3061818859"/>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nvPr>
        </p:nvGraphicFramePr>
        <p:xfrm>
          <a:off x="0" y="1"/>
          <a:ext cx="9235282" cy="5526979"/>
        </p:xfrm>
        <a:graphic>
          <a:graphicData uri="http://schemas.openxmlformats.org/drawingml/2006/table">
            <a:tbl>
              <a:tblPr firstRow="1" firstCol="1" bandRow="1">
                <a:tableStyleId>{5C22544A-7EE6-4342-B048-85BDC9FD1C3A}</a:tableStyleId>
              </a:tblPr>
              <a:tblGrid>
                <a:gridCol w="1805858">
                  <a:extLst>
                    <a:ext uri="{9D8B030D-6E8A-4147-A177-3AD203B41FA5}">
                      <a16:colId xmlns:a16="http://schemas.microsoft.com/office/drawing/2014/main" xmlns="" val="3578070163"/>
                    </a:ext>
                  </a:extLst>
                </a:gridCol>
                <a:gridCol w="3714712">
                  <a:extLst>
                    <a:ext uri="{9D8B030D-6E8A-4147-A177-3AD203B41FA5}">
                      <a16:colId xmlns:a16="http://schemas.microsoft.com/office/drawing/2014/main" xmlns="" val="199004167"/>
                    </a:ext>
                  </a:extLst>
                </a:gridCol>
                <a:gridCol w="3714712">
                  <a:extLst>
                    <a:ext uri="{9D8B030D-6E8A-4147-A177-3AD203B41FA5}">
                      <a16:colId xmlns:a16="http://schemas.microsoft.com/office/drawing/2014/main" xmlns="" val="885104855"/>
                    </a:ext>
                  </a:extLst>
                </a:gridCol>
              </a:tblGrid>
              <a:tr h="284688">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205909">
                <a:tc rowSpan="2">
                  <a:txBody>
                    <a:bodyPr/>
                    <a:lstStyle/>
                    <a:p>
                      <a:pPr marL="0" marR="0">
                        <a:lnSpc>
                          <a:spcPct val="107000"/>
                        </a:lnSpc>
                        <a:spcBef>
                          <a:spcPts val="0"/>
                        </a:spcBef>
                        <a:spcAft>
                          <a:spcPts val="0"/>
                        </a:spcAft>
                      </a:pPr>
                      <a:r>
                        <a:rPr lang="en-US" sz="1400" b="1" dirty="0">
                          <a:solidFill>
                            <a:schemeClr val="tx1"/>
                          </a:solidFill>
                          <a:effectLst/>
                          <a:latin typeface="+mj-lt"/>
                          <a:ea typeface="Calibri" panose="020F0502020204030204" pitchFamily="34" charset="0"/>
                          <a:cs typeface="Times New Roman" panose="02020603050405020304" pitchFamily="18" charset="0"/>
                        </a:rPr>
                        <a:t>Theresa Stone</a:t>
                      </a:r>
                    </a:p>
                  </a:txBody>
                  <a:tcPr marL="63688" marR="63688" marT="0" marB="0">
                    <a:solidFill>
                      <a:srgbClr val="FF9900"/>
                    </a:solidFill>
                  </a:tcPr>
                </a:tc>
                <a:tc>
                  <a:txBody>
                    <a:bodyPr/>
                    <a:lstStyle/>
                    <a:p>
                      <a:pPr marL="0" marR="0" algn="just">
                        <a:lnSpc>
                          <a:spcPct val="107000"/>
                        </a:lnSpc>
                        <a:spcBef>
                          <a:spcPts val="0"/>
                        </a:spcBef>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I agree with Alcohol levels but seeing government us staggering under heavy debt how will this number plate changes affect the poor. Most can hardly afford food and fuel. Don't think it is viable.</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3688" marR="63688" marT="0" marB="0"/>
                </a:tc>
                <a:tc>
                  <a:txBody>
                    <a:bodyPr/>
                    <a:lstStyle/>
                    <a:p>
                      <a:pPr marL="0" indent="0" algn="just">
                        <a:spcAft>
                          <a:spcPts val="0"/>
                        </a:spcAft>
                        <a:buFont typeface="Arial" panose="020B0604020202020204" pitchFamily="34" charset="0"/>
                        <a:buNone/>
                        <a:tabLst>
                          <a:tab pos="36576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Noted.</a:t>
                      </a:r>
                      <a:r>
                        <a:rPr lang="en-ZA" sz="1400" baseline="0" dirty="0">
                          <a:effectLst/>
                          <a:latin typeface="Arial" panose="020B0604020202020204" pitchFamily="34" charset="0"/>
                          <a:ea typeface="Times New Roman" panose="02020603050405020304" pitchFamily="18" charset="0"/>
                          <a:cs typeface="Arial" panose="020B0604020202020204" pitchFamily="34" charset="0"/>
                        </a:rPr>
                        <a:t> </a:t>
                      </a:r>
                      <a:r>
                        <a:rPr lang="en-GB" sz="1400" baseline="0" dirty="0">
                          <a:effectLst/>
                          <a:latin typeface="Arial" panose="020B0604020202020204" pitchFamily="34" charset="0"/>
                          <a:ea typeface="Times New Roman" panose="02020603050405020304" pitchFamily="18" charset="0"/>
                          <a:cs typeface="Arial" panose="020B0604020202020204" pitchFamily="34" charset="0"/>
                        </a:rPr>
                        <a:t>The bigger picture in the introduction of these new number plate provisions are very necessary to reduce the scourge of motor vehicle theft and cloning. Also to assist in efficient road traffic law enforcement and the general reduction in crime. Assuming the proposal were to become law, same will apply prospectively and the motorist will be liable to pay for them after. </a:t>
                      </a:r>
                    </a:p>
                    <a:p>
                      <a:pPr marL="0" indent="0" algn="just">
                        <a:spcAft>
                          <a:spcPts val="0"/>
                        </a:spcAft>
                        <a:buFont typeface="Arial" panose="020B0604020202020204" pitchFamily="34" charset="0"/>
                        <a:buNone/>
                        <a:tabLst>
                          <a:tab pos="3657600" algn="l"/>
                        </a:tabLst>
                      </a:pPr>
                      <a:endParaRPr lang="en-ZA" sz="14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2036382">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271</a:t>
            </a:fld>
            <a:endParaRPr lang="en-US"/>
          </a:p>
        </p:txBody>
      </p:sp>
    </p:spTree>
    <p:extLst>
      <p:ext uri="{BB962C8B-B14F-4D97-AF65-F5344CB8AC3E}">
        <p14:creationId xmlns:p14="http://schemas.microsoft.com/office/powerpoint/2010/main" xmlns="" val="2242819130"/>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nvPr>
        </p:nvGraphicFramePr>
        <p:xfrm>
          <a:off x="0" y="1"/>
          <a:ext cx="9235282" cy="5526979"/>
        </p:xfrm>
        <a:graphic>
          <a:graphicData uri="http://schemas.openxmlformats.org/drawingml/2006/table">
            <a:tbl>
              <a:tblPr firstRow="1" firstCol="1" bandRow="1">
                <a:tableStyleId>{5C22544A-7EE6-4342-B048-85BDC9FD1C3A}</a:tableStyleId>
              </a:tblPr>
              <a:tblGrid>
                <a:gridCol w="1805858">
                  <a:extLst>
                    <a:ext uri="{9D8B030D-6E8A-4147-A177-3AD203B41FA5}">
                      <a16:colId xmlns:a16="http://schemas.microsoft.com/office/drawing/2014/main" xmlns="" val="3578070163"/>
                    </a:ext>
                  </a:extLst>
                </a:gridCol>
                <a:gridCol w="3714712">
                  <a:extLst>
                    <a:ext uri="{9D8B030D-6E8A-4147-A177-3AD203B41FA5}">
                      <a16:colId xmlns:a16="http://schemas.microsoft.com/office/drawing/2014/main" xmlns="" val="199004167"/>
                    </a:ext>
                  </a:extLst>
                </a:gridCol>
                <a:gridCol w="3714712">
                  <a:extLst>
                    <a:ext uri="{9D8B030D-6E8A-4147-A177-3AD203B41FA5}">
                      <a16:colId xmlns:a16="http://schemas.microsoft.com/office/drawing/2014/main" xmlns="" val="885104855"/>
                    </a:ext>
                  </a:extLst>
                </a:gridCol>
              </a:tblGrid>
              <a:tr h="284688">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205909">
                <a:tc rowSpan="2">
                  <a:txBody>
                    <a:bodyPr/>
                    <a:lstStyle/>
                    <a:p>
                      <a:pPr marL="0" marR="0">
                        <a:lnSpc>
                          <a:spcPct val="107000"/>
                        </a:lnSpc>
                        <a:spcBef>
                          <a:spcPts val="0"/>
                        </a:spcBef>
                        <a:spcAft>
                          <a:spcPts val="0"/>
                        </a:spcAft>
                      </a:pPr>
                      <a:r>
                        <a:rPr lang="en-US" sz="1400" b="1" dirty="0">
                          <a:solidFill>
                            <a:schemeClr val="tx1"/>
                          </a:solidFill>
                          <a:effectLst/>
                          <a:latin typeface="+mj-lt"/>
                          <a:ea typeface="Calibri" panose="020F0502020204030204" pitchFamily="34" charset="0"/>
                          <a:cs typeface="Times New Roman" panose="02020603050405020304" pitchFamily="18" charset="0"/>
                        </a:rPr>
                        <a:t>C..F. Koekemoer (Neels Koekemoer)</a:t>
                      </a:r>
                    </a:p>
                  </a:txBody>
                  <a:tcPr marL="63688" marR="63688" marT="0" marB="0">
                    <a:solidFill>
                      <a:srgbClr val="FF9900"/>
                    </a:solidFill>
                  </a:tcPr>
                </a:tc>
                <a:tc>
                  <a:txBody>
                    <a:bodyPr/>
                    <a:lstStyle/>
                    <a:p>
                      <a:pPr marL="0" marR="0" algn="just">
                        <a:lnSpc>
                          <a:spcPct val="107000"/>
                        </a:lnSpc>
                        <a:spcBef>
                          <a:spcPts val="0"/>
                        </a:spcBef>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Will this mean that </a:t>
                      </a:r>
                      <a:r>
                        <a:rPr lang="en-GB" sz="1400" b="0" dirty="0" err="1">
                          <a:effectLst/>
                          <a:latin typeface="Arial" panose="020B0604020202020204" pitchFamily="34" charset="0"/>
                          <a:ea typeface="Calibri" panose="020F0502020204030204" pitchFamily="34" charset="0"/>
                          <a:cs typeface="Arial" panose="020B0604020202020204" pitchFamily="34" charset="0"/>
                        </a:rPr>
                        <a:t>i</a:t>
                      </a:r>
                      <a:r>
                        <a:rPr lang="en-GB" sz="1400" b="0" dirty="0">
                          <a:effectLst/>
                          <a:latin typeface="Arial" panose="020B0604020202020204" pitchFamily="34" charset="0"/>
                          <a:ea typeface="Calibri" panose="020F0502020204030204" pitchFamily="34" charset="0"/>
                          <a:cs typeface="Arial" panose="020B0604020202020204" pitchFamily="34" charset="0"/>
                        </a:rPr>
                        <a:t> have to buy new number plates for each vehicle that </a:t>
                      </a:r>
                      <a:r>
                        <a:rPr lang="en-GB" sz="1400" b="0" dirty="0" err="1">
                          <a:effectLst/>
                          <a:latin typeface="Arial" panose="020B0604020202020204" pitchFamily="34" charset="0"/>
                          <a:ea typeface="Calibri" panose="020F0502020204030204" pitchFamily="34" charset="0"/>
                          <a:cs typeface="Arial" panose="020B0604020202020204" pitchFamily="34" charset="0"/>
                        </a:rPr>
                        <a:t>i</a:t>
                      </a:r>
                      <a:r>
                        <a:rPr lang="en-GB" sz="1400" b="0" dirty="0">
                          <a:effectLst/>
                          <a:latin typeface="Arial" panose="020B0604020202020204" pitchFamily="34" charset="0"/>
                          <a:ea typeface="Calibri" panose="020F0502020204030204" pitchFamily="34" charset="0"/>
                          <a:cs typeface="Arial" panose="020B0604020202020204" pitchFamily="34" charset="0"/>
                        </a:rPr>
                        <a:t> own. </a:t>
                      </a:r>
                      <a:r>
                        <a:rPr lang="en-GB" sz="1400" b="0" dirty="0" err="1">
                          <a:effectLst/>
                          <a:latin typeface="Arial" panose="020B0604020202020204" pitchFamily="34" charset="0"/>
                          <a:ea typeface="Calibri" panose="020F0502020204030204" pitchFamily="34" charset="0"/>
                          <a:cs typeface="Arial" panose="020B0604020202020204" pitchFamily="34" charset="0"/>
                        </a:rPr>
                        <a:t>i.e</a:t>
                      </a:r>
                      <a:r>
                        <a:rPr lang="en-GB" sz="1400" b="0" dirty="0">
                          <a:effectLst/>
                          <a:latin typeface="Arial" panose="020B0604020202020204" pitchFamily="34" charset="0"/>
                          <a:ea typeface="Calibri" panose="020F0502020204030204" pitchFamily="34" charset="0"/>
                          <a:cs typeface="Arial" panose="020B0604020202020204" pitchFamily="34" charset="0"/>
                        </a:rPr>
                        <a:t> caravan, boat trailer and two cars, or can </a:t>
                      </a:r>
                      <a:r>
                        <a:rPr lang="en-GB" sz="1400" b="0" dirty="0" err="1">
                          <a:effectLst/>
                          <a:latin typeface="Arial" panose="020B0604020202020204" pitchFamily="34" charset="0"/>
                          <a:ea typeface="Calibri" panose="020F0502020204030204" pitchFamily="34" charset="0"/>
                          <a:cs typeface="Arial" panose="020B0604020202020204" pitchFamily="34" charset="0"/>
                        </a:rPr>
                        <a:t>i</a:t>
                      </a:r>
                      <a:r>
                        <a:rPr lang="en-GB" sz="1400" b="0" dirty="0">
                          <a:effectLst/>
                          <a:latin typeface="Arial" panose="020B0604020202020204" pitchFamily="34" charset="0"/>
                          <a:ea typeface="Calibri" panose="020F0502020204030204" pitchFamily="34" charset="0"/>
                          <a:cs typeface="Arial" panose="020B0604020202020204" pitchFamily="34" charset="0"/>
                        </a:rPr>
                        <a:t> simply have the dots embedded in my current plates? </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3688" marR="63688" marT="0" marB="0"/>
                </a:tc>
                <a:tc>
                  <a:txBody>
                    <a:bodyPr/>
                    <a:lstStyle/>
                    <a:p>
                      <a:pPr marL="0" indent="0" algn="just">
                        <a:spcAft>
                          <a:spcPts val="0"/>
                        </a:spcAft>
                        <a:buFont typeface="Arial" panose="020B0604020202020204" pitchFamily="34" charset="0"/>
                        <a:buNone/>
                        <a:tabLst>
                          <a:tab pos="36576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Noted.</a:t>
                      </a:r>
                      <a:r>
                        <a:rPr lang="en-ZA" sz="1400" baseline="0" dirty="0">
                          <a:effectLst/>
                          <a:latin typeface="Arial" panose="020B0604020202020204" pitchFamily="34" charset="0"/>
                          <a:ea typeface="Times New Roman" panose="02020603050405020304" pitchFamily="18" charset="0"/>
                          <a:cs typeface="Arial" panose="020B0604020202020204" pitchFamily="34" charset="0"/>
                        </a:rPr>
                        <a:t> </a:t>
                      </a:r>
                      <a:r>
                        <a:rPr lang="en-GB" sz="1400" baseline="0" dirty="0">
                          <a:effectLst/>
                          <a:latin typeface="Arial" panose="020B0604020202020204" pitchFamily="34" charset="0"/>
                          <a:ea typeface="Times New Roman" panose="02020603050405020304" pitchFamily="18" charset="0"/>
                          <a:cs typeface="Arial" panose="020B0604020202020204" pitchFamily="34" charset="0"/>
                        </a:rPr>
                        <a:t>The bigger picture in the introduction of these new number plate provisions are very necessary to reduce the scourge of motor vehicle theft and cloning. Also to assist in efficient road traffic law enforcement and the general reduction in crime. Assuming the proposal were to become law, same will apply prospectively and the motorist will be liable to pay for them after. There will be time frame or period for changing to the new number plates</a:t>
                      </a:r>
                    </a:p>
                    <a:p>
                      <a:pPr marL="0" indent="0" algn="just">
                        <a:spcAft>
                          <a:spcPts val="0"/>
                        </a:spcAft>
                        <a:buFont typeface="Arial" panose="020B0604020202020204" pitchFamily="34" charset="0"/>
                        <a:buNone/>
                        <a:tabLst>
                          <a:tab pos="3657600" algn="l"/>
                        </a:tabLst>
                      </a:pPr>
                      <a:endParaRPr lang="en-ZA" sz="14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2036382">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272</a:t>
            </a:fld>
            <a:endParaRPr lang="en-US"/>
          </a:p>
        </p:txBody>
      </p:sp>
    </p:spTree>
    <p:extLst>
      <p:ext uri="{BB962C8B-B14F-4D97-AF65-F5344CB8AC3E}">
        <p14:creationId xmlns:p14="http://schemas.microsoft.com/office/powerpoint/2010/main" xmlns="" val="311064259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nvPr>
        </p:nvGraphicFramePr>
        <p:xfrm>
          <a:off x="0" y="1"/>
          <a:ext cx="9235282" cy="5526979"/>
        </p:xfrm>
        <a:graphic>
          <a:graphicData uri="http://schemas.openxmlformats.org/drawingml/2006/table">
            <a:tbl>
              <a:tblPr firstRow="1" firstCol="1" bandRow="1">
                <a:tableStyleId>{5C22544A-7EE6-4342-B048-85BDC9FD1C3A}</a:tableStyleId>
              </a:tblPr>
              <a:tblGrid>
                <a:gridCol w="1805858">
                  <a:extLst>
                    <a:ext uri="{9D8B030D-6E8A-4147-A177-3AD203B41FA5}">
                      <a16:colId xmlns:a16="http://schemas.microsoft.com/office/drawing/2014/main" xmlns="" val="3578070163"/>
                    </a:ext>
                  </a:extLst>
                </a:gridCol>
                <a:gridCol w="3714712">
                  <a:extLst>
                    <a:ext uri="{9D8B030D-6E8A-4147-A177-3AD203B41FA5}">
                      <a16:colId xmlns:a16="http://schemas.microsoft.com/office/drawing/2014/main" xmlns="" val="199004167"/>
                    </a:ext>
                  </a:extLst>
                </a:gridCol>
                <a:gridCol w="3714712">
                  <a:extLst>
                    <a:ext uri="{9D8B030D-6E8A-4147-A177-3AD203B41FA5}">
                      <a16:colId xmlns:a16="http://schemas.microsoft.com/office/drawing/2014/main" xmlns="" val="885104855"/>
                    </a:ext>
                  </a:extLst>
                </a:gridCol>
              </a:tblGrid>
              <a:tr h="284688">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205909">
                <a:tc rowSpan="2">
                  <a:txBody>
                    <a:bodyPr/>
                    <a:lstStyle/>
                    <a:p>
                      <a:pPr marL="0" marR="0">
                        <a:lnSpc>
                          <a:spcPct val="107000"/>
                        </a:lnSpc>
                        <a:spcBef>
                          <a:spcPts val="0"/>
                        </a:spcBef>
                        <a:spcAft>
                          <a:spcPts val="0"/>
                        </a:spcAft>
                      </a:pPr>
                      <a:r>
                        <a:rPr lang="en-US" sz="1400" b="1" dirty="0" err="1">
                          <a:solidFill>
                            <a:schemeClr val="tx1"/>
                          </a:solidFill>
                          <a:effectLst/>
                          <a:latin typeface="+mj-lt"/>
                          <a:ea typeface="Calibri" panose="020F0502020204030204" pitchFamily="34" charset="0"/>
                          <a:cs typeface="Times New Roman" panose="02020603050405020304" pitchFamily="18" charset="0"/>
                        </a:rPr>
                        <a:t>Kleintjie</a:t>
                      </a:r>
                      <a:r>
                        <a:rPr lang="en-US" sz="1400" b="1" dirty="0">
                          <a:solidFill>
                            <a:schemeClr val="tx1"/>
                          </a:solidFill>
                          <a:effectLst/>
                          <a:latin typeface="+mj-lt"/>
                          <a:ea typeface="Calibri" panose="020F0502020204030204" pitchFamily="34" charset="0"/>
                          <a:cs typeface="Times New Roman" panose="02020603050405020304" pitchFamily="18" charset="0"/>
                        </a:rPr>
                        <a:t> </a:t>
                      </a:r>
                      <a:r>
                        <a:rPr lang="en-US" sz="1400" b="1" dirty="0" err="1">
                          <a:solidFill>
                            <a:schemeClr val="tx1"/>
                          </a:solidFill>
                          <a:effectLst/>
                          <a:latin typeface="+mj-lt"/>
                          <a:ea typeface="Calibri" panose="020F0502020204030204" pitchFamily="34" charset="0"/>
                          <a:cs typeface="Times New Roman" panose="02020603050405020304" pitchFamily="18" charset="0"/>
                        </a:rPr>
                        <a:t>Cilliers</a:t>
                      </a:r>
                      <a:r>
                        <a:rPr lang="en-US" sz="1400" b="1" dirty="0">
                          <a:solidFill>
                            <a:schemeClr val="tx1"/>
                          </a:solidFill>
                          <a:effectLst/>
                          <a:latin typeface="+mj-lt"/>
                          <a:ea typeface="Calibri" panose="020F0502020204030204" pitchFamily="34" charset="0"/>
                          <a:cs typeface="Times New Roman" panose="02020603050405020304" pitchFamily="18" charset="0"/>
                        </a:rPr>
                        <a:t> </a:t>
                      </a:r>
                    </a:p>
                  </a:txBody>
                  <a:tcPr marL="63688" marR="63688" marT="0" marB="0">
                    <a:solidFill>
                      <a:srgbClr val="FF9900"/>
                    </a:solidFill>
                  </a:tcPr>
                </a:tc>
                <a:tc>
                  <a:txBody>
                    <a:bodyPr/>
                    <a:lstStyle/>
                    <a:p>
                      <a:pPr marL="0" marR="0" algn="just">
                        <a:lnSpc>
                          <a:spcPct val="107000"/>
                        </a:lnSpc>
                        <a:spcBef>
                          <a:spcPts val="0"/>
                        </a:spcBef>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New licence plates </a:t>
                      </a:r>
                    </a:p>
                    <a:p>
                      <a:pPr marL="0" marR="0" algn="just">
                        <a:lnSpc>
                          <a:spcPct val="107000"/>
                        </a:lnSpc>
                        <a:spcBef>
                          <a:spcPts val="0"/>
                        </a:spcBef>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07000"/>
                        </a:lnSpc>
                        <a:spcBef>
                          <a:spcPts val="0"/>
                        </a:spcBef>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How much will this cost the consumer? I am a pensioner who retired end of March 2020 and to date I still have not received one single cent of my UIF money which I worked hard for, for 35 years service. </a:t>
                      </a:r>
                    </a:p>
                    <a:p>
                      <a:pPr marL="0" marR="0" algn="just">
                        <a:lnSpc>
                          <a:spcPct val="107000"/>
                        </a:lnSpc>
                        <a:spcBef>
                          <a:spcPts val="0"/>
                        </a:spcBef>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07000"/>
                        </a:lnSpc>
                        <a:spcBef>
                          <a:spcPts val="0"/>
                        </a:spcBef>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I </a:t>
                      </a:r>
                      <a:r>
                        <a:rPr lang="en-GB" sz="1400" b="0" dirty="0" err="1">
                          <a:effectLst/>
                          <a:latin typeface="Arial" panose="020B0604020202020204" pitchFamily="34" charset="0"/>
                          <a:ea typeface="Calibri" panose="020F0502020204030204" pitchFamily="34" charset="0"/>
                          <a:cs typeface="Arial" panose="020B0604020202020204" pitchFamily="34" charset="0"/>
                        </a:rPr>
                        <a:t>cannit</a:t>
                      </a:r>
                      <a:r>
                        <a:rPr lang="en-GB" sz="1400" b="0" dirty="0">
                          <a:effectLst/>
                          <a:latin typeface="Arial" panose="020B0604020202020204" pitchFamily="34" charset="0"/>
                          <a:ea typeface="Calibri" panose="020F0502020204030204" pitchFamily="34" charset="0"/>
                          <a:cs typeface="Arial" panose="020B0604020202020204" pitchFamily="34" charset="0"/>
                        </a:rPr>
                        <a:t> afford this. </a:t>
                      </a:r>
                    </a:p>
                    <a:p>
                      <a:pPr marL="0" marR="0" algn="just">
                        <a:lnSpc>
                          <a:spcPct val="107000"/>
                        </a:lnSpc>
                        <a:spcBef>
                          <a:spcPts val="0"/>
                        </a:spcBef>
                        <a:spcAft>
                          <a:spcPts val="0"/>
                        </a:spcAft>
                      </a:pP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3688" marR="63688" marT="0" marB="0"/>
                </a:tc>
                <a:tc>
                  <a:txBody>
                    <a:bodyPr/>
                    <a:lstStyle/>
                    <a:p>
                      <a:pPr marL="0" indent="0" algn="just">
                        <a:spcAft>
                          <a:spcPts val="0"/>
                        </a:spcAft>
                        <a:buFont typeface="Arial" panose="020B0604020202020204" pitchFamily="34" charset="0"/>
                        <a:buNone/>
                        <a:tabLst>
                          <a:tab pos="36576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Noted.</a:t>
                      </a:r>
                      <a:r>
                        <a:rPr lang="en-ZA" sz="1400" baseline="0" dirty="0">
                          <a:effectLst/>
                          <a:latin typeface="Arial" panose="020B0604020202020204" pitchFamily="34" charset="0"/>
                          <a:ea typeface="Times New Roman" panose="02020603050405020304" pitchFamily="18" charset="0"/>
                          <a:cs typeface="Arial" panose="020B0604020202020204" pitchFamily="34" charset="0"/>
                        </a:rPr>
                        <a:t> </a:t>
                      </a:r>
                      <a:r>
                        <a:rPr lang="en-GB" sz="1400" baseline="0" dirty="0">
                          <a:effectLst/>
                          <a:latin typeface="Arial" panose="020B0604020202020204" pitchFamily="34" charset="0"/>
                          <a:ea typeface="Times New Roman" panose="02020603050405020304" pitchFamily="18" charset="0"/>
                          <a:cs typeface="Arial" panose="020B0604020202020204" pitchFamily="34" charset="0"/>
                        </a:rPr>
                        <a:t>The bigger picture in the introduction of these new number plate provisions are very necessary to reduce the scourge of motor vehicle theft and cloning. Also to assist in efficient road traffic law enforcement and the general reduction in crime. Assuming the proposal were to become law, same will apply prospectively and the motorist will be liable to pay for them after. The cost is a matter for the regulations and has not been determined as yet. There will be time frame or period for changing to the new number plates</a:t>
                      </a:r>
                    </a:p>
                    <a:p>
                      <a:pPr marL="0" indent="0" algn="just">
                        <a:spcAft>
                          <a:spcPts val="0"/>
                        </a:spcAft>
                        <a:buFont typeface="Arial" panose="020B0604020202020204" pitchFamily="34" charset="0"/>
                        <a:buNone/>
                        <a:tabLst>
                          <a:tab pos="3657600" algn="l"/>
                        </a:tabLst>
                      </a:pPr>
                      <a:endParaRPr lang="en-ZA" sz="14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2036382">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273</a:t>
            </a:fld>
            <a:endParaRPr lang="en-US"/>
          </a:p>
        </p:txBody>
      </p:sp>
    </p:spTree>
    <p:extLst>
      <p:ext uri="{BB962C8B-B14F-4D97-AF65-F5344CB8AC3E}">
        <p14:creationId xmlns:p14="http://schemas.microsoft.com/office/powerpoint/2010/main" xmlns="" val="311318890"/>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nvPr>
        </p:nvGraphicFramePr>
        <p:xfrm>
          <a:off x="0" y="1"/>
          <a:ext cx="9235282" cy="5959026"/>
        </p:xfrm>
        <a:graphic>
          <a:graphicData uri="http://schemas.openxmlformats.org/drawingml/2006/table">
            <a:tbl>
              <a:tblPr firstRow="1" firstCol="1" bandRow="1">
                <a:tableStyleId>{5C22544A-7EE6-4342-B048-85BDC9FD1C3A}</a:tableStyleId>
              </a:tblPr>
              <a:tblGrid>
                <a:gridCol w="1805858">
                  <a:extLst>
                    <a:ext uri="{9D8B030D-6E8A-4147-A177-3AD203B41FA5}">
                      <a16:colId xmlns:a16="http://schemas.microsoft.com/office/drawing/2014/main" xmlns="" val="3578070163"/>
                    </a:ext>
                  </a:extLst>
                </a:gridCol>
                <a:gridCol w="3714712">
                  <a:extLst>
                    <a:ext uri="{9D8B030D-6E8A-4147-A177-3AD203B41FA5}">
                      <a16:colId xmlns:a16="http://schemas.microsoft.com/office/drawing/2014/main" xmlns="" val="199004167"/>
                    </a:ext>
                  </a:extLst>
                </a:gridCol>
                <a:gridCol w="3714712">
                  <a:extLst>
                    <a:ext uri="{9D8B030D-6E8A-4147-A177-3AD203B41FA5}">
                      <a16:colId xmlns:a16="http://schemas.microsoft.com/office/drawing/2014/main" xmlns="" val="885104855"/>
                    </a:ext>
                  </a:extLst>
                </a:gridCol>
              </a:tblGrid>
              <a:tr h="306942">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456517">
                <a:tc rowSpan="2">
                  <a:txBody>
                    <a:bodyPr/>
                    <a:lstStyle/>
                    <a:p>
                      <a:pPr marL="0" marR="0">
                        <a:lnSpc>
                          <a:spcPct val="107000"/>
                        </a:lnSpc>
                        <a:spcBef>
                          <a:spcPts val="0"/>
                        </a:spcBef>
                        <a:spcAft>
                          <a:spcPts val="0"/>
                        </a:spcAft>
                      </a:pPr>
                      <a:r>
                        <a:rPr lang="en-US" sz="1400" b="1" dirty="0">
                          <a:solidFill>
                            <a:schemeClr val="tx1"/>
                          </a:solidFill>
                          <a:effectLst/>
                          <a:latin typeface="+mj-lt"/>
                          <a:ea typeface="Calibri" panose="020F0502020204030204" pitchFamily="34" charset="0"/>
                          <a:cs typeface="Times New Roman" panose="02020603050405020304" pitchFamily="18" charset="0"/>
                        </a:rPr>
                        <a:t>Hilda </a:t>
                      </a:r>
                      <a:r>
                        <a:rPr lang="en-US" sz="1400" b="1" dirty="0" err="1">
                          <a:solidFill>
                            <a:schemeClr val="tx1"/>
                          </a:solidFill>
                          <a:effectLst/>
                          <a:latin typeface="+mj-lt"/>
                          <a:ea typeface="Calibri" panose="020F0502020204030204" pitchFamily="34" charset="0"/>
                          <a:cs typeface="Times New Roman" panose="02020603050405020304" pitchFamily="18" charset="0"/>
                        </a:rPr>
                        <a:t>Davids</a:t>
                      </a:r>
                      <a:r>
                        <a:rPr lang="en-US" sz="1400" b="1" dirty="0">
                          <a:solidFill>
                            <a:schemeClr val="tx1"/>
                          </a:solidFill>
                          <a:effectLst/>
                          <a:latin typeface="+mj-lt"/>
                          <a:ea typeface="Calibri" panose="020F0502020204030204" pitchFamily="34" charset="0"/>
                          <a:cs typeface="Times New Roman" panose="02020603050405020304" pitchFamily="18" charset="0"/>
                        </a:rPr>
                        <a:t> </a:t>
                      </a:r>
                      <a:r>
                        <a:rPr lang="en-US" sz="1400" b="1" dirty="0" err="1">
                          <a:solidFill>
                            <a:schemeClr val="tx1"/>
                          </a:solidFill>
                          <a:effectLst/>
                          <a:latin typeface="+mj-lt"/>
                          <a:ea typeface="Calibri" panose="020F0502020204030204" pitchFamily="34" charset="0"/>
                          <a:cs typeface="Times New Roman" panose="02020603050405020304" pitchFamily="18" charset="0"/>
                        </a:rPr>
                        <a:t>Amod</a:t>
                      </a:r>
                      <a:r>
                        <a:rPr lang="en-US" sz="1400" b="1" dirty="0">
                          <a:solidFill>
                            <a:schemeClr val="tx1"/>
                          </a:solidFill>
                          <a:effectLst/>
                          <a:latin typeface="+mj-lt"/>
                          <a:ea typeface="Calibri" panose="020F0502020204030204" pitchFamily="34" charset="0"/>
                          <a:cs typeface="Times New Roman" panose="02020603050405020304" pitchFamily="18" charset="0"/>
                        </a:rPr>
                        <a:t> </a:t>
                      </a:r>
                    </a:p>
                  </a:txBody>
                  <a:tcPr marL="63688" marR="63688" marT="0" marB="0">
                    <a:solidFill>
                      <a:srgbClr val="FF9900"/>
                    </a:solidFill>
                  </a:tcPr>
                </a:tc>
                <a:tc>
                  <a:txBody>
                    <a:bodyPr/>
                    <a:lstStyle/>
                    <a:p>
                      <a:pPr marL="0" marR="0" algn="just">
                        <a:lnSpc>
                          <a:spcPct val="107000"/>
                        </a:lnSpc>
                        <a:spcBef>
                          <a:spcPts val="0"/>
                        </a:spcBef>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Changing number plates and new rules is just a waste of time </a:t>
                      </a:r>
                      <a:r>
                        <a:rPr lang="en-GB" sz="1400" b="0" dirty="0" err="1">
                          <a:effectLst/>
                          <a:latin typeface="Arial" panose="020B0604020202020204" pitchFamily="34" charset="0"/>
                          <a:ea typeface="Calibri" panose="020F0502020204030204" pitchFamily="34" charset="0"/>
                          <a:cs typeface="Arial" panose="020B0604020202020204" pitchFamily="34" charset="0"/>
                        </a:rPr>
                        <a:t>time</a:t>
                      </a:r>
                      <a:r>
                        <a:rPr lang="en-GB" sz="1400" b="0" dirty="0">
                          <a:effectLst/>
                          <a:latin typeface="Arial" panose="020B0604020202020204" pitchFamily="34" charset="0"/>
                          <a:ea typeface="Calibri" panose="020F0502020204030204" pitchFamily="34" charset="0"/>
                          <a:cs typeface="Arial" panose="020B0604020202020204" pitchFamily="34" charset="0"/>
                        </a:rPr>
                        <a:t> and money. </a:t>
                      </a:r>
                    </a:p>
                    <a:p>
                      <a:pPr marL="0" marR="0" algn="just">
                        <a:lnSpc>
                          <a:spcPct val="107000"/>
                        </a:lnSpc>
                        <a:spcBef>
                          <a:spcPts val="0"/>
                        </a:spcBef>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07000"/>
                        </a:lnSpc>
                        <a:spcBef>
                          <a:spcPts val="0"/>
                        </a:spcBef>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Corruption is the order of the day here in South Africa. We are sick and tired, some one is already planning to make millions on this.  </a:t>
                      </a:r>
                    </a:p>
                    <a:p>
                      <a:pPr marL="0" marR="0" algn="just">
                        <a:lnSpc>
                          <a:spcPct val="107000"/>
                        </a:lnSpc>
                        <a:spcBef>
                          <a:spcPts val="0"/>
                        </a:spcBef>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All we need is officers who are not corrupt to enforce the law.  </a:t>
                      </a:r>
                    </a:p>
                    <a:p>
                      <a:pPr marL="0" marR="0" algn="just">
                        <a:lnSpc>
                          <a:spcPct val="107000"/>
                        </a:lnSpc>
                        <a:spcBef>
                          <a:spcPts val="0"/>
                        </a:spcBef>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We have lost confidence in this government. Enough is enough</a:t>
                      </a:r>
                    </a:p>
                    <a:p>
                      <a:pPr marL="0" marR="0" algn="just">
                        <a:lnSpc>
                          <a:spcPct val="107000"/>
                        </a:lnSpc>
                        <a:spcBef>
                          <a:spcPts val="0"/>
                        </a:spcBef>
                        <a:spcAft>
                          <a:spcPts val="0"/>
                        </a:spcAft>
                      </a:pP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3688" marR="63688" marT="0" marB="0"/>
                </a:tc>
                <a:tc>
                  <a:txBody>
                    <a:bodyPr/>
                    <a:lstStyle/>
                    <a:p>
                      <a:pPr marL="0" indent="0" algn="just">
                        <a:spcAft>
                          <a:spcPts val="0"/>
                        </a:spcAft>
                        <a:buFont typeface="Arial" panose="020B0604020202020204" pitchFamily="34" charset="0"/>
                        <a:buNone/>
                        <a:tabLst>
                          <a:tab pos="36576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Noted.</a:t>
                      </a:r>
                      <a:r>
                        <a:rPr lang="en-ZA" sz="1400" baseline="0" dirty="0">
                          <a:effectLst/>
                          <a:latin typeface="Arial" panose="020B0604020202020204" pitchFamily="34" charset="0"/>
                          <a:ea typeface="Times New Roman" panose="02020603050405020304" pitchFamily="18" charset="0"/>
                          <a:cs typeface="Arial" panose="020B0604020202020204" pitchFamily="34" charset="0"/>
                        </a:rPr>
                        <a:t> </a:t>
                      </a:r>
                      <a:r>
                        <a:rPr lang="en-GB" sz="1400" baseline="0" dirty="0">
                          <a:effectLst/>
                          <a:latin typeface="Arial" panose="020B0604020202020204" pitchFamily="34" charset="0"/>
                          <a:ea typeface="Times New Roman" panose="02020603050405020304" pitchFamily="18" charset="0"/>
                          <a:cs typeface="Arial" panose="020B0604020202020204" pitchFamily="34" charset="0"/>
                        </a:rPr>
                        <a:t>The bigger picture in the introduction of these new number plate provisions are very necessary to reduce the scourge of motor vehicle theft and cloning. Also to assist in efficient road traffic law enforcement and the general reduction in crime. Assuming the proposal were to become law, same will apply prospectively and the motorist will be liable to pay for them after. The cost is a matter for the regulations and has not been determined as yet. There will be time frame or period for changing to the new number plates</a:t>
                      </a:r>
                    </a:p>
                    <a:p>
                      <a:pPr marL="0" indent="0" algn="just">
                        <a:spcAft>
                          <a:spcPts val="0"/>
                        </a:spcAft>
                        <a:buFont typeface="Arial" panose="020B0604020202020204" pitchFamily="34" charset="0"/>
                        <a:buNone/>
                        <a:tabLst>
                          <a:tab pos="3657600" algn="l"/>
                        </a:tabLst>
                      </a:pPr>
                      <a:endParaRPr lang="en-ZA" sz="14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2195567">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274</a:t>
            </a:fld>
            <a:endParaRPr lang="en-US"/>
          </a:p>
        </p:txBody>
      </p:sp>
    </p:spTree>
    <p:extLst>
      <p:ext uri="{BB962C8B-B14F-4D97-AF65-F5344CB8AC3E}">
        <p14:creationId xmlns:p14="http://schemas.microsoft.com/office/powerpoint/2010/main" xmlns="" val="428371040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nvPr>
        </p:nvGraphicFramePr>
        <p:xfrm>
          <a:off x="0" y="1"/>
          <a:ext cx="9235282" cy="5959026"/>
        </p:xfrm>
        <a:graphic>
          <a:graphicData uri="http://schemas.openxmlformats.org/drawingml/2006/table">
            <a:tbl>
              <a:tblPr firstRow="1" firstCol="1" bandRow="1">
                <a:tableStyleId>{5C22544A-7EE6-4342-B048-85BDC9FD1C3A}</a:tableStyleId>
              </a:tblPr>
              <a:tblGrid>
                <a:gridCol w="1805858">
                  <a:extLst>
                    <a:ext uri="{9D8B030D-6E8A-4147-A177-3AD203B41FA5}">
                      <a16:colId xmlns:a16="http://schemas.microsoft.com/office/drawing/2014/main" xmlns="" val="3578070163"/>
                    </a:ext>
                  </a:extLst>
                </a:gridCol>
                <a:gridCol w="3714712">
                  <a:extLst>
                    <a:ext uri="{9D8B030D-6E8A-4147-A177-3AD203B41FA5}">
                      <a16:colId xmlns:a16="http://schemas.microsoft.com/office/drawing/2014/main" xmlns="" val="199004167"/>
                    </a:ext>
                  </a:extLst>
                </a:gridCol>
                <a:gridCol w="3714712">
                  <a:extLst>
                    <a:ext uri="{9D8B030D-6E8A-4147-A177-3AD203B41FA5}">
                      <a16:colId xmlns:a16="http://schemas.microsoft.com/office/drawing/2014/main" xmlns="" val="885104855"/>
                    </a:ext>
                  </a:extLst>
                </a:gridCol>
              </a:tblGrid>
              <a:tr h="306942">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456517">
                <a:tc rowSpan="2">
                  <a:txBody>
                    <a:bodyPr/>
                    <a:lstStyle/>
                    <a:p>
                      <a:pPr marL="0" marR="0">
                        <a:lnSpc>
                          <a:spcPct val="107000"/>
                        </a:lnSpc>
                        <a:spcBef>
                          <a:spcPts val="0"/>
                        </a:spcBef>
                        <a:spcAft>
                          <a:spcPts val="0"/>
                        </a:spcAft>
                      </a:pPr>
                      <a:r>
                        <a:rPr lang="en-US" sz="1400" b="1" dirty="0">
                          <a:solidFill>
                            <a:schemeClr val="tx1"/>
                          </a:solidFill>
                          <a:effectLst/>
                          <a:latin typeface="+mj-lt"/>
                          <a:ea typeface="Calibri" panose="020F0502020204030204" pitchFamily="34" charset="0"/>
                          <a:cs typeface="Times New Roman" panose="02020603050405020304" pitchFamily="18" charset="0"/>
                        </a:rPr>
                        <a:t> </a:t>
                      </a:r>
                      <a:r>
                        <a:rPr lang="en-US" sz="1400" b="1" dirty="0" err="1">
                          <a:solidFill>
                            <a:schemeClr val="tx1"/>
                          </a:solidFill>
                          <a:effectLst/>
                          <a:latin typeface="+mj-lt"/>
                          <a:ea typeface="Calibri" panose="020F0502020204030204" pitchFamily="34" charset="0"/>
                          <a:cs typeface="Times New Roman" panose="02020603050405020304" pitchFamily="18" charset="0"/>
                        </a:rPr>
                        <a:t>Elmonica</a:t>
                      </a:r>
                      <a:r>
                        <a:rPr lang="en-US" sz="1400" b="1" dirty="0">
                          <a:solidFill>
                            <a:schemeClr val="tx1"/>
                          </a:solidFill>
                          <a:effectLst/>
                          <a:latin typeface="+mj-lt"/>
                          <a:ea typeface="Calibri" panose="020F0502020204030204" pitchFamily="34" charset="0"/>
                          <a:cs typeface="Times New Roman" panose="02020603050405020304" pitchFamily="18" charset="0"/>
                        </a:rPr>
                        <a:t> </a:t>
                      </a:r>
                      <a:r>
                        <a:rPr lang="en-US" sz="1400" b="1" dirty="0" err="1">
                          <a:solidFill>
                            <a:schemeClr val="tx1"/>
                          </a:solidFill>
                          <a:effectLst/>
                          <a:latin typeface="+mj-lt"/>
                          <a:ea typeface="Calibri" panose="020F0502020204030204" pitchFamily="34" charset="0"/>
                          <a:cs typeface="Times New Roman" panose="02020603050405020304" pitchFamily="18" charset="0"/>
                        </a:rPr>
                        <a:t>Maimela</a:t>
                      </a:r>
                      <a:r>
                        <a:rPr lang="en-US" sz="1400" b="1" dirty="0">
                          <a:solidFill>
                            <a:schemeClr val="tx1"/>
                          </a:solidFill>
                          <a:effectLst/>
                          <a:latin typeface="+mj-lt"/>
                          <a:ea typeface="Calibri" panose="020F0502020204030204" pitchFamily="34" charset="0"/>
                          <a:cs typeface="Times New Roman" panose="02020603050405020304" pitchFamily="18" charset="0"/>
                        </a:rPr>
                        <a:t> </a:t>
                      </a:r>
                    </a:p>
                  </a:txBody>
                  <a:tcPr marL="63688" marR="63688" marT="0" marB="0">
                    <a:solidFill>
                      <a:srgbClr val="FF9900"/>
                    </a:solidFill>
                  </a:tcPr>
                </a:tc>
                <a:tc>
                  <a:txBody>
                    <a:bodyPr/>
                    <a:lstStyle/>
                    <a:p>
                      <a:pPr marL="0" marR="0" algn="just">
                        <a:lnSpc>
                          <a:spcPct val="107000"/>
                        </a:lnSpc>
                        <a:spcBef>
                          <a:spcPts val="0"/>
                        </a:spcBef>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I suggest that personalization of number plates should be done in every licensing department  that will make it easy for the car owners to personalize their number plate. </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3688" marR="63688" marT="0" marB="0"/>
                </a:tc>
                <a:tc>
                  <a:txBody>
                    <a:bodyPr/>
                    <a:lstStyle/>
                    <a:p>
                      <a:pPr marL="0" indent="0" algn="just">
                        <a:spcAft>
                          <a:spcPts val="0"/>
                        </a:spcAft>
                        <a:buFont typeface="Arial" panose="020B0604020202020204" pitchFamily="34" charset="0"/>
                        <a:buNone/>
                        <a:tabLst>
                          <a:tab pos="36576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Noted.</a:t>
                      </a:r>
                      <a:r>
                        <a:rPr lang="en-ZA" sz="1400" baseline="0" dirty="0">
                          <a:effectLst/>
                          <a:latin typeface="Arial" panose="020B0604020202020204" pitchFamily="34" charset="0"/>
                          <a:ea typeface="Times New Roman" panose="02020603050405020304" pitchFamily="18" charset="0"/>
                          <a:cs typeface="Arial" panose="020B0604020202020204" pitchFamily="34" charset="0"/>
                        </a:rPr>
                        <a:t> </a:t>
                      </a:r>
                      <a:r>
                        <a:rPr lang="en-GB" sz="1400" baseline="0" dirty="0">
                          <a:effectLst/>
                          <a:latin typeface="Arial" panose="020B0604020202020204" pitchFamily="34" charset="0"/>
                          <a:ea typeface="Times New Roman" panose="02020603050405020304" pitchFamily="18" charset="0"/>
                          <a:cs typeface="Arial" panose="020B0604020202020204" pitchFamily="34" charset="0"/>
                        </a:rPr>
                        <a:t>You can apply to personalise your motor vehicle number plate with any combination of numeric or alpha characters of your choice (subject to the approval of the MEC), provided that the number is available 1.Go to your nearest registering authority and complete an application form that will be provided by them.</a:t>
                      </a:r>
                    </a:p>
                    <a:p>
                      <a:pPr marL="0" indent="0" algn="just">
                        <a:spcAft>
                          <a:spcPts val="0"/>
                        </a:spcAft>
                        <a:buFont typeface="Arial" panose="020B0604020202020204" pitchFamily="34" charset="0"/>
                        <a:buNone/>
                        <a:tabLst>
                          <a:tab pos="3657600" algn="l"/>
                        </a:tabLst>
                      </a:pPr>
                      <a:r>
                        <a:rPr lang="en-GB" sz="1400" baseline="0" dirty="0">
                          <a:effectLst/>
                          <a:latin typeface="Arial" panose="020B0604020202020204" pitchFamily="34" charset="0"/>
                          <a:ea typeface="Times New Roman" panose="02020603050405020304" pitchFamily="18" charset="0"/>
                          <a:cs typeface="Arial" panose="020B0604020202020204" pitchFamily="34" charset="0"/>
                        </a:rPr>
                        <a:t>2.Submit:•a certified copy of your identity document</a:t>
                      </a:r>
                    </a:p>
                    <a:p>
                      <a:pPr marL="0" indent="0" algn="just">
                        <a:spcAft>
                          <a:spcPts val="0"/>
                        </a:spcAft>
                        <a:buFont typeface="Arial" panose="020B0604020202020204" pitchFamily="34" charset="0"/>
                        <a:buNone/>
                        <a:tabLst>
                          <a:tab pos="3657600" algn="l"/>
                        </a:tabLst>
                      </a:pPr>
                      <a:r>
                        <a:rPr lang="en-GB" sz="1400" baseline="0" dirty="0">
                          <a:effectLst/>
                          <a:latin typeface="Arial" panose="020B0604020202020204" pitchFamily="34" charset="0"/>
                          <a:ea typeface="Times New Roman" panose="02020603050405020304" pitchFamily="18" charset="0"/>
                          <a:cs typeface="Arial" panose="020B0604020202020204" pitchFamily="34" charset="0"/>
                        </a:rPr>
                        <a:t>•a vehicle registration certificate</a:t>
                      </a:r>
                    </a:p>
                    <a:p>
                      <a:pPr marL="0" indent="0" algn="just">
                        <a:spcAft>
                          <a:spcPts val="0"/>
                        </a:spcAft>
                        <a:buFont typeface="Arial" panose="020B0604020202020204" pitchFamily="34" charset="0"/>
                        <a:buNone/>
                        <a:tabLst>
                          <a:tab pos="3657600" algn="l"/>
                        </a:tabLst>
                      </a:pPr>
                      <a:r>
                        <a:rPr lang="en-GB" sz="1400" baseline="0" dirty="0">
                          <a:effectLst/>
                          <a:latin typeface="Arial" panose="020B0604020202020204" pitchFamily="34" charset="0"/>
                          <a:ea typeface="Times New Roman" panose="02020603050405020304" pitchFamily="18" charset="0"/>
                          <a:cs typeface="Arial" panose="020B0604020202020204" pitchFamily="34" charset="0"/>
                        </a:rPr>
                        <a:t>•proof of presidential address e.g. utility account</a:t>
                      </a:r>
                    </a:p>
                    <a:p>
                      <a:pPr marL="0" indent="0" algn="just">
                        <a:spcAft>
                          <a:spcPts val="0"/>
                        </a:spcAft>
                        <a:buFont typeface="Arial" panose="020B0604020202020204" pitchFamily="34" charset="0"/>
                        <a:buNone/>
                        <a:tabLst>
                          <a:tab pos="3657600" algn="l"/>
                        </a:tabLst>
                      </a:pPr>
                      <a:endParaRPr lang="en-GB" sz="1400" baseline="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spcAft>
                          <a:spcPts val="0"/>
                        </a:spcAft>
                        <a:buFont typeface="Arial" panose="020B0604020202020204" pitchFamily="34" charset="0"/>
                        <a:buNone/>
                        <a:tabLst>
                          <a:tab pos="3657600" algn="l"/>
                        </a:tabLst>
                      </a:pPr>
                      <a:endParaRPr lang="en-ZA" sz="14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2195567">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275</a:t>
            </a:fld>
            <a:endParaRPr lang="en-US"/>
          </a:p>
        </p:txBody>
      </p:sp>
    </p:spTree>
    <p:extLst>
      <p:ext uri="{BB962C8B-B14F-4D97-AF65-F5344CB8AC3E}">
        <p14:creationId xmlns:p14="http://schemas.microsoft.com/office/powerpoint/2010/main" xmlns="" val="2489099188"/>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nvPr>
        </p:nvGraphicFramePr>
        <p:xfrm>
          <a:off x="0" y="1"/>
          <a:ext cx="9235282" cy="5959026"/>
        </p:xfrm>
        <a:graphic>
          <a:graphicData uri="http://schemas.openxmlformats.org/drawingml/2006/table">
            <a:tbl>
              <a:tblPr firstRow="1" firstCol="1" bandRow="1">
                <a:tableStyleId>{5C22544A-7EE6-4342-B048-85BDC9FD1C3A}</a:tableStyleId>
              </a:tblPr>
              <a:tblGrid>
                <a:gridCol w="1805858">
                  <a:extLst>
                    <a:ext uri="{9D8B030D-6E8A-4147-A177-3AD203B41FA5}">
                      <a16:colId xmlns:a16="http://schemas.microsoft.com/office/drawing/2014/main" xmlns="" val="3578070163"/>
                    </a:ext>
                  </a:extLst>
                </a:gridCol>
                <a:gridCol w="3714712">
                  <a:extLst>
                    <a:ext uri="{9D8B030D-6E8A-4147-A177-3AD203B41FA5}">
                      <a16:colId xmlns:a16="http://schemas.microsoft.com/office/drawing/2014/main" xmlns="" val="199004167"/>
                    </a:ext>
                  </a:extLst>
                </a:gridCol>
                <a:gridCol w="3714712">
                  <a:extLst>
                    <a:ext uri="{9D8B030D-6E8A-4147-A177-3AD203B41FA5}">
                      <a16:colId xmlns:a16="http://schemas.microsoft.com/office/drawing/2014/main" xmlns="" val="885104855"/>
                    </a:ext>
                  </a:extLst>
                </a:gridCol>
              </a:tblGrid>
              <a:tr h="306942">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3456517">
                <a:tc rowSpan="2">
                  <a:txBody>
                    <a:bodyPr/>
                    <a:lstStyle/>
                    <a:p>
                      <a:pPr marL="0" marR="0">
                        <a:lnSpc>
                          <a:spcPct val="107000"/>
                        </a:lnSpc>
                        <a:spcBef>
                          <a:spcPts val="0"/>
                        </a:spcBef>
                        <a:spcAft>
                          <a:spcPts val="0"/>
                        </a:spcAft>
                      </a:pPr>
                      <a:r>
                        <a:rPr lang="en-US" sz="1400" b="1" dirty="0">
                          <a:solidFill>
                            <a:schemeClr val="tx1"/>
                          </a:solidFill>
                          <a:effectLst/>
                          <a:latin typeface="+mj-lt"/>
                          <a:ea typeface="Calibri" panose="020F0502020204030204" pitchFamily="34" charset="0"/>
                          <a:cs typeface="Times New Roman" panose="02020603050405020304" pitchFamily="18" charset="0"/>
                        </a:rPr>
                        <a:t> Ryan Parker </a:t>
                      </a:r>
                    </a:p>
                  </a:txBody>
                  <a:tcPr marL="63688" marR="63688" marT="0" marB="0">
                    <a:solidFill>
                      <a:srgbClr val="FF9900"/>
                    </a:solidFill>
                  </a:tcPr>
                </a:tc>
                <a:tc>
                  <a:txBody>
                    <a:bodyPr/>
                    <a:lstStyle/>
                    <a:p>
                      <a:pPr marL="0" marR="0" algn="just">
                        <a:lnSpc>
                          <a:spcPct val="107000"/>
                        </a:lnSpc>
                        <a:spcBef>
                          <a:spcPts val="0"/>
                        </a:spcBef>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Reintroduce the Billboards stating, "Keep Left Pass Right" on Freeways and multi lane roads. </a:t>
                      </a:r>
                    </a:p>
                    <a:p>
                      <a:pPr marL="0" marR="0" algn="just">
                        <a:lnSpc>
                          <a:spcPct val="107000"/>
                        </a:lnSpc>
                        <a:spcBef>
                          <a:spcPts val="0"/>
                        </a:spcBef>
                        <a:spcAft>
                          <a:spcPts val="0"/>
                        </a:spcAft>
                      </a:pPr>
                      <a:endParaRPr lang="en-GB" sz="1400" b="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GB" sz="1400" b="0" dirty="0">
                          <a:effectLst/>
                          <a:latin typeface="Arial" panose="020B0604020202020204" pitchFamily="34" charset="0"/>
                          <a:ea typeface="Calibri" panose="020F0502020204030204" pitchFamily="34" charset="0"/>
                          <a:cs typeface="Arial" panose="020B0604020202020204" pitchFamily="34" charset="0"/>
                        </a:rPr>
                        <a:t>This will supply an easier flow of traffic and add less unnecessary slowing down which inevitably has a domino effect and eventually certain lanes come to a complete standstill at times.  It is completely unnecessary and delays can be avoided if slower traffic is regulated and patiently waits for the correct moment to overtake a slower vehicle in their lane. </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3688" marR="63688" marT="0" marB="0"/>
                </a:tc>
                <a:tc>
                  <a:txBody>
                    <a:bodyPr/>
                    <a:lstStyle/>
                    <a:p>
                      <a:pPr marL="0" indent="0" algn="just">
                        <a:spcAft>
                          <a:spcPts val="0"/>
                        </a:spcAft>
                        <a:buFont typeface="Arial" panose="020B0604020202020204" pitchFamily="34" charset="0"/>
                        <a:buNone/>
                        <a:tabLst>
                          <a:tab pos="36576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Noted.</a:t>
                      </a:r>
                      <a:r>
                        <a:rPr lang="en-ZA" sz="1400" baseline="0" dirty="0">
                          <a:effectLst/>
                          <a:latin typeface="Arial" panose="020B0604020202020204" pitchFamily="34" charset="0"/>
                          <a:ea typeface="Times New Roman" panose="02020603050405020304" pitchFamily="18" charset="0"/>
                          <a:cs typeface="Arial" panose="020B0604020202020204" pitchFamily="34" charset="0"/>
                        </a:rPr>
                        <a:t> The are overhead electronic boards and static roads signs on our roads most of them are found on the left hand side of the road conveying the same message.</a:t>
                      </a:r>
                      <a:endParaRPr lang="en-GB" sz="1400" baseline="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spcAft>
                          <a:spcPts val="0"/>
                        </a:spcAft>
                        <a:buFont typeface="Arial" panose="020B0604020202020204" pitchFamily="34" charset="0"/>
                        <a:buNone/>
                        <a:tabLst>
                          <a:tab pos="3657600" algn="l"/>
                        </a:tabLst>
                      </a:pPr>
                      <a:endParaRPr lang="en-ZA" sz="14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r h="2195567">
                <a:tc vMerge="1">
                  <a:txBody>
                    <a:bodyPr/>
                    <a:lstStyle/>
                    <a:p>
                      <a:endParaRPr lang="en-US"/>
                    </a:p>
                  </a:txBody>
                  <a:tcPr/>
                </a:tc>
                <a:tc>
                  <a:txBody>
                    <a:bodyPr/>
                    <a:lstStyle/>
                    <a:p>
                      <a:pPr marL="342900" lvl="0" indent="-342900" algn="just">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indent="0">
                        <a:lnSpc>
                          <a:spcPct val="107000"/>
                        </a:lnSpc>
                        <a:spcBef>
                          <a:spcPts val="0"/>
                        </a:spcBef>
                        <a:spcAft>
                          <a:spcPts val="0"/>
                        </a:spcAft>
                        <a:buFont typeface="Arial" panose="020B0604020202020204" pitchFamily="34" charset="0"/>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276</a:t>
            </a:fld>
            <a:endParaRPr lang="en-US"/>
          </a:p>
        </p:txBody>
      </p:sp>
    </p:spTree>
    <p:extLst>
      <p:ext uri="{BB962C8B-B14F-4D97-AF65-F5344CB8AC3E}">
        <p14:creationId xmlns:p14="http://schemas.microsoft.com/office/powerpoint/2010/main" xmlns="" val="291508202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nvPr>
        </p:nvGraphicFramePr>
        <p:xfrm>
          <a:off x="0" y="1"/>
          <a:ext cx="9235282" cy="5959027"/>
        </p:xfrm>
        <a:graphic>
          <a:graphicData uri="http://schemas.openxmlformats.org/drawingml/2006/table">
            <a:tbl>
              <a:tblPr firstRow="1" firstCol="1" bandRow="1">
                <a:tableStyleId>{5C22544A-7EE6-4342-B048-85BDC9FD1C3A}</a:tableStyleId>
              </a:tblPr>
              <a:tblGrid>
                <a:gridCol w="1805858">
                  <a:extLst>
                    <a:ext uri="{9D8B030D-6E8A-4147-A177-3AD203B41FA5}">
                      <a16:colId xmlns:a16="http://schemas.microsoft.com/office/drawing/2014/main" xmlns="" val="3578070163"/>
                    </a:ext>
                  </a:extLst>
                </a:gridCol>
                <a:gridCol w="3714712">
                  <a:extLst>
                    <a:ext uri="{9D8B030D-6E8A-4147-A177-3AD203B41FA5}">
                      <a16:colId xmlns:a16="http://schemas.microsoft.com/office/drawing/2014/main" xmlns="" val="199004167"/>
                    </a:ext>
                  </a:extLst>
                </a:gridCol>
                <a:gridCol w="3714712">
                  <a:extLst>
                    <a:ext uri="{9D8B030D-6E8A-4147-A177-3AD203B41FA5}">
                      <a16:colId xmlns:a16="http://schemas.microsoft.com/office/drawing/2014/main" xmlns="" val="885104855"/>
                    </a:ext>
                  </a:extLst>
                </a:gridCol>
              </a:tblGrid>
              <a:tr h="359750">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599277">
                <a:tc>
                  <a:txBody>
                    <a:bodyPr/>
                    <a:lstStyle/>
                    <a:p>
                      <a:pPr marL="0" marR="0">
                        <a:lnSpc>
                          <a:spcPct val="107000"/>
                        </a:lnSpc>
                        <a:spcBef>
                          <a:spcPts val="0"/>
                        </a:spcBef>
                        <a:spcAft>
                          <a:spcPts val="0"/>
                        </a:spcAft>
                      </a:pPr>
                      <a:r>
                        <a:rPr lang="en-US" sz="1400" b="1" dirty="0">
                          <a:solidFill>
                            <a:schemeClr val="tx1"/>
                          </a:solidFill>
                          <a:effectLst/>
                          <a:latin typeface="+mj-lt"/>
                          <a:ea typeface="Calibri" panose="020F0502020204030204" pitchFamily="34" charset="0"/>
                          <a:cs typeface="Times New Roman" panose="02020603050405020304" pitchFamily="18" charset="0"/>
                        </a:rPr>
                        <a:t> Allen Machaka </a:t>
                      </a:r>
                    </a:p>
                  </a:txBody>
                  <a:tcPr marL="63688" marR="63688" marT="0" marB="0">
                    <a:solidFill>
                      <a:srgbClr val="FF9900"/>
                    </a:solidFill>
                  </a:tcPr>
                </a:tc>
                <a:tc>
                  <a:txBody>
                    <a:bodyPr/>
                    <a:lstStyle/>
                    <a:p>
                      <a:pPr marL="0" marR="0" algn="just">
                        <a:lnSpc>
                          <a:spcPct val="107000"/>
                        </a:lnSpc>
                        <a:spcBef>
                          <a:spcPts val="0"/>
                        </a:spcBef>
                        <a:spcAft>
                          <a:spcPts val="0"/>
                        </a:spcAft>
                      </a:pPr>
                      <a:r>
                        <a:rPr lang="en-GB" sz="1200" b="0" dirty="0">
                          <a:effectLst/>
                          <a:latin typeface="Arial" panose="020B0604020202020204" pitchFamily="34" charset="0"/>
                          <a:ea typeface="Calibri" panose="020F0502020204030204" pitchFamily="34" charset="0"/>
                          <a:cs typeface="Arial" panose="020B0604020202020204" pitchFamily="34" charset="0"/>
                        </a:rPr>
                        <a:t>Government has to, implement on time period to make, a discount on account owned on commercial vehicles to help companies avoid since we facing problems on </a:t>
                      </a:r>
                      <a:r>
                        <a:rPr lang="en-GB" sz="1200" b="0" dirty="0" err="1">
                          <a:effectLst/>
                          <a:latin typeface="Arial" panose="020B0604020202020204" pitchFamily="34" charset="0"/>
                          <a:ea typeface="Calibri" panose="020F0502020204030204" pitchFamily="34" charset="0"/>
                          <a:cs typeface="Arial" panose="020B0604020202020204" pitchFamily="34" charset="0"/>
                        </a:rPr>
                        <a:t>covid</a:t>
                      </a:r>
                      <a:r>
                        <a:rPr lang="en-GB" sz="1200" b="0" dirty="0">
                          <a:effectLst/>
                          <a:latin typeface="Arial" panose="020B0604020202020204" pitchFamily="34" charset="0"/>
                          <a:ea typeface="Calibri" panose="020F0502020204030204" pitchFamily="34" charset="0"/>
                          <a:cs typeface="Arial" panose="020B0604020202020204" pitchFamily="34" charset="0"/>
                        </a:rPr>
                        <a:t>,  pandemic. </a:t>
                      </a:r>
                    </a:p>
                    <a:p>
                      <a:pPr marL="0" marR="0" algn="just">
                        <a:lnSpc>
                          <a:spcPct val="107000"/>
                        </a:lnSpc>
                        <a:spcBef>
                          <a:spcPts val="0"/>
                        </a:spcBef>
                        <a:spcAft>
                          <a:spcPts val="0"/>
                        </a:spcAft>
                      </a:pPr>
                      <a:r>
                        <a:rPr lang="en-GB" sz="1200" b="0" dirty="0">
                          <a:effectLst/>
                          <a:latin typeface="Arial" panose="020B0604020202020204" pitchFamily="34" charset="0"/>
                          <a:ea typeface="Calibri" panose="020F0502020204030204" pitchFamily="34" charset="0"/>
                          <a:cs typeface="Arial" panose="020B0604020202020204" pitchFamily="34" charset="0"/>
                        </a:rPr>
                        <a:t>Truck license is very high since is, paid once a year. </a:t>
                      </a:r>
                    </a:p>
                    <a:p>
                      <a:pPr marL="0" marR="0" algn="just">
                        <a:lnSpc>
                          <a:spcPct val="107000"/>
                        </a:lnSpc>
                        <a:spcBef>
                          <a:spcPts val="0"/>
                        </a:spcBef>
                        <a:spcAft>
                          <a:spcPts val="0"/>
                        </a:spcAft>
                      </a:pPr>
                      <a:r>
                        <a:rPr lang="en-GB" sz="1200" b="0" dirty="0">
                          <a:effectLst/>
                          <a:latin typeface="Arial" panose="020B0604020202020204" pitchFamily="34" charset="0"/>
                          <a:ea typeface="Calibri" panose="020F0502020204030204" pitchFamily="34" charset="0"/>
                          <a:cs typeface="Arial" panose="020B0604020202020204" pitchFamily="34" charset="0"/>
                        </a:rPr>
                        <a:t>Since also government is spending much in transport ministry it is, also viable to have a probotion time to be given to those who afford to pay there discounted license arrears to pay us such period given out. Most trucks if they check in system you, would find 25% are unlicensed and they are on the road paying bribe to the authorities on the road blocked with aliviate corruption again. </a:t>
                      </a:r>
                    </a:p>
                    <a:p>
                      <a:pPr marL="0" marR="0" algn="just">
                        <a:lnSpc>
                          <a:spcPct val="107000"/>
                        </a:lnSpc>
                        <a:spcBef>
                          <a:spcPts val="0"/>
                        </a:spcBef>
                        <a:spcAft>
                          <a:spcPts val="0"/>
                        </a:spcAft>
                      </a:pPr>
                      <a:r>
                        <a:rPr lang="en-GB" sz="1200" b="0" dirty="0">
                          <a:effectLst/>
                          <a:latin typeface="Arial" panose="020B0604020202020204" pitchFamily="34" charset="0"/>
                          <a:ea typeface="Calibri" panose="020F0502020204030204" pitchFamily="34" charset="0"/>
                          <a:cs typeface="Arial" panose="020B0604020202020204" pitchFamily="34" charset="0"/>
                        </a:rPr>
                        <a:t>They is a mass need to help transporters to keep the on the business to boost our economy. To, whom is, considered </a:t>
                      </a:r>
                      <a:r>
                        <a:rPr lang="en-GB" sz="1200" b="0" dirty="0" err="1">
                          <a:effectLst/>
                          <a:latin typeface="Arial" panose="020B0604020202020204" pitchFamily="34" charset="0"/>
                          <a:ea typeface="Calibri" panose="020F0502020204030204" pitchFamily="34" charset="0"/>
                          <a:cs typeface="Arial" panose="020B0604020202020204" pitchFamily="34" charset="0"/>
                        </a:rPr>
                        <a:t>thats</a:t>
                      </a:r>
                      <a:r>
                        <a:rPr lang="en-GB" sz="1200" b="0" dirty="0">
                          <a:effectLst/>
                          <a:latin typeface="Arial" panose="020B0604020202020204" pitchFamily="34" charset="0"/>
                          <a:ea typeface="Calibri" panose="020F0502020204030204" pitchFamily="34" charset="0"/>
                          <a:cs typeface="Arial" panose="020B0604020202020204" pitchFamily="34" charset="0"/>
                        </a:rPr>
                        <a:t> why suggestion working </a:t>
                      </a:r>
                      <a:r>
                        <a:rPr lang="en-GB" sz="1200" b="0" dirty="0" err="1">
                          <a:effectLst/>
                          <a:latin typeface="Arial" panose="020B0604020202020204" pitchFamily="34" charset="0"/>
                          <a:ea typeface="Calibri" panose="020F0502020204030204" pitchFamily="34" charset="0"/>
                          <a:cs typeface="Arial" panose="020B0604020202020204" pitchFamily="34" charset="0"/>
                        </a:rPr>
                        <a:t>foward</a:t>
                      </a:r>
                      <a:r>
                        <a:rPr lang="en-GB" sz="1200" b="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07000"/>
                        </a:lnSpc>
                        <a:spcBef>
                          <a:spcPts val="0"/>
                        </a:spcBef>
                        <a:spcAft>
                          <a:spcPts val="0"/>
                        </a:spcAft>
                      </a:pP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3688" marR="63688" marT="0" marB="0"/>
                </a:tc>
                <a:tc>
                  <a:txBody>
                    <a:bodyPr/>
                    <a:lstStyle/>
                    <a:p>
                      <a:pPr marL="0" indent="0" algn="just">
                        <a:spcAft>
                          <a:spcPts val="0"/>
                        </a:spcAft>
                        <a:buFont typeface="Arial" panose="020B0604020202020204" pitchFamily="34" charset="0"/>
                        <a:buNone/>
                        <a:tabLst>
                          <a:tab pos="36576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Noted.</a:t>
                      </a:r>
                      <a:r>
                        <a:rPr lang="en-ZA" sz="1400" baseline="0" dirty="0">
                          <a:effectLst/>
                          <a:latin typeface="Arial" panose="020B0604020202020204" pitchFamily="34" charset="0"/>
                          <a:ea typeface="Times New Roman" panose="02020603050405020304" pitchFamily="18" charset="0"/>
                          <a:cs typeface="Arial" panose="020B0604020202020204" pitchFamily="34" charset="0"/>
                        </a:rPr>
                        <a:t> Since the advent of COVID-19 the </a:t>
                      </a:r>
                      <a:r>
                        <a:rPr lang="en-GB" sz="1400" baseline="0" dirty="0">
                          <a:effectLst/>
                          <a:latin typeface="Arial" panose="020B0604020202020204" pitchFamily="34" charset="0"/>
                          <a:ea typeface="Times New Roman" panose="02020603050405020304" pitchFamily="18" charset="0"/>
                          <a:cs typeface="Arial" panose="020B0604020202020204" pitchFamily="34" charset="0"/>
                        </a:rPr>
                        <a:t>validity period of a learner's licence, driving licence card, licence disc, professional driving permit and registration of a motor vehicle trucks included. The licensing fees  are apportioned some of it towards maintenance of infrastructure including the roads that trucks travel on. Admittedly licensing fees for motor vehicles are calculated per tare thus trucks are mostly paying more for their licensing as compared to other vehicles. Members of the public are dissuaded from paying bribes to traffic officers as they also can be held to account and increase the rampant fraud and corruption in the road traffic environment.</a:t>
                      </a:r>
                    </a:p>
                    <a:p>
                      <a:pPr marL="0" indent="0" algn="just">
                        <a:spcAft>
                          <a:spcPts val="0"/>
                        </a:spcAft>
                        <a:buFont typeface="Arial" panose="020B0604020202020204" pitchFamily="34" charset="0"/>
                        <a:buNone/>
                        <a:tabLst>
                          <a:tab pos="3657600" algn="l"/>
                        </a:tabLst>
                      </a:pPr>
                      <a:endParaRPr lang="en-GB" sz="1400" baseline="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spcAft>
                          <a:spcPts val="0"/>
                        </a:spcAft>
                        <a:buFont typeface="Arial" panose="020B0604020202020204" pitchFamily="34" charset="0"/>
                        <a:buNone/>
                        <a:tabLst>
                          <a:tab pos="3657600" algn="l"/>
                        </a:tabLst>
                      </a:pPr>
                      <a:endParaRPr lang="en-ZA" sz="14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277</a:t>
            </a:fld>
            <a:endParaRPr lang="en-US"/>
          </a:p>
        </p:txBody>
      </p:sp>
    </p:spTree>
    <p:extLst>
      <p:ext uri="{BB962C8B-B14F-4D97-AF65-F5344CB8AC3E}">
        <p14:creationId xmlns:p14="http://schemas.microsoft.com/office/powerpoint/2010/main" xmlns="" val="279343612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nvPr>
        </p:nvGraphicFramePr>
        <p:xfrm>
          <a:off x="18256" y="0"/>
          <a:ext cx="9235282" cy="5959027"/>
        </p:xfrm>
        <a:graphic>
          <a:graphicData uri="http://schemas.openxmlformats.org/drawingml/2006/table">
            <a:tbl>
              <a:tblPr firstRow="1" firstCol="1" bandRow="1">
                <a:tableStyleId>{5C22544A-7EE6-4342-B048-85BDC9FD1C3A}</a:tableStyleId>
              </a:tblPr>
              <a:tblGrid>
                <a:gridCol w="1805858">
                  <a:extLst>
                    <a:ext uri="{9D8B030D-6E8A-4147-A177-3AD203B41FA5}">
                      <a16:colId xmlns:a16="http://schemas.microsoft.com/office/drawing/2014/main" xmlns="" val="3578070163"/>
                    </a:ext>
                  </a:extLst>
                </a:gridCol>
                <a:gridCol w="3714712">
                  <a:extLst>
                    <a:ext uri="{9D8B030D-6E8A-4147-A177-3AD203B41FA5}">
                      <a16:colId xmlns:a16="http://schemas.microsoft.com/office/drawing/2014/main" xmlns="" val="199004167"/>
                    </a:ext>
                  </a:extLst>
                </a:gridCol>
                <a:gridCol w="3714712">
                  <a:extLst>
                    <a:ext uri="{9D8B030D-6E8A-4147-A177-3AD203B41FA5}">
                      <a16:colId xmlns:a16="http://schemas.microsoft.com/office/drawing/2014/main" xmlns="" val="885104855"/>
                    </a:ext>
                  </a:extLst>
                </a:gridCol>
              </a:tblGrid>
              <a:tr h="359750">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599277">
                <a:tc>
                  <a:txBody>
                    <a:bodyPr/>
                    <a:lstStyle/>
                    <a:p>
                      <a:pPr marL="0" marR="0">
                        <a:lnSpc>
                          <a:spcPct val="107000"/>
                        </a:lnSpc>
                        <a:spcBef>
                          <a:spcPts val="0"/>
                        </a:spcBef>
                        <a:spcAft>
                          <a:spcPts val="0"/>
                        </a:spcAft>
                      </a:pPr>
                      <a:r>
                        <a:rPr lang="en-US" sz="1400" b="1" dirty="0">
                          <a:solidFill>
                            <a:schemeClr val="tx1"/>
                          </a:solidFill>
                          <a:effectLst/>
                          <a:latin typeface="+mj-lt"/>
                          <a:ea typeface="Calibri" panose="020F0502020204030204" pitchFamily="34" charset="0"/>
                          <a:cs typeface="Times New Roman" panose="02020603050405020304" pitchFamily="18" charset="0"/>
                        </a:rPr>
                        <a:t> Dr. A.G POWAN </a:t>
                      </a:r>
                    </a:p>
                  </a:txBody>
                  <a:tcPr marL="63688" marR="63688" marT="0" marB="0">
                    <a:solidFill>
                      <a:srgbClr val="FF9900"/>
                    </a:solidFill>
                  </a:tcPr>
                </a:tc>
                <a:tc>
                  <a:txBody>
                    <a:bodyPr/>
                    <a:lstStyle/>
                    <a:p>
                      <a:pPr marL="0" marR="0" algn="just">
                        <a:lnSpc>
                          <a:spcPct val="107000"/>
                        </a:lnSpc>
                        <a:spcBef>
                          <a:spcPts val="0"/>
                        </a:spcBef>
                        <a:spcAft>
                          <a:spcPts val="0"/>
                        </a:spcAft>
                      </a:pPr>
                      <a:r>
                        <a:rPr lang="en-GB" sz="1200" b="0" dirty="0">
                          <a:effectLst/>
                          <a:latin typeface="Arial" panose="020B0604020202020204" pitchFamily="34" charset="0"/>
                          <a:ea typeface="Calibri" panose="020F0502020204030204" pitchFamily="34" charset="0"/>
                          <a:cs typeface="Arial" panose="020B0604020202020204" pitchFamily="34" charset="0"/>
                        </a:rPr>
                        <a:t>My concern is medication containing alcohol. How are you going to regulate this? </a:t>
                      </a:r>
                    </a:p>
                    <a:p>
                      <a:pPr marL="0" marR="0" algn="just">
                        <a:lnSpc>
                          <a:spcPct val="107000"/>
                        </a:lnSpc>
                        <a:spcBef>
                          <a:spcPts val="0"/>
                        </a:spcBef>
                        <a:spcAft>
                          <a:spcPts val="0"/>
                        </a:spcAft>
                      </a:pPr>
                      <a:r>
                        <a:rPr lang="en-GB" sz="1200" b="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07000"/>
                        </a:lnSpc>
                        <a:spcBef>
                          <a:spcPts val="0"/>
                        </a:spcBef>
                        <a:spcAft>
                          <a:spcPts val="0"/>
                        </a:spcAft>
                      </a:pPr>
                      <a:r>
                        <a:rPr lang="en-GB" sz="1200" b="0" dirty="0">
                          <a:effectLst/>
                          <a:latin typeface="Arial" panose="020B0604020202020204" pitchFamily="34" charset="0"/>
                          <a:ea typeface="Calibri" panose="020F0502020204030204" pitchFamily="34" charset="0"/>
                          <a:cs typeface="Arial" panose="020B0604020202020204" pitchFamily="34" charset="0"/>
                        </a:rPr>
                        <a:t>2.	The use of Marijuana and other substances that can render drivers of a vehicle a danger to other road users. </a:t>
                      </a:r>
                    </a:p>
                    <a:p>
                      <a:pPr marL="0" marR="0" algn="just">
                        <a:lnSpc>
                          <a:spcPct val="107000"/>
                        </a:lnSpc>
                        <a:spcBef>
                          <a:spcPts val="0"/>
                        </a:spcBef>
                        <a:spcAft>
                          <a:spcPts val="0"/>
                        </a:spcAft>
                      </a:pPr>
                      <a:r>
                        <a:rPr lang="en-GB" sz="1200" b="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07000"/>
                        </a:lnSpc>
                        <a:spcBef>
                          <a:spcPts val="0"/>
                        </a:spcBef>
                        <a:spcAft>
                          <a:spcPts val="0"/>
                        </a:spcAft>
                      </a:pP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3688" marR="63688" marT="0" marB="0"/>
                </a:tc>
                <a:tc>
                  <a:txBody>
                    <a:bodyPr/>
                    <a:lstStyle/>
                    <a:p>
                      <a:pPr marL="0" indent="0" algn="just">
                        <a:spcAft>
                          <a:spcPts val="0"/>
                        </a:spcAft>
                        <a:buFont typeface="Arial" panose="020B0604020202020204" pitchFamily="34" charset="0"/>
                        <a:buNone/>
                        <a:tabLst>
                          <a:tab pos="36576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Noted.</a:t>
                      </a:r>
                      <a:r>
                        <a:rPr lang="en-ZA" sz="1400" baseline="0" dirty="0">
                          <a:effectLst/>
                          <a:latin typeface="Arial" panose="020B0604020202020204" pitchFamily="34" charset="0"/>
                          <a:ea typeface="Times New Roman" panose="02020603050405020304" pitchFamily="18" charset="0"/>
                          <a:cs typeface="Arial" panose="020B0604020202020204" pitchFamily="34" charset="0"/>
                        </a:rPr>
                        <a:t> </a:t>
                      </a:r>
                      <a:r>
                        <a:rPr lang="en-GB" sz="1200" baseline="0" dirty="0">
                          <a:effectLst/>
                          <a:latin typeface="Arial" panose="020B0604020202020204" pitchFamily="34" charset="0"/>
                          <a:ea typeface="Times New Roman" panose="02020603050405020304" pitchFamily="18" charset="0"/>
                          <a:cs typeface="Arial" panose="020B0604020202020204" pitchFamily="34" charset="0"/>
                        </a:rPr>
                        <a:t>Section 65 of the NRTA already prohibits any person from driving a vehicle or occupying the driver’s seat of a motor vehicle the engine of which is running while under the influence of intoxicating liquor or a drug having a narcotic effect. According to the Department of Health’s Forensic Pathology Services, the analysis for BAC samples for purposes of detecting the presence of alcohol is done under a very strict control processes and every effort is made to ensure credibility and accuracy of the test results to eliminate mistakes by all means. The whole value chain and tight controls put in place ensures that the results are as accurate as possible. There is no need for the Forensic Chemistry Laboratories to change the way that the Blood Alcohol Content (BAC) samples are tested – there should thus not be any additional financial implications. The Forensic Chemistry Laboratories will have to add the measurement uncertainty to the reported ethanol result – this might initially result in having to testify in Court more often.  It can, however, be minimized if workshops are held with prosecutors in order to introduce the new concept to them.  The Forensic Chemistry Laboratories  use validated test methods – thus the measurement uncertainty data is available, even if it is not currently reflected on test reports.</a:t>
                      </a:r>
                    </a:p>
                    <a:p>
                      <a:pPr marL="0" indent="0" algn="just">
                        <a:spcAft>
                          <a:spcPts val="0"/>
                        </a:spcAft>
                        <a:buFont typeface="Arial" panose="020B0604020202020204" pitchFamily="34" charset="0"/>
                        <a:buNone/>
                        <a:tabLst>
                          <a:tab pos="3657600" algn="l"/>
                        </a:tabLst>
                      </a:pPr>
                      <a:endParaRPr lang="en-GB" sz="1400" baseline="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spcAft>
                          <a:spcPts val="0"/>
                        </a:spcAft>
                        <a:buFont typeface="Arial" panose="020B0604020202020204" pitchFamily="34" charset="0"/>
                        <a:buNone/>
                        <a:tabLst>
                          <a:tab pos="3657600" algn="l"/>
                        </a:tabLst>
                      </a:pPr>
                      <a:endParaRPr lang="en-ZA" sz="14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278</a:t>
            </a:fld>
            <a:endParaRPr lang="en-US"/>
          </a:p>
        </p:txBody>
      </p:sp>
    </p:spTree>
    <p:extLst>
      <p:ext uri="{BB962C8B-B14F-4D97-AF65-F5344CB8AC3E}">
        <p14:creationId xmlns:p14="http://schemas.microsoft.com/office/powerpoint/2010/main" xmlns="" val="1892985745"/>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nvPr>
        </p:nvGraphicFramePr>
        <p:xfrm>
          <a:off x="18256" y="0"/>
          <a:ext cx="9235282" cy="5959027"/>
        </p:xfrm>
        <a:graphic>
          <a:graphicData uri="http://schemas.openxmlformats.org/drawingml/2006/table">
            <a:tbl>
              <a:tblPr firstRow="1" firstCol="1" bandRow="1">
                <a:tableStyleId>{5C22544A-7EE6-4342-B048-85BDC9FD1C3A}</a:tableStyleId>
              </a:tblPr>
              <a:tblGrid>
                <a:gridCol w="1805858">
                  <a:extLst>
                    <a:ext uri="{9D8B030D-6E8A-4147-A177-3AD203B41FA5}">
                      <a16:colId xmlns:a16="http://schemas.microsoft.com/office/drawing/2014/main" xmlns="" val="3578070163"/>
                    </a:ext>
                  </a:extLst>
                </a:gridCol>
                <a:gridCol w="3714712">
                  <a:extLst>
                    <a:ext uri="{9D8B030D-6E8A-4147-A177-3AD203B41FA5}">
                      <a16:colId xmlns:a16="http://schemas.microsoft.com/office/drawing/2014/main" xmlns="" val="199004167"/>
                    </a:ext>
                  </a:extLst>
                </a:gridCol>
                <a:gridCol w="3714712">
                  <a:extLst>
                    <a:ext uri="{9D8B030D-6E8A-4147-A177-3AD203B41FA5}">
                      <a16:colId xmlns:a16="http://schemas.microsoft.com/office/drawing/2014/main" xmlns="" val="885104855"/>
                    </a:ext>
                  </a:extLst>
                </a:gridCol>
              </a:tblGrid>
              <a:tr h="359750">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599277">
                <a:tc>
                  <a:txBody>
                    <a:bodyPr/>
                    <a:lstStyle/>
                    <a:p>
                      <a:pPr marL="0" marR="0">
                        <a:lnSpc>
                          <a:spcPct val="107000"/>
                        </a:lnSpc>
                        <a:spcBef>
                          <a:spcPts val="0"/>
                        </a:spcBef>
                        <a:spcAft>
                          <a:spcPts val="0"/>
                        </a:spcAft>
                      </a:pPr>
                      <a:r>
                        <a:rPr lang="en-US" sz="1400" b="1" dirty="0">
                          <a:solidFill>
                            <a:schemeClr val="tx1"/>
                          </a:solidFill>
                          <a:effectLst/>
                          <a:latin typeface="+mj-lt"/>
                          <a:ea typeface="Calibri" panose="020F0502020204030204" pitchFamily="34" charset="0"/>
                          <a:cs typeface="Times New Roman" panose="02020603050405020304" pitchFamily="18" charset="0"/>
                        </a:rPr>
                        <a:t> Dr. A.G POWAN </a:t>
                      </a:r>
                    </a:p>
                    <a:p>
                      <a:pPr marL="0" marR="0">
                        <a:lnSpc>
                          <a:spcPct val="107000"/>
                        </a:lnSpc>
                        <a:spcBef>
                          <a:spcPts val="0"/>
                        </a:spcBef>
                        <a:spcAft>
                          <a:spcPts val="0"/>
                        </a:spcAft>
                      </a:pPr>
                      <a:r>
                        <a:rPr lang="en-US" sz="1400" b="1" dirty="0">
                          <a:solidFill>
                            <a:schemeClr val="tx1"/>
                          </a:solidFill>
                          <a:effectLst/>
                          <a:latin typeface="+mj-lt"/>
                          <a:ea typeface="Calibri" panose="020F0502020204030204" pitchFamily="34" charset="0"/>
                          <a:cs typeface="Times New Roman" panose="02020603050405020304" pitchFamily="18" charset="0"/>
                        </a:rPr>
                        <a:t>(Cont.)</a:t>
                      </a:r>
                    </a:p>
                  </a:txBody>
                  <a:tcPr marL="63688" marR="63688" marT="0" marB="0">
                    <a:solidFill>
                      <a:srgbClr val="FF9900"/>
                    </a:solidFill>
                  </a:tcPr>
                </a:tc>
                <a:tc>
                  <a:txBody>
                    <a:bodyPr/>
                    <a:lstStyle/>
                    <a:p>
                      <a:pPr marL="0" marR="0" algn="just">
                        <a:lnSpc>
                          <a:spcPct val="107000"/>
                        </a:lnSpc>
                        <a:spcBef>
                          <a:spcPts val="0"/>
                        </a:spcBef>
                        <a:spcAft>
                          <a:spcPts val="0"/>
                        </a:spcAft>
                      </a:pPr>
                      <a:r>
                        <a:rPr lang="en-GB" sz="1200" b="0" dirty="0">
                          <a:effectLst/>
                          <a:latin typeface="Arial" panose="020B0604020202020204" pitchFamily="34" charset="0"/>
                          <a:ea typeface="Calibri" panose="020F0502020204030204" pitchFamily="34" charset="0"/>
                          <a:cs typeface="Arial" panose="020B0604020202020204" pitchFamily="34" charset="0"/>
                        </a:rPr>
                        <a:t>3.	Did you know (self tested ' </a:t>
                      </a:r>
                      <a:r>
                        <a:rPr lang="en-GB" sz="1200" b="0" dirty="0" err="1">
                          <a:effectLst/>
                          <a:latin typeface="Arial" panose="020B0604020202020204" pitchFamily="34" charset="0"/>
                          <a:ea typeface="Calibri" panose="020F0502020204030204" pitchFamily="34" charset="0"/>
                          <a:cs typeface="Arial" panose="020B0604020202020204" pitchFamily="34" charset="0"/>
                        </a:rPr>
                        <a:t>i</a:t>
                      </a:r>
                      <a:r>
                        <a:rPr lang="en-GB" sz="1200" b="0" dirty="0">
                          <a:effectLst/>
                          <a:latin typeface="Arial" panose="020B0604020202020204" pitchFamily="34" charset="0"/>
                          <a:ea typeface="Calibri" panose="020F0502020204030204" pitchFamily="34" charset="0"/>
                          <a:cs typeface="Arial" panose="020B0604020202020204" pitchFamily="34" charset="0"/>
                        </a:rPr>
                        <a:t> suggest more testing will be needed) drivers that smoke </a:t>
                      </a:r>
                    </a:p>
                    <a:p>
                      <a:pPr marL="0" marR="0" algn="just">
                        <a:lnSpc>
                          <a:spcPct val="107000"/>
                        </a:lnSpc>
                        <a:spcBef>
                          <a:spcPts val="0"/>
                        </a:spcBef>
                        <a:spcAft>
                          <a:spcPts val="0"/>
                        </a:spcAft>
                      </a:pPr>
                      <a:r>
                        <a:rPr lang="en-GB" sz="1200" b="0" dirty="0">
                          <a:effectLst/>
                          <a:latin typeface="Arial" panose="020B0604020202020204" pitchFamily="34" charset="0"/>
                          <a:ea typeface="Calibri" panose="020F0502020204030204" pitchFamily="34" charset="0"/>
                          <a:cs typeface="Arial" panose="020B0604020202020204" pitchFamily="34" charset="0"/>
                        </a:rPr>
                        <a:t>(cigarettes)while they drive are just as endangered and pose a danger to other road users, while they drive? They remove their hands from the steering and smoke and the actual smoke can distract their vision and the burning cigarette can fall while driving and totally distract the driver, that is more concerned about his/her seats or dress or suit burning.  The fog created in vape can do much the same. I feel this should be addressed too</a:t>
                      </a:r>
                    </a:p>
                    <a:p>
                      <a:pPr marL="0" marR="0" algn="just">
                        <a:lnSpc>
                          <a:spcPct val="107000"/>
                        </a:lnSpc>
                        <a:spcBef>
                          <a:spcPts val="0"/>
                        </a:spcBef>
                        <a:spcAft>
                          <a:spcPts val="0"/>
                        </a:spcAft>
                      </a:pP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3688" marR="63688" marT="0" marB="0"/>
                </a:tc>
                <a:tc>
                  <a:txBody>
                    <a:bodyPr/>
                    <a:lstStyle/>
                    <a:p>
                      <a:pPr marL="0" indent="0" algn="just">
                        <a:spcAft>
                          <a:spcPts val="0"/>
                        </a:spcAft>
                        <a:buFont typeface="Arial" panose="020B0604020202020204" pitchFamily="34" charset="0"/>
                        <a:buNone/>
                        <a:tabLst>
                          <a:tab pos="36576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Noted.</a:t>
                      </a:r>
                      <a:r>
                        <a:rPr lang="en-ZA" sz="1400" baseline="0" dirty="0">
                          <a:effectLst/>
                          <a:latin typeface="Arial" panose="020B0604020202020204" pitchFamily="34" charset="0"/>
                          <a:ea typeface="Times New Roman" panose="02020603050405020304" pitchFamily="18" charset="0"/>
                          <a:cs typeface="Arial" panose="020B0604020202020204" pitchFamily="34" charset="0"/>
                        </a:rPr>
                        <a:t> </a:t>
                      </a:r>
                      <a:r>
                        <a:rPr lang="en-GB" sz="1200" baseline="0" dirty="0">
                          <a:effectLst/>
                          <a:latin typeface="Arial" panose="020B0604020202020204" pitchFamily="34" charset="0"/>
                          <a:ea typeface="Times New Roman" panose="02020603050405020304" pitchFamily="18" charset="0"/>
                          <a:cs typeface="Arial" panose="020B0604020202020204" pitchFamily="34" charset="0"/>
                        </a:rPr>
                        <a:t>The equipment are required to be calibrated frequently in order to minimise any measurement uncertainty by ensuring the accuracy of test equipment. It aims to quantify and control errors or uncertainties within measurement processes to an acceptable level. Nothing is left to chance especially also after the Western Cape High Court ruling(S v Hendricks test case). Regulation 332A provides that a certified copy of a certificate issued by a laboratory accredited by the South African National Accreditation System (SANAS), shall by mere production thereof be prima facie evidence as to such calibration or verification. Section 25 of the Accreditation for Conformity Assessment, Calibration and Good Laboratory Practice Act, 2006 also provides that in any legal proceedings, a document that purports to be a certificate issued by an accredited body in terms of their approved accreditation and signed by a person deemed by SANAS as competent to do so is upon its production evidence of the facts contained therein.  Section 24 of the Legal Metrology Act, 2014 also provides that all measuring instruments, including those used by the State for a prescribed purpose, are subject to initial verification and subsequent verification in accordance with the relevant legal metrology technical regulations</a:t>
                      </a:r>
                      <a:r>
                        <a:rPr lang="en-GB" sz="1400" baseline="0" dirty="0">
                          <a:effectLst/>
                          <a:latin typeface="Arial" panose="020B0604020202020204" pitchFamily="34" charset="0"/>
                          <a:ea typeface="Times New Roman" panose="02020603050405020304" pitchFamily="18" charset="0"/>
                          <a:cs typeface="Arial" panose="020B0604020202020204" pitchFamily="34" charset="0"/>
                        </a:rPr>
                        <a:t>. </a:t>
                      </a:r>
                    </a:p>
                    <a:p>
                      <a:pPr marL="0" indent="0" algn="just">
                        <a:spcAft>
                          <a:spcPts val="0"/>
                        </a:spcAft>
                        <a:buFont typeface="Arial" panose="020B0604020202020204" pitchFamily="34" charset="0"/>
                        <a:buNone/>
                        <a:tabLst>
                          <a:tab pos="3657600" algn="l"/>
                        </a:tabLst>
                      </a:pPr>
                      <a:endParaRPr lang="en-ZA" sz="1400" dirty="0">
                        <a:effectLst/>
                        <a:latin typeface="+mj-lt"/>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279</a:t>
            </a:fld>
            <a:endParaRPr lang="en-US"/>
          </a:p>
        </p:txBody>
      </p:sp>
    </p:spTree>
    <p:extLst>
      <p:ext uri="{BB962C8B-B14F-4D97-AF65-F5344CB8AC3E}">
        <p14:creationId xmlns:p14="http://schemas.microsoft.com/office/powerpoint/2010/main" xmlns="" val="919699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34742620"/>
              </p:ext>
            </p:extLst>
          </p:nvPr>
        </p:nvGraphicFramePr>
        <p:xfrm>
          <a:off x="-11694" y="0"/>
          <a:ext cx="9249607" cy="5959028"/>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28653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188688">
                <a:tc rowSpan="2">
                  <a:txBody>
                    <a:bodyPr/>
                    <a:lstStyle/>
                    <a:p>
                      <a:pPr marL="0" marR="0">
                        <a:lnSpc>
                          <a:spcPct val="107000"/>
                        </a:lnSpc>
                        <a:spcBef>
                          <a:spcPts val="0"/>
                        </a:spcBef>
                        <a:spcAft>
                          <a:spcPts val="0"/>
                        </a:spcAft>
                      </a:pPr>
                      <a:r>
                        <a:rPr lang="en-GB" sz="1400" b="1" dirty="0">
                          <a:solidFill>
                            <a:schemeClr val="tx1"/>
                          </a:solidFill>
                          <a:effectLst/>
                        </a:rPr>
                        <a:t>Albert</a:t>
                      </a:r>
                      <a:r>
                        <a:rPr lang="en-GB" sz="1400" b="1" baseline="0" dirty="0">
                          <a:solidFill>
                            <a:schemeClr val="tx1"/>
                          </a:solidFill>
                          <a:effectLst/>
                        </a:rPr>
                        <a:t> </a:t>
                      </a:r>
                      <a:r>
                        <a:rPr lang="en-GB" sz="1400" b="1" baseline="0" dirty="0" err="1">
                          <a:solidFill>
                            <a:schemeClr val="tx1"/>
                          </a:solidFill>
                          <a:effectLst/>
                        </a:rPr>
                        <a:t>Broeksma</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US" sz="1600" b="0" kern="1200" dirty="0">
                          <a:solidFill>
                            <a:schemeClr val="dk1"/>
                          </a:solidFill>
                          <a:latin typeface="+mn-lt"/>
                          <a:ea typeface="+mn-ea"/>
                          <a:cs typeface="+mn-cs"/>
                        </a:rPr>
                        <a:t>It is my understanding that the current backlog for blood alcohol measurement exceeds 60 000. This value can be expected to balloon even further when moving to a zero limit. It is not difficult to imagine the prosecution backlog that would result from this situation. Also, the prosecution of really serious alcohol related cases would be diluted or even lost in a proliferation of criminalizing non-dangerous people, who may have had a sip of cough syrup, a rinse of mouthwash or a medicinal amount if Jamaica ginger for stomach </a:t>
                      </a:r>
                      <a:r>
                        <a:rPr lang="en-US" sz="1600" b="0" kern="1200" dirty="0" smtClean="0">
                          <a:solidFill>
                            <a:schemeClr val="dk1"/>
                          </a:solidFill>
                          <a:latin typeface="+mn-lt"/>
                          <a:ea typeface="+mn-ea"/>
                          <a:cs typeface="+mn-cs"/>
                        </a:rPr>
                        <a:t>cramps</a:t>
                      </a:r>
                      <a:endParaRPr lang="en-US" sz="1600" dirty="0">
                        <a:effectLst/>
                        <a:latin typeface="+mn-lt"/>
                        <a:ea typeface="Calibri" panose="020F0502020204030204" pitchFamily="34" charset="0"/>
                        <a:cs typeface="Times New Roman" panose="02020603050405020304" pitchFamily="18" charset="0"/>
                      </a:endParaRPr>
                    </a:p>
                  </a:txBody>
                  <a:tcPr marL="63688" marR="63688" marT="0" marB="0"/>
                </a:tc>
                <a:tc>
                  <a:txBody>
                    <a:bodyPr/>
                    <a:lstStyle/>
                    <a:p>
                      <a:pPr marL="0" marR="0" algn="just">
                        <a:lnSpc>
                          <a:spcPct val="107000"/>
                        </a:lnSpc>
                        <a:spcBef>
                          <a:spcPts val="0"/>
                        </a:spcBef>
                        <a:spcAft>
                          <a:spcPts val="0"/>
                        </a:spcAft>
                      </a:pPr>
                      <a:r>
                        <a:rPr lang="en-US" sz="1600" dirty="0">
                          <a:effectLst/>
                          <a:latin typeface="+mn-lt"/>
                        </a:rPr>
                        <a:t>Not supported, South Africa has high percentages of road deaths daily, various contributing factors are responsible for that but various initiatives are needed to stem the tide and reverse the effects thereof including this one, law enforcement enhancement is but one of those initiatives. In 2015, a WHO report found that SA has the highest prevalence</a:t>
                      </a:r>
                      <a:r>
                        <a:rPr lang="en-US" sz="1600" baseline="0" dirty="0">
                          <a:effectLst/>
                          <a:latin typeface="+mn-lt"/>
                        </a:rPr>
                        <a:t> of road deaths associated with alcohol and a lot of people who die on our roads have a blood alcohol level above the legal and current BAC of 0.05g per 100ml. </a:t>
                      </a:r>
                      <a:endParaRPr lang="en-GB" sz="1600" dirty="0">
                        <a:effectLst/>
                        <a:latin typeface="+mn-lt"/>
                      </a:endParaRPr>
                    </a:p>
                  </a:txBody>
                  <a:tcPr marL="63688" marR="63688" marT="0" marB="0"/>
                </a:tc>
                <a:extLst>
                  <a:ext uri="{0D108BD9-81ED-4DB2-BD59-A6C34878D82A}">
                    <a16:rowId xmlns:a16="http://schemas.microsoft.com/office/drawing/2014/main" xmlns="" val="720259609"/>
                  </a:ext>
                </a:extLst>
              </a:tr>
              <a:tr h="483809">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28</a:t>
            </a:fld>
            <a:endParaRPr lang="en-US"/>
          </a:p>
        </p:txBody>
      </p:sp>
    </p:spTree>
    <p:extLst>
      <p:ext uri="{BB962C8B-B14F-4D97-AF65-F5344CB8AC3E}">
        <p14:creationId xmlns:p14="http://schemas.microsoft.com/office/powerpoint/2010/main" xmlns="" val="3612801909"/>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p>
        </p:txBody>
      </p:sp>
      <p:sp>
        <p:nvSpPr>
          <p:cNvPr id="3" name="Content Placeholder 2"/>
          <p:cNvSpPr>
            <a:spLocks noGrp="1"/>
          </p:cNvSpPr>
          <p:nvPr>
            <p:ph idx="1"/>
          </p:nvPr>
        </p:nvSpPr>
        <p:spPr>
          <a:xfrm>
            <a:off x="461963" y="1278508"/>
            <a:ext cx="8329612" cy="4633913"/>
          </a:xfrm>
        </p:spPr>
        <p:txBody>
          <a:bodyPr/>
          <a:lstStyle/>
          <a:p>
            <a:pPr marL="0" indent="0">
              <a:buNone/>
            </a:pPr>
            <a:r>
              <a:rPr lang="en-US" dirty="0"/>
              <a:t>			</a:t>
            </a:r>
          </a:p>
          <a:p>
            <a:pPr marL="0" indent="0">
              <a:buNone/>
            </a:pPr>
            <a:endParaRPr lang="en-US" dirty="0"/>
          </a:p>
          <a:p>
            <a:pPr marL="0" indent="0">
              <a:buNone/>
            </a:pPr>
            <a:endParaRPr lang="en-US" dirty="0"/>
          </a:p>
          <a:p>
            <a:pPr marL="0" indent="0">
              <a:buNone/>
            </a:pPr>
            <a:r>
              <a:rPr lang="en-US" dirty="0"/>
              <a:t>			Thank You</a:t>
            </a:r>
          </a:p>
        </p:txBody>
      </p:sp>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280</a:t>
            </a:fld>
            <a:endParaRPr lang="en-US"/>
          </a:p>
        </p:txBody>
      </p:sp>
    </p:spTree>
    <p:extLst>
      <p:ext uri="{BB962C8B-B14F-4D97-AF65-F5344CB8AC3E}">
        <p14:creationId xmlns:p14="http://schemas.microsoft.com/office/powerpoint/2010/main" xmlns="" val="4193467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04008345"/>
              </p:ext>
            </p:extLst>
          </p:nvPr>
        </p:nvGraphicFramePr>
        <p:xfrm>
          <a:off x="0" y="0"/>
          <a:ext cx="9249607" cy="5887290"/>
        </p:xfrm>
        <a:graphic>
          <a:graphicData uri="http://schemas.openxmlformats.org/drawingml/2006/table">
            <a:tbl>
              <a:tblPr firstRow="1" firstCol="1" bandRow="1">
                <a:tableStyleId>{5C22544A-7EE6-4342-B048-85BDC9FD1C3A}</a:tableStyleId>
              </a:tblPr>
              <a:tblGrid>
                <a:gridCol w="1814526">
                  <a:extLst>
                    <a:ext uri="{9D8B030D-6E8A-4147-A177-3AD203B41FA5}">
                      <a16:colId xmlns:a16="http://schemas.microsoft.com/office/drawing/2014/main" xmlns="" val="3578070163"/>
                    </a:ext>
                  </a:extLst>
                </a:gridCol>
                <a:gridCol w="3748347">
                  <a:extLst>
                    <a:ext uri="{9D8B030D-6E8A-4147-A177-3AD203B41FA5}">
                      <a16:colId xmlns:a16="http://schemas.microsoft.com/office/drawing/2014/main" xmlns="" val="199004167"/>
                    </a:ext>
                  </a:extLst>
                </a:gridCol>
                <a:gridCol w="3686734">
                  <a:extLst>
                    <a:ext uri="{9D8B030D-6E8A-4147-A177-3AD203B41FA5}">
                      <a16:colId xmlns:a16="http://schemas.microsoft.com/office/drawing/2014/main" xmlns="" val="885104855"/>
                    </a:ext>
                  </a:extLst>
                </a:gridCol>
              </a:tblGrid>
              <a:tr h="342404">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544886">
                <a:tc>
                  <a:txBody>
                    <a:bodyPr/>
                    <a:lstStyle/>
                    <a:p>
                      <a:pPr marL="0" marR="0">
                        <a:lnSpc>
                          <a:spcPct val="107000"/>
                        </a:lnSpc>
                        <a:spcBef>
                          <a:spcPts val="0"/>
                        </a:spcBef>
                        <a:spcAft>
                          <a:spcPts val="0"/>
                        </a:spcAft>
                      </a:pPr>
                      <a:r>
                        <a:rPr lang="en-GB" sz="1400" b="1" dirty="0">
                          <a:solidFill>
                            <a:schemeClr val="tx1"/>
                          </a:solidFill>
                          <a:effectLst/>
                          <a:latin typeface="+mn-lt"/>
                          <a:ea typeface="+mn-ea"/>
                          <a:cs typeface="+mn-cs"/>
                        </a:rPr>
                        <a:t>Department</a:t>
                      </a:r>
                      <a:r>
                        <a:rPr lang="en-GB" sz="1400" b="1" baseline="0" dirty="0">
                          <a:solidFill>
                            <a:schemeClr val="tx1"/>
                          </a:solidFill>
                          <a:effectLst/>
                          <a:latin typeface="+mn-lt"/>
                          <a:ea typeface="+mn-ea"/>
                          <a:cs typeface="+mn-cs"/>
                        </a:rPr>
                        <a:t> of Health</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US" sz="1600" b="0" kern="1200" dirty="0">
                          <a:solidFill>
                            <a:schemeClr val="dk1"/>
                          </a:solidFill>
                          <a:latin typeface="+mn-lt"/>
                          <a:ea typeface="+mn-ea"/>
                          <a:cs typeface="+mn-cs"/>
                        </a:rPr>
                        <a:t>The Bill defines "emergency medical response vehicle" as a vehicle operated by or transporting a medical professional to respond to medical emergencies. This leaves it open to abuse as any vehicle responding to medical emergencies with a trained medical professional like is presently occurring with the tow trucks responding to scene with a medical professional on board.</a:t>
                      </a:r>
                    </a:p>
                    <a:p>
                      <a:pPr marL="0" marR="0" algn="just">
                        <a:lnSpc>
                          <a:spcPct val="107000"/>
                        </a:lnSpc>
                        <a:spcBef>
                          <a:spcPts val="0"/>
                        </a:spcBef>
                        <a:spcAft>
                          <a:spcPts val="0"/>
                        </a:spcAft>
                      </a:pPr>
                      <a:r>
                        <a:rPr lang="en-US" sz="1600" b="0" kern="1200" dirty="0">
                          <a:solidFill>
                            <a:schemeClr val="dk1"/>
                          </a:solidFill>
                          <a:latin typeface="+mn-lt"/>
                          <a:ea typeface="+mn-ea"/>
                          <a:cs typeface="+mn-cs"/>
                        </a:rPr>
                        <a:t>This should be defined as follows; </a:t>
                      </a:r>
                    </a:p>
                    <a:p>
                      <a:pPr marL="0" marR="0" algn="just">
                        <a:lnSpc>
                          <a:spcPct val="107000"/>
                        </a:lnSpc>
                        <a:spcBef>
                          <a:spcPts val="0"/>
                        </a:spcBef>
                        <a:spcAft>
                          <a:spcPts val="0"/>
                        </a:spcAft>
                      </a:pPr>
                      <a:r>
                        <a:rPr lang="en-US" sz="1600" b="0" kern="1200" dirty="0">
                          <a:solidFill>
                            <a:schemeClr val="dk1"/>
                          </a:solidFill>
                          <a:latin typeface="+mn-lt"/>
                          <a:ea typeface="+mn-ea"/>
                          <a:cs typeface="+mn-cs"/>
                        </a:rPr>
                        <a:t>"emergency medical response vehicle" means a vehicle approved and registered by the Department of Health as a emergency medical response vehicle, and is operated by  appropriately registered personnel with the Health Professions Council of SA as emergency medical care providers.</a:t>
                      </a:r>
                    </a:p>
                  </a:txBody>
                  <a:tcPr marL="63688" marR="63688" marT="0" marB="0"/>
                </a:tc>
                <a:tc>
                  <a:txBody>
                    <a:bodyPr/>
                    <a:lstStyle/>
                    <a:p>
                      <a:pPr marL="0" marR="0" algn="just">
                        <a:lnSpc>
                          <a:spcPct val="107000"/>
                        </a:lnSpc>
                        <a:spcBef>
                          <a:spcPts val="0"/>
                        </a:spcBef>
                        <a:spcAft>
                          <a:spcPts val="0"/>
                        </a:spcAft>
                      </a:pPr>
                      <a:r>
                        <a:rPr lang="en-US" sz="1600" kern="1200" dirty="0">
                          <a:solidFill>
                            <a:schemeClr val="dk1"/>
                          </a:solidFill>
                          <a:latin typeface="+mn-lt"/>
                          <a:ea typeface="+mn-ea"/>
                          <a:cs typeface="+mn-cs"/>
                        </a:rPr>
                        <a:t>The definition was removed from the Bill as the definition of emergency vehicle is contained in the Act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29</a:t>
            </a:fld>
            <a:endParaRPr lang="en-US"/>
          </a:p>
        </p:txBody>
      </p:sp>
    </p:spTree>
    <p:extLst>
      <p:ext uri="{BB962C8B-B14F-4D97-AF65-F5344CB8AC3E}">
        <p14:creationId xmlns:p14="http://schemas.microsoft.com/office/powerpoint/2010/main" xmlns="" val="361280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55759863"/>
              </p:ext>
            </p:extLst>
          </p:nvPr>
        </p:nvGraphicFramePr>
        <p:xfrm>
          <a:off x="0" y="1"/>
          <a:ext cx="9253538" cy="6119632"/>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4185493">
                  <a:extLst>
                    <a:ext uri="{9D8B030D-6E8A-4147-A177-3AD203B41FA5}">
                      <a16:colId xmlns:a16="http://schemas.microsoft.com/office/drawing/2014/main" xmlns="" val="199004167"/>
                    </a:ext>
                  </a:extLst>
                </a:gridCol>
                <a:gridCol w="3258617">
                  <a:extLst>
                    <a:ext uri="{9D8B030D-6E8A-4147-A177-3AD203B41FA5}">
                      <a16:colId xmlns:a16="http://schemas.microsoft.com/office/drawing/2014/main" xmlns="" val="885104855"/>
                    </a:ext>
                  </a:extLst>
                </a:gridCol>
              </a:tblGrid>
              <a:tr h="211694">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891349">
                <a:tc>
                  <a:txBody>
                    <a:bodyPr/>
                    <a:lstStyle/>
                    <a:p>
                      <a:pPr marL="0" marR="0">
                        <a:lnSpc>
                          <a:spcPct val="107000"/>
                        </a:lnSpc>
                        <a:spcBef>
                          <a:spcPts val="0"/>
                        </a:spcBef>
                        <a:spcAft>
                          <a:spcPts val="0"/>
                        </a:spcAft>
                      </a:pPr>
                      <a:r>
                        <a:rPr lang="en-US" sz="1400" b="1" dirty="0" smtClean="0">
                          <a:solidFill>
                            <a:schemeClr val="tx1"/>
                          </a:solidFill>
                          <a:effectLst/>
                          <a:latin typeface="Calibri" panose="020F0502020204030204" pitchFamily="34" charset="0"/>
                          <a:cs typeface="Times New Roman" panose="02020603050405020304" pitchFamily="18" charset="0"/>
                        </a:rPr>
                        <a:t>Western</a:t>
                      </a:r>
                      <a:r>
                        <a:rPr lang="en-US" sz="1400" b="1" baseline="0" dirty="0" smtClean="0">
                          <a:solidFill>
                            <a:schemeClr val="tx1"/>
                          </a:solidFill>
                          <a:effectLst/>
                          <a:latin typeface="Calibri" panose="020F0502020204030204" pitchFamily="34" charset="0"/>
                          <a:cs typeface="Times New Roman" panose="02020603050405020304" pitchFamily="18" charset="0"/>
                        </a:rPr>
                        <a:t> Cape </a:t>
                      </a:r>
                      <a:endParaRPr lang="en-GB" sz="1400" b="1" dirty="0">
                        <a:solidFill>
                          <a:schemeClr val="tx1"/>
                        </a:solidFill>
                        <a:effectLst/>
                      </a:endParaRPr>
                    </a:p>
                  </a:txBody>
                  <a:tcPr marL="63688" marR="63688" marT="0" marB="0">
                    <a:solidFill>
                      <a:srgbClr val="FF9900"/>
                    </a:solidFill>
                  </a:tcPr>
                </a:tc>
                <a:tc>
                  <a:txBody>
                    <a:bodyPr/>
                    <a:lstStyle/>
                    <a:p>
                      <a:pPr marL="0" indent="0" algn="just">
                        <a:buFontTx/>
                        <a:buNone/>
                      </a:pPr>
                      <a:r>
                        <a:rPr lang="en-US" sz="1400" kern="1200" dirty="0" smtClean="0">
                          <a:solidFill>
                            <a:schemeClr val="dk1"/>
                          </a:solidFill>
                          <a:effectLst/>
                          <a:latin typeface="+mn-lt"/>
                          <a:ea typeface="+mn-ea"/>
                          <a:cs typeface="+mn-cs"/>
                        </a:rPr>
                        <a:t>The proposal in clause 46 is to reduce the current alcohol limits stipulated in subsections (3), (5) and (6) of section 65 to zero alcohol content in the blood and breath specimens of motor vehicle drivers and the occupants of driver’s seats where the engine is running.</a:t>
                      </a:r>
                    </a:p>
                    <a:p>
                      <a:pPr marL="0" indent="0" algn="just">
                        <a:buFontTx/>
                        <a:buNone/>
                      </a:pPr>
                      <a:r>
                        <a:rPr lang="en-US" sz="1400" kern="1200" dirty="0" smtClean="0">
                          <a:solidFill>
                            <a:schemeClr val="dk1"/>
                          </a:solidFill>
                          <a:effectLst/>
                          <a:latin typeface="+mn-lt"/>
                          <a:ea typeface="+mn-ea"/>
                          <a:cs typeface="+mn-cs"/>
                        </a:rPr>
                        <a:t> The WCG does not support the aforementioned proposal, because—</a:t>
                      </a:r>
                    </a:p>
                    <a:p>
                      <a:pPr marL="457200" lvl="1" indent="0" algn="just">
                        <a:buFontTx/>
                        <a:buNone/>
                      </a:pPr>
                      <a:r>
                        <a:rPr lang="en-US" sz="1400" kern="1200" dirty="0" smtClean="0">
                          <a:solidFill>
                            <a:schemeClr val="dk1"/>
                          </a:solidFill>
                          <a:effectLst/>
                          <a:latin typeface="+mn-lt"/>
                          <a:ea typeface="+mn-ea"/>
                          <a:cs typeface="+mn-cs"/>
                        </a:rPr>
                        <a:t>•</a:t>
                      </a:r>
                      <a:r>
                        <a:rPr lang="en-US" sz="1400" kern="1200" baseline="0" dirty="0" smtClean="0">
                          <a:solidFill>
                            <a:schemeClr val="dk1"/>
                          </a:solidFill>
                          <a:effectLst/>
                          <a:latin typeface="+mn-lt"/>
                          <a:ea typeface="+mn-ea"/>
                          <a:cs typeface="+mn-cs"/>
                        </a:rPr>
                        <a:t>   T</a:t>
                      </a:r>
                      <a:r>
                        <a:rPr lang="en-US" sz="1400" kern="1200" dirty="0" smtClean="0">
                          <a:solidFill>
                            <a:schemeClr val="dk1"/>
                          </a:solidFill>
                          <a:effectLst/>
                          <a:latin typeface="+mn-lt"/>
                          <a:ea typeface="+mn-ea"/>
                          <a:cs typeface="+mn-cs"/>
                        </a:rPr>
                        <a:t>here is insufficient evidence to support the proposition that reducing the blood and breath alcohol concentrations to zero would have a significant impact on road accidents or deaths;</a:t>
                      </a:r>
                    </a:p>
                    <a:p>
                      <a:pPr marL="457200" lvl="1" indent="0" algn="just">
                        <a:buFontTx/>
                        <a:buNone/>
                      </a:pPr>
                      <a:r>
                        <a:rPr lang="en-US" sz="1400" kern="1200" dirty="0" smtClean="0">
                          <a:solidFill>
                            <a:schemeClr val="dk1"/>
                          </a:solidFill>
                          <a:effectLst/>
                          <a:latin typeface="+mn-lt"/>
                          <a:ea typeface="+mn-ea"/>
                          <a:cs typeface="+mn-cs"/>
                        </a:rPr>
                        <a:t>•</a:t>
                      </a:r>
                      <a:r>
                        <a:rPr lang="en-US" sz="1400" kern="1200" baseline="0" dirty="0" smtClean="0">
                          <a:solidFill>
                            <a:schemeClr val="dk1"/>
                          </a:solidFill>
                          <a:effectLst/>
                          <a:latin typeface="+mn-lt"/>
                          <a:ea typeface="+mn-ea"/>
                          <a:cs typeface="+mn-cs"/>
                        </a:rPr>
                        <a:t>   T</a:t>
                      </a:r>
                      <a:r>
                        <a:rPr lang="en-US" sz="1400" kern="1200" dirty="0" smtClean="0">
                          <a:solidFill>
                            <a:schemeClr val="dk1"/>
                          </a:solidFill>
                          <a:effectLst/>
                          <a:latin typeface="+mn-lt"/>
                          <a:ea typeface="+mn-ea"/>
                          <a:cs typeface="+mn-cs"/>
                        </a:rPr>
                        <a:t>he existing limits of 0.05 and 0.02 (for professional drivers) grams per 100ml, if they were consistently applied and enforced, could still achieve a greatly reduced number of crashes and fatalities;</a:t>
                      </a:r>
                    </a:p>
                    <a:p>
                      <a:pPr marL="742950" lvl="1" indent="-285750" algn="just">
                        <a:buFont typeface="Arial" panose="020B0604020202020204" pitchFamily="34" charset="0"/>
                        <a:buChar char="•"/>
                      </a:pPr>
                      <a:r>
                        <a:rPr lang="en-US" sz="1400" kern="1200" dirty="0" smtClean="0">
                          <a:solidFill>
                            <a:schemeClr val="dk1"/>
                          </a:solidFill>
                          <a:effectLst/>
                          <a:latin typeface="+mn-lt"/>
                          <a:ea typeface="+mn-ea"/>
                          <a:cs typeface="+mn-cs"/>
                        </a:rPr>
                        <a:t>low rates of driving under the influence of intoxicating liquor are not necessarily the result of stricter laws;</a:t>
                      </a:r>
                    </a:p>
                    <a:p>
                      <a:pPr marL="457200" lvl="1" indent="0" algn="just">
                        <a:buFontTx/>
                        <a:buNone/>
                      </a:pPr>
                      <a:r>
                        <a:rPr lang="en-US" sz="1400" kern="1200" dirty="0" smtClean="0">
                          <a:solidFill>
                            <a:schemeClr val="dk1"/>
                          </a:solidFill>
                          <a:effectLst/>
                          <a:latin typeface="+mn-lt"/>
                          <a:ea typeface="+mn-ea"/>
                          <a:cs typeface="+mn-cs"/>
                        </a:rPr>
                        <a:t>•</a:t>
                      </a:r>
                      <a:r>
                        <a:rPr lang="en-US" sz="1400" kern="1200" baseline="0" dirty="0" smtClean="0">
                          <a:solidFill>
                            <a:schemeClr val="dk1"/>
                          </a:solidFill>
                          <a:effectLst/>
                          <a:latin typeface="+mn-lt"/>
                          <a:ea typeface="+mn-ea"/>
                          <a:cs typeface="+mn-cs"/>
                        </a:rPr>
                        <a:t>  Z</a:t>
                      </a:r>
                      <a:r>
                        <a:rPr lang="en-US" sz="1400" kern="1200" dirty="0" smtClean="0">
                          <a:solidFill>
                            <a:schemeClr val="dk1"/>
                          </a:solidFill>
                          <a:effectLst/>
                          <a:latin typeface="+mn-lt"/>
                          <a:ea typeface="+mn-ea"/>
                          <a:cs typeface="+mn-cs"/>
                        </a:rPr>
                        <a:t>ero tolerance legislation may not produce intended results,</a:t>
                      </a:r>
                      <a:r>
                        <a:rPr lang="en-US" sz="1400" kern="1200" baseline="0" dirty="0" smtClean="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there will be great benefit in having more awareness and </a:t>
                      </a:r>
                      <a:r>
                        <a:rPr lang="en-US" sz="1400" kern="1200" dirty="0" err="1" smtClean="0">
                          <a:solidFill>
                            <a:schemeClr val="dk1"/>
                          </a:solidFill>
                          <a:effectLst/>
                          <a:latin typeface="+mn-lt"/>
                          <a:ea typeface="+mn-ea"/>
                          <a:cs typeface="+mn-cs"/>
                        </a:rPr>
                        <a:t>behavioural</a:t>
                      </a:r>
                      <a:r>
                        <a:rPr lang="en-US" sz="1400" kern="1200" dirty="0" smtClean="0">
                          <a:solidFill>
                            <a:schemeClr val="dk1"/>
                          </a:solidFill>
                          <a:effectLst/>
                          <a:latin typeface="+mn-lt"/>
                          <a:ea typeface="+mn-ea"/>
                          <a:cs typeface="+mn-cs"/>
                        </a:rPr>
                        <a:t> change campaigns to reduce incidences of drink-driving</a:t>
                      </a:r>
                      <a:r>
                        <a:rPr lang="en-US" sz="1600" kern="1200" dirty="0" smtClean="0">
                          <a:solidFill>
                            <a:schemeClr val="dk1"/>
                          </a:solidFill>
                          <a:effectLst/>
                          <a:latin typeface="+mn-lt"/>
                          <a:ea typeface="+mn-ea"/>
                          <a:cs typeface="+mn-cs"/>
                        </a:rPr>
                        <a:t>;</a:t>
                      </a:r>
                      <a:endParaRPr lang="en-US" sz="1600" dirty="0">
                        <a:effectLst/>
                        <a:latin typeface="+mn-lt"/>
                        <a:ea typeface="Calibri" panose="020F0502020204030204" pitchFamily="34" charset="0"/>
                        <a:cs typeface="Times New Roman" panose="02020603050405020304" pitchFamily="18" charset="0"/>
                      </a:endParaRPr>
                    </a:p>
                  </a:txBody>
                  <a:tcPr marL="63688" marR="63688" marT="0" marB="0"/>
                </a:tc>
                <a:tc>
                  <a:txBody>
                    <a:bodyPr/>
                    <a:lstStyle/>
                    <a:p>
                      <a:pPr algn="just"/>
                      <a:r>
                        <a:rPr lang="en-US" sz="1400" dirty="0" smtClean="0"/>
                        <a:t>WHO Global Strategy (2010) cites strong evidence in support of a low BAC limit (btw 0.02 &amp; 0.05) as does WHO’s 2018 SAFER initiative</a:t>
                      </a:r>
                    </a:p>
                    <a:p>
                      <a:pPr algn="just"/>
                      <a:endParaRPr lang="en-US" sz="1400" dirty="0" smtClean="0">
                        <a:solidFill>
                          <a:schemeClr val="tx1"/>
                        </a:solidFill>
                      </a:endParaRPr>
                    </a:p>
                    <a:p>
                      <a:pPr algn="just"/>
                      <a:r>
                        <a:rPr lang="en-US" sz="1400" dirty="0" smtClean="0">
                          <a:solidFill>
                            <a:schemeClr val="tx1"/>
                          </a:solidFill>
                        </a:rPr>
                        <a:t>In </a:t>
                      </a:r>
                      <a:r>
                        <a:rPr lang="en-US" sz="1400" u="sng" dirty="0" smtClean="0">
                          <a:solidFill>
                            <a:schemeClr val="tx1"/>
                          </a:solidFill>
                        </a:rPr>
                        <a:t>Brazil</a:t>
                      </a:r>
                      <a:r>
                        <a:rPr lang="en-US" sz="1400" dirty="0" smtClean="0">
                          <a:solidFill>
                            <a:schemeClr val="tx1"/>
                          </a:solidFill>
                        </a:rPr>
                        <a:t> new traffic law (2008) led to reductions in traffic injury &amp; fatalities in the State and capital of Sao Paulo (7% and 16% respectively–difference due enforcement) (</a:t>
                      </a:r>
                      <a:r>
                        <a:rPr lang="en-US" sz="1400" dirty="0" err="1" smtClean="0">
                          <a:solidFill>
                            <a:schemeClr val="tx1"/>
                          </a:solidFill>
                        </a:rPr>
                        <a:t>Andreuccetti</a:t>
                      </a:r>
                      <a:r>
                        <a:rPr lang="en-US" sz="1400" dirty="0" smtClean="0">
                          <a:solidFill>
                            <a:schemeClr val="tx1"/>
                          </a:solidFill>
                        </a:rPr>
                        <a:t> et al., 2011)</a:t>
                      </a:r>
                    </a:p>
                    <a:p>
                      <a:pPr algn="just"/>
                      <a:endParaRPr lang="en-US" sz="1400" dirty="0" smtClean="0">
                        <a:solidFill>
                          <a:schemeClr val="tx1"/>
                        </a:solidFill>
                      </a:endParaRPr>
                    </a:p>
                    <a:p>
                      <a:pPr algn="just"/>
                      <a:r>
                        <a:rPr lang="en-US" sz="1400" dirty="0" smtClean="0">
                          <a:solidFill>
                            <a:schemeClr val="tx1"/>
                          </a:solidFill>
                        </a:rPr>
                        <a:t>Implementation of 0.02 BAC law in </a:t>
                      </a:r>
                      <a:r>
                        <a:rPr lang="en-US" sz="1400" u="sng" dirty="0" smtClean="0">
                          <a:solidFill>
                            <a:schemeClr val="tx1"/>
                          </a:solidFill>
                        </a:rPr>
                        <a:t>Sweden</a:t>
                      </a:r>
                      <a:r>
                        <a:rPr lang="en-US" sz="1400" dirty="0" smtClean="0">
                          <a:solidFill>
                            <a:schemeClr val="tx1"/>
                          </a:solidFill>
                        </a:rPr>
                        <a:t> in 1990 reduced fatal crashes by 6% (</a:t>
                      </a:r>
                      <a:r>
                        <a:rPr lang="en-US" sz="1400" dirty="0" err="1" smtClean="0">
                          <a:solidFill>
                            <a:schemeClr val="tx1"/>
                          </a:solidFill>
                        </a:rPr>
                        <a:t>Norström</a:t>
                      </a:r>
                      <a:r>
                        <a:rPr lang="en-US" sz="1400" dirty="0" smtClean="0">
                          <a:solidFill>
                            <a:schemeClr val="tx1"/>
                          </a:solidFill>
                        </a:rPr>
                        <a:t>, 1997) </a:t>
                      </a:r>
                    </a:p>
                    <a:p>
                      <a:pPr algn="just"/>
                      <a:endParaRPr lang="en-US" sz="1400" dirty="0" smtClean="0">
                        <a:solidFill>
                          <a:schemeClr val="tx1"/>
                        </a:solidFill>
                      </a:endParaRPr>
                    </a:p>
                    <a:p>
                      <a:pPr algn="just"/>
                      <a:r>
                        <a:rPr lang="en-US" sz="1400" dirty="0" smtClean="0">
                          <a:solidFill>
                            <a:schemeClr val="tx1"/>
                          </a:solidFill>
                        </a:rPr>
                        <a:t>In </a:t>
                      </a:r>
                      <a:r>
                        <a:rPr lang="en-US" sz="1400" u="sng" dirty="0" smtClean="0">
                          <a:solidFill>
                            <a:schemeClr val="tx1"/>
                          </a:solidFill>
                        </a:rPr>
                        <a:t>Japan</a:t>
                      </a:r>
                      <a:r>
                        <a:rPr lang="en-US" sz="1400" dirty="0" smtClean="0">
                          <a:solidFill>
                            <a:schemeClr val="tx1"/>
                          </a:solidFill>
                        </a:rPr>
                        <a:t>, BAC level changed to 0.03 in 2002 &amp; increased penalties. Rate of alcohol-related traffic fatalities per billion kilometers driven decreased by 38% in the post-law period. (Nagata et al., 2008)</a:t>
                      </a:r>
                    </a:p>
                    <a:p>
                      <a:pPr algn="just"/>
                      <a:endParaRPr lang="en-US" sz="1400" dirty="0" smtClean="0">
                        <a:solidFill>
                          <a:schemeClr val="tx1"/>
                        </a:solidFill>
                      </a:endParaRPr>
                    </a:p>
                    <a:p>
                      <a:pPr algn="just"/>
                      <a:r>
                        <a:rPr lang="en-US" sz="1400" dirty="0" smtClean="0">
                          <a:solidFill>
                            <a:schemeClr val="tx1"/>
                          </a:solidFill>
                        </a:rPr>
                        <a:t>DOT in its road safety campaign awareness programs highlights issues relating to driving whilst intoxicated. </a:t>
                      </a: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3</a:t>
            </a:fld>
            <a:endParaRPr lang="en-US"/>
          </a:p>
        </p:txBody>
      </p:sp>
    </p:spTree>
    <p:extLst>
      <p:ext uri="{BB962C8B-B14F-4D97-AF65-F5344CB8AC3E}">
        <p14:creationId xmlns:p14="http://schemas.microsoft.com/office/powerpoint/2010/main" xmlns="" val="4046395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36376953"/>
              </p:ext>
            </p:extLst>
          </p:nvPr>
        </p:nvGraphicFramePr>
        <p:xfrm>
          <a:off x="3931" y="1"/>
          <a:ext cx="9249607" cy="6175052"/>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4734271">
                  <a:extLst>
                    <a:ext uri="{9D8B030D-6E8A-4147-A177-3AD203B41FA5}">
                      <a16:colId xmlns:a16="http://schemas.microsoft.com/office/drawing/2014/main" xmlns="" val="199004167"/>
                    </a:ext>
                  </a:extLst>
                </a:gridCol>
                <a:gridCol w="2682553">
                  <a:extLst>
                    <a:ext uri="{9D8B030D-6E8A-4147-A177-3AD203B41FA5}">
                      <a16:colId xmlns:a16="http://schemas.microsoft.com/office/drawing/2014/main" xmlns="" val="885104855"/>
                    </a:ext>
                  </a:extLst>
                </a:gridCol>
              </a:tblGrid>
              <a:tr h="246636">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928416">
                <a:tc>
                  <a:txBody>
                    <a:bodyPr/>
                    <a:lstStyle/>
                    <a:p>
                      <a:pPr marL="0" marR="0">
                        <a:lnSpc>
                          <a:spcPct val="107000"/>
                        </a:lnSpc>
                        <a:spcBef>
                          <a:spcPts val="0"/>
                        </a:spcBef>
                        <a:spcAft>
                          <a:spcPts val="0"/>
                        </a:spcAft>
                      </a:pPr>
                      <a:r>
                        <a:rPr lang="en-GB" sz="1400" b="1" dirty="0">
                          <a:solidFill>
                            <a:schemeClr val="tx1"/>
                          </a:solidFill>
                          <a:effectLst/>
                          <a:latin typeface="+mn-lt"/>
                          <a:ea typeface="+mn-ea"/>
                          <a:cs typeface="+mn-cs"/>
                        </a:rPr>
                        <a:t>Alta </a:t>
                      </a:r>
                      <a:r>
                        <a:rPr lang="en-GB" sz="1400" b="1" dirty="0" err="1">
                          <a:solidFill>
                            <a:schemeClr val="tx1"/>
                          </a:solidFill>
                          <a:effectLst/>
                          <a:latin typeface="+mn-lt"/>
                          <a:ea typeface="+mn-ea"/>
                          <a:cs typeface="+mn-cs"/>
                        </a:rPr>
                        <a:t>Swanepoel</a:t>
                      </a:r>
                      <a:r>
                        <a:rPr lang="en-GB" sz="1400" b="1" dirty="0">
                          <a:solidFill>
                            <a:schemeClr val="tx1"/>
                          </a:solidFill>
                          <a:effectLst/>
                          <a:latin typeface="+mn-lt"/>
                          <a:ea typeface="+mn-ea"/>
                          <a:cs typeface="+mn-cs"/>
                        </a:rPr>
                        <a:t> and Associates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US" sz="1500" b="1" kern="1200" dirty="0">
                          <a:solidFill>
                            <a:schemeClr val="dk1"/>
                          </a:solidFill>
                          <a:latin typeface="+mn-lt"/>
                          <a:ea typeface="+mn-ea"/>
                          <a:cs typeface="+mn-cs"/>
                        </a:rPr>
                        <a:t>Proposed amendment:</a:t>
                      </a:r>
                    </a:p>
                    <a:p>
                      <a:pPr marL="0" marR="0" algn="just">
                        <a:lnSpc>
                          <a:spcPct val="107000"/>
                        </a:lnSpc>
                        <a:spcBef>
                          <a:spcPts val="0"/>
                        </a:spcBef>
                        <a:spcAft>
                          <a:spcPts val="0"/>
                        </a:spcAft>
                      </a:pPr>
                      <a:r>
                        <a:rPr lang="en-US" sz="1500" kern="1200" dirty="0">
                          <a:solidFill>
                            <a:schemeClr val="dk1"/>
                          </a:solidFill>
                          <a:latin typeface="+mn-lt"/>
                          <a:ea typeface="+mn-ea"/>
                          <a:cs typeface="+mn-cs"/>
                        </a:rPr>
                        <a:t>Amendment of section 3I of Act 93 of 1996, as inserted by section 2 of Act 21 of 1999</a:t>
                      </a:r>
                    </a:p>
                    <a:p>
                      <a:pPr marL="0" marR="0" algn="just">
                        <a:lnSpc>
                          <a:spcPct val="107000"/>
                        </a:lnSpc>
                        <a:spcBef>
                          <a:spcPts val="0"/>
                        </a:spcBef>
                        <a:spcAft>
                          <a:spcPts val="0"/>
                        </a:spcAft>
                      </a:pPr>
                      <a:r>
                        <a:rPr lang="en-US" sz="1500" kern="1200" dirty="0">
                          <a:solidFill>
                            <a:schemeClr val="dk1"/>
                          </a:solidFill>
                          <a:latin typeface="+mn-lt"/>
                          <a:ea typeface="+mn-ea"/>
                          <a:cs typeface="+mn-cs"/>
                        </a:rPr>
                        <a:t> 7.Section 3I of the principal Act is hereby amended by the addition of the following paragraph:</a:t>
                      </a:r>
                    </a:p>
                    <a:p>
                      <a:pPr marL="0" marR="0" algn="just">
                        <a:lnSpc>
                          <a:spcPct val="107000"/>
                        </a:lnSpc>
                        <a:spcBef>
                          <a:spcPts val="0"/>
                        </a:spcBef>
                        <a:spcAft>
                          <a:spcPts val="0"/>
                        </a:spcAft>
                      </a:pPr>
                      <a:r>
                        <a:rPr lang="en-US" sz="1500" kern="1200" dirty="0">
                          <a:solidFill>
                            <a:schemeClr val="dk1"/>
                          </a:solidFill>
                          <a:latin typeface="+mn-lt"/>
                          <a:ea typeface="+mn-ea"/>
                          <a:cs typeface="+mn-cs"/>
                        </a:rPr>
                        <a:t>‘‘(q) if he or she is satisfied, on reasonable grounds and subject to verification by the traffic officer, that a motor vehicle—</a:t>
                      </a:r>
                    </a:p>
                    <a:p>
                      <a:pPr marL="0" marR="0" algn="just">
                        <a:lnSpc>
                          <a:spcPct val="107000"/>
                        </a:lnSpc>
                        <a:spcBef>
                          <a:spcPts val="0"/>
                        </a:spcBef>
                        <a:spcAft>
                          <a:spcPts val="0"/>
                        </a:spcAft>
                      </a:pPr>
                      <a:r>
                        <a:rPr lang="en-US" sz="1500" kern="1200" dirty="0">
                          <a:solidFill>
                            <a:schemeClr val="dk1"/>
                          </a:solidFill>
                          <a:latin typeface="+mn-lt"/>
                          <a:ea typeface="+mn-ea"/>
                          <a:cs typeface="+mn-cs"/>
                        </a:rPr>
                        <a:t>(</a:t>
                      </a:r>
                      <a:r>
                        <a:rPr lang="en-US" sz="1500" kern="1200" dirty="0" err="1">
                          <a:solidFill>
                            <a:schemeClr val="dk1"/>
                          </a:solidFill>
                          <a:latin typeface="+mn-lt"/>
                          <a:ea typeface="+mn-ea"/>
                          <a:cs typeface="+mn-cs"/>
                        </a:rPr>
                        <a:t>i</a:t>
                      </a:r>
                      <a:r>
                        <a:rPr lang="en-US" sz="1500" kern="1200" dirty="0">
                          <a:solidFill>
                            <a:schemeClr val="dk1"/>
                          </a:solidFill>
                          <a:latin typeface="+mn-lt"/>
                          <a:ea typeface="+mn-ea"/>
                          <a:cs typeface="+mn-cs"/>
                        </a:rPr>
                        <a:t>)was in the past issued with a notice to discontinue operation in terms of section 44(1) and such notice was not complied with;</a:t>
                      </a:r>
                    </a:p>
                    <a:p>
                      <a:pPr marL="0" marR="0" algn="just">
                        <a:lnSpc>
                          <a:spcPct val="107000"/>
                        </a:lnSpc>
                        <a:spcBef>
                          <a:spcPts val="0"/>
                        </a:spcBef>
                        <a:spcAft>
                          <a:spcPts val="0"/>
                        </a:spcAft>
                      </a:pPr>
                      <a:r>
                        <a:rPr lang="en-US" sz="1500" kern="1200" dirty="0">
                          <a:solidFill>
                            <a:schemeClr val="dk1"/>
                          </a:solidFill>
                          <a:latin typeface="+mn-lt"/>
                          <a:ea typeface="+mn-ea"/>
                          <a:cs typeface="+mn-cs"/>
                        </a:rPr>
                        <a:t>(ii)is being operated on a public road by a driver who is not a holder of a valid driving </a:t>
                      </a:r>
                      <a:r>
                        <a:rPr lang="en-US" sz="1500" kern="1200" dirty="0" err="1">
                          <a:solidFill>
                            <a:schemeClr val="dk1"/>
                          </a:solidFill>
                          <a:latin typeface="+mn-lt"/>
                          <a:ea typeface="+mn-ea"/>
                          <a:cs typeface="+mn-cs"/>
                        </a:rPr>
                        <a:t>licence</a:t>
                      </a:r>
                      <a:r>
                        <a:rPr lang="en-US" sz="1500" kern="1200" dirty="0">
                          <a:solidFill>
                            <a:schemeClr val="dk1"/>
                          </a:solidFill>
                          <a:latin typeface="+mn-lt"/>
                          <a:ea typeface="+mn-ea"/>
                          <a:cs typeface="+mn-cs"/>
                        </a:rPr>
                        <a:t>;</a:t>
                      </a:r>
                    </a:p>
                    <a:p>
                      <a:pPr marL="0" marR="0" algn="just">
                        <a:lnSpc>
                          <a:spcPct val="107000"/>
                        </a:lnSpc>
                        <a:spcBef>
                          <a:spcPts val="0"/>
                        </a:spcBef>
                        <a:spcAft>
                          <a:spcPts val="0"/>
                        </a:spcAft>
                      </a:pPr>
                      <a:r>
                        <a:rPr lang="en-US" sz="1500" kern="1200" dirty="0">
                          <a:solidFill>
                            <a:schemeClr val="dk1"/>
                          </a:solidFill>
                          <a:latin typeface="+mn-lt"/>
                          <a:ea typeface="+mn-ea"/>
                          <a:cs typeface="+mn-cs"/>
                        </a:rPr>
                        <a:t>(iii)is being operated on a public road by a driver who is not a holder of a valid professional driving permit; or</a:t>
                      </a:r>
                    </a:p>
                    <a:p>
                      <a:pPr marL="0" marR="0" algn="just">
                        <a:lnSpc>
                          <a:spcPct val="107000"/>
                        </a:lnSpc>
                        <a:spcBef>
                          <a:spcPts val="0"/>
                        </a:spcBef>
                        <a:spcAft>
                          <a:spcPts val="0"/>
                        </a:spcAft>
                      </a:pPr>
                      <a:r>
                        <a:rPr lang="en-US" sz="1500" kern="1200" dirty="0">
                          <a:solidFill>
                            <a:schemeClr val="dk1"/>
                          </a:solidFill>
                          <a:latin typeface="+mn-lt"/>
                          <a:ea typeface="+mn-ea"/>
                          <a:cs typeface="+mn-cs"/>
                        </a:rPr>
                        <a:t>(iv)is being operated by a person without the necessary operating </a:t>
                      </a:r>
                      <a:r>
                        <a:rPr lang="en-US" sz="1500" kern="1200" dirty="0" err="1">
                          <a:solidFill>
                            <a:schemeClr val="dk1"/>
                          </a:solidFill>
                          <a:latin typeface="+mn-lt"/>
                          <a:ea typeface="+mn-ea"/>
                          <a:cs typeface="+mn-cs"/>
                        </a:rPr>
                        <a:t>licence</a:t>
                      </a:r>
                      <a:r>
                        <a:rPr lang="en-US" sz="1500" kern="1200" dirty="0">
                          <a:solidFill>
                            <a:schemeClr val="dk1"/>
                          </a:solidFill>
                          <a:latin typeface="+mn-lt"/>
                          <a:ea typeface="+mn-ea"/>
                          <a:cs typeface="+mn-cs"/>
                        </a:rPr>
                        <a:t> or permit or contrary to the conditions thereof,</a:t>
                      </a:r>
                    </a:p>
                    <a:p>
                      <a:pPr marL="0" marR="0" algn="just">
                        <a:lnSpc>
                          <a:spcPct val="107000"/>
                        </a:lnSpc>
                        <a:spcBef>
                          <a:spcPts val="0"/>
                        </a:spcBef>
                        <a:spcAft>
                          <a:spcPts val="0"/>
                        </a:spcAft>
                      </a:pPr>
                      <a:r>
                        <a:rPr lang="en-US" sz="1500" kern="1200" dirty="0">
                          <a:solidFill>
                            <a:schemeClr val="dk1"/>
                          </a:solidFill>
                          <a:latin typeface="+mn-lt"/>
                          <a:ea typeface="+mn-ea"/>
                          <a:cs typeface="+mn-cs"/>
                        </a:rPr>
                        <a:t>may impound the vehicle pending the investigation and prosecution of that person for an offence in terms of any applicable law and </a:t>
                      </a:r>
                      <a:r>
                        <a:rPr lang="en-US" sz="1500" u="sng" kern="1200" dirty="0">
                          <a:solidFill>
                            <a:schemeClr val="dk1"/>
                          </a:solidFill>
                          <a:latin typeface="+mn-lt"/>
                          <a:ea typeface="+mn-ea"/>
                          <a:cs typeface="+mn-cs"/>
                        </a:rPr>
                        <a:t>the officer must deal with the impounded motor vehicle as determined by section 30 to 36 of the Criminal Procedure Act, 51 of 1977 as applicable.’’</a:t>
                      </a:r>
                    </a:p>
                  </a:txBody>
                  <a:tcPr marL="63688" marR="63688"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US" sz="1500" dirty="0">
                          <a:effectLst/>
                          <a:latin typeface="+mn-lt"/>
                          <a:ea typeface="Calibri" panose="020F0502020204030204" pitchFamily="34" charset="0"/>
                          <a:cs typeface="Times New Roman" panose="02020603050405020304" pitchFamily="18" charset="0"/>
                        </a:rPr>
                        <a:t>Noted, to be considered for incorporation</a:t>
                      </a: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30</a:t>
            </a:fld>
            <a:endParaRPr lang="en-US"/>
          </a:p>
        </p:txBody>
      </p:sp>
    </p:spTree>
    <p:extLst>
      <p:ext uri="{BB962C8B-B14F-4D97-AF65-F5344CB8AC3E}">
        <p14:creationId xmlns:p14="http://schemas.microsoft.com/office/powerpoint/2010/main" xmlns="" val="3612801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8968036"/>
              </p:ext>
            </p:extLst>
          </p:nvPr>
        </p:nvGraphicFramePr>
        <p:xfrm>
          <a:off x="0" y="-26504"/>
          <a:ext cx="9249607" cy="5985532"/>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960440">
                  <a:extLst>
                    <a:ext uri="{9D8B030D-6E8A-4147-A177-3AD203B41FA5}">
                      <a16:colId xmlns:a16="http://schemas.microsoft.com/office/drawing/2014/main" xmlns="" val="199004167"/>
                    </a:ext>
                  </a:extLst>
                </a:gridCol>
                <a:gridCol w="3384376">
                  <a:extLst>
                    <a:ext uri="{9D8B030D-6E8A-4147-A177-3AD203B41FA5}">
                      <a16:colId xmlns:a16="http://schemas.microsoft.com/office/drawing/2014/main" xmlns="" val="885104855"/>
                    </a:ext>
                  </a:extLst>
                </a:gridCol>
              </a:tblGrid>
              <a:tr h="40107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584462">
                <a:tc>
                  <a:txBody>
                    <a:bodyPr/>
                    <a:lstStyle/>
                    <a:p>
                      <a:pPr marL="0" marR="0">
                        <a:lnSpc>
                          <a:spcPct val="107000"/>
                        </a:lnSpc>
                        <a:spcBef>
                          <a:spcPts val="0"/>
                        </a:spcBef>
                        <a:spcAft>
                          <a:spcPts val="0"/>
                        </a:spcAft>
                      </a:pPr>
                      <a:r>
                        <a:rPr lang="en-GB" sz="1400" b="1" dirty="0">
                          <a:solidFill>
                            <a:schemeClr val="tx1"/>
                          </a:solidFill>
                          <a:effectLst/>
                          <a:latin typeface="+mn-lt"/>
                          <a:ea typeface="+mn-ea"/>
                          <a:cs typeface="+mn-cs"/>
                        </a:rPr>
                        <a:t>Alta </a:t>
                      </a:r>
                      <a:r>
                        <a:rPr lang="en-GB" sz="1400" b="1" dirty="0" err="1">
                          <a:solidFill>
                            <a:schemeClr val="tx1"/>
                          </a:solidFill>
                          <a:effectLst/>
                          <a:latin typeface="+mn-lt"/>
                          <a:ea typeface="+mn-ea"/>
                          <a:cs typeface="+mn-cs"/>
                        </a:rPr>
                        <a:t>Swanepoel</a:t>
                      </a:r>
                      <a:r>
                        <a:rPr lang="en-GB" sz="1400" b="1" dirty="0">
                          <a:solidFill>
                            <a:schemeClr val="tx1"/>
                          </a:solidFill>
                          <a:effectLst/>
                          <a:latin typeface="+mn-lt"/>
                          <a:ea typeface="+mn-ea"/>
                          <a:cs typeface="+mn-cs"/>
                        </a:rPr>
                        <a:t> and Associates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ZA" sz="1500" kern="1200" dirty="0">
                          <a:solidFill>
                            <a:schemeClr val="dk1"/>
                          </a:solidFill>
                          <a:latin typeface="+mn-lt"/>
                          <a:ea typeface="+mn-ea"/>
                          <a:cs typeface="+mn-cs"/>
                        </a:rPr>
                        <a:t>Definitions</a:t>
                      </a:r>
                    </a:p>
                    <a:p>
                      <a:pPr marL="0" marR="0" algn="just">
                        <a:lnSpc>
                          <a:spcPct val="107000"/>
                        </a:lnSpc>
                        <a:spcBef>
                          <a:spcPts val="0"/>
                        </a:spcBef>
                        <a:spcAft>
                          <a:spcPts val="0"/>
                        </a:spcAft>
                      </a:pPr>
                      <a:endParaRPr lang="en-ZA" sz="1500" kern="1200" dirty="0">
                        <a:solidFill>
                          <a:schemeClr val="dk1"/>
                        </a:solidFill>
                        <a:latin typeface="+mn-lt"/>
                        <a:ea typeface="+mn-ea"/>
                        <a:cs typeface="+mn-cs"/>
                      </a:endParaRPr>
                    </a:p>
                    <a:p>
                      <a:pPr marL="0" marR="0" algn="just">
                        <a:lnSpc>
                          <a:spcPct val="107000"/>
                        </a:lnSpc>
                        <a:spcBef>
                          <a:spcPts val="0"/>
                        </a:spcBef>
                        <a:spcAft>
                          <a:spcPts val="0"/>
                        </a:spcAft>
                      </a:pPr>
                      <a:r>
                        <a:rPr lang="en-US" sz="1500" b="1" kern="1200" dirty="0">
                          <a:solidFill>
                            <a:schemeClr val="dk1"/>
                          </a:solidFill>
                          <a:latin typeface="+mn-lt"/>
                          <a:ea typeface="+mn-ea"/>
                          <a:cs typeface="+mn-cs"/>
                        </a:rPr>
                        <a:t>DEFINITION OF INSTRUCTOR </a:t>
                      </a:r>
                    </a:p>
                    <a:p>
                      <a:pPr marL="0" marR="0" algn="just">
                        <a:lnSpc>
                          <a:spcPct val="107000"/>
                        </a:lnSpc>
                        <a:spcBef>
                          <a:spcPts val="0"/>
                        </a:spcBef>
                        <a:spcAft>
                          <a:spcPts val="0"/>
                        </a:spcAft>
                      </a:pPr>
                      <a:r>
                        <a:rPr lang="en-US" sz="1500" kern="1200" dirty="0">
                          <a:solidFill>
                            <a:schemeClr val="dk1"/>
                          </a:solidFill>
                          <a:latin typeface="+mn-lt"/>
                          <a:ea typeface="+mn-ea"/>
                          <a:cs typeface="+mn-cs"/>
                        </a:rPr>
                        <a:t>The definition of instructor does not define who an instructor is. Section 28B does not indicate any criteria for an instructor. See the existing definition of an instructor. </a:t>
                      </a:r>
                      <a:r>
                        <a:rPr lang="en-US" sz="1500" b="1" kern="1200" dirty="0">
                          <a:solidFill>
                            <a:schemeClr val="dk1"/>
                          </a:solidFill>
                          <a:latin typeface="+mn-lt"/>
                          <a:ea typeface="+mn-ea"/>
                          <a:cs typeface="+mn-cs"/>
                        </a:rPr>
                        <a:t>The following definition is suggested. </a:t>
                      </a:r>
                    </a:p>
                    <a:p>
                      <a:pPr marL="0" marR="0" algn="just">
                        <a:lnSpc>
                          <a:spcPct val="107000"/>
                        </a:lnSpc>
                        <a:spcBef>
                          <a:spcPts val="0"/>
                        </a:spcBef>
                        <a:spcAft>
                          <a:spcPts val="0"/>
                        </a:spcAft>
                      </a:pPr>
                      <a:endParaRPr lang="en-US" sz="1500" b="1" kern="1200" dirty="0">
                        <a:solidFill>
                          <a:schemeClr val="dk1"/>
                        </a:solidFill>
                        <a:latin typeface="+mn-lt"/>
                        <a:ea typeface="+mn-ea"/>
                        <a:cs typeface="+mn-cs"/>
                      </a:endParaRPr>
                    </a:p>
                    <a:p>
                      <a:pPr marL="0" marR="0" algn="just">
                        <a:lnSpc>
                          <a:spcPct val="107000"/>
                        </a:lnSpc>
                        <a:spcBef>
                          <a:spcPts val="0"/>
                        </a:spcBef>
                        <a:spcAft>
                          <a:spcPts val="0"/>
                        </a:spcAft>
                      </a:pPr>
                      <a:r>
                        <a:rPr lang="en-US" sz="1500" b="1" kern="1200" dirty="0">
                          <a:solidFill>
                            <a:schemeClr val="dk1"/>
                          </a:solidFill>
                          <a:latin typeface="+mn-lt"/>
                          <a:ea typeface="+mn-ea"/>
                          <a:cs typeface="+mn-cs"/>
                        </a:rPr>
                        <a:t>(</a:t>
                      </a:r>
                      <a:r>
                        <a:rPr lang="en-US" sz="1500" b="1" kern="1200" dirty="0" err="1">
                          <a:solidFill>
                            <a:schemeClr val="dk1"/>
                          </a:solidFill>
                          <a:latin typeface="+mn-lt"/>
                          <a:ea typeface="+mn-ea"/>
                          <a:cs typeface="+mn-cs"/>
                        </a:rPr>
                        <a:t>i</a:t>
                      </a:r>
                      <a:r>
                        <a:rPr lang="en-US" sz="1500" b="1" kern="1200" dirty="0">
                          <a:solidFill>
                            <a:schemeClr val="dk1"/>
                          </a:solidFill>
                          <a:latin typeface="+mn-lt"/>
                          <a:ea typeface="+mn-ea"/>
                          <a:cs typeface="+mn-cs"/>
                        </a:rPr>
                        <a:t>) by the substitution for the definition of "instructor" of the following definition: </a:t>
                      </a:r>
                    </a:p>
                    <a:p>
                      <a:pPr marL="0" marR="0" algn="just">
                        <a:lnSpc>
                          <a:spcPct val="107000"/>
                        </a:lnSpc>
                        <a:spcBef>
                          <a:spcPts val="0"/>
                        </a:spcBef>
                        <a:spcAft>
                          <a:spcPts val="0"/>
                        </a:spcAft>
                      </a:pPr>
                      <a:r>
                        <a:rPr lang="en-US" sz="1500" u="sng" kern="1200" dirty="0">
                          <a:solidFill>
                            <a:schemeClr val="dk1"/>
                          </a:solidFill>
                          <a:latin typeface="+mn-lt"/>
                          <a:ea typeface="+mn-ea"/>
                          <a:cs typeface="+mn-cs"/>
                        </a:rPr>
                        <a:t>" “instructor” means any person who, for direct or indirect reward - </a:t>
                      </a:r>
                    </a:p>
                    <a:p>
                      <a:pPr marL="0" marR="0" algn="just">
                        <a:lnSpc>
                          <a:spcPct val="107000"/>
                        </a:lnSpc>
                        <a:spcBef>
                          <a:spcPts val="0"/>
                        </a:spcBef>
                        <a:spcAft>
                          <a:spcPts val="0"/>
                        </a:spcAft>
                      </a:pPr>
                      <a:r>
                        <a:rPr lang="en-US" sz="1500" u="sng" kern="1200" dirty="0">
                          <a:solidFill>
                            <a:schemeClr val="dk1"/>
                          </a:solidFill>
                          <a:latin typeface="+mn-lt"/>
                          <a:ea typeface="+mn-ea"/>
                          <a:cs typeface="+mn-cs"/>
                        </a:rPr>
                        <a:t>(a) instructs any other person in the driving of a motor vehicle; or </a:t>
                      </a:r>
                    </a:p>
                    <a:p>
                      <a:pPr marL="0" marR="0" algn="just">
                        <a:lnSpc>
                          <a:spcPct val="107000"/>
                        </a:lnSpc>
                        <a:spcBef>
                          <a:spcPts val="0"/>
                        </a:spcBef>
                        <a:spcAft>
                          <a:spcPts val="0"/>
                        </a:spcAft>
                      </a:pPr>
                      <a:r>
                        <a:rPr lang="en-US" sz="1500" u="sng" kern="1200" dirty="0">
                          <a:solidFill>
                            <a:schemeClr val="dk1"/>
                          </a:solidFill>
                          <a:latin typeface="+mn-lt"/>
                          <a:ea typeface="+mn-ea"/>
                          <a:cs typeface="+mn-cs"/>
                        </a:rPr>
                        <a:t>(b) teaches any other person the rules of the road, road traffic signs or any other in order to obtain a learner’s, provisional driving </a:t>
                      </a:r>
                      <a:r>
                        <a:rPr lang="en-US" sz="1500" u="sng" kern="1200" dirty="0" err="1">
                          <a:solidFill>
                            <a:schemeClr val="dk1"/>
                          </a:solidFill>
                          <a:latin typeface="+mn-lt"/>
                          <a:ea typeface="+mn-ea"/>
                          <a:cs typeface="+mn-cs"/>
                        </a:rPr>
                        <a:t>licence</a:t>
                      </a:r>
                      <a:r>
                        <a:rPr lang="en-US" sz="1500" u="sng" kern="1200" dirty="0">
                          <a:solidFill>
                            <a:schemeClr val="dk1"/>
                          </a:solidFill>
                          <a:latin typeface="+mn-lt"/>
                          <a:ea typeface="+mn-ea"/>
                          <a:cs typeface="+mn-cs"/>
                        </a:rPr>
                        <a:t>, driver’s </a:t>
                      </a:r>
                      <a:r>
                        <a:rPr lang="en-US" sz="1500" u="sng" kern="1200" dirty="0" err="1">
                          <a:solidFill>
                            <a:schemeClr val="dk1"/>
                          </a:solidFill>
                          <a:latin typeface="+mn-lt"/>
                          <a:ea typeface="+mn-ea"/>
                          <a:cs typeface="+mn-cs"/>
                        </a:rPr>
                        <a:t>licence</a:t>
                      </a:r>
                      <a:r>
                        <a:rPr lang="en-US" sz="1500" u="sng" kern="1200" dirty="0">
                          <a:solidFill>
                            <a:schemeClr val="dk1"/>
                          </a:solidFill>
                          <a:latin typeface="+mn-lt"/>
                          <a:ea typeface="+mn-ea"/>
                          <a:cs typeface="+mn-cs"/>
                        </a:rPr>
                        <a:t> or professional driving permit;”.</a:t>
                      </a:r>
                    </a:p>
                    <a:p>
                      <a:pPr marL="0" marR="0" algn="just">
                        <a:lnSpc>
                          <a:spcPct val="107000"/>
                        </a:lnSpc>
                        <a:spcBef>
                          <a:spcPts val="0"/>
                        </a:spcBef>
                        <a:spcAft>
                          <a:spcPts val="0"/>
                        </a:spcAft>
                      </a:pPr>
                      <a:endParaRPr lang="en-ZA" sz="1500" kern="1200" dirty="0">
                        <a:solidFill>
                          <a:schemeClr val="dk1"/>
                        </a:solidFill>
                        <a:latin typeface="+mn-lt"/>
                        <a:ea typeface="+mn-ea"/>
                        <a:cs typeface="+mn-cs"/>
                      </a:endParaRPr>
                    </a:p>
                  </a:txBody>
                  <a:tcPr marL="63688" marR="63688" marT="0" marB="0"/>
                </a:tc>
                <a:tc>
                  <a:txBody>
                    <a:bodyPr/>
                    <a:lstStyle/>
                    <a:p>
                      <a:pPr marL="0" marR="0" algn="just">
                        <a:lnSpc>
                          <a:spcPct val="107000"/>
                        </a:lnSpc>
                        <a:spcBef>
                          <a:spcPts val="0"/>
                        </a:spcBef>
                        <a:spcAft>
                          <a:spcPts val="0"/>
                        </a:spcAft>
                      </a:pPr>
                      <a:endParaRPr lang="en-GB" sz="1500" dirty="0">
                        <a:effectLst/>
                      </a:endParaRPr>
                    </a:p>
                    <a:p>
                      <a:pPr marL="285750" marR="0" indent="-285750" algn="just">
                        <a:lnSpc>
                          <a:spcPct val="107000"/>
                        </a:lnSpc>
                        <a:spcBef>
                          <a:spcPts val="0"/>
                        </a:spcBef>
                        <a:spcAft>
                          <a:spcPts val="0"/>
                        </a:spcAft>
                        <a:buFont typeface="Arial" panose="020B0604020202020204" pitchFamily="34" charset="0"/>
                        <a:buChar char="•"/>
                      </a:pPr>
                      <a:r>
                        <a:rPr lang="en-US" sz="1500" dirty="0" smtClean="0">
                          <a:effectLst/>
                          <a:latin typeface="+mn-lt"/>
                          <a:ea typeface="Calibri" panose="020F0502020204030204" pitchFamily="34" charset="0"/>
                          <a:cs typeface="Times New Roman" panose="02020603050405020304" pitchFamily="18" charset="0"/>
                        </a:rPr>
                        <a:t>Accepted.</a:t>
                      </a:r>
                      <a:endParaRPr lang="en-US" sz="15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31</a:t>
            </a:fld>
            <a:endParaRPr lang="en-US"/>
          </a:p>
        </p:txBody>
      </p:sp>
    </p:spTree>
    <p:extLst>
      <p:ext uri="{BB962C8B-B14F-4D97-AF65-F5344CB8AC3E}">
        <p14:creationId xmlns:p14="http://schemas.microsoft.com/office/powerpoint/2010/main" xmlns="" val="4036647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9728817"/>
              </p:ext>
            </p:extLst>
          </p:nvPr>
        </p:nvGraphicFramePr>
        <p:xfrm>
          <a:off x="-14326" y="0"/>
          <a:ext cx="9267865" cy="5968250"/>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960440">
                  <a:extLst>
                    <a:ext uri="{9D8B030D-6E8A-4147-A177-3AD203B41FA5}">
                      <a16:colId xmlns:a16="http://schemas.microsoft.com/office/drawing/2014/main" xmlns="" val="199004167"/>
                    </a:ext>
                  </a:extLst>
                </a:gridCol>
                <a:gridCol w="3474642">
                  <a:extLst>
                    <a:ext uri="{9D8B030D-6E8A-4147-A177-3AD203B41FA5}">
                      <a16:colId xmlns:a16="http://schemas.microsoft.com/office/drawing/2014/main" xmlns="" val="885104855"/>
                    </a:ext>
                  </a:extLst>
                </a:gridCol>
              </a:tblGrid>
              <a:tr h="342404">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542949">
                <a:tc>
                  <a:txBody>
                    <a:bodyPr/>
                    <a:lstStyle/>
                    <a:p>
                      <a:pPr marL="0" marR="0">
                        <a:lnSpc>
                          <a:spcPct val="107000"/>
                        </a:lnSpc>
                        <a:spcBef>
                          <a:spcPts val="0"/>
                        </a:spcBef>
                        <a:spcAft>
                          <a:spcPts val="0"/>
                        </a:spcAft>
                      </a:pPr>
                      <a:r>
                        <a:rPr lang="en-GB" sz="1400" b="1" dirty="0">
                          <a:solidFill>
                            <a:schemeClr val="tx1"/>
                          </a:solidFill>
                          <a:effectLst/>
                          <a:latin typeface="+mn-lt"/>
                          <a:ea typeface="+mn-ea"/>
                          <a:cs typeface="+mn-cs"/>
                        </a:rPr>
                        <a:t>Alta </a:t>
                      </a:r>
                      <a:r>
                        <a:rPr lang="en-GB" sz="1400" b="1" dirty="0" err="1">
                          <a:solidFill>
                            <a:schemeClr val="tx1"/>
                          </a:solidFill>
                          <a:effectLst/>
                          <a:latin typeface="+mn-lt"/>
                          <a:ea typeface="+mn-ea"/>
                          <a:cs typeface="+mn-cs"/>
                        </a:rPr>
                        <a:t>Swanepoel</a:t>
                      </a:r>
                      <a:r>
                        <a:rPr lang="en-GB" sz="1400" b="1" dirty="0">
                          <a:solidFill>
                            <a:schemeClr val="tx1"/>
                          </a:solidFill>
                          <a:effectLst/>
                          <a:latin typeface="+mn-lt"/>
                          <a:ea typeface="+mn-ea"/>
                          <a:cs typeface="+mn-cs"/>
                        </a:rPr>
                        <a:t> and Associates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ZA" sz="1500" b="1" u="sng" kern="1200" dirty="0">
                          <a:solidFill>
                            <a:schemeClr val="dk1"/>
                          </a:solidFill>
                          <a:latin typeface="+mn-lt"/>
                          <a:ea typeface="+mn-ea"/>
                          <a:cs typeface="+mn-cs"/>
                        </a:rPr>
                        <a:t>Definitions</a:t>
                      </a:r>
                    </a:p>
                    <a:p>
                      <a:pPr marL="0" marR="0" algn="just">
                        <a:lnSpc>
                          <a:spcPct val="107000"/>
                        </a:lnSpc>
                        <a:spcBef>
                          <a:spcPts val="0"/>
                        </a:spcBef>
                        <a:spcAft>
                          <a:spcPts val="0"/>
                        </a:spcAft>
                      </a:pPr>
                      <a:r>
                        <a:rPr lang="en-US" sz="1500" kern="1200" dirty="0">
                          <a:solidFill>
                            <a:schemeClr val="dk1"/>
                          </a:solidFill>
                          <a:latin typeface="+mn-lt"/>
                          <a:ea typeface="+mn-ea"/>
                          <a:cs typeface="+mn-cs"/>
                        </a:rPr>
                        <a:t>Public road Proposal</a:t>
                      </a:r>
                    </a:p>
                    <a:p>
                      <a:pPr marL="0" marR="0" algn="just">
                        <a:lnSpc>
                          <a:spcPct val="107000"/>
                        </a:lnSpc>
                        <a:spcBef>
                          <a:spcPts val="0"/>
                        </a:spcBef>
                        <a:spcAft>
                          <a:spcPts val="0"/>
                        </a:spcAft>
                      </a:pPr>
                      <a:r>
                        <a:rPr lang="en-US" sz="1500" kern="1200" dirty="0">
                          <a:solidFill>
                            <a:schemeClr val="dk1"/>
                          </a:solidFill>
                          <a:latin typeface="+mn-lt"/>
                          <a:ea typeface="+mn-ea"/>
                          <a:cs typeface="+mn-cs"/>
                        </a:rPr>
                        <a:t>If the Committee decides the ruling of the Mount Edgecombe-case is accepted, it is advisable to amend the definition of public road as follows: </a:t>
                      </a:r>
                    </a:p>
                    <a:p>
                      <a:pPr marL="0" marR="0" algn="just">
                        <a:lnSpc>
                          <a:spcPct val="107000"/>
                        </a:lnSpc>
                        <a:spcBef>
                          <a:spcPts val="0"/>
                        </a:spcBef>
                        <a:spcAft>
                          <a:spcPts val="0"/>
                        </a:spcAft>
                      </a:pPr>
                      <a:r>
                        <a:rPr lang="en-US" sz="1500" u="sng" kern="1200" dirty="0">
                          <a:solidFill>
                            <a:schemeClr val="dk1"/>
                          </a:solidFill>
                          <a:latin typeface="+mn-lt"/>
                          <a:ea typeface="+mn-ea"/>
                          <a:cs typeface="+mn-cs"/>
                        </a:rPr>
                        <a:t>“public road” means any road, street or thoroughfare or any other place (whether a thoroughfare or not) which is –</a:t>
                      </a:r>
                    </a:p>
                    <a:p>
                      <a:pPr marL="228600" marR="0" indent="-228600" algn="just">
                        <a:lnSpc>
                          <a:spcPct val="107000"/>
                        </a:lnSpc>
                        <a:spcBef>
                          <a:spcPts val="0"/>
                        </a:spcBef>
                        <a:spcAft>
                          <a:spcPts val="0"/>
                        </a:spcAft>
                        <a:buAutoNum type="alphaLcParenBoth"/>
                      </a:pPr>
                      <a:r>
                        <a:rPr lang="en-US" sz="1500" u="sng" kern="1200" dirty="0">
                          <a:solidFill>
                            <a:schemeClr val="dk1"/>
                          </a:solidFill>
                          <a:latin typeface="+mn-lt"/>
                          <a:ea typeface="+mn-ea"/>
                          <a:cs typeface="+mn-cs"/>
                        </a:rPr>
                        <a:t>commonly used by the public or any section thereof; or </a:t>
                      </a:r>
                    </a:p>
                    <a:p>
                      <a:pPr marL="0" marR="0" algn="just">
                        <a:lnSpc>
                          <a:spcPct val="107000"/>
                        </a:lnSpc>
                        <a:spcBef>
                          <a:spcPts val="0"/>
                        </a:spcBef>
                        <a:spcAft>
                          <a:spcPts val="0"/>
                        </a:spcAft>
                      </a:pPr>
                      <a:r>
                        <a:rPr lang="en-US" sz="1500" u="sng" kern="1200" dirty="0">
                          <a:solidFill>
                            <a:schemeClr val="dk1"/>
                          </a:solidFill>
                          <a:latin typeface="+mn-lt"/>
                          <a:ea typeface="+mn-ea"/>
                          <a:cs typeface="+mn-cs"/>
                        </a:rPr>
                        <a:t>(b) the public or any section thereof has a right of access, and includes— </a:t>
                      </a:r>
                    </a:p>
                    <a:p>
                      <a:pPr marL="0" marR="0" algn="just">
                        <a:lnSpc>
                          <a:spcPct val="107000"/>
                        </a:lnSpc>
                        <a:spcBef>
                          <a:spcPts val="0"/>
                        </a:spcBef>
                        <a:spcAft>
                          <a:spcPts val="0"/>
                        </a:spcAft>
                      </a:pPr>
                      <a:r>
                        <a:rPr lang="en-US" sz="1500" u="sng" kern="1200" dirty="0">
                          <a:solidFill>
                            <a:schemeClr val="dk1"/>
                          </a:solidFill>
                          <a:latin typeface="+mn-lt"/>
                          <a:ea typeface="+mn-ea"/>
                          <a:cs typeface="+mn-cs"/>
                        </a:rPr>
                        <a:t>(</a:t>
                      </a:r>
                      <a:r>
                        <a:rPr lang="en-US" sz="1500" u="sng" kern="1200" dirty="0" err="1">
                          <a:solidFill>
                            <a:schemeClr val="dk1"/>
                          </a:solidFill>
                          <a:latin typeface="+mn-lt"/>
                          <a:ea typeface="+mn-ea"/>
                          <a:cs typeface="+mn-cs"/>
                        </a:rPr>
                        <a:t>i</a:t>
                      </a:r>
                      <a:r>
                        <a:rPr lang="en-US" sz="1500" u="sng" kern="1200" dirty="0">
                          <a:solidFill>
                            <a:schemeClr val="dk1"/>
                          </a:solidFill>
                          <a:latin typeface="+mn-lt"/>
                          <a:ea typeface="+mn-ea"/>
                          <a:cs typeface="+mn-cs"/>
                        </a:rPr>
                        <a:t>) the verge of any such road, street or thoroughfare; </a:t>
                      </a:r>
                    </a:p>
                    <a:p>
                      <a:pPr marL="0" marR="0" algn="just">
                        <a:lnSpc>
                          <a:spcPct val="107000"/>
                        </a:lnSpc>
                        <a:spcBef>
                          <a:spcPts val="0"/>
                        </a:spcBef>
                        <a:spcAft>
                          <a:spcPts val="0"/>
                        </a:spcAft>
                      </a:pPr>
                      <a:r>
                        <a:rPr lang="en-US" sz="1500" u="sng" kern="1200" dirty="0">
                          <a:solidFill>
                            <a:schemeClr val="dk1"/>
                          </a:solidFill>
                          <a:latin typeface="+mn-lt"/>
                          <a:ea typeface="+mn-ea"/>
                          <a:cs typeface="+mn-cs"/>
                        </a:rPr>
                        <a:t>(ii) any bridge, ferry or drift traversed by any such road, street or thoroughfare; and </a:t>
                      </a:r>
                    </a:p>
                    <a:p>
                      <a:pPr marL="0" marR="0" algn="just">
                        <a:lnSpc>
                          <a:spcPct val="107000"/>
                        </a:lnSpc>
                        <a:spcBef>
                          <a:spcPts val="0"/>
                        </a:spcBef>
                        <a:spcAft>
                          <a:spcPts val="0"/>
                        </a:spcAft>
                      </a:pPr>
                      <a:r>
                        <a:rPr lang="en-US" sz="1500" u="sng" kern="1200" dirty="0">
                          <a:solidFill>
                            <a:schemeClr val="dk1"/>
                          </a:solidFill>
                          <a:latin typeface="+mn-lt"/>
                          <a:ea typeface="+mn-ea"/>
                          <a:cs typeface="+mn-cs"/>
                        </a:rPr>
                        <a:t>(iii) any other work or object forming part of or connected with or belonging to such road, street or thoroughfare, </a:t>
                      </a:r>
                    </a:p>
                    <a:p>
                      <a:pPr marL="0" marR="0" algn="just">
                        <a:lnSpc>
                          <a:spcPct val="107000"/>
                        </a:lnSpc>
                        <a:spcBef>
                          <a:spcPts val="0"/>
                        </a:spcBef>
                        <a:spcAft>
                          <a:spcPts val="0"/>
                        </a:spcAft>
                      </a:pPr>
                      <a:r>
                        <a:rPr lang="en-US" sz="1500" u="sng" kern="1200" dirty="0">
                          <a:solidFill>
                            <a:schemeClr val="dk1"/>
                          </a:solidFill>
                          <a:latin typeface="+mn-lt"/>
                          <a:ea typeface="+mn-ea"/>
                          <a:cs typeface="+mn-cs"/>
                        </a:rPr>
                        <a:t>but does not include roads inside a residential estate or other area, with the prescribed methods of access control;” </a:t>
                      </a:r>
                      <a:endParaRPr lang="en-ZA" sz="1500" kern="1200" dirty="0">
                        <a:solidFill>
                          <a:schemeClr val="dk1"/>
                        </a:solidFill>
                        <a:latin typeface="+mn-lt"/>
                        <a:ea typeface="+mn-ea"/>
                        <a:cs typeface="+mn-cs"/>
                      </a:endParaRPr>
                    </a:p>
                  </a:txBody>
                  <a:tcPr marL="63688" marR="63688"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US" sz="1500" dirty="0" smtClean="0">
                          <a:effectLst/>
                          <a:latin typeface="+mn-lt"/>
                          <a:ea typeface="Calibri" panose="020F0502020204030204" pitchFamily="34" charset="0"/>
                          <a:cs typeface="Times New Roman" panose="02020603050405020304" pitchFamily="18" charset="0"/>
                        </a:rPr>
                        <a:t>Accepted.</a:t>
                      </a:r>
                      <a:endParaRPr lang="en-US" sz="15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a:xfrm>
            <a:off x="8809832" y="20000588"/>
            <a:ext cx="443706" cy="973863"/>
          </a:xfrm>
        </p:spPr>
        <p:txBody>
          <a:bodyPr/>
          <a:lstStyle/>
          <a:p>
            <a:pPr>
              <a:defRPr/>
            </a:pPr>
            <a:fld id="{8E07DBBD-13FA-456E-9FFF-BB922381A294}" type="slidenum">
              <a:rPr lang="en-US" smtClean="0"/>
              <a:pPr>
                <a:defRPr/>
              </a:pPr>
              <a:t>32</a:t>
            </a:fld>
            <a:endParaRPr lang="en-US" dirty="0"/>
          </a:p>
        </p:txBody>
      </p:sp>
    </p:spTree>
    <p:extLst>
      <p:ext uri="{BB962C8B-B14F-4D97-AF65-F5344CB8AC3E}">
        <p14:creationId xmlns:p14="http://schemas.microsoft.com/office/powerpoint/2010/main" xmlns="" val="730040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83144281"/>
              </p:ext>
            </p:extLst>
          </p:nvPr>
        </p:nvGraphicFramePr>
        <p:xfrm>
          <a:off x="-14326" y="3"/>
          <a:ext cx="9267865" cy="5887017"/>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816424">
                  <a:extLst>
                    <a:ext uri="{9D8B030D-6E8A-4147-A177-3AD203B41FA5}">
                      <a16:colId xmlns:a16="http://schemas.microsoft.com/office/drawing/2014/main" xmlns="" val="199004167"/>
                    </a:ext>
                  </a:extLst>
                </a:gridCol>
                <a:gridCol w="3618658">
                  <a:extLst>
                    <a:ext uri="{9D8B030D-6E8A-4147-A177-3AD203B41FA5}">
                      <a16:colId xmlns:a16="http://schemas.microsoft.com/office/drawing/2014/main" xmlns="" val="885104855"/>
                    </a:ext>
                  </a:extLst>
                </a:gridCol>
              </a:tblGrid>
              <a:tr h="352174">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534843">
                <a:tc>
                  <a:txBody>
                    <a:bodyPr/>
                    <a:lstStyle/>
                    <a:p>
                      <a:pPr marL="0" marR="0">
                        <a:lnSpc>
                          <a:spcPct val="107000"/>
                        </a:lnSpc>
                        <a:spcBef>
                          <a:spcPts val="0"/>
                        </a:spcBef>
                        <a:spcAft>
                          <a:spcPts val="0"/>
                        </a:spcAft>
                      </a:pPr>
                      <a:r>
                        <a:rPr lang="en-GB" sz="1400" b="1" dirty="0">
                          <a:solidFill>
                            <a:schemeClr val="tx1"/>
                          </a:solidFill>
                          <a:effectLst/>
                          <a:latin typeface="+mn-lt"/>
                          <a:ea typeface="+mn-ea"/>
                          <a:cs typeface="+mn-cs"/>
                        </a:rPr>
                        <a:t>Alta </a:t>
                      </a:r>
                      <a:r>
                        <a:rPr lang="en-GB" sz="1400" b="1" dirty="0" err="1">
                          <a:solidFill>
                            <a:schemeClr val="tx1"/>
                          </a:solidFill>
                          <a:effectLst/>
                          <a:latin typeface="+mn-lt"/>
                          <a:ea typeface="+mn-ea"/>
                          <a:cs typeface="+mn-cs"/>
                        </a:rPr>
                        <a:t>Swanepoel</a:t>
                      </a:r>
                      <a:r>
                        <a:rPr lang="en-GB" sz="1400" b="1" dirty="0">
                          <a:solidFill>
                            <a:schemeClr val="tx1"/>
                          </a:solidFill>
                          <a:effectLst/>
                          <a:latin typeface="+mn-lt"/>
                          <a:ea typeface="+mn-ea"/>
                          <a:cs typeface="+mn-cs"/>
                        </a:rPr>
                        <a:t> and Associates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ZA" sz="1500" b="1" u="sng" kern="1200" dirty="0">
                          <a:solidFill>
                            <a:schemeClr val="dk1"/>
                          </a:solidFill>
                          <a:latin typeface="+mn-lt"/>
                          <a:ea typeface="+mn-ea"/>
                          <a:cs typeface="+mn-cs"/>
                        </a:rPr>
                        <a:t>Definitions</a:t>
                      </a:r>
                    </a:p>
                    <a:p>
                      <a:pPr marL="0" marR="0" algn="just">
                        <a:lnSpc>
                          <a:spcPct val="107000"/>
                        </a:lnSpc>
                        <a:spcBef>
                          <a:spcPts val="0"/>
                        </a:spcBef>
                        <a:spcAft>
                          <a:spcPts val="0"/>
                        </a:spcAft>
                      </a:pPr>
                      <a:r>
                        <a:rPr lang="en-US" sz="1500" kern="1200" dirty="0">
                          <a:solidFill>
                            <a:schemeClr val="dk1"/>
                          </a:solidFill>
                          <a:latin typeface="+mn-lt"/>
                          <a:ea typeface="+mn-ea"/>
                          <a:cs typeface="+mn-cs"/>
                        </a:rPr>
                        <a:t>If the decision of the </a:t>
                      </a:r>
                      <a:r>
                        <a:rPr lang="en-US" sz="1500" kern="1200" dirty="0" err="1">
                          <a:solidFill>
                            <a:schemeClr val="dk1"/>
                          </a:solidFill>
                          <a:latin typeface="+mn-lt"/>
                          <a:ea typeface="+mn-ea"/>
                          <a:cs typeface="+mn-cs"/>
                        </a:rPr>
                        <a:t>Mbele</a:t>
                      </a:r>
                      <a:r>
                        <a:rPr lang="en-US" sz="1500" kern="1200" dirty="0">
                          <a:solidFill>
                            <a:schemeClr val="dk1"/>
                          </a:solidFill>
                          <a:latin typeface="+mn-lt"/>
                          <a:ea typeface="+mn-ea"/>
                          <a:cs typeface="+mn-cs"/>
                        </a:rPr>
                        <a:t>-case is accepted, the definition of public road should be amended as follows: </a:t>
                      </a:r>
                    </a:p>
                    <a:p>
                      <a:pPr marL="0" marR="0" algn="just">
                        <a:lnSpc>
                          <a:spcPct val="107000"/>
                        </a:lnSpc>
                        <a:spcBef>
                          <a:spcPts val="0"/>
                        </a:spcBef>
                        <a:spcAft>
                          <a:spcPts val="0"/>
                        </a:spcAft>
                      </a:pPr>
                      <a:r>
                        <a:rPr lang="en-US" sz="1500" kern="1200" dirty="0">
                          <a:solidFill>
                            <a:schemeClr val="dk1"/>
                          </a:solidFill>
                          <a:latin typeface="+mn-lt"/>
                          <a:ea typeface="+mn-ea"/>
                          <a:cs typeface="+mn-cs"/>
                        </a:rPr>
                        <a:t>“</a:t>
                      </a:r>
                      <a:r>
                        <a:rPr lang="en-US" sz="1500" u="sng" kern="1200" dirty="0">
                          <a:solidFill>
                            <a:schemeClr val="dk1"/>
                          </a:solidFill>
                          <a:latin typeface="+mn-lt"/>
                          <a:ea typeface="+mn-ea"/>
                          <a:cs typeface="+mn-cs"/>
                        </a:rPr>
                        <a:t>public road” means any road, street or thoroughfare or any other place (whether a thoroughfare or not) which is – </a:t>
                      </a:r>
                    </a:p>
                    <a:p>
                      <a:pPr marL="0" marR="0" algn="just">
                        <a:lnSpc>
                          <a:spcPct val="107000"/>
                        </a:lnSpc>
                        <a:spcBef>
                          <a:spcPts val="0"/>
                        </a:spcBef>
                        <a:spcAft>
                          <a:spcPts val="0"/>
                        </a:spcAft>
                      </a:pPr>
                      <a:r>
                        <a:rPr lang="en-US" sz="1500" u="sng" kern="1200" dirty="0">
                          <a:solidFill>
                            <a:schemeClr val="dk1"/>
                          </a:solidFill>
                          <a:latin typeface="+mn-lt"/>
                          <a:ea typeface="+mn-ea"/>
                          <a:cs typeface="+mn-cs"/>
                        </a:rPr>
                        <a:t>(a) commonly used by the public or any section thereof; or </a:t>
                      </a:r>
                    </a:p>
                    <a:p>
                      <a:pPr marL="0" marR="0" algn="just">
                        <a:lnSpc>
                          <a:spcPct val="107000"/>
                        </a:lnSpc>
                        <a:spcBef>
                          <a:spcPts val="0"/>
                        </a:spcBef>
                        <a:spcAft>
                          <a:spcPts val="0"/>
                        </a:spcAft>
                      </a:pPr>
                      <a:r>
                        <a:rPr lang="en-US" sz="1500" u="sng" kern="1200" dirty="0">
                          <a:solidFill>
                            <a:schemeClr val="dk1"/>
                          </a:solidFill>
                          <a:latin typeface="+mn-lt"/>
                          <a:ea typeface="+mn-ea"/>
                          <a:cs typeface="+mn-cs"/>
                        </a:rPr>
                        <a:t>(b) the public or any section thereof has a right of access, and includes— </a:t>
                      </a:r>
                    </a:p>
                    <a:p>
                      <a:pPr marL="0" marR="0" algn="just">
                        <a:lnSpc>
                          <a:spcPct val="107000"/>
                        </a:lnSpc>
                        <a:spcBef>
                          <a:spcPts val="0"/>
                        </a:spcBef>
                        <a:spcAft>
                          <a:spcPts val="0"/>
                        </a:spcAft>
                      </a:pPr>
                      <a:endParaRPr lang="en-US" sz="1500" u="sng" kern="1200" dirty="0">
                        <a:solidFill>
                          <a:schemeClr val="dk1"/>
                        </a:solidFill>
                        <a:latin typeface="+mn-lt"/>
                        <a:ea typeface="+mn-ea"/>
                        <a:cs typeface="+mn-cs"/>
                      </a:endParaRPr>
                    </a:p>
                    <a:p>
                      <a:pPr marL="0" marR="0" algn="just">
                        <a:lnSpc>
                          <a:spcPct val="107000"/>
                        </a:lnSpc>
                        <a:spcBef>
                          <a:spcPts val="0"/>
                        </a:spcBef>
                        <a:spcAft>
                          <a:spcPts val="0"/>
                        </a:spcAft>
                      </a:pPr>
                      <a:r>
                        <a:rPr lang="en-US" sz="1500" u="sng" kern="1200" dirty="0">
                          <a:solidFill>
                            <a:schemeClr val="dk1"/>
                          </a:solidFill>
                          <a:latin typeface="+mn-lt"/>
                          <a:ea typeface="+mn-ea"/>
                          <a:cs typeface="+mn-cs"/>
                        </a:rPr>
                        <a:t>(</a:t>
                      </a:r>
                      <a:r>
                        <a:rPr lang="en-US" sz="1500" u="sng" kern="1200" dirty="0" err="1">
                          <a:solidFill>
                            <a:schemeClr val="dk1"/>
                          </a:solidFill>
                          <a:latin typeface="+mn-lt"/>
                          <a:ea typeface="+mn-ea"/>
                          <a:cs typeface="+mn-cs"/>
                        </a:rPr>
                        <a:t>i</a:t>
                      </a:r>
                      <a:r>
                        <a:rPr lang="en-US" sz="1500" u="sng" kern="1200" dirty="0">
                          <a:solidFill>
                            <a:schemeClr val="dk1"/>
                          </a:solidFill>
                          <a:latin typeface="+mn-lt"/>
                          <a:ea typeface="+mn-ea"/>
                          <a:cs typeface="+mn-cs"/>
                        </a:rPr>
                        <a:t>) the verge of any such road, street or thoroughfare; </a:t>
                      </a:r>
                    </a:p>
                    <a:p>
                      <a:pPr marL="0" marR="0" algn="just">
                        <a:lnSpc>
                          <a:spcPct val="107000"/>
                        </a:lnSpc>
                        <a:spcBef>
                          <a:spcPts val="0"/>
                        </a:spcBef>
                        <a:spcAft>
                          <a:spcPts val="0"/>
                        </a:spcAft>
                      </a:pPr>
                      <a:r>
                        <a:rPr lang="en-US" sz="1500" u="sng" kern="1200" dirty="0">
                          <a:solidFill>
                            <a:schemeClr val="dk1"/>
                          </a:solidFill>
                          <a:latin typeface="+mn-lt"/>
                          <a:ea typeface="+mn-ea"/>
                          <a:cs typeface="+mn-cs"/>
                        </a:rPr>
                        <a:t>(ii) any bridge, ferry or drift traversed by any such road, street or thoroughfare; and </a:t>
                      </a:r>
                    </a:p>
                    <a:p>
                      <a:pPr marL="0" marR="0" algn="just">
                        <a:lnSpc>
                          <a:spcPct val="107000"/>
                        </a:lnSpc>
                        <a:spcBef>
                          <a:spcPts val="0"/>
                        </a:spcBef>
                        <a:spcAft>
                          <a:spcPts val="0"/>
                        </a:spcAft>
                      </a:pPr>
                      <a:r>
                        <a:rPr lang="en-US" sz="1500" u="sng" kern="1200" dirty="0">
                          <a:solidFill>
                            <a:schemeClr val="dk1"/>
                          </a:solidFill>
                          <a:latin typeface="+mn-lt"/>
                          <a:ea typeface="+mn-ea"/>
                          <a:cs typeface="+mn-cs"/>
                        </a:rPr>
                        <a:t>(iii) any other work or object forming part of or connected with or belonging to such road, street or thoroughfare, </a:t>
                      </a:r>
                    </a:p>
                    <a:p>
                      <a:pPr marL="0" marR="0" algn="just">
                        <a:lnSpc>
                          <a:spcPct val="107000"/>
                        </a:lnSpc>
                        <a:spcBef>
                          <a:spcPts val="0"/>
                        </a:spcBef>
                        <a:spcAft>
                          <a:spcPts val="0"/>
                        </a:spcAft>
                      </a:pPr>
                      <a:r>
                        <a:rPr lang="en-US" sz="1500" u="sng" kern="1200" dirty="0">
                          <a:solidFill>
                            <a:schemeClr val="dk1"/>
                          </a:solidFill>
                          <a:latin typeface="+mn-lt"/>
                          <a:ea typeface="+mn-ea"/>
                          <a:cs typeface="+mn-cs"/>
                        </a:rPr>
                        <a:t>and includes roads inside a residential estate or other area, with the prescribed methods of access control;” </a:t>
                      </a:r>
                      <a:endParaRPr lang="en-ZA" sz="1500" kern="1200" dirty="0">
                        <a:solidFill>
                          <a:schemeClr val="dk1"/>
                        </a:solidFill>
                        <a:latin typeface="+mn-lt"/>
                        <a:ea typeface="+mn-ea"/>
                        <a:cs typeface="+mn-cs"/>
                      </a:endParaRPr>
                    </a:p>
                  </a:txBody>
                  <a:tcPr marL="63688" marR="63688" marT="0" marB="0"/>
                </a:tc>
                <a:tc>
                  <a:txBody>
                    <a:bodyPr/>
                    <a:lstStyle/>
                    <a:p>
                      <a:pPr marL="0" marR="0" algn="just">
                        <a:lnSpc>
                          <a:spcPct val="107000"/>
                        </a:lnSpc>
                        <a:spcBef>
                          <a:spcPts val="0"/>
                        </a:spcBef>
                        <a:spcAft>
                          <a:spcPts val="0"/>
                        </a:spcAft>
                      </a:pPr>
                      <a:endParaRPr lang="en-GB" sz="1500" dirty="0">
                        <a:effectLst/>
                      </a:endParaRPr>
                    </a:p>
                    <a:p>
                      <a:pPr marL="285750" marR="0" indent="-285750" algn="just">
                        <a:lnSpc>
                          <a:spcPct val="107000"/>
                        </a:lnSpc>
                        <a:spcBef>
                          <a:spcPts val="0"/>
                        </a:spcBef>
                        <a:spcAft>
                          <a:spcPts val="0"/>
                        </a:spcAft>
                        <a:buFont typeface="Arial" panose="020B0604020202020204" pitchFamily="34" charset="0"/>
                        <a:buChar char="•"/>
                      </a:pPr>
                      <a:r>
                        <a:rPr lang="en-US" sz="1500" dirty="0" smtClean="0">
                          <a:effectLst/>
                          <a:latin typeface="+mn-lt"/>
                          <a:ea typeface="Calibri" panose="020F0502020204030204" pitchFamily="34" charset="0"/>
                          <a:cs typeface="Times New Roman" panose="02020603050405020304" pitchFamily="18" charset="0"/>
                        </a:rPr>
                        <a:t>Accepted.</a:t>
                      </a:r>
                      <a:endParaRPr lang="en-US" sz="15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a:xfrm>
            <a:off x="8809832" y="20000588"/>
            <a:ext cx="443706" cy="973863"/>
          </a:xfrm>
        </p:spPr>
        <p:txBody>
          <a:bodyPr/>
          <a:lstStyle/>
          <a:p>
            <a:pPr>
              <a:defRPr/>
            </a:pPr>
            <a:fld id="{8E07DBBD-13FA-456E-9FFF-BB922381A294}" type="slidenum">
              <a:rPr lang="en-US" smtClean="0"/>
              <a:pPr>
                <a:defRPr/>
              </a:pPr>
              <a:t>33</a:t>
            </a:fld>
            <a:endParaRPr lang="en-US" dirty="0"/>
          </a:p>
        </p:txBody>
      </p:sp>
    </p:spTree>
    <p:extLst>
      <p:ext uri="{BB962C8B-B14F-4D97-AF65-F5344CB8AC3E}">
        <p14:creationId xmlns:p14="http://schemas.microsoft.com/office/powerpoint/2010/main" xmlns="" val="2247551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43047960"/>
              </p:ext>
            </p:extLst>
          </p:nvPr>
        </p:nvGraphicFramePr>
        <p:xfrm>
          <a:off x="0" y="0"/>
          <a:ext cx="9267864" cy="5978349"/>
        </p:xfrm>
        <a:graphic>
          <a:graphicData uri="http://schemas.openxmlformats.org/drawingml/2006/table">
            <a:tbl>
              <a:tblPr firstRow="1" firstCol="1" bandRow="1">
                <a:tableStyleId>{5C22544A-7EE6-4342-B048-85BDC9FD1C3A}</a:tableStyleId>
              </a:tblPr>
              <a:tblGrid>
                <a:gridCol w="1904790">
                  <a:extLst>
                    <a:ext uri="{9D8B030D-6E8A-4147-A177-3AD203B41FA5}">
                      <a16:colId xmlns:a16="http://schemas.microsoft.com/office/drawing/2014/main" xmlns="" val="3578070163"/>
                    </a:ext>
                  </a:extLst>
                </a:gridCol>
                <a:gridCol w="3946115">
                  <a:extLst>
                    <a:ext uri="{9D8B030D-6E8A-4147-A177-3AD203B41FA5}">
                      <a16:colId xmlns:a16="http://schemas.microsoft.com/office/drawing/2014/main" xmlns="" val="199004167"/>
                    </a:ext>
                  </a:extLst>
                </a:gridCol>
                <a:gridCol w="3416959">
                  <a:extLst>
                    <a:ext uri="{9D8B030D-6E8A-4147-A177-3AD203B41FA5}">
                      <a16:colId xmlns:a16="http://schemas.microsoft.com/office/drawing/2014/main" xmlns="" val="885104855"/>
                    </a:ext>
                  </a:extLst>
                </a:gridCol>
              </a:tblGrid>
              <a:tr h="26334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62367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Alta </a:t>
                      </a:r>
                      <a:r>
                        <a:rPr lang="en-US" sz="1400" b="1" kern="1200" dirty="0" err="1">
                          <a:solidFill>
                            <a:schemeClr val="dk1"/>
                          </a:solidFill>
                          <a:effectLst/>
                          <a:latin typeface="+mn-lt"/>
                          <a:ea typeface="+mn-ea"/>
                          <a:cs typeface="+mn-cs"/>
                        </a:rPr>
                        <a:t>Swanepoel</a:t>
                      </a:r>
                      <a:r>
                        <a:rPr lang="en-US" sz="1400" b="1" kern="1200" dirty="0">
                          <a:solidFill>
                            <a:schemeClr val="dk1"/>
                          </a:solidFill>
                          <a:effectLst/>
                          <a:latin typeface="+mn-lt"/>
                          <a:ea typeface="+mn-ea"/>
                          <a:cs typeface="+mn-cs"/>
                        </a:rPr>
                        <a:t> and Associates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r>
                        <a:rPr lang="en-US" sz="1500" b="1" kern="1200" dirty="0">
                          <a:solidFill>
                            <a:schemeClr val="dk1"/>
                          </a:solidFill>
                          <a:effectLst/>
                          <a:latin typeface="+mn-lt"/>
                          <a:ea typeface="+mn-ea"/>
                          <a:cs typeface="+mn-cs"/>
                        </a:rPr>
                        <a:t>“pedal cycle” </a:t>
                      </a:r>
                      <a:r>
                        <a:rPr lang="en-US" sz="1500" kern="1200" dirty="0">
                          <a:solidFill>
                            <a:schemeClr val="dk1"/>
                          </a:solidFill>
                          <a:effectLst/>
                          <a:latin typeface="+mn-lt"/>
                          <a:ea typeface="+mn-ea"/>
                          <a:cs typeface="+mn-cs"/>
                        </a:rPr>
                        <a:t>means—</a:t>
                      </a:r>
                    </a:p>
                    <a:p>
                      <a:r>
                        <a:rPr lang="en-US" sz="1500" kern="1200" dirty="0">
                          <a:solidFill>
                            <a:schemeClr val="dk1"/>
                          </a:solidFill>
                          <a:effectLst/>
                          <a:latin typeface="+mn-lt"/>
                          <a:ea typeface="+mn-ea"/>
                          <a:cs typeface="+mn-cs"/>
                        </a:rPr>
                        <a:t>(a)     a bicycle or tricycle designed for propulsion solely by means of human power; or </a:t>
                      </a:r>
                    </a:p>
                    <a:p>
                      <a:pPr marL="228600" indent="-228600">
                        <a:buAutoNum type="alphaLcParenBoth" startAt="2"/>
                      </a:pPr>
                      <a:r>
                        <a:rPr lang="en-US" sz="1500" u="sng" kern="1200" dirty="0">
                          <a:solidFill>
                            <a:schemeClr val="dk1"/>
                          </a:solidFill>
                          <a:effectLst/>
                          <a:latin typeface="+mn-lt"/>
                          <a:ea typeface="+mn-ea"/>
                          <a:cs typeface="+mn-cs"/>
                        </a:rPr>
                        <a:t>a power assisted pedal cycle,  as contemplated in subparagraph (iii) of the definition of motor vehicle;”.</a:t>
                      </a:r>
                    </a:p>
                    <a:p>
                      <a:pPr marL="0" indent="0">
                        <a:buNone/>
                      </a:pPr>
                      <a:endParaRPr lang="en-US" sz="1500" kern="1200" dirty="0">
                        <a:solidFill>
                          <a:schemeClr val="dk1"/>
                        </a:solidFill>
                        <a:effectLst/>
                        <a:latin typeface="+mn-lt"/>
                        <a:ea typeface="+mn-ea"/>
                        <a:cs typeface="+mn-cs"/>
                      </a:endParaRPr>
                    </a:p>
                    <a:p>
                      <a:pPr marL="0" indent="0">
                        <a:buNone/>
                      </a:pPr>
                      <a:r>
                        <a:rPr lang="en-US" sz="1500" b="1" kern="1200" dirty="0">
                          <a:solidFill>
                            <a:schemeClr val="dk1"/>
                          </a:solidFill>
                          <a:effectLst/>
                          <a:latin typeface="+mn-lt"/>
                          <a:ea typeface="+mn-ea"/>
                          <a:cs typeface="+mn-cs"/>
                        </a:rPr>
                        <a:t>motor vehicle” </a:t>
                      </a:r>
                      <a:r>
                        <a:rPr lang="en-US" sz="1500" kern="1200" dirty="0">
                          <a:solidFill>
                            <a:schemeClr val="dk1"/>
                          </a:solidFill>
                          <a:effectLst/>
                          <a:latin typeface="+mn-lt"/>
                          <a:ea typeface="+mn-ea"/>
                          <a:cs typeface="+mn-cs"/>
                        </a:rPr>
                        <a:t>means any self-propelled vehicle and includes—</a:t>
                      </a:r>
                    </a:p>
                    <a:p>
                      <a:pPr marL="0" indent="0">
                        <a:buNone/>
                      </a:pPr>
                      <a:r>
                        <a:rPr lang="en-US" sz="1500" kern="1200" dirty="0">
                          <a:solidFill>
                            <a:schemeClr val="dk1"/>
                          </a:solidFill>
                          <a:effectLst/>
                          <a:latin typeface="+mn-lt"/>
                          <a:ea typeface="+mn-ea"/>
                          <a:cs typeface="+mn-cs"/>
                        </a:rPr>
                        <a:t>(a)    a trailer; and</a:t>
                      </a:r>
                    </a:p>
                    <a:p>
                      <a:pPr marL="0" indent="0">
                        <a:buNone/>
                      </a:pPr>
                      <a:r>
                        <a:rPr lang="en-US" sz="1500" kern="1200" dirty="0">
                          <a:solidFill>
                            <a:schemeClr val="dk1"/>
                          </a:solidFill>
                          <a:effectLst/>
                          <a:latin typeface="+mn-lt"/>
                          <a:ea typeface="+mn-ea"/>
                          <a:cs typeface="+mn-cs"/>
                        </a:rPr>
                        <a:t>(b)    </a:t>
                      </a:r>
                      <a:r>
                        <a:rPr lang="en-US" sz="1500" u="sng" kern="1200" dirty="0">
                          <a:solidFill>
                            <a:schemeClr val="dk1"/>
                          </a:solidFill>
                          <a:effectLst/>
                          <a:latin typeface="+mn-lt"/>
                          <a:ea typeface="+mn-ea"/>
                          <a:cs typeface="+mn-cs"/>
                        </a:rPr>
                        <a:t>a power assisted pedal cycle, except for a power assisted pedal cycle contemplated in subparagraph (iii) </a:t>
                      </a:r>
                      <a:r>
                        <a:rPr lang="en-US" sz="1500" kern="1200" dirty="0">
                          <a:solidFill>
                            <a:schemeClr val="dk1"/>
                          </a:solidFill>
                          <a:effectLst/>
                          <a:latin typeface="+mn-lt"/>
                          <a:ea typeface="+mn-ea"/>
                          <a:cs typeface="+mn-cs"/>
                        </a:rPr>
                        <a:t>[vehicle having pedals and an engine or an electric motor as an integral part thereof or attached thereto and which is designed or adapted to be propelled by means of such pedals, engine or electric motor, or both such pedals [and], engine or electric motor], but does not include—</a:t>
                      </a:r>
                    </a:p>
                    <a:p>
                      <a:pPr marL="0" indent="0">
                        <a:buNone/>
                      </a:pPr>
                      <a:r>
                        <a:rPr lang="en-US" sz="1500" kern="1200" dirty="0">
                          <a:solidFill>
                            <a:schemeClr val="dk1"/>
                          </a:solidFill>
                          <a:effectLst/>
                          <a:latin typeface="+mn-lt"/>
                          <a:ea typeface="+mn-ea"/>
                          <a:cs typeface="+mn-cs"/>
                        </a:rPr>
                        <a:t>(</a:t>
                      </a:r>
                      <a:r>
                        <a:rPr lang="en-US" sz="1500" kern="1200" dirty="0" err="1">
                          <a:solidFill>
                            <a:schemeClr val="dk1"/>
                          </a:solidFill>
                          <a:effectLst/>
                          <a:latin typeface="+mn-lt"/>
                          <a:ea typeface="+mn-ea"/>
                          <a:cs typeface="+mn-cs"/>
                        </a:rPr>
                        <a:t>i</a:t>
                      </a:r>
                      <a:r>
                        <a:rPr lang="en-US" sz="1500" kern="1200" dirty="0">
                          <a:solidFill>
                            <a:schemeClr val="dk1"/>
                          </a:solidFill>
                          <a:effectLst/>
                          <a:latin typeface="+mn-lt"/>
                          <a:ea typeface="+mn-ea"/>
                          <a:cs typeface="+mn-cs"/>
                        </a:rPr>
                        <a:t>)       any vehicle propelled by electrical power derived from storage batteries and which is controlled by a pedestrian; [or] </a:t>
                      </a:r>
                    </a:p>
                    <a:p>
                      <a:pPr marL="0" indent="0">
                        <a:buNone/>
                      </a:pPr>
                      <a:r>
                        <a:rPr lang="en-US" sz="1500" kern="1200" dirty="0">
                          <a:solidFill>
                            <a:schemeClr val="dk1"/>
                          </a:solidFill>
                          <a:effectLst/>
                          <a:latin typeface="+mn-lt"/>
                          <a:ea typeface="+mn-ea"/>
                          <a:cs typeface="+mn-cs"/>
                        </a:rPr>
                        <a:t> </a:t>
                      </a:r>
                    </a:p>
                  </a:txBody>
                  <a:tcPr marL="63688" marR="63688" marT="0" marB="0"/>
                </a:tc>
                <a:tc>
                  <a:txBody>
                    <a:bodyPr/>
                    <a:lstStyle/>
                    <a:p>
                      <a:pPr marL="0" marR="0" algn="just">
                        <a:lnSpc>
                          <a:spcPct val="107000"/>
                        </a:lnSpc>
                        <a:spcBef>
                          <a:spcPts val="0"/>
                        </a:spcBef>
                        <a:spcAft>
                          <a:spcPts val="0"/>
                        </a:spcAft>
                      </a:pPr>
                      <a:r>
                        <a:rPr lang="en-GB" sz="1500" dirty="0">
                          <a:effectLst/>
                        </a:rPr>
                        <a:t>Accepted. </a:t>
                      </a:r>
                    </a:p>
                    <a:p>
                      <a:pPr marL="0" marR="0" algn="just">
                        <a:lnSpc>
                          <a:spcPct val="107000"/>
                        </a:lnSpc>
                        <a:spcBef>
                          <a:spcPts val="0"/>
                        </a:spcBef>
                        <a:spcAft>
                          <a:spcPts val="0"/>
                        </a:spcAft>
                      </a:pPr>
                      <a:endParaRPr lang="en-GB" sz="1500" dirty="0">
                        <a:effectLst/>
                      </a:endParaRPr>
                    </a:p>
                    <a:p>
                      <a:pPr marL="0" marR="0" algn="just">
                        <a:lnSpc>
                          <a:spcPct val="107000"/>
                        </a:lnSpc>
                        <a:spcBef>
                          <a:spcPts val="0"/>
                        </a:spcBef>
                        <a:spcAft>
                          <a:spcPts val="0"/>
                        </a:spcAft>
                      </a:pPr>
                      <a:endParaRPr lang="en-GB" sz="1500" dirty="0">
                        <a:effectLst/>
                      </a:endParaRPr>
                    </a:p>
                    <a:p>
                      <a:pPr marL="0" marR="0" algn="just">
                        <a:lnSpc>
                          <a:spcPct val="107000"/>
                        </a:lnSpc>
                        <a:spcBef>
                          <a:spcPts val="0"/>
                        </a:spcBef>
                        <a:spcAft>
                          <a:spcPts val="0"/>
                        </a:spcAft>
                      </a:pPr>
                      <a:endParaRPr lang="en-GB" sz="1500" dirty="0">
                        <a:effectLst/>
                      </a:endParaRPr>
                    </a:p>
                    <a:p>
                      <a:pPr marL="0" marR="0" algn="just">
                        <a:lnSpc>
                          <a:spcPct val="107000"/>
                        </a:lnSpc>
                        <a:spcBef>
                          <a:spcPts val="0"/>
                        </a:spcBef>
                        <a:spcAft>
                          <a:spcPts val="0"/>
                        </a:spcAft>
                      </a:pPr>
                      <a:endParaRPr lang="en-GB" sz="1500" dirty="0">
                        <a:effectLst/>
                      </a:endParaRPr>
                    </a:p>
                    <a:p>
                      <a:pPr marL="0" marR="0" algn="just">
                        <a:lnSpc>
                          <a:spcPct val="107000"/>
                        </a:lnSpc>
                        <a:spcBef>
                          <a:spcPts val="0"/>
                        </a:spcBef>
                        <a:spcAft>
                          <a:spcPts val="0"/>
                        </a:spcAft>
                      </a:pPr>
                      <a:endParaRPr lang="en-GB" sz="1500" dirty="0">
                        <a:effectLst/>
                      </a:endParaRPr>
                    </a:p>
                    <a:p>
                      <a:pPr marL="0" marR="0" algn="just">
                        <a:lnSpc>
                          <a:spcPct val="107000"/>
                        </a:lnSpc>
                        <a:spcBef>
                          <a:spcPts val="0"/>
                        </a:spcBef>
                        <a:spcAft>
                          <a:spcPts val="0"/>
                        </a:spcAft>
                      </a:pPr>
                      <a:r>
                        <a:rPr lang="en-GB" sz="1500" dirty="0" smtClean="0">
                          <a:effectLst/>
                        </a:rPr>
                        <a:t>Accepted.</a:t>
                      </a:r>
                      <a:endParaRPr lang="en-GB" sz="1500" dirty="0">
                        <a:effectLst/>
                      </a:endParaRPr>
                    </a:p>
                    <a:p>
                      <a:pPr marL="0" marR="0" algn="just">
                        <a:lnSpc>
                          <a:spcPct val="107000"/>
                        </a:lnSpc>
                        <a:spcBef>
                          <a:spcPts val="0"/>
                        </a:spcBef>
                        <a:spcAft>
                          <a:spcPts val="0"/>
                        </a:spcAft>
                      </a:pPr>
                      <a:endParaRPr lang="en-GB" sz="150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GB" sz="150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a:xfrm>
            <a:off x="9091265" y="6463084"/>
            <a:ext cx="504056" cy="418729"/>
          </a:xfrm>
        </p:spPr>
        <p:txBody>
          <a:bodyPr/>
          <a:lstStyle/>
          <a:p>
            <a:pPr>
              <a:defRPr/>
            </a:pPr>
            <a:fld id="{8E07DBBD-13FA-456E-9FFF-BB922381A294}" type="slidenum">
              <a:rPr lang="en-US" smtClean="0"/>
              <a:pPr>
                <a:defRPr/>
              </a:pPr>
              <a:t>34</a:t>
            </a:fld>
            <a:endParaRPr lang="en-US" dirty="0"/>
          </a:p>
        </p:txBody>
      </p:sp>
    </p:spTree>
    <p:extLst>
      <p:ext uri="{BB962C8B-B14F-4D97-AF65-F5344CB8AC3E}">
        <p14:creationId xmlns:p14="http://schemas.microsoft.com/office/powerpoint/2010/main" xmlns="" val="3612801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15113160"/>
              </p:ext>
            </p:extLst>
          </p:nvPr>
        </p:nvGraphicFramePr>
        <p:xfrm>
          <a:off x="-21220" y="-19889"/>
          <a:ext cx="9267864" cy="5904235"/>
        </p:xfrm>
        <a:graphic>
          <a:graphicData uri="http://schemas.openxmlformats.org/drawingml/2006/table">
            <a:tbl>
              <a:tblPr firstRow="1" firstCol="1" bandRow="1">
                <a:tableStyleId>{5C22544A-7EE6-4342-B048-85BDC9FD1C3A}</a:tableStyleId>
              </a:tblPr>
              <a:tblGrid>
                <a:gridCol w="1976798">
                  <a:extLst>
                    <a:ext uri="{9D8B030D-6E8A-4147-A177-3AD203B41FA5}">
                      <a16:colId xmlns:a16="http://schemas.microsoft.com/office/drawing/2014/main" xmlns="" val="3578070163"/>
                    </a:ext>
                  </a:extLst>
                </a:gridCol>
                <a:gridCol w="3384376">
                  <a:extLst>
                    <a:ext uri="{9D8B030D-6E8A-4147-A177-3AD203B41FA5}">
                      <a16:colId xmlns:a16="http://schemas.microsoft.com/office/drawing/2014/main" xmlns="" val="199004167"/>
                    </a:ext>
                  </a:extLst>
                </a:gridCol>
                <a:gridCol w="3906690">
                  <a:extLst>
                    <a:ext uri="{9D8B030D-6E8A-4147-A177-3AD203B41FA5}">
                      <a16:colId xmlns:a16="http://schemas.microsoft.com/office/drawing/2014/main" xmlns="" val="885104855"/>
                    </a:ext>
                  </a:extLst>
                </a:gridCol>
              </a:tblGrid>
              <a:tr h="316304">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086549">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Alta </a:t>
                      </a:r>
                      <a:r>
                        <a:rPr lang="en-US" sz="1400" b="1" kern="1200" dirty="0" err="1">
                          <a:solidFill>
                            <a:schemeClr val="dk1"/>
                          </a:solidFill>
                          <a:effectLst/>
                          <a:latin typeface="+mn-lt"/>
                          <a:ea typeface="+mn-ea"/>
                          <a:cs typeface="+mn-cs"/>
                        </a:rPr>
                        <a:t>Swanepoel</a:t>
                      </a:r>
                      <a:r>
                        <a:rPr lang="en-US" sz="1400" b="1" kern="1200" dirty="0">
                          <a:solidFill>
                            <a:schemeClr val="dk1"/>
                          </a:solidFill>
                          <a:effectLst/>
                          <a:latin typeface="+mn-lt"/>
                          <a:ea typeface="+mn-ea"/>
                          <a:cs typeface="+mn-cs"/>
                        </a:rPr>
                        <a:t> and Associates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r>
                        <a:rPr lang="en-US" sz="1500" b="1" kern="1200" dirty="0">
                          <a:solidFill>
                            <a:schemeClr val="dk1"/>
                          </a:solidFill>
                          <a:effectLst/>
                          <a:latin typeface="+mn-lt"/>
                          <a:ea typeface="+mn-ea"/>
                          <a:cs typeface="+mn-cs"/>
                        </a:rPr>
                        <a:t>“pedal cycle”</a:t>
                      </a:r>
                      <a:r>
                        <a:rPr lang="en-US" sz="1500" b="1" kern="1200" baseline="0" dirty="0">
                          <a:solidFill>
                            <a:schemeClr val="dk1"/>
                          </a:solidFill>
                          <a:effectLst/>
                          <a:latin typeface="+mn-lt"/>
                          <a:ea typeface="+mn-ea"/>
                          <a:cs typeface="+mn-cs"/>
                        </a:rPr>
                        <a:t> </a:t>
                      </a:r>
                      <a:r>
                        <a:rPr lang="en-US" sz="1500" b="1" kern="1200" baseline="0" dirty="0" err="1">
                          <a:solidFill>
                            <a:schemeClr val="dk1"/>
                          </a:solidFill>
                          <a:effectLst/>
                          <a:latin typeface="+mn-lt"/>
                          <a:ea typeface="+mn-ea"/>
                          <a:cs typeface="+mn-cs"/>
                        </a:rPr>
                        <a:t>cont</a:t>
                      </a:r>
                      <a:r>
                        <a:rPr lang="en-US" sz="1500" b="1" kern="1200" baseline="0" dirty="0">
                          <a:solidFill>
                            <a:schemeClr val="dk1"/>
                          </a:solidFill>
                          <a:effectLst/>
                          <a:latin typeface="+mn-lt"/>
                          <a:ea typeface="+mn-ea"/>
                          <a:cs typeface="+mn-cs"/>
                        </a:rPr>
                        <a:t>’</a:t>
                      </a:r>
                      <a:endParaRPr lang="en-US" sz="1500" kern="1200" dirty="0">
                        <a:solidFill>
                          <a:schemeClr val="dk1"/>
                        </a:solidFill>
                        <a:effectLst/>
                        <a:latin typeface="+mn-lt"/>
                        <a:ea typeface="+mn-ea"/>
                        <a:cs typeface="+mn-cs"/>
                      </a:endParaRPr>
                    </a:p>
                    <a:p>
                      <a:pPr marL="0" indent="0">
                        <a:buNone/>
                      </a:pPr>
                      <a:r>
                        <a:rPr lang="en-US" sz="1500" kern="1200" dirty="0">
                          <a:solidFill>
                            <a:schemeClr val="dk1"/>
                          </a:solidFill>
                          <a:effectLst/>
                          <a:latin typeface="+mn-lt"/>
                          <a:ea typeface="+mn-ea"/>
                          <a:cs typeface="+mn-cs"/>
                        </a:rPr>
                        <a:t>(ii)      any vehicle with a mass not exceeding 230 kilograms and specially designed and constructed, and not merely adapted, for the use of any person suffering from some physical defect or disability and used solely by such person; [or]</a:t>
                      </a:r>
                    </a:p>
                    <a:p>
                      <a:pPr marL="0" indent="0">
                        <a:buNone/>
                      </a:pPr>
                      <a:r>
                        <a:rPr lang="en-US" sz="1500" kern="1200" dirty="0">
                          <a:solidFill>
                            <a:schemeClr val="dk1"/>
                          </a:solidFill>
                          <a:effectLst/>
                          <a:latin typeface="+mn-lt"/>
                          <a:ea typeface="+mn-ea"/>
                          <a:cs typeface="+mn-cs"/>
                        </a:rPr>
                        <a:t>(iii)   </a:t>
                      </a:r>
                      <a:r>
                        <a:rPr lang="en-US" sz="1500" u="sng" kern="1200" dirty="0">
                          <a:solidFill>
                            <a:schemeClr val="dk1"/>
                          </a:solidFill>
                          <a:effectLst/>
                          <a:latin typeface="+mn-lt"/>
                          <a:ea typeface="+mn-ea"/>
                          <a:cs typeface="+mn-cs"/>
                        </a:rPr>
                        <a:t>  a power assisted pedal cycle, having pedals and an engine or an electrical motor as an integral part thereof, with a maximum mass of 30 kilograms and a design speed not exceeding 25 km/h, that complies with the prescribed requirements for power assisted pedal cycles; or</a:t>
                      </a:r>
                    </a:p>
                    <a:p>
                      <a:pPr marL="0" indent="0">
                        <a:buNone/>
                      </a:pPr>
                      <a:r>
                        <a:rPr lang="en-US" sz="1500" kern="1200" dirty="0">
                          <a:solidFill>
                            <a:schemeClr val="dk1"/>
                          </a:solidFill>
                          <a:effectLst/>
                          <a:latin typeface="+mn-lt"/>
                          <a:ea typeface="+mn-ea"/>
                          <a:cs typeface="+mn-cs"/>
                        </a:rPr>
                        <a:t>(iv)     </a:t>
                      </a:r>
                      <a:r>
                        <a:rPr lang="en-US" sz="1500" u="sng" kern="1200" dirty="0">
                          <a:solidFill>
                            <a:schemeClr val="dk1"/>
                          </a:solidFill>
                          <a:effectLst/>
                          <a:latin typeface="+mn-lt"/>
                          <a:ea typeface="+mn-ea"/>
                          <a:cs typeface="+mn-cs"/>
                        </a:rPr>
                        <a:t>a vehicle that has a maximum design speed of 45 km/h that complies with the prescribed requirements for environmentally friendly vehicles; "; </a:t>
                      </a:r>
                    </a:p>
                    <a:p>
                      <a:pPr marL="0" indent="0">
                        <a:buNone/>
                      </a:pPr>
                      <a:r>
                        <a:rPr lang="en-US" sz="1500" kern="1200" dirty="0">
                          <a:solidFill>
                            <a:schemeClr val="dk1"/>
                          </a:solidFill>
                          <a:effectLst/>
                          <a:latin typeface="+mn-lt"/>
                          <a:ea typeface="+mn-ea"/>
                          <a:cs typeface="+mn-cs"/>
                        </a:rPr>
                        <a:t> </a:t>
                      </a:r>
                    </a:p>
                    <a:p>
                      <a:pPr marL="0" indent="0">
                        <a:buNone/>
                      </a:pPr>
                      <a:endParaRPr lang="en-US" sz="1500" kern="1200" dirty="0">
                        <a:solidFill>
                          <a:schemeClr val="dk1"/>
                        </a:solidFill>
                        <a:effectLst/>
                        <a:latin typeface="+mn-lt"/>
                        <a:ea typeface="+mn-ea"/>
                        <a:cs typeface="+mn-cs"/>
                      </a:endParaRPr>
                    </a:p>
                  </a:txBody>
                  <a:tcPr marL="63688" marR="63688" marT="0" marB="0"/>
                </a:tc>
                <a:tc>
                  <a:txBody>
                    <a:bodyPr/>
                    <a:lstStyle/>
                    <a:p>
                      <a:pPr marL="0" marR="0" algn="just">
                        <a:lnSpc>
                          <a:spcPct val="107000"/>
                        </a:lnSpc>
                        <a:spcBef>
                          <a:spcPts val="0"/>
                        </a:spcBef>
                        <a:spcAft>
                          <a:spcPts val="0"/>
                        </a:spcAft>
                      </a:pPr>
                      <a:r>
                        <a:rPr lang="en-GB" sz="1500" dirty="0">
                          <a:effectLst/>
                        </a:rPr>
                        <a:t>Accepted. </a:t>
                      </a:r>
                    </a:p>
                    <a:p>
                      <a:pPr marL="0" marR="0" algn="just">
                        <a:lnSpc>
                          <a:spcPct val="107000"/>
                        </a:lnSpc>
                        <a:spcBef>
                          <a:spcPts val="0"/>
                        </a:spcBef>
                        <a:spcAft>
                          <a:spcPts val="0"/>
                        </a:spcAft>
                      </a:pPr>
                      <a:endParaRPr lang="en-GB" sz="1500" dirty="0">
                        <a:effectLst/>
                      </a:endParaRPr>
                    </a:p>
                    <a:p>
                      <a:pPr marL="0" marR="0" algn="just">
                        <a:lnSpc>
                          <a:spcPct val="107000"/>
                        </a:lnSpc>
                        <a:spcBef>
                          <a:spcPts val="0"/>
                        </a:spcBef>
                        <a:spcAft>
                          <a:spcPts val="0"/>
                        </a:spcAft>
                      </a:pPr>
                      <a:endParaRPr lang="en-GB" sz="1500" dirty="0">
                        <a:effectLst/>
                      </a:endParaRPr>
                    </a:p>
                    <a:p>
                      <a:pPr marL="0" marR="0" algn="just">
                        <a:lnSpc>
                          <a:spcPct val="107000"/>
                        </a:lnSpc>
                        <a:spcBef>
                          <a:spcPts val="0"/>
                        </a:spcBef>
                        <a:spcAft>
                          <a:spcPts val="0"/>
                        </a:spcAft>
                      </a:pPr>
                      <a:endParaRPr lang="en-GB" sz="1500" dirty="0">
                        <a:effectLst/>
                      </a:endParaRPr>
                    </a:p>
                    <a:p>
                      <a:pPr marL="0" marR="0" algn="just">
                        <a:lnSpc>
                          <a:spcPct val="107000"/>
                        </a:lnSpc>
                        <a:spcBef>
                          <a:spcPts val="0"/>
                        </a:spcBef>
                        <a:spcAft>
                          <a:spcPts val="0"/>
                        </a:spcAft>
                      </a:pPr>
                      <a:endParaRPr lang="en-GB" sz="1500" dirty="0">
                        <a:effectLst/>
                      </a:endParaRPr>
                    </a:p>
                    <a:p>
                      <a:pPr marL="0" marR="0" algn="just">
                        <a:lnSpc>
                          <a:spcPct val="107000"/>
                        </a:lnSpc>
                        <a:spcBef>
                          <a:spcPts val="0"/>
                        </a:spcBef>
                        <a:spcAft>
                          <a:spcPts val="0"/>
                        </a:spcAft>
                      </a:pPr>
                      <a:endParaRPr lang="en-GB" sz="1500" dirty="0">
                        <a:effectLst/>
                      </a:endParaRPr>
                    </a:p>
                    <a:p>
                      <a:pPr marL="0" marR="0" algn="just">
                        <a:lnSpc>
                          <a:spcPct val="107000"/>
                        </a:lnSpc>
                        <a:spcBef>
                          <a:spcPts val="0"/>
                        </a:spcBef>
                        <a:spcAft>
                          <a:spcPts val="0"/>
                        </a:spcAft>
                      </a:pPr>
                      <a:r>
                        <a:rPr lang="en-GB" sz="1500" dirty="0">
                          <a:effectLst/>
                        </a:rPr>
                        <a:t>Accepted. </a:t>
                      </a:r>
                    </a:p>
                    <a:p>
                      <a:pPr marL="0" marR="0" algn="just">
                        <a:lnSpc>
                          <a:spcPct val="107000"/>
                        </a:lnSpc>
                        <a:spcBef>
                          <a:spcPts val="0"/>
                        </a:spcBef>
                        <a:spcAft>
                          <a:spcPts val="0"/>
                        </a:spcAft>
                      </a:pPr>
                      <a:endParaRPr lang="en-GB" sz="150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GB" sz="150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r h="501382">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9091265" y="6463084"/>
            <a:ext cx="504056" cy="418729"/>
          </a:xfrm>
        </p:spPr>
        <p:txBody>
          <a:bodyPr/>
          <a:lstStyle/>
          <a:p>
            <a:pPr>
              <a:defRPr/>
            </a:pPr>
            <a:fld id="{8E07DBBD-13FA-456E-9FFF-BB922381A294}" type="slidenum">
              <a:rPr lang="en-US" smtClean="0"/>
              <a:pPr>
                <a:defRPr/>
              </a:pPr>
              <a:t>35</a:t>
            </a:fld>
            <a:endParaRPr lang="en-US" dirty="0"/>
          </a:p>
        </p:txBody>
      </p:sp>
    </p:spTree>
    <p:extLst>
      <p:ext uri="{BB962C8B-B14F-4D97-AF65-F5344CB8AC3E}">
        <p14:creationId xmlns:p14="http://schemas.microsoft.com/office/powerpoint/2010/main" xmlns="" val="4112670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54698486"/>
              </p:ext>
            </p:extLst>
          </p:nvPr>
        </p:nvGraphicFramePr>
        <p:xfrm>
          <a:off x="1" y="1"/>
          <a:ext cx="9339872" cy="5887020"/>
        </p:xfrm>
        <a:graphic>
          <a:graphicData uri="http://schemas.openxmlformats.org/drawingml/2006/table">
            <a:tbl>
              <a:tblPr firstRow="1" firstCol="1" bandRow="1">
                <a:tableStyleId>{5C22544A-7EE6-4342-B048-85BDC9FD1C3A}</a:tableStyleId>
              </a:tblPr>
              <a:tblGrid>
                <a:gridCol w="1923379">
                  <a:extLst>
                    <a:ext uri="{9D8B030D-6E8A-4147-A177-3AD203B41FA5}">
                      <a16:colId xmlns:a16="http://schemas.microsoft.com/office/drawing/2014/main" xmlns="" val="3578070163"/>
                    </a:ext>
                  </a:extLst>
                </a:gridCol>
                <a:gridCol w="4547874">
                  <a:extLst>
                    <a:ext uri="{9D8B030D-6E8A-4147-A177-3AD203B41FA5}">
                      <a16:colId xmlns:a16="http://schemas.microsoft.com/office/drawing/2014/main" xmlns="" val="199004167"/>
                    </a:ext>
                  </a:extLst>
                </a:gridCol>
                <a:gridCol w="2868619">
                  <a:extLst>
                    <a:ext uri="{9D8B030D-6E8A-4147-A177-3AD203B41FA5}">
                      <a16:colId xmlns:a16="http://schemas.microsoft.com/office/drawing/2014/main" xmlns="" val="885104855"/>
                    </a:ext>
                  </a:extLst>
                </a:gridCol>
              </a:tblGrid>
              <a:tr h="25570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63131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Alta </a:t>
                      </a:r>
                      <a:r>
                        <a:rPr lang="en-US" sz="1400" b="1" kern="1200" dirty="0" err="1">
                          <a:solidFill>
                            <a:schemeClr val="dk1"/>
                          </a:solidFill>
                          <a:effectLst/>
                          <a:latin typeface="+mn-lt"/>
                          <a:ea typeface="+mn-ea"/>
                          <a:cs typeface="+mn-cs"/>
                        </a:rPr>
                        <a:t>Swanepoel</a:t>
                      </a:r>
                      <a:r>
                        <a:rPr lang="en-US" sz="1400" b="1" kern="1200" dirty="0">
                          <a:solidFill>
                            <a:schemeClr val="dk1"/>
                          </a:solidFill>
                          <a:effectLst/>
                          <a:latin typeface="+mn-lt"/>
                          <a:ea typeface="+mn-ea"/>
                          <a:cs typeface="+mn-cs"/>
                        </a:rPr>
                        <a:t> and Associates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US" sz="1500" dirty="0">
                          <a:effectLst/>
                        </a:rPr>
                        <a:t>Section 8 refers to a municipality and section 8A refers to a registering authority. Consistent wording is suggested. Section 1 contains a definition for a local authority but none for a municipality. The term municipality is not used in the existing NRTA.</a:t>
                      </a:r>
                    </a:p>
                    <a:p>
                      <a:pPr marL="0" marR="0" algn="just">
                        <a:lnSpc>
                          <a:spcPct val="107000"/>
                        </a:lnSpc>
                        <a:spcBef>
                          <a:spcPts val="0"/>
                        </a:spcBef>
                        <a:spcAft>
                          <a:spcPts val="0"/>
                        </a:spcAft>
                      </a:pPr>
                      <a:r>
                        <a:rPr lang="en-US" sz="1500" dirty="0">
                          <a:effectLst/>
                        </a:rPr>
                        <a:t>“local authority” means a transitional metropolitan substructure, transitional local council or local government body contemplated in section 1 (1) of the Local Government Transition Act, 1993 (Act No. 209 of 1993);</a:t>
                      </a:r>
                    </a:p>
                    <a:p>
                      <a:pPr marL="0" marR="0" algn="just">
                        <a:lnSpc>
                          <a:spcPct val="107000"/>
                        </a:lnSpc>
                        <a:spcBef>
                          <a:spcPts val="0"/>
                        </a:spcBef>
                        <a:spcAft>
                          <a:spcPts val="0"/>
                        </a:spcAft>
                      </a:pPr>
                      <a:r>
                        <a:rPr lang="en-US" sz="1500" dirty="0">
                          <a:effectLst/>
                        </a:rPr>
                        <a:t> "8.  Driving </a:t>
                      </a:r>
                      <a:r>
                        <a:rPr lang="en-US" sz="1500" dirty="0" err="1">
                          <a:effectLst/>
                        </a:rPr>
                        <a:t>licence</a:t>
                      </a:r>
                      <a:r>
                        <a:rPr lang="en-US" sz="1500" dirty="0">
                          <a:effectLst/>
                        </a:rPr>
                        <a:t> testing </a:t>
                      </a:r>
                      <a:r>
                        <a:rPr lang="en-US" sz="1500" dirty="0" err="1">
                          <a:effectLst/>
                        </a:rPr>
                        <a:t>centre</a:t>
                      </a:r>
                      <a:r>
                        <a:rPr lang="en-US" sz="1500" dirty="0">
                          <a:effectLst/>
                        </a:rPr>
                        <a:t> to be registered</a:t>
                      </a:r>
                    </a:p>
                    <a:p>
                      <a:pPr marL="0" marR="0" algn="just">
                        <a:lnSpc>
                          <a:spcPct val="107000"/>
                        </a:lnSpc>
                        <a:spcBef>
                          <a:spcPts val="0"/>
                        </a:spcBef>
                        <a:spcAft>
                          <a:spcPts val="0"/>
                        </a:spcAft>
                      </a:pPr>
                      <a:r>
                        <a:rPr lang="en-US" sz="1500" dirty="0">
                          <a:effectLst/>
                        </a:rPr>
                        <a:t>A provincial department responsible for transport or a municipality registering authority shall not operate a driving </a:t>
                      </a:r>
                      <a:r>
                        <a:rPr lang="en-US" sz="1500" dirty="0" err="1">
                          <a:effectLst/>
                        </a:rPr>
                        <a:t>licence</a:t>
                      </a:r>
                      <a:r>
                        <a:rPr lang="en-US" sz="1500" dirty="0">
                          <a:effectLst/>
                        </a:rPr>
                        <a:t> testing </a:t>
                      </a:r>
                      <a:r>
                        <a:rPr lang="en-US" sz="1500" dirty="0" err="1">
                          <a:effectLst/>
                        </a:rPr>
                        <a:t>centre</a:t>
                      </a:r>
                      <a:r>
                        <a:rPr lang="en-US" sz="1500" dirty="0">
                          <a:effectLst/>
                        </a:rPr>
                        <a:t> unless such driving license testing </a:t>
                      </a:r>
                      <a:r>
                        <a:rPr lang="en-US" sz="1500" dirty="0" err="1">
                          <a:effectLst/>
                        </a:rPr>
                        <a:t>centre</a:t>
                      </a:r>
                      <a:r>
                        <a:rPr lang="en-US" sz="1500" dirty="0">
                          <a:effectLst/>
                        </a:rPr>
                        <a:t> is registered and graded in terms of this Act.".</a:t>
                      </a:r>
                    </a:p>
                    <a:p>
                      <a:pPr marL="0" marR="0" algn="just">
                        <a:lnSpc>
                          <a:spcPct val="107000"/>
                        </a:lnSpc>
                        <a:spcBef>
                          <a:spcPts val="0"/>
                        </a:spcBef>
                        <a:spcAft>
                          <a:spcPts val="0"/>
                        </a:spcAft>
                      </a:pPr>
                      <a:r>
                        <a:rPr lang="en-US" sz="1500" dirty="0">
                          <a:effectLst/>
                        </a:rPr>
                        <a:t> Amendment of section 8A of Act 93 of 1996, as inserted by section 6 of Act 21 of 1999 and amended by section 5 of Act 64 of 2008</a:t>
                      </a:r>
                    </a:p>
                    <a:p>
                      <a:pPr marL="0" marR="0" algn="just">
                        <a:lnSpc>
                          <a:spcPct val="107000"/>
                        </a:lnSpc>
                        <a:spcBef>
                          <a:spcPts val="0"/>
                        </a:spcBef>
                        <a:spcAft>
                          <a:spcPts val="0"/>
                        </a:spcAft>
                      </a:pPr>
                      <a:r>
                        <a:rPr lang="en-US" sz="1400" dirty="0">
                          <a:effectLst/>
                        </a:rPr>
                        <a:t> </a:t>
                      </a:r>
                      <a:endParaRPr lang="en-GB" sz="1400" dirty="0">
                        <a:effectLst/>
                      </a:endParaRPr>
                    </a:p>
                  </a:txBody>
                  <a:tcPr marL="63688" marR="63688" marT="0" marB="0"/>
                </a:tc>
                <a:tc>
                  <a:txBody>
                    <a:bodyPr/>
                    <a:lstStyle/>
                    <a:p>
                      <a:pPr marL="0" marR="0" algn="just">
                        <a:lnSpc>
                          <a:spcPct val="107000"/>
                        </a:lnSpc>
                        <a:spcBef>
                          <a:spcPts val="0"/>
                        </a:spcBef>
                        <a:spcAft>
                          <a:spcPts val="0"/>
                        </a:spcAft>
                      </a:pPr>
                      <a:r>
                        <a:rPr lang="en-GB" sz="1500" dirty="0" smtClean="0">
                          <a:effectLst/>
                        </a:rPr>
                        <a:t>Accepted</a:t>
                      </a:r>
                      <a:endParaRPr lang="en-GB" sz="1500" dirty="0">
                        <a:effectLst/>
                      </a:endParaRPr>
                    </a:p>
                    <a:p>
                      <a:pPr marL="0" marR="0" algn="just">
                        <a:lnSpc>
                          <a:spcPct val="107000"/>
                        </a:lnSpc>
                        <a:spcBef>
                          <a:spcPts val="0"/>
                        </a:spcBef>
                        <a:spcAft>
                          <a:spcPts val="0"/>
                        </a:spcAft>
                      </a:pPr>
                      <a:endParaRPr lang="en-GB" sz="140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GB" sz="140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36</a:t>
            </a:fld>
            <a:endParaRPr lang="en-US"/>
          </a:p>
        </p:txBody>
      </p:sp>
    </p:spTree>
    <p:extLst>
      <p:ext uri="{BB962C8B-B14F-4D97-AF65-F5344CB8AC3E}">
        <p14:creationId xmlns:p14="http://schemas.microsoft.com/office/powerpoint/2010/main" xmlns="" val="1332647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30032751"/>
              </p:ext>
            </p:extLst>
          </p:nvPr>
        </p:nvGraphicFramePr>
        <p:xfrm>
          <a:off x="3931" y="-1341"/>
          <a:ext cx="9249607" cy="5960369"/>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28651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6738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Alta </a:t>
                      </a:r>
                      <a:r>
                        <a:rPr lang="en-US" sz="1400" b="1" kern="1200" dirty="0" err="1">
                          <a:solidFill>
                            <a:schemeClr val="dk1"/>
                          </a:solidFill>
                          <a:effectLst/>
                          <a:latin typeface="+mn-lt"/>
                          <a:ea typeface="+mn-ea"/>
                          <a:cs typeface="+mn-cs"/>
                        </a:rPr>
                        <a:t>Swanepoel</a:t>
                      </a:r>
                      <a:r>
                        <a:rPr lang="en-US" sz="1400" b="1" kern="1200" dirty="0">
                          <a:solidFill>
                            <a:schemeClr val="dk1"/>
                          </a:solidFill>
                          <a:effectLst/>
                          <a:latin typeface="+mn-lt"/>
                          <a:ea typeface="+mn-ea"/>
                          <a:cs typeface="+mn-cs"/>
                        </a:rPr>
                        <a:t> and Associates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US" sz="1500" dirty="0">
                          <a:effectLst/>
                        </a:rPr>
                        <a:t>12.  Section 8A of the principal Act is hereby amended—</a:t>
                      </a:r>
                    </a:p>
                    <a:p>
                      <a:pPr marL="0" marR="0" algn="just">
                        <a:lnSpc>
                          <a:spcPct val="107000"/>
                        </a:lnSpc>
                        <a:spcBef>
                          <a:spcPts val="0"/>
                        </a:spcBef>
                        <a:spcAft>
                          <a:spcPts val="0"/>
                        </a:spcAft>
                      </a:pPr>
                      <a:r>
                        <a:rPr lang="en-US" sz="1500" dirty="0">
                          <a:effectLst/>
                        </a:rPr>
                        <a:t>"(1)	[Any department of State or registering authority] Any provincial department responsible for transport or registering authority desiring to operate a driving </a:t>
                      </a:r>
                      <a:r>
                        <a:rPr lang="en-US" sz="1500" dirty="0" err="1">
                          <a:effectLst/>
                        </a:rPr>
                        <a:t>licence</a:t>
                      </a:r>
                      <a:r>
                        <a:rPr lang="en-US" sz="1500" dirty="0">
                          <a:effectLst/>
                        </a:rPr>
                        <a:t> testing </a:t>
                      </a:r>
                      <a:r>
                        <a:rPr lang="en-US" sz="1500" dirty="0" err="1">
                          <a:effectLst/>
                        </a:rPr>
                        <a:t>centre</a:t>
                      </a:r>
                      <a:r>
                        <a:rPr lang="en-US" sz="1500" dirty="0">
                          <a:effectLst/>
                        </a:rPr>
                        <a:t> shall in the prescribed manner apply to the inspectorate of driving </a:t>
                      </a:r>
                      <a:r>
                        <a:rPr lang="en-US" sz="1500" dirty="0" err="1">
                          <a:effectLst/>
                        </a:rPr>
                        <a:t>licence</a:t>
                      </a:r>
                      <a:r>
                        <a:rPr lang="en-US" sz="1500" dirty="0">
                          <a:effectLst/>
                        </a:rPr>
                        <a:t> testing </a:t>
                      </a:r>
                      <a:r>
                        <a:rPr lang="en-US" sz="1500" dirty="0" err="1">
                          <a:effectLst/>
                        </a:rPr>
                        <a:t>centres</a:t>
                      </a:r>
                      <a:r>
                        <a:rPr lang="en-US" sz="1500" dirty="0">
                          <a:effectLst/>
                        </a:rPr>
                        <a:t> for approval and the registration of such testing </a:t>
                      </a:r>
                      <a:r>
                        <a:rPr lang="en-US" sz="1500" dirty="0" err="1">
                          <a:effectLst/>
                        </a:rPr>
                        <a:t>centre</a:t>
                      </a:r>
                      <a:r>
                        <a:rPr lang="en-US" sz="1500" dirty="0">
                          <a:effectLst/>
                        </a:rPr>
                        <a:t>."; </a:t>
                      </a:r>
                    </a:p>
                    <a:p>
                      <a:pPr marL="0" marR="0" algn="just">
                        <a:lnSpc>
                          <a:spcPct val="107000"/>
                        </a:lnSpc>
                        <a:spcBef>
                          <a:spcPts val="0"/>
                        </a:spcBef>
                        <a:spcAft>
                          <a:spcPts val="0"/>
                        </a:spcAft>
                      </a:pPr>
                      <a:r>
                        <a:rPr lang="en-US" sz="1500" dirty="0">
                          <a:effectLst/>
                        </a:rPr>
                        <a:t>(3)	[No department of State] A provincial department responsible for transport or a registering authority shall not operate a driving </a:t>
                      </a:r>
                      <a:r>
                        <a:rPr lang="en-US" sz="1500" dirty="0" err="1">
                          <a:effectLst/>
                        </a:rPr>
                        <a:t>licence</a:t>
                      </a:r>
                      <a:r>
                        <a:rPr lang="en-US" sz="1500" dirty="0">
                          <a:effectLst/>
                        </a:rPr>
                        <a:t> testing </a:t>
                      </a:r>
                      <a:r>
                        <a:rPr lang="en-US" sz="1500" dirty="0" err="1">
                          <a:effectLst/>
                        </a:rPr>
                        <a:t>centre</a:t>
                      </a:r>
                      <a:r>
                        <a:rPr lang="en-US" sz="1500" dirty="0">
                          <a:effectLst/>
                        </a:rPr>
                        <a:t> unless such testing </a:t>
                      </a:r>
                      <a:r>
                        <a:rPr lang="en-US" sz="1500" dirty="0" err="1">
                          <a:effectLst/>
                        </a:rPr>
                        <a:t>centre</a:t>
                      </a:r>
                      <a:r>
                        <a:rPr lang="en-US" sz="1500" dirty="0">
                          <a:effectLst/>
                        </a:rPr>
                        <a:t> is registered and graded in accordance with this Act.” and</a:t>
                      </a:r>
                    </a:p>
                    <a:p>
                      <a:pPr marL="0" marR="0" algn="just">
                        <a:lnSpc>
                          <a:spcPct val="107000"/>
                        </a:lnSpc>
                        <a:spcBef>
                          <a:spcPts val="0"/>
                        </a:spcBef>
                        <a:spcAft>
                          <a:spcPts val="0"/>
                        </a:spcAft>
                      </a:pPr>
                      <a:endParaRPr lang="en-GB" sz="1500" dirty="0">
                        <a:effectLst/>
                      </a:endParaRPr>
                    </a:p>
                  </a:txBody>
                  <a:tcPr marL="63688" marR="63688" marT="0" marB="0"/>
                </a:tc>
                <a:tc>
                  <a:txBody>
                    <a:bodyPr/>
                    <a:lstStyle/>
                    <a:p>
                      <a:pPr marL="0" marR="0" algn="just">
                        <a:lnSpc>
                          <a:spcPct val="107000"/>
                        </a:lnSpc>
                        <a:spcBef>
                          <a:spcPts val="0"/>
                        </a:spcBef>
                        <a:spcAft>
                          <a:spcPts val="0"/>
                        </a:spcAft>
                      </a:pPr>
                      <a:r>
                        <a:rPr lang="en-GB" sz="1500" kern="1200" dirty="0">
                          <a:solidFill>
                            <a:schemeClr val="dk1"/>
                          </a:solidFill>
                          <a:effectLst/>
                          <a:latin typeface="+mn-lt"/>
                          <a:ea typeface="+mn-ea"/>
                          <a:cs typeface="+mn-cs"/>
                        </a:rPr>
                        <a:t>Noted, to be aligned</a:t>
                      </a:r>
                      <a:r>
                        <a:rPr lang="en-GB" sz="1500" kern="1200" baseline="0" dirty="0">
                          <a:solidFill>
                            <a:schemeClr val="dk1"/>
                          </a:solidFill>
                          <a:effectLst/>
                          <a:latin typeface="+mn-lt"/>
                          <a:ea typeface="+mn-ea"/>
                          <a:cs typeface="+mn-cs"/>
                        </a:rPr>
                        <a:t> </a:t>
                      </a:r>
                      <a:endParaRPr lang="en-GB" sz="150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GB" sz="150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37</a:t>
            </a:fld>
            <a:endParaRPr lang="en-US"/>
          </a:p>
        </p:txBody>
      </p:sp>
    </p:spTree>
    <p:extLst>
      <p:ext uri="{BB962C8B-B14F-4D97-AF65-F5344CB8AC3E}">
        <p14:creationId xmlns:p14="http://schemas.microsoft.com/office/powerpoint/2010/main" xmlns="" val="36128019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71848178"/>
              </p:ext>
            </p:extLst>
          </p:nvPr>
        </p:nvGraphicFramePr>
        <p:xfrm>
          <a:off x="3931" y="0"/>
          <a:ext cx="9249607" cy="5959028"/>
        </p:xfrm>
        <a:graphic>
          <a:graphicData uri="http://schemas.openxmlformats.org/drawingml/2006/table">
            <a:tbl>
              <a:tblPr firstRow="1" firstCol="1" bandRow="1">
                <a:tableStyleId>{5C22544A-7EE6-4342-B048-85BDC9FD1C3A}</a:tableStyleId>
              </a:tblPr>
              <a:tblGrid>
                <a:gridCol w="1814526">
                  <a:extLst>
                    <a:ext uri="{9D8B030D-6E8A-4147-A177-3AD203B41FA5}">
                      <a16:colId xmlns:a16="http://schemas.microsoft.com/office/drawing/2014/main" xmlns="" val="3578070163"/>
                    </a:ext>
                  </a:extLst>
                </a:gridCol>
                <a:gridCol w="3154358">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235486">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227601">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Alta </a:t>
                      </a:r>
                      <a:r>
                        <a:rPr lang="en-US" sz="1400" b="1" kern="1200" dirty="0" err="1">
                          <a:solidFill>
                            <a:schemeClr val="dk1"/>
                          </a:solidFill>
                          <a:effectLst/>
                          <a:latin typeface="+mn-lt"/>
                          <a:ea typeface="+mn-ea"/>
                          <a:cs typeface="+mn-cs"/>
                        </a:rPr>
                        <a:t>Swanepoel</a:t>
                      </a:r>
                      <a:r>
                        <a:rPr lang="en-US" sz="1400" b="1" kern="1200" dirty="0">
                          <a:solidFill>
                            <a:schemeClr val="dk1"/>
                          </a:solidFill>
                          <a:effectLst/>
                          <a:latin typeface="+mn-lt"/>
                          <a:ea typeface="+mn-ea"/>
                          <a:cs typeface="+mn-cs"/>
                        </a:rPr>
                        <a:t> and Associates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US" sz="1500" dirty="0">
                          <a:effectLst/>
                        </a:rPr>
                        <a:t>12.  Section 8A of the principal Act is hereby amended— </a:t>
                      </a:r>
                      <a:r>
                        <a:rPr lang="en-US" sz="1500" b="1" dirty="0" err="1">
                          <a:effectLst/>
                        </a:rPr>
                        <a:t>cont</a:t>
                      </a:r>
                      <a:r>
                        <a:rPr lang="en-US" sz="1500" b="1" dirty="0">
                          <a:effectLst/>
                        </a:rPr>
                        <a:t>’</a:t>
                      </a:r>
                    </a:p>
                    <a:p>
                      <a:pPr marL="0" marR="0" algn="just">
                        <a:lnSpc>
                          <a:spcPct val="107000"/>
                        </a:lnSpc>
                        <a:spcBef>
                          <a:spcPts val="0"/>
                        </a:spcBef>
                        <a:spcAft>
                          <a:spcPts val="0"/>
                        </a:spcAft>
                      </a:pPr>
                      <a:r>
                        <a:rPr lang="en-US" sz="1500" dirty="0">
                          <a:effectLst/>
                        </a:rPr>
                        <a:t> "(4)	A driving </a:t>
                      </a:r>
                      <a:r>
                        <a:rPr lang="en-US" sz="1500" dirty="0" err="1">
                          <a:effectLst/>
                        </a:rPr>
                        <a:t>licence</a:t>
                      </a:r>
                      <a:r>
                        <a:rPr lang="en-US" sz="1500" dirty="0">
                          <a:effectLst/>
                        </a:rPr>
                        <a:t> testing </a:t>
                      </a:r>
                      <a:r>
                        <a:rPr lang="en-US" sz="1500" dirty="0" err="1">
                          <a:effectLst/>
                        </a:rPr>
                        <a:t>centre</a:t>
                      </a:r>
                      <a:r>
                        <a:rPr lang="en-US" sz="1500" dirty="0">
                          <a:effectLst/>
                        </a:rPr>
                        <a:t> may, on the prescribed conditions apply to the inspectorate of driving </a:t>
                      </a:r>
                      <a:r>
                        <a:rPr lang="en-US" sz="1500" dirty="0" err="1">
                          <a:effectLst/>
                        </a:rPr>
                        <a:t>licence</a:t>
                      </a:r>
                      <a:r>
                        <a:rPr lang="en-US" sz="1500" dirty="0">
                          <a:effectLst/>
                        </a:rPr>
                        <a:t> testing </a:t>
                      </a:r>
                      <a:r>
                        <a:rPr lang="en-US" sz="1500" dirty="0" err="1">
                          <a:effectLst/>
                        </a:rPr>
                        <a:t>centre</a:t>
                      </a:r>
                      <a:r>
                        <a:rPr lang="en-US" sz="1500" dirty="0">
                          <a:effectLst/>
                        </a:rPr>
                        <a:t> to be registered and graded to operate a mobile facility that may test applicants for learner’s licences.—</a:t>
                      </a:r>
                    </a:p>
                    <a:p>
                      <a:pPr marL="0" marR="0" algn="just">
                        <a:lnSpc>
                          <a:spcPct val="107000"/>
                        </a:lnSpc>
                        <a:spcBef>
                          <a:spcPts val="0"/>
                        </a:spcBef>
                        <a:spcAft>
                          <a:spcPts val="0"/>
                        </a:spcAft>
                      </a:pPr>
                      <a:r>
                        <a:rPr lang="en-US" sz="1500" dirty="0">
                          <a:effectLst/>
                        </a:rPr>
                        <a:t>(a)	in case of a provincial department, within the province concerned; or</a:t>
                      </a:r>
                    </a:p>
                    <a:p>
                      <a:pPr marL="0" marR="0" algn="just">
                        <a:lnSpc>
                          <a:spcPct val="107000"/>
                        </a:lnSpc>
                        <a:spcBef>
                          <a:spcPts val="0"/>
                        </a:spcBef>
                        <a:spcAft>
                          <a:spcPts val="0"/>
                        </a:spcAft>
                      </a:pPr>
                      <a:r>
                        <a:rPr lang="en-US" sz="1500" dirty="0">
                          <a:effectLst/>
                        </a:rPr>
                        <a:t>(b)	in case of a registering authority, within the area of the registering authority concerned.".</a:t>
                      </a:r>
                    </a:p>
                    <a:p>
                      <a:pPr marL="0" marR="0" algn="just">
                        <a:lnSpc>
                          <a:spcPct val="107000"/>
                        </a:lnSpc>
                        <a:spcBef>
                          <a:spcPts val="0"/>
                        </a:spcBef>
                        <a:spcAft>
                          <a:spcPts val="0"/>
                        </a:spcAft>
                      </a:pPr>
                      <a:endParaRPr lang="en-GB" sz="1400" dirty="0">
                        <a:effectLst/>
                      </a:endParaRPr>
                    </a:p>
                  </a:txBody>
                  <a:tcPr marL="63688" marR="63688" marT="0" marB="0"/>
                </a:tc>
                <a:tc>
                  <a:txBody>
                    <a:bodyPr/>
                    <a:lstStyle/>
                    <a:p>
                      <a:pPr marL="0" marR="0" algn="just">
                        <a:lnSpc>
                          <a:spcPct val="107000"/>
                        </a:lnSpc>
                        <a:spcBef>
                          <a:spcPts val="0"/>
                        </a:spcBef>
                        <a:spcAft>
                          <a:spcPts val="0"/>
                        </a:spcAft>
                      </a:pPr>
                      <a:r>
                        <a:rPr lang="en-GB" sz="1400" dirty="0" smtClean="0">
                          <a:effectLst/>
                        </a:rPr>
                        <a:t>Accepted</a:t>
                      </a:r>
                      <a:endParaRPr lang="en-GB" sz="1400" dirty="0">
                        <a:effectLst/>
                      </a:endParaRPr>
                    </a:p>
                    <a:p>
                      <a:pPr marL="0" marR="0" algn="just">
                        <a:lnSpc>
                          <a:spcPct val="107000"/>
                        </a:lnSpc>
                        <a:spcBef>
                          <a:spcPts val="0"/>
                        </a:spcBef>
                        <a:spcAft>
                          <a:spcPts val="0"/>
                        </a:spcAft>
                      </a:pPr>
                      <a:endParaRPr lang="en-GB" sz="140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GB" sz="140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r h="495941">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38</a:t>
            </a:fld>
            <a:endParaRPr lang="en-US"/>
          </a:p>
        </p:txBody>
      </p:sp>
    </p:spTree>
    <p:extLst>
      <p:ext uri="{BB962C8B-B14F-4D97-AF65-F5344CB8AC3E}">
        <p14:creationId xmlns:p14="http://schemas.microsoft.com/office/powerpoint/2010/main" xmlns="" val="9895647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67063233"/>
              </p:ext>
            </p:extLst>
          </p:nvPr>
        </p:nvGraphicFramePr>
        <p:xfrm>
          <a:off x="-14326" y="0"/>
          <a:ext cx="9249607" cy="6696742"/>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90766">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810446">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Alta </a:t>
                      </a:r>
                      <a:r>
                        <a:rPr lang="en-US" sz="1400" b="1" kern="1200" dirty="0" err="1">
                          <a:solidFill>
                            <a:schemeClr val="dk1"/>
                          </a:solidFill>
                          <a:effectLst/>
                          <a:latin typeface="+mn-lt"/>
                          <a:ea typeface="+mn-ea"/>
                          <a:cs typeface="+mn-cs"/>
                        </a:rPr>
                        <a:t>Swanepoel</a:t>
                      </a:r>
                      <a:r>
                        <a:rPr lang="en-US" sz="1400" b="1" kern="1200" dirty="0">
                          <a:solidFill>
                            <a:schemeClr val="dk1"/>
                          </a:solidFill>
                          <a:effectLst/>
                          <a:latin typeface="+mn-lt"/>
                          <a:ea typeface="+mn-ea"/>
                          <a:cs typeface="+mn-cs"/>
                        </a:rPr>
                        <a:t> and Associates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GB" sz="1500" b="1" dirty="0">
                          <a:effectLst/>
                        </a:rPr>
                        <a:t>Clause 23</a:t>
                      </a:r>
                    </a:p>
                    <a:p>
                      <a:pPr marL="0" marR="0" algn="just">
                        <a:lnSpc>
                          <a:spcPct val="107000"/>
                        </a:lnSpc>
                        <a:spcBef>
                          <a:spcPts val="0"/>
                        </a:spcBef>
                        <a:spcAft>
                          <a:spcPts val="0"/>
                        </a:spcAft>
                      </a:pPr>
                      <a:r>
                        <a:rPr lang="en-US" sz="1500" b="1" dirty="0">
                          <a:effectLst/>
                        </a:rPr>
                        <a:t>Amendment of section 20 of Act 93 of 1996, as amended by section 9 of Act 64 of 2008</a:t>
                      </a:r>
                    </a:p>
                    <a:p>
                      <a:pPr marL="0" marR="0" algn="just">
                        <a:lnSpc>
                          <a:spcPct val="107000"/>
                        </a:lnSpc>
                        <a:spcBef>
                          <a:spcPts val="0"/>
                        </a:spcBef>
                        <a:spcAft>
                          <a:spcPts val="0"/>
                        </a:spcAft>
                      </a:pPr>
                      <a:r>
                        <a:rPr lang="en-US" sz="1500" b="0" dirty="0">
                          <a:effectLst/>
                        </a:rPr>
                        <a:t>23.  Section 20 of the principal Act is hereby amended by the insertion after subsection (1) of the following subsection:</a:t>
                      </a:r>
                    </a:p>
                    <a:p>
                      <a:pPr marL="0" marR="0" algn="just">
                        <a:lnSpc>
                          <a:spcPct val="107000"/>
                        </a:lnSpc>
                        <a:spcBef>
                          <a:spcPts val="0"/>
                        </a:spcBef>
                        <a:spcAft>
                          <a:spcPts val="0"/>
                        </a:spcAft>
                      </a:pPr>
                      <a:r>
                        <a:rPr lang="en-US" sz="1500" b="0" u="sng" dirty="0">
                          <a:effectLst/>
                        </a:rPr>
                        <a:t>“(1A)The provisions of subsection (1) shall not be applicable </a:t>
                      </a:r>
                      <a:r>
                        <a:rPr lang="en-US" sz="1500" b="0" u="sng" strike="sngStrike" dirty="0">
                          <a:effectLst/>
                        </a:rPr>
                        <a:t>on</a:t>
                      </a:r>
                      <a:r>
                        <a:rPr lang="en-US" sz="1500" b="0" u="sng" dirty="0">
                          <a:effectLst/>
                        </a:rPr>
                        <a:t> </a:t>
                      </a:r>
                      <a:r>
                        <a:rPr lang="en-US" sz="1500" b="0" u="sng" dirty="0">
                          <a:solidFill>
                            <a:srgbClr val="FFC000"/>
                          </a:solidFill>
                          <a:effectLst/>
                        </a:rPr>
                        <a:t>from</a:t>
                      </a:r>
                      <a:r>
                        <a:rPr lang="en-US" sz="1500" b="0" u="sng" dirty="0">
                          <a:effectLst/>
                        </a:rPr>
                        <a:t> a date fixed by the Minister by notice in the Gazette.”.</a:t>
                      </a:r>
                    </a:p>
                    <a:p>
                      <a:pPr marL="0" marR="0" algn="just">
                        <a:lnSpc>
                          <a:spcPct val="107000"/>
                        </a:lnSpc>
                        <a:spcBef>
                          <a:spcPts val="0"/>
                        </a:spcBef>
                        <a:spcAft>
                          <a:spcPts val="0"/>
                        </a:spcAft>
                      </a:pPr>
                      <a:endParaRPr lang="en-GB" sz="1500" b="1" dirty="0">
                        <a:effectLst/>
                      </a:endParaRPr>
                    </a:p>
                  </a:txBody>
                  <a:tcPr marL="63688" marR="63688" marT="0" marB="0"/>
                </a:tc>
                <a:tc>
                  <a:txBody>
                    <a:bodyPr/>
                    <a:lstStyle/>
                    <a:p>
                      <a:pPr marL="0" marR="0" algn="just">
                        <a:lnSpc>
                          <a:spcPct val="107000"/>
                        </a:lnSpc>
                        <a:spcBef>
                          <a:spcPts val="0"/>
                        </a:spcBef>
                        <a:spcAft>
                          <a:spcPts val="0"/>
                        </a:spcAft>
                      </a:pPr>
                      <a:r>
                        <a:rPr lang="en-GB" sz="1500" dirty="0" smtClean="0">
                          <a:effectLst/>
                        </a:rPr>
                        <a:t>Accepted. </a:t>
                      </a:r>
                      <a:endParaRPr lang="en-GB" sz="150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GB" sz="150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r h="495530">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659217" y="7759228"/>
            <a:ext cx="576064" cy="720080"/>
          </a:xfrm>
        </p:spPr>
        <p:txBody>
          <a:bodyPr/>
          <a:lstStyle/>
          <a:p>
            <a:pPr>
              <a:defRPr/>
            </a:pPr>
            <a:fld id="{8E07DBBD-13FA-456E-9FFF-BB922381A294}" type="slidenum">
              <a:rPr lang="en-US" smtClean="0"/>
              <a:pPr>
                <a:defRPr/>
              </a:pPr>
              <a:t>39</a:t>
            </a:fld>
            <a:endParaRPr lang="en-US" dirty="0"/>
          </a:p>
        </p:txBody>
      </p:sp>
    </p:spTree>
    <p:extLst>
      <p:ext uri="{BB962C8B-B14F-4D97-AF65-F5344CB8AC3E}">
        <p14:creationId xmlns:p14="http://schemas.microsoft.com/office/powerpoint/2010/main" xmlns="" val="445703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85077634"/>
              </p:ext>
            </p:extLst>
          </p:nvPr>
        </p:nvGraphicFramePr>
        <p:xfrm>
          <a:off x="0" y="1"/>
          <a:ext cx="9253538" cy="6119632"/>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4185493">
                  <a:extLst>
                    <a:ext uri="{9D8B030D-6E8A-4147-A177-3AD203B41FA5}">
                      <a16:colId xmlns:a16="http://schemas.microsoft.com/office/drawing/2014/main" xmlns="" val="199004167"/>
                    </a:ext>
                  </a:extLst>
                </a:gridCol>
                <a:gridCol w="3258617">
                  <a:extLst>
                    <a:ext uri="{9D8B030D-6E8A-4147-A177-3AD203B41FA5}">
                      <a16:colId xmlns:a16="http://schemas.microsoft.com/office/drawing/2014/main" xmlns="" val="885104855"/>
                    </a:ext>
                  </a:extLst>
                </a:gridCol>
              </a:tblGrid>
              <a:tr h="211694">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891349">
                <a:tc>
                  <a:txBody>
                    <a:bodyPr/>
                    <a:lstStyle/>
                    <a:p>
                      <a:pPr marL="0" marR="0">
                        <a:lnSpc>
                          <a:spcPct val="107000"/>
                        </a:lnSpc>
                        <a:spcBef>
                          <a:spcPts val="0"/>
                        </a:spcBef>
                        <a:spcAft>
                          <a:spcPts val="0"/>
                        </a:spcAft>
                      </a:pPr>
                      <a:r>
                        <a:rPr lang="en-US" sz="1400" b="1" dirty="0" smtClean="0">
                          <a:solidFill>
                            <a:schemeClr val="tx1"/>
                          </a:solidFill>
                          <a:effectLst/>
                          <a:latin typeface="Calibri" panose="020F0502020204030204" pitchFamily="34" charset="0"/>
                          <a:cs typeface="Times New Roman" panose="02020603050405020304" pitchFamily="18" charset="0"/>
                        </a:rPr>
                        <a:t>Western</a:t>
                      </a:r>
                      <a:r>
                        <a:rPr lang="en-US" sz="1400" b="1" baseline="0" dirty="0" smtClean="0">
                          <a:solidFill>
                            <a:schemeClr val="tx1"/>
                          </a:solidFill>
                          <a:effectLst/>
                          <a:latin typeface="Calibri" panose="020F0502020204030204" pitchFamily="34" charset="0"/>
                          <a:cs typeface="Times New Roman" panose="02020603050405020304" pitchFamily="18" charset="0"/>
                        </a:rPr>
                        <a:t> Cape </a:t>
                      </a:r>
                      <a:endParaRPr lang="en-GB" sz="1400" b="1" dirty="0">
                        <a:solidFill>
                          <a:schemeClr val="tx1"/>
                        </a:solidFill>
                        <a:effectLst/>
                      </a:endParaRPr>
                    </a:p>
                  </a:txBody>
                  <a:tcPr marL="63688" marR="63688" marT="0" marB="0">
                    <a:solidFill>
                      <a:srgbClr val="FF9900"/>
                    </a:solidFill>
                  </a:tcPr>
                </a:tc>
                <a:tc>
                  <a:txBody>
                    <a:bodyPr/>
                    <a:lstStyle/>
                    <a:p>
                      <a:pPr marL="285750" indent="-285750" algn="just">
                        <a:buFontTx/>
                        <a:buChar char="-"/>
                      </a:pPr>
                      <a:r>
                        <a:rPr lang="en-US" sz="1400" kern="1200" dirty="0" smtClean="0">
                          <a:solidFill>
                            <a:schemeClr val="dk1"/>
                          </a:solidFill>
                          <a:effectLst/>
                          <a:latin typeface="+mn-lt"/>
                          <a:ea typeface="+mn-ea"/>
                          <a:cs typeface="+mn-cs"/>
                        </a:rPr>
                        <a:t>there is no room in the Bill to distinguish between a person whose blood or breath alcohol concentration is higher than zero as a result of taking medication (for example, cough medicine in safe doses) and a person who will be regarded as driving under the influence of intoxicating liquor; </a:t>
                      </a:r>
                    </a:p>
                    <a:p>
                      <a:pPr marL="285750" indent="-285750" algn="just">
                        <a:buFontTx/>
                        <a:buChar char="-"/>
                      </a:pPr>
                      <a:r>
                        <a:rPr lang="en-US" sz="1400" kern="1200" dirty="0" smtClean="0">
                          <a:solidFill>
                            <a:schemeClr val="dk1"/>
                          </a:solidFill>
                          <a:effectLst/>
                          <a:latin typeface="+mn-lt"/>
                          <a:ea typeface="+mn-ea"/>
                          <a:cs typeface="+mn-cs"/>
                        </a:rPr>
                        <a:t>In practice, more people will simply exercise their right to refuse to interact with police officials at road blocks – if a driver refuses to be screened, the official must rely on observation of the driver’s </a:t>
                      </a:r>
                      <a:r>
                        <a:rPr lang="en-US" sz="1400" kern="1200" dirty="0" err="1" smtClean="0">
                          <a:solidFill>
                            <a:schemeClr val="dk1"/>
                          </a:solidFill>
                          <a:effectLst/>
                          <a:latin typeface="+mn-lt"/>
                          <a:ea typeface="+mn-ea"/>
                          <a:cs typeface="+mn-cs"/>
                        </a:rPr>
                        <a:t>behaviour</a:t>
                      </a:r>
                      <a:r>
                        <a:rPr lang="en-US" sz="1400" kern="1200" dirty="0" smtClean="0">
                          <a:solidFill>
                            <a:schemeClr val="dk1"/>
                          </a:solidFill>
                          <a:effectLst/>
                          <a:latin typeface="+mn-lt"/>
                          <a:ea typeface="+mn-ea"/>
                          <a:cs typeface="+mn-cs"/>
                        </a:rPr>
                        <a:t> to obtain evidence to compel blood and breath alcohol evidentiary testing; and </a:t>
                      </a:r>
                    </a:p>
                    <a:p>
                      <a:pPr marL="285750" indent="-285750" algn="just">
                        <a:buFontTx/>
                        <a:buChar char="-"/>
                      </a:pPr>
                      <a:r>
                        <a:rPr lang="en-US" sz="1400" kern="1200" dirty="0" smtClean="0">
                          <a:solidFill>
                            <a:schemeClr val="dk1"/>
                          </a:solidFill>
                          <a:effectLst/>
                          <a:latin typeface="+mn-lt"/>
                          <a:ea typeface="+mn-ea"/>
                          <a:cs typeface="+mn-cs"/>
                        </a:rPr>
                        <a:t>the proposal runs contrary to leading research on this issue.</a:t>
                      </a:r>
                    </a:p>
                    <a:p>
                      <a:pPr marL="285750" indent="-285750" algn="just">
                        <a:buFontTx/>
                        <a:buChar char="-"/>
                      </a:pPr>
                      <a:r>
                        <a:rPr lang="en-US" sz="1400" kern="1200" dirty="0" smtClean="0">
                          <a:solidFill>
                            <a:schemeClr val="dk1"/>
                          </a:solidFill>
                          <a:effectLst/>
                          <a:latin typeface="+mn-lt"/>
                          <a:ea typeface="+mn-ea"/>
                          <a:cs typeface="+mn-cs"/>
                        </a:rPr>
                        <a:t>Your attention is drawn to the more detailed comments on clause 46, below.</a:t>
                      </a:r>
                    </a:p>
                    <a:p>
                      <a:pPr marL="285750" indent="-285750" algn="just">
                        <a:buFontTx/>
                        <a:buChar char="-"/>
                      </a:pPr>
                      <a:endParaRPr lang="en-US" sz="1400" kern="1200" dirty="0" smtClean="0">
                        <a:solidFill>
                          <a:schemeClr val="dk1"/>
                        </a:solidFill>
                        <a:effectLst/>
                        <a:latin typeface="+mn-lt"/>
                        <a:ea typeface="+mn-ea"/>
                        <a:cs typeface="+mn-cs"/>
                      </a:endParaRPr>
                    </a:p>
                    <a:p>
                      <a:pPr marL="285750" indent="-285750" algn="just">
                        <a:buFontTx/>
                        <a:buChar char="-"/>
                      </a:pPr>
                      <a:r>
                        <a:rPr lang="en-US" sz="1400" kern="1200" dirty="0" smtClean="0">
                          <a:solidFill>
                            <a:schemeClr val="dk1"/>
                          </a:solidFill>
                          <a:effectLst/>
                          <a:latin typeface="+mn-lt"/>
                          <a:ea typeface="+mn-ea"/>
                          <a:cs typeface="+mn-cs"/>
                        </a:rPr>
                        <a:t>Given the serious matters raised above, the Portfolio Committee on Transport is urged to reflect on the suggestions in these comments with a view to interrogating, reconsidering and reviewing the total prohibition on the use and consumption of alcohol by all motor vehicle drivers on South African public roads, contrary to leading research in this area.</a:t>
                      </a:r>
                      <a:endParaRPr lang="en-US" sz="1400" kern="1200" dirty="0">
                        <a:solidFill>
                          <a:schemeClr val="dk1"/>
                        </a:solidFill>
                        <a:effectLst/>
                        <a:latin typeface="+mn-lt"/>
                        <a:ea typeface="+mn-ea"/>
                        <a:cs typeface="+mn-cs"/>
                      </a:endParaRPr>
                    </a:p>
                  </a:txBody>
                  <a:tcPr marL="63688" marR="63688" marT="0" marB="0"/>
                </a:tc>
                <a:tc>
                  <a:txBody>
                    <a:bodyPr/>
                    <a:lstStyle/>
                    <a:p>
                      <a:pPr marL="0" marR="0" algn="just">
                        <a:lnSpc>
                          <a:spcPct val="107000"/>
                        </a:lnSpc>
                        <a:spcBef>
                          <a:spcPts val="0"/>
                        </a:spcBef>
                        <a:spcAft>
                          <a:spcPts val="0"/>
                        </a:spcAft>
                      </a:pPr>
                      <a:r>
                        <a:rPr lang="en-US" sz="1400" kern="1200" baseline="0" dirty="0" smtClean="0">
                          <a:solidFill>
                            <a:schemeClr val="tx1"/>
                          </a:solidFill>
                          <a:effectLst/>
                          <a:latin typeface="+mn-lt"/>
                          <a:ea typeface="+mn-ea"/>
                          <a:cs typeface="+mn-cs"/>
                        </a:rPr>
                        <a:t>a lot of cough medication contains warning leaflets that advices people against the consumption of these medication if a person will be operating a motor vehicle or machinery after consumption of the medication. It is thus ideal that a person who has consumed such medication will be best advised to have a rest in order to let the effects of the medication subside. A lot of these medication causes drowsiness and thus constitutes a danger to the driver himself/herself and other drivers and road users. </a:t>
                      </a:r>
                    </a:p>
                    <a:p>
                      <a:pPr marL="0" marR="0" algn="just">
                        <a:lnSpc>
                          <a:spcPct val="107000"/>
                        </a:lnSpc>
                        <a:spcBef>
                          <a:spcPts val="0"/>
                        </a:spcBef>
                        <a:spcAft>
                          <a:spcPts val="0"/>
                        </a:spcAft>
                      </a:pPr>
                      <a:endParaRPr lang="en-GB" sz="15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4</a:t>
            </a:fld>
            <a:endParaRPr lang="en-US"/>
          </a:p>
        </p:txBody>
      </p:sp>
    </p:spTree>
    <p:extLst>
      <p:ext uri="{BB962C8B-B14F-4D97-AF65-F5344CB8AC3E}">
        <p14:creationId xmlns:p14="http://schemas.microsoft.com/office/powerpoint/2010/main" xmlns="" val="1072647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72057189"/>
              </p:ext>
            </p:extLst>
          </p:nvPr>
        </p:nvGraphicFramePr>
        <p:xfrm>
          <a:off x="11236" y="0"/>
          <a:ext cx="9249607" cy="6243441"/>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4726966">
                  <a:extLst>
                    <a:ext uri="{9D8B030D-6E8A-4147-A177-3AD203B41FA5}">
                      <a16:colId xmlns:a16="http://schemas.microsoft.com/office/drawing/2014/main" xmlns="" val="199004167"/>
                    </a:ext>
                  </a:extLst>
                </a:gridCol>
                <a:gridCol w="2545842">
                  <a:extLst>
                    <a:ext uri="{9D8B030D-6E8A-4147-A177-3AD203B41FA5}">
                      <a16:colId xmlns:a16="http://schemas.microsoft.com/office/drawing/2014/main" xmlns="" val="885104855"/>
                    </a:ext>
                  </a:extLst>
                </a:gridCol>
              </a:tblGrid>
              <a:tr h="36003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5354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Alta </a:t>
                      </a:r>
                      <a:r>
                        <a:rPr lang="en-US" sz="1400" b="1" kern="1200" dirty="0" err="1">
                          <a:solidFill>
                            <a:schemeClr val="dk1"/>
                          </a:solidFill>
                          <a:effectLst/>
                          <a:latin typeface="+mn-lt"/>
                          <a:ea typeface="+mn-ea"/>
                          <a:cs typeface="+mn-cs"/>
                        </a:rPr>
                        <a:t>Swanepoel</a:t>
                      </a:r>
                      <a:r>
                        <a:rPr lang="en-US" sz="1400" b="1" kern="1200" dirty="0">
                          <a:solidFill>
                            <a:schemeClr val="dk1"/>
                          </a:solidFill>
                          <a:effectLst/>
                          <a:latin typeface="+mn-lt"/>
                          <a:ea typeface="+mn-ea"/>
                          <a:cs typeface="+mn-cs"/>
                        </a:rPr>
                        <a:t> and Associates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GB" sz="1500" b="1" i="0" dirty="0">
                          <a:effectLst/>
                          <a:latin typeface="+mn-lt"/>
                        </a:rPr>
                        <a:t>Clause 28</a:t>
                      </a:r>
                    </a:p>
                    <a:p>
                      <a:pPr marL="0" marR="0" lvl="0" indent="0" algn="l" defTabSz="914400" rtl="0" eaLnBrk="1" fontAlgn="auto" latinLnBrk="0" hangingPunct="1">
                        <a:lnSpc>
                          <a:spcPct val="100000"/>
                        </a:lnSpc>
                        <a:spcBef>
                          <a:spcPts val="1200"/>
                        </a:spcBef>
                        <a:spcAft>
                          <a:spcPts val="0"/>
                        </a:spcAft>
                        <a:buClr>
                          <a:srgbClr val="D34817">
                            <a:lumMod val="75000"/>
                          </a:srgbClr>
                        </a:buClr>
                        <a:buSzPct val="85000"/>
                        <a:buFont typeface="Wingdings" pitchFamily="2" charset="2"/>
                        <a:buNone/>
                        <a:tabLst/>
                        <a:defRPr/>
                      </a:pPr>
                      <a:r>
                        <a:rPr kumimoji="0" lang="en-ZA" sz="1500" b="1"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rPr>
                        <a:t>24.  </a:t>
                      </a:r>
                      <a:r>
                        <a:rPr kumimoji="0" lang="en-ZA" sz="15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rPr>
                        <a:t>Section 23 of the principal Act is hereby amended—</a:t>
                      </a:r>
                      <a:endParaRPr kumimoji="0" lang="en-GB" sz="15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1200"/>
                        </a:spcBef>
                        <a:spcAft>
                          <a:spcPts val="0"/>
                        </a:spcAft>
                        <a:buClr>
                          <a:srgbClr val="D34817">
                            <a:lumMod val="75000"/>
                          </a:srgbClr>
                        </a:buClr>
                        <a:buSzPct val="85000"/>
                        <a:buFont typeface="Wingdings" pitchFamily="2" charset="2"/>
                        <a:buAutoNum type="alphaLcParenBoth"/>
                        <a:tabLst/>
                        <a:defRPr/>
                      </a:pPr>
                      <a:r>
                        <a:rPr kumimoji="0" lang="en-ZA" sz="15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rPr>
                        <a:t>by the substitution for subsections (1) and (2) of the following subsections:</a:t>
                      </a:r>
                      <a:endParaRPr kumimoji="0" lang="en-GB" sz="15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1200"/>
                        </a:spcBef>
                        <a:spcAft>
                          <a:spcPts val="0"/>
                        </a:spcAft>
                        <a:buClr>
                          <a:srgbClr val="D34817">
                            <a:lumMod val="75000"/>
                          </a:srgbClr>
                        </a:buClr>
                        <a:buSzPct val="85000"/>
                        <a:buFont typeface="Wingdings" pitchFamily="2" charset="2"/>
                        <a:buNone/>
                        <a:tabLst/>
                        <a:defRPr/>
                      </a:pPr>
                      <a:r>
                        <a:rPr kumimoji="0" lang="en-ZA" sz="15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rPr>
                        <a:t>"</a:t>
                      </a:r>
                      <a:r>
                        <a:rPr kumimoji="0" lang="en-ZA" sz="1500" b="0" i="0" u="sng"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rPr>
                        <a:t>(1)	Subject to section 15 </a:t>
                      </a:r>
                      <a:r>
                        <a:rPr kumimoji="0" lang="en-ZA" sz="1500" b="0" i="0" u="sng" strike="noStrike" kern="1200" cap="none" spc="0" normalizeH="0" baseline="0" noProof="0" dirty="0">
                          <a:ln>
                            <a:noFill/>
                          </a:ln>
                          <a:solidFill>
                            <a:prstClr val="black"/>
                          </a:solidFill>
                          <a:effectLst/>
                          <a:highlight>
                            <a:srgbClr val="FFFF00"/>
                          </a:highlight>
                          <a:uLnTx/>
                          <a:uFillTx/>
                          <a:latin typeface="+mn-lt"/>
                          <a:ea typeface="Times New Roman" panose="02020603050405020304" pitchFamily="18" charset="0"/>
                          <a:cs typeface="Times New Roman" panose="02020603050405020304" pitchFamily="18" charset="0"/>
                        </a:rPr>
                        <a:t>and section 32</a:t>
                      </a:r>
                      <a:r>
                        <a:rPr kumimoji="0" lang="en-ZA" sz="1500" b="0" i="0" u="sng"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rPr>
                        <a:t>, subsection (2) of this section and the prescribed conditions—</a:t>
                      </a:r>
                      <a:endParaRPr kumimoji="0" lang="en-GB" sz="15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1200"/>
                        </a:spcBef>
                        <a:spcAft>
                          <a:spcPts val="0"/>
                        </a:spcAft>
                        <a:buClr>
                          <a:srgbClr val="D34817">
                            <a:lumMod val="75000"/>
                          </a:srgbClr>
                        </a:buClr>
                        <a:buSzPct val="85000"/>
                        <a:buFont typeface="Wingdings" pitchFamily="2" charset="2"/>
                        <a:buAutoNum type="alphaLcParenBoth"/>
                        <a:tabLst/>
                        <a:defRPr/>
                      </a:pPr>
                      <a:r>
                        <a:rPr kumimoji="0" lang="en-ZA" sz="1500" b="0" i="0" u="sng"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rPr>
                        <a:t>a licence authorising the driving of a motor vehicle and which was issued in a country that is a contracting state to the Convention together with an international driving permit, where applicable;</a:t>
                      </a:r>
                      <a:endParaRPr kumimoji="0" lang="en-GB" sz="15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1200"/>
                        </a:spcBef>
                        <a:spcAft>
                          <a:spcPts val="0"/>
                        </a:spcAft>
                        <a:buClr>
                          <a:srgbClr val="D34817">
                            <a:lumMod val="75000"/>
                          </a:srgbClr>
                        </a:buClr>
                        <a:buSzPct val="85000"/>
                        <a:buFont typeface="Wingdings" pitchFamily="2" charset="2"/>
                        <a:buAutoNum type="alphaLcParenBoth"/>
                        <a:tabLst/>
                        <a:defRPr/>
                      </a:pPr>
                      <a:r>
                        <a:rPr kumimoji="0" lang="en-ZA" sz="1500" b="0" i="0" u="sng"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rPr>
                        <a:t>a licence issued in the prescribed territory; and</a:t>
                      </a:r>
                      <a:endParaRPr kumimoji="0" lang="en-GB" sz="15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1200"/>
                        </a:spcBef>
                        <a:spcAft>
                          <a:spcPts val="0"/>
                        </a:spcAft>
                        <a:buClr>
                          <a:srgbClr val="D34817">
                            <a:lumMod val="75000"/>
                          </a:srgbClr>
                        </a:buClr>
                        <a:buSzPct val="85000"/>
                        <a:buFont typeface="Wingdings" pitchFamily="2" charset="2"/>
                        <a:buAutoNum type="alphaLcParenBoth"/>
                        <a:tabLst/>
                        <a:defRPr/>
                      </a:pPr>
                      <a:r>
                        <a:rPr kumimoji="0" lang="en-ZA" sz="1500" b="0" i="0" u="sng"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rPr>
                        <a:t>a licence with or without an international driving permit which was issued while the holder thereof was not permanently or ordinarily resident in the Republic,</a:t>
                      </a:r>
                      <a:endParaRPr kumimoji="0" lang="en-GB" sz="15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1200"/>
                        </a:spcBef>
                        <a:spcAft>
                          <a:spcPts val="0"/>
                        </a:spcAft>
                        <a:buClr>
                          <a:srgbClr val="D34817">
                            <a:lumMod val="75000"/>
                          </a:srgbClr>
                        </a:buClr>
                        <a:buSzPct val="85000"/>
                        <a:buFont typeface="Wingdings" pitchFamily="2" charset="2"/>
                        <a:buNone/>
                        <a:tabLst/>
                        <a:defRPr/>
                      </a:pPr>
                      <a:r>
                        <a:rPr kumimoji="0" lang="en-ZA" sz="1500" b="0" i="0" u="sng"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rPr>
                        <a:t>shall, in respect of the class of motor vehicle to which that licence relates and subject to the conditions thereof, be deemed to be a licence for the purposes of this Chapter.</a:t>
                      </a:r>
                      <a:endParaRPr lang="en-GB" sz="1500" b="1" i="0" dirty="0">
                        <a:effectLst/>
                        <a:latin typeface="+mn-lt"/>
                      </a:endParaRPr>
                    </a:p>
                  </a:txBody>
                  <a:tcPr marL="63688" marR="63688" marT="0" marB="0"/>
                </a:tc>
                <a:tc>
                  <a:txBody>
                    <a:bodyPr/>
                    <a:lstStyle/>
                    <a:p>
                      <a:pPr marL="0" marR="0" algn="just">
                        <a:lnSpc>
                          <a:spcPct val="107000"/>
                        </a:lnSpc>
                        <a:spcBef>
                          <a:spcPts val="0"/>
                        </a:spcBef>
                        <a:spcAft>
                          <a:spcPts val="0"/>
                        </a:spcAft>
                      </a:pPr>
                      <a:endParaRPr lang="en-GB" sz="1500" i="0" dirty="0">
                        <a:effectLst/>
                        <a:latin typeface="+mn-lt"/>
                      </a:endParaRPr>
                    </a:p>
                    <a:p>
                      <a:pPr marL="0" marR="0" algn="just">
                        <a:lnSpc>
                          <a:spcPct val="107000"/>
                        </a:lnSpc>
                        <a:spcBef>
                          <a:spcPts val="0"/>
                        </a:spcBef>
                        <a:spcAft>
                          <a:spcPts val="0"/>
                        </a:spcAft>
                      </a:pPr>
                      <a:endParaRPr lang="en-GB" sz="1500" i="0" dirty="0">
                        <a:effectLst/>
                        <a:latin typeface="+mn-lt"/>
                      </a:endParaRPr>
                    </a:p>
                    <a:p>
                      <a:pPr marL="0" marR="0" algn="just">
                        <a:lnSpc>
                          <a:spcPct val="107000"/>
                        </a:lnSpc>
                        <a:spcBef>
                          <a:spcPts val="0"/>
                        </a:spcBef>
                        <a:spcAft>
                          <a:spcPts val="0"/>
                        </a:spcAft>
                      </a:pPr>
                      <a:r>
                        <a:rPr lang="en-GB" sz="1500" i="0" dirty="0" smtClean="0">
                          <a:effectLst/>
                          <a:latin typeface="+mn-lt"/>
                        </a:rPr>
                        <a:t>Accepted </a:t>
                      </a:r>
                      <a:endParaRPr lang="en-GB" sz="1500" i="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GB" sz="1500" i="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US" sz="1500" i="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a:xfrm>
            <a:off x="8659217" y="7759228"/>
            <a:ext cx="576064" cy="720080"/>
          </a:xfrm>
        </p:spPr>
        <p:txBody>
          <a:bodyPr/>
          <a:lstStyle/>
          <a:p>
            <a:pPr>
              <a:defRPr/>
            </a:pPr>
            <a:fld id="{8E07DBBD-13FA-456E-9FFF-BB922381A294}" type="slidenum">
              <a:rPr lang="en-US" smtClean="0"/>
              <a:pPr>
                <a:defRPr/>
              </a:pPr>
              <a:t>40</a:t>
            </a:fld>
            <a:endParaRPr lang="en-US" dirty="0"/>
          </a:p>
        </p:txBody>
      </p:sp>
    </p:spTree>
    <p:extLst>
      <p:ext uri="{BB962C8B-B14F-4D97-AF65-F5344CB8AC3E}">
        <p14:creationId xmlns:p14="http://schemas.microsoft.com/office/powerpoint/2010/main" xmlns="" val="9503134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08819145"/>
              </p:ext>
            </p:extLst>
          </p:nvPr>
        </p:nvGraphicFramePr>
        <p:xfrm>
          <a:off x="3931" y="1"/>
          <a:ext cx="9249607" cy="5971015"/>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0021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1698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Alta </a:t>
                      </a:r>
                      <a:r>
                        <a:rPr lang="en-US" sz="1400" b="1" kern="1200" dirty="0" err="1">
                          <a:solidFill>
                            <a:schemeClr val="dk1"/>
                          </a:solidFill>
                          <a:effectLst/>
                          <a:latin typeface="+mn-lt"/>
                          <a:ea typeface="+mn-ea"/>
                          <a:cs typeface="+mn-cs"/>
                        </a:rPr>
                        <a:t>Swanepoel</a:t>
                      </a:r>
                      <a:r>
                        <a:rPr lang="en-US" sz="1400" b="1" kern="1200" dirty="0">
                          <a:solidFill>
                            <a:schemeClr val="dk1"/>
                          </a:solidFill>
                          <a:effectLst/>
                          <a:latin typeface="+mn-lt"/>
                          <a:ea typeface="+mn-ea"/>
                          <a:cs typeface="+mn-cs"/>
                        </a:rPr>
                        <a:t> and Associates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GB" sz="1500" b="1" i="0" dirty="0">
                          <a:effectLst/>
                          <a:latin typeface="+mn-lt"/>
                        </a:rPr>
                        <a:t>Clause 28</a:t>
                      </a:r>
                    </a:p>
                    <a:p>
                      <a:pPr marL="0" marR="0" lvl="0" indent="0" algn="l" defTabSz="914400" rtl="0" eaLnBrk="1" fontAlgn="auto" latinLnBrk="0" hangingPunct="1">
                        <a:lnSpc>
                          <a:spcPct val="100000"/>
                        </a:lnSpc>
                        <a:spcBef>
                          <a:spcPts val="1200"/>
                        </a:spcBef>
                        <a:spcAft>
                          <a:spcPts val="0"/>
                        </a:spcAft>
                        <a:buClr>
                          <a:srgbClr val="D34817">
                            <a:lumMod val="75000"/>
                          </a:srgbClr>
                        </a:buClr>
                        <a:buSzPct val="85000"/>
                        <a:buFont typeface="Wingdings" pitchFamily="2" charset="2"/>
                        <a:buNone/>
                        <a:tabLst/>
                        <a:defRPr/>
                      </a:pPr>
                      <a:r>
                        <a:rPr kumimoji="0" lang="en-ZA" sz="1500" b="1"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rPr>
                        <a:t>24.  </a:t>
                      </a:r>
                      <a:r>
                        <a:rPr kumimoji="0" lang="en-ZA" sz="15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rPr>
                        <a:t>Section 23 of the principal Act is hereby amended—</a:t>
                      </a:r>
                      <a:endParaRPr kumimoji="0" lang="en-GB" sz="15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1200"/>
                        </a:spcBef>
                        <a:spcAft>
                          <a:spcPts val="0"/>
                        </a:spcAft>
                        <a:buClr>
                          <a:srgbClr val="D34817">
                            <a:lumMod val="75000"/>
                          </a:srgbClr>
                        </a:buClr>
                        <a:buSzPct val="85000"/>
                        <a:buFont typeface="Wingdings" pitchFamily="2" charset="2"/>
                        <a:buNone/>
                        <a:tabLst/>
                        <a:defRPr/>
                      </a:pPr>
                      <a:r>
                        <a:rPr kumimoji="0" lang="en-ZA" sz="1500" b="0" i="0" u="sng"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rPr>
                        <a:t>(2) (a)The period in respect of which a licence referred to in subsection (1) shall be deemed to be a licence for the purposes of this Chapter, shall be as prescribed.</a:t>
                      </a:r>
                    </a:p>
                    <a:p>
                      <a:pPr marL="0" marR="0" lvl="0" indent="0" algn="l" defTabSz="914400" rtl="0" eaLnBrk="1" fontAlgn="auto" latinLnBrk="0" hangingPunct="1">
                        <a:lnSpc>
                          <a:spcPct val="100000"/>
                        </a:lnSpc>
                        <a:spcBef>
                          <a:spcPts val="1200"/>
                        </a:spcBef>
                        <a:spcAft>
                          <a:spcPts val="0"/>
                        </a:spcAft>
                        <a:buClr>
                          <a:srgbClr val="D34817">
                            <a:lumMod val="75000"/>
                          </a:srgbClr>
                        </a:buClr>
                        <a:buSzPct val="85000"/>
                        <a:buFont typeface="Wingdings" pitchFamily="2" charset="2"/>
                        <a:buNone/>
                        <a:tabLst/>
                        <a:defRPr/>
                      </a:pPr>
                      <a:r>
                        <a:rPr kumimoji="0" lang="en-US" sz="1500" b="0" i="0" u="sng" strike="noStrike" kern="1200" cap="none" spc="0" normalizeH="0" baseline="0" noProof="0" dirty="0">
                          <a:ln>
                            <a:noFill/>
                          </a:ln>
                          <a:solidFill>
                            <a:prstClr val="black"/>
                          </a:solidFill>
                          <a:effectLst/>
                          <a:highlight>
                            <a:srgbClr val="FFFF00"/>
                          </a:highlight>
                          <a:uLnTx/>
                          <a:uFillTx/>
                          <a:latin typeface="+mn-lt"/>
                          <a:ea typeface="Times New Roman" panose="02020603050405020304" pitchFamily="18" charset="0"/>
                          <a:cs typeface="Times New Roman" panose="02020603050405020304" pitchFamily="18" charset="0"/>
                        </a:rPr>
                        <a:t>(</a:t>
                      </a:r>
                      <a:r>
                        <a:rPr kumimoji="0" lang="en-US" sz="1500" b="0" i="0" u="sng" strike="noStrike" kern="1200" cap="none" spc="0" normalizeH="0" baseline="0" noProof="0" dirty="0" err="1">
                          <a:ln>
                            <a:noFill/>
                          </a:ln>
                          <a:solidFill>
                            <a:prstClr val="black"/>
                          </a:solidFill>
                          <a:effectLst/>
                          <a:highlight>
                            <a:srgbClr val="FFFF00"/>
                          </a:highlight>
                          <a:uLnTx/>
                          <a:uFillTx/>
                          <a:latin typeface="+mn-lt"/>
                          <a:ea typeface="Times New Roman" panose="02020603050405020304" pitchFamily="18" charset="0"/>
                          <a:cs typeface="Times New Roman" panose="02020603050405020304" pitchFamily="18" charset="0"/>
                        </a:rPr>
                        <a:t>aA</a:t>
                      </a:r>
                      <a:r>
                        <a:rPr kumimoji="0" lang="en-US" sz="1500" b="0" i="0" u="sng" strike="noStrike" kern="1200" cap="none" spc="0" normalizeH="0" baseline="0" noProof="0" dirty="0">
                          <a:ln>
                            <a:noFill/>
                          </a:ln>
                          <a:solidFill>
                            <a:prstClr val="black"/>
                          </a:solidFill>
                          <a:effectLst/>
                          <a:highlight>
                            <a:srgbClr val="FFFF00"/>
                          </a:highlight>
                          <a:uLnTx/>
                          <a:uFillTx/>
                          <a:latin typeface="+mn-lt"/>
                          <a:ea typeface="Times New Roman" panose="02020603050405020304" pitchFamily="18" charset="0"/>
                          <a:cs typeface="Times New Roman" panose="02020603050405020304" pitchFamily="18" charset="0"/>
                        </a:rPr>
                        <a:t>) The Minister may prescribe the additional requirements the holder of a </a:t>
                      </a:r>
                      <a:r>
                        <a:rPr kumimoji="0" lang="en-US" sz="1500" b="0" i="0" u="sng" strike="noStrike" kern="1200" cap="none" spc="0" normalizeH="0" baseline="0" noProof="0" dirty="0" err="1">
                          <a:ln>
                            <a:noFill/>
                          </a:ln>
                          <a:solidFill>
                            <a:prstClr val="black"/>
                          </a:solidFill>
                          <a:effectLst/>
                          <a:highlight>
                            <a:srgbClr val="FFFF00"/>
                          </a:highlight>
                          <a:uLnTx/>
                          <a:uFillTx/>
                          <a:latin typeface="+mn-lt"/>
                          <a:ea typeface="Times New Roman" panose="02020603050405020304" pitchFamily="18" charset="0"/>
                          <a:cs typeface="Times New Roman" panose="02020603050405020304" pitchFamily="18" charset="0"/>
                        </a:rPr>
                        <a:t>licence</a:t>
                      </a:r>
                      <a:r>
                        <a:rPr kumimoji="0" lang="en-US" sz="1500" b="0" i="0" u="sng" strike="noStrike" kern="1200" cap="none" spc="0" normalizeH="0" baseline="0" noProof="0" dirty="0">
                          <a:ln>
                            <a:noFill/>
                          </a:ln>
                          <a:solidFill>
                            <a:prstClr val="black"/>
                          </a:solidFill>
                          <a:effectLst/>
                          <a:highlight>
                            <a:srgbClr val="FFFF00"/>
                          </a:highlight>
                          <a:uLnTx/>
                          <a:uFillTx/>
                          <a:latin typeface="+mn-lt"/>
                          <a:ea typeface="Times New Roman" panose="02020603050405020304" pitchFamily="18" charset="0"/>
                          <a:cs typeface="Times New Roman" panose="02020603050405020304" pitchFamily="18" charset="0"/>
                        </a:rPr>
                        <a:t> referred to in subsection (1) shall comply with to operate a vehicle on a public road in the Republic.</a:t>
                      </a:r>
                      <a:endParaRPr kumimoji="0" lang="en-GB" sz="1500" b="0" i="0" u="sng" strike="noStrike" kern="1200" cap="none" spc="0" normalizeH="0" baseline="0" noProof="0" dirty="0">
                        <a:ln>
                          <a:noFill/>
                        </a:ln>
                        <a:solidFill>
                          <a:prstClr val="black"/>
                        </a:solidFill>
                        <a:effectLst/>
                        <a:highlight>
                          <a:srgbClr val="FFFF00"/>
                        </a:highlight>
                        <a:uLnTx/>
                        <a:uFillTx/>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1200"/>
                        </a:spcBef>
                        <a:spcAft>
                          <a:spcPts val="0"/>
                        </a:spcAft>
                        <a:buClr>
                          <a:srgbClr val="D34817">
                            <a:lumMod val="75000"/>
                          </a:srgbClr>
                        </a:buClr>
                        <a:buSzPct val="85000"/>
                        <a:buFont typeface="Wingdings" pitchFamily="2" charset="2"/>
                        <a:buNone/>
                        <a:tabLst/>
                        <a:defRPr/>
                      </a:pPr>
                      <a:r>
                        <a:rPr kumimoji="0" lang="en-ZA" sz="1500" b="0" i="0" u="sng"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rPr>
                        <a:t>(b)The holder of a licence referred to in subsection (1) may, subject to the prescribed conditions, apply for a driving licence issued in terms of this Act to take the place of such licence.</a:t>
                      </a:r>
                      <a:r>
                        <a:rPr kumimoji="0" lang="en-ZA" sz="15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rPr>
                        <a:t>".</a:t>
                      </a:r>
                      <a:endParaRPr kumimoji="0" lang="en-ZA" sz="1500" b="1" i="0" u="none" strike="noStrike" kern="1200" cap="none" spc="0" normalizeH="0" baseline="0" noProof="0" dirty="0">
                        <a:ln>
                          <a:noFill/>
                        </a:ln>
                        <a:solidFill>
                          <a:prstClr val="black"/>
                        </a:solidFill>
                        <a:effectLst/>
                        <a:uLnTx/>
                        <a:uFillTx/>
                        <a:latin typeface="+mn-lt"/>
                        <a:ea typeface="+mn-ea"/>
                        <a:cs typeface="+mn-cs"/>
                      </a:endParaRPr>
                    </a:p>
                    <a:p>
                      <a:pPr marL="0" marR="0" algn="just">
                        <a:lnSpc>
                          <a:spcPct val="107000"/>
                        </a:lnSpc>
                        <a:spcBef>
                          <a:spcPts val="0"/>
                        </a:spcBef>
                        <a:spcAft>
                          <a:spcPts val="0"/>
                        </a:spcAft>
                      </a:pPr>
                      <a:endParaRPr lang="en-GB" sz="1500" b="1" i="0" dirty="0">
                        <a:effectLst/>
                        <a:latin typeface="+mn-lt"/>
                      </a:endParaRPr>
                    </a:p>
                  </a:txBody>
                  <a:tcPr marL="63688" marR="63688" marT="0" marB="0"/>
                </a:tc>
                <a:tc>
                  <a:txBody>
                    <a:bodyPr/>
                    <a:lstStyle/>
                    <a:p>
                      <a:pPr marL="0" marR="0" algn="just">
                        <a:lnSpc>
                          <a:spcPct val="107000"/>
                        </a:lnSpc>
                        <a:spcBef>
                          <a:spcPts val="0"/>
                        </a:spcBef>
                        <a:spcAft>
                          <a:spcPts val="0"/>
                        </a:spcAft>
                      </a:pPr>
                      <a:r>
                        <a:rPr lang="en-GB" sz="1500" i="0" dirty="0" smtClean="0">
                          <a:effectLst/>
                          <a:latin typeface="+mn-lt"/>
                        </a:rPr>
                        <a:t>Accepted. </a:t>
                      </a:r>
                      <a:endParaRPr lang="en-GB" sz="1500" i="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GB" sz="1500" i="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US" sz="1500" i="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a:xfrm>
            <a:off x="8659217" y="7759228"/>
            <a:ext cx="576064" cy="720080"/>
          </a:xfrm>
        </p:spPr>
        <p:txBody>
          <a:bodyPr/>
          <a:lstStyle/>
          <a:p>
            <a:pPr>
              <a:defRPr/>
            </a:pPr>
            <a:fld id="{8E07DBBD-13FA-456E-9FFF-BB922381A294}" type="slidenum">
              <a:rPr lang="en-US" smtClean="0"/>
              <a:pPr>
                <a:defRPr/>
              </a:pPr>
              <a:t>41</a:t>
            </a:fld>
            <a:endParaRPr lang="en-US" dirty="0"/>
          </a:p>
        </p:txBody>
      </p:sp>
    </p:spTree>
    <p:extLst>
      <p:ext uri="{BB962C8B-B14F-4D97-AF65-F5344CB8AC3E}">
        <p14:creationId xmlns:p14="http://schemas.microsoft.com/office/powerpoint/2010/main" xmlns="" val="1822637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95672760"/>
              </p:ext>
            </p:extLst>
          </p:nvPr>
        </p:nvGraphicFramePr>
        <p:xfrm>
          <a:off x="3931" y="0"/>
          <a:ext cx="9249607" cy="5943283"/>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21602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5354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Alta </a:t>
                      </a:r>
                      <a:r>
                        <a:rPr lang="en-US" sz="1400" b="1" kern="1200" dirty="0" err="1">
                          <a:solidFill>
                            <a:schemeClr val="dk1"/>
                          </a:solidFill>
                          <a:effectLst/>
                          <a:latin typeface="+mn-lt"/>
                          <a:ea typeface="+mn-ea"/>
                          <a:cs typeface="+mn-cs"/>
                        </a:rPr>
                        <a:t>Swanepoel</a:t>
                      </a:r>
                      <a:r>
                        <a:rPr lang="en-US" sz="1400" b="1" kern="1200" dirty="0">
                          <a:solidFill>
                            <a:schemeClr val="dk1"/>
                          </a:solidFill>
                          <a:effectLst/>
                          <a:latin typeface="+mn-lt"/>
                          <a:ea typeface="+mn-ea"/>
                          <a:cs typeface="+mn-cs"/>
                        </a:rPr>
                        <a:t> and Associates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indent="0" algn="just" fontAlgn="auto">
                        <a:lnSpc>
                          <a:spcPts val="1200"/>
                        </a:lnSpc>
                        <a:spcAft>
                          <a:spcPts val="600"/>
                        </a:spcAft>
                        <a:buNone/>
                        <a:tabLst>
                          <a:tab pos="685800" algn="l"/>
                        </a:tabLst>
                      </a:pPr>
                      <a:r>
                        <a:rPr lang="en-GB" sz="1500" b="1" i="0" dirty="0">
                          <a:effectLst/>
                          <a:ea typeface="Times New Roman" panose="02020603050405020304" pitchFamily="18" charset="0"/>
                          <a:cs typeface="Times New Roman" panose="02020603050405020304" pitchFamily="18" charset="0"/>
                        </a:rPr>
                        <a:t>Sec 35.	On conviction of certain offences licence and permit shall be suspended for minimum period and learner’s or driving licence may not be obtained</a:t>
                      </a:r>
                      <a:endParaRPr lang="en-GB" sz="1500" i="0" dirty="0">
                        <a:effectLst/>
                        <a:ea typeface="Times New Roman" panose="02020603050405020304" pitchFamily="18" charset="0"/>
                        <a:cs typeface="Times New Roman" panose="02020603050405020304" pitchFamily="18" charset="0"/>
                      </a:endParaRPr>
                    </a:p>
                    <a:p>
                      <a:pPr marL="174625" indent="0" algn="just" fontAlgn="auto">
                        <a:lnSpc>
                          <a:spcPts val="1200"/>
                        </a:lnSpc>
                        <a:spcAft>
                          <a:spcPts val="600"/>
                        </a:spcAft>
                        <a:buNone/>
                        <a:tabLst>
                          <a:tab pos="536575" algn="l"/>
                        </a:tabLst>
                      </a:pPr>
                      <a:r>
                        <a:rPr lang="en-GB" sz="1500" i="0" dirty="0">
                          <a:effectLst/>
                          <a:ea typeface="Times New Roman" panose="02020603050405020304" pitchFamily="18" charset="0"/>
                          <a:cs typeface="Times New Roman" panose="02020603050405020304" pitchFamily="18" charset="0"/>
                        </a:rPr>
                        <a:t>(1)  	Subject to subsection (3), every driving licence or every licence and permit of any person convicted of an offence referred to in—</a:t>
                      </a:r>
                    </a:p>
                    <a:p>
                      <a:pPr marL="536575" indent="0" algn="just" fontAlgn="auto">
                        <a:lnSpc>
                          <a:spcPts val="1200"/>
                        </a:lnSpc>
                        <a:spcAft>
                          <a:spcPts val="600"/>
                        </a:spcAft>
                        <a:buNone/>
                        <a:tabLst>
                          <a:tab pos="1074738" algn="l"/>
                        </a:tabLst>
                      </a:pPr>
                      <a:r>
                        <a:rPr lang="en-GB" sz="1500" i="0" dirty="0">
                          <a:effectLst/>
                          <a:ea typeface="Times New Roman" panose="02020603050405020304" pitchFamily="18" charset="0"/>
                          <a:cs typeface="Times New Roman" panose="02020603050405020304" pitchFamily="18" charset="0"/>
                        </a:rPr>
                        <a:t>(a)	section 61 (1) (a), (b) or (c), in the case of the death of or serious injury to a person;</a:t>
                      </a:r>
                    </a:p>
                    <a:p>
                      <a:pPr marL="765175" indent="-228600" algn="just" fontAlgn="auto">
                        <a:spcBef>
                          <a:spcPts val="400"/>
                        </a:spcBef>
                        <a:spcAft>
                          <a:spcPts val="0"/>
                        </a:spcAft>
                        <a:buAutoNum type="alphaLcParenBoth" startAt="27"/>
                        <a:tabLst>
                          <a:tab pos="1074738" algn="l"/>
                        </a:tabLst>
                      </a:pPr>
                      <a:r>
                        <a:rPr lang="en-GB" sz="1500" i="0" dirty="0">
                          <a:effectLst/>
                          <a:ea typeface="Times New Roman" panose="02020603050405020304" pitchFamily="18" charset="0"/>
                          <a:cs typeface="Times New Roman" panose="02020603050405020304" pitchFamily="18" charset="0"/>
                        </a:rPr>
                        <a:t>section 59 (4), in the case of a conviction</a:t>
                      </a:r>
                      <a:r>
                        <a:rPr lang="en-GB" sz="1500" i="0" baseline="0" dirty="0">
                          <a:effectLst/>
                          <a:ea typeface="Times New Roman" panose="02020603050405020304" pitchFamily="18" charset="0"/>
                          <a:cs typeface="Times New Roman" panose="02020603050405020304" pitchFamily="18" charset="0"/>
                        </a:rPr>
                        <a:t> </a:t>
                      </a:r>
                      <a:r>
                        <a:rPr lang="en-GB" sz="1500" i="0" dirty="0">
                          <a:effectLst/>
                          <a:ea typeface="Times New Roman" panose="02020603050405020304" pitchFamily="18" charset="0"/>
                          <a:cs typeface="Times New Roman" panose="02020603050405020304" pitchFamily="18" charset="0"/>
                        </a:rPr>
                        <a:t>for an offence, where—</a:t>
                      </a:r>
                    </a:p>
                    <a:p>
                      <a:pPr marL="536575" indent="0" algn="just" fontAlgn="auto">
                        <a:spcBef>
                          <a:spcPts val="400"/>
                        </a:spcBef>
                        <a:spcAft>
                          <a:spcPts val="0"/>
                        </a:spcAft>
                        <a:buNone/>
                        <a:tabLst>
                          <a:tab pos="1074738" algn="l"/>
                        </a:tabLst>
                      </a:pPr>
                      <a:r>
                        <a:rPr lang="en-GB" sz="1500" i="0" dirty="0">
                          <a:effectLst/>
                          <a:ea typeface="Times New Roman" panose="02020603050405020304" pitchFamily="18" charset="0"/>
                          <a:cs typeface="Times New Roman" panose="02020603050405020304" pitchFamily="18" charset="0"/>
                        </a:rPr>
                        <a:t>(</a:t>
                      </a:r>
                      <a:r>
                        <a:rPr lang="en-GB" sz="1500" i="0" dirty="0" err="1">
                          <a:effectLst/>
                          <a:ea typeface="Times New Roman" panose="02020603050405020304" pitchFamily="18" charset="0"/>
                          <a:cs typeface="Times New Roman" panose="02020603050405020304" pitchFamily="18" charset="0"/>
                        </a:rPr>
                        <a:t>i</a:t>
                      </a:r>
                      <a:r>
                        <a:rPr lang="en-GB" sz="1500" i="0" dirty="0">
                          <a:effectLst/>
                          <a:ea typeface="Times New Roman" panose="02020603050405020304" pitchFamily="18" charset="0"/>
                          <a:cs typeface="Times New Roman" panose="02020603050405020304" pitchFamily="18" charset="0"/>
                        </a:rPr>
                        <a:t>)a speed in excess of 30 kilometres per hour over the prescribed </a:t>
                      </a:r>
                      <a:r>
                        <a:rPr lang="en-GB" sz="1500" b="1" i="0" dirty="0">
                          <a:effectLst/>
                          <a:highlight>
                            <a:srgbClr val="FFFF00"/>
                          </a:highlight>
                          <a:ea typeface="Times New Roman" panose="02020603050405020304" pitchFamily="18" charset="0"/>
                          <a:cs typeface="Times New Roman" panose="02020603050405020304" pitchFamily="18" charset="0"/>
                        </a:rPr>
                        <a:t>[general]</a:t>
                      </a:r>
                      <a:r>
                        <a:rPr lang="en-GB" sz="1500" b="1" i="0" dirty="0">
                          <a:effectLst/>
                          <a:ea typeface="Times New Roman" panose="02020603050405020304" pitchFamily="18" charset="0"/>
                          <a:cs typeface="Times New Roman" panose="02020603050405020304" pitchFamily="18" charset="0"/>
                        </a:rPr>
                        <a:t> </a:t>
                      </a:r>
                      <a:r>
                        <a:rPr lang="en-GB" sz="1500" i="0" dirty="0">
                          <a:effectLst/>
                          <a:ea typeface="Times New Roman" panose="02020603050405020304" pitchFamily="18" charset="0"/>
                          <a:cs typeface="Times New Roman" panose="02020603050405020304" pitchFamily="18" charset="0"/>
                        </a:rPr>
                        <a:t>speed limit in an urban area was recorded; or</a:t>
                      </a:r>
                    </a:p>
                    <a:p>
                      <a:pPr marL="536575" indent="0" algn="just" fontAlgn="auto">
                        <a:spcBef>
                          <a:spcPts val="400"/>
                        </a:spcBef>
                        <a:spcAft>
                          <a:spcPts val="0"/>
                        </a:spcAft>
                        <a:buNone/>
                        <a:tabLst>
                          <a:tab pos="1074738" algn="l"/>
                        </a:tabLst>
                      </a:pPr>
                      <a:r>
                        <a:rPr lang="en-GB" sz="1500" i="0" dirty="0">
                          <a:effectLst/>
                          <a:ea typeface="Times New Roman" panose="02020603050405020304" pitchFamily="18" charset="0"/>
                          <a:cs typeface="Times New Roman" panose="02020603050405020304" pitchFamily="18" charset="0"/>
                        </a:rPr>
                        <a:t>(ii)a speed in excess of 40 kilometres per hour over the prescribed </a:t>
                      </a:r>
                      <a:r>
                        <a:rPr lang="en-GB" sz="1500" i="0" dirty="0">
                          <a:effectLst/>
                          <a:highlight>
                            <a:srgbClr val="FFFF00"/>
                          </a:highlight>
                          <a:ea typeface="Times New Roman" panose="02020603050405020304" pitchFamily="18" charset="0"/>
                          <a:cs typeface="Times New Roman" panose="02020603050405020304" pitchFamily="18" charset="0"/>
                        </a:rPr>
                        <a:t>[</a:t>
                      </a:r>
                      <a:r>
                        <a:rPr lang="en-GB" sz="1500" b="1" i="0" dirty="0">
                          <a:effectLst/>
                          <a:highlight>
                            <a:srgbClr val="FFFF00"/>
                          </a:highlight>
                          <a:ea typeface="Times New Roman" panose="02020603050405020304" pitchFamily="18" charset="0"/>
                          <a:cs typeface="Times New Roman" panose="02020603050405020304" pitchFamily="18" charset="0"/>
                        </a:rPr>
                        <a:t>general]</a:t>
                      </a:r>
                      <a:r>
                        <a:rPr lang="en-GB" sz="1500" b="1" i="0" dirty="0">
                          <a:effectLst/>
                          <a:ea typeface="Times New Roman" panose="02020603050405020304" pitchFamily="18" charset="0"/>
                          <a:cs typeface="Times New Roman" panose="02020603050405020304" pitchFamily="18" charset="0"/>
                        </a:rPr>
                        <a:t> </a:t>
                      </a:r>
                      <a:r>
                        <a:rPr lang="en-GB" sz="1500" i="0" dirty="0">
                          <a:effectLst/>
                          <a:ea typeface="Times New Roman" panose="02020603050405020304" pitchFamily="18" charset="0"/>
                          <a:cs typeface="Times New Roman" panose="02020603050405020304" pitchFamily="18" charset="0"/>
                        </a:rPr>
                        <a:t>speed limit outside an urban area or on a freeway was recorded; </a:t>
                      </a:r>
                      <a:r>
                        <a:rPr lang="en-GB" sz="1500" i="0" dirty="0" smtClean="0">
                          <a:effectLst/>
                          <a:ea typeface="Times New Roman" panose="02020603050405020304" pitchFamily="18" charset="0"/>
                          <a:cs typeface="Times New Roman" panose="02020603050405020304" pitchFamily="18" charset="0"/>
                        </a:rPr>
                        <a:t>and</a:t>
                      </a:r>
                      <a:endParaRPr lang="en-GB" sz="1500" i="0" dirty="0">
                        <a:effectLst/>
                        <a:ea typeface="Times New Roman" panose="02020603050405020304" pitchFamily="18" charset="0"/>
                        <a:cs typeface="Times New Roman" panose="02020603050405020304" pitchFamily="18" charset="0"/>
                      </a:endParaRPr>
                    </a:p>
                  </a:txBody>
                  <a:tcPr marL="63688" marR="63688" marT="0" marB="0"/>
                </a:tc>
                <a:tc>
                  <a:txBody>
                    <a:bodyPr/>
                    <a:lstStyle/>
                    <a:p>
                      <a:pPr marL="0" marR="0" algn="just">
                        <a:lnSpc>
                          <a:spcPct val="107000"/>
                        </a:lnSpc>
                        <a:spcBef>
                          <a:spcPts val="0"/>
                        </a:spcBef>
                        <a:spcAft>
                          <a:spcPts val="0"/>
                        </a:spcAft>
                      </a:pPr>
                      <a:r>
                        <a:rPr lang="en-GB" sz="1500" i="0" dirty="0">
                          <a:effectLst/>
                        </a:rPr>
                        <a:t>Noted. To</a:t>
                      </a:r>
                      <a:r>
                        <a:rPr lang="en-GB" sz="1500" i="0" baseline="0" dirty="0">
                          <a:effectLst/>
                        </a:rPr>
                        <a:t> be considered for incorporation, however the word “general” should be retained as is. The NRTA makes reference to the general speed limit as provided for in section 59 of the NRTA and they are prescribed in regulation 292 as 60 kilometres in an urban area, 100 kilometres on every public road other than a freeway situated outside an urban area and 120 kilometres in respect of every freeway. There is a possibility of actually creating a confusion if reference to the general speed limit is removed.</a:t>
                      </a:r>
                      <a:endParaRPr lang="en-US" sz="1500" i="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a:xfrm>
            <a:off x="8659217" y="7759228"/>
            <a:ext cx="576064" cy="720080"/>
          </a:xfrm>
        </p:spPr>
        <p:txBody>
          <a:bodyPr/>
          <a:lstStyle/>
          <a:p>
            <a:pPr>
              <a:defRPr/>
            </a:pPr>
            <a:fld id="{8E07DBBD-13FA-456E-9FFF-BB922381A294}" type="slidenum">
              <a:rPr lang="en-US" smtClean="0"/>
              <a:pPr>
                <a:defRPr/>
              </a:pPr>
              <a:t>42</a:t>
            </a:fld>
            <a:endParaRPr lang="en-US" dirty="0"/>
          </a:p>
        </p:txBody>
      </p:sp>
    </p:spTree>
    <p:extLst>
      <p:ext uri="{BB962C8B-B14F-4D97-AF65-F5344CB8AC3E}">
        <p14:creationId xmlns:p14="http://schemas.microsoft.com/office/powerpoint/2010/main" xmlns="" val="17946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53142200"/>
              </p:ext>
            </p:extLst>
          </p:nvPr>
        </p:nvGraphicFramePr>
        <p:xfrm>
          <a:off x="-14999" y="4407"/>
          <a:ext cx="9249607" cy="6098638"/>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3888432">
                  <a:extLst>
                    <a:ext uri="{9D8B030D-6E8A-4147-A177-3AD203B41FA5}">
                      <a16:colId xmlns:a16="http://schemas.microsoft.com/office/drawing/2014/main" xmlns="" val="199004167"/>
                    </a:ext>
                  </a:extLst>
                </a:gridCol>
                <a:gridCol w="3384376">
                  <a:extLst>
                    <a:ext uri="{9D8B030D-6E8A-4147-A177-3AD203B41FA5}">
                      <a16:colId xmlns:a16="http://schemas.microsoft.com/office/drawing/2014/main" xmlns="" val="885104855"/>
                    </a:ext>
                  </a:extLst>
                </a:gridCol>
              </a:tblGrid>
              <a:tr h="346444">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75219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Alta </a:t>
                      </a:r>
                      <a:r>
                        <a:rPr lang="en-US" sz="1400" b="1" kern="1200" dirty="0" err="1">
                          <a:solidFill>
                            <a:schemeClr val="dk1"/>
                          </a:solidFill>
                          <a:effectLst/>
                          <a:latin typeface="+mn-lt"/>
                          <a:ea typeface="+mn-ea"/>
                          <a:cs typeface="+mn-cs"/>
                        </a:rPr>
                        <a:t>Swanepoel</a:t>
                      </a:r>
                      <a:r>
                        <a:rPr lang="en-US" sz="1400" b="1" kern="1200" dirty="0">
                          <a:solidFill>
                            <a:schemeClr val="dk1"/>
                          </a:solidFill>
                          <a:effectLst/>
                          <a:latin typeface="+mn-lt"/>
                          <a:ea typeface="+mn-ea"/>
                          <a:cs typeface="+mn-cs"/>
                        </a:rPr>
                        <a:t> and Associates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765175" indent="-228600" algn="just" fontAlgn="auto">
                        <a:lnSpc>
                          <a:spcPts val="1200"/>
                        </a:lnSpc>
                        <a:spcAft>
                          <a:spcPts val="600"/>
                        </a:spcAft>
                        <a:buAutoNum type="alphaLcParenBoth" startAt="3"/>
                        <a:tabLst>
                          <a:tab pos="1074738" algn="l"/>
                        </a:tabLst>
                      </a:pPr>
                      <a:r>
                        <a:rPr lang="en-GB" sz="1500" i="0" dirty="0">
                          <a:effectLst/>
                          <a:ea typeface="Times New Roman" panose="02020603050405020304" pitchFamily="18" charset="0"/>
                          <a:cs typeface="Times New Roman" panose="02020603050405020304" pitchFamily="18" charset="0"/>
                        </a:rPr>
                        <a:t>section 65 (1), (2) or (5</a:t>
                      </a:r>
                      <a:r>
                        <a:rPr lang="en-GB" sz="1500" i="0" u="sng" dirty="0">
                          <a:effectLst/>
                          <a:highlight>
                            <a:srgbClr val="FFFF00"/>
                          </a:highlight>
                          <a:ea typeface="Times New Roman" panose="02020603050405020304" pitchFamily="18" charset="0"/>
                          <a:cs typeface="Times New Roman" panose="02020603050405020304" pitchFamily="18" charset="0"/>
                        </a:rPr>
                        <a:t>), where</a:t>
                      </a:r>
                      <a:r>
                        <a:rPr lang="en-ZA" sz="1500" i="0" u="sng" dirty="0">
                          <a:effectLst/>
                          <a:highlight>
                            <a:srgbClr val="FFFF00"/>
                          </a:highlight>
                          <a:ea typeface="Times New Roman" panose="02020603050405020304" pitchFamily="18" charset="0"/>
                          <a:cs typeface="Times New Roman" panose="02020603050405020304" pitchFamily="18" charset="0"/>
                        </a:rPr>
                        <a:t> the concentration in any specimen </a:t>
                      </a:r>
                      <a:endParaRPr lang="en-GB" sz="1500" i="0" u="none" dirty="0">
                        <a:effectLst/>
                        <a:highlight>
                          <a:srgbClr val="FFFF00"/>
                        </a:highlight>
                        <a:ea typeface="Times New Roman" panose="02020603050405020304" pitchFamily="18" charset="0"/>
                        <a:cs typeface="Times New Roman" panose="02020603050405020304" pitchFamily="18" charset="0"/>
                      </a:endParaRPr>
                    </a:p>
                    <a:p>
                      <a:pPr marL="822325" indent="-285750" algn="just" fontAlgn="auto">
                        <a:lnSpc>
                          <a:spcPts val="1200"/>
                        </a:lnSpc>
                        <a:spcAft>
                          <a:spcPts val="600"/>
                        </a:spcAft>
                        <a:buAutoNum type="romanLcParenBoth"/>
                        <a:tabLst>
                          <a:tab pos="1074738" algn="l"/>
                        </a:tabLst>
                      </a:pPr>
                      <a:r>
                        <a:rPr lang="en-ZA" sz="1500" i="0" u="sng" dirty="0">
                          <a:effectLst/>
                          <a:highlight>
                            <a:srgbClr val="FFFF00"/>
                          </a:highlight>
                          <a:ea typeface="Times New Roman" panose="02020603050405020304" pitchFamily="18" charset="0"/>
                          <a:cs typeface="Times New Roman" panose="02020603050405020304" pitchFamily="18" charset="0"/>
                        </a:rPr>
                        <a:t>of blood</a:t>
                      </a:r>
                      <a:r>
                        <a:rPr lang="en-GB" sz="1500" i="0" u="sng" dirty="0">
                          <a:effectLst/>
                          <a:highlight>
                            <a:srgbClr val="FFFF00"/>
                          </a:highlight>
                          <a:ea typeface="Times New Roman" panose="02020603050405020304" pitchFamily="18" charset="0"/>
                          <a:cs typeface="Times New Roman" panose="02020603050405020304" pitchFamily="18" charset="0"/>
                        </a:rPr>
                        <a:t> the </a:t>
                      </a:r>
                      <a:r>
                        <a:rPr lang="en-ZA" sz="1500" i="0" u="sng" dirty="0">
                          <a:effectLst/>
                          <a:highlight>
                            <a:srgbClr val="FFFF00"/>
                          </a:highlight>
                          <a:ea typeface="Times New Roman" panose="02020603050405020304" pitchFamily="18" charset="0"/>
                          <a:cs typeface="Times New Roman" panose="02020603050405020304" pitchFamily="18" charset="0"/>
                        </a:rPr>
                        <a:t>was not less than 0,05 gram per 100 millilitres at the time of the alleged contravention, or in the case of a professional driver referred to in section 32, not less than 0,02 gram per 100 mil at the time of the alleged contravention millilitres;  or</a:t>
                      </a:r>
                      <a:endParaRPr lang="en-GB" sz="1500" i="0" u="none" dirty="0">
                        <a:effectLst/>
                        <a:highlight>
                          <a:srgbClr val="FFFF00"/>
                        </a:highlight>
                        <a:ea typeface="Times New Roman" panose="02020603050405020304" pitchFamily="18" charset="0"/>
                        <a:cs typeface="Times New Roman" panose="02020603050405020304" pitchFamily="18" charset="0"/>
                      </a:endParaRPr>
                    </a:p>
                    <a:p>
                      <a:pPr marL="822325" indent="-285750" algn="just" fontAlgn="auto">
                        <a:lnSpc>
                          <a:spcPts val="1200"/>
                        </a:lnSpc>
                        <a:spcAft>
                          <a:spcPts val="600"/>
                        </a:spcAft>
                        <a:buAutoNum type="romanLcParenBoth"/>
                        <a:tabLst>
                          <a:tab pos="1074738" algn="l"/>
                        </a:tabLst>
                      </a:pPr>
                      <a:r>
                        <a:rPr lang="en-ZA" sz="1500" i="0" u="sng" dirty="0">
                          <a:effectLst/>
                          <a:highlight>
                            <a:srgbClr val="FFFF00"/>
                          </a:highlight>
                          <a:ea typeface="Times New Roman" panose="02020603050405020304" pitchFamily="18" charset="0"/>
                          <a:cs typeface="Times New Roman" panose="02020603050405020304" pitchFamily="18" charset="0"/>
                        </a:rPr>
                        <a:t>(ii)	of breath was not less than 0,24 milligrams per 1000 millilitres at the time of the alleged contravention, or in the case of a professional driver referred to in section 32, not less than 0,10 milligrams per 1000 millilitres at the time of the alleged contravention</a:t>
                      </a:r>
                      <a:endParaRPr lang="en-GB" sz="1500" i="0" dirty="0">
                        <a:effectLst/>
                        <a:ea typeface="Times New Roman" panose="02020603050405020304" pitchFamily="18" charset="0"/>
                        <a:cs typeface="Times New Roman" panose="02020603050405020304" pitchFamily="18" charset="0"/>
                      </a:endParaRPr>
                    </a:p>
                    <a:p>
                      <a:pPr marL="960120" indent="0" algn="just" fontAlgn="auto">
                        <a:lnSpc>
                          <a:spcPts val="1200"/>
                        </a:lnSpc>
                        <a:spcBef>
                          <a:spcPts val="600"/>
                        </a:spcBef>
                        <a:spcAft>
                          <a:spcPts val="600"/>
                        </a:spcAft>
                        <a:buNone/>
                      </a:pPr>
                      <a:r>
                        <a:rPr lang="en-GB" sz="1500" i="0" dirty="0">
                          <a:effectLst/>
                          <a:ea typeface="Times New Roman" panose="02020603050405020304" pitchFamily="18" charset="0"/>
                          <a:cs typeface="Times New Roman" panose="02020603050405020304" pitchFamily="18" charset="0"/>
                        </a:rPr>
                        <a:t>where such person is the holder of a driving licence or a licence and permit, shall be suspended in the case of—</a:t>
                      </a:r>
                    </a:p>
                    <a:p>
                      <a:pPr marL="1436688" indent="-361950" algn="just" fontAlgn="auto">
                        <a:lnSpc>
                          <a:spcPts val="1200"/>
                        </a:lnSpc>
                        <a:spcBef>
                          <a:spcPts val="600"/>
                        </a:spcBef>
                        <a:spcAft>
                          <a:spcPts val="600"/>
                        </a:spcAft>
                        <a:buNone/>
                        <a:tabLst>
                          <a:tab pos="1436688" algn="l"/>
                        </a:tabLst>
                      </a:pPr>
                      <a:r>
                        <a:rPr lang="af-ZA" sz="1500" i="0" dirty="0">
                          <a:effectLst/>
                          <a:ea typeface="Times New Roman" panose="02020603050405020304" pitchFamily="18" charset="0"/>
                          <a:cs typeface="Times New Roman" panose="02020603050405020304" pitchFamily="18" charset="0"/>
                        </a:rPr>
                        <a:t>(i)	a first offence, for a period of at least six months;</a:t>
                      </a:r>
                      <a:endParaRPr lang="en-GB" sz="1500" i="0" dirty="0">
                        <a:effectLst/>
                        <a:ea typeface="Times New Roman" panose="02020603050405020304" pitchFamily="18" charset="0"/>
                        <a:cs typeface="Times New Roman" panose="02020603050405020304" pitchFamily="18" charset="0"/>
                      </a:endParaRPr>
                    </a:p>
                    <a:p>
                      <a:pPr marL="1436688" indent="-361950" algn="just" fontAlgn="auto">
                        <a:lnSpc>
                          <a:spcPts val="1200"/>
                        </a:lnSpc>
                        <a:spcBef>
                          <a:spcPts val="600"/>
                        </a:spcBef>
                        <a:spcAft>
                          <a:spcPts val="600"/>
                        </a:spcAft>
                        <a:buNone/>
                        <a:tabLst>
                          <a:tab pos="1436688" algn="l"/>
                        </a:tabLst>
                      </a:pPr>
                      <a:r>
                        <a:rPr lang="af-ZA" sz="1500" i="0" dirty="0">
                          <a:effectLst/>
                          <a:ea typeface="Times New Roman" panose="02020603050405020304" pitchFamily="18" charset="0"/>
                          <a:cs typeface="Times New Roman" panose="02020603050405020304" pitchFamily="18" charset="0"/>
                        </a:rPr>
                        <a:t>(ii)	a second offence, for a period of at least five years; or</a:t>
                      </a:r>
                      <a:endParaRPr lang="en-GB" sz="1500" i="0" dirty="0">
                        <a:effectLst/>
                        <a:ea typeface="Times New Roman" panose="02020603050405020304" pitchFamily="18" charset="0"/>
                        <a:cs typeface="Times New Roman" panose="02020603050405020304" pitchFamily="18" charset="0"/>
                      </a:endParaRPr>
                    </a:p>
                    <a:p>
                      <a:pPr marL="1436688" indent="-361950" algn="just" fontAlgn="auto">
                        <a:lnSpc>
                          <a:spcPts val="1200"/>
                        </a:lnSpc>
                        <a:spcBef>
                          <a:spcPts val="600"/>
                        </a:spcBef>
                        <a:spcAft>
                          <a:spcPts val="600"/>
                        </a:spcAft>
                        <a:buNone/>
                        <a:tabLst>
                          <a:tab pos="1436688" algn="l"/>
                        </a:tabLst>
                      </a:pPr>
                      <a:r>
                        <a:rPr lang="af-ZA" sz="1500" i="0" dirty="0">
                          <a:effectLst/>
                          <a:ea typeface="Times New Roman" panose="02020603050405020304" pitchFamily="18" charset="0"/>
                          <a:cs typeface="Times New Roman" panose="02020603050405020304" pitchFamily="18" charset="0"/>
                        </a:rPr>
                        <a:t>(iii)	a third or subsequent offence, for a period of at least ten years, calculated from the date of sentence.</a:t>
                      </a:r>
                      <a:endParaRPr lang="en-GB" sz="1500" i="0" dirty="0">
                        <a:effectLst/>
                        <a:ea typeface="Times New Roman" panose="02020603050405020304" pitchFamily="18" charset="0"/>
                        <a:cs typeface="Times New Roman" panose="02020603050405020304" pitchFamily="18" charset="0"/>
                      </a:endParaRPr>
                    </a:p>
                  </a:txBody>
                  <a:tcPr marL="63688" marR="63688" marT="0" marB="0"/>
                </a:tc>
                <a:tc>
                  <a:txBody>
                    <a:bodyPr/>
                    <a:lstStyle/>
                    <a:p>
                      <a:pPr marL="0" marR="0" algn="just">
                        <a:lnSpc>
                          <a:spcPct val="107000"/>
                        </a:lnSpc>
                        <a:spcBef>
                          <a:spcPts val="0"/>
                        </a:spcBef>
                        <a:spcAft>
                          <a:spcPts val="0"/>
                        </a:spcAft>
                      </a:pPr>
                      <a:r>
                        <a:rPr lang="en-GB" sz="1500" i="0" dirty="0">
                          <a:effectLst/>
                        </a:rPr>
                        <a:t>Noted.</a:t>
                      </a:r>
                      <a:r>
                        <a:rPr lang="en-GB" sz="1500" i="0" baseline="0" dirty="0">
                          <a:effectLst/>
                        </a:rPr>
                        <a:t> </a:t>
                      </a:r>
                      <a:r>
                        <a:rPr lang="en-GB" sz="1500" i="0" dirty="0">
                          <a:effectLst/>
                        </a:rPr>
                        <a:t>To</a:t>
                      </a:r>
                      <a:r>
                        <a:rPr lang="en-GB" sz="1500" i="0" baseline="0" dirty="0">
                          <a:effectLst/>
                        </a:rPr>
                        <a:t> be considered for incorporation, It is common cause that subsections (1),(2) or (5) of section 65 refers to the BAC in the blood or breath specimen of vehicle drivers. Moreover, the suggested amendment still refers to the current BAC in the Act which are in terms of this Bill proposed to be dealt away with. </a:t>
                      </a:r>
                      <a:endParaRPr lang="en-US" sz="1500" i="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a:xfrm>
            <a:off x="8659217" y="7759228"/>
            <a:ext cx="576064" cy="720080"/>
          </a:xfrm>
        </p:spPr>
        <p:txBody>
          <a:bodyPr/>
          <a:lstStyle/>
          <a:p>
            <a:pPr>
              <a:defRPr/>
            </a:pPr>
            <a:fld id="{8E07DBBD-13FA-456E-9FFF-BB922381A294}" type="slidenum">
              <a:rPr lang="en-US" smtClean="0"/>
              <a:pPr>
                <a:defRPr/>
              </a:pPr>
              <a:t>43</a:t>
            </a:fld>
            <a:endParaRPr lang="en-US" dirty="0"/>
          </a:p>
        </p:txBody>
      </p:sp>
    </p:spTree>
    <p:extLst>
      <p:ext uri="{BB962C8B-B14F-4D97-AF65-F5344CB8AC3E}">
        <p14:creationId xmlns:p14="http://schemas.microsoft.com/office/powerpoint/2010/main" xmlns="" val="3116594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01556612"/>
              </p:ext>
            </p:extLst>
          </p:nvPr>
        </p:nvGraphicFramePr>
        <p:xfrm>
          <a:off x="3931" y="2648"/>
          <a:ext cx="9249607" cy="5849065"/>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13610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004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020275">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Alta </a:t>
                      </a:r>
                      <a:r>
                        <a:rPr lang="en-US" sz="1400" b="1" kern="1200" dirty="0" err="1">
                          <a:solidFill>
                            <a:schemeClr val="dk1"/>
                          </a:solidFill>
                          <a:effectLst/>
                          <a:latin typeface="+mn-lt"/>
                          <a:ea typeface="+mn-ea"/>
                          <a:cs typeface="+mn-cs"/>
                        </a:rPr>
                        <a:t>Swanepoel</a:t>
                      </a:r>
                      <a:r>
                        <a:rPr lang="en-US" sz="1400" b="1" kern="1200" dirty="0">
                          <a:solidFill>
                            <a:schemeClr val="dk1"/>
                          </a:solidFill>
                          <a:effectLst/>
                          <a:latin typeface="+mn-lt"/>
                          <a:ea typeface="+mn-ea"/>
                          <a:cs typeface="+mn-cs"/>
                        </a:rPr>
                        <a:t> and Associates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171450" marR="0" lvl="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500" dirty="0">
                          <a:latin typeface="+mn-lt"/>
                        </a:rPr>
                        <a:t>Power to make regulations for driving hours  – Section 75 needs provision to allow Minister to make regulations on driving hours </a:t>
                      </a:r>
                    </a:p>
                    <a:p>
                      <a:pPr marL="171450" marR="0" lvl="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sz="1500" dirty="0">
                        <a:latin typeface="+mn-lt"/>
                      </a:endParaRP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US" sz="1500" dirty="0">
                        <a:latin typeface="+mn-lt"/>
                      </a:endParaRPr>
                    </a:p>
                    <a:p>
                      <a:pPr marL="171450" marR="0" lvl="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500" dirty="0">
                          <a:latin typeface="+mn-lt"/>
                        </a:rPr>
                        <a:t>Regulations 272A to E were published on 31 October 2014 – not in force yet</a:t>
                      </a:r>
                    </a:p>
                    <a:p>
                      <a:pPr marL="171450" marR="0" lvl="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sz="1500" dirty="0">
                        <a:latin typeface="+mn-lt"/>
                      </a:endParaRPr>
                    </a:p>
                    <a:p>
                      <a:pPr marL="171450" marR="0" lvl="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sz="1500" dirty="0">
                        <a:latin typeface="+mn-lt"/>
                      </a:endParaRPr>
                    </a:p>
                    <a:p>
                      <a:pPr marL="171450" marR="0" lvl="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sz="1500" dirty="0">
                        <a:latin typeface="+mn-lt"/>
                      </a:endParaRPr>
                    </a:p>
                    <a:p>
                      <a:pPr marL="171450" marR="0" lvl="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sz="1500" dirty="0">
                        <a:latin typeface="+mn-lt"/>
                      </a:endParaRPr>
                    </a:p>
                    <a:p>
                      <a:pPr marL="171450" marR="0" lvl="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sz="1500" dirty="0">
                        <a:latin typeface="+mn-lt"/>
                      </a:endParaRPr>
                    </a:p>
                    <a:p>
                      <a:pPr marL="171450" marR="0" lvl="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sz="1500" dirty="0">
                        <a:latin typeface="+mn-lt"/>
                      </a:endParaRP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US" sz="1500" dirty="0">
                        <a:latin typeface="+mn-lt"/>
                      </a:endParaRPr>
                    </a:p>
                  </a:txBody>
                  <a:tcPr marL="63688" marR="63688"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US" sz="1500" dirty="0">
                          <a:effectLst/>
                          <a:latin typeface="+mn-lt"/>
                          <a:ea typeface="Calibri" panose="020F0502020204030204" pitchFamily="34" charset="0"/>
                          <a:cs typeface="Times New Roman" panose="02020603050405020304" pitchFamily="18" charset="0"/>
                        </a:rPr>
                        <a:t>Section 75 (1)(</a:t>
                      </a:r>
                      <a:r>
                        <a:rPr lang="en-US" sz="1500" dirty="0" err="1">
                          <a:effectLst/>
                          <a:latin typeface="+mn-lt"/>
                          <a:ea typeface="Calibri" panose="020F0502020204030204" pitchFamily="34" charset="0"/>
                          <a:cs typeface="Times New Roman" panose="02020603050405020304" pitchFamily="18" charset="0"/>
                        </a:rPr>
                        <a:t>Za</a:t>
                      </a:r>
                      <a:r>
                        <a:rPr lang="en-US" sz="1500" dirty="0">
                          <a:effectLst/>
                          <a:latin typeface="+mn-lt"/>
                          <a:ea typeface="Calibri" panose="020F0502020204030204" pitchFamily="34" charset="0"/>
                          <a:cs typeface="Times New Roman" panose="02020603050405020304" pitchFamily="18" charset="0"/>
                        </a:rPr>
                        <a:t>) (ii) already provides for the Minister’s power</a:t>
                      </a:r>
                      <a:r>
                        <a:rPr lang="en-US" sz="1500" baseline="0" dirty="0">
                          <a:effectLst/>
                          <a:latin typeface="+mn-lt"/>
                          <a:ea typeface="Calibri" panose="020F0502020204030204" pitchFamily="34" charset="0"/>
                          <a:cs typeface="Times New Roman" panose="02020603050405020304" pitchFamily="18" charset="0"/>
                        </a:rPr>
                        <a:t> to make regulations for any matter for which the Act does not, in the Minister’s opinion, make provision or enough provision. But owing for completeness sake and elimination of any doubt regarding interpretation the proposal may be considered for possible inclusion. </a:t>
                      </a:r>
                    </a:p>
                    <a:p>
                      <a:pPr marL="285750" marR="0" indent="-285750" algn="just">
                        <a:lnSpc>
                          <a:spcPct val="107000"/>
                        </a:lnSpc>
                        <a:spcBef>
                          <a:spcPts val="0"/>
                        </a:spcBef>
                        <a:spcAft>
                          <a:spcPts val="0"/>
                        </a:spcAft>
                        <a:buFont typeface="Arial" panose="020B0604020202020204" pitchFamily="34" charset="0"/>
                        <a:buChar char="•"/>
                      </a:pPr>
                      <a:r>
                        <a:rPr lang="en-US" sz="1500" baseline="0" dirty="0">
                          <a:effectLst/>
                          <a:latin typeface="+mn-lt"/>
                          <a:ea typeface="Calibri" panose="020F0502020204030204" pitchFamily="34" charset="0"/>
                          <a:cs typeface="Times New Roman" panose="02020603050405020304" pitchFamily="18" charset="0"/>
                        </a:rPr>
                        <a:t>The regulations (272A to E) not being in force is not because of the lack of the Minister’s power to make regulations but because there is currently no efficient and safe truck stops and resting places with hygiene compliant facilities in place. </a:t>
                      </a:r>
                    </a:p>
                    <a:p>
                      <a:pPr marL="0" marR="0" indent="0" algn="just">
                        <a:lnSpc>
                          <a:spcPct val="107000"/>
                        </a:lnSpc>
                        <a:spcBef>
                          <a:spcPts val="0"/>
                        </a:spcBef>
                        <a:spcAft>
                          <a:spcPts val="0"/>
                        </a:spcAft>
                        <a:buFont typeface="Arial" panose="020B0604020202020204" pitchFamily="34" charset="0"/>
                        <a:buNone/>
                      </a:pPr>
                      <a:endParaRPr lang="en-US" sz="1500" baseline="0" dirty="0">
                        <a:effectLst/>
                        <a:latin typeface="+mn-l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Font typeface="Arial" panose="020B0604020202020204" pitchFamily="34" charset="0"/>
                        <a:buNone/>
                      </a:pPr>
                      <a:endParaRPr lang="en-US" sz="15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r h="468749">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659217" y="7759228"/>
            <a:ext cx="576064" cy="720080"/>
          </a:xfrm>
        </p:spPr>
        <p:txBody>
          <a:bodyPr/>
          <a:lstStyle/>
          <a:p>
            <a:pPr>
              <a:defRPr/>
            </a:pPr>
            <a:fld id="{8E07DBBD-13FA-456E-9FFF-BB922381A294}" type="slidenum">
              <a:rPr lang="en-US" smtClean="0"/>
              <a:pPr>
                <a:defRPr/>
              </a:pPr>
              <a:t>44</a:t>
            </a:fld>
            <a:endParaRPr lang="en-US" dirty="0"/>
          </a:p>
        </p:txBody>
      </p:sp>
    </p:spTree>
    <p:extLst>
      <p:ext uri="{BB962C8B-B14F-4D97-AF65-F5344CB8AC3E}">
        <p14:creationId xmlns:p14="http://schemas.microsoft.com/office/powerpoint/2010/main" xmlns="" val="2065417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57606941"/>
              </p:ext>
            </p:extLst>
          </p:nvPr>
        </p:nvGraphicFramePr>
        <p:xfrm>
          <a:off x="18636" y="-53009"/>
          <a:ext cx="9253537" cy="5887020"/>
        </p:xfrm>
        <a:graphic>
          <a:graphicData uri="http://schemas.openxmlformats.org/drawingml/2006/table">
            <a:tbl>
              <a:tblPr firstRow="1" firstCol="1" bandRow="1">
                <a:tableStyleId>{5C22544A-7EE6-4342-B048-85BDC9FD1C3A}</a:tableStyleId>
              </a:tblPr>
              <a:tblGrid>
                <a:gridCol w="1890465">
                  <a:extLst>
                    <a:ext uri="{9D8B030D-6E8A-4147-A177-3AD203B41FA5}">
                      <a16:colId xmlns:a16="http://schemas.microsoft.com/office/drawing/2014/main" xmlns="" val="3578070163"/>
                    </a:ext>
                  </a:extLst>
                </a:gridCol>
                <a:gridCol w="4752528">
                  <a:extLst>
                    <a:ext uri="{9D8B030D-6E8A-4147-A177-3AD203B41FA5}">
                      <a16:colId xmlns:a16="http://schemas.microsoft.com/office/drawing/2014/main" xmlns="" val="199004167"/>
                    </a:ext>
                  </a:extLst>
                </a:gridCol>
                <a:gridCol w="2610544">
                  <a:extLst>
                    <a:ext uri="{9D8B030D-6E8A-4147-A177-3AD203B41FA5}">
                      <a16:colId xmlns:a16="http://schemas.microsoft.com/office/drawing/2014/main" xmlns="" val="885104855"/>
                    </a:ext>
                  </a:extLst>
                </a:gridCol>
              </a:tblGrid>
              <a:tr h="351756">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53526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Alta </a:t>
                      </a:r>
                      <a:r>
                        <a:rPr lang="en-US" sz="1400" b="1" kern="1200" dirty="0" err="1">
                          <a:solidFill>
                            <a:schemeClr val="dk1"/>
                          </a:solidFill>
                          <a:effectLst/>
                          <a:latin typeface="+mn-lt"/>
                          <a:ea typeface="+mn-ea"/>
                          <a:cs typeface="+mn-cs"/>
                        </a:rPr>
                        <a:t>Swanepoel</a:t>
                      </a:r>
                      <a:r>
                        <a:rPr lang="en-US" sz="1400" b="1" kern="1200" dirty="0">
                          <a:solidFill>
                            <a:schemeClr val="dk1"/>
                          </a:solidFill>
                          <a:effectLst/>
                          <a:latin typeface="+mn-lt"/>
                          <a:ea typeface="+mn-ea"/>
                          <a:cs typeface="+mn-cs"/>
                        </a:rPr>
                        <a:t> and Associates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274320" indent="-274320">
                        <a:buFont typeface="Arial" panose="020B0604020202020204" pitchFamily="34" charset="0"/>
                        <a:buChar char="•"/>
                        <a:defRPr/>
                      </a:pPr>
                      <a:r>
                        <a:rPr lang="en-US" sz="1500" dirty="0">
                          <a:latin typeface="+mn-lt"/>
                        </a:rPr>
                        <a:t>If amendment of definition of </a:t>
                      </a:r>
                      <a:r>
                        <a:rPr lang="en-US" sz="1500" i="1" dirty="0">
                          <a:latin typeface="+mn-lt"/>
                        </a:rPr>
                        <a:t>motor vehicle </a:t>
                      </a:r>
                      <a:r>
                        <a:rPr lang="en-US" sz="1500" dirty="0">
                          <a:latin typeface="+mn-lt"/>
                        </a:rPr>
                        <a:t>is supported – provision need to be added to allow for environmentally friendly vehicles to be regulated</a:t>
                      </a:r>
                    </a:p>
                    <a:p>
                      <a:pPr marL="1262063" indent="-804863" algn="just" fontAlgn="auto">
                        <a:lnSpc>
                          <a:spcPct val="150000"/>
                        </a:lnSpc>
                        <a:buNone/>
                      </a:pPr>
                      <a:r>
                        <a:rPr lang="en-ZA" sz="1500" i="1" u="sng" dirty="0">
                          <a:effectLst/>
                          <a:latin typeface="+mn-lt"/>
                          <a:ea typeface="Times New Roman" panose="02020603050405020304" pitchFamily="18" charset="0"/>
                          <a:cs typeface="Times New Roman" panose="02020603050405020304" pitchFamily="18" charset="0"/>
                        </a:rPr>
                        <a:t>“(</a:t>
                      </a:r>
                      <a:r>
                        <a:rPr lang="en-ZA" sz="1500" i="1" u="sng" dirty="0" err="1">
                          <a:effectLst/>
                          <a:latin typeface="+mn-lt"/>
                          <a:ea typeface="Times New Roman" panose="02020603050405020304" pitchFamily="18" charset="0"/>
                          <a:cs typeface="Times New Roman" panose="02020603050405020304" pitchFamily="18" charset="0"/>
                        </a:rPr>
                        <a:t>zG</a:t>
                      </a:r>
                      <a:r>
                        <a:rPr lang="en-ZA" sz="1500" i="1" u="sng" dirty="0">
                          <a:effectLst/>
                          <a:latin typeface="+mn-lt"/>
                          <a:ea typeface="Times New Roman" panose="02020603050405020304" pitchFamily="18" charset="0"/>
                          <a:cs typeface="Times New Roman" panose="02020603050405020304" pitchFamily="18" charset="0"/>
                        </a:rPr>
                        <a:t>)	the requirements for environmentally friendly vehicles and the rules of the road and requirements for such vehicles; and</a:t>
                      </a:r>
                      <a:endParaRPr lang="en-GB" sz="1500" dirty="0">
                        <a:effectLst/>
                        <a:latin typeface="+mn-lt"/>
                        <a:ea typeface="Times New Roman" panose="02020603050405020304" pitchFamily="18" charset="0"/>
                        <a:cs typeface="Times New Roman" panose="02020603050405020304" pitchFamily="18" charset="0"/>
                      </a:endParaRPr>
                    </a:p>
                    <a:p>
                      <a:pPr marL="1262063" indent="-804863" algn="just" fontAlgn="auto">
                        <a:lnSpc>
                          <a:spcPct val="150000"/>
                        </a:lnSpc>
                        <a:buNone/>
                      </a:pPr>
                      <a:r>
                        <a:rPr lang="en-ZA" sz="1500" i="1" u="sng" dirty="0">
                          <a:effectLst/>
                          <a:latin typeface="+mn-lt"/>
                          <a:ea typeface="Times New Roman" panose="02020603050405020304" pitchFamily="18" charset="0"/>
                          <a:cs typeface="Times New Roman" panose="02020603050405020304" pitchFamily="18" charset="0"/>
                        </a:rPr>
                        <a:t>(</a:t>
                      </a:r>
                      <a:r>
                        <a:rPr lang="en-ZA" sz="1500" i="1" u="sng" dirty="0" err="1">
                          <a:effectLst/>
                          <a:latin typeface="+mn-lt"/>
                          <a:ea typeface="Times New Roman" panose="02020603050405020304" pitchFamily="18" charset="0"/>
                          <a:cs typeface="Times New Roman" panose="02020603050405020304" pitchFamily="18" charset="0"/>
                        </a:rPr>
                        <a:t>zH</a:t>
                      </a:r>
                      <a:r>
                        <a:rPr lang="en-ZA" sz="1500" i="1" u="sng" dirty="0">
                          <a:effectLst/>
                          <a:latin typeface="+mn-lt"/>
                          <a:ea typeface="Times New Roman" panose="02020603050405020304" pitchFamily="18" charset="0"/>
                          <a:cs typeface="Times New Roman" panose="02020603050405020304" pitchFamily="18" charset="0"/>
                        </a:rPr>
                        <a:t>)	the regulation of the maximum driving hours drivers of prescribed classes of vehicles are allowed to drive, the compulsory resting periods from driving, the</a:t>
                      </a:r>
                      <a:r>
                        <a:rPr lang="en-ZA" sz="1500" u="sng" dirty="0">
                          <a:effectLst/>
                          <a:latin typeface="+mn-lt"/>
                          <a:ea typeface="Times New Roman" panose="02020603050405020304" pitchFamily="18" charset="0"/>
                          <a:cs typeface="Times New Roman" panose="02020603050405020304" pitchFamily="18" charset="0"/>
                        </a:rPr>
                        <a:t> </a:t>
                      </a:r>
                      <a:r>
                        <a:rPr lang="en-ZA" sz="1500" i="1" u="sng" dirty="0">
                          <a:effectLst/>
                          <a:latin typeface="+mn-lt"/>
                          <a:ea typeface="Times New Roman" panose="02020603050405020304" pitchFamily="18" charset="0"/>
                          <a:cs typeface="Times New Roman" panose="02020603050405020304" pitchFamily="18" charset="0"/>
                        </a:rPr>
                        <a:t>records to be kept regarding such maximum driving and resting periods and any other matter relating to the regulation of driving hours. “. </a:t>
                      </a:r>
                      <a:endParaRPr lang="en-GB" sz="1500" dirty="0">
                        <a:effectLst/>
                        <a:latin typeface="+mn-lt"/>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endParaRPr lang="en-GB" sz="1500" b="1" dirty="0">
                        <a:effectLst/>
                        <a:latin typeface="+mn-lt"/>
                      </a:endParaRPr>
                    </a:p>
                  </a:txBody>
                  <a:tcPr marL="63688" marR="63688"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US" sz="1500" baseline="0" dirty="0">
                          <a:effectLst/>
                          <a:latin typeface="+mn-lt"/>
                          <a:ea typeface="Calibri" panose="020F0502020204030204" pitchFamily="34" charset="0"/>
                          <a:cs typeface="Times New Roman" panose="02020603050405020304" pitchFamily="18" charset="0"/>
                        </a:rPr>
                        <a:t>The comment in the previous slide applies herein as well.</a:t>
                      </a:r>
                    </a:p>
                    <a:p>
                      <a:pPr marL="285750" marR="0" indent="-285750" algn="just">
                        <a:lnSpc>
                          <a:spcPct val="107000"/>
                        </a:lnSpc>
                        <a:spcBef>
                          <a:spcPts val="0"/>
                        </a:spcBef>
                        <a:spcAft>
                          <a:spcPts val="0"/>
                        </a:spcAft>
                        <a:buFont typeface="Arial" panose="020B0604020202020204" pitchFamily="34" charset="0"/>
                        <a:buChar char="•"/>
                      </a:pPr>
                      <a:endParaRPr lang="en-US" sz="1500" baseline="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endParaRPr lang="en-US" sz="15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a:xfrm>
            <a:off x="8659217" y="7759228"/>
            <a:ext cx="576064" cy="720080"/>
          </a:xfrm>
        </p:spPr>
        <p:txBody>
          <a:bodyPr/>
          <a:lstStyle/>
          <a:p>
            <a:pPr>
              <a:defRPr/>
            </a:pPr>
            <a:fld id="{8E07DBBD-13FA-456E-9FFF-BB922381A294}" type="slidenum">
              <a:rPr lang="en-US" smtClean="0"/>
              <a:pPr>
                <a:defRPr/>
              </a:pPr>
              <a:t>45</a:t>
            </a:fld>
            <a:endParaRPr lang="en-US" dirty="0"/>
          </a:p>
        </p:txBody>
      </p:sp>
    </p:spTree>
    <p:extLst>
      <p:ext uri="{BB962C8B-B14F-4D97-AF65-F5344CB8AC3E}">
        <p14:creationId xmlns:p14="http://schemas.microsoft.com/office/powerpoint/2010/main" xmlns="" val="1019007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85966564"/>
              </p:ext>
            </p:extLst>
          </p:nvPr>
        </p:nvGraphicFramePr>
        <p:xfrm>
          <a:off x="14617" y="-39757"/>
          <a:ext cx="9249607" cy="6103044"/>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4464496">
                  <a:extLst>
                    <a:ext uri="{9D8B030D-6E8A-4147-A177-3AD203B41FA5}">
                      <a16:colId xmlns:a16="http://schemas.microsoft.com/office/drawing/2014/main" xmlns="" val="199004167"/>
                    </a:ext>
                  </a:extLst>
                </a:gridCol>
                <a:gridCol w="2952328">
                  <a:extLst>
                    <a:ext uri="{9D8B030D-6E8A-4147-A177-3AD203B41FA5}">
                      <a16:colId xmlns:a16="http://schemas.microsoft.com/office/drawing/2014/main" xmlns="" val="885104855"/>
                    </a:ext>
                  </a:extLst>
                </a:gridCol>
              </a:tblGrid>
              <a:tr h="37584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72720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Alta </a:t>
                      </a:r>
                      <a:r>
                        <a:rPr lang="en-US" sz="1400" b="1" kern="1200" dirty="0" err="1">
                          <a:solidFill>
                            <a:schemeClr val="dk1"/>
                          </a:solidFill>
                          <a:effectLst/>
                          <a:latin typeface="+mn-lt"/>
                          <a:ea typeface="+mn-ea"/>
                          <a:cs typeface="+mn-cs"/>
                        </a:rPr>
                        <a:t>Swanepoel</a:t>
                      </a:r>
                      <a:r>
                        <a:rPr lang="en-US" sz="1400" b="1" kern="1200" dirty="0">
                          <a:solidFill>
                            <a:schemeClr val="dk1"/>
                          </a:solidFill>
                          <a:effectLst/>
                          <a:latin typeface="+mn-lt"/>
                          <a:ea typeface="+mn-ea"/>
                          <a:cs typeface="+mn-cs"/>
                        </a:rPr>
                        <a:t> and Associates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indent="0" fontAlgn="auto">
                        <a:lnSpc>
                          <a:spcPct val="150000"/>
                        </a:lnSpc>
                        <a:buNone/>
                      </a:pPr>
                      <a:r>
                        <a:rPr lang="en-ZA" sz="1500" b="1" i="1" dirty="0">
                          <a:effectLst/>
                          <a:latin typeface="+mn-lt"/>
                          <a:ea typeface="Times New Roman" panose="02020603050405020304" pitchFamily="18" charset="0"/>
                          <a:cs typeface="Times New Roman" panose="02020603050405020304" pitchFamily="18" charset="0"/>
                        </a:rPr>
                        <a:t>Substitution of section 80 of Act 93 of 1996</a:t>
                      </a:r>
                      <a:endParaRPr lang="en-GB" sz="1500" dirty="0">
                        <a:effectLst/>
                        <a:latin typeface="+mn-lt"/>
                        <a:ea typeface="Times New Roman" panose="02020603050405020304" pitchFamily="18" charset="0"/>
                        <a:cs typeface="Times New Roman" panose="02020603050405020304" pitchFamily="18" charset="0"/>
                      </a:endParaRPr>
                    </a:p>
                    <a:p>
                      <a:pPr marL="0" indent="0" fontAlgn="auto">
                        <a:lnSpc>
                          <a:spcPct val="150000"/>
                        </a:lnSpc>
                        <a:buNone/>
                      </a:pPr>
                      <a:r>
                        <a:rPr lang="en-ZA" sz="1500" b="1" i="1" dirty="0">
                          <a:effectLst/>
                          <a:latin typeface="+mn-lt"/>
                          <a:ea typeface="Times New Roman" panose="02020603050405020304" pitchFamily="18" charset="0"/>
                          <a:cs typeface="Times New Roman" panose="02020603050405020304" pitchFamily="18" charset="0"/>
                        </a:rPr>
                        <a:t>46.</a:t>
                      </a:r>
                      <a:r>
                        <a:rPr lang="en-ZA" sz="1500" i="1" dirty="0">
                          <a:effectLst/>
                          <a:latin typeface="+mn-lt"/>
                          <a:ea typeface="Times New Roman" panose="02020603050405020304" pitchFamily="18" charset="0"/>
                          <a:cs typeface="Times New Roman" panose="02020603050405020304" pitchFamily="18" charset="0"/>
                        </a:rPr>
                        <a:t>The following section is hereby substituted for section 80 of the principal Act:</a:t>
                      </a:r>
                      <a:endParaRPr lang="en-GB" sz="1500" dirty="0">
                        <a:effectLst/>
                        <a:latin typeface="+mn-lt"/>
                        <a:ea typeface="Times New Roman" panose="02020603050405020304" pitchFamily="18" charset="0"/>
                        <a:cs typeface="Times New Roman" panose="02020603050405020304" pitchFamily="18" charset="0"/>
                      </a:endParaRPr>
                    </a:p>
                    <a:p>
                      <a:pPr indent="0" algn="just" fontAlgn="auto">
                        <a:lnSpc>
                          <a:spcPct val="150000"/>
                        </a:lnSpc>
                        <a:buNone/>
                      </a:pPr>
                      <a:r>
                        <a:rPr lang="en-ZA" sz="1500" b="1" i="1" dirty="0">
                          <a:effectLst/>
                          <a:latin typeface="+mn-lt"/>
                          <a:ea typeface="Times New Roman" panose="02020603050405020304" pitchFamily="18" charset="0"/>
                          <a:cs typeface="Times New Roman" panose="02020603050405020304" pitchFamily="18" charset="0"/>
                        </a:rPr>
                        <a:t>"80.Parking for [disabled] persons </a:t>
                      </a:r>
                      <a:r>
                        <a:rPr lang="en-ZA" sz="1500" b="1" i="1" u="sng" dirty="0">
                          <a:effectLst/>
                          <a:latin typeface="+mn-lt"/>
                          <a:ea typeface="Times New Roman" panose="02020603050405020304" pitchFamily="18" charset="0"/>
                          <a:cs typeface="Times New Roman" panose="02020603050405020304" pitchFamily="18" charset="0"/>
                        </a:rPr>
                        <a:t>with disabilities</a:t>
                      </a:r>
                      <a:endParaRPr lang="en-GB" sz="1500" dirty="0">
                        <a:effectLst/>
                        <a:latin typeface="+mn-lt"/>
                        <a:ea typeface="Times New Roman" panose="02020603050405020304" pitchFamily="18" charset="0"/>
                        <a:cs typeface="Times New Roman" panose="02020603050405020304" pitchFamily="18" charset="0"/>
                      </a:endParaRPr>
                    </a:p>
                    <a:p>
                      <a:pPr marL="0" indent="0" fontAlgn="auto">
                        <a:lnSpc>
                          <a:spcPct val="150000"/>
                        </a:lnSpc>
                        <a:buNone/>
                      </a:pPr>
                      <a:r>
                        <a:rPr lang="en-ZA" sz="1500" i="1" dirty="0">
                          <a:effectLst/>
                          <a:latin typeface="+mn-lt"/>
                          <a:ea typeface="Times New Roman" panose="02020603050405020304" pitchFamily="18" charset="0"/>
                          <a:cs typeface="Times New Roman" panose="02020603050405020304" pitchFamily="18" charset="0"/>
                        </a:rPr>
                        <a:t> Any person with a disability who has been exempted from the laws relating to parking in accordance with the </a:t>
                      </a:r>
                      <a:r>
                        <a:rPr lang="en-ZA" sz="1500" i="1" u="sng" dirty="0">
                          <a:effectLst/>
                          <a:latin typeface="+mn-lt"/>
                          <a:ea typeface="Times New Roman" panose="02020603050405020304" pitchFamily="18" charset="0"/>
                          <a:cs typeface="Times New Roman" panose="02020603050405020304" pitchFamily="18" charset="0"/>
                        </a:rPr>
                        <a:t>prescribed requirements </a:t>
                      </a:r>
                      <a:r>
                        <a:rPr lang="en-ZA" sz="1500" b="1" i="1" u="sng" dirty="0">
                          <a:effectLst/>
                          <a:latin typeface="+mn-lt"/>
                          <a:ea typeface="Times New Roman" panose="02020603050405020304" pitchFamily="18" charset="0"/>
                          <a:cs typeface="Times New Roman" panose="02020603050405020304" pitchFamily="18" charset="0"/>
                        </a:rPr>
                        <a:t>[</a:t>
                      </a:r>
                      <a:r>
                        <a:rPr lang="en-ZA" sz="1500" b="1" i="1" dirty="0">
                          <a:effectLst/>
                          <a:latin typeface="+mn-lt"/>
                          <a:ea typeface="Times New Roman" panose="02020603050405020304" pitchFamily="18" charset="0"/>
                          <a:cs typeface="Times New Roman" panose="02020603050405020304" pitchFamily="18" charset="0"/>
                        </a:rPr>
                        <a:t>laws of any province]</a:t>
                      </a:r>
                      <a:r>
                        <a:rPr lang="en-ZA" sz="1500" i="1" dirty="0">
                          <a:effectLst/>
                          <a:latin typeface="+mn-lt"/>
                          <a:ea typeface="Times New Roman" panose="02020603050405020304" pitchFamily="18" charset="0"/>
                          <a:cs typeface="Times New Roman" panose="02020603050405020304" pitchFamily="18" charset="0"/>
                        </a:rPr>
                        <a:t>, and to whom proof of such exemption has been issued, shall be deemed to be so exempted from the laws applicable in the areas of jurisdiction of all local authorities in the Republic </a:t>
                      </a:r>
                      <a:r>
                        <a:rPr lang="en-ZA" sz="1500" b="1" i="1" dirty="0">
                          <a:effectLst/>
                          <a:latin typeface="+mn-lt"/>
                          <a:ea typeface="Times New Roman" panose="02020603050405020304" pitchFamily="18" charset="0"/>
                          <a:cs typeface="Times New Roman" panose="02020603050405020304" pitchFamily="18" charset="0"/>
                        </a:rPr>
                        <a:t>[,but only to the extent to which that disabled person is exempted from the laws applicable in the area of jurisdiction of the local authority concerned]</a:t>
                      </a:r>
                      <a:r>
                        <a:rPr lang="en-ZA" sz="1500" i="1" dirty="0">
                          <a:effectLst/>
                          <a:latin typeface="+mn-lt"/>
                          <a:ea typeface="Times New Roman" panose="02020603050405020304" pitchFamily="18" charset="0"/>
                          <a:cs typeface="Times New Roman" panose="02020603050405020304" pitchFamily="18" charset="0"/>
                        </a:rPr>
                        <a:t>.".</a:t>
                      </a:r>
                      <a:endParaRPr lang="en-GB" sz="1500" b="1" dirty="0">
                        <a:effectLst/>
                        <a:latin typeface="+mn-lt"/>
                      </a:endParaRPr>
                    </a:p>
                  </a:txBody>
                  <a:tcPr marL="63688" marR="63688"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US" sz="1500" baseline="0" dirty="0" smtClean="0">
                          <a:effectLst/>
                          <a:latin typeface="+mn-lt"/>
                          <a:ea typeface="Calibri" panose="020F0502020204030204" pitchFamily="34" charset="0"/>
                          <a:cs typeface="Times New Roman" panose="02020603050405020304" pitchFamily="18" charset="0"/>
                        </a:rPr>
                        <a:t>Accepted.</a:t>
                      </a:r>
                      <a:endParaRPr lang="en-US" sz="15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a:xfrm>
            <a:off x="8659217" y="7759228"/>
            <a:ext cx="576064" cy="720080"/>
          </a:xfrm>
        </p:spPr>
        <p:txBody>
          <a:bodyPr/>
          <a:lstStyle/>
          <a:p>
            <a:pPr>
              <a:defRPr/>
            </a:pPr>
            <a:fld id="{8E07DBBD-13FA-456E-9FFF-BB922381A294}" type="slidenum">
              <a:rPr lang="en-US" smtClean="0"/>
              <a:pPr>
                <a:defRPr/>
              </a:pPr>
              <a:t>46</a:t>
            </a:fld>
            <a:endParaRPr lang="en-US" dirty="0"/>
          </a:p>
        </p:txBody>
      </p:sp>
    </p:spTree>
    <p:extLst>
      <p:ext uri="{BB962C8B-B14F-4D97-AF65-F5344CB8AC3E}">
        <p14:creationId xmlns:p14="http://schemas.microsoft.com/office/powerpoint/2010/main" xmlns="" val="2346895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25446467"/>
              </p:ext>
            </p:extLst>
          </p:nvPr>
        </p:nvGraphicFramePr>
        <p:xfrm>
          <a:off x="-14326" y="-26504"/>
          <a:ext cx="9249607" cy="5913524"/>
        </p:xfrm>
        <a:graphic>
          <a:graphicData uri="http://schemas.openxmlformats.org/drawingml/2006/table">
            <a:tbl>
              <a:tblPr firstRow="1" firstCol="1" bandRow="1">
                <a:tableStyleId>{5C22544A-7EE6-4342-B048-85BDC9FD1C3A}</a:tableStyleId>
              </a:tblPr>
              <a:tblGrid>
                <a:gridCol w="1814526">
                  <a:extLst>
                    <a:ext uri="{9D8B030D-6E8A-4147-A177-3AD203B41FA5}">
                      <a16:colId xmlns:a16="http://schemas.microsoft.com/office/drawing/2014/main" xmlns="" val="3578070163"/>
                    </a:ext>
                  </a:extLst>
                </a:gridCol>
                <a:gridCol w="2178497">
                  <a:extLst>
                    <a:ext uri="{9D8B030D-6E8A-4147-A177-3AD203B41FA5}">
                      <a16:colId xmlns:a16="http://schemas.microsoft.com/office/drawing/2014/main" xmlns="" val="199004167"/>
                    </a:ext>
                  </a:extLst>
                </a:gridCol>
                <a:gridCol w="5256584">
                  <a:extLst>
                    <a:ext uri="{9D8B030D-6E8A-4147-A177-3AD203B41FA5}">
                      <a16:colId xmlns:a16="http://schemas.microsoft.com/office/drawing/2014/main" xmlns="" val="885104855"/>
                    </a:ext>
                  </a:extLst>
                </a:gridCol>
              </a:tblGrid>
              <a:tr h="321505">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59201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AGBIZ</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400" b="1" dirty="0">
                          <a:effectLst/>
                          <a:latin typeface="Arial" panose="020B0604020202020204" pitchFamily="34" charset="0"/>
                          <a:ea typeface="Times New Roman" panose="02020603050405020304" pitchFamily="18" charset="0"/>
                        </a:rPr>
                        <a:t>Clause 46</a:t>
                      </a:r>
                    </a:p>
                    <a:p>
                      <a:pPr marL="171450" indent="-171450" algn="just">
                        <a:spcAft>
                          <a:spcPts val="0"/>
                        </a:spcAft>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With this in mind, </a:t>
                      </a:r>
                      <a:r>
                        <a:rPr lang="en-US" sz="1400" dirty="0" err="1">
                          <a:effectLst/>
                          <a:latin typeface="Arial" panose="020B0604020202020204" pitchFamily="34" charset="0"/>
                          <a:ea typeface="Times New Roman" panose="02020603050405020304" pitchFamily="18" charset="0"/>
                        </a:rPr>
                        <a:t>Agbiz</a:t>
                      </a:r>
                      <a:r>
                        <a:rPr lang="en-US" sz="1400" dirty="0">
                          <a:effectLst/>
                          <a:latin typeface="Arial" panose="020B0604020202020204" pitchFamily="34" charset="0"/>
                          <a:ea typeface="Times New Roman" panose="02020603050405020304" pitchFamily="18" charset="0"/>
                        </a:rPr>
                        <a:t> is deeply concerned about the unintended consequence which the amendments to section 65 of the Bill may have on the industry. The Bill seeks to remove the threshold of 0.05 grams of alcohol per 100 </a:t>
                      </a:r>
                      <a:r>
                        <a:rPr lang="en-US" sz="1400" dirty="0" err="1">
                          <a:effectLst/>
                          <a:latin typeface="Arial" panose="020B0604020202020204" pitchFamily="34" charset="0"/>
                          <a:ea typeface="Times New Roman" panose="02020603050405020304" pitchFamily="18" charset="0"/>
                        </a:rPr>
                        <a:t>millilitres</a:t>
                      </a:r>
                      <a:r>
                        <a:rPr lang="en-US" sz="1400" dirty="0">
                          <a:effectLst/>
                          <a:latin typeface="Arial" panose="020B0604020202020204" pitchFamily="34" charset="0"/>
                          <a:ea typeface="Times New Roman" panose="02020603050405020304" pitchFamily="18" charset="0"/>
                        </a:rPr>
                        <a:t> of blood and to replace it with a zero threshold.</a:t>
                      </a:r>
                    </a:p>
                    <a:p>
                      <a:pPr marL="0" indent="0" algn="just">
                        <a:spcAft>
                          <a:spcPts val="0"/>
                        </a:spcAft>
                        <a:buFont typeface="Arial" panose="020B0604020202020204" pitchFamily="34" charset="0"/>
                        <a:buNone/>
                      </a:pPr>
                      <a:endParaRPr lang="en-ZA" sz="1400" dirty="0">
                        <a:effectLst/>
                        <a:latin typeface="Times New Roman" panose="02020603050405020304" pitchFamily="18" charset="0"/>
                        <a:ea typeface="Times New Roman" panose="02020603050405020304" pitchFamily="18" charset="0"/>
                      </a:endParaRPr>
                    </a:p>
                    <a:p>
                      <a:pPr marL="0" indent="0" algn="just">
                        <a:spcAft>
                          <a:spcPts val="0"/>
                        </a:spcAft>
                        <a:buFont typeface="Arial" panose="020B0604020202020204" pitchFamily="34" charset="0"/>
                        <a:buNone/>
                      </a:pPr>
                      <a:endParaRPr lang="en-ZA" sz="1400" dirty="0">
                        <a:effectLst/>
                        <a:latin typeface="Times New Roman" panose="02020603050405020304" pitchFamily="18" charset="0"/>
                        <a:ea typeface="Times New Roman" panose="02020603050405020304" pitchFamily="18" charset="0"/>
                      </a:endParaRPr>
                    </a:p>
                    <a:p>
                      <a:pPr marL="0" marR="0" algn="just">
                        <a:lnSpc>
                          <a:spcPct val="107000"/>
                        </a:lnSpc>
                        <a:spcBef>
                          <a:spcPts val="0"/>
                        </a:spcBef>
                        <a:spcAft>
                          <a:spcPts val="0"/>
                        </a:spcAft>
                      </a:pPr>
                      <a:endParaRPr lang="en-GB" sz="1400" b="1" dirty="0">
                        <a:effectLst/>
                      </a:endParaRPr>
                    </a:p>
                  </a:txBody>
                  <a:tcPr marL="63688" marR="63688" marT="0" marB="0"/>
                </a:tc>
                <a:tc>
                  <a:txBody>
                    <a:bodyPr/>
                    <a:lstStyle/>
                    <a:p>
                      <a:pPr marL="0" marR="0" algn="just">
                        <a:lnSpc>
                          <a:spcPct val="107000"/>
                        </a:lnSpc>
                        <a:spcBef>
                          <a:spcPts val="0"/>
                        </a:spcBef>
                        <a:spcAft>
                          <a:spcPts val="0"/>
                        </a:spcAft>
                      </a:pPr>
                      <a:r>
                        <a:rPr lang="en-US" sz="1400" baseline="0" dirty="0">
                          <a:effectLst/>
                          <a:latin typeface="+mj-lt"/>
                          <a:ea typeface="Calibri" panose="020F0502020204030204" pitchFamily="34" charset="0"/>
                          <a:cs typeface="Times New Roman" panose="02020603050405020304" pitchFamily="18" charset="0"/>
                        </a:rPr>
                        <a:t>Noted</a:t>
                      </a: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400" baseline="0" dirty="0">
                          <a:effectLst/>
                          <a:latin typeface="+mn-lt"/>
                          <a:ea typeface="Calibri" panose="020F0502020204030204" pitchFamily="34" charset="0"/>
                          <a:cs typeface="Times New Roman" panose="02020603050405020304" pitchFamily="18" charset="0"/>
                        </a:rPr>
                        <a:t>not accepted. </a:t>
                      </a:r>
                      <a:r>
                        <a:rPr lang="en-US" sz="1400" kern="1200" dirty="0">
                          <a:solidFill>
                            <a:schemeClr val="tx1"/>
                          </a:solidFill>
                          <a:effectLst/>
                          <a:latin typeface="+mn-lt"/>
                          <a:ea typeface="Calibri" panose="020F0502020204030204" pitchFamily="34" charset="0"/>
                          <a:cs typeface="Times New Roman" panose="02020603050405020304" pitchFamily="18" charset="0"/>
                        </a:rPr>
                        <a:t>South Africa has high percentages of road deaths daily, various contributing factors are responsible for that but various initiatives are needed to stem the tide and reverse the effects thereof including this one, law enforcement enhancement is but one of those initiatives and both the MEC, and local authorities are in terms of section 3 of the NRTA responsible for that and they are performing that part excellently. ) According to a report done by the RTMC in collaboration with the South African Medical Research Council</a:t>
                      </a:r>
                      <a:r>
                        <a:rPr lang="en-US" sz="1400" kern="1200" baseline="0" dirty="0">
                          <a:solidFill>
                            <a:schemeClr val="tx1"/>
                          </a:solidFill>
                          <a:effectLst/>
                          <a:latin typeface="+mn-lt"/>
                          <a:ea typeface="Calibri" panose="020F0502020204030204" pitchFamily="34" charset="0"/>
                          <a:cs typeface="Times New Roman" panose="02020603050405020304" pitchFamily="18" charset="0"/>
                        </a:rPr>
                        <a:t> indicates that</a:t>
                      </a:r>
                      <a:r>
                        <a:rPr lang="en-US" sz="1400" kern="1200" dirty="0">
                          <a:solidFill>
                            <a:schemeClr val="tx1"/>
                          </a:solidFill>
                          <a:effectLst/>
                          <a:latin typeface="+mn-lt"/>
                          <a:ea typeface="Calibri" panose="020F0502020204030204" pitchFamily="34" charset="0"/>
                          <a:cs typeface="Times New Roman" panose="02020603050405020304" pitchFamily="18" charset="0"/>
                        </a:rPr>
                        <a:t> drunk driving accounts  for 27.1% of fatal crashes in the country. 55% of fatal crashes happened at night and about three out of five happened over the weekends. The estimated cost to the economy because of drunk driving sits at R18.2 billion annually . An investigation on mortuary data from 2007-2012 has indicated that drivers were the largest proportion of road traffic crash victims with a positive BAC 60.4% followed by pedestrians at 55.6% and motor cyclists</a:t>
                      </a:r>
                      <a:r>
                        <a:rPr lang="en-US" sz="1400" kern="1200" baseline="0" dirty="0">
                          <a:solidFill>
                            <a:schemeClr val="tx1"/>
                          </a:solidFill>
                          <a:effectLst/>
                          <a:latin typeface="+mn-lt"/>
                          <a:ea typeface="Calibri" panose="020F0502020204030204" pitchFamily="34" charset="0"/>
                          <a:cs typeface="Times New Roman" panose="02020603050405020304" pitchFamily="18" charset="0"/>
                        </a:rPr>
                        <a:t> at 55.0%. Moreover, the proposed amendment to section 65 of the National Road Traffic Amendment Bill does not in any way propose to prohibit the manufacturing, sale, distribution or consumption of alcohol because that is not the mandate of the Department of Transport.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a:xfrm>
            <a:off x="8659217" y="7759228"/>
            <a:ext cx="576064" cy="720080"/>
          </a:xfrm>
        </p:spPr>
        <p:txBody>
          <a:bodyPr/>
          <a:lstStyle/>
          <a:p>
            <a:pPr>
              <a:defRPr/>
            </a:pPr>
            <a:fld id="{8E07DBBD-13FA-456E-9FFF-BB922381A294}" type="slidenum">
              <a:rPr lang="en-US" smtClean="0"/>
              <a:pPr>
                <a:defRPr/>
              </a:pPr>
              <a:t>47</a:t>
            </a:fld>
            <a:endParaRPr lang="en-US" dirty="0"/>
          </a:p>
        </p:txBody>
      </p:sp>
    </p:spTree>
    <p:extLst>
      <p:ext uri="{BB962C8B-B14F-4D97-AF65-F5344CB8AC3E}">
        <p14:creationId xmlns:p14="http://schemas.microsoft.com/office/powerpoint/2010/main" xmlns="" val="1367601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88668517"/>
              </p:ext>
            </p:extLst>
          </p:nvPr>
        </p:nvGraphicFramePr>
        <p:xfrm>
          <a:off x="3931" y="0"/>
          <a:ext cx="9249607" cy="5959028"/>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3384376">
                  <a:extLst>
                    <a:ext uri="{9D8B030D-6E8A-4147-A177-3AD203B41FA5}">
                      <a16:colId xmlns:a16="http://schemas.microsoft.com/office/drawing/2014/main" xmlns="" val="199004167"/>
                    </a:ext>
                  </a:extLst>
                </a:gridCol>
                <a:gridCol w="3888432">
                  <a:extLst>
                    <a:ext uri="{9D8B030D-6E8A-4147-A177-3AD203B41FA5}">
                      <a16:colId xmlns:a16="http://schemas.microsoft.com/office/drawing/2014/main" xmlns="" val="885104855"/>
                    </a:ext>
                  </a:extLst>
                </a:gridCol>
              </a:tblGrid>
              <a:tr h="28095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67806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AGBIZ</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400" b="1" dirty="0">
                          <a:effectLst/>
                          <a:latin typeface="+mn-lt"/>
                          <a:ea typeface="Times New Roman" panose="02020603050405020304" pitchFamily="18" charset="0"/>
                        </a:rPr>
                        <a:t>Clause 46</a:t>
                      </a:r>
                    </a:p>
                    <a:p>
                      <a:pPr marL="0" indent="0" algn="just">
                        <a:spcAft>
                          <a:spcPts val="0"/>
                        </a:spcAft>
                        <a:buFont typeface="Arial" panose="020B0604020202020204" pitchFamily="34" charset="0"/>
                        <a:buNone/>
                      </a:pPr>
                      <a:r>
                        <a:rPr lang="en-US" sz="1400" dirty="0" err="1">
                          <a:effectLst/>
                          <a:latin typeface="+mn-lt"/>
                          <a:ea typeface="Times New Roman" panose="02020603050405020304" pitchFamily="18" charset="0"/>
                        </a:rPr>
                        <a:t>Cont</a:t>
                      </a:r>
                      <a:r>
                        <a:rPr lang="en-US" sz="1400" dirty="0">
                          <a:effectLst/>
                          <a:latin typeface="+mn-lt"/>
                          <a:ea typeface="Times New Roman" panose="02020603050405020304" pitchFamily="18" charset="0"/>
                        </a:rPr>
                        <a:t>’</a:t>
                      </a:r>
                    </a:p>
                    <a:p>
                      <a:pPr marL="171450" indent="-171450" algn="just">
                        <a:spcAft>
                          <a:spcPts val="0"/>
                        </a:spcAft>
                        <a:buFont typeface="Arial" panose="020B0604020202020204" pitchFamily="34" charset="0"/>
                        <a:buChar char="•"/>
                      </a:pPr>
                      <a:r>
                        <a:rPr lang="en-US" sz="1400" dirty="0">
                          <a:effectLst/>
                          <a:latin typeface="+mn-lt"/>
                          <a:ea typeface="Times New Roman" panose="02020603050405020304" pitchFamily="18" charset="0"/>
                        </a:rPr>
                        <a:t>However, it is our reasoned opinion that this is attributed to enforcement challenges and a culture of impunity, not the provisions of the law. Should the law be amended as proposed, it will </a:t>
                      </a:r>
                      <a:r>
                        <a:rPr lang="en-US" sz="1400" dirty="0" err="1">
                          <a:effectLst/>
                          <a:latin typeface="+mn-lt"/>
                          <a:ea typeface="Times New Roman" panose="02020603050405020304" pitchFamily="18" charset="0"/>
                        </a:rPr>
                        <a:t>criminalise</a:t>
                      </a:r>
                      <a:r>
                        <a:rPr lang="en-US" sz="1400" dirty="0">
                          <a:effectLst/>
                          <a:latin typeface="+mn-lt"/>
                          <a:ea typeface="Times New Roman" panose="02020603050405020304" pitchFamily="18" charset="0"/>
                        </a:rPr>
                        <a:t> responsible drivers who currently adhere to the legal limit with no perceivable benefit to road safety. To put it bluntly, those drivers who are do not adhere to the current limit and pose a safety risk are unlikely to change their behaviour by reducing the limit as they are already breaking the law. Behavioural change can only be achieved through education, rigorous and creative strategies to improve enforcement. An amendment to zero BAC may have little or no impact on road safety but cause disproportional harm to the responsible wine tourism.</a:t>
                      </a:r>
                      <a:endParaRPr lang="en-GB" sz="1400" b="1" dirty="0">
                        <a:effectLst/>
                        <a:latin typeface="+mn-lt"/>
                      </a:endParaRPr>
                    </a:p>
                  </a:txBody>
                  <a:tcPr marL="63688" marR="63688" marT="0" marB="0"/>
                </a:tc>
                <a:tc>
                  <a:txBody>
                    <a:bodyPr/>
                    <a:lstStyle/>
                    <a:p>
                      <a:pPr marL="0" marR="0" algn="just">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Department</a:t>
                      </a:r>
                      <a:r>
                        <a:rPr lang="en-US" sz="1400" baseline="0" dirty="0">
                          <a:effectLst/>
                          <a:latin typeface="+mn-lt"/>
                          <a:ea typeface="Calibri" panose="020F0502020204030204" pitchFamily="34" charset="0"/>
                          <a:cs typeface="Times New Roman" panose="02020603050405020304" pitchFamily="18" charset="0"/>
                        </a:rPr>
                        <a:t> is also increasing the law enforcement capacity, by implementing a 24/7 law enforcement.</a:t>
                      </a:r>
                    </a:p>
                    <a:p>
                      <a:pPr marL="0" marR="0" algn="just">
                        <a:lnSpc>
                          <a:spcPct val="107000"/>
                        </a:lnSpc>
                        <a:spcBef>
                          <a:spcPts val="0"/>
                        </a:spcBef>
                        <a:spcAft>
                          <a:spcPts val="0"/>
                        </a:spcAft>
                      </a:pPr>
                      <a:r>
                        <a:rPr lang="en-US" sz="1400" baseline="0" dirty="0">
                          <a:effectLst/>
                          <a:latin typeface="+mn-lt"/>
                          <a:ea typeface="Calibri" panose="020F0502020204030204" pitchFamily="34" charset="0"/>
                          <a:cs typeface="Times New Roman" panose="02020603050405020304" pitchFamily="18" charset="0"/>
                        </a:rPr>
                        <a:t>Furthermore, new initiatives are being implemented to deal wit fraud and corruption within the fraternity. </a:t>
                      </a:r>
                      <a:endParaRPr lang="en-US" sz="14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a:xfrm>
            <a:off x="8659217" y="7759228"/>
            <a:ext cx="576064" cy="720080"/>
          </a:xfrm>
        </p:spPr>
        <p:txBody>
          <a:bodyPr/>
          <a:lstStyle/>
          <a:p>
            <a:pPr>
              <a:defRPr/>
            </a:pPr>
            <a:fld id="{8E07DBBD-13FA-456E-9FFF-BB922381A294}" type="slidenum">
              <a:rPr lang="en-US" smtClean="0"/>
              <a:pPr>
                <a:defRPr/>
              </a:pPr>
              <a:t>48</a:t>
            </a:fld>
            <a:endParaRPr lang="en-US" dirty="0"/>
          </a:p>
        </p:txBody>
      </p:sp>
    </p:spTree>
    <p:extLst>
      <p:ext uri="{BB962C8B-B14F-4D97-AF65-F5344CB8AC3E}">
        <p14:creationId xmlns:p14="http://schemas.microsoft.com/office/powerpoint/2010/main" xmlns="" val="18793514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52663812"/>
              </p:ext>
            </p:extLst>
          </p:nvPr>
        </p:nvGraphicFramePr>
        <p:xfrm>
          <a:off x="0" y="-26504"/>
          <a:ext cx="9249607" cy="5913524"/>
        </p:xfrm>
        <a:graphic>
          <a:graphicData uri="http://schemas.openxmlformats.org/drawingml/2006/table">
            <a:tbl>
              <a:tblPr firstRow="1" firstCol="1" bandRow="1">
                <a:tableStyleId>{5C22544A-7EE6-4342-B048-85BDC9FD1C3A}</a:tableStyleId>
              </a:tblPr>
              <a:tblGrid>
                <a:gridCol w="1890465">
                  <a:extLst>
                    <a:ext uri="{9D8B030D-6E8A-4147-A177-3AD203B41FA5}">
                      <a16:colId xmlns:a16="http://schemas.microsoft.com/office/drawing/2014/main" xmlns="" val="3578070163"/>
                    </a:ext>
                  </a:extLst>
                </a:gridCol>
                <a:gridCol w="2606614">
                  <a:extLst>
                    <a:ext uri="{9D8B030D-6E8A-4147-A177-3AD203B41FA5}">
                      <a16:colId xmlns:a16="http://schemas.microsoft.com/office/drawing/2014/main" xmlns="" val="199004167"/>
                    </a:ext>
                  </a:extLst>
                </a:gridCol>
                <a:gridCol w="4752528">
                  <a:extLst>
                    <a:ext uri="{9D8B030D-6E8A-4147-A177-3AD203B41FA5}">
                      <a16:colId xmlns:a16="http://schemas.microsoft.com/office/drawing/2014/main" xmlns="" val="885104855"/>
                    </a:ext>
                  </a:extLst>
                </a:gridCol>
              </a:tblGrid>
              <a:tr h="32797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081210">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AGBIZ</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endParaRPr lang="en-US" sz="1200" b="1" dirty="0">
                        <a:effectLst/>
                        <a:latin typeface="Arial" panose="020B0604020202020204" pitchFamily="34" charset="0"/>
                        <a:ea typeface="Times New Roman" panose="02020603050405020304" pitchFamily="18" charset="0"/>
                      </a:endParaRPr>
                    </a:p>
                    <a:p>
                      <a:pPr marL="0" indent="0" algn="just">
                        <a:spcAft>
                          <a:spcPts val="0"/>
                        </a:spcAft>
                        <a:buFont typeface="Arial" panose="020B0604020202020204" pitchFamily="34" charset="0"/>
                        <a:buNone/>
                      </a:pPr>
                      <a:endParaRPr lang="en-ZA" sz="1200" dirty="0">
                        <a:effectLst/>
                        <a:latin typeface="Times New Roman" panose="02020603050405020304" pitchFamily="18" charset="0"/>
                        <a:ea typeface="Times New Roman" panose="02020603050405020304" pitchFamily="18" charset="0"/>
                      </a:endParaRPr>
                    </a:p>
                    <a:p>
                      <a:pPr marL="0" marR="0" algn="just">
                        <a:lnSpc>
                          <a:spcPct val="107000"/>
                        </a:lnSpc>
                        <a:spcBef>
                          <a:spcPts val="0"/>
                        </a:spcBef>
                        <a:spcAft>
                          <a:spcPts val="0"/>
                        </a:spcAft>
                      </a:pPr>
                      <a:endParaRPr lang="en-GB" sz="1200" b="1" dirty="0">
                        <a:effectLst/>
                      </a:endParaRPr>
                    </a:p>
                  </a:txBody>
                  <a:tcPr marL="63688" marR="63688" marT="0" marB="0"/>
                </a:tc>
                <a:tc>
                  <a:txBody>
                    <a:bodyPr/>
                    <a:lstStyle/>
                    <a:p>
                      <a:pPr marL="0" marR="0" algn="just">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According to the Department of Health’s Forensic</a:t>
                      </a:r>
                      <a:r>
                        <a:rPr lang="en-US" sz="1400" baseline="0" dirty="0">
                          <a:effectLst/>
                          <a:latin typeface="+mj-lt"/>
                          <a:ea typeface="Calibri" panose="020F0502020204030204" pitchFamily="34" charset="0"/>
                          <a:cs typeface="Times New Roman" panose="02020603050405020304" pitchFamily="18" charset="0"/>
                        </a:rPr>
                        <a:t> Pathology Services, the analysis for BAC samples for purposes of detecting the presence of alcohol is done under a very strict control processes and every effort is made to ensure credibility and accuracy of the test results to eliminate mistakes by all means. The whole value chain and tight controls put in place ensures that the results are as accurate as possible. There is no need for the Forensic Chemistry Laboratories to </a:t>
                      </a:r>
                      <a:r>
                        <a:rPr lang="en-US" sz="1400" dirty="0">
                          <a:effectLst/>
                          <a:latin typeface="+mj-lt"/>
                          <a:ea typeface="Calibri" panose="020F0502020204030204" pitchFamily="34" charset="0"/>
                          <a:cs typeface="Times New Roman" panose="02020603050405020304" pitchFamily="18" charset="0"/>
                        </a:rPr>
                        <a:t>change the way that the Blood Alcohol Content (BAC) samples are tested – there should thus not be any additional financial implications.</a:t>
                      </a:r>
                      <a:r>
                        <a:rPr lang="en-US" sz="1400" baseline="0" dirty="0">
                          <a:effectLst/>
                          <a:latin typeface="+mj-lt"/>
                          <a:ea typeface="Calibri" panose="020F0502020204030204" pitchFamily="34" charset="0"/>
                          <a:cs typeface="Times New Roman" panose="02020603050405020304" pitchFamily="18" charset="0"/>
                        </a:rPr>
                        <a:t> </a:t>
                      </a:r>
                      <a:r>
                        <a:rPr lang="en-US" sz="1400" dirty="0">
                          <a:effectLst/>
                          <a:latin typeface="+mj-lt"/>
                          <a:ea typeface="Calibri" panose="020F0502020204030204" pitchFamily="34" charset="0"/>
                          <a:cs typeface="Times New Roman" panose="02020603050405020304" pitchFamily="18" charset="0"/>
                        </a:rPr>
                        <a:t>The Forensic</a:t>
                      </a:r>
                      <a:r>
                        <a:rPr lang="en-US" sz="1400" baseline="0" dirty="0">
                          <a:effectLst/>
                          <a:latin typeface="+mj-lt"/>
                          <a:ea typeface="Calibri" panose="020F0502020204030204" pitchFamily="34" charset="0"/>
                          <a:cs typeface="Times New Roman" panose="02020603050405020304" pitchFamily="18" charset="0"/>
                        </a:rPr>
                        <a:t> </a:t>
                      </a:r>
                      <a:r>
                        <a:rPr lang="en-US" sz="1400" dirty="0">
                          <a:effectLst/>
                          <a:latin typeface="+mj-lt"/>
                          <a:ea typeface="Calibri" panose="020F0502020204030204" pitchFamily="34" charset="0"/>
                          <a:cs typeface="Times New Roman" panose="02020603050405020304" pitchFamily="18" charset="0"/>
                        </a:rPr>
                        <a:t>Chemistry Laboratories will have to add the measurement uncertainty to the reported ethanol result – this might initially result in having to testify in Court more often.  It can, however, be minimized if workshops are held with prosecutors in order to introduce the new concept to them.  The Forensic Chemistry Laboratories  use validated test methods – thus the measurement uncertainty data is available, even if it is not currently reflected on test reports.</a:t>
                      </a:r>
                    </a:p>
                    <a:p>
                      <a:pPr marL="0" marR="0" algn="just">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r h="504344">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659217" y="7759228"/>
            <a:ext cx="576064" cy="720080"/>
          </a:xfrm>
        </p:spPr>
        <p:txBody>
          <a:bodyPr/>
          <a:lstStyle/>
          <a:p>
            <a:pPr>
              <a:defRPr/>
            </a:pPr>
            <a:fld id="{8E07DBBD-13FA-456E-9FFF-BB922381A294}" type="slidenum">
              <a:rPr lang="en-US" smtClean="0"/>
              <a:pPr>
                <a:defRPr/>
              </a:pPr>
              <a:t>49</a:t>
            </a:fld>
            <a:endParaRPr lang="en-US" dirty="0"/>
          </a:p>
        </p:txBody>
      </p:sp>
    </p:spTree>
    <p:extLst>
      <p:ext uri="{BB962C8B-B14F-4D97-AF65-F5344CB8AC3E}">
        <p14:creationId xmlns:p14="http://schemas.microsoft.com/office/powerpoint/2010/main" xmlns="" val="3354143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39578624"/>
              </p:ext>
            </p:extLst>
          </p:nvPr>
        </p:nvGraphicFramePr>
        <p:xfrm>
          <a:off x="0" y="1"/>
          <a:ext cx="9253538" cy="5895696"/>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177381">
                  <a:extLst>
                    <a:ext uri="{9D8B030D-6E8A-4147-A177-3AD203B41FA5}">
                      <a16:colId xmlns:a16="http://schemas.microsoft.com/office/drawing/2014/main" xmlns="" val="199004167"/>
                    </a:ext>
                  </a:extLst>
                </a:gridCol>
                <a:gridCol w="4266729">
                  <a:extLst>
                    <a:ext uri="{9D8B030D-6E8A-4147-A177-3AD203B41FA5}">
                      <a16:colId xmlns:a16="http://schemas.microsoft.com/office/drawing/2014/main" xmlns="" val="885104855"/>
                    </a:ext>
                  </a:extLst>
                </a:gridCol>
              </a:tblGrid>
              <a:tr h="219606">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a:t>
                      </a:r>
                      <a:r>
                        <a:rPr lang="en-GB" sz="1400" dirty="0" smtClean="0">
                          <a:solidFill>
                            <a:schemeClr val="tx1"/>
                          </a:solidFill>
                          <a:effectLst/>
                        </a:rPr>
                        <a:t>Response- </a:t>
                      </a:r>
                      <a:r>
                        <a:rPr lang="en-GB" sz="1400" dirty="0" err="1" smtClean="0">
                          <a:solidFill>
                            <a:schemeClr val="tx1"/>
                          </a:solidFill>
                          <a:effectLst/>
                        </a:rPr>
                        <a:t>cont</a:t>
                      </a:r>
                      <a:r>
                        <a:rPr lang="en-GB" sz="1400" dirty="0" smtClean="0">
                          <a:solidFill>
                            <a:schemeClr val="tx1"/>
                          </a:solidFill>
                          <a:effectLst/>
                        </a:rPr>
                        <a: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667413">
                <a:tc>
                  <a:txBody>
                    <a:bodyPr/>
                    <a:lstStyle/>
                    <a:p>
                      <a:pPr marL="0" marR="0">
                        <a:lnSpc>
                          <a:spcPct val="107000"/>
                        </a:lnSpc>
                        <a:spcBef>
                          <a:spcPts val="0"/>
                        </a:spcBef>
                        <a:spcAft>
                          <a:spcPts val="0"/>
                        </a:spcAft>
                      </a:pPr>
                      <a:r>
                        <a:rPr lang="en-US" sz="1400" b="1" dirty="0" smtClean="0">
                          <a:solidFill>
                            <a:schemeClr val="tx1"/>
                          </a:solidFill>
                          <a:effectLst/>
                          <a:latin typeface="Calibri" panose="020F0502020204030204" pitchFamily="34" charset="0"/>
                          <a:cs typeface="Times New Roman" panose="02020603050405020304" pitchFamily="18" charset="0"/>
                        </a:rPr>
                        <a:t>Western</a:t>
                      </a:r>
                      <a:r>
                        <a:rPr lang="en-US" sz="1400" b="1" baseline="0" dirty="0" smtClean="0">
                          <a:solidFill>
                            <a:schemeClr val="tx1"/>
                          </a:solidFill>
                          <a:effectLst/>
                          <a:latin typeface="Calibri" panose="020F0502020204030204" pitchFamily="34" charset="0"/>
                          <a:cs typeface="Times New Roman" panose="02020603050405020304" pitchFamily="18" charset="0"/>
                        </a:rPr>
                        <a:t> Cape </a:t>
                      </a:r>
                      <a:endParaRPr lang="en-GB" sz="1400" b="1" dirty="0">
                        <a:solidFill>
                          <a:schemeClr val="tx1"/>
                        </a:solidFill>
                        <a:effectLst/>
                      </a:endParaRPr>
                    </a:p>
                  </a:txBody>
                  <a:tcPr marL="63688" marR="63688" marT="0" marB="0">
                    <a:solidFill>
                      <a:srgbClr val="FF9900"/>
                    </a:solidFill>
                  </a:tcPr>
                </a:tc>
                <a:tc>
                  <a:txBody>
                    <a:bodyPr/>
                    <a:lstStyle/>
                    <a:p>
                      <a:pPr marL="285750" indent="-285750" algn="just">
                        <a:buFontTx/>
                        <a:buChar char="-"/>
                      </a:pPr>
                      <a:endParaRPr lang="en-US" sz="1400" kern="1200" dirty="0">
                        <a:solidFill>
                          <a:schemeClr val="dk1"/>
                        </a:solidFill>
                        <a:effectLst/>
                        <a:latin typeface="+mn-lt"/>
                        <a:ea typeface="+mn-ea"/>
                        <a:cs typeface="+mn-cs"/>
                      </a:endParaRPr>
                    </a:p>
                  </a:txBody>
                  <a:tcPr marL="63688" marR="63688" marT="0" marB="0"/>
                </a:tc>
                <a:tc>
                  <a:txBody>
                    <a:bodyPr/>
                    <a:lstStyle/>
                    <a:p>
                      <a:pPr marL="285750" indent="-285750" algn="just">
                        <a:buFontTx/>
                        <a:buChar char="-"/>
                      </a:pPr>
                      <a:r>
                        <a:rPr lang="en-ZA" sz="1400" kern="1200" dirty="0" smtClean="0">
                          <a:solidFill>
                            <a:schemeClr val="tx1"/>
                          </a:solidFill>
                          <a:effectLst/>
                          <a:latin typeface="+mn-lt"/>
                          <a:ea typeface="+mn-ea"/>
                          <a:cs typeface="+mn-cs"/>
                        </a:rPr>
                        <a:t>The comment by Western Cape that in</a:t>
                      </a:r>
                      <a:r>
                        <a:rPr lang="en-ZA" sz="1400" kern="1200" baseline="0" dirty="0" smtClean="0">
                          <a:solidFill>
                            <a:schemeClr val="tx1"/>
                          </a:solidFill>
                          <a:effectLst/>
                          <a:latin typeface="+mn-lt"/>
                          <a:ea typeface="+mn-ea"/>
                          <a:cs typeface="+mn-cs"/>
                        </a:rPr>
                        <a:t> practice </a:t>
                      </a:r>
                      <a:r>
                        <a:rPr lang="en-US" sz="1400" kern="1200" baseline="0" dirty="0" smtClean="0">
                          <a:solidFill>
                            <a:schemeClr val="tx1"/>
                          </a:solidFill>
                          <a:effectLst/>
                          <a:latin typeface="+mn-lt"/>
                          <a:ea typeface="+mn-ea"/>
                          <a:cs typeface="+mn-cs"/>
                        </a:rPr>
                        <a:t>more people will simply exercise their right to refuse to interact with police officials at road blocks is legally inaccurate and flawed because already section 3J of the National Road Traffic Act, 1996 (Act No.93 of 1996) which this Bill seeks to amend provides that:</a:t>
                      </a:r>
                    </a:p>
                    <a:p>
                      <a:pPr marL="0" indent="0" algn="just">
                        <a:buFontTx/>
                        <a:buNone/>
                      </a:pPr>
                      <a:r>
                        <a:rPr lang="en-US" sz="1400" u="none" kern="1200" baseline="0" dirty="0" smtClean="0">
                          <a:solidFill>
                            <a:schemeClr val="tx1"/>
                          </a:solidFill>
                          <a:effectLst/>
                          <a:latin typeface="+mn-lt"/>
                          <a:ea typeface="+mn-ea"/>
                          <a:cs typeface="+mn-cs"/>
                        </a:rPr>
                        <a:t>    </a:t>
                      </a:r>
                      <a:r>
                        <a:rPr lang="en-US" sz="1400" u="sng" kern="1200" baseline="0" dirty="0" smtClean="0">
                          <a:solidFill>
                            <a:schemeClr val="tx1"/>
                          </a:solidFill>
                          <a:effectLst/>
                          <a:latin typeface="+mn-lt"/>
                          <a:ea typeface="+mn-ea"/>
                          <a:cs typeface="+mn-cs"/>
                        </a:rPr>
                        <a:t> “(1) No person shall—</a:t>
                      </a:r>
                    </a:p>
                    <a:p>
                      <a:pPr marL="457200" lvl="1" indent="0" algn="just">
                        <a:buFontTx/>
                        <a:buNone/>
                      </a:pPr>
                      <a:r>
                        <a:rPr lang="en-US" sz="1400" u="none" kern="1200" baseline="0" dirty="0" smtClean="0">
                          <a:solidFill>
                            <a:schemeClr val="tx1"/>
                          </a:solidFill>
                          <a:effectLst/>
                          <a:latin typeface="+mn-lt"/>
                          <a:ea typeface="+mn-ea"/>
                          <a:cs typeface="+mn-cs"/>
                        </a:rPr>
                        <a:t>    </a:t>
                      </a:r>
                      <a:r>
                        <a:rPr lang="en-US" sz="1400" u="sng" kern="1200" baseline="0" dirty="0" smtClean="0">
                          <a:solidFill>
                            <a:schemeClr val="tx1"/>
                          </a:solidFill>
                          <a:effectLst/>
                          <a:latin typeface="+mn-lt"/>
                          <a:ea typeface="+mn-ea"/>
                          <a:cs typeface="+mn-cs"/>
                        </a:rPr>
                        <a:t> (a) fail to comply with any instruction or direction given to him or her by an inspector of </a:t>
                      </a:r>
                      <a:r>
                        <a:rPr lang="en-US" sz="1400" u="sng" kern="1200" baseline="0" dirty="0" err="1" smtClean="0">
                          <a:solidFill>
                            <a:schemeClr val="tx1"/>
                          </a:solidFill>
                          <a:effectLst/>
                          <a:latin typeface="+mn-lt"/>
                          <a:ea typeface="+mn-ea"/>
                          <a:cs typeface="+mn-cs"/>
                        </a:rPr>
                        <a:t>licences</a:t>
                      </a:r>
                      <a:r>
                        <a:rPr lang="en-US" sz="1400" u="sng" kern="1200" baseline="0" dirty="0" smtClean="0">
                          <a:solidFill>
                            <a:schemeClr val="tx1"/>
                          </a:solidFill>
                          <a:effectLst/>
                          <a:latin typeface="+mn-lt"/>
                          <a:ea typeface="+mn-ea"/>
                          <a:cs typeface="+mn-cs"/>
                        </a:rPr>
                        <a:t>, traffic officer or examiner of vehicles, or obstruct, hinder or interfere with any inspector of </a:t>
                      </a:r>
                      <a:r>
                        <a:rPr lang="en-US" sz="1400" u="sng" kern="1200" baseline="0" dirty="0" err="1" smtClean="0">
                          <a:solidFill>
                            <a:schemeClr val="tx1"/>
                          </a:solidFill>
                          <a:effectLst/>
                          <a:latin typeface="+mn-lt"/>
                          <a:ea typeface="+mn-ea"/>
                          <a:cs typeface="+mn-cs"/>
                        </a:rPr>
                        <a:t>licences</a:t>
                      </a:r>
                      <a:r>
                        <a:rPr lang="en-US" sz="1400" u="sng" kern="1200" baseline="0" dirty="0" smtClean="0">
                          <a:solidFill>
                            <a:schemeClr val="tx1"/>
                          </a:solidFill>
                          <a:effectLst/>
                          <a:latin typeface="+mn-lt"/>
                          <a:ea typeface="+mn-ea"/>
                          <a:cs typeface="+mn-cs"/>
                        </a:rPr>
                        <a:t>, traffic officer or examiner of vehicles in the exercise of any power or the performance of any duty in terms of this Act;</a:t>
                      </a:r>
                    </a:p>
                    <a:p>
                      <a:pPr marL="742950" lvl="1" indent="-285750" algn="just">
                        <a:buFontTx/>
                        <a:buChar char="-"/>
                      </a:pPr>
                      <a:r>
                        <a:rPr lang="en-US" sz="1400" u="sng" kern="1200" baseline="0" dirty="0" smtClean="0">
                          <a:solidFill>
                            <a:schemeClr val="tx1"/>
                          </a:solidFill>
                          <a:effectLst/>
                          <a:latin typeface="+mn-lt"/>
                          <a:ea typeface="+mn-ea"/>
                          <a:cs typeface="+mn-cs"/>
                        </a:rPr>
                        <a:t>(b) fail to comply with any instruction or direction given to him or her by a peace officer, or obstruct, hinder or interfere with any peace officer in the exercise of any power relating to a provision of this Act assigned to him or her in terms of section 334 of the Criminal Procedure Act, 1977 (Act 51 of 1977)”.</a:t>
                      </a:r>
                      <a:endParaRPr lang="en-ZA" sz="1400" u="sng" kern="1200" dirty="0" smtClean="0">
                        <a:solidFill>
                          <a:schemeClr val="tx1"/>
                        </a:solidFill>
                        <a:effectLst/>
                        <a:latin typeface="+mn-lt"/>
                        <a:ea typeface="+mn-ea"/>
                        <a:cs typeface="+mn-cs"/>
                      </a:endParaRPr>
                    </a:p>
                    <a:p>
                      <a:pPr marL="0" marR="0" algn="just">
                        <a:lnSpc>
                          <a:spcPct val="107000"/>
                        </a:lnSpc>
                        <a:spcBef>
                          <a:spcPts val="0"/>
                        </a:spcBef>
                        <a:spcAft>
                          <a:spcPts val="0"/>
                        </a:spcAft>
                      </a:pPr>
                      <a:endParaRPr lang="en-GB" sz="15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5</a:t>
            </a:fld>
            <a:endParaRPr lang="en-US"/>
          </a:p>
        </p:txBody>
      </p:sp>
    </p:spTree>
    <p:extLst>
      <p:ext uri="{BB962C8B-B14F-4D97-AF65-F5344CB8AC3E}">
        <p14:creationId xmlns:p14="http://schemas.microsoft.com/office/powerpoint/2010/main" xmlns="" val="11316380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62446353"/>
              </p:ext>
            </p:extLst>
          </p:nvPr>
        </p:nvGraphicFramePr>
        <p:xfrm>
          <a:off x="30236" y="-1341"/>
          <a:ext cx="9249607" cy="6047101"/>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4635958">
                  <a:extLst>
                    <a:ext uri="{9D8B030D-6E8A-4147-A177-3AD203B41FA5}">
                      <a16:colId xmlns:a16="http://schemas.microsoft.com/office/drawing/2014/main" xmlns="" val="199004167"/>
                    </a:ext>
                  </a:extLst>
                </a:gridCol>
                <a:gridCol w="2708858">
                  <a:extLst>
                    <a:ext uri="{9D8B030D-6E8A-4147-A177-3AD203B41FA5}">
                      <a16:colId xmlns:a16="http://schemas.microsoft.com/office/drawing/2014/main" xmlns="" val="885104855"/>
                    </a:ext>
                  </a:extLst>
                </a:gridCol>
              </a:tblGrid>
              <a:tr h="28803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75906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AGBIZ</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b="1" dirty="0">
                          <a:effectLst/>
                          <a:latin typeface="Arial" panose="020B0604020202020204" pitchFamily="34" charset="0"/>
                          <a:ea typeface="Times New Roman" panose="02020603050405020304" pitchFamily="18" charset="0"/>
                        </a:rPr>
                        <a:t>Clause 46</a:t>
                      </a:r>
                    </a:p>
                    <a:p>
                      <a:pPr marL="171450" indent="-171450" algn="just">
                        <a:spcAft>
                          <a:spcPts val="0"/>
                        </a:spcAft>
                        <a:buFont typeface="Arial" panose="020B0604020202020204" pitchFamily="34" charset="0"/>
                        <a:buChar char="•"/>
                      </a:pPr>
                      <a:r>
                        <a:rPr lang="en-US" sz="1600" dirty="0">
                          <a:effectLst/>
                          <a:latin typeface="+mj-lt"/>
                          <a:ea typeface="Times New Roman" panose="02020603050405020304" pitchFamily="18" charset="0"/>
                        </a:rPr>
                        <a:t>The proposed amendment to section 65 is likely to have severe, but unintended consequences on the sector. As such, it can serve as the first 'litmus test' to showcase the state's commitment to providing a rational and enabling policy environment.</a:t>
                      </a:r>
                    </a:p>
                    <a:p>
                      <a:pPr marL="171450" indent="-171450" algn="just">
                        <a:spcAft>
                          <a:spcPts val="0"/>
                        </a:spcAft>
                        <a:buFont typeface="Arial" panose="020B0604020202020204" pitchFamily="34" charset="0"/>
                        <a:buChar char="•"/>
                      </a:pPr>
                      <a:r>
                        <a:rPr lang="en-US" sz="1600" dirty="0">
                          <a:effectLst/>
                          <a:latin typeface="+mj-lt"/>
                          <a:ea typeface="Times New Roman" panose="02020603050405020304" pitchFamily="18" charset="0"/>
                        </a:rPr>
                        <a:t>The industry and the wider agricultural sector are committed to formulating partnerships with the state to address to social ills plaguing South African society. The sector is already involved in numerous projects to encourage the responsible use of alcohol and to combat the negative consequences associated with alcohol abuse. The challenges which alcohol abuse poses to road safety should be no different. We therefore urge the Committee to reconsider the amendment to section 65 and engage with the industry on viable alternatives that can meet to objective without the unintended consequences which a zero BAC may result in.</a:t>
                      </a:r>
                      <a:endParaRPr lang="en-GB" sz="1600" b="1" dirty="0">
                        <a:effectLst/>
                      </a:endParaRPr>
                    </a:p>
                  </a:txBody>
                  <a:tcPr marL="63688" marR="63688" marT="0" marB="0"/>
                </a:tc>
                <a:tc>
                  <a:txBody>
                    <a:bodyPr/>
                    <a:lstStyle/>
                    <a:p>
                      <a:pPr marL="0" marR="0" algn="just">
                        <a:lnSpc>
                          <a:spcPct val="107000"/>
                        </a:lnSpc>
                        <a:spcBef>
                          <a:spcPts val="0"/>
                        </a:spcBef>
                        <a:spcAft>
                          <a:spcPts val="0"/>
                        </a:spcAft>
                      </a:pPr>
                      <a:r>
                        <a:rPr lang="en-US" sz="1600" kern="1200" dirty="0">
                          <a:solidFill>
                            <a:schemeClr val="tx1"/>
                          </a:solidFill>
                          <a:effectLst/>
                          <a:latin typeface="+mn-lt"/>
                          <a:ea typeface="Calibri" panose="020F0502020204030204" pitchFamily="34" charset="0"/>
                          <a:cs typeface="Times New Roman" panose="02020603050405020304" pitchFamily="18" charset="0"/>
                        </a:rPr>
                        <a:t>Comments</a:t>
                      </a:r>
                      <a:r>
                        <a:rPr lang="en-US" sz="1600" kern="1200" baseline="0" dirty="0">
                          <a:solidFill>
                            <a:schemeClr val="tx1"/>
                          </a:solidFill>
                          <a:effectLst/>
                          <a:latin typeface="+mn-lt"/>
                          <a:ea typeface="Calibri" panose="020F0502020204030204" pitchFamily="34" charset="0"/>
                          <a:cs typeface="Times New Roman" panose="02020603050405020304" pitchFamily="18" charset="0"/>
                        </a:rPr>
                        <a:t> as per the previous slide applies herein.</a:t>
                      </a:r>
                      <a:endParaRPr lang="en-US" sz="1600" kern="1200" dirty="0">
                        <a:solidFill>
                          <a:schemeClr val="tx1"/>
                        </a:solidFill>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a:xfrm>
            <a:off x="8659217" y="7759228"/>
            <a:ext cx="576064" cy="720080"/>
          </a:xfrm>
        </p:spPr>
        <p:txBody>
          <a:bodyPr/>
          <a:lstStyle/>
          <a:p>
            <a:pPr>
              <a:defRPr/>
            </a:pPr>
            <a:fld id="{8E07DBBD-13FA-456E-9FFF-BB922381A294}" type="slidenum">
              <a:rPr lang="en-US" smtClean="0"/>
              <a:pPr>
                <a:defRPr/>
              </a:pPr>
              <a:t>50</a:t>
            </a:fld>
            <a:endParaRPr lang="en-US" dirty="0"/>
          </a:p>
        </p:txBody>
      </p:sp>
    </p:spTree>
    <p:extLst>
      <p:ext uri="{BB962C8B-B14F-4D97-AF65-F5344CB8AC3E}">
        <p14:creationId xmlns:p14="http://schemas.microsoft.com/office/powerpoint/2010/main" xmlns="" val="998763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05142693"/>
              </p:ext>
            </p:extLst>
          </p:nvPr>
        </p:nvGraphicFramePr>
        <p:xfrm>
          <a:off x="20026" y="-53009"/>
          <a:ext cx="9249607" cy="5959028"/>
        </p:xfrm>
        <a:graphic>
          <a:graphicData uri="http://schemas.openxmlformats.org/drawingml/2006/table">
            <a:tbl>
              <a:tblPr firstRow="1" firstCol="1" bandRow="1">
                <a:tableStyleId>{5C22544A-7EE6-4342-B048-85BDC9FD1C3A}</a:tableStyleId>
              </a:tblPr>
              <a:tblGrid>
                <a:gridCol w="2048807">
                  <a:extLst>
                    <a:ext uri="{9D8B030D-6E8A-4147-A177-3AD203B41FA5}">
                      <a16:colId xmlns:a16="http://schemas.microsoft.com/office/drawing/2014/main" xmlns="" val="3578070163"/>
                    </a:ext>
                  </a:extLst>
                </a:gridCol>
                <a:gridCol w="3456384">
                  <a:extLst>
                    <a:ext uri="{9D8B030D-6E8A-4147-A177-3AD203B41FA5}">
                      <a16:colId xmlns:a16="http://schemas.microsoft.com/office/drawing/2014/main" xmlns="" val="199004167"/>
                    </a:ext>
                  </a:extLst>
                </a:gridCol>
                <a:gridCol w="3744416">
                  <a:extLst>
                    <a:ext uri="{9D8B030D-6E8A-4147-A177-3AD203B41FA5}">
                      <a16:colId xmlns:a16="http://schemas.microsoft.com/office/drawing/2014/main" xmlns="" val="885104855"/>
                    </a:ext>
                  </a:extLst>
                </a:gridCol>
              </a:tblGrid>
              <a:tr h="375505">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583523">
                <a:tc>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a:t>
                      </a:r>
                    </a:p>
                  </a:txBody>
                  <a:tcPr marL="63688" marR="63688" marT="0" marB="0">
                    <a:solidFill>
                      <a:srgbClr val="FF9900"/>
                    </a:solidFill>
                  </a:tcPr>
                </a:tc>
                <a:tc>
                  <a:txBody>
                    <a:bodyPr/>
                    <a:lstStyle/>
                    <a:p>
                      <a:pPr algn="just">
                        <a:spcAft>
                          <a:spcPts val="0"/>
                        </a:spcAft>
                      </a:pPr>
                      <a:r>
                        <a:rPr lang="en-US" sz="1400" b="1" dirty="0">
                          <a:effectLst/>
                          <a:latin typeface="Arial" panose="020B0604020202020204" pitchFamily="34" charset="0"/>
                          <a:ea typeface="Times New Roman" panose="02020603050405020304" pitchFamily="18" charset="0"/>
                        </a:rPr>
                        <a:t>Clause 11</a:t>
                      </a:r>
                    </a:p>
                    <a:p>
                      <a:pPr algn="just">
                        <a:spcAft>
                          <a:spcPts val="0"/>
                        </a:spcAft>
                      </a:pPr>
                      <a:r>
                        <a:rPr lang="en-US" sz="1400" dirty="0">
                          <a:effectLst/>
                          <a:latin typeface="Arial" panose="020B0604020202020204" pitchFamily="34" charset="0"/>
                          <a:ea typeface="Times New Roman" panose="02020603050405020304" pitchFamily="18" charset="0"/>
                        </a:rPr>
                        <a:t>We also have concerns that a company in private enterprise which produces microdots would, if the Bill were enacted in its current form, be at risk of arbitrary deregistration at the whim of government, since no clear guidelines for registration criteria have been published. </a:t>
                      </a:r>
                      <a:endParaRPr lang="en-ZA" sz="1400" dirty="0">
                        <a:effectLst/>
                        <a:latin typeface="Times New Roman" panose="02020603050405020304" pitchFamily="18"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It appears these criteria will be published in Regulations, which places them beyond Parliamentary scrutiny and leads to an entire economic sector operating substantially at the pleasure of the Minister of Transport. </a:t>
                      </a:r>
                      <a:endParaRPr lang="en-ZA" sz="1400" dirty="0">
                        <a:effectLst/>
                        <a:latin typeface="Times New Roman" panose="02020603050405020304" pitchFamily="18"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If indeed there is a persuasive case to be made for regulation of microdots, the AA's view is that it is a matter for the Department of Trade and Industry, rather than Transport, which latter is already over-burdened with responsibilities, many of which are not being executed in a satisfactory manner.”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algn="just">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proposed regulations in this regard have been drafted and published for comments in 2018. The comments received were considered. It is very important that vehicles be micro doted to reduce vehicle crime, theft and cloning that is currently a problem in the country. The regulations provides for various other processes such as the manner of application and the manner of registration and the consideration of suitability together with how the microdot manufacturer and fitter will be deregistered if he/she is not in compliance with the regulations. There is a real need to enhance the regulation of microdots in the country because currently there is very minimal regulatory framework in this space. The Microdot legislative framework was first introduced into the NRTA in September 2012 with an insertion of sub-regulation (1A) which provided that:</a:t>
                      </a:r>
                    </a:p>
                    <a:p>
                      <a:pPr marL="0" marR="0" algn="just">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a:xfrm>
            <a:off x="8731225" y="6535092"/>
            <a:ext cx="504056" cy="632183"/>
          </a:xfrm>
        </p:spPr>
        <p:txBody>
          <a:bodyPr/>
          <a:lstStyle/>
          <a:p>
            <a:pPr>
              <a:defRPr/>
            </a:pPr>
            <a:fld id="{8E07DBBD-13FA-456E-9FFF-BB922381A294}" type="slidenum">
              <a:rPr lang="en-US" smtClean="0"/>
              <a:pPr>
                <a:defRPr/>
              </a:pPr>
              <a:t>51</a:t>
            </a:fld>
            <a:endParaRPr lang="en-US" dirty="0"/>
          </a:p>
        </p:txBody>
      </p:sp>
    </p:spTree>
    <p:extLst>
      <p:ext uri="{BB962C8B-B14F-4D97-AF65-F5344CB8AC3E}">
        <p14:creationId xmlns:p14="http://schemas.microsoft.com/office/powerpoint/2010/main" xmlns="" val="40065293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29659349"/>
              </p:ext>
            </p:extLst>
          </p:nvPr>
        </p:nvGraphicFramePr>
        <p:xfrm>
          <a:off x="-1146" y="0"/>
          <a:ext cx="9249607" cy="5959028"/>
        </p:xfrm>
        <a:graphic>
          <a:graphicData uri="http://schemas.openxmlformats.org/drawingml/2006/table">
            <a:tbl>
              <a:tblPr firstRow="1" firstCol="1" bandRow="1">
                <a:tableStyleId>{5C22544A-7EE6-4342-B048-85BDC9FD1C3A}</a:tableStyleId>
              </a:tblPr>
              <a:tblGrid>
                <a:gridCol w="1891611">
                  <a:extLst>
                    <a:ext uri="{9D8B030D-6E8A-4147-A177-3AD203B41FA5}">
                      <a16:colId xmlns:a16="http://schemas.microsoft.com/office/drawing/2014/main" xmlns="" val="3578070163"/>
                    </a:ext>
                  </a:extLst>
                </a:gridCol>
                <a:gridCol w="2533460">
                  <a:extLst>
                    <a:ext uri="{9D8B030D-6E8A-4147-A177-3AD203B41FA5}">
                      <a16:colId xmlns:a16="http://schemas.microsoft.com/office/drawing/2014/main" xmlns="" val="199004167"/>
                    </a:ext>
                  </a:extLst>
                </a:gridCol>
                <a:gridCol w="4824536">
                  <a:extLst>
                    <a:ext uri="{9D8B030D-6E8A-4147-A177-3AD203B41FA5}">
                      <a16:colId xmlns:a16="http://schemas.microsoft.com/office/drawing/2014/main" xmlns="" val="885104855"/>
                    </a:ext>
                  </a:extLst>
                </a:gridCol>
              </a:tblGrid>
              <a:tr h="358218">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 -</a:t>
                      </a:r>
                      <a:r>
                        <a:rPr lang="en-GB" sz="1200" dirty="0" err="1">
                          <a:solidFill>
                            <a:schemeClr val="tx1"/>
                          </a:solidFill>
                          <a:effectLst/>
                        </a:rPr>
                        <a:t>Cont</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600810">
                <a:tc>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a:t>
                      </a:r>
                    </a:p>
                  </a:txBody>
                  <a:tcPr marL="63688" marR="63688" marT="0" marB="0">
                    <a:solidFill>
                      <a:srgbClr val="FF9900"/>
                    </a:solidFill>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marL="0" marR="0" algn="just">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algn="just">
                        <a:lnSpc>
                          <a:spcPct val="107000"/>
                        </a:lnSpc>
                        <a:spcBef>
                          <a:spcPts val="0"/>
                        </a:spcBef>
                        <a:spcAft>
                          <a:spcPts val="0"/>
                        </a:spcAft>
                      </a:pPr>
                      <a:endParaRPr lang="en-US" sz="1200" dirty="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A motor vehicle registered for the first time in the Republic on or after 1 September 2012 shall be fitted with microdots which comply with the requirements of standard specification SANS 534-1 “Vehicle security-Whole of vehicle marking Part 1: Microdot systems”. It was intended for new vehicles with effect from 1 September 2012 but it also became important that the requirement of </a:t>
                      </a:r>
                      <a:r>
                        <a:rPr lang="en-US" sz="1400" dirty="0" err="1">
                          <a:effectLst/>
                          <a:latin typeface="+mn-lt"/>
                          <a:ea typeface="Calibri" panose="020F0502020204030204" pitchFamily="34" charset="0"/>
                          <a:cs typeface="Times New Roman" panose="02020603050405020304" pitchFamily="18" charset="0"/>
                        </a:rPr>
                        <a:t>microdoting</a:t>
                      </a:r>
                      <a:r>
                        <a:rPr lang="en-US" sz="1400" dirty="0">
                          <a:effectLst/>
                          <a:latin typeface="+mn-lt"/>
                          <a:ea typeface="Calibri" panose="020F0502020204030204" pitchFamily="34" charset="0"/>
                          <a:cs typeface="Times New Roman" panose="02020603050405020304" pitchFamily="18" charset="0"/>
                        </a:rPr>
                        <a:t> must also be incorporated into the process for registration and licensing of vehicles which required SAPS VIN or chassis cabs and engine numbers. It then became important that those types of vehicles should in addition be </a:t>
                      </a:r>
                      <a:r>
                        <a:rPr lang="en-US" sz="1400" dirty="0" err="1">
                          <a:effectLst/>
                          <a:latin typeface="+mn-lt"/>
                          <a:ea typeface="Calibri" panose="020F0502020204030204" pitchFamily="34" charset="0"/>
                          <a:cs typeface="Times New Roman" panose="02020603050405020304" pitchFamily="18" charset="0"/>
                        </a:rPr>
                        <a:t>microdoted</a:t>
                      </a:r>
                      <a:r>
                        <a:rPr lang="en-US" sz="1400" dirty="0">
                          <a:effectLst/>
                          <a:latin typeface="+mn-lt"/>
                          <a:ea typeface="Calibri" panose="020F0502020204030204" pitchFamily="34" charset="0"/>
                          <a:cs typeface="Times New Roman" panose="02020603050405020304" pitchFamily="18" charset="0"/>
                        </a:rPr>
                        <a:t> as well and also be issued with SAPS clearance certificate. It however soon became clear that there are people who fit uncompliant microdots and other fitters were doing so in uncontrolled spaces and there were no checks and balances done on these fitters hence it became important that the legislation be enhanced further to try and close the loopholes that were existent. A microdot is a very essential too in vehicle identification. </a:t>
                      </a: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a:xfrm>
            <a:off x="8731225" y="6535092"/>
            <a:ext cx="504056" cy="632183"/>
          </a:xfrm>
        </p:spPr>
        <p:txBody>
          <a:bodyPr/>
          <a:lstStyle/>
          <a:p>
            <a:pPr>
              <a:defRPr/>
            </a:pPr>
            <a:fld id="{8E07DBBD-13FA-456E-9FFF-BB922381A294}" type="slidenum">
              <a:rPr lang="en-US" smtClean="0"/>
              <a:pPr>
                <a:defRPr/>
              </a:pPr>
              <a:t>52</a:t>
            </a:fld>
            <a:endParaRPr lang="en-US" dirty="0"/>
          </a:p>
        </p:txBody>
      </p:sp>
    </p:spTree>
    <p:extLst>
      <p:ext uri="{BB962C8B-B14F-4D97-AF65-F5344CB8AC3E}">
        <p14:creationId xmlns:p14="http://schemas.microsoft.com/office/powerpoint/2010/main" xmlns="" val="12123595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918677732"/>
              </p:ext>
            </p:extLst>
          </p:nvPr>
        </p:nvGraphicFramePr>
        <p:xfrm>
          <a:off x="0" y="0"/>
          <a:ext cx="9249607" cy="5959027"/>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1440160">
                  <a:extLst>
                    <a:ext uri="{9D8B030D-6E8A-4147-A177-3AD203B41FA5}">
                      <a16:colId xmlns:a16="http://schemas.microsoft.com/office/drawing/2014/main" xmlns="" val="199004167"/>
                    </a:ext>
                  </a:extLst>
                </a:gridCol>
                <a:gridCol w="5976664">
                  <a:extLst>
                    <a:ext uri="{9D8B030D-6E8A-4147-A177-3AD203B41FA5}">
                      <a16:colId xmlns:a16="http://schemas.microsoft.com/office/drawing/2014/main" xmlns="" val="885104855"/>
                    </a:ext>
                  </a:extLst>
                </a:gridCol>
              </a:tblGrid>
              <a:tr h="221946">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 – </a:t>
                      </a:r>
                      <a:r>
                        <a:rPr lang="en-GB" sz="1400" dirty="0" err="1">
                          <a:solidFill>
                            <a:schemeClr val="tx1"/>
                          </a:solidFill>
                          <a:effectLst/>
                        </a:rPr>
                        <a:t>Cont</a:t>
                      </a:r>
                      <a:r>
                        <a:rPr lang="en-GB" sz="1400" dirty="0">
                          <a:solidFill>
                            <a:schemeClr val="tx1"/>
                          </a:solidFill>
                          <a:effectLst/>
                        </a:rPr>
                        <a: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737081">
                <a:tc>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 Continued</a:t>
                      </a:r>
                    </a:p>
                  </a:txBody>
                  <a:tcPr marL="63688" marR="63688" marT="0" marB="0">
                    <a:solidFill>
                      <a:srgbClr val="FF9900"/>
                    </a:solidFill>
                  </a:tcPr>
                </a:tc>
                <a:tc>
                  <a:txBody>
                    <a:bodyPr/>
                    <a:lstStyle/>
                    <a:p>
                      <a:pPr marL="0" marR="0" algn="just">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algn="just">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The Department of Transport is the appropriate Department to regulate this industry because their end products are applied on motor vehicles which are operated on the public roads and their operations are the direct responsibility of the Department of Transport. Same applies to their registration and licensing and administration. There is no other Department suited to regulate this aspect of vehicle administration outside the Department of Transport. It is not correct that the regulations will escape Parliamentary scrutiny because the National Road Traffic Act requires currently that before the Minister makes regulations he/she must cause such regulations to be referred to Parliament for comment. The regulations are as per the provisions of section 75(6) required to be tabled at Parliament for comments at the same time that they are published for comments. The Department does not only regulate microdots, there are also various other safety critical components that the National Road Traffic Act regulate. The registration and grading of Instructors is essential. The driving schools industry have been calling for this kind of regulations to make sure that there are no imposters in this area who would be taking advantage of our people under the pretext of teaching them how to operate a motor vehicle even if they are not even conversant with the provisions the K53 manuals. </a:t>
                      </a:r>
                      <a:endParaRPr lang="en-US" sz="1400" dirty="0">
                        <a:effectLst/>
                        <a:latin typeface="+mj-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53</a:t>
            </a:fld>
            <a:endParaRPr lang="en-US"/>
          </a:p>
        </p:txBody>
      </p:sp>
    </p:spTree>
    <p:extLst>
      <p:ext uri="{BB962C8B-B14F-4D97-AF65-F5344CB8AC3E}">
        <p14:creationId xmlns:p14="http://schemas.microsoft.com/office/powerpoint/2010/main" xmlns="" val="33120567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84257057"/>
              </p:ext>
            </p:extLst>
          </p:nvPr>
        </p:nvGraphicFramePr>
        <p:xfrm>
          <a:off x="0" y="0"/>
          <a:ext cx="9249607" cy="5623944"/>
        </p:xfrm>
        <a:graphic>
          <a:graphicData uri="http://schemas.openxmlformats.org/drawingml/2006/table">
            <a:tbl>
              <a:tblPr firstRow="1" firstCol="1" bandRow="1">
                <a:tableStyleId>{5C22544A-7EE6-4342-B048-85BDC9FD1C3A}</a:tableStyleId>
              </a:tblPr>
              <a:tblGrid>
                <a:gridCol w="1958542">
                  <a:extLst>
                    <a:ext uri="{9D8B030D-6E8A-4147-A177-3AD203B41FA5}">
                      <a16:colId xmlns:a16="http://schemas.microsoft.com/office/drawing/2014/main" xmlns="" val="3578070163"/>
                    </a:ext>
                  </a:extLst>
                </a:gridCol>
                <a:gridCol w="3532323">
                  <a:extLst>
                    <a:ext uri="{9D8B030D-6E8A-4147-A177-3AD203B41FA5}">
                      <a16:colId xmlns:a16="http://schemas.microsoft.com/office/drawing/2014/main" xmlns="" val="199004167"/>
                    </a:ext>
                  </a:extLst>
                </a:gridCol>
                <a:gridCol w="3758742">
                  <a:extLst>
                    <a:ext uri="{9D8B030D-6E8A-4147-A177-3AD203B41FA5}">
                      <a16:colId xmlns:a16="http://schemas.microsoft.com/office/drawing/2014/main" xmlns="" val="885104855"/>
                    </a:ext>
                  </a:extLst>
                </a:gridCol>
              </a:tblGrid>
              <a:tr h="270396">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53548">
                <a:tc>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 Continued</a:t>
                      </a:r>
                    </a:p>
                  </a:txBody>
                  <a:tcPr marL="63688" marR="63688" marT="0" marB="0">
                    <a:solidFill>
                      <a:srgbClr val="FF9900"/>
                    </a:solidFill>
                  </a:tcPr>
                </a:tc>
                <a:tc>
                  <a:txBody>
                    <a:bodyPr/>
                    <a:lstStyle/>
                    <a:p>
                      <a:pPr>
                        <a:spcAft>
                          <a:spcPts val="0"/>
                        </a:spcAft>
                      </a:pPr>
                      <a:r>
                        <a:rPr lang="en-US" sz="1400" b="1" dirty="0">
                          <a:solidFill>
                            <a:srgbClr val="000000"/>
                          </a:solidFill>
                          <a:effectLst/>
                          <a:latin typeface="+mn-lt"/>
                          <a:ea typeface="Times New Roman" panose="02020603050405020304" pitchFamily="18" charset="0"/>
                        </a:rPr>
                        <a:t>Section of NRTA affected: 11 </a:t>
                      </a:r>
                      <a:endParaRPr lang="en-ZA" sz="1400" dirty="0">
                        <a:effectLst/>
                        <a:latin typeface="+mn-lt"/>
                        <a:ea typeface="Times New Roman" panose="02020603050405020304" pitchFamily="18" charset="0"/>
                      </a:endParaRPr>
                    </a:p>
                    <a:p>
                      <a:pPr algn="just">
                        <a:spcAft>
                          <a:spcPts val="0"/>
                        </a:spcAft>
                      </a:pPr>
                      <a:r>
                        <a:rPr lang="en-US" sz="1400" dirty="0">
                          <a:solidFill>
                            <a:srgbClr val="000000"/>
                          </a:solidFill>
                          <a:effectLst/>
                          <a:latin typeface="+mn-lt"/>
                          <a:ea typeface="Times New Roman" panose="02020603050405020304" pitchFamily="18" charset="0"/>
                        </a:rPr>
                        <a:t>Increases the Minister's powers to appoint inspectorate of driving </a:t>
                      </a:r>
                      <a:r>
                        <a:rPr lang="en-US" sz="1400" dirty="0" err="1">
                          <a:solidFill>
                            <a:srgbClr val="000000"/>
                          </a:solidFill>
                          <a:effectLst/>
                          <a:latin typeface="+mn-lt"/>
                          <a:ea typeface="Times New Roman" panose="02020603050405020304" pitchFamily="18" charset="0"/>
                        </a:rPr>
                        <a:t>licence</a:t>
                      </a:r>
                      <a:r>
                        <a:rPr lang="en-US" sz="1400" dirty="0">
                          <a:solidFill>
                            <a:srgbClr val="000000"/>
                          </a:solidFill>
                          <a:effectLst/>
                          <a:latin typeface="+mn-lt"/>
                          <a:ea typeface="Times New Roman" panose="02020603050405020304" pitchFamily="18" charset="0"/>
                        </a:rPr>
                        <a:t> testing </a:t>
                      </a:r>
                      <a:r>
                        <a:rPr lang="en-US" sz="1400" dirty="0" err="1">
                          <a:solidFill>
                            <a:srgbClr val="000000"/>
                          </a:solidFill>
                          <a:effectLst/>
                          <a:latin typeface="+mn-lt"/>
                          <a:ea typeface="Times New Roman" panose="02020603050405020304" pitchFamily="18" charset="0"/>
                        </a:rPr>
                        <a:t>centres</a:t>
                      </a:r>
                      <a:r>
                        <a:rPr lang="en-US" sz="1400" dirty="0">
                          <a:solidFill>
                            <a:srgbClr val="000000"/>
                          </a:solidFill>
                          <a:effectLst/>
                          <a:latin typeface="+mn-lt"/>
                          <a:ea typeface="Times New Roman" panose="02020603050405020304" pitchFamily="18" charset="0"/>
                        </a:rPr>
                        <a:t> </a:t>
                      </a:r>
                      <a:endParaRPr lang="en-ZA" sz="1400" dirty="0">
                        <a:effectLst/>
                        <a:latin typeface="+mn-lt"/>
                        <a:ea typeface="Times New Roman" panose="02020603050405020304" pitchFamily="18" charset="0"/>
                      </a:endParaRPr>
                    </a:p>
                    <a:p>
                      <a:pPr>
                        <a:spcAft>
                          <a:spcPts val="0"/>
                        </a:spcAft>
                      </a:pPr>
                      <a:r>
                        <a:rPr lang="en-US" sz="1400" b="1" dirty="0">
                          <a:solidFill>
                            <a:srgbClr val="000000"/>
                          </a:solidFill>
                          <a:effectLst/>
                          <a:latin typeface="+mn-lt"/>
                          <a:ea typeface="Times New Roman" panose="02020603050405020304" pitchFamily="18" charset="0"/>
                        </a:rPr>
                        <a:t>Comment </a:t>
                      </a:r>
                      <a:endParaRPr lang="en-ZA" sz="1400" dirty="0">
                        <a:effectLst/>
                        <a:latin typeface="+mn-lt"/>
                        <a:ea typeface="Times New Roman" panose="02020603050405020304" pitchFamily="18" charset="0"/>
                      </a:endParaRPr>
                    </a:p>
                    <a:p>
                      <a:pPr algn="just">
                        <a:spcAft>
                          <a:spcPts val="0"/>
                        </a:spcAft>
                      </a:pPr>
                      <a:r>
                        <a:rPr lang="en-US" sz="1400" dirty="0">
                          <a:solidFill>
                            <a:srgbClr val="000000"/>
                          </a:solidFill>
                          <a:effectLst/>
                          <a:latin typeface="+mn-lt"/>
                          <a:ea typeface="Times New Roman" panose="02020603050405020304" pitchFamily="18" charset="0"/>
                        </a:rPr>
                        <a:t>The Minister is currently required to appoint the inspectorate of driving </a:t>
                      </a:r>
                      <a:r>
                        <a:rPr lang="en-US" sz="1400" dirty="0" err="1">
                          <a:solidFill>
                            <a:srgbClr val="000000"/>
                          </a:solidFill>
                          <a:effectLst/>
                          <a:latin typeface="+mn-lt"/>
                          <a:ea typeface="Times New Roman" panose="02020603050405020304" pitchFamily="18" charset="0"/>
                        </a:rPr>
                        <a:t>licence</a:t>
                      </a:r>
                      <a:r>
                        <a:rPr lang="en-US" sz="1400" dirty="0">
                          <a:solidFill>
                            <a:srgbClr val="000000"/>
                          </a:solidFill>
                          <a:effectLst/>
                          <a:latin typeface="+mn-lt"/>
                          <a:ea typeface="Times New Roman" panose="02020603050405020304" pitchFamily="18" charset="0"/>
                        </a:rPr>
                        <a:t> testing </a:t>
                      </a:r>
                      <a:r>
                        <a:rPr lang="en-US" sz="1400" dirty="0" err="1">
                          <a:solidFill>
                            <a:srgbClr val="000000"/>
                          </a:solidFill>
                          <a:effectLst/>
                          <a:latin typeface="+mn-lt"/>
                          <a:ea typeface="Times New Roman" panose="02020603050405020304" pitchFamily="18" charset="0"/>
                        </a:rPr>
                        <a:t>centres</a:t>
                      </a:r>
                      <a:r>
                        <a:rPr lang="en-US" sz="1400" dirty="0">
                          <a:solidFill>
                            <a:srgbClr val="000000"/>
                          </a:solidFill>
                          <a:effectLst/>
                          <a:latin typeface="+mn-lt"/>
                          <a:ea typeface="Times New Roman" panose="02020603050405020304" pitchFamily="18" charset="0"/>
                        </a:rPr>
                        <a:t> after a decision has been taken by the Shareholders Committee. </a:t>
                      </a:r>
                      <a:endParaRPr lang="en-ZA" sz="1400" dirty="0">
                        <a:effectLst/>
                        <a:latin typeface="+mn-lt"/>
                        <a:ea typeface="Times New Roman" panose="02020603050405020304" pitchFamily="18" charset="0"/>
                      </a:endParaRPr>
                    </a:p>
                    <a:p>
                      <a:pPr algn="just">
                        <a:spcAft>
                          <a:spcPts val="0"/>
                        </a:spcAft>
                      </a:pPr>
                      <a:r>
                        <a:rPr lang="en-US" sz="1400" dirty="0">
                          <a:solidFill>
                            <a:srgbClr val="000000"/>
                          </a:solidFill>
                          <a:effectLst/>
                          <a:latin typeface="+mn-lt"/>
                          <a:ea typeface="Times New Roman" panose="02020603050405020304" pitchFamily="18" charset="0"/>
                        </a:rPr>
                        <a:t>However, the amendment to subsection 11(1) deletes the reference to the Shareholders Committee, allowing the Minister a free hand in this regard. The AA is concerned that this removes transparency from the process and denies the members of the Shareholders Committee the opportunity to make inputs which may be relevant. </a:t>
                      </a:r>
                      <a:endParaRPr lang="en-ZA" sz="1400" dirty="0">
                        <a:effectLst/>
                        <a:latin typeface="+mn-lt"/>
                        <a:ea typeface="Times New Roman" panose="02020603050405020304" pitchFamily="18" charset="0"/>
                      </a:endParaRPr>
                    </a:p>
                    <a:p>
                      <a:pPr algn="just">
                        <a:spcAft>
                          <a:spcPts val="0"/>
                        </a:spcAft>
                      </a:pPr>
                      <a:r>
                        <a:rPr lang="en-US" sz="1400" dirty="0">
                          <a:solidFill>
                            <a:srgbClr val="000000"/>
                          </a:solidFill>
                          <a:effectLst/>
                          <a:latin typeface="+mn-lt"/>
                          <a:ea typeface="Times New Roman" panose="02020603050405020304" pitchFamily="18" charset="0"/>
                        </a:rPr>
                        <a:t>The AA is opposed to any attempt to dilute the Shareholders Committee's role in administering road safety. See also our comment on Paragraph 47. </a:t>
                      </a:r>
                      <a:endParaRPr lang="en-ZA" sz="1400" dirty="0">
                        <a:effectLst/>
                        <a:latin typeface="+mn-lt"/>
                        <a:ea typeface="Times New Roman" panose="02020603050405020304" pitchFamily="18" charset="0"/>
                      </a:endParaRPr>
                    </a:p>
                    <a:p>
                      <a:pPr>
                        <a:spcAft>
                          <a:spcPts val="0"/>
                        </a:spcAft>
                      </a:pPr>
                      <a:r>
                        <a:rPr lang="en-US" sz="1400" b="1" i="1" dirty="0">
                          <a:solidFill>
                            <a:srgbClr val="000000"/>
                          </a:solidFill>
                          <a:effectLst/>
                          <a:latin typeface="+mn-lt"/>
                          <a:ea typeface="Times New Roman" panose="02020603050405020304" pitchFamily="18" charset="0"/>
                        </a:rPr>
                        <a:t>Our proposal </a:t>
                      </a:r>
                      <a:endParaRPr lang="en-ZA" sz="1400" dirty="0">
                        <a:effectLst/>
                        <a:latin typeface="+mn-lt"/>
                        <a:ea typeface="Times New Roman" panose="02020603050405020304" pitchFamily="18" charset="0"/>
                      </a:endParaRPr>
                    </a:p>
                    <a:p>
                      <a:pPr>
                        <a:spcAft>
                          <a:spcPts val="0"/>
                        </a:spcAft>
                      </a:pPr>
                      <a:r>
                        <a:rPr lang="en-US" sz="1400" i="1" dirty="0">
                          <a:solidFill>
                            <a:srgbClr val="000000"/>
                          </a:solidFill>
                          <a:effectLst/>
                          <a:latin typeface="+mn-lt"/>
                          <a:ea typeface="Times New Roman" panose="02020603050405020304" pitchFamily="18" charset="0"/>
                        </a:rPr>
                        <a:t>The original wording of subsection 11 (1) should be retained. </a:t>
                      </a:r>
                      <a:endParaRPr lang="en-US" sz="1400" dirty="0">
                        <a:effectLst/>
                        <a:latin typeface="+mn-lt"/>
                        <a:ea typeface="Calibri" panose="020F0502020204030204" pitchFamily="34" charset="0"/>
                        <a:cs typeface="Times New Roman" panose="02020603050405020304" pitchFamily="18" charset="0"/>
                      </a:endParaRPr>
                    </a:p>
                  </a:txBody>
                  <a:tcPr marL="63688" marR="63688" marT="0" marB="0"/>
                </a:tc>
                <a:tc>
                  <a:txBody>
                    <a:bodyPr/>
                    <a:lstStyle/>
                    <a:p>
                      <a:pPr marL="0" marR="0" algn="just">
                        <a:lnSpc>
                          <a:spcPct val="107000"/>
                        </a:lnSpc>
                        <a:spcBef>
                          <a:spcPts val="0"/>
                        </a:spcBef>
                        <a:spcAft>
                          <a:spcPts val="0"/>
                        </a:spcAft>
                      </a:pPr>
                      <a:r>
                        <a:rPr lang="en-US" sz="1400" kern="1200" dirty="0">
                          <a:solidFill>
                            <a:schemeClr val="dk1"/>
                          </a:solidFill>
                          <a:effectLst/>
                          <a:latin typeface="+mn-lt"/>
                          <a:ea typeface="+mn-ea"/>
                          <a:cs typeface="+mn-cs"/>
                        </a:rPr>
                        <a:t>It is not correct that the regulations will escape Parliamentary scrutiny because the National Road Traffic Act requires currently that before the Minister makes regulations he/she must cause such regulations to be referred to Parliament for comment. The regulations are as per the provisions of section 75(6) required to be tabled at Parliament for comments at the same time that they are published for comments. The regulation</a:t>
                      </a:r>
                      <a:r>
                        <a:rPr lang="en-US" sz="1400" kern="1200" baseline="0" dirty="0">
                          <a:solidFill>
                            <a:schemeClr val="dk1"/>
                          </a:solidFill>
                          <a:effectLst/>
                          <a:latin typeface="+mn-lt"/>
                          <a:ea typeface="+mn-ea"/>
                          <a:cs typeface="+mn-cs"/>
                        </a:rPr>
                        <a:t> making powers are within the purview of the Ministers unless if there is a provision which makes it a requirement for the regulations to be done in consultation with any other body, even that particular provision, if it is there in the Act it is only in special circumstances such as when regulations are required to be developed in the specialized medical fraternity or any other specialized industry. However, such provisions may at times be limiting to the Minister’s regulation making powers. </a:t>
                      </a:r>
                      <a:endParaRPr lang="en-US" sz="14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54</a:t>
            </a:fld>
            <a:endParaRPr lang="en-US"/>
          </a:p>
        </p:txBody>
      </p:sp>
    </p:spTree>
    <p:extLst>
      <p:ext uri="{BB962C8B-B14F-4D97-AF65-F5344CB8AC3E}">
        <p14:creationId xmlns:p14="http://schemas.microsoft.com/office/powerpoint/2010/main" xmlns="" val="34331502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04205387"/>
              </p:ext>
            </p:extLst>
          </p:nvPr>
        </p:nvGraphicFramePr>
        <p:xfrm>
          <a:off x="3931" y="1"/>
          <a:ext cx="9249607" cy="6022336"/>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438127">
                  <a:extLst>
                    <a:ext uri="{9D8B030D-6E8A-4147-A177-3AD203B41FA5}">
                      <a16:colId xmlns:a16="http://schemas.microsoft.com/office/drawing/2014/main" xmlns="" val="199004167"/>
                    </a:ext>
                  </a:extLst>
                </a:gridCol>
                <a:gridCol w="3978697">
                  <a:extLst>
                    <a:ext uri="{9D8B030D-6E8A-4147-A177-3AD203B41FA5}">
                      <a16:colId xmlns:a16="http://schemas.microsoft.com/office/drawing/2014/main" xmlns="" val="885104855"/>
                    </a:ext>
                  </a:extLst>
                </a:gridCol>
              </a:tblGrid>
              <a:tr h="34734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016068">
                <a:tc rowSpan="2">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 Continued</a:t>
                      </a:r>
                    </a:p>
                  </a:txBody>
                  <a:tcPr marL="63688" marR="63688" marT="0" marB="0">
                    <a:solidFill>
                      <a:srgbClr val="FF9900"/>
                    </a:solidFill>
                  </a:tcPr>
                </a:tc>
                <a:tc>
                  <a:txBody>
                    <a:bodyPr/>
                    <a:lstStyle/>
                    <a:p>
                      <a:pPr marL="0" marR="0" algn="just">
                        <a:lnSpc>
                          <a:spcPct val="107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Clause 31</a:t>
                      </a:r>
                      <a:r>
                        <a:rPr lang="en-US" sz="1600" dirty="0">
                          <a:effectLst/>
                          <a:latin typeface="+mn-lt"/>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Section of NRTA affected: 28 </a:t>
                      </a:r>
                    </a:p>
                    <a:p>
                      <a:pPr marL="0" marR="0" algn="just">
                        <a:lnSpc>
                          <a:spcPct val="107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Detail </a:t>
                      </a:r>
                    </a:p>
                    <a:p>
                      <a:pPr marL="0" marR="0" algn="just">
                        <a:lnSpc>
                          <a:spcPct val="107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Grading of driving instructors </a:t>
                      </a:r>
                    </a:p>
                    <a:p>
                      <a:pPr marL="0" marR="0" algn="just">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Comment </a:t>
                      </a:r>
                    </a:p>
                    <a:p>
                      <a:pPr marL="0" marR="0" algn="just">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This paragraph makes provision for a grading system for driving instructors. This would require a system of tests beyond the current Driving </a:t>
                      </a:r>
                      <a:r>
                        <a:rPr lang="en-US" sz="1600" dirty="0" err="1">
                          <a:effectLst/>
                          <a:latin typeface="+mn-lt"/>
                          <a:ea typeface="Calibri" panose="020F0502020204030204" pitchFamily="34" charset="0"/>
                          <a:cs typeface="Times New Roman" panose="02020603050405020304" pitchFamily="18" charset="0"/>
                        </a:rPr>
                        <a:t>Licence</a:t>
                      </a:r>
                      <a:r>
                        <a:rPr lang="en-US" sz="1600" dirty="0">
                          <a:effectLst/>
                          <a:latin typeface="+mn-lt"/>
                          <a:ea typeface="Calibri" panose="020F0502020204030204" pitchFamily="34" charset="0"/>
                          <a:cs typeface="Times New Roman" panose="02020603050405020304" pitchFamily="18" charset="0"/>
                        </a:rPr>
                        <a:t> Instructor's Test. </a:t>
                      </a:r>
                    </a:p>
                    <a:p>
                      <a:pPr marL="0" marR="0" algn="just">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The standard of the current test is, in the AA's view, inadequate and stands alongside the parallel problem that the country's driving </a:t>
                      </a:r>
                      <a:r>
                        <a:rPr lang="en-US" sz="1600" dirty="0" err="1">
                          <a:effectLst/>
                          <a:latin typeface="+mn-lt"/>
                          <a:ea typeface="Calibri" panose="020F0502020204030204" pitchFamily="34" charset="0"/>
                          <a:cs typeface="Times New Roman" panose="02020603050405020304" pitchFamily="18" charset="0"/>
                        </a:rPr>
                        <a:t>licence</a:t>
                      </a:r>
                      <a:r>
                        <a:rPr lang="en-US" sz="1600" dirty="0">
                          <a:effectLst/>
                          <a:latin typeface="+mn-lt"/>
                          <a:ea typeface="Calibri" panose="020F0502020204030204" pitchFamily="34" charset="0"/>
                          <a:cs typeface="Times New Roman" panose="02020603050405020304" pitchFamily="18" charset="0"/>
                        </a:rPr>
                        <a:t> test curriculum has become outdated and does not reflect the current state of vehicle technologies.</a:t>
                      </a:r>
                    </a:p>
                    <a:p>
                      <a:pPr marL="0" marR="0" algn="just">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3688" marR="63688" marT="0" marB="0"/>
                </a:tc>
                <a:tc>
                  <a:txBody>
                    <a:bodyPr/>
                    <a:lstStyle/>
                    <a:p>
                      <a:pPr marL="171450" indent="-171450" algn="just">
                        <a:spcAft>
                          <a:spcPts val="0"/>
                        </a:spcAft>
                        <a:buFont typeface="Arial" panose="020B0604020202020204" pitchFamily="34" charset="0"/>
                        <a:buChar char="•"/>
                      </a:pPr>
                      <a:r>
                        <a:rPr lang="en-US" sz="1600" dirty="0">
                          <a:effectLst/>
                          <a:latin typeface="+mn-lt"/>
                          <a:ea typeface="Times New Roman" panose="02020603050405020304" pitchFamily="18" charset="0"/>
                        </a:rPr>
                        <a:t>The registration and grading of Instructors is essential. The driving schools industry have been calling for this kind of regulations to make sure that there are no imposters in this area who would be taking advantage of our people under the pretext of teaching them how to operate a motor vehicle even if they are not even conversant with the provisions the K53 manuals. </a:t>
                      </a:r>
                    </a:p>
                    <a:p>
                      <a:pPr marL="171450" indent="-171450" algn="just">
                        <a:spcAft>
                          <a:spcPts val="0"/>
                        </a:spcAft>
                        <a:buFont typeface="Arial" panose="020B0604020202020204" pitchFamily="34" charset="0"/>
                        <a:buChar char="•"/>
                      </a:pPr>
                      <a:endParaRPr lang="en-ZA" sz="1600" dirty="0">
                        <a:effectLst/>
                        <a:latin typeface="+mn-lt"/>
                        <a:ea typeface="Times New Roman" panose="02020603050405020304" pitchFamily="18" charset="0"/>
                      </a:endParaRPr>
                    </a:p>
                    <a:p>
                      <a:pPr marL="0" marR="0" algn="just">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r h="451602">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55</a:t>
            </a:fld>
            <a:endParaRPr lang="en-US"/>
          </a:p>
        </p:txBody>
      </p:sp>
    </p:spTree>
    <p:extLst>
      <p:ext uri="{BB962C8B-B14F-4D97-AF65-F5344CB8AC3E}">
        <p14:creationId xmlns:p14="http://schemas.microsoft.com/office/powerpoint/2010/main" xmlns="" val="8922908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826803503"/>
              </p:ext>
            </p:extLst>
          </p:nvPr>
        </p:nvGraphicFramePr>
        <p:xfrm>
          <a:off x="3931" y="0"/>
          <a:ext cx="9249607" cy="5839529"/>
        </p:xfrm>
        <a:graphic>
          <a:graphicData uri="http://schemas.openxmlformats.org/drawingml/2006/table">
            <a:tbl>
              <a:tblPr firstRow="1" firstCol="1" bandRow="1">
                <a:tableStyleId>{5C22544A-7EE6-4342-B048-85BDC9FD1C3A}</a:tableStyleId>
              </a:tblPr>
              <a:tblGrid>
                <a:gridCol w="1850966">
                  <a:extLst>
                    <a:ext uri="{9D8B030D-6E8A-4147-A177-3AD203B41FA5}">
                      <a16:colId xmlns:a16="http://schemas.microsoft.com/office/drawing/2014/main" xmlns="" val="3578070163"/>
                    </a:ext>
                  </a:extLst>
                </a:gridCol>
                <a:gridCol w="3117918">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29824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084722">
                <a:tc rowSpan="2">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 Continued</a:t>
                      </a:r>
                    </a:p>
                  </a:txBody>
                  <a:tcPr marL="63688" marR="63688" marT="0" marB="0">
                    <a:solidFill>
                      <a:srgbClr val="FF9900"/>
                    </a:solidFill>
                  </a:tcPr>
                </a:tc>
                <a:tc>
                  <a:txBody>
                    <a:bodyPr/>
                    <a:lstStyle/>
                    <a:p>
                      <a:pPr marL="0" marR="0" algn="just">
                        <a:lnSpc>
                          <a:spcPct val="107000"/>
                        </a:lnSpc>
                        <a:spcBef>
                          <a:spcPts val="0"/>
                        </a:spcBef>
                        <a:spcAft>
                          <a:spcPts val="0"/>
                        </a:spcAft>
                      </a:pPr>
                      <a:r>
                        <a:rPr lang="en-US" sz="1400" b="1" dirty="0">
                          <a:effectLst/>
                          <a:latin typeface="+mn-lt"/>
                          <a:ea typeface="Calibri" panose="020F0502020204030204" pitchFamily="34" charset="0"/>
                          <a:cs typeface="Times New Roman" panose="02020603050405020304" pitchFamily="18" charset="0"/>
                        </a:rPr>
                        <a:t>Clause 31</a:t>
                      </a:r>
                      <a:r>
                        <a:rPr lang="en-US" sz="1400" dirty="0">
                          <a:effectLst/>
                          <a:latin typeface="+mn-lt"/>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1400" b="1" dirty="0">
                          <a:effectLst/>
                          <a:latin typeface="+mn-lt"/>
                          <a:ea typeface="Calibri" panose="020F0502020204030204" pitchFamily="34" charset="0"/>
                          <a:cs typeface="Times New Roman" panose="02020603050405020304" pitchFamily="18" charset="0"/>
                        </a:rPr>
                        <a:t>Section of NRTA affected: 28 </a:t>
                      </a:r>
                    </a:p>
                    <a:p>
                      <a:pPr marL="0" marR="0" algn="just">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As such, any talk of grading instructors, laudable though such a concept may be, is premature. </a:t>
                      </a:r>
                    </a:p>
                    <a:p>
                      <a:pPr marL="0" marR="0" algn="just">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Our proposal </a:t>
                      </a:r>
                    </a:p>
                    <a:p>
                      <a:pPr marL="0" marR="0" algn="just">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The AA does not oppose the inclusion of a provision for grading instructors, but questions its usefulness at the current time. </a:t>
                      </a:r>
                    </a:p>
                    <a:p>
                      <a:pPr marL="0" marR="0" algn="just">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Grading standards cannot be created without a full and comprehensive review of the existing driving </a:t>
                      </a:r>
                      <a:r>
                        <a:rPr lang="en-US" sz="1400" dirty="0" err="1">
                          <a:effectLst/>
                          <a:latin typeface="+mn-lt"/>
                          <a:ea typeface="Calibri" panose="020F0502020204030204" pitchFamily="34" charset="0"/>
                          <a:cs typeface="Times New Roman" panose="02020603050405020304" pitchFamily="18" charset="0"/>
                        </a:rPr>
                        <a:t>licence</a:t>
                      </a:r>
                      <a:r>
                        <a:rPr lang="en-US" sz="1400" dirty="0">
                          <a:effectLst/>
                          <a:latin typeface="+mn-lt"/>
                          <a:ea typeface="Calibri" panose="020F0502020204030204" pitchFamily="34" charset="0"/>
                          <a:cs typeface="Times New Roman" panose="02020603050405020304" pitchFamily="18" charset="0"/>
                        </a:rPr>
                        <a:t> test curriculum and driving instructor test standards. The review of the K53 curriculum, embarked upon more than a decade ago, has yet to translate into regulation, and the AA is concerned that the delay is costing lives.</a:t>
                      </a:r>
                    </a:p>
                    <a:p>
                      <a:pPr marL="0" marR="0" algn="just">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3688" marR="63688" marT="0" marB="0"/>
                </a:tc>
                <a:tc>
                  <a:txBody>
                    <a:bodyPr/>
                    <a:lstStyle/>
                    <a:p>
                      <a:pPr marL="171450" indent="-171450" algn="just">
                        <a:spcAft>
                          <a:spcPts val="0"/>
                        </a:spcAft>
                        <a:buFont typeface="Arial" panose="020B0604020202020204" pitchFamily="34" charset="0"/>
                        <a:buChar char="•"/>
                      </a:pPr>
                      <a:r>
                        <a:rPr lang="en-US" sz="1400" dirty="0">
                          <a:effectLst/>
                          <a:latin typeface="+mn-lt"/>
                          <a:ea typeface="Times New Roman" panose="02020603050405020304" pitchFamily="18" charset="0"/>
                        </a:rPr>
                        <a:t>AA might not be aware but regulations 114A-114F</a:t>
                      </a:r>
                      <a:r>
                        <a:rPr lang="en-US" sz="1400" baseline="0" dirty="0">
                          <a:effectLst/>
                          <a:latin typeface="+mn-lt"/>
                          <a:ea typeface="Times New Roman" panose="02020603050405020304" pitchFamily="18" charset="0"/>
                        </a:rPr>
                        <a:t> were published on the 23 July 2004 under notice 881 proposing a whole regulatory overhauling of the regulations regarding instructors and their grades, however, the regulations are not yet in force and will need to be promulgated along with this proposed amendment. Instructors training and registration are now being dealt with under the provisions of the old Road Traffic Act which was repealed, thus, there is a lacunae in the law that needs to be closed by proclamation of the regulations as mentioned above.</a:t>
                      </a:r>
                      <a:endParaRPr lang="en-ZA" sz="1400" dirty="0">
                        <a:effectLst/>
                        <a:latin typeface="+mn-lt"/>
                        <a:ea typeface="Times New Roman" panose="02020603050405020304" pitchFamily="18" charset="0"/>
                      </a:endParaRPr>
                    </a:p>
                    <a:p>
                      <a:pPr marL="0" marR="0" algn="just">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r h="41273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56</a:t>
            </a:fld>
            <a:endParaRPr lang="en-US"/>
          </a:p>
        </p:txBody>
      </p:sp>
    </p:spTree>
    <p:extLst>
      <p:ext uri="{BB962C8B-B14F-4D97-AF65-F5344CB8AC3E}">
        <p14:creationId xmlns:p14="http://schemas.microsoft.com/office/powerpoint/2010/main" xmlns="" val="3395576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19876697"/>
              </p:ext>
            </p:extLst>
          </p:nvPr>
        </p:nvGraphicFramePr>
        <p:xfrm>
          <a:off x="3931" y="1"/>
          <a:ext cx="9249607" cy="5959028"/>
        </p:xfrm>
        <a:graphic>
          <a:graphicData uri="http://schemas.openxmlformats.org/drawingml/2006/table">
            <a:tbl>
              <a:tblPr firstRow="1" firstCol="1" bandRow="1">
                <a:tableStyleId>{5C22544A-7EE6-4342-B048-85BDC9FD1C3A}</a:tableStyleId>
              </a:tblPr>
              <a:tblGrid>
                <a:gridCol w="2048807">
                  <a:extLst>
                    <a:ext uri="{9D8B030D-6E8A-4147-A177-3AD203B41FA5}">
                      <a16:colId xmlns:a16="http://schemas.microsoft.com/office/drawing/2014/main" xmlns="" val="3578070163"/>
                    </a:ext>
                  </a:extLst>
                </a:gridCol>
                <a:gridCol w="4536504">
                  <a:extLst>
                    <a:ext uri="{9D8B030D-6E8A-4147-A177-3AD203B41FA5}">
                      <a16:colId xmlns:a16="http://schemas.microsoft.com/office/drawing/2014/main" xmlns="" val="199004167"/>
                    </a:ext>
                  </a:extLst>
                </a:gridCol>
                <a:gridCol w="2664296">
                  <a:extLst>
                    <a:ext uri="{9D8B030D-6E8A-4147-A177-3AD203B41FA5}">
                      <a16:colId xmlns:a16="http://schemas.microsoft.com/office/drawing/2014/main" xmlns="" val="885104855"/>
                    </a:ext>
                  </a:extLst>
                </a:gridCol>
              </a:tblGrid>
              <a:tr h="375505">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583523">
                <a:tc>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 Continued</a:t>
                      </a:r>
                    </a:p>
                  </a:txBody>
                  <a:tcPr marL="63688" marR="63688" marT="0" marB="0">
                    <a:solidFill>
                      <a:srgbClr val="FF9900"/>
                    </a:solidFill>
                  </a:tcPr>
                </a:tc>
                <a:tc>
                  <a:txBody>
                    <a:bodyPr/>
                    <a:lstStyle/>
                    <a:p>
                      <a:pPr>
                        <a:spcAft>
                          <a:spcPts val="0"/>
                        </a:spcAft>
                      </a:pPr>
                      <a:r>
                        <a:rPr lang="en-US" sz="1400" b="1" dirty="0">
                          <a:solidFill>
                            <a:srgbClr val="000000"/>
                          </a:solidFill>
                          <a:effectLst/>
                          <a:latin typeface="+mn-lt"/>
                          <a:ea typeface="Times New Roman" panose="02020603050405020304" pitchFamily="18" charset="0"/>
                        </a:rPr>
                        <a:t>Clause 37 </a:t>
                      </a:r>
                      <a:endParaRPr lang="en-ZA" sz="1400" dirty="0">
                        <a:effectLst/>
                        <a:latin typeface="+mn-lt"/>
                        <a:ea typeface="Times New Roman" panose="02020603050405020304" pitchFamily="18" charset="0"/>
                      </a:endParaRPr>
                    </a:p>
                    <a:p>
                      <a:pPr>
                        <a:spcAft>
                          <a:spcPts val="0"/>
                        </a:spcAft>
                      </a:pPr>
                      <a:r>
                        <a:rPr lang="en-US" sz="1400" b="1" dirty="0">
                          <a:solidFill>
                            <a:srgbClr val="000000"/>
                          </a:solidFill>
                          <a:effectLst/>
                          <a:latin typeface="+mn-lt"/>
                          <a:ea typeface="Times New Roman" panose="02020603050405020304" pitchFamily="18" charset="0"/>
                        </a:rPr>
                        <a:t>Section of NRTA affected: 31 </a:t>
                      </a:r>
                      <a:endParaRPr lang="en-ZA" sz="1400" dirty="0">
                        <a:effectLst/>
                        <a:latin typeface="+mn-lt"/>
                        <a:ea typeface="Times New Roman" panose="02020603050405020304" pitchFamily="18" charset="0"/>
                      </a:endParaRPr>
                    </a:p>
                    <a:p>
                      <a:pPr>
                        <a:spcAft>
                          <a:spcPts val="0"/>
                        </a:spcAft>
                      </a:pPr>
                      <a:r>
                        <a:rPr lang="en-US" sz="1400" b="1" dirty="0">
                          <a:solidFill>
                            <a:srgbClr val="000000"/>
                          </a:solidFill>
                          <a:effectLst/>
                          <a:latin typeface="+mn-lt"/>
                          <a:ea typeface="Times New Roman" panose="02020603050405020304" pitchFamily="18" charset="0"/>
                        </a:rPr>
                        <a:t>Detail </a:t>
                      </a:r>
                      <a:endParaRPr lang="en-ZA" sz="1400" dirty="0">
                        <a:effectLst/>
                        <a:latin typeface="+mn-lt"/>
                        <a:ea typeface="Times New Roman" panose="02020603050405020304" pitchFamily="18" charset="0"/>
                      </a:endParaRPr>
                    </a:p>
                    <a:p>
                      <a:pPr>
                        <a:spcAft>
                          <a:spcPts val="0"/>
                        </a:spcAft>
                      </a:pPr>
                      <a:r>
                        <a:rPr lang="en-US" sz="1400" dirty="0">
                          <a:solidFill>
                            <a:srgbClr val="000000"/>
                          </a:solidFill>
                          <a:effectLst/>
                          <a:latin typeface="+mn-lt"/>
                          <a:ea typeface="Times New Roman" panose="02020603050405020304" pitchFamily="18" charset="0"/>
                        </a:rPr>
                        <a:t>Places extra onus on the owner of a vehicle to ensure proper licensing </a:t>
                      </a:r>
                      <a:endParaRPr lang="en-ZA" sz="1400" dirty="0">
                        <a:effectLst/>
                        <a:latin typeface="+mn-lt"/>
                        <a:ea typeface="Times New Roman" panose="02020603050405020304" pitchFamily="18" charset="0"/>
                      </a:endParaRPr>
                    </a:p>
                    <a:p>
                      <a:pPr>
                        <a:spcAft>
                          <a:spcPts val="0"/>
                        </a:spcAft>
                      </a:pPr>
                      <a:r>
                        <a:rPr lang="en-US" sz="1400" b="1" dirty="0">
                          <a:solidFill>
                            <a:srgbClr val="000000"/>
                          </a:solidFill>
                          <a:effectLst/>
                          <a:latin typeface="+mn-lt"/>
                          <a:ea typeface="Times New Roman" panose="02020603050405020304" pitchFamily="18" charset="0"/>
                        </a:rPr>
                        <a:t>Comment </a:t>
                      </a:r>
                      <a:endParaRPr lang="en-ZA" sz="1400" dirty="0">
                        <a:effectLst/>
                        <a:latin typeface="+mn-lt"/>
                        <a:ea typeface="Times New Roman" panose="02020603050405020304" pitchFamily="18" charset="0"/>
                      </a:endParaRPr>
                    </a:p>
                    <a:p>
                      <a:pPr>
                        <a:spcAft>
                          <a:spcPts val="0"/>
                        </a:spcAft>
                      </a:pPr>
                      <a:r>
                        <a:rPr lang="en-US" sz="1400" dirty="0">
                          <a:solidFill>
                            <a:srgbClr val="000000"/>
                          </a:solidFill>
                          <a:effectLst/>
                          <a:latin typeface="+mn-lt"/>
                          <a:ea typeface="Times New Roman" panose="02020603050405020304" pitchFamily="18" charset="0"/>
                        </a:rPr>
                        <a:t>Currently, the NRTA prevents an owner or operator, or person in charge, from allowing an unlicensed person to drive a vehicle on public roads. </a:t>
                      </a:r>
                      <a:endParaRPr lang="en-ZA" sz="1400" dirty="0">
                        <a:effectLst/>
                        <a:latin typeface="+mn-lt"/>
                        <a:ea typeface="Times New Roman" panose="02020603050405020304" pitchFamily="18" charset="0"/>
                      </a:endParaRPr>
                    </a:p>
                    <a:p>
                      <a:pPr>
                        <a:spcAft>
                          <a:spcPts val="0"/>
                        </a:spcAft>
                      </a:pPr>
                      <a:r>
                        <a:rPr lang="en-US" sz="1400" dirty="0">
                          <a:solidFill>
                            <a:srgbClr val="000000"/>
                          </a:solidFill>
                          <a:effectLst/>
                          <a:latin typeface="+mn-lt"/>
                          <a:ea typeface="Times New Roman" panose="02020603050405020304" pitchFamily="18" charset="0"/>
                        </a:rPr>
                        <a:t>However, a new subsection (2) places a positive onus on ensuring a person is </a:t>
                      </a:r>
                      <a:r>
                        <a:rPr lang="en-US" sz="1400" dirty="0" err="1">
                          <a:solidFill>
                            <a:srgbClr val="000000"/>
                          </a:solidFill>
                          <a:effectLst/>
                          <a:latin typeface="+mn-lt"/>
                          <a:ea typeface="Times New Roman" panose="02020603050405020304" pitchFamily="18" charset="0"/>
                        </a:rPr>
                        <a:t>licenced</a:t>
                      </a:r>
                      <a:r>
                        <a:rPr lang="en-US" sz="1400" dirty="0">
                          <a:solidFill>
                            <a:srgbClr val="000000"/>
                          </a:solidFill>
                          <a:effectLst/>
                          <a:latin typeface="+mn-lt"/>
                          <a:ea typeface="Times New Roman" panose="02020603050405020304" pitchFamily="18" charset="0"/>
                        </a:rPr>
                        <a:t> and requires the owner or operator to "take the necessary steps to ensure that such a person is licensed accordingly.". This wording is somewhat imprecise and could be interpreted to mean a duty is imposed to assist a person to obtain a driving </a:t>
                      </a:r>
                      <a:r>
                        <a:rPr lang="en-US" sz="1400" dirty="0" err="1">
                          <a:solidFill>
                            <a:srgbClr val="000000"/>
                          </a:solidFill>
                          <a:effectLst/>
                          <a:latin typeface="+mn-lt"/>
                          <a:ea typeface="Times New Roman" panose="02020603050405020304" pitchFamily="18" charset="0"/>
                        </a:rPr>
                        <a:t>licence</a:t>
                      </a:r>
                      <a:r>
                        <a:rPr lang="en-US" sz="1400" dirty="0">
                          <a:solidFill>
                            <a:srgbClr val="000000"/>
                          </a:solidFill>
                          <a:effectLst/>
                          <a:latin typeface="+mn-lt"/>
                          <a:ea typeface="Times New Roman" panose="02020603050405020304" pitchFamily="18" charset="0"/>
                        </a:rPr>
                        <a:t>. </a:t>
                      </a:r>
                      <a:endParaRPr lang="en-ZA" sz="1400" dirty="0">
                        <a:effectLst/>
                        <a:latin typeface="+mn-lt"/>
                        <a:ea typeface="Times New Roman" panose="02020603050405020304" pitchFamily="18" charset="0"/>
                      </a:endParaRPr>
                    </a:p>
                    <a:p>
                      <a:pPr>
                        <a:spcAft>
                          <a:spcPts val="0"/>
                        </a:spcAft>
                      </a:pPr>
                      <a:r>
                        <a:rPr lang="en-US" sz="1400" dirty="0">
                          <a:solidFill>
                            <a:srgbClr val="000000"/>
                          </a:solidFill>
                          <a:effectLst/>
                          <a:latin typeface="+mn-lt"/>
                          <a:ea typeface="Times New Roman" panose="02020603050405020304" pitchFamily="18" charset="0"/>
                        </a:rPr>
                        <a:t>It is clear that the legislator's intent is to ensure such a person is properly licensed, and we propose a wording change to more clearly reflect that intent. </a:t>
                      </a:r>
                      <a:endParaRPr lang="en-ZA" sz="1400" dirty="0">
                        <a:effectLst/>
                        <a:latin typeface="+mn-lt"/>
                        <a:ea typeface="Times New Roman" panose="02020603050405020304" pitchFamily="18" charset="0"/>
                      </a:endParaRPr>
                    </a:p>
                    <a:p>
                      <a:pPr>
                        <a:spcAft>
                          <a:spcPts val="0"/>
                        </a:spcAft>
                      </a:pPr>
                      <a:r>
                        <a:rPr lang="en-US" sz="1400" b="1" i="1" dirty="0">
                          <a:solidFill>
                            <a:srgbClr val="000000"/>
                          </a:solidFill>
                          <a:effectLst/>
                          <a:latin typeface="+mn-lt"/>
                          <a:ea typeface="Times New Roman" panose="02020603050405020304" pitchFamily="18" charset="0"/>
                        </a:rPr>
                        <a:t>Our proposal </a:t>
                      </a:r>
                      <a:endParaRPr lang="en-ZA" sz="1400" dirty="0">
                        <a:effectLst/>
                        <a:latin typeface="+mn-lt"/>
                        <a:ea typeface="Times New Roman" panose="02020603050405020304" pitchFamily="18" charset="0"/>
                      </a:endParaRPr>
                    </a:p>
                    <a:p>
                      <a:r>
                        <a:rPr lang="en-US" sz="1400" i="1" dirty="0">
                          <a:solidFill>
                            <a:srgbClr val="000000"/>
                          </a:solidFill>
                          <a:effectLst/>
                          <a:latin typeface="+mn-lt"/>
                          <a:ea typeface="Times New Roman" panose="02020603050405020304" pitchFamily="18" charset="0"/>
                        </a:rPr>
                        <a:t>Re-word paragraph (2) to read: "The owner or operator shall, before the person referred to in subsection (1) drives a vehicle as contemplated in subsection (1), </a:t>
                      </a:r>
                      <a:r>
                        <a:rPr lang="en-US" sz="1400" i="1" strike="sngStrike" dirty="0">
                          <a:solidFill>
                            <a:srgbClr val="000000"/>
                          </a:solidFill>
                          <a:effectLst/>
                          <a:latin typeface="+mn-lt"/>
                          <a:ea typeface="Times New Roman" panose="02020603050405020304" pitchFamily="18" charset="0"/>
                        </a:rPr>
                        <a:t>take the necessary steps to ensure</a:t>
                      </a:r>
                      <a:r>
                        <a:rPr lang="en-US" sz="1400" i="1" dirty="0">
                          <a:solidFill>
                            <a:srgbClr val="000000"/>
                          </a:solidFill>
                          <a:effectLst/>
                          <a:latin typeface="+mn-lt"/>
                          <a:ea typeface="Times New Roman" panose="02020603050405020304" pitchFamily="18" charset="0"/>
                        </a:rPr>
                        <a:t> </a:t>
                      </a:r>
                      <a:r>
                        <a:rPr lang="en-US" sz="1400" i="1" u="sng" dirty="0">
                          <a:solidFill>
                            <a:srgbClr val="000000"/>
                          </a:solidFill>
                          <a:effectLst/>
                          <a:latin typeface="+mn-lt"/>
                          <a:ea typeface="Times New Roman" panose="02020603050405020304" pitchFamily="18" charset="0"/>
                        </a:rPr>
                        <a:t>verify</a:t>
                      </a:r>
                      <a:r>
                        <a:rPr lang="en-US" sz="1400" i="1" dirty="0">
                          <a:solidFill>
                            <a:srgbClr val="000000"/>
                          </a:solidFill>
                          <a:effectLst/>
                          <a:latin typeface="+mn-lt"/>
                          <a:ea typeface="Times New Roman" panose="02020603050405020304" pitchFamily="18" charset="0"/>
                        </a:rPr>
                        <a:t> that such a person is licensed accordingly." </a:t>
                      </a:r>
                      <a:endParaRPr lang="en-US" sz="1400" dirty="0">
                        <a:effectLst/>
                        <a:latin typeface="+mn-lt"/>
                        <a:ea typeface="Calibri" panose="020F0502020204030204" pitchFamily="34" charset="0"/>
                        <a:cs typeface="Times New Roman" panose="02020603050405020304" pitchFamily="18" charset="0"/>
                      </a:endParaRPr>
                    </a:p>
                  </a:txBody>
                  <a:tcPr marL="63688" marR="63688" marT="0" marB="0"/>
                </a:tc>
                <a:tc>
                  <a:txBody>
                    <a:bodyPr/>
                    <a:lstStyle/>
                    <a:p>
                      <a:pPr marL="0" marR="0" algn="just">
                        <a:lnSpc>
                          <a:spcPct val="107000"/>
                        </a:lnSpc>
                        <a:spcBef>
                          <a:spcPts val="0"/>
                        </a:spcBef>
                        <a:spcAft>
                          <a:spcPts val="0"/>
                        </a:spcAft>
                      </a:pPr>
                      <a:r>
                        <a:rPr lang="en-US" sz="1400" dirty="0" smtClean="0">
                          <a:effectLst/>
                          <a:latin typeface="+mn-lt"/>
                          <a:ea typeface="Calibri" panose="020F0502020204030204" pitchFamily="34" charset="0"/>
                          <a:cs typeface="Times New Roman" panose="02020603050405020304" pitchFamily="18" charset="0"/>
                        </a:rPr>
                        <a:t>Noted</a:t>
                      </a:r>
                      <a:r>
                        <a:rPr lang="en-US" sz="1400" baseline="0" dirty="0" smtClean="0">
                          <a:effectLst/>
                          <a:latin typeface="+mn-lt"/>
                          <a:ea typeface="Calibri" panose="020F0502020204030204" pitchFamily="34" charset="0"/>
                          <a:cs typeface="Times New Roman" panose="02020603050405020304" pitchFamily="18" charset="0"/>
                        </a:rPr>
                        <a:t> and </a:t>
                      </a:r>
                      <a:r>
                        <a:rPr lang="en-US" sz="1400" dirty="0" smtClean="0">
                          <a:effectLst/>
                          <a:latin typeface="+mn-lt"/>
                          <a:ea typeface="Calibri" panose="020F0502020204030204" pitchFamily="34" charset="0"/>
                          <a:cs typeface="Times New Roman" panose="02020603050405020304" pitchFamily="18" charset="0"/>
                        </a:rPr>
                        <a:t>accepted.</a:t>
                      </a:r>
                      <a:endParaRPr lang="en-US" sz="14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57</a:t>
            </a:fld>
            <a:endParaRPr lang="en-US"/>
          </a:p>
        </p:txBody>
      </p:sp>
    </p:spTree>
    <p:extLst>
      <p:ext uri="{BB962C8B-B14F-4D97-AF65-F5344CB8AC3E}">
        <p14:creationId xmlns:p14="http://schemas.microsoft.com/office/powerpoint/2010/main" xmlns="" val="15363126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92344225"/>
              </p:ext>
            </p:extLst>
          </p:nvPr>
        </p:nvGraphicFramePr>
        <p:xfrm>
          <a:off x="-7163" y="-39757"/>
          <a:ext cx="9267863" cy="5959028"/>
        </p:xfrm>
        <a:graphic>
          <a:graphicData uri="http://schemas.openxmlformats.org/drawingml/2006/table">
            <a:tbl>
              <a:tblPr firstRow="1" firstCol="1" bandRow="1">
                <a:tableStyleId>{5C22544A-7EE6-4342-B048-85BDC9FD1C3A}</a:tableStyleId>
              </a:tblPr>
              <a:tblGrid>
                <a:gridCol w="1912842">
                  <a:extLst>
                    <a:ext uri="{9D8B030D-6E8A-4147-A177-3AD203B41FA5}">
                      <a16:colId xmlns:a16="http://schemas.microsoft.com/office/drawing/2014/main" xmlns="" val="3578070163"/>
                    </a:ext>
                  </a:extLst>
                </a:gridCol>
                <a:gridCol w="3600400">
                  <a:extLst>
                    <a:ext uri="{9D8B030D-6E8A-4147-A177-3AD203B41FA5}">
                      <a16:colId xmlns:a16="http://schemas.microsoft.com/office/drawing/2014/main" xmlns="" val="199004167"/>
                    </a:ext>
                  </a:extLst>
                </a:gridCol>
                <a:gridCol w="3754621">
                  <a:extLst>
                    <a:ext uri="{9D8B030D-6E8A-4147-A177-3AD203B41FA5}">
                      <a16:colId xmlns:a16="http://schemas.microsoft.com/office/drawing/2014/main" xmlns="" val="885104855"/>
                    </a:ext>
                  </a:extLst>
                </a:gridCol>
              </a:tblGrid>
              <a:tr h="32178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637247">
                <a:tc>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 Continued</a:t>
                      </a:r>
                    </a:p>
                  </a:txBody>
                  <a:tcPr marL="63688" marR="63688" marT="0" marB="0">
                    <a:solidFill>
                      <a:srgbClr val="FF9900"/>
                    </a:solidFill>
                  </a:tcPr>
                </a:tc>
                <a:tc>
                  <a:txBody>
                    <a:bodyPr/>
                    <a:lstStyle/>
                    <a:p>
                      <a:pPr>
                        <a:spcAft>
                          <a:spcPts val="0"/>
                        </a:spcAft>
                      </a:pPr>
                      <a:r>
                        <a:rPr lang="en-US" sz="1400" b="1" dirty="0">
                          <a:solidFill>
                            <a:srgbClr val="000000"/>
                          </a:solidFill>
                          <a:effectLst/>
                          <a:latin typeface="Arial" panose="020B0604020202020204" pitchFamily="34" charset="0"/>
                          <a:ea typeface="Times New Roman" panose="02020603050405020304" pitchFamily="18" charset="0"/>
                        </a:rPr>
                        <a:t>Clause 45 </a:t>
                      </a:r>
                      <a:endParaRPr lang="en-ZA" sz="1400" dirty="0">
                        <a:effectLst/>
                        <a:latin typeface="Times New Roman" panose="02020603050405020304" pitchFamily="18" charset="0"/>
                        <a:ea typeface="Times New Roman" panose="02020603050405020304" pitchFamily="18" charset="0"/>
                      </a:endParaRPr>
                    </a:p>
                    <a:p>
                      <a:pPr>
                        <a:spcAft>
                          <a:spcPts val="0"/>
                        </a:spcAft>
                      </a:pPr>
                      <a:r>
                        <a:rPr lang="en-US" sz="1400" b="1" dirty="0">
                          <a:solidFill>
                            <a:srgbClr val="000000"/>
                          </a:solidFill>
                          <a:effectLst/>
                          <a:latin typeface="Arial" panose="020B0604020202020204" pitchFamily="34" charset="0"/>
                          <a:ea typeface="Times New Roman" panose="02020603050405020304" pitchFamily="18" charset="0"/>
                        </a:rPr>
                        <a:t>Sections of NRTA affected: </a:t>
                      </a:r>
                      <a:r>
                        <a:rPr lang="en-US" sz="1400" dirty="0">
                          <a:solidFill>
                            <a:srgbClr val="000000"/>
                          </a:solidFill>
                          <a:effectLst/>
                          <a:latin typeface="Arial" panose="020B0604020202020204" pitchFamily="34" charset="0"/>
                          <a:ea typeface="Times New Roman" panose="02020603050405020304" pitchFamily="18" charset="0"/>
                        </a:rPr>
                        <a:t>definition, new Section 62A </a:t>
                      </a:r>
                      <a:endParaRPr lang="en-ZA" sz="1400" dirty="0">
                        <a:effectLst/>
                        <a:latin typeface="Times New Roman" panose="02020603050405020304" pitchFamily="18" charset="0"/>
                        <a:ea typeface="Times New Roman" panose="02020603050405020304" pitchFamily="18" charset="0"/>
                      </a:endParaRPr>
                    </a:p>
                    <a:p>
                      <a:pPr>
                        <a:spcAft>
                          <a:spcPts val="0"/>
                        </a:spcAft>
                      </a:pPr>
                      <a:r>
                        <a:rPr lang="en-US" sz="1400" b="1" dirty="0">
                          <a:solidFill>
                            <a:srgbClr val="000000"/>
                          </a:solidFill>
                          <a:effectLst/>
                          <a:latin typeface="Arial" panose="020B0604020202020204" pitchFamily="34" charset="0"/>
                          <a:ea typeface="Times New Roman" panose="02020603050405020304" pitchFamily="18" charset="0"/>
                        </a:rPr>
                        <a:t>Comment </a:t>
                      </a:r>
                      <a:endParaRPr lang="en-ZA" sz="1400" dirty="0">
                        <a:effectLst/>
                        <a:latin typeface="Times New Roman" panose="02020603050405020304" pitchFamily="18" charset="0"/>
                        <a:ea typeface="Times New Roman" panose="02020603050405020304" pitchFamily="18" charset="0"/>
                      </a:endParaRPr>
                    </a:p>
                    <a:p>
                      <a:pPr>
                        <a:spcAft>
                          <a:spcPts val="0"/>
                        </a:spcAft>
                      </a:pPr>
                      <a:r>
                        <a:rPr lang="en-US" sz="1400" dirty="0">
                          <a:solidFill>
                            <a:srgbClr val="000000"/>
                          </a:solidFill>
                          <a:effectLst/>
                          <a:latin typeface="Arial" panose="020B0604020202020204" pitchFamily="34" charset="0"/>
                          <a:ea typeface="Times New Roman" panose="02020603050405020304" pitchFamily="18" charset="0"/>
                        </a:rPr>
                        <a:t>This proposed new section creates an onus upon the emergency services to respond to a road incident and </a:t>
                      </a:r>
                      <a:r>
                        <a:rPr lang="en-US" sz="1400" i="1" dirty="0">
                          <a:solidFill>
                            <a:srgbClr val="000000"/>
                          </a:solidFill>
                          <a:effectLst/>
                          <a:latin typeface="Arial" panose="020B0604020202020204" pitchFamily="34" charset="0"/>
                          <a:ea typeface="Times New Roman" panose="02020603050405020304" pitchFamily="18" charset="0"/>
                        </a:rPr>
                        <a:t>"..render all the necessary services as prescribed"</a:t>
                      </a:r>
                      <a:r>
                        <a:rPr lang="en-US" sz="1400" dirty="0">
                          <a:solidFill>
                            <a:srgbClr val="000000"/>
                          </a:solidFill>
                          <a:effectLst/>
                          <a:latin typeface="Arial" panose="020B0604020202020204" pitchFamily="34" charset="0"/>
                          <a:ea typeface="Times New Roman" panose="02020603050405020304" pitchFamily="18" charset="0"/>
                        </a:rPr>
                        <a:t>. To this end, a new definition of "emergency services" is created, encompassing "</a:t>
                      </a:r>
                      <a:r>
                        <a:rPr lang="en-US" sz="1400" i="1" dirty="0">
                          <a:solidFill>
                            <a:srgbClr val="000000"/>
                          </a:solidFill>
                          <a:effectLst/>
                          <a:latin typeface="Arial" panose="020B0604020202020204" pitchFamily="34" charset="0"/>
                          <a:ea typeface="Times New Roman" panose="02020603050405020304" pitchFamily="18" charset="0"/>
                        </a:rPr>
                        <a:t>emergency medical services provided by an organ of state or private body...</a:t>
                      </a:r>
                      <a:r>
                        <a:rPr lang="en-US" sz="1400" dirty="0">
                          <a:solidFill>
                            <a:srgbClr val="000000"/>
                          </a:solidFill>
                          <a:effectLst/>
                          <a:latin typeface="Arial" panose="020B0604020202020204" pitchFamily="34" charset="0"/>
                          <a:ea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p>
                      <a:pPr>
                        <a:spcAft>
                          <a:spcPts val="0"/>
                        </a:spcAft>
                      </a:pPr>
                      <a:r>
                        <a:rPr lang="en-US" sz="1400" dirty="0">
                          <a:solidFill>
                            <a:srgbClr val="000000"/>
                          </a:solidFill>
                          <a:effectLst/>
                          <a:latin typeface="Arial" panose="020B0604020202020204" pitchFamily="34" charset="0"/>
                          <a:ea typeface="Times New Roman" panose="02020603050405020304" pitchFamily="18" charset="0"/>
                        </a:rPr>
                        <a:t>This amendment appears to compel private emergency services to respond to road incidents, but lacks detail on cost or </a:t>
                      </a:r>
                      <a:r>
                        <a:rPr lang="en-US" sz="1400" dirty="0" err="1">
                          <a:solidFill>
                            <a:srgbClr val="000000"/>
                          </a:solidFill>
                          <a:effectLst/>
                          <a:latin typeface="Arial" panose="020B0604020202020204" pitchFamily="34" charset="0"/>
                          <a:ea typeface="Times New Roman" panose="02020603050405020304" pitchFamily="18" charset="0"/>
                        </a:rPr>
                        <a:t>utilisation</a:t>
                      </a:r>
                      <a:r>
                        <a:rPr lang="en-US" sz="1400" dirty="0">
                          <a:solidFill>
                            <a:srgbClr val="000000"/>
                          </a:solidFill>
                          <a:effectLst/>
                          <a:latin typeface="Arial" panose="020B0604020202020204" pitchFamily="34" charset="0"/>
                          <a:ea typeface="Times New Roman" panose="02020603050405020304" pitchFamily="18" charset="0"/>
                        </a:rPr>
                        <a:t> aspects. This is especially relevant in terms of air ambulance services. Our presumption is that the "necessary services" will be prescribed in Regulations. This is a concerning development – the AA feels that professional, suitably-trained emergency services staff are best-placed to make decisions on what services should be rendered on an incident-by-incident basis. </a:t>
                      </a:r>
                      <a:endParaRPr lang="en-ZA" sz="1400" dirty="0">
                        <a:effectLst/>
                        <a:latin typeface="Times New Roman" panose="02020603050405020304" pitchFamily="18" charset="0"/>
                        <a:ea typeface="Times New Roman" panose="02020603050405020304" pitchFamily="18" charset="0"/>
                      </a:endParaRPr>
                    </a:p>
                  </a:txBody>
                  <a:tcPr marL="63688" marR="63688" marT="0" marB="0"/>
                </a:tc>
                <a:tc>
                  <a:txBody>
                    <a:bodyPr/>
                    <a:lstStyle/>
                    <a:p>
                      <a:pPr marL="0" marR="0" algn="just">
                        <a:lnSpc>
                          <a:spcPct val="107000"/>
                        </a:lnSpc>
                        <a:spcBef>
                          <a:spcPts val="0"/>
                        </a:spcBef>
                        <a:spcAft>
                          <a:spcPts val="0"/>
                        </a:spcAft>
                      </a:pPr>
                      <a:r>
                        <a:rPr lang="en-US" sz="1400" dirty="0">
                          <a:effectLst/>
                          <a:latin typeface="Arial" panose="020B0604020202020204" pitchFamily="34" charset="0"/>
                          <a:ea typeface="Times New Roman" panose="02020603050405020304" pitchFamily="18" charset="0"/>
                        </a:rPr>
                        <a:t>Not Accepted. The introduction of the definition of Incident is motivated by the need to have a </a:t>
                      </a:r>
                      <a:r>
                        <a:rPr lang="en-US" sz="1400" dirty="0" err="1">
                          <a:effectLst/>
                          <a:latin typeface="Arial" panose="020B0604020202020204" pitchFamily="34" charset="0"/>
                          <a:ea typeface="Times New Roman" panose="02020603050405020304" pitchFamily="18" charset="0"/>
                        </a:rPr>
                        <a:t>synchronised</a:t>
                      </a:r>
                      <a:r>
                        <a:rPr lang="en-US" sz="1400" dirty="0">
                          <a:effectLst/>
                          <a:latin typeface="Arial" panose="020B0604020202020204" pitchFamily="34" charset="0"/>
                          <a:ea typeface="Times New Roman" panose="02020603050405020304" pitchFamily="18" charset="0"/>
                        </a:rPr>
                        <a:t> way to respond to incidents on the public roads. The Road Incident Management Systems (RIMS) contains various provisions as to how the road incident responders should respond to incidents and it also classifies responders into two categories, </a:t>
                      </a:r>
                      <a:r>
                        <a:rPr lang="en-US" sz="1400" dirty="0" err="1">
                          <a:effectLst/>
                          <a:latin typeface="Arial" panose="020B0604020202020204" pitchFamily="34" charset="0"/>
                          <a:ea typeface="Times New Roman" panose="02020603050405020304" pitchFamily="18" charset="0"/>
                        </a:rPr>
                        <a:t>i.e</a:t>
                      </a:r>
                      <a:r>
                        <a:rPr lang="en-US" sz="1400" dirty="0">
                          <a:effectLst/>
                          <a:latin typeface="Arial" panose="020B0604020202020204" pitchFamily="34" charset="0"/>
                          <a:ea typeface="Times New Roman" panose="02020603050405020304" pitchFamily="18" charset="0"/>
                        </a:rPr>
                        <a:t> primary and secondary responders according to their responsibilities and functions with a view to secure scenes of accidents and avoid secondary accidents which may result in further blockages. The Road Incident Management System is intended to be incorporated into the regulations as part of the Schedules to ensure a well-</a:t>
                      </a:r>
                      <a:r>
                        <a:rPr lang="en-US" sz="1400" dirty="0" err="1">
                          <a:effectLst/>
                          <a:latin typeface="Arial" panose="020B0604020202020204" pitchFamily="34" charset="0"/>
                          <a:ea typeface="Times New Roman" panose="02020603050405020304" pitchFamily="18" charset="0"/>
                        </a:rPr>
                        <a:t>co-ordinated</a:t>
                      </a:r>
                      <a:r>
                        <a:rPr lang="en-US" sz="1400" dirty="0">
                          <a:effectLst/>
                          <a:latin typeface="Arial" panose="020B0604020202020204" pitchFamily="34" charset="0"/>
                          <a:ea typeface="Times New Roman" panose="02020603050405020304" pitchFamily="18" charset="0"/>
                        </a:rPr>
                        <a:t> response to road incidents in the country. </a:t>
                      </a:r>
                      <a:endParaRPr lang="en-US" sz="1400" dirty="0">
                        <a:effectLst/>
                        <a:latin typeface="+mj-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a:xfrm>
            <a:off x="8659216" y="6103044"/>
            <a:ext cx="594321" cy="360040"/>
          </a:xfrm>
        </p:spPr>
        <p:txBody>
          <a:bodyPr/>
          <a:lstStyle/>
          <a:p>
            <a:pPr>
              <a:defRPr/>
            </a:pPr>
            <a:fld id="{8E07DBBD-13FA-456E-9FFF-BB922381A294}" type="slidenum">
              <a:rPr lang="en-US" smtClean="0"/>
              <a:pPr>
                <a:defRPr/>
              </a:pPr>
              <a:t>58</a:t>
            </a:fld>
            <a:endParaRPr lang="en-US" dirty="0"/>
          </a:p>
        </p:txBody>
      </p:sp>
    </p:spTree>
    <p:extLst>
      <p:ext uri="{BB962C8B-B14F-4D97-AF65-F5344CB8AC3E}">
        <p14:creationId xmlns:p14="http://schemas.microsoft.com/office/powerpoint/2010/main" xmlns="" val="24356736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70442647"/>
              </p:ext>
            </p:extLst>
          </p:nvPr>
        </p:nvGraphicFramePr>
        <p:xfrm>
          <a:off x="-14326" y="-53009"/>
          <a:ext cx="9267863" cy="5882946"/>
        </p:xfrm>
        <a:graphic>
          <a:graphicData uri="http://schemas.openxmlformats.org/drawingml/2006/table">
            <a:tbl>
              <a:tblPr firstRow="1" firstCol="1" bandRow="1">
                <a:tableStyleId>{5C22544A-7EE6-4342-B048-85BDC9FD1C3A}</a:tableStyleId>
              </a:tblPr>
              <a:tblGrid>
                <a:gridCol w="1957399">
                  <a:extLst>
                    <a:ext uri="{9D8B030D-6E8A-4147-A177-3AD203B41FA5}">
                      <a16:colId xmlns:a16="http://schemas.microsoft.com/office/drawing/2014/main" xmlns="" val="3578070163"/>
                    </a:ext>
                  </a:extLst>
                </a:gridCol>
                <a:gridCol w="3021292">
                  <a:extLst>
                    <a:ext uri="{9D8B030D-6E8A-4147-A177-3AD203B41FA5}">
                      <a16:colId xmlns:a16="http://schemas.microsoft.com/office/drawing/2014/main" xmlns="" val="199004167"/>
                    </a:ext>
                  </a:extLst>
                </a:gridCol>
                <a:gridCol w="4289172">
                  <a:extLst>
                    <a:ext uri="{9D8B030D-6E8A-4147-A177-3AD203B41FA5}">
                      <a16:colId xmlns:a16="http://schemas.microsoft.com/office/drawing/2014/main" xmlns="" val="885104855"/>
                    </a:ext>
                  </a:extLst>
                </a:gridCol>
              </a:tblGrid>
              <a:tr h="270396">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 – </a:t>
                      </a:r>
                      <a:r>
                        <a:rPr lang="en-GB" sz="1400" dirty="0" err="1">
                          <a:solidFill>
                            <a:schemeClr val="tx1"/>
                          </a:solidFill>
                          <a:effectLst/>
                        </a:rPr>
                        <a:t>Cont</a:t>
                      </a:r>
                      <a:r>
                        <a:rPr lang="en-GB" sz="1400" dirty="0">
                          <a:solidFill>
                            <a:schemeClr val="tx1"/>
                          </a:solidFill>
                          <a:effectLst/>
                        </a:rPr>
                        <a: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28592">
                <a:tc rowSpan="2">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 Continued</a:t>
                      </a:r>
                    </a:p>
                  </a:txBody>
                  <a:tcPr marL="63688" marR="63688" marT="0" marB="0">
                    <a:solidFill>
                      <a:srgbClr val="FF9900"/>
                    </a:solidFill>
                  </a:tcPr>
                </a:tc>
                <a:tc>
                  <a:txBody>
                    <a:bodyPr/>
                    <a:lstStyle/>
                    <a:p>
                      <a:pPr>
                        <a:spcAft>
                          <a:spcPts val="0"/>
                        </a:spcAft>
                      </a:pPr>
                      <a:r>
                        <a:rPr lang="en-US" sz="1400" b="1" dirty="0">
                          <a:solidFill>
                            <a:srgbClr val="000000"/>
                          </a:solidFill>
                          <a:effectLst/>
                          <a:latin typeface="+mn-lt"/>
                          <a:ea typeface="Times New Roman" panose="02020603050405020304" pitchFamily="18" charset="0"/>
                        </a:rPr>
                        <a:t>Clause 45 </a:t>
                      </a:r>
                      <a:endParaRPr lang="en-ZA" sz="1400" dirty="0">
                        <a:effectLst/>
                        <a:latin typeface="+mn-lt"/>
                        <a:ea typeface="Times New Roman" panose="02020603050405020304" pitchFamily="18" charset="0"/>
                      </a:endParaRPr>
                    </a:p>
                    <a:p>
                      <a:pPr algn="just">
                        <a:spcAft>
                          <a:spcPts val="0"/>
                        </a:spcAft>
                      </a:pPr>
                      <a:r>
                        <a:rPr lang="en-US" sz="1400" dirty="0">
                          <a:solidFill>
                            <a:srgbClr val="000000"/>
                          </a:solidFill>
                          <a:effectLst/>
                          <a:latin typeface="+mn-lt"/>
                          <a:ea typeface="Times New Roman" panose="02020603050405020304" pitchFamily="18" charset="0"/>
                        </a:rPr>
                        <a:t>The AA's further concern is that this amendment could, in essence, outsource incident response to the private sector and thereby threaten the existence of State emergency services. </a:t>
                      </a:r>
                      <a:endParaRPr lang="en-ZA" sz="1400" dirty="0">
                        <a:effectLst/>
                        <a:latin typeface="+mn-lt"/>
                        <a:ea typeface="Times New Roman" panose="02020603050405020304" pitchFamily="18" charset="0"/>
                      </a:endParaRPr>
                    </a:p>
                    <a:p>
                      <a:pPr algn="just">
                        <a:spcAft>
                          <a:spcPts val="0"/>
                        </a:spcAft>
                      </a:pPr>
                      <a:r>
                        <a:rPr lang="en-US" sz="1400" dirty="0">
                          <a:solidFill>
                            <a:srgbClr val="000000"/>
                          </a:solidFill>
                          <a:effectLst/>
                          <a:latin typeface="+mn-lt"/>
                          <a:ea typeface="Times New Roman" panose="02020603050405020304" pitchFamily="18" charset="0"/>
                        </a:rPr>
                        <a:t>Also, if private sector emergency services find that being compelled to respond to road incidents is loss-making, it could lead to reduction in emergency services capacity and loss of skilled EMS staff. </a:t>
                      </a:r>
                      <a:endParaRPr lang="en-ZA" sz="1400" dirty="0">
                        <a:effectLst/>
                        <a:latin typeface="+mn-lt"/>
                        <a:ea typeface="Times New Roman" panose="02020603050405020304" pitchFamily="18" charset="0"/>
                      </a:endParaRPr>
                    </a:p>
                    <a:p>
                      <a:pPr>
                        <a:spcAft>
                          <a:spcPts val="0"/>
                        </a:spcAft>
                      </a:pPr>
                      <a:r>
                        <a:rPr lang="en-US" sz="1400" i="1" dirty="0">
                          <a:solidFill>
                            <a:srgbClr val="000000"/>
                          </a:solidFill>
                          <a:effectLst/>
                          <a:latin typeface="+mn-lt"/>
                          <a:ea typeface="Times New Roman" panose="02020603050405020304" pitchFamily="18" charset="0"/>
                        </a:rPr>
                        <a:t> </a:t>
                      </a:r>
                      <a:endParaRPr lang="en-ZA" sz="1400" dirty="0">
                        <a:effectLst/>
                        <a:latin typeface="+mn-lt"/>
                        <a:ea typeface="Times New Roman" panose="02020603050405020304" pitchFamily="18" charset="0"/>
                      </a:endParaRPr>
                    </a:p>
                  </a:txBody>
                  <a:tcPr marL="63688" marR="63688" marT="0" marB="0"/>
                </a:tc>
                <a:tc>
                  <a:txBody>
                    <a:bodyPr/>
                    <a:lstStyle/>
                    <a:p>
                      <a:pPr marL="0" marR="0" algn="just">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Preceding</a:t>
                      </a:r>
                      <a:r>
                        <a:rPr lang="en-US" sz="1400" baseline="0" dirty="0">
                          <a:effectLst/>
                          <a:latin typeface="+mn-lt"/>
                          <a:ea typeface="Calibri" panose="020F0502020204030204" pitchFamily="34" charset="0"/>
                          <a:cs typeface="Times New Roman" panose="02020603050405020304" pitchFamily="18" charset="0"/>
                        </a:rPr>
                        <a:t> </a:t>
                      </a:r>
                      <a:r>
                        <a:rPr lang="en-US" sz="1400" dirty="0">
                          <a:effectLst/>
                          <a:latin typeface="+mn-lt"/>
                          <a:ea typeface="Calibri" panose="020F0502020204030204" pitchFamily="34" charset="0"/>
                          <a:cs typeface="Times New Roman" panose="02020603050405020304" pitchFamily="18" charset="0"/>
                        </a:rPr>
                        <a:t>response applies</a:t>
                      </a:r>
                    </a:p>
                  </a:txBody>
                  <a:tcPr marL="63688" marR="63688" marT="0" marB="0"/>
                </a:tc>
                <a:extLst>
                  <a:ext uri="{0D108BD9-81ED-4DB2-BD59-A6C34878D82A}">
                    <a16:rowId xmlns:a16="http://schemas.microsoft.com/office/drawing/2014/main" xmlns="" val="720259609"/>
                  </a:ext>
                </a:extLst>
              </a:tr>
              <a:tr h="283958">
                <a:tc vMerge="1">
                  <a:txBody>
                    <a:bodyPr/>
                    <a:lstStyle/>
                    <a:p>
                      <a:endParaRPr lang="en-US"/>
                    </a:p>
                  </a:txBody>
                  <a:tcPr/>
                </a:tc>
                <a:tc gridSpan="2">
                  <a:txBody>
                    <a:bodyPr/>
                    <a:lstStyle/>
                    <a:p>
                      <a:endParaRPr lang="en-ZA" dirty="0"/>
                    </a:p>
                  </a:txBody>
                  <a:tcPr marL="63688" marR="63688" marT="0" marB="0"/>
                </a:tc>
                <a:tc hMerge="1">
                  <a:txBody>
                    <a:bodyPr/>
                    <a:lstStyle/>
                    <a:p>
                      <a:endParaRPr lang="en-ZA" dirty="0"/>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659216" y="6103044"/>
            <a:ext cx="594321" cy="360040"/>
          </a:xfrm>
        </p:spPr>
        <p:txBody>
          <a:bodyPr/>
          <a:lstStyle/>
          <a:p>
            <a:pPr>
              <a:defRPr/>
            </a:pPr>
            <a:fld id="{8E07DBBD-13FA-456E-9FFF-BB922381A294}" type="slidenum">
              <a:rPr lang="en-US" smtClean="0"/>
              <a:pPr>
                <a:defRPr/>
              </a:pPr>
              <a:t>59</a:t>
            </a:fld>
            <a:endParaRPr lang="en-US" dirty="0"/>
          </a:p>
        </p:txBody>
      </p:sp>
    </p:spTree>
    <p:extLst>
      <p:ext uri="{BB962C8B-B14F-4D97-AF65-F5344CB8AC3E}">
        <p14:creationId xmlns:p14="http://schemas.microsoft.com/office/powerpoint/2010/main" xmlns="" val="4270522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77045024"/>
              </p:ext>
            </p:extLst>
          </p:nvPr>
        </p:nvGraphicFramePr>
        <p:xfrm>
          <a:off x="0" y="1"/>
          <a:ext cx="9253538" cy="5895696"/>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177381">
                  <a:extLst>
                    <a:ext uri="{9D8B030D-6E8A-4147-A177-3AD203B41FA5}">
                      <a16:colId xmlns:a16="http://schemas.microsoft.com/office/drawing/2014/main" xmlns="" val="199004167"/>
                    </a:ext>
                  </a:extLst>
                </a:gridCol>
                <a:gridCol w="4266729">
                  <a:extLst>
                    <a:ext uri="{9D8B030D-6E8A-4147-A177-3AD203B41FA5}">
                      <a16:colId xmlns:a16="http://schemas.microsoft.com/office/drawing/2014/main" xmlns="" val="885104855"/>
                    </a:ext>
                  </a:extLst>
                </a:gridCol>
              </a:tblGrid>
              <a:tr h="219606">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a:t>
                      </a:r>
                      <a:r>
                        <a:rPr lang="en-GB" sz="1400" dirty="0" smtClean="0">
                          <a:solidFill>
                            <a:schemeClr val="tx1"/>
                          </a:solidFill>
                          <a:effectLst/>
                        </a:rPr>
                        <a:t>Response- </a:t>
                      </a:r>
                      <a:r>
                        <a:rPr lang="en-GB" sz="1400" dirty="0" err="1" smtClean="0">
                          <a:solidFill>
                            <a:schemeClr val="tx1"/>
                          </a:solidFill>
                          <a:effectLst/>
                        </a:rPr>
                        <a:t>cont</a:t>
                      </a:r>
                      <a:r>
                        <a:rPr lang="en-GB" sz="1400" dirty="0" smtClean="0">
                          <a:solidFill>
                            <a:schemeClr val="tx1"/>
                          </a:solidFill>
                          <a:effectLst/>
                        </a:rPr>
                        <a: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667413">
                <a:tc>
                  <a:txBody>
                    <a:bodyPr/>
                    <a:lstStyle/>
                    <a:p>
                      <a:pPr marL="0" marR="0">
                        <a:lnSpc>
                          <a:spcPct val="107000"/>
                        </a:lnSpc>
                        <a:spcBef>
                          <a:spcPts val="0"/>
                        </a:spcBef>
                        <a:spcAft>
                          <a:spcPts val="0"/>
                        </a:spcAft>
                      </a:pPr>
                      <a:r>
                        <a:rPr lang="en-US" sz="1400" b="1" dirty="0" smtClean="0">
                          <a:solidFill>
                            <a:schemeClr val="tx1"/>
                          </a:solidFill>
                          <a:effectLst/>
                          <a:latin typeface="Calibri" panose="020F0502020204030204" pitchFamily="34" charset="0"/>
                          <a:cs typeface="Times New Roman" panose="02020603050405020304" pitchFamily="18" charset="0"/>
                        </a:rPr>
                        <a:t>Western</a:t>
                      </a:r>
                      <a:r>
                        <a:rPr lang="en-US" sz="1400" b="1" baseline="0" dirty="0" smtClean="0">
                          <a:solidFill>
                            <a:schemeClr val="tx1"/>
                          </a:solidFill>
                          <a:effectLst/>
                          <a:latin typeface="Calibri" panose="020F0502020204030204" pitchFamily="34" charset="0"/>
                          <a:cs typeface="Times New Roman" panose="02020603050405020304" pitchFamily="18" charset="0"/>
                        </a:rPr>
                        <a:t> Cape </a:t>
                      </a:r>
                      <a:endParaRPr lang="en-GB" sz="1400" b="1" dirty="0">
                        <a:solidFill>
                          <a:schemeClr val="tx1"/>
                        </a:solidFill>
                        <a:effectLst/>
                      </a:endParaRPr>
                    </a:p>
                  </a:txBody>
                  <a:tcPr marL="63688" marR="63688" marT="0" marB="0">
                    <a:solidFill>
                      <a:srgbClr val="FF9900"/>
                    </a:solidFill>
                  </a:tcPr>
                </a:tc>
                <a:tc>
                  <a:txBody>
                    <a:bodyPr/>
                    <a:lstStyle/>
                    <a:p>
                      <a:pPr marL="285750" indent="-285750" algn="just">
                        <a:buFontTx/>
                        <a:buChar char="-"/>
                      </a:pPr>
                      <a:endParaRPr lang="en-US" sz="1400" kern="1200" dirty="0">
                        <a:solidFill>
                          <a:schemeClr val="dk1"/>
                        </a:solidFill>
                        <a:effectLst/>
                        <a:latin typeface="+mn-lt"/>
                        <a:ea typeface="+mn-ea"/>
                        <a:cs typeface="+mn-cs"/>
                      </a:endParaRPr>
                    </a:p>
                  </a:txBody>
                  <a:tcPr marL="63688" marR="63688" marT="0" marB="0"/>
                </a:tc>
                <a:tc>
                  <a:txBody>
                    <a:bodyPr/>
                    <a:lstStyle/>
                    <a:p>
                      <a:pPr marL="285750" indent="-285750" algn="just">
                        <a:buFontTx/>
                        <a:buChar char="-"/>
                      </a:pPr>
                      <a:r>
                        <a:rPr lang="en-ZA" sz="1400" kern="1200" baseline="0" dirty="0" smtClean="0">
                          <a:solidFill>
                            <a:schemeClr val="tx1"/>
                          </a:solidFill>
                          <a:effectLst/>
                          <a:latin typeface="+mn-lt"/>
                          <a:ea typeface="+mn-ea"/>
                          <a:cs typeface="+mn-cs"/>
                        </a:rPr>
                        <a:t>DOT in facilitating law enforcement of the alcohol related violations it has also published and incorporation </a:t>
                      </a:r>
                      <a:r>
                        <a:rPr lang="en-GB" sz="1400" b="1" kern="1200" dirty="0" smtClean="0">
                          <a:solidFill>
                            <a:schemeClr val="tx1"/>
                          </a:solidFill>
                          <a:effectLst/>
                          <a:latin typeface="+mn-lt"/>
                          <a:ea typeface="+mn-ea"/>
                          <a:cs typeface="+mn-cs"/>
                        </a:rPr>
                        <a:t>Evidentiary Breath Alcohol Testing (EBAT) by amending regulation 332 and</a:t>
                      </a:r>
                      <a:r>
                        <a:rPr lang="en-GB" sz="1400" b="1" kern="1200" baseline="0" dirty="0" smtClean="0">
                          <a:solidFill>
                            <a:schemeClr val="tx1"/>
                          </a:solidFill>
                          <a:effectLst/>
                          <a:latin typeface="+mn-lt"/>
                          <a:ea typeface="+mn-ea"/>
                          <a:cs typeface="+mn-cs"/>
                        </a:rPr>
                        <a:t> 332A of the National Road Traffic Regulation, 2000.</a:t>
                      </a:r>
                    </a:p>
                    <a:p>
                      <a:pPr marL="285750" indent="-285750" algn="just">
                        <a:buFontTx/>
                        <a:buChar char="-"/>
                      </a:pPr>
                      <a:r>
                        <a:rPr lang="en-GB" sz="1400" kern="1200" baseline="0" dirty="0" smtClean="0">
                          <a:solidFill>
                            <a:schemeClr val="tx1"/>
                          </a:solidFill>
                          <a:effectLst/>
                          <a:latin typeface="+mn-lt"/>
                          <a:ea typeface="+mn-ea"/>
                          <a:cs typeface="+mn-cs"/>
                        </a:rPr>
                        <a:t>It is however important that drivers holding a professional </a:t>
                      </a:r>
                      <a:r>
                        <a:rPr lang="en-ZA" sz="1400" kern="1200" baseline="0" dirty="0" smtClean="0">
                          <a:solidFill>
                            <a:schemeClr val="tx1"/>
                          </a:solidFill>
                          <a:effectLst/>
                          <a:latin typeface="+mn-lt"/>
                          <a:ea typeface="+mn-ea"/>
                          <a:cs typeface="+mn-cs"/>
                        </a:rPr>
                        <a:t>driving permit should not have alcohol in their blood specimen.</a:t>
                      </a:r>
                    </a:p>
                    <a:p>
                      <a:pPr marL="285750" indent="-285750" algn="just">
                        <a:buFontTx/>
                        <a:buChar char="-"/>
                      </a:pPr>
                      <a:r>
                        <a:rPr lang="en-ZA" sz="1400" kern="1200" baseline="0" dirty="0" smtClean="0">
                          <a:solidFill>
                            <a:schemeClr val="tx1"/>
                          </a:solidFill>
                          <a:effectLst/>
                          <a:latin typeface="+mn-lt"/>
                          <a:ea typeface="+mn-ea"/>
                          <a:cs typeface="+mn-cs"/>
                        </a:rPr>
                        <a:t>Furthermore, implementation of 24/7 law enforcement will improve law enforcement within the entire </a:t>
                      </a:r>
                      <a:r>
                        <a:rPr lang="en-ZA" sz="1400" kern="1200" dirty="0" smtClean="0">
                          <a:solidFill>
                            <a:schemeClr val="tx1"/>
                          </a:solidFill>
                          <a:effectLst/>
                          <a:latin typeface="+mn-lt"/>
                          <a:ea typeface="+mn-ea"/>
                          <a:cs typeface="+mn-cs"/>
                        </a:rPr>
                        <a:t>road traffic environment.</a:t>
                      </a:r>
                      <a:r>
                        <a:rPr lang="en-US" sz="1400" kern="1200" dirty="0" smtClean="0">
                          <a:solidFill>
                            <a:schemeClr val="tx1"/>
                          </a:solidFill>
                          <a:effectLst/>
                          <a:latin typeface="+mn-lt"/>
                          <a:ea typeface="+mn-ea"/>
                          <a:cs typeface="+mn-cs"/>
                        </a:rPr>
                        <a:t> </a:t>
                      </a:r>
                    </a:p>
                    <a:p>
                      <a:pPr marL="285750" indent="-285750" algn="just">
                        <a:buFontTx/>
                        <a:buChar char="-"/>
                      </a:pPr>
                      <a:r>
                        <a:rPr lang="en-US" sz="1400" kern="1200" dirty="0" smtClean="0">
                          <a:solidFill>
                            <a:schemeClr val="tx1"/>
                          </a:solidFill>
                          <a:effectLst/>
                          <a:latin typeface="+mn-lt"/>
                          <a:ea typeface="+mn-ea"/>
                          <a:cs typeface="+mn-cs"/>
                        </a:rPr>
                        <a:t>The National Road Traffic Law Enforcement Code will also assist in ensuring that implementation of law enforcement is directed towards a specific outcome of reducing road fatalities</a:t>
                      </a:r>
                      <a:endParaRPr lang="en-GB" sz="15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6</a:t>
            </a:fld>
            <a:endParaRPr lang="en-US"/>
          </a:p>
        </p:txBody>
      </p:sp>
    </p:spTree>
    <p:extLst>
      <p:ext uri="{BB962C8B-B14F-4D97-AF65-F5344CB8AC3E}">
        <p14:creationId xmlns:p14="http://schemas.microsoft.com/office/powerpoint/2010/main" xmlns="" val="13977487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83527964"/>
              </p:ext>
            </p:extLst>
          </p:nvPr>
        </p:nvGraphicFramePr>
        <p:xfrm>
          <a:off x="0" y="17658"/>
          <a:ext cx="9249607" cy="5869918"/>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277225">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152701">
                <a:tc rowSpan="2">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 Clause</a:t>
                      </a:r>
                      <a:r>
                        <a:rPr lang="en-US" sz="14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45 </a:t>
                      </a: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Continued</a:t>
                      </a:r>
                    </a:p>
                  </a:txBody>
                  <a:tcPr marL="63688" marR="63688" marT="0" marB="0">
                    <a:solidFill>
                      <a:srgbClr val="FF9900"/>
                    </a:solidFill>
                  </a:tcPr>
                </a:tc>
                <a:tc>
                  <a:txBody>
                    <a:bodyPr/>
                    <a:lstStyle/>
                    <a:p>
                      <a:pPr algn="just">
                        <a:spcAft>
                          <a:spcPts val="0"/>
                        </a:spcAft>
                      </a:pPr>
                      <a:r>
                        <a:rPr lang="en-US" sz="1400" b="1" dirty="0">
                          <a:solidFill>
                            <a:srgbClr val="000000"/>
                          </a:solidFill>
                          <a:effectLst/>
                          <a:latin typeface="+mn-lt"/>
                          <a:ea typeface="Times New Roman" panose="02020603050405020304" pitchFamily="18" charset="0"/>
                        </a:rPr>
                        <a:t>Clause 45 </a:t>
                      </a:r>
                    </a:p>
                    <a:p>
                      <a:pPr algn="just">
                        <a:spcAft>
                          <a:spcPts val="0"/>
                        </a:spcAft>
                      </a:pPr>
                      <a:r>
                        <a:rPr lang="en-US" sz="1400" dirty="0">
                          <a:solidFill>
                            <a:srgbClr val="000000"/>
                          </a:solidFill>
                          <a:effectLst/>
                          <a:latin typeface="+mn-lt"/>
                          <a:ea typeface="Times New Roman" panose="02020603050405020304" pitchFamily="18" charset="0"/>
                        </a:rPr>
                        <a:t>The AA believes it is right and proper that State emergency medical services be compelled to respond to road incidents as a duty of care towards citizens, but that it is inappropriate to impose this duty on a private body without first establishing a framework within which it should take place. We are not aware of an road traffic legislation proposals which have established such a framework. </a:t>
                      </a:r>
                      <a:endParaRPr lang="en-ZA" sz="1400" dirty="0">
                        <a:effectLst/>
                        <a:latin typeface="+mn-lt"/>
                        <a:ea typeface="Times New Roman" panose="02020603050405020304" pitchFamily="18" charset="0"/>
                      </a:endParaRPr>
                    </a:p>
                    <a:p>
                      <a:pPr algn="just">
                        <a:spcAft>
                          <a:spcPts val="0"/>
                        </a:spcAft>
                      </a:pPr>
                      <a:r>
                        <a:rPr lang="en-US" sz="1400" b="1" i="1" dirty="0">
                          <a:solidFill>
                            <a:srgbClr val="000000"/>
                          </a:solidFill>
                          <a:effectLst/>
                          <a:latin typeface="+mn-lt"/>
                          <a:ea typeface="Times New Roman" panose="02020603050405020304" pitchFamily="18" charset="0"/>
                        </a:rPr>
                        <a:t>Our proposal </a:t>
                      </a:r>
                      <a:endParaRPr lang="en-ZA" sz="1400" dirty="0">
                        <a:effectLst/>
                        <a:latin typeface="+mn-lt"/>
                        <a:ea typeface="Times New Roman" panose="02020603050405020304" pitchFamily="18" charset="0"/>
                      </a:endParaRPr>
                    </a:p>
                    <a:p>
                      <a:pPr algn="just">
                        <a:spcAft>
                          <a:spcPts val="0"/>
                        </a:spcAft>
                      </a:pPr>
                      <a:r>
                        <a:rPr lang="en-US" sz="1400" i="1" dirty="0">
                          <a:solidFill>
                            <a:srgbClr val="000000"/>
                          </a:solidFill>
                          <a:effectLst/>
                          <a:latin typeface="+mn-lt"/>
                          <a:ea typeface="Times New Roman" panose="02020603050405020304" pitchFamily="18" charset="0"/>
                        </a:rPr>
                        <a:t>Proposed Section 62A should be withdrawn and a consultative process embarked upon to outline government's aims in respect of emergency response to road incidents and determine the most sustainable manner in which they could be attained.</a:t>
                      </a:r>
                      <a:endParaRPr lang="en-ZA" sz="1400" dirty="0">
                        <a:effectLst/>
                        <a:latin typeface="+mn-lt"/>
                        <a:ea typeface="Times New Roman" panose="02020603050405020304" pitchFamily="18" charset="0"/>
                      </a:endParaRPr>
                    </a:p>
                  </a:txBody>
                  <a:tcPr marL="63688" marR="63688" marT="0" marB="0"/>
                </a:tc>
                <a:tc>
                  <a:txBody>
                    <a:bodyPr/>
                    <a:lstStyle/>
                    <a:p>
                      <a:pPr marL="0" marR="0" algn="just">
                        <a:lnSpc>
                          <a:spcPct val="107000"/>
                        </a:lnSpc>
                        <a:spcBef>
                          <a:spcPts val="0"/>
                        </a:spcBef>
                        <a:spcAft>
                          <a:spcPts val="0"/>
                        </a:spcAft>
                      </a:pPr>
                      <a:endParaRPr lang="en-US" sz="1400" dirty="0">
                        <a:solidFill>
                          <a:schemeClr val="tx1"/>
                        </a:solidFill>
                        <a:effectLst/>
                        <a:latin typeface="+mn-lt"/>
                        <a:ea typeface="Times New Roman" panose="02020603050405020304" pitchFamily="18" charset="0"/>
                      </a:endParaRPr>
                    </a:p>
                    <a:p>
                      <a:pPr marL="0" marR="0" algn="just">
                        <a:lnSpc>
                          <a:spcPct val="107000"/>
                        </a:lnSpc>
                        <a:spcBef>
                          <a:spcPts val="0"/>
                        </a:spcBef>
                        <a:spcAft>
                          <a:spcPts val="0"/>
                        </a:spcAft>
                      </a:pPr>
                      <a:r>
                        <a:rPr lang="en-US" sz="1400" dirty="0">
                          <a:solidFill>
                            <a:schemeClr val="tx1"/>
                          </a:solidFill>
                          <a:effectLst/>
                          <a:latin typeface="+mn-lt"/>
                          <a:ea typeface="Times New Roman" panose="02020603050405020304" pitchFamily="18" charset="0"/>
                        </a:rPr>
                        <a:t>Detailed discussions are held quarterly at the RIMS meetings which are spearheaded by SANRAL with stakeholders such as emergency response and ambulance services and tow truck operators and there is a RIMS policy which was developed in this instance intended to make sure that the response to the incidents will be synchronized and in accordance with the policy. </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r h="439436">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659216" y="7759228"/>
            <a:ext cx="594321" cy="648072"/>
          </a:xfrm>
        </p:spPr>
        <p:txBody>
          <a:bodyPr/>
          <a:lstStyle/>
          <a:p>
            <a:pPr>
              <a:defRPr/>
            </a:pPr>
            <a:fld id="{8E07DBBD-13FA-456E-9FFF-BB922381A294}" type="slidenum">
              <a:rPr lang="en-US" smtClean="0"/>
              <a:pPr>
                <a:defRPr/>
              </a:pPr>
              <a:t>60</a:t>
            </a:fld>
            <a:endParaRPr lang="en-US" dirty="0"/>
          </a:p>
        </p:txBody>
      </p:sp>
    </p:spTree>
    <p:extLst>
      <p:ext uri="{BB962C8B-B14F-4D97-AF65-F5344CB8AC3E}">
        <p14:creationId xmlns:p14="http://schemas.microsoft.com/office/powerpoint/2010/main" xmlns="" val="24756468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62549719"/>
              </p:ext>
            </p:extLst>
          </p:nvPr>
        </p:nvGraphicFramePr>
        <p:xfrm>
          <a:off x="0" y="-28319"/>
          <a:ext cx="9267863" cy="6173250"/>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442058">
                  <a:extLst>
                    <a:ext uri="{9D8B030D-6E8A-4147-A177-3AD203B41FA5}">
                      <a16:colId xmlns:a16="http://schemas.microsoft.com/office/drawing/2014/main" xmlns="" val="199004167"/>
                    </a:ext>
                  </a:extLst>
                </a:gridCol>
                <a:gridCol w="3921014">
                  <a:extLst>
                    <a:ext uri="{9D8B030D-6E8A-4147-A177-3AD203B41FA5}">
                      <a16:colId xmlns:a16="http://schemas.microsoft.com/office/drawing/2014/main" xmlns="" val="885104855"/>
                    </a:ext>
                  </a:extLst>
                </a:gridCol>
              </a:tblGrid>
              <a:tr h="37317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800077">
                <a:tc>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 Continued</a:t>
                      </a:r>
                    </a:p>
                  </a:txBody>
                  <a:tcPr marL="63688" marR="63688" marT="0" marB="0">
                    <a:solidFill>
                      <a:srgbClr val="FF9900"/>
                    </a:solidFill>
                  </a:tcPr>
                </a:tc>
                <a:tc>
                  <a:txBody>
                    <a:bodyPr/>
                    <a:lstStyle/>
                    <a:p>
                      <a:pPr>
                        <a:spcAft>
                          <a:spcPts val="0"/>
                        </a:spcAft>
                      </a:pPr>
                      <a:r>
                        <a:rPr lang="en-US" sz="1400" b="1" dirty="0">
                          <a:solidFill>
                            <a:srgbClr val="000000"/>
                          </a:solidFill>
                          <a:effectLst/>
                          <a:latin typeface="+mn-lt"/>
                          <a:ea typeface="Times New Roman" panose="02020603050405020304" pitchFamily="18" charset="0"/>
                        </a:rPr>
                        <a:t>Paragraph 46 </a:t>
                      </a:r>
                      <a:endParaRPr lang="en-ZA" sz="1400" dirty="0">
                        <a:effectLst/>
                        <a:latin typeface="+mn-lt"/>
                        <a:ea typeface="Times New Roman" panose="02020603050405020304" pitchFamily="18" charset="0"/>
                      </a:endParaRPr>
                    </a:p>
                    <a:p>
                      <a:pPr algn="just">
                        <a:spcAft>
                          <a:spcPts val="0"/>
                        </a:spcAft>
                      </a:pPr>
                      <a:r>
                        <a:rPr lang="en-US" sz="1400" b="1" dirty="0">
                          <a:solidFill>
                            <a:srgbClr val="000000"/>
                          </a:solidFill>
                          <a:effectLst/>
                          <a:latin typeface="+mn-lt"/>
                          <a:ea typeface="Times New Roman" panose="02020603050405020304" pitchFamily="18" charset="0"/>
                        </a:rPr>
                        <a:t>Section of NRTA affected: 65 </a:t>
                      </a:r>
                      <a:endParaRPr lang="en-ZA" sz="1400" dirty="0">
                        <a:effectLst/>
                        <a:latin typeface="+mn-lt"/>
                        <a:ea typeface="Times New Roman" panose="02020603050405020304" pitchFamily="18" charset="0"/>
                      </a:endParaRPr>
                    </a:p>
                    <a:p>
                      <a:pPr algn="just">
                        <a:spcAft>
                          <a:spcPts val="0"/>
                        </a:spcAft>
                      </a:pPr>
                      <a:r>
                        <a:rPr lang="en-US" sz="1400" dirty="0">
                          <a:solidFill>
                            <a:srgbClr val="000000"/>
                          </a:solidFill>
                          <a:effectLst/>
                          <a:latin typeface="+mn-lt"/>
                          <a:ea typeface="Times New Roman" panose="02020603050405020304" pitchFamily="18" charset="0"/>
                        </a:rPr>
                        <a:t>Reduction in alcohol levels to zero </a:t>
                      </a:r>
                      <a:endParaRPr lang="en-ZA" sz="1400" dirty="0">
                        <a:effectLst/>
                        <a:latin typeface="+mn-lt"/>
                        <a:ea typeface="Times New Roman" panose="02020603050405020304" pitchFamily="18" charset="0"/>
                      </a:endParaRPr>
                    </a:p>
                    <a:p>
                      <a:pPr algn="just">
                        <a:spcAft>
                          <a:spcPts val="0"/>
                        </a:spcAft>
                      </a:pPr>
                      <a:r>
                        <a:rPr lang="en-US" sz="1400" b="1" dirty="0">
                          <a:solidFill>
                            <a:srgbClr val="000000"/>
                          </a:solidFill>
                          <a:effectLst/>
                          <a:latin typeface="+mn-lt"/>
                          <a:ea typeface="Times New Roman" panose="02020603050405020304" pitchFamily="18" charset="0"/>
                        </a:rPr>
                        <a:t>Comment </a:t>
                      </a:r>
                      <a:endParaRPr lang="en-ZA" sz="1400" dirty="0">
                        <a:effectLst/>
                        <a:latin typeface="+mn-lt"/>
                        <a:ea typeface="Times New Roman" panose="02020603050405020304" pitchFamily="18" charset="0"/>
                      </a:endParaRPr>
                    </a:p>
                    <a:p>
                      <a:pPr algn="just">
                        <a:spcAft>
                          <a:spcPts val="0"/>
                        </a:spcAft>
                      </a:pPr>
                      <a:r>
                        <a:rPr lang="en-US" sz="1400" dirty="0">
                          <a:solidFill>
                            <a:srgbClr val="000000"/>
                          </a:solidFill>
                          <a:effectLst/>
                          <a:latin typeface="+mn-lt"/>
                          <a:ea typeface="Times New Roman" panose="02020603050405020304" pitchFamily="18" charset="0"/>
                        </a:rPr>
                        <a:t>The reduction in permissible blood and breath alcohol levels to zero is unlikely to achieve a substantial change in road user behaviour. </a:t>
                      </a:r>
                      <a:endParaRPr lang="en-ZA" sz="1400" dirty="0">
                        <a:effectLst/>
                        <a:latin typeface="+mn-lt"/>
                        <a:ea typeface="Times New Roman" panose="02020603050405020304" pitchFamily="18" charset="0"/>
                      </a:endParaRPr>
                    </a:p>
                    <a:p>
                      <a:pPr algn="just">
                        <a:spcAft>
                          <a:spcPts val="0"/>
                        </a:spcAft>
                      </a:pPr>
                      <a:r>
                        <a:rPr lang="en-US" sz="1400" dirty="0">
                          <a:solidFill>
                            <a:srgbClr val="000000"/>
                          </a:solidFill>
                          <a:effectLst/>
                          <a:latin typeface="+mn-lt"/>
                          <a:ea typeface="Times New Roman" panose="02020603050405020304" pitchFamily="18" charset="0"/>
                        </a:rPr>
                        <a:t>The reduction in allowable Blood Alcohol Concentration (BAC) from 0.08% to 0.05% took effect in 1999. </a:t>
                      </a:r>
                      <a:endParaRPr lang="en-ZA" sz="1400" dirty="0">
                        <a:effectLst/>
                        <a:latin typeface="+mn-lt"/>
                        <a:ea typeface="Times New Roman" panose="02020603050405020304" pitchFamily="18" charset="0"/>
                      </a:endParaRPr>
                    </a:p>
                    <a:p>
                      <a:pPr algn="just">
                        <a:spcAft>
                          <a:spcPts val="0"/>
                        </a:spcAft>
                      </a:pPr>
                      <a:r>
                        <a:rPr lang="en-US" sz="1400" dirty="0">
                          <a:solidFill>
                            <a:srgbClr val="000000"/>
                          </a:solidFill>
                          <a:effectLst/>
                          <a:latin typeface="+mn-lt"/>
                          <a:ea typeface="Times New Roman" panose="02020603050405020304" pitchFamily="18" charset="0"/>
                        </a:rPr>
                        <a:t>The AA wishes to draw government's attention to the National Injury Mortality Surveillance System (NIMSS) studies conducted by the Medical Research Council and UNISA, which showed that despite the reduced BAC limit, the percentage of driver fatalities with a BAC above zero rose from 53.2% in 1999 to 57.6% in 2008. </a:t>
                      </a:r>
                      <a:endParaRPr lang="en-ZA" sz="1400" dirty="0">
                        <a:effectLst/>
                        <a:latin typeface="+mn-lt"/>
                        <a:ea typeface="Times New Roman" panose="02020603050405020304" pitchFamily="18" charset="0"/>
                      </a:endParaRPr>
                    </a:p>
                    <a:p>
                      <a:pPr algn="just">
                        <a:spcAft>
                          <a:spcPts val="0"/>
                        </a:spcAft>
                      </a:pPr>
                      <a:r>
                        <a:rPr lang="en-US" sz="1400" dirty="0">
                          <a:solidFill>
                            <a:srgbClr val="000000"/>
                          </a:solidFill>
                          <a:effectLst/>
                          <a:latin typeface="+mn-lt"/>
                          <a:ea typeface="Times New Roman" panose="02020603050405020304" pitchFamily="18" charset="0"/>
                        </a:rPr>
                        <a:t>There are similar studies from around the world which the AA would be happy to share with the Department which conclude there is no correlation between reducing alcohol limits and reduced </a:t>
                      </a:r>
                      <a:r>
                        <a:rPr lang="en-US" sz="1400" dirty="0" err="1">
                          <a:solidFill>
                            <a:srgbClr val="000000"/>
                          </a:solidFill>
                          <a:effectLst/>
                          <a:latin typeface="+mn-lt"/>
                          <a:ea typeface="Times New Roman" panose="02020603050405020304" pitchFamily="18" charset="0"/>
                        </a:rPr>
                        <a:t>fatalties</a:t>
                      </a:r>
                      <a:r>
                        <a:rPr lang="en-US" sz="1400" dirty="0">
                          <a:solidFill>
                            <a:srgbClr val="000000"/>
                          </a:solidFill>
                          <a:effectLst/>
                          <a:latin typeface="+mn-lt"/>
                          <a:ea typeface="Times New Roman" panose="02020603050405020304" pitchFamily="18" charset="0"/>
                        </a:rPr>
                        <a:t> in specific areas</a:t>
                      </a:r>
                      <a:endParaRPr lang="en-ZA" sz="1400" dirty="0">
                        <a:effectLst/>
                        <a:latin typeface="+mn-lt"/>
                        <a:ea typeface="Times New Roman" panose="02020603050405020304" pitchFamily="18" charset="0"/>
                      </a:endParaRPr>
                    </a:p>
                  </a:txBody>
                  <a:tcPr marL="63688" marR="63688" marT="0" marB="0"/>
                </a:tc>
                <a:tc>
                  <a:txBody>
                    <a:bodyPr/>
                    <a:lstStyle/>
                    <a:p>
                      <a:pPr marL="0" marR="0" algn="just">
                        <a:lnSpc>
                          <a:spcPct val="107000"/>
                        </a:lnSpc>
                        <a:spcBef>
                          <a:spcPts val="0"/>
                        </a:spcBef>
                        <a:spcAft>
                          <a:spcPts val="0"/>
                        </a:spcAft>
                      </a:pPr>
                      <a:r>
                        <a:rPr lang="en-US" sz="1400" kern="1200" baseline="0" dirty="0">
                          <a:solidFill>
                            <a:schemeClr val="dk1"/>
                          </a:solidFill>
                          <a:effectLst/>
                          <a:latin typeface="+mn-lt"/>
                          <a:ea typeface="Calibri" panose="020F0502020204030204" pitchFamily="34" charset="0"/>
                          <a:cs typeface="Times New Roman" panose="02020603050405020304" pitchFamily="18" charset="0"/>
                        </a:rPr>
                        <a:t>Noted</a:t>
                      </a:r>
                      <a:r>
                        <a:rPr lang="en-US" sz="1400" baseline="0" dirty="0">
                          <a:effectLst/>
                          <a:latin typeface="+mn-lt"/>
                          <a:ea typeface="Calibri" panose="020F0502020204030204" pitchFamily="34" charset="0"/>
                          <a:cs typeface="Times New Roman" panose="02020603050405020304" pitchFamily="18" charset="0"/>
                        </a:rPr>
                        <a:t>, not accepted. </a:t>
                      </a:r>
                      <a:r>
                        <a:rPr lang="en-US" sz="1400" kern="1200" dirty="0">
                          <a:solidFill>
                            <a:schemeClr val="tx1"/>
                          </a:solidFill>
                          <a:effectLst/>
                          <a:latin typeface="+mn-lt"/>
                          <a:ea typeface="Calibri" panose="020F0502020204030204" pitchFamily="34" charset="0"/>
                          <a:cs typeface="Times New Roman" panose="02020603050405020304" pitchFamily="18" charset="0"/>
                        </a:rPr>
                        <a:t>South Africa has high percentages of road deaths daily, various contributing factors are responsible for that but various initiatives are needed to stem the tide and reverse the effects thereof including this one, law enforcement enhancement is but one of those initiatives and both the MEC, and local authorities are in terms of section 3 of the NRTA responsible for that and they are performing that part excellently.)</a:t>
                      </a:r>
                      <a:r>
                        <a:rPr lang="en-US" sz="1400" kern="1200" baseline="0" dirty="0">
                          <a:solidFill>
                            <a:schemeClr val="tx1"/>
                          </a:solidFill>
                          <a:effectLst/>
                          <a:latin typeface="+mn-lt"/>
                          <a:ea typeface="Calibri" panose="020F0502020204030204" pitchFamily="34" charset="0"/>
                          <a:cs typeface="Times New Roman" panose="02020603050405020304" pitchFamily="18" charset="0"/>
                        </a:rPr>
                        <a:t> The </a:t>
                      </a:r>
                      <a:r>
                        <a:rPr lang="en-US" sz="1400" kern="1200" dirty="0">
                          <a:solidFill>
                            <a:schemeClr val="tx1"/>
                          </a:solidFill>
                          <a:effectLst/>
                          <a:latin typeface="+mn-lt"/>
                          <a:ea typeface="Calibri" panose="020F0502020204030204" pitchFamily="34" charset="0"/>
                          <a:cs typeface="Times New Roman" panose="02020603050405020304" pitchFamily="18" charset="0"/>
                        </a:rPr>
                        <a:t>study commissioned by the RTMC in collaboration with the South African Medical Research Council</a:t>
                      </a:r>
                      <a:r>
                        <a:rPr lang="en-US" sz="1400" kern="1200" baseline="0" dirty="0">
                          <a:solidFill>
                            <a:schemeClr val="tx1"/>
                          </a:solidFill>
                          <a:effectLst/>
                          <a:latin typeface="+mn-lt"/>
                          <a:ea typeface="Calibri" panose="020F0502020204030204" pitchFamily="34" charset="0"/>
                          <a:cs typeface="Times New Roman" panose="02020603050405020304" pitchFamily="18" charset="0"/>
                        </a:rPr>
                        <a:t> (Driver intoxication and Fatal crashes, alcohol as a risk factor for fatal crashes and fatalities: 2016 to 2018) it shows that </a:t>
                      </a:r>
                      <a:r>
                        <a:rPr lang="en-US" sz="1400" kern="1200" dirty="0">
                          <a:solidFill>
                            <a:schemeClr val="tx1"/>
                          </a:solidFill>
                          <a:effectLst/>
                          <a:latin typeface="+mn-lt"/>
                          <a:ea typeface="Calibri" panose="020F0502020204030204" pitchFamily="34" charset="0"/>
                          <a:cs typeface="Times New Roman" panose="02020603050405020304" pitchFamily="18" charset="0"/>
                        </a:rPr>
                        <a:t>drunk driving accounts  for 27.1% of fatal crashes in the country. 55% of fatal crashes happened at night and about three out of five happened over the weekends. The estimated cost to the economy because of drunk driving sits at R18.2 billion annually. An investigation on mortuary data from 2007-2012 has indicated that drivers were the largest proportion of road traffic crash victims with a positive BAC 60.4% followed by pedestrians at 55.6% and motor cyclists</a:t>
                      </a:r>
                      <a:r>
                        <a:rPr lang="en-US" sz="1400" kern="1200" baseline="0" dirty="0">
                          <a:solidFill>
                            <a:schemeClr val="tx1"/>
                          </a:solidFill>
                          <a:effectLst/>
                          <a:latin typeface="+mn-lt"/>
                          <a:ea typeface="Calibri" panose="020F0502020204030204" pitchFamily="34" charset="0"/>
                          <a:cs typeface="Times New Roman" panose="02020603050405020304" pitchFamily="18" charset="0"/>
                        </a:rPr>
                        <a:t> at 55.0%.</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a:xfrm>
            <a:off x="8659216" y="7759228"/>
            <a:ext cx="594321" cy="648072"/>
          </a:xfrm>
        </p:spPr>
        <p:txBody>
          <a:bodyPr/>
          <a:lstStyle/>
          <a:p>
            <a:pPr>
              <a:defRPr/>
            </a:pPr>
            <a:fld id="{8E07DBBD-13FA-456E-9FFF-BB922381A294}" type="slidenum">
              <a:rPr lang="en-US" smtClean="0"/>
              <a:pPr>
                <a:defRPr/>
              </a:pPr>
              <a:t>61</a:t>
            </a:fld>
            <a:endParaRPr lang="en-US" dirty="0"/>
          </a:p>
        </p:txBody>
      </p:sp>
    </p:spTree>
    <p:extLst>
      <p:ext uri="{BB962C8B-B14F-4D97-AF65-F5344CB8AC3E}">
        <p14:creationId xmlns:p14="http://schemas.microsoft.com/office/powerpoint/2010/main" xmlns="" val="29403270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30824010"/>
              </p:ext>
            </p:extLst>
          </p:nvPr>
        </p:nvGraphicFramePr>
        <p:xfrm>
          <a:off x="3931" y="0"/>
          <a:ext cx="9249607" cy="6048751"/>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438127">
                  <a:extLst>
                    <a:ext uri="{9D8B030D-6E8A-4147-A177-3AD203B41FA5}">
                      <a16:colId xmlns:a16="http://schemas.microsoft.com/office/drawing/2014/main" xmlns="" val="199004167"/>
                    </a:ext>
                  </a:extLst>
                </a:gridCol>
                <a:gridCol w="3978697">
                  <a:extLst>
                    <a:ext uri="{9D8B030D-6E8A-4147-A177-3AD203B41FA5}">
                      <a16:colId xmlns:a16="http://schemas.microsoft.com/office/drawing/2014/main" xmlns="" val="885104855"/>
                    </a:ext>
                  </a:extLst>
                </a:gridCol>
              </a:tblGrid>
              <a:tr h="28803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53548">
                <a:tc>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 Continued</a:t>
                      </a:r>
                    </a:p>
                  </a:txBody>
                  <a:tcPr marL="63688" marR="63688" marT="0" marB="0">
                    <a:solidFill>
                      <a:srgbClr val="FF9900"/>
                    </a:solidFill>
                  </a:tcPr>
                </a:tc>
                <a:tc>
                  <a:txBody>
                    <a:bodyPr/>
                    <a:lstStyle/>
                    <a:p>
                      <a:pPr>
                        <a:spcAft>
                          <a:spcPts val="0"/>
                        </a:spcAft>
                      </a:pPr>
                      <a:r>
                        <a:rPr lang="en-US" sz="1400" b="1" dirty="0">
                          <a:solidFill>
                            <a:srgbClr val="000000"/>
                          </a:solidFill>
                          <a:effectLst/>
                          <a:latin typeface="+mn-lt"/>
                          <a:ea typeface="Times New Roman" panose="02020603050405020304" pitchFamily="18" charset="0"/>
                        </a:rPr>
                        <a:t>Section of NRTA affected: 65 </a:t>
                      </a:r>
                      <a:endParaRPr lang="en-ZA" sz="1400" dirty="0">
                        <a:effectLst/>
                        <a:latin typeface="+mn-lt"/>
                        <a:ea typeface="Times New Roman" panose="02020603050405020304" pitchFamily="18" charset="0"/>
                      </a:endParaRPr>
                    </a:p>
                    <a:p>
                      <a:pPr>
                        <a:spcAft>
                          <a:spcPts val="0"/>
                        </a:spcAft>
                      </a:pPr>
                      <a:r>
                        <a:rPr lang="en-US" sz="1400" dirty="0">
                          <a:solidFill>
                            <a:srgbClr val="000000"/>
                          </a:solidFill>
                          <a:effectLst/>
                          <a:latin typeface="+mn-lt"/>
                          <a:ea typeface="Times New Roman" panose="02020603050405020304" pitchFamily="18" charset="0"/>
                        </a:rPr>
                        <a:t>The empirical evidence thus shows no benefit from BAC reductions in South Africa. </a:t>
                      </a:r>
                      <a:endParaRPr lang="en-ZA" sz="1400" dirty="0">
                        <a:effectLst/>
                        <a:latin typeface="+mn-lt"/>
                        <a:ea typeface="Times New Roman" panose="02020603050405020304" pitchFamily="18" charset="0"/>
                      </a:endParaRPr>
                    </a:p>
                    <a:p>
                      <a:pPr>
                        <a:spcAft>
                          <a:spcPts val="0"/>
                        </a:spcAft>
                      </a:pPr>
                      <a:r>
                        <a:rPr lang="en-US" sz="1400" dirty="0">
                          <a:solidFill>
                            <a:srgbClr val="000000"/>
                          </a:solidFill>
                          <a:effectLst/>
                          <a:latin typeface="+mn-lt"/>
                          <a:ea typeface="Times New Roman" panose="02020603050405020304" pitchFamily="18" charset="0"/>
                        </a:rPr>
                        <a:t>The effect of a zero limit will be that drivers whose blood or breath alcohol level is non-zero, but who are not in any way impaired, will be unjustly </a:t>
                      </a:r>
                      <a:r>
                        <a:rPr lang="en-US" sz="1400" dirty="0" err="1">
                          <a:solidFill>
                            <a:srgbClr val="000000"/>
                          </a:solidFill>
                          <a:effectLst/>
                          <a:latin typeface="+mn-lt"/>
                          <a:ea typeface="Times New Roman" panose="02020603050405020304" pitchFamily="18" charset="0"/>
                        </a:rPr>
                        <a:t>criminalised</a:t>
                      </a:r>
                      <a:r>
                        <a:rPr lang="en-US" sz="1400" dirty="0">
                          <a:solidFill>
                            <a:srgbClr val="000000"/>
                          </a:solidFill>
                          <a:effectLst/>
                          <a:latin typeface="+mn-lt"/>
                          <a:ea typeface="Times New Roman" panose="02020603050405020304" pitchFamily="18" charset="0"/>
                        </a:rPr>
                        <a:t>. We refer specifically to the effect of mouthwashes, certain medicines containing alcohol, and to the documented effects of gut fermentation syndrome in which the metabolism of some people produces detectable levels of alcohol. </a:t>
                      </a:r>
                      <a:endParaRPr lang="en-ZA" sz="1400" dirty="0">
                        <a:effectLst/>
                        <a:latin typeface="+mn-lt"/>
                        <a:ea typeface="Times New Roman" panose="02020603050405020304" pitchFamily="18" charset="0"/>
                      </a:endParaRPr>
                    </a:p>
                    <a:p>
                      <a:pPr>
                        <a:spcAft>
                          <a:spcPts val="0"/>
                        </a:spcAft>
                      </a:pPr>
                      <a:r>
                        <a:rPr lang="en-US" sz="1400" dirty="0">
                          <a:solidFill>
                            <a:srgbClr val="000000"/>
                          </a:solidFill>
                          <a:effectLst/>
                          <a:latin typeface="+mn-lt"/>
                          <a:ea typeface="Times New Roman" panose="02020603050405020304" pitchFamily="18" charset="0"/>
                        </a:rPr>
                        <a:t>Government should abide by the original principle that legislation on alcohol and driving seeks to prevent impaired driving, not the complete absence of alcohol in a driver's body. </a:t>
                      </a:r>
                      <a:endParaRPr lang="en-ZA" sz="1400" dirty="0">
                        <a:effectLst/>
                        <a:latin typeface="+mn-lt"/>
                        <a:ea typeface="Times New Roman" panose="02020603050405020304" pitchFamily="18" charset="0"/>
                      </a:endParaRPr>
                    </a:p>
                    <a:p>
                      <a:pPr algn="just">
                        <a:spcAft>
                          <a:spcPts val="0"/>
                        </a:spcAft>
                      </a:pPr>
                      <a:r>
                        <a:rPr lang="en-US" sz="1400" b="1" i="1" dirty="0">
                          <a:solidFill>
                            <a:srgbClr val="000000"/>
                          </a:solidFill>
                          <a:effectLst/>
                          <a:latin typeface="+mn-lt"/>
                          <a:ea typeface="Times New Roman" panose="02020603050405020304" pitchFamily="18" charset="0"/>
                        </a:rPr>
                        <a:t>Our proposal</a:t>
                      </a:r>
                      <a:endParaRPr lang="en-ZA" sz="1400" dirty="0">
                        <a:effectLst/>
                        <a:latin typeface="+mn-lt"/>
                        <a:ea typeface="Times New Roman" panose="02020603050405020304" pitchFamily="18" charset="0"/>
                      </a:endParaRPr>
                    </a:p>
                    <a:p>
                      <a:pPr algn="just">
                        <a:spcAft>
                          <a:spcPts val="0"/>
                        </a:spcAft>
                      </a:pPr>
                      <a:r>
                        <a:rPr lang="en-US" sz="1400" b="1" i="1" dirty="0">
                          <a:solidFill>
                            <a:srgbClr val="000000"/>
                          </a:solidFill>
                          <a:effectLst/>
                          <a:latin typeface="+mn-lt"/>
                          <a:ea typeface="Times New Roman" panose="02020603050405020304" pitchFamily="18" charset="0"/>
                        </a:rPr>
                        <a:t> </a:t>
                      </a:r>
                      <a:endParaRPr lang="en-ZA" sz="1400" dirty="0">
                        <a:effectLst/>
                        <a:latin typeface="+mn-lt"/>
                        <a:ea typeface="Times New Roman" panose="02020603050405020304" pitchFamily="18" charset="0"/>
                      </a:endParaRPr>
                    </a:p>
                    <a:p>
                      <a:pPr>
                        <a:spcAft>
                          <a:spcPts val="0"/>
                        </a:spcAft>
                      </a:pPr>
                      <a:r>
                        <a:rPr lang="en-US" sz="1400" i="1" dirty="0">
                          <a:solidFill>
                            <a:srgbClr val="000000"/>
                          </a:solidFill>
                          <a:effectLst/>
                          <a:latin typeface="+mn-lt"/>
                          <a:ea typeface="Times New Roman" panose="02020603050405020304" pitchFamily="18" charset="0"/>
                        </a:rPr>
                        <a:t>The AA proposes a minimum BAC of 0.02%, and the equivalent Breath Alcohol Level, to avoid </a:t>
                      </a:r>
                      <a:r>
                        <a:rPr lang="en-US" sz="1400" i="1" dirty="0" err="1">
                          <a:solidFill>
                            <a:srgbClr val="000000"/>
                          </a:solidFill>
                          <a:effectLst/>
                          <a:latin typeface="+mn-lt"/>
                          <a:ea typeface="Times New Roman" panose="02020603050405020304" pitchFamily="18" charset="0"/>
                        </a:rPr>
                        <a:t>criminalising</a:t>
                      </a:r>
                      <a:r>
                        <a:rPr lang="en-US" sz="1400" i="1" dirty="0">
                          <a:solidFill>
                            <a:srgbClr val="000000"/>
                          </a:solidFill>
                          <a:effectLst/>
                          <a:latin typeface="+mn-lt"/>
                          <a:ea typeface="Times New Roman" panose="02020603050405020304" pitchFamily="18" charset="0"/>
                        </a:rPr>
                        <a:t> drivers who have trace amounts of alcohol in their systems, but are in no way impaired. </a:t>
                      </a:r>
                      <a:endParaRPr lang="en-ZA" sz="1400" dirty="0">
                        <a:effectLst/>
                        <a:latin typeface="+mn-lt"/>
                        <a:ea typeface="Times New Roman" panose="02020603050405020304" pitchFamily="18" charset="0"/>
                      </a:endParaRPr>
                    </a:p>
                  </a:txBody>
                  <a:tcPr marL="63688" marR="63688" marT="0" marB="0"/>
                </a:tc>
                <a:tc>
                  <a:txBody>
                    <a:bodyPr/>
                    <a:lstStyle/>
                    <a:p>
                      <a:pPr marL="0" marR="0" algn="just">
                        <a:lnSpc>
                          <a:spcPct val="107000"/>
                        </a:lnSpc>
                        <a:spcBef>
                          <a:spcPts val="0"/>
                        </a:spcBef>
                        <a:spcAft>
                          <a:spcPts val="0"/>
                        </a:spcAft>
                      </a:pPr>
                      <a:r>
                        <a:rPr lang="en-US" sz="1400" kern="1200" dirty="0">
                          <a:solidFill>
                            <a:schemeClr val="tx1"/>
                          </a:solidFill>
                          <a:effectLst/>
                          <a:latin typeface="+mn-lt"/>
                          <a:ea typeface="Calibri" panose="020F0502020204030204" pitchFamily="34" charset="0"/>
                          <a:cs typeface="Times New Roman" panose="02020603050405020304" pitchFamily="18" charset="0"/>
                        </a:rPr>
                        <a:t>According to the Department of Health’s Forensic Pathology Services, the analysis for BAC samples for purposes of detecting the presence of alcohol is done under a very strict control processes and every effort is made to ensure credibility and accuracy of the test results to eliminate mistakes by all means. The whole value chain and tight controls put in place ensures that the results are as accurate as possible. There is no need for the Forensic Chemistry Laboratories to change the way that the Blood Alcohol Content (BAC) samples are tested – there should thus not be any additional financial implications. The Forensic Chemistry Laboratories will have to add the measurement uncertainty to the reported ethanol result – this might initially result in having to testify in Court more often.  It can, however, be minimized if workshops are held with prosecutors in order to introduce the new concept to them.  The Forensic Chemistry Laboratories  use validated test methods – thus the measurement uncertainty data is available, even if it is not currently reflected on test reports.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a:xfrm>
            <a:off x="8659216" y="7759228"/>
            <a:ext cx="594321" cy="648072"/>
          </a:xfrm>
        </p:spPr>
        <p:txBody>
          <a:bodyPr/>
          <a:lstStyle/>
          <a:p>
            <a:pPr>
              <a:defRPr/>
            </a:pPr>
            <a:fld id="{8E07DBBD-13FA-456E-9FFF-BB922381A294}" type="slidenum">
              <a:rPr lang="en-US" smtClean="0"/>
              <a:pPr>
                <a:defRPr/>
              </a:pPr>
              <a:t>62</a:t>
            </a:fld>
            <a:endParaRPr lang="en-US" dirty="0"/>
          </a:p>
        </p:txBody>
      </p:sp>
    </p:spTree>
    <p:extLst>
      <p:ext uri="{BB962C8B-B14F-4D97-AF65-F5344CB8AC3E}">
        <p14:creationId xmlns:p14="http://schemas.microsoft.com/office/powerpoint/2010/main" xmlns="" val="31795305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25841301"/>
              </p:ext>
            </p:extLst>
          </p:nvPr>
        </p:nvGraphicFramePr>
        <p:xfrm>
          <a:off x="71645" y="0"/>
          <a:ext cx="9249607" cy="5887020"/>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06409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53917">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061186">
                <a:tc rowSpan="2">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 Continued</a:t>
                      </a:r>
                    </a:p>
                  </a:txBody>
                  <a:tcPr marL="63688" marR="63688" marT="0" marB="0">
                    <a:solidFill>
                      <a:srgbClr val="FF9900"/>
                    </a:solidFill>
                  </a:tcPr>
                </a:tc>
                <a:tc>
                  <a:txBody>
                    <a:bodyPr/>
                    <a:lstStyle/>
                    <a:p>
                      <a:pPr algn="just"/>
                      <a:r>
                        <a:rPr lang="en-US" sz="1400" b="1" kern="1200" dirty="0">
                          <a:solidFill>
                            <a:schemeClr val="dk1"/>
                          </a:solidFill>
                          <a:effectLst/>
                          <a:latin typeface="+mn-lt"/>
                          <a:ea typeface="+mn-ea"/>
                          <a:cs typeface="+mn-cs"/>
                        </a:rPr>
                        <a:t>Section of NRTA affected: 75 </a:t>
                      </a:r>
                      <a:endParaRPr lang="en-ZA" sz="1400" kern="1200" dirty="0">
                        <a:solidFill>
                          <a:schemeClr val="dk1"/>
                        </a:solidFill>
                        <a:effectLst/>
                        <a:latin typeface="+mn-lt"/>
                        <a:ea typeface="+mn-ea"/>
                        <a:cs typeface="+mn-cs"/>
                      </a:endParaRPr>
                    </a:p>
                    <a:p>
                      <a:pPr algn="just"/>
                      <a:r>
                        <a:rPr lang="en-US" sz="1400" kern="1200" dirty="0">
                          <a:solidFill>
                            <a:schemeClr val="dk1"/>
                          </a:solidFill>
                          <a:effectLst/>
                          <a:latin typeface="+mn-lt"/>
                          <a:ea typeface="+mn-ea"/>
                          <a:cs typeface="+mn-cs"/>
                        </a:rPr>
                        <a:t>Further intrusion on the role of the Shareholders Committee </a:t>
                      </a:r>
                      <a:endParaRPr lang="en-ZA" sz="1400" kern="1200" dirty="0">
                        <a:solidFill>
                          <a:schemeClr val="dk1"/>
                        </a:solidFill>
                        <a:effectLst/>
                        <a:latin typeface="+mn-lt"/>
                        <a:ea typeface="+mn-ea"/>
                        <a:cs typeface="+mn-cs"/>
                      </a:endParaRPr>
                    </a:p>
                    <a:p>
                      <a:pPr algn="just"/>
                      <a:r>
                        <a:rPr lang="en-US" sz="1400" b="1" kern="1200" dirty="0">
                          <a:solidFill>
                            <a:schemeClr val="dk1"/>
                          </a:solidFill>
                          <a:effectLst/>
                          <a:latin typeface="+mn-lt"/>
                          <a:ea typeface="+mn-ea"/>
                          <a:cs typeface="+mn-cs"/>
                        </a:rPr>
                        <a:t>Comment </a:t>
                      </a:r>
                      <a:endParaRPr lang="en-ZA" sz="1400" kern="1200" dirty="0">
                        <a:solidFill>
                          <a:schemeClr val="dk1"/>
                        </a:solidFill>
                        <a:effectLst/>
                        <a:latin typeface="+mn-lt"/>
                        <a:ea typeface="+mn-ea"/>
                        <a:cs typeface="+mn-cs"/>
                      </a:endParaRPr>
                    </a:p>
                    <a:p>
                      <a:pPr algn="just"/>
                      <a:r>
                        <a:rPr lang="en-US" sz="1400" kern="1200" dirty="0">
                          <a:solidFill>
                            <a:schemeClr val="dk1"/>
                          </a:solidFill>
                          <a:effectLst/>
                          <a:latin typeface="+mn-lt"/>
                          <a:ea typeface="+mn-ea"/>
                          <a:cs typeface="+mn-cs"/>
                        </a:rPr>
                        <a:t>The amendment of subsection (1) removes the Shareholders Committee's role in making regulations. </a:t>
                      </a:r>
                      <a:endParaRPr lang="en-ZA" sz="1400" kern="1200" dirty="0">
                        <a:solidFill>
                          <a:schemeClr val="dk1"/>
                        </a:solidFill>
                        <a:effectLst/>
                        <a:latin typeface="+mn-lt"/>
                        <a:ea typeface="+mn-ea"/>
                        <a:cs typeface="+mn-cs"/>
                      </a:endParaRPr>
                    </a:p>
                    <a:p>
                      <a:pPr algn="just"/>
                      <a:r>
                        <a:rPr lang="en-US" sz="1400" kern="1200" dirty="0">
                          <a:solidFill>
                            <a:schemeClr val="dk1"/>
                          </a:solidFill>
                          <a:effectLst/>
                          <a:latin typeface="+mn-lt"/>
                          <a:ea typeface="+mn-ea"/>
                          <a:cs typeface="+mn-cs"/>
                        </a:rPr>
                        <a:t>The AA is opposed to this move on the basis that the Shareholders Committee allows regional views on road safety to be expressed at a national level, and reduces the likelihood of divergent Provincial traffic safety legislation arising. </a:t>
                      </a:r>
                      <a:endParaRPr lang="en-ZA" sz="1400" kern="1200" dirty="0">
                        <a:solidFill>
                          <a:schemeClr val="dk1"/>
                        </a:solidFill>
                        <a:effectLst/>
                        <a:latin typeface="+mn-lt"/>
                        <a:ea typeface="+mn-ea"/>
                        <a:cs typeface="+mn-cs"/>
                      </a:endParaRPr>
                    </a:p>
                    <a:p>
                      <a:pPr algn="just"/>
                      <a:r>
                        <a:rPr lang="en-US" sz="1400" b="1" i="1" kern="1200" dirty="0">
                          <a:solidFill>
                            <a:schemeClr val="dk1"/>
                          </a:solidFill>
                          <a:effectLst/>
                          <a:latin typeface="+mn-lt"/>
                          <a:ea typeface="+mn-ea"/>
                          <a:cs typeface="+mn-cs"/>
                        </a:rPr>
                        <a:t>Our proposal </a:t>
                      </a:r>
                      <a:endParaRPr lang="en-ZA" sz="1400" kern="1200" dirty="0">
                        <a:solidFill>
                          <a:schemeClr val="dk1"/>
                        </a:solidFill>
                        <a:effectLst/>
                        <a:latin typeface="+mn-lt"/>
                        <a:ea typeface="+mn-ea"/>
                        <a:cs typeface="+mn-cs"/>
                      </a:endParaRPr>
                    </a:p>
                    <a:p>
                      <a:pPr algn="just"/>
                      <a:r>
                        <a:rPr lang="en-US" sz="1400" i="1" kern="1200" dirty="0">
                          <a:solidFill>
                            <a:schemeClr val="dk1"/>
                          </a:solidFill>
                          <a:effectLst/>
                          <a:latin typeface="+mn-lt"/>
                          <a:ea typeface="+mn-ea"/>
                          <a:cs typeface="+mn-cs"/>
                        </a:rPr>
                        <a:t>The existing wording of subsection (1) should be retained.</a:t>
                      </a:r>
                      <a:endParaRPr lang="en-ZA" sz="1400" kern="1200" dirty="0">
                        <a:solidFill>
                          <a:schemeClr val="dk1"/>
                        </a:solidFill>
                        <a:effectLst/>
                        <a:latin typeface="+mn-lt"/>
                        <a:ea typeface="+mn-ea"/>
                        <a:cs typeface="+mn-cs"/>
                      </a:endParaRPr>
                    </a:p>
                    <a:p>
                      <a:pPr algn="just">
                        <a:spcAft>
                          <a:spcPts val="0"/>
                        </a:spcAft>
                      </a:pPr>
                      <a:endParaRPr lang="en-ZA" sz="1400" dirty="0">
                        <a:effectLst/>
                        <a:latin typeface="+mn-lt"/>
                        <a:ea typeface="Times New Roman" panose="02020603050405020304" pitchFamily="18" charset="0"/>
                      </a:endParaRPr>
                    </a:p>
                  </a:txBody>
                  <a:tcPr marL="63688" marR="63688" marT="0" marB="0"/>
                </a:tc>
                <a:tc>
                  <a:txBody>
                    <a:bodyPr/>
                    <a:lstStyle/>
                    <a:p>
                      <a:pPr marL="0" marR="0" algn="just">
                        <a:lnSpc>
                          <a:spcPct val="107000"/>
                        </a:lnSpc>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Not accepted. The regulation making powers are within the purview of the Ministers unless if there is a provision which makes it a requirement for the regulations to be done in consultation with any other body, even that particular provision, if it is there in the Act it is only in special circumstances such as when regulations are required to be developed in the specialized medical fraternity or any other specialized industry. However, such provisions may at times be limiting to the Minister’s regulation making powers. </a:t>
                      </a:r>
                    </a:p>
                    <a:p>
                      <a:pPr marL="0" marR="0" algn="just">
                        <a:lnSpc>
                          <a:spcPct val="107000"/>
                        </a:lnSpc>
                        <a:spcBef>
                          <a:spcPts val="0"/>
                        </a:spcBef>
                        <a:spcAft>
                          <a:spcPts val="0"/>
                        </a:spcAft>
                      </a:pP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r h="47191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515201" y="5094932"/>
            <a:ext cx="738336" cy="504056"/>
          </a:xfrm>
        </p:spPr>
        <p:txBody>
          <a:bodyPr/>
          <a:lstStyle/>
          <a:p>
            <a:pPr>
              <a:defRPr/>
            </a:pPr>
            <a:fld id="{8E07DBBD-13FA-456E-9FFF-BB922381A294}" type="slidenum">
              <a:rPr lang="en-US" smtClean="0"/>
              <a:pPr>
                <a:defRPr/>
              </a:pPr>
              <a:t>63</a:t>
            </a:fld>
            <a:endParaRPr lang="en-US" dirty="0"/>
          </a:p>
        </p:txBody>
      </p:sp>
    </p:spTree>
    <p:extLst>
      <p:ext uri="{BB962C8B-B14F-4D97-AF65-F5344CB8AC3E}">
        <p14:creationId xmlns:p14="http://schemas.microsoft.com/office/powerpoint/2010/main" xmlns="" val="35747762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91675022"/>
              </p:ext>
            </p:extLst>
          </p:nvPr>
        </p:nvGraphicFramePr>
        <p:xfrm>
          <a:off x="3931" y="0"/>
          <a:ext cx="9249607" cy="5887020"/>
        </p:xfrm>
        <a:graphic>
          <a:graphicData uri="http://schemas.openxmlformats.org/drawingml/2006/table">
            <a:tbl>
              <a:tblPr firstRow="1" firstCol="1" bandRow="1">
                <a:tableStyleId>{5C22544A-7EE6-4342-B048-85BDC9FD1C3A}</a:tableStyleId>
              </a:tblPr>
              <a:tblGrid>
                <a:gridCol w="1962473">
                  <a:extLst>
                    <a:ext uri="{9D8B030D-6E8A-4147-A177-3AD203B41FA5}">
                      <a16:colId xmlns:a16="http://schemas.microsoft.com/office/drawing/2014/main" xmlns="" val="3578070163"/>
                    </a:ext>
                  </a:extLst>
                </a:gridCol>
                <a:gridCol w="3006411">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8180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021061">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Justice</a:t>
                      </a:r>
                      <a:r>
                        <a:rPr lang="en-US" sz="1800" b="1" kern="1200" baseline="0" dirty="0">
                          <a:solidFill>
                            <a:schemeClr val="tx1"/>
                          </a:solidFill>
                          <a:effectLst/>
                          <a:latin typeface="+mn-lt"/>
                          <a:ea typeface="+mn-ea"/>
                          <a:cs typeface="+mn-cs"/>
                        </a:rPr>
                        <a:t> Project South Africa</a:t>
                      </a:r>
                      <a:endParaRPr lang="en-US" sz="1800" b="1" kern="1200" dirty="0">
                        <a:solidFill>
                          <a:schemeClr val="tx1"/>
                        </a:solidFill>
                        <a:effectLst/>
                        <a:latin typeface="+mn-lt"/>
                        <a:ea typeface="+mn-ea"/>
                        <a:cs typeface="+mn-cs"/>
                      </a:endParaRPr>
                    </a:p>
                    <a:p>
                      <a:pPr marL="0" marR="0">
                        <a:lnSpc>
                          <a:spcPct val="107000"/>
                        </a:lnSpc>
                        <a:spcBef>
                          <a:spcPts val="0"/>
                        </a:spcBef>
                        <a:spcAft>
                          <a:spcPts val="0"/>
                        </a:spcAft>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b="1" dirty="0">
                          <a:effectLst/>
                          <a:latin typeface="+mn-lt"/>
                          <a:ea typeface="Times New Roman" panose="02020603050405020304" pitchFamily="18" charset="0"/>
                        </a:rPr>
                        <a:t>Clause</a:t>
                      </a:r>
                      <a:r>
                        <a:rPr lang="en-US" sz="1600" b="1" baseline="0" dirty="0">
                          <a:effectLst/>
                          <a:latin typeface="+mn-lt"/>
                          <a:ea typeface="Times New Roman" panose="02020603050405020304" pitchFamily="18" charset="0"/>
                        </a:rPr>
                        <a:t> 11</a:t>
                      </a:r>
                    </a:p>
                    <a:p>
                      <a:pPr marL="171450" indent="-171450" algn="just">
                        <a:spcAft>
                          <a:spcPts val="0"/>
                        </a:spcAft>
                        <a:buFont typeface="Arial" panose="020B0604020202020204" pitchFamily="34" charset="0"/>
                        <a:buChar char="•"/>
                      </a:pPr>
                      <a:r>
                        <a:rPr lang="en-US" sz="1600" dirty="0">
                          <a:effectLst/>
                          <a:latin typeface="+mn-lt"/>
                          <a:ea typeface="Times New Roman" panose="02020603050405020304" pitchFamily="18" charset="0"/>
                        </a:rPr>
                        <a:t>Considering the definition of microdots in the Bill, they measure less than 1.8 </a:t>
                      </a:r>
                      <a:r>
                        <a:rPr lang="en-US" sz="1600" dirty="0" err="1">
                          <a:effectLst/>
                          <a:latin typeface="+mn-lt"/>
                          <a:ea typeface="Times New Roman" panose="02020603050405020304" pitchFamily="18" charset="0"/>
                        </a:rPr>
                        <a:t>millimetres</a:t>
                      </a:r>
                      <a:r>
                        <a:rPr lang="en-US" sz="1600" dirty="0">
                          <a:effectLst/>
                          <a:latin typeface="+mn-lt"/>
                          <a:ea typeface="Times New Roman" panose="02020603050405020304" pitchFamily="18" charset="0"/>
                        </a:rPr>
                        <a:t> in diameter and the information thereon is microscopic. To read the information in them, it must be done under a microscope and if they are on number plates the number plates must be removed to do so. For anything installed on freeways to read microdots would be scientifically impossible.</a:t>
                      </a:r>
                      <a:endParaRPr lang="en-ZA" sz="1600" dirty="0">
                        <a:effectLst/>
                        <a:latin typeface="+mn-lt"/>
                        <a:ea typeface="Times New Roman" panose="02020603050405020304" pitchFamily="18" charset="0"/>
                      </a:endParaRPr>
                    </a:p>
                    <a:p>
                      <a:pPr algn="just">
                        <a:spcAft>
                          <a:spcPts val="0"/>
                        </a:spcAft>
                      </a:pPr>
                      <a:endParaRPr lang="en-US" sz="1600" dirty="0">
                        <a:effectLst/>
                        <a:latin typeface="+mn-lt"/>
                        <a:ea typeface="Times New Roman" panose="02020603050405020304" pitchFamily="18" charset="0"/>
                      </a:endParaRPr>
                    </a:p>
                    <a:p>
                      <a:pPr algn="just">
                        <a:spcAft>
                          <a:spcPts val="0"/>
                        </a:spcAft>
                      </a:pPr>
                      <a:endParaRPr lang="en-ZA" sz="1600" dirty="0">
                        <a:effectLst/>
                        <a:latin typeface="+mn-lt"/>
                        <a:ea typeface="Times New Roman" panose="02020603050405020304" pitchFamily="18" charset="0"/>
                      </a:endParaRPr>
                    </a:p>
                    <a:p>
                      <a:pPr marL="0" marR="0" algn="just">
                        <a:lnSpc>
                          <a:spcPct val="107000"/>
                        </a:lnSpc>
                        <a:spcBef>
                          <a:spcPts val="0"/>
                        </a:spcBef>
                        <a:spcAft>
                          <a:spcPts val="0"/>
                        </a:spcAft>
                      </a:pPr>
                      <a:endParaRPr lang="en-GB" sz="1600" dirty="0">
                        <a:effectLst/>
                        <a:latin typeface="+mn-lt"/>
                      </a:endParaRPr>
                    </a:p>
                  </a:txBody>
                  <a:tcPr marL="63688" marR="63688" marT="0" marB="0"/>
                </a:tc>
                <a:tc>
                  <a:txBody>
                    <a:bodyPr/>
                    <a:lstStyle/>
                    <a:p>
                      <a:endParaRPr lang="en-GB" sz="1600" kern="1200" dirty="0">
                        <a:solidFill>
                          <a:schemeClr val="dk1"/>
                        </a:solidFill>
                        <a:effectLst/>
                        <a:latin typeface="+mn-lt"/>
                        <a:ea typeface="+mn-ea"/>
                        <a:cs typeface="+mn-cs"/>
                      </a:endParaRPr>
                    </a:p>
                    <a:p>
                      <a:r>
                        <a:rPr lang="en-GB" sz="1600" kern="1200" dirty="0">
                          <a:solidFill>
                            <a:schemeClr val="dk1"/>
                          </a:solidFill>
                          <a:effectLst/>
                          <a:latin typeface="+mn-lt"/>
                          <a:ea typeface="+mn-ea"/>
                          <a:cs typeface="+mn-cs"/>
                        </a:rPr>
                        <a:t>Noted. The Microdot technology is already part of the National Road Traffic Regulations. What is being done here is to streamline the legislative</a:t>
                      </a:r>
                      <a:r>
                        <a:rPr lang="en-GB" sz="1600" kern="1200" baseline="0" dirty="0">
                          <a:solidFill>
                            <a:schemeClr val="dk1"/>
                          </a:solidFill>
                          <a:effectLst/>
                          <a:latin typeface="+mn-lt"/>
                          <a:ea typeface="+mn-ea"/>
                          <a:cs typeface="+mn-cs"/>
                        </a:rPr>
                        <a:t> process only. </a:t>
                      </a:r>
                      <a:r>
                        <a:rPr lang="en-US" sz="1600" kern="1200" dirty="0">
                          <a:solidFill>
                            <a:schemeClr val="dk1"/>
                          </a:solidFill>
                          <a:effectLst/>
                          <a:latin typeface="+mn-lt"/>
                          <a:ea typeface="+mn-ea"/>
                          <a:cs typeface="+mn-cs"/>
                        </a:rPr>
                        <a:t>There is a real need to enhance the regulation of microdots in the country because currently there is very minimal regulatory framework in this space.  </a:t>
                      </a:r>
                      <a:endParaRPr lang="en-ZA" sz="1600" kern="1200" dirty="0">
                        <a:solidFill>
                          <a:schemeClr val="dk1"/>
                        </a:solidFill>
                        <a:effectLst/>
                        <a:latin typeface="+mn-lt"/>
                        <a:ea typeface="+mn-ea"/>
                        <a:cs typeface="+mn-cs"/>
                      </a:endParaRPr>
                    </a:p>
                  </a:txBody>
                  <a:tcPr marL="63688" marR="63688" marT="0" marB="0"/>
                </a:tc>
                <a:extLst>
                  <a:ext uri="{0D108BD9-81ED-4DB2-BD59-A6C34878D82A}">
                    <a16:rowId xmlns:a16="http://schemas.microsoft.com/office/drawing/2014/main" xmlns="" val="720259609"/>
                  </a:ext>
                </a:extLst>
              </a:tr>
              <a:tr h="484159">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011145" y="6823125"/>
            <a:ext cx="1152128" cy="509946"/>
          </a:xfrm>
        </p:spPr>
        <p:txBody>
          <a:bodyPr/>
          <a:lstStyle/>
          <a:p>
            <a:pPr>
              <a:defRPr/>
            </a:pPr>
            <a:r>
              <a:rPr lang="en-US" dirty="0"/>
              <a:t>33</a:t>
            </a:r>
          </a:p>
        </p:txBody>
      </p:sp>
    </p:spTree>
    <p:extLst>
      <p:ext uri="{BB962C8B-B14F-4D97-AF65-F5344CB8AC3E}">
        <p14:creationId xmlns:p14="http://schemas.microsoft.com/office/powerpoint/2010/main" xmlns="" val="2498746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073009882"/>
              </p:ext>
            </p:extLst>
          </p:nvPr>
        </p:nvGraphicFramePr>
        <p:xfrm>
          <a:off x="0" y="0"/>
          <a:ext cx="9249607" cy="5887019"/>
        </p:xfrm>
        <a:graphic>
          <a:graphicData uri="http://schemas.openxmlformats.org/drawingml/2006/table">
            <a:tbl>
              <a:tblPr firstRow="1" firstCol="1" bandRow="1">
                <a:tableStyleId>{5C22544A-7EE6-4342-B048-85BDC9FD1C3A}</a:tableStyleId>
              </a:tblPr>
              <a:tblGrid>
                <a:gridCol w="1890465">
                  <a:extLst>
                    <a:ext uri="{9D8B030D-6E8A-4147-A177-3AD203B41FA5}">
                      <a16:colId xmlns:a16="http://schemas.microsoft.com/office/drawing/2014/main" xmlns="" val="3578070163"/>
                    </a:ext>
                  </a:extLst>
                </a:gridCol>
                <a:gridCol w="2808312">
                  <a:extLst>
                    <a:ext uri="{9D8B030D-6E8A-4147-A177-3AD203B41FA5}">
                      <a16:colId xmlns:a16="http://schemas.microsoft.com/office/drawing/2014/main" xmlns="" val="199004167"/>
                    </a:ext>
                  </a:extLst>
                </a:gridCol>
                <a:gridCol w="4550830">
                  <a:extLst>
                    <a:ext uri="{9D8B030D-6E8A-4147-A177-3AD203B41FA5}">
                      <a16:colId xmlns:a16="http://schemas.microsoft.com/office/drawing/2014/main" xmlns="" val="885104855"/>
                    </a:ext>
                  </a:extLst>
                </a:gridCol>
              </a:tblGrid>
              <a:tr h="24236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64465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Justice</a:t>
                      </a:r>
                      <a:r>
                        <a:rPr lang="en-US" sz="1800" b="1" kern="1200" baseline="0" dirty="0">
                          <a:solidFill>
                            <a:schemeClr val="tx1"/>
                          </a:solidFill>
                          <a:effectLst/>
                          <a:latin typeface="+mn-lt"/>
                          <a:ea typeface="+mn-ea"/>
                          <a:cs typeface="+mn-cs"/>
                        </a:rPr>
                        <a:t> Project South Africa</a:t>
                      </a:r>
                      <a:endParaRPr lang="en-US" sz="1800" b="1" kern="1200" dirty="0">
                        <a:solidFill>
                          <a:schemeClr val="tx1"/>
                        </a:solidFill>
                        <a:effectLst/>
                        <a:latin typeface="+mn-lt"/>
                        <a:ea typeface="+mn-ea"/>
                        <a:cs typeface="+mn-cs"/>
                      </a:endParaRPr>
                    </a:p>
                    <a:p>
                      <a:pPr marL="0" marR="0">
                        <a:lnSpc>
                          <a:spcPct val="107000"/>
                        </a:lnSpc>
                        <a:spcBef>
                          <a:spcPts val="0"/>
                        </a:spcBef>
                        <a:spcAft>
                          <a:spcPts val="0"/>
                        </a:spcAft>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400" b="1" dirty="0">
                          <a:effectLst/>
                          <a:latin typeface="+mn-lt"/>
                          <a:ea typeface="Times New Roman" panose="02020603050405020304" pitchFamily="18" charset="0"/>
                        </a:rPr>
                        <a:t>Clause</a:t>
                      </a:r>
                      <a:r>
                        <a:rPr lang="en-US" sz="1400" b="1" baseline="0" dirty="0">
                          <a:effectLst/>
                          <a:latin typeface="+mn-lt"/>
                          <a:ea typeface="Times New Roman" panose="02020603050405020304" pitchFamily="18" charset="0"/>
                        </a:rPr>
                        <a:t> 11</a:t>
                      </a:r>
                    </a:p>
                    <a:p>
                      <a:pPr marL="171450" indent="-171450" algn="just">
                        <a:spcAft>
                          <a:spcPts val="0"/>
                        </a:spcAft>
                        <a:buFont typeface="Arial" panose="020B0604020202020204" pitchFamily="34" charset="0"/>
                        <a:buChar char="•"/>
                      </a:pPr>
                      <a:r>
                        <a:rPr lang="en-US" sz="1400" dirty="0">
                          <a:effectLst/>
                          <a:latin typeface="+mn-lt"/>
                          <a:ea typeface="Times New Roman" panose="02020603050405020304" pitchFamily="18" charset="0"/>
                        </a:rPr>
                        <a:t>It is therefore pointed out to the Committee that it has been misled and it is suggested that it should thoroughly educate itself regarding the capabilities of various technologies which could be used for the purposes the DG incorrectly thinks microdots can be used for. It is also pointed out that there is no mention of microdot technology being incorporated into number plates in GG 37542 of 9 April 2014, which sought to address the issue of </a:t>
                      </a:r>
                      <a:r>
                        <a:rPr lang="en-US" sz="1400" dirty="0" err="1">
                          <a:effectLst/>
                          <a:latin typeface="+mn-lt"/>
                          <a:ea typeface="Times New Roman" panose="02020603050405020304" pitchFamily="18" charset="0"/>
                        </a:rPr>
                        <a:t>standardised</a:t>
                      </a:r>
                      <a:r>
                        <a:rPr lang="en-US" sz="1400" dirty="0">
                          <a:effectLst/>
                          <a:latin typeface="+mn-lt"/>
                          <a:ea typeface="Times New Roman" panose="02020603050405020304" pitchFamily="18" charset="0"/>
                        </a:rPr>
                        <a:t> number plates for the RSA.</a:t>
                      </a:r>
                    </a:p>
                    <a:p>
                      <a:pPr algn="just">
                        <a:spcAft>
                          <a:spcPts val="0"/>
                        </a:spcAft>
                      </a:pPr>
                      <a:endParaRPr lang="en-US" sz="1400" dirty="0">
                        <a:effectLst/>
                        <a:latin typeface="+mn-lt"/>
                        <a:ea typeface="Times New Roman" panose="02020603050405020304" pitchFamily="18" charset="0"/>
                      </a:endParaRPr>
                    </a:p>
                    <a:p>
                      <a:pPr algn="just">
                        <a:spcAft>
                          <a:spcPts val="0"/>
                        </a:spcAft>
                      </a:pPr>
                      <a:endParaRPr lang="en-ZA" sz="1400" dirty="0">
                        <a:effectLst/>
                        <a:latin typeface="+mn-lt"/>
                        <a:ea typeface="Times New Roman" panose="02020603050405020304" pitchFamily="18" charset="0"/>
                      </a:endParaRPr>
                    </a:p>
                    <a:p>
                      <a:pPr marL="0" marR="0" algn="just">
                        <a:lnSpc>
                          <a:spcPct val="107000"/>
                        </a:lnSpc>
                        <a:spcBef>
                          <a:spcPts val="0"/>
                        </a:spcBef>
                        <a:spcAft>
                          <a:spcPts val="0"/>
                        </a:spcAft>
                      </a:pPr>
                      <a:endParaRPr lang="en-GB" sz="1400" dirty="0">
                        <a:effectLst/>
                        <a:latin typeface="+mn-lt"/>
                      </a:endParaRPr>
                    </a:p>
                  </a:txBody>
                  <a:tcPr marL="63688" marR="63688" marT="0" marB="0"/>
                </a:tc>
                <a:tc>
                  <a:txBody>
                    <a:bodyPr/>
                    <a:lstStyle/>
                    <a:p>
                      <a:endParaRPr lang="en-US"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 </a:t>
                      </a:r>
                      <a:r>
                        <a:rPr lang="en-US" sz="1400" u="sng" kern="1200" dirty="0">
                          <a:solidFill>
                            <a:schemeClr val="dk1"/>
                          </a:solidFill>
                          <a:effectLst/>
                          <a:latin typeface="+mn-lt"/>
                          <a:ea typeface="+mn-ea"/>
                          <a:cs typeface="+mn-cs"/>
                        </a:rPr>
                        <a:t>A motor vehicle registered for the first time in the Republic on or after 1 September 2012 shall be fitted with microdots which comply with the requirements of standard specification SANS 534-1 “Vehicle security-Whole of vehicle marking Part 1: Microdot systems”. It was intended for new vehicles with effect from 1 September 2012 but it also became important that the requirement of </a:t>
                      </a:r>
                      <a:r>
                        <a:rPr lang="en-US" sz="1400" u="sng" kern="1200" dirty="0" err="1">
                          <a:solidFill>
                            <a:schemeClr val="dk1"/>
                          </a:solidFill>
                          <a:effectLst/>
                          <a:latin typeface="+mn-lt"/>
                          <a:ea typeface="+mn-ea"/>
                          <a:cs typeface="+mn-cs"/>
                        </a:rPr>
                        <a:t>microdoting</a:t>
                      </a:r>
                      <a:r>
                        <a:rPr lang="en-US" sz="1400" u="sng" kern="1200" dirty="0">
                          <a:solidFill>
                            <a:schemeClr val="dk1"/>
                          </a:solidFill>
                          <a:effectLst/>
                          <a:latin typeface="+mn-lt"/>
                          <a:ea typeface="+mn-ea"/>
                          <a:cs typeface="+mn-cs"/>
                        </a:rPr>
                        <a:t> must also be incorporated into the process for registration and licensing of vehicles which required SAPS VIN or chassis cabs and engine numbers. It then became important that those types of vehicles should in addition be </a:t>
                      </a:r>
                      <a:r>
                        <a:rPr lang="en-US" sz="1400" u="sng" kern="1200" dirty="0" err="1">
                          <a:solidFill>
                            <a:schemeClr val="dk1"/>
                          </a:solidFill>
                          <a:effectLst/>
                          <a:latin typeface="+mn-lt"/>
                          <a:ea typeface="+mn-ea"/>
                          <a:cs typeface="+mn-cs"/>
                        </a:rPr>
                        <a:t>microdotted</a:t>
                      </a:r>
                      <a:r>
                        <a:rPr lang="en-US" sz="1400" u="sng" kern="1200" dirty="0">
                          <a:solidFill>
                            <a:schemeClr val="dk1"/>
                          </a:solidFill>
                          <a:effectLst/>
                          <a:latin typeface="+mn-lt"/>
                          <a:ea typeface="+mn-ea"/>
                          <a:cs typeface="+mn-cs"/>
                        </a:rPr>
                        <a:t> as well and also be issued with SAPS clearance certificate.</a:t>
                      </a:r>
                      <a:r>
                        <a:rPr lang="en-US" sz="1400" kern="1200" dirty="0">
                          <a:solidFill>
                            <a:schemeClr val="dk1"/>
                          </a:solidFill>
                          <a:effectLst/>
                          <a:latin typeface="+mn-lt"/>
                          <a:ea typeface="+mn-ea"/>
                          <a:cs typeface="+mn-cs"/>
                        </a:rPr>
                        <a:t> It however soon became clear that there are people who fit uncompliant microdots and other fitters were doing so in uncontrolled spaces and there were no checks and balances done on these fitters hence it became important that the legislation be enhanced further to try and close the loopholes that were existent.</a:t>
                      </a:r>
                      <a:endParaRPr lang="en-US" sz="14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a:xfrm>
            <a:off x="8011145" y="6823125"/>
            <a:ext cx="1152128" cy="509946"/>
          </a:xfrm>
        </p:spPr>
        <p:txBody>
          <a:bodyPr/>
          <a:lstStyle/>
          <a:p>
            <a:pPr>
              <a:defRPr/>
            </a:pPr>
            <a:r>
              <a:rPr lang="en-US" dirty="0"/>
              <a:t>33</a:t>
            </a:r>
          </a:p>
        </p:txBody>
      </p:sp>
    </p:spTree>
    <p:extLst>
      <p:ext uri="{BB962C8B-B14F-4D97-AF65-F5344CB8AC3E}">
        <p14:creationId xmlns:p14="http://schemas.microsoft.com/office/powerpoint/2010/main" xmlns="" val="7845556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77937337"/>
              </p:ext>
            </p:extLst>
          </p:nvPr>
        </p:nvGraphicFramePr>
        <p:xfrm>
          <a:off x="29289" y="0"/>
          <a:ext cx="9249607" cy="5183991"/>
        </p:xfrm>
        <a:graphic>
          <a:graphicData uri="http://schemas.openxmlformats.org/drawingml/2006/table">
            <a:tbl>
              <a:tblPr firstRow="1" firstCol="1" bandRow="1">
                <a:tableStyleId>{5C22544A-7EE6-4342-B048-85BDC9FD1C3A}</a:tableStyleId>
              </a:tblPr>
              <a:tblGrid>
                <a:gridCol w="1890465">
                  <a:extLst>
                    <a:ext uri="{9D8B030D-6E8A-4147-A177-3AD203B41FA5}">
                      <a16:colId xmlns:a16="http://schemas.microsoft.com/office/drawing/2014/main" xmlns="" val="3578070163"/>
                    </a:ext>
                  </a:extLst>
                </a:gridCol>
                <a:gridCol w="3078419">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004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352082">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Justice</a:t>
                      </a:r>
                      <a:r>
                        <a:rPr lang="en-US" sz="1800" b="1" kern="1200" baseline="0" dirty="0">
                          <a:solidFill>
                            <a:schemeClr val="tx1"/>
                          </a:solidFill>
                          <a:effectLst/>
                          <a:latin typeface="+mn-lt"/>
                          <a:ea typeface="+mn-ea"/>
                          <a:cs typeface="+mn-cs"/>
                        </a:rPr>
                        <a:t> Project South Africa</a:t>
                      </a:r>
                      <a:endParaRPr lang="en-US" sz="1800" b="1" kern="1200" dirty="0">
                        <a:solidFill>
                          <a:schemeClr val="tx1"/>
                        </a:solidFill>
                        <a:effectLst/>
                        <a:latin typeface="+mn-lt"/>
                        <a:ea typeface="+mn-ea"/>
                        <a:cs typeface="+mn-cs"/>
                      </a:endParaRPr>
                    </a:p>
                    <a:p>
                      <a:pPr marL="0" marR="0">
                        <a:lnSpc>
                          <a:spcPct val="107000"/>
                        </a:lnSpc>
                        <a:spcBef>
                          <a:spcPts val="0"/>
                        </a:spcBef>
                        <a:spcAft>
                          <a:spcPts val="0"/>
                        </a:spcAft>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400" b="1" dirty="0">
                          <a:effectLst/>
                          <a:latin typeface="+mn-lt"/>
                          <a:ea typeface="Times New Roman" panose="02020603050405020304" pitchFamily="18" charset="0"/>
                        </a:rPr>
                        <a:t>Clause</a:t>
                      </a:r>
                      <a:r>
                        <a:rPr lang="en-US" sz="1400" b="1" baseline="0" dirty="0">
                          <a:effectLst/>
                          <a:latin typeface="+mn-lt"/>
                          <a:ea typeface="Times New Roman" panose="02020603050405020304" pitchFamily="18" charset="0"/>
                        </a:rPr>
                        <a:t> 11 continues</a:t>
                      </a:r>
                    </a:p>
                    <a:p>
                      <a:pPr algn="just">
                        <a:spcAft>
                          <a:spcPts val="0"/>
                        </a:spcAft>
                      </a:pPr>
                      <a:endParaRPr lang="en-US" sz="1400" dirty="0">
                        <a:effectLst/>
                        <a:latin typeface="+mn-lt"/>
                        <a:ea typeface="Times New Roman" panose="02020603050405020304" pitchFamily="18" charset="0"/>
                      </a:endParaRPr>
                    </a:p>
                    <a:p>
                      <a:pPr marL="171450" indent="-171450" algn="just">
                        <a:spcAft>
                          <a:spcPts val="0"/>
                        </a:spcAft>
                        <a:buFont typeface="Arial" panose="020B0604020202020204" pitchFamily="34" charset="0"/>
                        <a:buChar char="•"/>
                      </a:pPr>
                      <a:r>
                        <a:rPr lang="en-US" sz="1400" dirty="0">
                          <a:effectLst/>
                          <a:latin typeface="+mn-lt"/>
                          <a:ea typeface="Times New Roman" panose="02020603050405020304" pitchFamily="18" charset="0"/>
                        </a:rPr>
                        <a:t>Recommendations: – 1. Electronic technologies which could be incorporated in number plates and </a:t>
                      </a:r>
                      <a:r>
                        <a:rPr lang="en-US" sz="1400" dirty="0" err="1">
                          <a:effectLst/>
                          <a:latin typeface="+mn-lt"/>
                          <a:ea typeface="Times New Roman" panose="02020603050405020304" pitchFamily="18" charset="0"/>
                        </a:rPr>
                        <a:t>licence</a:t>
                      </a:r>
                      <a:r>
                        <a:rPr lang="en-US" sz="1400" dirty="0">
                          <a:effectLst/>
                          <a:latin typeface="+mn-lt"/>
                          <a:ea typeface="Times New Roman" panose="02020603050405020304" pitchFamily="18" charset="0"/>
                        </a:rPr>
                        <a:t> discs are available and should be properly explored and evaluated it the intention is to start employing modern technology in same. 2. However, the DG should, in the interim, explain why he has misled the Committee and should be urged to avoid doing so again. </a:t>
                      </a:r>
                      <a:endParaRPr lang="en-ZA" sz="1400" dirty="0">
                        <a:effectLst/>
                        <a:latin typeface="+mn-lt"/>
                        <a:ea typeface="Times New Roman" panose="02020603050405020304" pitchFamily="18" charset="0"/>
                      </a:endParaRPr>
                    </a:p>
                    <a:p>
                      <a:pPr algn="just">
                        <a:spcAft>
                          <a:spcPts val="0"/>
                        </a:spcAft>
                      </a:pPr>
                      <a:endParaRPr lang="en-ZA" sz="1400" dirty="0">
                        <a:effectLst/>
                        <a:latin typeface="+mn-lt"/>
                        <a:ea typeface="Times New Roman" panose="02020603050405020304" pitchFamily="18" charset="0"/>
                      </a:endParaRPr>
                    </a:p>
                    <a:p>
                      <a:pPr marL="0" marR="0" algn="just">
                        <a:lnSpc>
                          <a:spcPct val="107000"/>
                        </a:lnSpc>
                        <a:spcBef>
                          <a:spcPts val="0"/>
                        </a:spcBef>
                        <a:spcAft>
                          <a:spcPts val="0"/>
                        </a:spcAft>
                      </a:pPr>
                      <a:endParaRPr lang="en-GB" sz="1400" dirty="0">
                        <a:effectLst/>
                        <a:latin typeface="+mn-lt"/>
                      </a:endParaRPr>
                    </a:p>
                  </a:txBody>
                  <a:tcPr marL="63688" marR="63688" marT="0" marB="0"/>
                </a:tc>
                <a:tc>
                  <a:txBody>
                    <a:bodyPr/>
                    <a:lstStyle/>
                    <a:p>
                      <a:pPr marL="0" marR="0" algn="just">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It was in the context of having the microdots technologies also being included in the number plates to ensure that they correspond with the details of the vehicle.</a:t>
                      </a:r>
                    </a:p>
                  </a:txBody>
                  <a:tcPr marL="63688" marR="63688" marT="0" marB="0"/>
                </a:tc>
                <a:extLst>
                  <a:ext uri="{0D108BD9-81ED-4DB2-BD59-A6C34878D82A}">
                    <a16:rowId xmlns:a16="http://schemas.microsoft.com/office/drawing/2014/main" xmlns="" val="720259609"/>
                  </a:ext>
                </a:extLst>
              </a:tr>
              <a:tr h="471869">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011145" y="6823125"/>
            <a:ext cx="1152128" cy="509946"/>
          </a:xfrm>
        </p:spPr>
        <p:txBody>
          <a:bodyPr/>
          <a:lstStyle/>
          <a:p>
            <a:pPr>
              <a:defRPr/>
            </a:pPr>
            <a:r>
              <a:rPr lang="en-US" dirty="0"/>
              <a:t>33</a:t>
            </a:r>
          </a:p>
        </p:txBody>
      </p:sp>
    </p:spTree>
    <p:extLst>
      <p:ext uri="{BB962C8B-B14F-4D97-AF65-F5344CB8AC3E}">
        <p14:creationId xmlns:p14="http://schemas.microsoft.com/office/powerpoint/2010/main" xmlns="" val="16695119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872559704"/>
              </p:ext>
            </p:extLst>
          </p:nvPr>
        </p:nvGraphicFramePr>
        <p:xfrm>
          <a:off x="3931" y="0"/>
          <a:ext cx="9249607" cy="6017587"/>
        </p:xfrm>
        <a:graphic>
          <a:graphicData uri="http://schemas.openxmlformats.org/drawingml/2006/table">
            <a:tbl>
              <a:tblPr firstRow="1" firstCol="1" bandRow="1">
                <a:tableStyleId>{5C22544A-7EE6-4342-B048-85BDC9FD1C3A}</a:tableStyleId>
              </a:tblPr>
              <a:tblGrid>
                <a:gridCol w="1890465">
                  <a:extLst>
                    <a:ext uri="{9D8B030D-6E8A-4147-A177-3AD203B41FA5}">
                      <a16:colId xmlns:a16="http://schemas.microsoft.com/office/drawing/2014/main" xmlns="" val="3578070163"/>
                    </a:ext>
                  </a:extLst>
                </a:gridCol>
                <a:gridCol w="3078419">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48641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520021">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Justice</a:t>
                      </a:r>
                      <a:r>
                        <a:rPr lang="en-US" sz="1800" b="1" kern="1200" baseline="0" dirty="0">
                          <a:solidFill>
                            <a:schemeClr val="tx1"/>
                          </a:solidFill>
                          <a:effectLst/>
                          <a:latin typeface="+mn-lt"/>
                          <a:ea typeface="+mn-ea"/>
                          <a:cs typeface="+mn-cs"/>
                        </a:rPr>
                        <a:t> Project South Africa</a:t>
                      </a:r>
                      <a:endParaRPr lang="en-US" sz="1800" b="1" kern="1200" dirty="0">
                        <a:solidFill>
                          <a:schemeClr val="tx1"/>
                        </a:solidFill>
                        <a:effectLst/>
                        <a:latin typeface="+mn-lt"/>
                        <a:ea typeface="+mn-ea"/>
                        <a:cs typeface="+mn-cs"/>
                      </a:endParaRPr>
                    </a:p>
                    <a:p>
                      <a:pPr marL="0" marR="0">
                        <a:lnSpc>
                          <a:spcPct val="107000"/>
                        </a:lnSpc>
                        <a:spcBef>
                          <a:spcPts val="0"/>
                        </a:spcBef>
                        <a:spcAft>
                          <a:spcPts val="0"/>
                        </a:spcAft>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b="1" dirty="0">
                          <a:effectLst/>
                          <a:latin typeface="Arial" panose="020B0604020202020204" pitchFamily="34" charset="0"/>
                          <a:ea typeface="Times New Roman" panose="02020603050405020304" pitchFamily="18" charset="0"/>
                        </a:rPr>
                        <a:t>Clause 34</a:t>
                      </a:r>
                    </a:p>
                    <a:p>
                      <a:pPr algn="just">
                        <a:spcAft>
                          <a:spcPts val="0"/>
                        </a:spcAft>
                      </a:pPr>
                      <a:r>
                        <a:rPr lang="en-US" sz="1600" dirty="0">
                          <a:effectLst/>
                          <a:latin typeface="+mn-lt"/>
                          <a:ea typeface="Times New Roman" panose="02020603050405020304" pitchFamily="18" charset="0"/>
                        </a:rPr>
                        <a:t>Recommendations: - 1. If the DoT is serious about improving driving standards, with road safety in mind, it should solicit the services of a panel of properly qualified, real experts to formulate and introduce a proactive, preventative and safe driver training regime into our legislation. 2. The current approach to certifying driving instructors must change. Driving instructors must be professionally trained and must be able to demonstrate that they can teach learner drivers the skills they need to be safe drivers. </a:t>
                      </a:r>
                      <a:endParaRPr lang="en-ZA" sz="1600" dirty="0">
                        <a:effectLst/>
                        <a:latin typeface="+mn-lt"/>
                        <a:ea typeface="Times New Roman" panose="02020603050405020304" pitchFamily="18" charset="0"/>
                      </a:endParaRPr>
                    </a:p>
                    <a:p>
                      <a:pPr algn="just">
                        <a:spcAft>
                          <a:spcPts val="0"/>
                        </a:spcAft>
                      </a:pPr>
                      <a:endParaRPr lang="en-US" sz="1400" dirty="0">
                        <a:effectLst/>
                        <a:latin typeface="Arial" panose="020B0604020202020204" pitchFamily="34" charset="0"/>
                        <a:ea typeface="Times New Roman" panose="02020603050405020304" pitchFamily="18" charset="0"/>
                      </a:endParaRPr>
                    </a:p>
                    <a:p>
                      <a:pPr marL="0" marR="0" algn="just">
                        <a:lnSpc>
                          <a:spcPct val="107000"/>
                        </a:lnSpc>
                        <a:spcBef>
                          <a:spcPts val="0"/>
                        </a:spcBef>
                        <a:spcAft>
                          <a:spcPts val="0"/>
                        </a:spcAft>
                      </a:pPr>
                      <a:endParaRPr lang="en-GB" sz="1400" dirty="0">
                        <a:effectLst/>
                      </a:endParaRPr>
                    </a:p>
                  </a:txBody>
                  <a:tcPr marL="63688" marR="63688" marT="0" marB="0"/>
                </a:tc>
                <a:tc>
                  <a:txBody>
                    <a:bodyPr/>
                    <a:lstStyle/>
                    <a:p>
                      <a:pPr marL="0" marR="0" algn="just">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Noted. It is necessary for the driving schools to</a:t>
                      </a:r>
                      <a:r>
                        <a:rPr lang="en-US" sz="1600" baseline="0" dirty="0">
                          <a:effectLst/>
                          <a:latin typeface="+mn-lt"/>
                          <a:ea typeface="Calibri" panose="020F0502020204030204" pitchFamily="34" charset="0"/>
                          <a:cs typeface="Times New Roman" panose="02020603050405020304" pitchFamily="18" charset="0"/>
                        </a:rPr>
                        <a:t> be regulated with a view to make sure that the imposter driving schools are eliminated and outlawed in the country. The driving schools industry has been calling for this regulatory framework for some time and even engaging in protest actions at the Department of Transport. The intention is indeed to make sure that driving schools Instructors are properly trained for them to be fit for purpose in terms of imparting driving knowledge and skills to the aspirant drivers in SA</a:t>
                      </a:r>
                      <a:r>
                        <a:rPr lang="en-US" sz="1200" baseline="0" dirty="0">
                          <a:effectLst/>
                          <a:latin typeface="+mj-lt"/>
                          <a:ea typeface="Calibri" panose="020F0502020204030204" pitchFamily="34" charset="0"/>
                          <a:cs typeface="Times New Roman" panose="02020603050405020304" pitchFamily="18" charset="0"/>
                        </a:rPr>
                        <a:t>.</a:t>
                      </a:r>
                    </a:p>
                    <a:p>
                      <a:pPr marL="0" marR="0" algn="just">
                        <a:lnSpc>
                          <a:spcPct val="107000"/>
                        </a:lnSpc>
                        <a:spcBef>
                          <a:spcPts val="0"/>
                        </a:spcBef>
                        <a:spcAft>
                          <a:spcPts val="0"/>
                        </a:spcAft>
                      </a:pPr>
                      <a:r>
                        <a:rPr lang="en-US" sz="1200" baseline="0" dirty="0">
                          <a:effectLst/>
                          <a:latin typeface="+mj-lt"/>
                          <a:ea typeface="Calibri" panose="020F0502020204030204" pitchFamily="34" charset="0"/>
                          <a:cs typeface="Times New Roman" panose="02020603050405020304" pitchFamily="18" charset="0"/>
                        </a:rPr>
                        <a:t> </a:t>
                      </a:r>
                      <a:endParaRPr lang="en-US" sz="1200" dirty="0">
                        <a:effectLst/>
                        <a:latin typeface="+mj-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r h="42469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587209" y="6607100"/>
            <a:ext cx="662398" cy="505602"/>
          </a:xfrm>
        </p:spPr>
        <p:txBody>
          <a:bodyPr/>
          <a:lstStyle/>
          <a:p>
            <a:pPr>
              <a:defRPr/>
            </a:pPr>
            <a:r>
              <a:rPr lang="en-US" dirty="0"/>
              <a:t>35</a:t>
            </a:r>
          </a:p>
        </p:txBody>
      </p:sp>
    </p:spTree>
    <p:extLst>
      <p:ext uri="{BB962C8B-B14F-4D97-AF65-F5344CB8AC3E}">
        <p14:creationId xmlns:p14="http://schemas.microsoft.com/office/powerpoint/2010/main" xmlns="" val="2902510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308125473"/>
              </p:ext>
            </p:extLst>
          </p:nvPr>
        </p:nvGraphicFramePr>
        <p:xfrm>
          <a:off x="0" y="0"/>
          <a:ext cx="9249607" cy="5034672"/>
        </p:xfrm>
        <a:graphic>
          <a:graphicData uri="http://schemas.openxmlformats.org/drawingml/2006/table">
            <a:tbl>
              <a:tblPr firstRow="1" firstCol="1" bandRow="1">
                <a:tableStyleId>{5C22544A-7EE6-4342-B048-85BDC9FD1C3A}</a:tableStyleId>
              </a:tblPr>
              <a:tblGrid>
                <a:gridCol w="1818457">
                  <a:extLst>
                    <a:ext uri="{9D8B030D-6E8A-4147-A177-3AD203B41FA5}">
                      <a16:colId xmlns:a16="http://schemas.microsoft.com/office/drawing/2014/main" xmlns="" val="3578070163"/>
                    </a:ext>
                  </a:extLst>
                </a:gridCol>
                <a:gridCol w="2736304">
                  <a:extLst>
                    <a:ext uri="{9D8B030D-6E8A-4147-A177-3AD203B41FA5}">
                      <a16:colId xmlns:a16="http://schemas.microsoft.com/office/drawing/2014/main" xmlns="" val="199004167"/>
                    </a:ext>
                  </a:extLst>
                </a:gridCol>
                <a:gridCol w="4694846">
                  <a:extLst>
                    <a:ext uri="{9D8B030D-6E8A-4147-A177-3AD203B41FA5}">
                      <a16:colId xmlns:a16="http://schemas.microsoft.com/office/drawing/2014/main" xmlns="" val="885104855"/>
                    </a:ext>
                  </a:extLst>
                </a:gridCol>
              </a:tblGrid>
              <a:tr h="342403">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52002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Justice</a:t>
                      </a:r>
                      <a:r>
                        <a:rPr lang="en-US" sz="1800" b="1" kern="1200" baseline="0" dirty="0">
                          <a:solidFill>
                            <a:schemeClr val="tx1"/>
                          </a:solidFill>
                          <a:effectLst/>
                          <a:latin typeface="+mn-lt"/>
                          <a:ea typeface="+mn-ea"/>
                          <a:cs typeface="+mn-cs"/>
                        </a:rPr>
                        <a:t> Project South Africa</a:t>
                      </a:r>
                      <a:endParaRPr lang="en-US" sz="1800" b="1" kern="1200" dirty="0">
                        <a:solidFill>
                          <a:schemeClr val="tx1"/>
                        </a:solidFill>
                        <a:effectLst/>
                        <a:latin typeface="+mn-lt"/>
                        <a:ea typeface="+mn-ea"/>
                        <a:cs typeface="+mn-cs"/>
                      </a:endParaRPr>
                    </a:p>
                    <a:p>
                      <a:pPr marL="0" marR="0">
                        <a:lnSpc>
                          <a:spcPct val="107000"/>
                        </a:lnSpc>
                        <a:spcBef>
                          <a:spcPts val="0"/>
                        </a:spcBef>
                        <a:spcAft>
                          <a:spcPts val="0"/>
                        </a:spcAft>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400" b="1" dirty="0">
                          <a:effectLst/>
                          <a:latin typeface="Arial" panose="020B0604020202020204" pitchFamily="34" charset="0"/>
                          <a:ea typeface="Times New Roman" panose="02020603050405020304" pitchFamily="18" charset="0"/>
                        </a:rPr>
                        <a:t>Clause 34</a:t>
                      </a:r>
                    </a:p>
                    <a:p>
                      <a:pPr algn="just">
                        <a:spcAft>
                          <a:spcPts val="0"/>
                        </a:spcAft>
                      </a:pPr>
                      <a:r>
                        <a:rPr lang="en-US" sz="1400" dirty="0">
                          <a:effectLst/>
                          <a:latin typeface="+mn-lt"/>
                          <a:ea typeface="Times New Roman" panose="02020603050405020304" pitchFamily="18" charset="0"/>
                        </a:rPr>
                        <a:t>3. It should become a legal requirement that every learner driver undergoes a minimum number of formal training hours with a professionally qualified driving instructor. Leaving training to the discretion of parents, etc. who may themselves be incompetent or dangerous drivers will simply continue to produce poorly skilled drivers. 4. While such a </a:t>
                      </a:r>
                      <a:r>
                        <a:rPr lang="en-US" sz="1400" dirty="0" err="1">
                          <a:effectLst/>
                          <a:latin typeface="+mn-lt"/>
                          <a:ea typeface="Times New Roman" panose="02020603050405020304" pitchFamily="18" charset="0"/>
                        </a:rPr>
                        <a:t>programme</a:t>
                      </a:r>
                      <a:r>
                        <a:rPr lang="en-US" sz="1400" dirty="0">
                          <a:effectLst/>
                          <a:latin typeface="+mn-lt"/>
                          <a:ea typeface="Times New Roman" panose="02020603050405020304" pitchFamily="18" charset="0"/>
                        </a:rPr>
                        <a:t> will take decades to yield notable results, no results will be achieved if it is not done at all. The current efforts to regulate driving schools may be a good start, but things must not be left there.</a:t>
                      </a:r>
                      <a:endParaRPr lang="en-ZA" sz="1400" dirty="0">
                        <a:effectLst/>
                        <a:latin typeface="+mn-lt"/>
                        <a:ea typeface="Times New Roman" panose="02020603050405020304" pitchFamily="18" charset="0"/>
                      </a:endParaRPr>
                    </a:p>
                    <a:p>
                      <a:pPr algn="just">
                        <a:spcAft>
                          <a:spcPts val="0"/>
                        </a:spcAft>
                      </a:pPr>
                      <a:endParaRPr lang="en-US" sz="1400" dirty="0">
                        <a:effectLst/>
                        <a:latin typeface="Arial" panose="020B0604020202020204" pitchFamily="34" charset="0"/>
                        <a:ea typeface="Times New Roman" panose="02020603050405020304" pitchFamily="18" charset="0"/>
                      </a:endParaRPr>
                    </a:p>
                    <a:p>
                      <a:pPr marL="0" marR="0" algn="just">
                        <a:lnSpc>
                          <a:spcPct val="107000"/>
                        </a:lnSpc>
                        <a:spcBef>
                          <a:spcPts val="0"/>
                        </a:spcBef>
                        <a:spcAft>
                          <a:spcPts val="0"/>
                        </a:spcAft>
                      </a:pPr>
                      <a:endParaRPr lang="en-GB" sz="1400" dirty="0">
                        <a:effectLst/>
                      </a:endParaRPr>
                    </a:p>
                  </a:txBody>
                  <a:tcPr marL="63688" marR="63688" marT="0" marB="0"/>
                </a:tc>
                <a:tc>
                  <a:txBody>
                    <a:bodyPr/>
                    <a:lstStyle/>
                    <a:p>
                      <a:pPr marL="0" marR="0" algn="just">
                        <a:lnSpc>
                          <a:spcPct val="107000"/>
                        </a:lnSpc>
                        <a:spcBef>
                          <a:spcPts val="0"/>
                        </a:spcBef>
                        <a:spcAft>
                          <a:spcPts val="0"/>
                        </a:spcAft>
                      </a:pPr>
                      <a:r>
                        <a:rPr lang="en-US" sz="1400" baseline="0" dirty="0">
                          <a:effectLst/>
                          <a:latin typeface="+mn-lt"/>
                          <a:ea typeface="Calibri" panose="020F0502020204030204" pitchFamily="34" charset="0"/>
                          <a:cs typeface="Times New Roman" panose="02020603050405020304" pitchFamily="18" charset="0"/>
                        </a:rPr>
                        <a:t>The issue of making it compulsory for the leaners to be trained by the driving schools will be considered as well provided there are no socio-economic burdens to be placed on our societies with the resultant possibility that some families may not be able to afford the driving schools fees. For people who are unable to obtain formal education at universities and other tertiary institutions, a driving </a:t>
                      </a:r>
                      <a:r>
                        <a:rPr lang="en-US" sz="1400" baseline="0" dirty="0" err="1">
                          <a:effectLst/>
                          <a:latin typeface="+mn-lt"/>
                          <a:ea typeface="Calibri" panose="020F0502020204030204" pitchFamily="34" charset="0"/>
                          <a:cs typeface="Times New Roman" panose="02020603050405020304" pitchFamily="18" charset="0"/>
                        </a:rPr>
                        <a:t>licence</a:t>
                      </a:r>
                      <a:r>
                        <a:rPr lang="en-US" sz="1400" baseline="0" dirty="0">
                          <a:effectLst/>
                          <a:latin typeface="+mn-lt"/>
                          <a:ea typeface="Calibri" panose="020F0502020204030204" pitchFamily="34" charset="0"/>
                          <a:cs typeface="Times New Roman" panose="02020603050405020304" pitchFamily="18" charset="0"/>
                        </a:rPr>
                        <a:t> becomes essential in making sure that the person is able to enter the formal employment workforce and be able to provide for their families while also contributing to the economy. There are competing interests in this regard and as government, while it is important to ensure that we put safer drivers on the public roads, we must also be able to guard against overly regulating and thus stifling the economic growth and contributing to the hardships of our people</a:t>
                      </a:r>
                      <a:r>
                        <a:rPr lang="en-US" sz="1400" baseline="0"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a:xfrm>
            <a:off x="8587209" y="6607100"/>
            <a:ext cx="662398" cy="505602"/>
          </a:xfrm>
        </p:spPr>
        <p:txBody>
          <a:bodyPr/>
          <a:lstStyle/>
          <a:p>
            <a:pPr>
              <a:defRPr/>
            </a:pPr>
            <a:r>
              <a:rPr lang="en-US" dirty="0"/>
              <a:t>35</a:t>
            </a:r>
          </a:p>
        </p:txBody>
      </p:sp>
    </p:spTree>
    <p:extLst>
      <p:ext uri="{BB962C8B-B14F-4D97-AF65-F5344CB8AC3E}">
        <p14:creationId xmlns:p14="http://schemas.microsoft.com/office/powerpoint/2010/main" xmlns="" val="32411135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49063335"/>
              </p:ext>
            </p:extLst>
          </p:nvPr>
        </p:nvGraphicFramePr>
        <p:xfrm>
          <a:off x="0" y="-17636"/>
          <a:ext cx="9249607" cy="5520099"/>
        </p:xfrm>
        <a:graphic>
          <a:graphicData uri="http://schemas.openxmlformats.org/drawingml/2006/table">
            <a:tbl>
              <a:tblPr firstRow="1" firstCol="1" bandRow="1">
                <a:tableStyleId>{5C22544A-7EE6-4342-B048-85BDC9FD1C3A}</a:tableStyleId>
              </a:tblPr>
              <a:tblGrid>
                <a:gridCol w="1890465">
                  <a:extLst>
                    <a:ext uri="{9D8B030D-6E8A-4147-A177-3AD203B41FA5}">
                      <a16:colId xmlns:a16="http://schemas.microsoft.com/office/drawing/2014/main" xmlns="" val="3578070163"/>
                    </a:ext>
                  </a:extLst>
                </a:gridCol>
                <a:gridCol w="3078419">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004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703494">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Justice</a:t>
                      </a:r>
                      <a:r>
                        <a:rPr lang="en-US" sz="1800" b="1" kern="1200" baseline="0" dirty="0">
                          <a:solidFill>
                            <a:schemeClr val="tx1"/>
                          </a:solidFill>
                          <a:effectLst/>
                          <a:latin typeface="+mn-lt"/>
                          <a:ea typeface="+mn-ea"/>
                          <a:cs typeface="+mn-cs"/>
                        </a:rPr>
                        <a:t> Project South Africa</a:t>
                      </a:r>
                      <a:endParaRPr lang="en-US" sz="1800" b="1" kern="1200" dirty="0">
                        <a:solidFill>
                          <a:schemeClr val="tx1"/>
                        </a:solidFill>
                        <a:effectLst/>
                        <a:latin typeface="+mn-lt"/>
                        <a:ea typeface="+mn-ea"/>
                        <a:cs typeface="+mn-cs"/>
                      </a:endParaRPr>
                    </a:p>
                    <a:p>
                      <a:pPr marL="0" marR="0">
                        <a:lnSpc>
                          <a:spcPct val="107000"/>
                        </a:lnSpc>
                        <a:spcBef>
                          <a:spcPts val="0"/>
                        </a:spcBef>
                        <a:spcAft>
                          <a:spcPts val="0"/>
                        </a:spcAft>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400" b="1" dirty="0">
                          <a:effectLst/>
                          <a:latin typeface="+mn-lt"/>
                          <a:ea typeface="Times New Roman" panose="02020603050405020304" pitchFamily="18" charset="0"/>
                        </a:rPr>
                        <a:t>Clause 46</a:t>
                      </a:r>
                    </a:p>
                    <a:p>
                      <a:pPr algn="just">
                        <a:spcAft>
                          <a:spcPts val="0"/>
                        </a:spcAft>
                      </a:pPr>
                      <a:r>
                        <a:rPr lang="en-US" sz="1400" dirty="0">
                          <a:effectLst/>
                          <a:latin typeface="+mn-lt"/>
                          <a:ea typeface="Times New Roman" panose="02020603050405020304" pitchFamily="18" charset="0"/>
                        </a:rPr>
                        <a:t>Recommendations: - </a:t>
                      </a:r>
                    </a:p>
                    <a:p>
                      <a:pPr marL="342900" indent="-342900" algn="just">
                        <a:spcAft>
                          <a:spcPts val="0"/>
                        </a:spcAft>
                        <a:buAutoNum type="arabicPeriod"/>
                      </a:pPr>
                      <a:r>
                        <a:rPr lang="en-US" sz="1400" dirty="0">
                          <a:effectLst/>
                          <a:latin typeface="+mn-lt"/>
                          <a:ea typeface="Times New Roman" panose="02020603050405020304" pitchFamily="18" charset="0"/>
                        </a:rPr>
                        <a:t>DoT should stop trying to loosen a proverbial wheel nut with a screwdriver and start using the right tools for the job. </a:t>
                      </a:r>
                    </a:p>
                    <a:p>
                      <a:pPr marL="342900" indent="-342900" algn="just">
                        <a:spcAft>
                          <a:spcPts val="0"/>
                        </a:spcAft>
                        <a:buAutoNum type="arabicPeriod"/>
                      </a:pPr>
                      <a:r>
                        <a:rPr lang="en-US" sz="1400" dirty="0">
                          <a:effectLst/>
                          <a:latin typeface="+mn-lt"/>
                          <a:ea typeface="Times New Roman" panose="02020603050405020304" pitchFamily="18" charset="0"/>
                        </a:rPr>
                        <a:t>The Committee should reject the proposed removal of the limit, instruct the DOT to leave the current limits as they are, and the DOT and RTMC must demand of law enforcement authorities that these should be enforced rigidly. </a:t>
                      </a:r>
                      <a:endParaRPr lang="en-GB" sz="1400" dirty="0">
                        <a:effectLst/>
                      </a:endParaRPr>
                    </a:p>
                  </a:txBody>
                  <a:tcPr marL="63688" marR="63688" marT="0" marB="0"/>
                </a:tc>
                <a:tc>
                  <a:txBody>
                    <a:bodyPr/>
                    <a:lstStyle/>
                    <a:p>
                      <a:pPr marL="0" marR="0" algn="just">
                        <a:lnSpc>
                          <a:spcPct val="107000"/>
                        </a:lnSpc>
                        <a:spcBef>
                          <a:spcPts val="0"/>
                        </a:spcBef>
                        <a:spcAft>
                          <a:spcPts val="0"/>
                        </a:spcAft>
                      </a:pPr>
                      <a:r>
                        <a:rPr lang="en-US" sz="1400" kern="1200" baseline="0" dirty="0">
                          <a:solidFill>
                            <a:schemeClr val="dk1"/>
                          </a:solidFill>
                          <a:effectLst/>
                          <a:latin typeface="+mn-lt"/>
                          <a:ea typeface="Calibri" panose="020F0502020204030204" pitchFamily="34" charset="0"/>
                          <a:cs typeface="Times New Roman" panose="02020603050405020304" pitchFamily="18" charset="0"/>
                        </a:rPr>
                        <a:t>Noted</a:t>
                      </a:r>
                      <a:r>
                        <a:rPr lang="en-US" sz="1400" baseline="0" dirty="0">
                          <a:effectLst/>
                          <a:latin typeface="+mn-lt"/>
                          <a:ea typeface="Calibri" panose="020F0502020204030204" pitchFamily="34" charset="0"/>
                          <a:cs typeface="Times New Roman" panose="02020603050405020304" pitchFamily="18" charset="0"/>
                        </a:rPr>
                        <a:t>, </a:t>
                      </a:r>
                      <a:r>
                        <a:rPr lang="en-US" sz="1400" kern="1200" dirty="0">
                          <a:solidFill>
                            <a:schemeClr val="tx1"/>
                          </a:solidFill>
                          <a:effectLst/>
                          <a:latin typeface="+mn-lt"/>
                          <a:ea typeface="Calibri" panose="020F0502020204030204" pitchFamily="34" charset="0"/>
                          <a:cs typeface="Times New Roman" panose="02020603050405020304" pitchFamily="18" charset="0"/>
                        </a:rPr>
                        <a:t>South Africa has high percentages of road deaths daily, various contributing factors are responsible for that but various initiatives are needed to stem the tide and reverse the effects thereof including this one, law enforcement enhancement is but one of those initiatives and both the MEC, and local authorities are in terms of section 3 of the NRTA responsible for that and they are performing that part excellently). </a:t>
                      </a:r>
                    </a:p>
                    <a:p>
                      <a:pPr marL="0" marR="0" algn="just">
                        <a:lnSpc>
                          <a:spcPct val="107000"/>
                        </a:lnSpc>
                        <a:spcBef>
                          <a:spcPts val="0"/>
                        </a:spcBef>
                        <a:spcAft>
                          <a:spcPts val="0"/>
                        </a:spcAft>
                      </a:pPr>
                      <a:endParaRPr lang="en-US" sz="1400" kern="1200" dirty="0">
                        <a:solidFill>
                          <a:schemeClr val="tx1"/>
                        </a:solidFill>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kern="1200" baseline="0" dirty="0">
                          <a:solidFill>
                            <a:schemeClr val="tx1"/>
                          </a:solidFill>
                          <a:effectLst/>
                          <a:latin typeface="+mn-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r h="421225">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587209" y="6823124"/>
            <a:ext cx="662398" cy="436920"/>
          </a:xfrm>
        </p:spPr>
        <p:txBody>
          <a:bodyPr/>
          <a:lstStyle/>
          <a:p>
            <a:pPr>
              <a:defRPr/>
            </a:pPr>
            <a:r>
              <a:rPr lang="en-US" dirty="0"/>
              <a:t>36</a:t>
            </a:r>
          </a:p>
        </p:txBody>
      </p:sp>
    </p:spTree>
    <p:extLst>
      <p:ext uri="{BB962C8B-B14F-4D97-AF65-F5344CB8AC3E}">
        <p14:creationId xmlns:p14="http://schemas.microsoft.com/office/powerpoint/2010/main" xmlns="" val="2485067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99256460"/>
              </p:ext>
            </p:extLst>
          </p:nvPr>
        </p:nvGraphicFramePr>
        <p:xfrm>
          <a:off x="0" y="1"/>
          <a:ext cx="9253538" cy="5895696"/>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177381">
                  <a:extLst>
                    <a:ext uri="{9D8B030D-6E8A-4147-A177-3AD203B41FA5}">
                      <a16:colId xmlns:a16="http://schemas.microsoft.com/office/drawing/2014/main" xmlns="" val="199004167"/>
                    </a:ext>
                  </a:extLst>
                </a:gridCol>
                <a:gridCol w="4266729">
                  <a:extLst>
                    <a:ext uri="{9D8B030D-6E8A-4147-A177-3AD203B41FA5}">
                      <a16:colId xmlns:a16="http://schemas.microsoft.com/office/drawing/2014/main" xmlns="" val="885104855"/>
                    </a:ext>
                  </a:extLst>
                </a:gridCol>
              </a:tblGrid>
              <a:tr h="219606">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a:t>
                      </a:r>
                      <a:r>
                        <a:rPr lang="en-GB" sz="1400" dirty="0" smtClean="0">
                          <a:solidFill>
                            <a:schemeClr val="tx1"/>
                          </a:solidFill>
                          <a:effectLst/>
                        </a:rPr>
                        <a:t>Response- </a:t>
                      </a:r>
                      <a:r>
                        <a:rPr lang="en-GB" sz="1400" dirty="0" err="1" smtClean="0">
                          <a:solidFill>
                            <a:schemeClr val="tx1"/>
                          </a:solidFill>
                          <a:effectLst/>
                        </a:rPr>
                        <a:t>cont</a:t>
                      </a:r>
                      <a:r>
                        <a:rPr lang="en-GB" sz="1400" dirty="0" smtClean="0">
                          <a:solidFill>
                            <a:schemeClr val="tx1"/>
                          </a:solidFill>
                          <a:effectLst/>
                        </a:rPr>
                        <a: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667413">
                <a:tc>
                  <a:txBody>
                    <a:bodyPr/>
                    <a:lstStyle/>
                    <a:p>
                      <a:pPr marL="0" marR="0">
                        <a:lnSpc>
                          <a:spcPct val="107000"/>
                        </a:lnSpc>
                        <a:spcBef>
                          <a:spcPts val="0"/>
                        </a:spcBef>
                        <a:spcAft>
                          <a:spcPts val="0"/>
                        </a:spcAft>
                      </a:pPr>
                      <a:r>
                        <a:rPr lang="en-US" sz="1400" b="1" dirty="0" smtClean="0">
                          <a:solidFill>
                            <a:schemeClr val="tx1"/>
                          </a:solidFill>
                          <a:effectLst/>
                          <a:latin typeface="Calibri" panose="020F0502020204030204" pitchFamily="34" charset="0"/>
                          <a:cs typeface="Times New Roman" panose="02020603050405020304" pitchFamily="18" charset="0"/>
                        </a:rPr>
                        <a:t>Western</a:t>
                      </a:r>
                      <a:r>
                        <a:rPr lang="en-US" sz="1400" b="1" baseline="0" dirty="0" smtClean="0">
                          <a:solidFill>
                            <a:schemeClr val="tx1"/>
                          </a:solidFill>
                          <a:effectLst/>
                          <a:latin typeface="Calibri" panose="020F0502020204030204" pitchFamily="34" charset="0"/>
                          <a:cs typeface="Times New Roman" panose="02020603050405020304" pitchFamily="18" charset="0"/>
                        </a:rPr>
                        <a:t> Cape </a:t>
                      </a:r>
                      <a:endParaRPr lang="en-GB" sz="1400" b="1" dirty="0">
                        <a:solidFill>
                          <a:schemeClr val="tx1"/>
                        </a:solidFill>
                        <a:effectLst/>
                      </a:endParaRPr>
                    </a:p>
                  </a:txBody>
                  <a:tcPr marL="63688" marR="63688" marT="0" marB="0">
                    <a:solidFill>
                      <a:srgbClr val="FF9900"/>
                    </a:solidFill>
                  </a:tcPr>
                </a:tc>
                <a:tc>
                  <a:txBody>
                    <a:bodyPr/>
                    <a:lstStyle/>
                    <a:p>
                      <a:pPr marL="285750" indent="-285750" algn="just">
                        <a:buFontTx/>
                        <a:buChar char="-"/>
                      </a:pPr>
                      <a:endParaRPr lang="en-US" sz="1400" kern="1200" dirty="0">
                        <a:solidFill>
                          <a:schemeClr val="dk1"/>
                        </a:solidFill>
                        <a:effectLst/>
                        <a:latin typeface="+mn-lt"/>
                        <a:ea typeface="+mn-ea"/>
                        <a:cs typeface="+mn-cs"/>
                      </a:endParaRPr>
                    </a:p>
                  </a:txBody>
                  <a:tcPr marL="63688" marR="63688" marT="0" marB="0"/>
                </a:tc>
                <a:tc>
                  <a:txBody>
                    <a:bodyPr/>
                    <a:lstStyle/>
                    <a:p>
                      <a:pPr marL="285750" indent="-285750" algn="just">
                        <a:buFontTx/>
                        <a:buChar char="-"/>
                      </a:pPr>
                      <a:r>
                        <a:rPr lang="en-US" sz="1400" kern="1200" dirty="0" smtClean="0">
                          <a:solidFill>
                            <a:schemeClr val="tx1"/>
                          </a:solidFill>
                          <a:effectLst/>
                          <a:latin typeface="+mn-lt"/>
                          <a:ea typeface="+mn-ea"/>
                          <a:cs typeface="+mn-cs"/>
                        </a:rPr>
                        <a:t>According to a report done by the RTMC in collaboration with the South African Medical Research Council indicates that drunk driving accounts  for 27.1% of fatal crashes in the country. 55% of fatal crashes happened at night and about three out of five happened over the weekends. The estimated cost to the economy because of drunk driving sits at R18.2 billion annually . An investigation on mortuary data from 2007-2012 has indicated that drivers were the largest proportion of road traffic crash victims with a positive BAC 60.4% followed by pedestrians at 55.6% and motor cyclists at 55.0%.</a:t>
                      </a:r>
                      <a:r>
                        <a:rPr lang="en-ZA" sz="1400" kern="1200" dirty="0" smtClean="0">
                          <a:solidFill>
                            <a:schemeClr val="tx1"/>
                          </a:solidFill>
                          <a:effectLst/>
                          <a:latin typeface="+mn-lt"/>
                          <a:ea typeface="+mn-ea"/>
                          <a:cs typeface="+mn-cs"/>
                        </a:rPr>
                        <a:t> </a:t>
                      </a:r>
                    </a:p>
                    <a:p>
                      <a:pPr marL="0" marR="0" algn="just">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7</a:t>
            </a:fld>
            <a:endParaRPr lang="en-US"/>
          </a:p>
        </p:txBody>
      </p:sp>
    </p:spTree>
    <p:extLst>
      <p:ext uri="{BB962C8B-B14F-4D97-AF65-F5344CB8AC3E}">
        <p14:creationId xmlns:p14="http://schemas.microsoft.com/office/powerpoint/2010/main" xmlns="" val="34665699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8876495"/>
              </p:ext>
            </p:extLst>
          </p:nvPr>
        </p:nvGraphicFramePr>
        <p:xfrm>
          <a:off x="-673" y="-5166"/>
          <a:ext cx="9249607" cy="5568050"/>
        </p:xfrm>
        <a:graphic>
          <a:graphicData uri="http://schemas.openxmlformats.org/drawingml/2006/table">
            <a:tbl>
              <a:tblPr firstRow="1" firstCol="1" bandRow="1">
                <a:tableStyleId>{5C22544A-7EE6-4342-B048-85BDC9FD1C3A}</a:tableStyleId>
              </a:tblPr>
              <a:tblGrid>
                <a:gridCol w="1970449">
                  <a:extLst>
                    <a:ext uri="{9D8B030D-6E8A-4147-A177-3AD203B41FA5}">
                      <a16:colId xmlns:a16="http://schemas.microsoft.com/office/drawing/2014/main" xmlns="" val="3578070163"/>
                    </a:ext>
                  </a:extLst>
                </a:gridCol>
                <a:gridCol w="3809121">
                  <a:extLst>
                    <a:ext uri="{9D8B030D-6E8A-4147-A177-3AD203B41FA5}">
                      <a16:colId xmlns:a16="http://schemas.microsoft.com/office/drawing/2014/main" xmlns="" val="199004167"/>
                    </a:ext>
                  </a:extLst>
                </a:gridCol>
                <a:gridCol w="3470037">
                  <a:extLst>
                    <a:ext uri="{9D8B030D-6E8A-4147-A177-3AD203B41FA5}">
                      <a16:colId xmlns:a16="http://schemas.microsoft.com/office/drawing/2014/main" xmlns="" val="885104855"/>
                    </a:ext>
                  </a:extLst>
                </a:gridCol>
              </a:tblGrid>
              <a:tr h="416495">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15155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Justice</a:t>
                      </a:r>
                      <a:r>
                        <a:rPr lang="en-US" sz="1800" b="1" kern="1200" baseline="0" dirty="0">
                          <a:solidFill>
                            <a:schemeClr val="tx1"/>
                          </a:solidFill>
                          <a:effectLst/>
                          <a:latin typeface="+mn-lt"/>
                          <a:ea typeface="+mn-ea"/>
                          <a:cs typeface="+mn-cs"/>
                        </a:rPr>
                        <a:t> Project South Africa</a:t>
                      </a:r>
                      <a:endParaRPr lang="en-US" sz="1800" b="1" kern="1200" dirty="0">
                        <a:solidFill>
                          <a:schemeClr val="tx1"/>
                        </a:solidFill>
                        <a:effectLst/>
                        <a:latin typeface="+mn-lt"/>
                        <a:ea typeface="+mn-ea"/>
                        <a:cs typeface="+mn-cs"/>
                      </a:endParaRPr>
                    </a:p>
                    <a:p>
                      <a:pPr marL="0" marR="0">
                        <a:lnSpc>
                          <a:spcPct val="107000"/>
                        </a:lnSpc>
                        <a:spcBef>
                          <a:spcPts val="0"/>
                        </a:spcBef>
                        <a:spcAft>
                          <a:spcPts val="0"/>
                        </a:spcAft>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400" b="1" dirty="0">
                          <a:effectLst/>
                          <a:latin typeface="Arial" panose="020B0604020202020204" pitchFamily="34" charset="0"/>
                          <a:ea typeface="Times New Roman" panose="02020603050405020304" pitchFamily="18" charset="0"/>
                        </a:rPr>
                        <a:t>Clause 46</a:t>
                      </a:r>
                    </a:p>
                    <a:p>
                      <a:pPr algn="just">
                        <a:spcAft>
                          <a:spcPts val="0"/>
                        </a:spcAft>
                      </a:pPr>
                      <a:r>
                        <a:rPr lang="en-US" sz="1400" dirty="0">
                          <a:effectLst/>
                          <a:latin typeface="Arial" panose="020B0604020202020204" pitchFamily="34" charset="0"/>
                          <a:ea typeface="Times New Roman" panose="02020603050405020304" pitchFamily="18" charset="0"/>
                        </a:rPr>
                        <a:t>Recommendations: - </a:t>
                      </a:r>
                    </a:p>
                    <a:p>
                      <a:pPr algn="just">
                        <a:spcAft>
                          <a:spcPts val="0"/>
                        </a:spcAft>
                      </a:pPr>
                      <a:r>
                        <a:rPr lang="en-US" sz="1400" dirty="0">
                          <a:effectLst/>
                          <a:latin typeface="Arial" panose="020B0604020202020204" pitchFamily="34" charset="0"/>
                          <a:ea typeface="Times New Roman" panose="02020603050405020304" pitchFamily="18" charset="0"/>
                        </a:rPr>
                        <a:t>3. Because the unacceptably long-outstanding National Road Traffic Law Enforcement Code has not been </a:t>
                      </a:r>
                      <a:r>
                        <a:rPr lang="en-US" sz="1400" dirty="0" err="1">
                          <a:effectLst/>
                          <a:latin typeface="Arial" panose="020B0604020202020204" pitchFamily="34" charset="0"/>
                          <a:ea typeface="Times New Roman" panose="02020603050405020304" pitchFamily="18" charset="0"/>
                        </a:rPr>
                        <a:t>finalised</a:t>
                      </a:r>
                      <a:r>
                        <a:rPr lang="en-US" sz="1400" dirty="0">
                          <a:effectLst/>
                          <a:latin typeface="Arial" panose="020B0604020202020204" pitchFamily="34" charset="0"/>
                          <a:ea typeface="Times New Roman" panose="02020603050405020304" pitchFamily="18" charset="0"/>
                        </a:rPr>
                        <a:t> and implemented by the RTMC, such demands may fall on deaf ears because currently, neither the Minister not the RTMC have the authority to make any demands of local and provincial authorities. This can be cured by the RTMC doing what it is obliged by legislation to do. </a:t>
                      </a:r>
                    </a:p>
                    <a:p>
                      <a:pPr algn="just">
                        <a:spcAft>
                          <a:spcPts val="0"/>
                        </a:spcAft>
                      </a:pPr>
                      <a:r>
                        <a:rPr lang="en-US" sz="1400" dirty="0">
                          <a:effectLst/>
                          <a:latin typeface="Arial" panose="020B0604020202020204" pitchFamily="34" charset="0"/>
                          <a:ea typeface="Times New Roman" panose="02020603050405020304" pitchFamily="18" charset="0"/>
                        </a:rPr>
                        <a:t>4. If the Minister were to make regulations compelling law enforcement officials to screen every driver who is involved in a collision for the presence of alcohol, this may represent a good start. Regulations could also be formulated to compel the provision of a forensic sample from a driver who is suspected of DUI, to be provided by doctors and nurses at trauma units. </a:t>
                      </a:r>
                      <a:endParaRPr lang="en-GB" sz="1400" dirty="0">
                        <a:effectLst/>
                      </a:endParaRPr>
                    </a:p>
                  </a:txBody>
                  <a:tcPr marL="63688" marR="63688" marT="0" marB="0"/>
                </a:tc>
                <a:tc>
                  <a:txBody>
                    <a:bodyPr/>
                    <a:lstStyle/>
                    <a:p>
                      <a:pPr marL="0" marR="0" algn="just">
                        <a:lnSpc>
                          <a:spcPct val="107000"/>
                        </a:lnSpc>
                        <a:spcBef>
                          <a:spcPts val="0"/>
                        </a:spcBef>
                        <a:spcAft>
                          <a:spcPts val="0"/>
                        </a:spcAft>
                      </a:pPr>
                      <a:r>
                        <a:rPr lang="en-US" sz="1400" kern="1200" baseline="0" dirty="0">
                          <a:solidFill>
                            <a:schemeClr val="dk1"/>
                          </a:solidFill>
                          <a:effectLst/>
                          <a:latin typeface="+mn-lt"/>
                          <a:ea typeface="Calibri" panose="020F0502020204030204" pitchFamily="34" charset="0"/>
                          <a:cs typeface="Times New Roman" panose="02020603050405020304" pitchFamily="18" charset="0"/>
                        </a:rPr>
                        <a:t>Noted</a:t>
                      </a:r>
                      <a:r>
                        <a:rPr lang="en-US" sz="1400" baseline="0" dirty="0">
                          <a:effectLst/>
                          <a:latin typeface="+mn-lt"/>
                          <a:ea typeface="Calibri" panose="020F0502020204030204" pitchFamily="34" charset="0"/>
                          <a:cs typeface="Times New Roman" panose="02020603050405020304" pitchFamily="18" charset="0"/>
                        </a:rPr>
                        <a:t>, Department together with the RTMC are at the advanced stage of finalizing the Code.</a:t>
                      </a:r>
                      <a:r>
                        <a:rPr lang="en-US" sz="1400" kern="1200" baseline="0" dirty="0">
                          <a:solidFill>
                            <a:schemeClr val="tx1"/>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a:xfrm>
            <a:off x="8587209" y="6823124"/>
            <a:ext cx="662398" cy="436920"/>
          </a:xfrm>
        </p:spPr>
        <p:txBody>
          <a:bodyPr/>
          <a:lstStyle/>
          <a:p>
            <a:pPr>
              <a:defRPr/>
            </a:pPr>
            <a:r>
              <a:rPr lang="en-US" dirty="0"/>
              <a:t>36</a:t>
            </a:r>
          </a:p>
        </p:txBody>
      </p:sp>
    </p:spTree>
    <p:extLst>
      <p:ext uri="{BB962C8B-B14F-4D97-AF65-F5344CB8AC3E}">
        <p14:creationId xmlns:p14="http://schemas.microsoft.com/office/powerpoint/2010/main" xmlns="" val="40482327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63973322"/>
              </p:ext>
            </p:extLst>
          </p:nvPr>
        </p:nvGraphicFramePr>
        <p:xfrm>
          <a:off x="-2431" y="-26504"/>
          <a:ext cx="9249607" cy="5782761"/>
        </p:xfrm>
        <a:graphic>
          <a:graphicData uri="http://schemas.openxmlformats.org/drawingml/2006/table">
            <a:tbl>
              <a:tblPr firstRow="1" firstCol="1" bandRow="1">
                <a:tableStyleId>{5C22544A-7EE6-4342-B048-85BDC9FD1C3A}</a:tableStyleId>
              </a:tblPr>
              <a:tblGrid>
                <a:gridCol w="1898441">
                  <a:extLst>
                    <a:ext uri="{9D8B030D-6E8A-4147-A177-3AD203B41FA5}">
                      <a16:colId xmlns:a16="http://schemas.microsoft.com/office/drawing/2014/main" xmlns="" val="3578070163"/>
                    </a:ext>
                  </a:extLst>
                </a:gridCol>
                <a:gridCol w="3070443">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4143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44132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Justice</a:t>
                      </a:r>
                      <a:r>
                        <a:rPr lang="en-US" sz="1800" b="1" kern="1200" baseline="0" dirty="0">
                          <a:solidFill>
                            <a:schemeClr val="tx1"/>
                          </a:solidFill>
                          <a:effectLst/>
                          <a:latin typeface="+mn-lt"/>
                          <a:ea typeface="+mn-ea"/>
                          <a:cs typeface="+mn-cs"/>
                        </a:rPr>
                        <a:t> Project South Africa</a:t>
                      </a:r>
                      <a:endParaRPr lang="en-US" sz="1800" b="1" kern="1200" dirty="0">
                        <a:solidFill>
                          <a:schemeClr val="tx1"/>
                        </a:solidFill>
                        <a:effectLst/>
                        <a:latin typeface="+mn-lt"/>
                        <a:ea typeface="+mn-ea"/>
                        <a:cs typeface="+mn-cs"/>
                      </a:endParaRPr>
                    </a:p>
                    <a:p>
                      <a:pPr marL="0" marR="0">
                        <a:lnSpc>
                          <a:spcPct val="107000"/>
                        </a:lnSpc>
                        <a:spcBef>
                          <a:spcPts val="0"/>
                        </a:spcBef>
                        <a:spcAft>
                          <a:spcPts val="0"/>
                        </a:spcAft>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600" b="1" dirty="0">
                          <a:effectLst/>
                          <a:latin typeface="+mn-lt"/>
                          <a:ea typeface="Times New Roman" panose="02020603050405020304" pitchFamily="18" charset="0"/>
                        </a:rPr>
                        <a:t>Clause 46</a:t>
                      </a:r>
                    </a:p>
                    <a:p>
                      <a:pPr algn="just">
                        <a:spcAft>
                          <a:spcPts val="0"/>
                        </a:spcAft>
                      </a:pPr>
                      <a:r>
                        <a:rPr lang="en-US" sz="1600" dirty="0">
                          <a:effectLst/>
                          <a:latin typeface="+mn-lt"/>
                          <a:ea typeface="Times New Roman" panose="02020603050405020304" pitchFamily="18" charset="0"/>
                        </a:rPr>
                        <a:t>Recommendations: - </a:t>
                      </a:r>
                    </a:p>
                    <a:p>
                      <a:pPr algn="just">
                        <a:spcAft>
                          <a:spcPts val="0"/>
                        </a:spcAft>
                      </a:pPr>
                      <a:r>
                        <a:rPr lang="en-US" sz="1600" dirty="0">
                          <a:effectLst/>
                          <a:latin typeface="+mn-lt"/>
                          <a:ea typeface="Times New Roman" panose="02020603050405020304" pitchFamily="18" charset="0"/>
                        </a:rPr>
                        <a:t>5. While it will require cooperation of the Minister of Justice and of the legislature, changes should be made to the Criminal Procedure Act to </a:t>
                      </a:r>
                      <a:r>
                        <a:rPr lang="en-US" sz="1600" dirty="0" err="1">
                          <a:effectLst/>
                          <a:latin typeface="+mn-lt"/>
                          <a:ea typeface="Times New Roman" panose="02020603050405020304" pitchFamily="18" charset="0"/>
                        </a:rPr>
                        <a:t>authorise</a:t>
                      </a:r>
                      <a:r>
                        <a:rPr lang="en-US" sz="1600" dirty="0">
                          <a:effectLst/>
                          <a:latin typeface="+mn-lt"/>
                          <a:ea typeface="Times New Roman" panose="02020603050405020304" pitchFamily="18" charset="0"/>
                        </a:rPr>
                        <a:t> paramedics registered with the HPCSA to draw forensic blood samples for alcohol and drug testing, to streamline the process.</a:t>
                      </a:r>
                    </a:p>
                    <a:p>
                      <a:pPr algn="just">
                        <a:spcAft>
                          <a:spcPts val="0"/>
                        </a:spcAft>
                      </a:pPr>
                      <a:r>
                        <a:rPr lang="en-US" sz="1600" dirty="0">
                          <a:effectLst/>
                          <a:latin typeface="+mn-lt"/>
                          <a:ea typeface="Times New Roman" panose="02020603050405020304" pitchFamily="18" charset="0"/>
                        </a:rPr>
                        <a:t>6.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 high volume of planed and random breath alcohol testing must become the norm. It is not enough that such exercises are only conducted from time to time, particularly on weekends. </a:t>
                      </a:r>
                      <a:r>
                        <a:rPr lang="en-US" sz="1600" dirty="0">
                          <a:effectLst/>
                          <a:latin typeface="+mn-lt"/>
                          <a:ea typeface="Times New Roman" panose="02020603050405020304" pitchFamily="18" charset="0"/>
                        </a:rPr>
                        <a:t> </a:t>
                      </a:r>
                      <a:endParaRPr lang="en-GB" sz="1600" dirty="0">
                        <a:effectLst/>
                        <a:latin typeface="+mn-lt"/>
                      </a:endParaRPr>
                    </a:p>
                  </a:txBody>
                  <a:tcPr marL="63688" marR="63688" marT="0" marB="0"/>
                </a:tc>
                <a:tc>
                  <a:txBody>
                    <a:bodyPr/>
                    <a:lstStyle/>
                    <a:p>
                      <a:pPr marL="0" marR="0" algn="just">
                        <a:lnSpc>
                          <a:spcPct val="107000"/>
                        </a:lnSpc>
                        <a:spcBef>
                          <a:spcPts val="0"/>
                        </a:spcBef>
                        <a:spcAft>
                          <a:spcPts val="0"/>
                        </a:spcAft>
                      </a:pPr>
                      <a:r>
                        <a:rPr lang="en-US" sz="1600" kern="1200" baseline="0" dirty="0">
                          <a:solidFill>
                            <a:schemeClr val="dk1"/>
                          </a:solidFill>
                          <a:effectLst/>
                          <a:latin typeface="+mn-lt"/>
                          <a:ea typeface="Calibri" panose="020F0502020204030204" pitchFamily="34" charset="0"/>
                          <a:cs typeface="Times New Roman" panose="02020603050405020304" pitchFamily="18" charset="0"/>
                        </a:rPr>
                        <a:t>Noted</a:t>
                      </a:r>
                      <a:r>
                        <a:rPr lang="en-US" sz="1600" baseline="0" dirty="0">
                          <a:effectLst/>
                          <a:latin typeface="+mn-lt"/>
                          <a:ea typeface="Calibri" panose="020F0502020204030204" pitchFamily="34" charset="0"/>
                          <a:cs typeface="Times New Roman" panose="02020603050405020304" pitchFamily="18" charset="0"/>
                        </a:rPr>
                        <a:t>, inter-departmental discussions underway to try an deal with the process of drawing of blood samples</a:t>
                      </a:r>
                      <a:r>
                        <a:rPr lang="en-US" sz="1600" kern="1200" baseline="0" dirty="0">
                          <a:solidFill>
                            <a:schemeClr val="tx1"/>
                          </a:solidFill>
                          <a:effectLst/>
                          <a:latin typeface="+mn-lt"/>
                          <a:ea typeface="Calibri" panose="020F0502020204030204" pitchFamily="34" charset="0"/>
                          <a:cs typeface="Times New Roman" panose="02020603050405020304" pitchFamily="18" charset="0"/>
                        </a:rPr>
                        <a:t>. However the Criminal Procedure Act is the domain of the Minister of Justice. </a:t>
                      </a:r>
                      <a:endParaRPr lang="en-US" sz="16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a:xfrm>
            <a:off x="8587209" y="6823124"/>
            <a:ext cx="662398" cy="4369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36</a:t>
            </a:r>
          </a:p>
        </p:txBody>
      </p:sp>
    </p:spTree>
    <p:extLst>
      <p:ext uri="{BB962C8B-B14F-4D97-AF65-F5344CB8AC3E}">
        <p14:creationId xmlns:p14="http://schemas.microsoft.com/office/powerpoint/2010/main" xmlns="" val="8802954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19868768"/>
              </p:ext>
            </p:extLst>
          </p:nvPr>
        </p:nvGraphicFramePr>
        <p:xfrm>
          <a:off x="-31225" y="0"/>
          <a:ext cx="9249607" cy="5553230"/>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384376">
                  <a:extLst>
                    <a:ext uri="{9D8B030D-6E8A-4147-A177-3AD203B41FA5}">
                      <a16:colId xmlns:a16="http://schemas.microsoft.com/office/drawing/2014/main" xmlns="" val="199004167"/>
                    </a:ext>
                  </a:extLst>
                </a:gridCol>
                <a:gridCol w="3960440">
                  <a:extLst>
                    <a:ext uri="{9D8B030D-6E8A-4147-A177-3AD203B41FA5}">
                      <a16:colId xmlns:a16="http://schemas.microsoft.com/office/drawing/2014/main" xmlns="" val="885104855"/>
                    </a:ext>
                  </a:extLst>
                </a:gridCol>
              </a:tblGrid>
              <a:tr h="36003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801777">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Justice</a:t>
                      </a:r>
                      <a:r>
                        <a:rPr lang="en-US" sz="1400" b="1" kern="1200" baseline="0" dirty="0">
                          <a:solidFill>
                            <a:schemeClr val="tx1"/>
                          </a:solidFill>
                          <a:effectLst/>
                          <a:latin typeface="+mn-lt"/>
                          <a:ea typeface="+mn-ea"/>
                          <a:cs typeface="+mn-cs"/>
                        </a:rPr>
                        <a:t> Project South Africa</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Clause 46 </a:t>
                      </a:r>
                    </a:p>
                    <a:p>
                      <a:pPr marL="0" marR="0" algn="just">
                        <a:lnSpc>
                          <a:spcPct val="107000"/>
                        </a:lnSpc>
                        <a:spcBef>
                          <a:spcPts val="0"/>
                        </a:spcBef>
                        <a:spcAft>
                          <a:spcPts val="0"/>
                        </a:spcAft>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7.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Professionalising</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all traffic law enforcement officials and ensuring that prosecutors in the employ of the NPA are provided with the forensic evidence to put before the courts is essential. More extensive use of EBAT must be made, to expedite the prosecution process, which is a cinch when using EBAT. </a:t>
                      </a:r>
                    </a:p>
                    <a:p>
                      <a:pPr marL="0" marR="0" algn="just">
                        <a:lnSpc>
                          <a:spcPct val="107000"/>
                        </a:lnSpc>
                        <a:spcBef>
                          <a:spcPts val="0"/>
                        </a:spcBef>
                        <a:spcAft>
                          <a:spcPts val="0"/>
                        </a:spcAft>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8. State officials must stop levelling idle threats at motorists. Disinformation and empty threats are almost always ineffective and merely serve to make a mockery of properly thought out and executed interventions. </a:t>
                      </a:r>
                    </a:p>
                    <a:p>
                      <a:pPr marL="0" marR="0" algn="just">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Noted, draft regulations on</a:t>
                      </a:r>
                      <a:r>
                        <a:rPr lang="en-US" sz="1600" baseline="0" dirty="0">
                          <a:effectLst/>
                          <a:latin typeface="Calibri" panose="020F0502020204030204" pitchFamily="34" charset="0"/>
                          <a:ea typeface="Calibri" panose="020F0502020204030204" pitchFamily="34" charset="0"/>
                          <a:cs typeface="Times New Roman" panose="02020603050405020304" pitchFamily="18" charset="0"/>
                        </a:rPr>
                        <a:t> the EBAT finalized.</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3688" marR="63688" marT="0" marB="0"/>
                </a:tc>
                <a:extLst>
                  <a:ext uri="{0D108BD9-81ED-4DB2-BD59-A6C34878D82A}">
                    <a16:rowId xmlns:a16="http://schemas.microsoft.com/office/drawing/2014/main" xmlns="" val="720259609"/>
                  </a:ext>
                </a:extLst>
              </a:tr>
              <a:tr h="371596">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72</a:t>
            </a:fld>
            <a:endParaRPr lang="en-US"/>
          </a:p>
        </p:txBody>
      </p:sp>
    </p:spTree>
    <p:extLst>
      <p:ext uri="{BB962C8B-B14F-4D97-AF65-F5344CB8AC3E}">
        <p14:creationId xmlns:p14="http://schemas.microsoft.com/office/powerpoint/2010/main" xmlns="" val="26359843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61765846"/>
              </p:ext>
            </p:extLst>
          </p:nvPr>
        </p:nvGraphicFramePr>
        <p:xfrm>
          <a:off x="3931" y="39756"/>
          <a:ext cx="9249607" cy="5703247"/>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456384">
                  <a:extLst>
                    <a:ext uri="{9D8B030D-6E8A-4147-A177-3AD203B41FA5}">
                      <a16:colId xmlns:a16="http://schemas.microsoft.com/office/drawing/2014/main" xmlns="" val="199004167"/>
                    </a:ext>
                  </a:extLst>
                </a:gridCol>
                <a:gridCol w="3960440">
                  <a:extLst>
                    <a:ext uri="{9D8B030D-6E8A-4147-A177-3AD203B41FA5}">
                      <a16:colId xmlns:a16="http://schemas.microsoft.com/office/drawing/2014/main" xmlns="" val="885104855"/>
                    </a:ext>
                  </a:extLst>
                </a:gridCol>
              </a:tblGrid>
              <a:tr h="299698">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996280">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Justice</a:t>
                      </a:r>
                      <a:r>
                        <a:rPr lang="en-US" sz="1400" b="1" kern="1200" baseline="0" dirty="0">
                          <a:solidFill>
                            <a:schemeClr val="tx1"/>
                          </a:solidFill>
                          <a:effectLst/>
                          <a:latin typeface="+mn-lt"/>
                          <a:ea typeface="+mn-ea"/>
                          <a:cs typeface="+mn-cs"/>
                        </a:rPr>
                        <a:t> Project South Africa</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Clause 46 </a:t>
                      </a:r>
                    </a:p>
                    <a:p>
                      <a:pPr marL="0" marR="0" algn="just">
                        <a:lnSpc>
                          <a:spcPct val="107000"/>
                        </a:lnSpc>
                        <a:spcBef>
                          <a:spcPts val="0"/>
                        </a:spcBef>
                        <a:spcAft>
                          <a:spcPts val="0"/>
                        </a:spcAft>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9. It is only if ALL these recommendations are adopted that any reduction in DUI incidents will be seen. However, it is important to be aware that the efficacy of the measures adopted can only be assessed if proper statistical information is maintained over a sustainable period. This statistical information must come from SAPS and the NPA and should be made a function of the RTMC, which SOE should be compelled to take its functions seriously for a change</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lang="en-US" sz="160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tc>
                  <a:txBody>
                    <a:bodyPr/>
                    <a:lstStyle/>
                    <a:p>
                      <a:pPr marL="0" marR="0" algn="just">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Noted.</a:t>
                      </a:r>
                    </a:p>
                  </a:txBody>
                  <a:tcPr marL="63688" marR="63688" marT="0" marB="0"/>
                </a:tc>
                <a:extLst>
                  <a:ext uri="{0D108BD9-81ED-4DB2-BD59-A6C34878D82A}">
                    <a16:rowId xmlns:a16="http://schemas.microsoft.com/office/drawing/2014/main" xmlns="" val="720259609"/>
                  </a:ext>
                </a:extLst>
              </a:tr>
              <a:tr h="407269">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73</a:t>
            </a:fld>
            <a:endParaRPr lang="en-US"/>
          </a:p>
        </p:txBody>
      </p:sp>
    </p:spTree>
    <p:extLst>
      <p:ext uri="{BB962C8B-B14F-4D97-AF65-F5344CB8AC3E}">
        <p14:creationId xmlns:p14="http://schemas.microsoft.com/office/powerpoint/2010/main" xmlns="" val="3514320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054532440"/>
              </p:ext>
            </p:extLst>
          </p:nvPr>
        </p:nvGraphicFramePr>
        <p:xfrm>
          <a:off x="0" y="0"/>
          <a:ext cx="9249607" cy="5815012"/>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2736304">
                  <a:extLst>
                    <a:ext uri="{9D8B030D-6E8A-4147-A177-3AD203B41FA5}">
                      <a16:colId xmlns:a16="http://schemas.microsoft.com/office/drawing/2014/main" xmlns="" val="199004167"/>
                    </a:ext>
                  </a:extLst>
                </a:gridCol>
                <a:gridCol w="4608512">
                  <a:extLst>
                    <a:ext uri="{9D8B030D-6E8A-4147-A177-3AD203B41FA5}">
                      <a16:colId xmlns:a16="http://schemas.microsoft.com/office/drawing/2014/main" xmlns="" val="885104855"/>
                    </a:ext>
                  </a:extLst>
                </a:gridCol>
              </a:tblGrid>
              <a:tr h="44058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7442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Justice</a:t>
                      </a:r>
                      <a:r>
                        <a:rPr lang="en-US" sz="1400" b="1" kern="1200" baseline="0" dirty="0">
                          <a:solidFill>
                            <a:schemeClr val="tx1"/>
                          </a:solidFill>
                          <a:effectLst/>
                          <a:latin typeface="+mn-lt"/>
                          <a:ea typeface="+mn-ea"/>
                          <a:cs typeface="+mn-cs"/>
                        </a:rPr>
                        <a:t> Project South Africa</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kumimoji="0" lang="en-US" sz="14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mn-cs"/>
                        </a:rPr>
                        <a:t>Clause 47 </a:t>
                      </a:r>
                    </a:p>
                    <a:p>
                      <a:pPr marL="171450" indent="-171450" algn="just">
                        <a:spcAft>
                          <a:spcPts val="0"/>
                        </a:spcAft>
                        <a:buFont typeface="Arial" panose="020B0604020202020204" pitchFamily="34" charset="0"/>
                        <a:buChar char="•"/>
                      </a:pPr>
                      <a:r>
                        <a:rPr lang="en-US" sz="1400" dirty="0">
                          <a:effectLst/>
                          <a:latin typeface="+mn-lt"/>
                          <a:ea typeface="Times New Roman" panose="02020603050405020304" pitchFamily="18" charset="0"/>
                        </a:rPr>
                        <a:t>Disposing of the Shareholders’ committee (S75) Ominous that the Bill seeks to dispose of the involvement of the RTMC’s Shareholders’ Committee in road traffic legislation. It must not be forgotten that local and provincial government maintain the competency of traffic regulation in terms of the Constitution, 1996. If the Minister is given carte blanche to make regulations on a whim, it will not serve cooperative governance well.</a:t>
                      </a:r>
                      <a:endParaRPr lang="en-ZA" sz="1400" dirty="0">
                        <a:effectLst/>
                        <a:latin typeface="+mn-lt"/>
                        <a:ea typeface="Times New Roman" panose="02020603050405020304" pitchFamily="18" charset="0"/>
                      </a:endParaRPr>
                    </a:p>
                    <a:p>
                      <a:pPr marL="171450" indent="-171450" algn="just">
                        <a:spcAft>
                          <a:spcPts val="0"/>
                        </a:spcAft>
                        <a:buFont typeface="Arial" panose="020B0604020202020204" pitchFamily="34" charset="0"/>
                        <a:buChar char="•"/>
                      </a:pPr>
                      <a:r>
                        <a:rPr lang="en-US" sz="1400" dirty="0">
                          <a:effectLst/>
                          <a:latin typeface="+mn-lt"/>
                          <a:ea typeface="Times New Roman" panose="02020603050405020304" pitchFamily="18" charset="0"/>
                        </a:rPr>
                        <a:t>Recommendation: - Leave the section 75 unaltered.</a:t>
                      </a:r>
                      <a:endParaRPr lang="en-ZA" sz="1400" dirty="0">
                        <a:effectLst/>
                        <a:latin typeface="+mn-lt"/>
                        <a:ea typeface="Times New Roman" panose="02020603050405020304" pitchFamily="18" charset="0"/>
                      </a:endParaRPr>
                    </a:p>
                    <a:p>
                      <a:pPr marL="0" marR="0" algn="just">
                        <a:lnSpc>
                          <a:spcPct val="107000"/>
                        </a:lnSpc>
                        <a:spcBef>
                          <a:spcPts val="0"/>
                        </a:spcBef>
                        <a:spcAft>
                          <a:spcPts val="0"/>
                        </a:spcAft>
                      </a:pPr>
                      <a:endParaRPr lang="en-US" sz="140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US" sz="140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US" sz="1400" kern="1200" dirty="0">
                        <a:solidFill>
                          <a:schemeClr val="dk1"/>
                        </a:solidFill>
                        <a:effectLst/>
                        <a:latin typeface="+mn-lt"/>
                        <a:ea typeface="+mn-ea"/>
                        <a:cs typeface="+mn-cs"/>
                      </a:endParaRPr>
                    </a:p>
                    <a:p>
                      <a:pPr marL="0" marR="0" algn="just">
                        <a:lnSpc>
                          <a:spcPct val="107000"/>
                        </a:lnSpc>
                        <a:spcBef>
                          <a:spcPts val="0"/>
                        </a:spcBef>
                        <a:spcAft>
                          <a:spcPts val="0"/>
                        </a:spcAft>
                      </a:pPr>
                      <a:endParaRPr lang="en-US" sz="1400" kern="1200" dirty="0">
                        <a:solidFill>
                          <a:schemeClr val="dk1"/>
                        </a:solidFill>
                        <a:effectLst/>
                        <a:latin typeface="+mn-lt"/>
                        <a:ea typeface="+mn-ea"/>
                        <a:cs typeface="+mn-cs"/>
                      </a:endParaRPr>
                    </a:p>
                  </a:txBody>
                  <a:tcPr marL="63688" marR="63688"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The Department of Transport is actually one of the departments that consults intensely in the process of making regulations. In addition to the process of publication of proposed legislative amendments in the government </a:t>
                      </a:r>
                      <a:r>
                        <a:rPr lang="en-US" sz="1400" i="1" dirty="0">
                          <a:effectLst/>
                          <a:latin typeface="+mn-lt"/>
                          <a:ea typeface="Calibri" panose="020F0502020204030204" pitchFamily="34" charset="0"/>
                          <a:cs typeface="Times New Roman" panose="02020603050405020304" pitchFamily="18" charset="0"/>
                        </a:rPr>
                        <a:t>gazette t</a:t>
                      </a:r>
                      <a:r>
                        <a:rPr lang="en-US" sz="1400" dirty="0">
                          <a:effectLst/>
                          <a:latin typeface="+mn-lt"/>
                          <a:ea typeface="Calibri" panose="020F0502020204030204" pitchFamily="34" charset="0"/>
                          <a:cs typeface="Times New Roman" panose="02020603050405020304" pitchFamily="18" charset="0"/>
                        </a:rPr>
                        <a:t>he</a:t>
                      </a:r>
                      <a:r>
                        <a:rPr lang="en-US" sz="1400" baseline="0" dirty="0">
                          <a:effectLst/>
                          <a:latin typeface="+mn-lt"/>
                          <a:ea typeface="Calibri" panose="020F0502020204030204" pitchFamily="34" charset="0"/>
                          <a:cs typeface="Times New Roman" panose="02020603050405020304" pitchFamily="18" charset="0"/>
                        </a:rPr>
                        <a:t> Department has got various committees that comprises all provincial departments of transport in which proposed legislative amendments are made and agreed to according to all chapters and categories in the NRTA. </a:t>
                      </a:r>
                    </a:p>
                    <a:p>
                      <a:pPr marL="285750" marR="0" indent="-285750" algn="just">
                        <a:lnSpc>
                          <a:spcPct val="107000"/>
                        </a:lnSpc>
                        <a:spcBef>
                          <a:spcPts val="0"/>
                        </a:spcBef>
                        <a:spcAft>
                          <a:spcPts val="0"/>
                        </a:spcAft>
                        <a:buFont typeface="Arial" panose="020B0604020202020204" pitchFamily="34" charset="0"/>
                        <a:buChar char="•"/>
                      </a:pPr>
                      <a:r>
                        <a:rPr lang="en-US" sz="1400" baseline="0" dirty="0">
                          <a:effectLst/>
                          <a:latin typeface="+mn-lt"/>
                          <a:ea typeface="Calibri" panose="020F0502020204030204" pitchFamily="34" charset="0"/>
                          <a:cs typeface="Times New Roman" panose="02020603050405020304" pitchFamily="18" charset="0"/>
                        </a:rPr>
                        <a:t>The NRTA is a concurrent legislative functionalities and it follows that legislative amendments can never be a unilateral decision or a solitary show. There is always going to be concurrence and agreement with the provinces and other stakeholders (internal and external) including various industry role players when there are proposed legislative amendments. </a:t>
                      </a:r>
                      <a:endParaRPr lang="en-US" sz="14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74</a:t>
            </a:fld>
            <a:endParaRPr lang="en-US"/>
          </a:p>
        </p:txBody>
      </p:sp>
    </p:spTree>
    <p:extLst>
      <p:ext uri="{BB962C8B-B14F-4D97-AF65-F5344CB8AC3E}">
        <p14:creationId xmlns:p14="http://schemas.microsoft.com/office/powerpoint/2010/main" xmlns="" val="30005720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15734241"/>
              </p:ext>
            </p:extLst>
          </p:nvPr>
        </p:nvGraphicFramePr>
        <p:xfrm>
          <a:off x="-14326" y="-17635"/>
          <a:ext cx="9249607" cy="5832647"/>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2880320">
                  <a:extLst>
                    <a:ext uri="{9D8B030D-6E8A-4147-A177-3AD203B41FA5}">
                      <a16:colId xmlns:a16="http://schemas.microsoft.com/office/drawing/2014/main" xmlns="" val="199004167"/>
                    </a:ext>
                  </a:extLst>
                </a:gridCol>
                <a:gridCol w="4392488">
                  <a:extLst>
                    <a:ext uri="{9D8B030D-6E8A-4147-A177-3AD203B41FA5}">
                      <a16:colId xmlns:a16="http://schemas.microsoft.com/office/drawing/2014/main" xmlns="" val="885104855"/>
                    </a:ext>
                  </a:extLst>
                </a:gridCol>
              </a:tblGrid>
              <a:tr h="44345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8918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800" b="1" kern="1200" dirty="0">
                          <a:solidFill>
                            <a:schemeClr val="tx1"/>
                          </a:solidFill>
                          <a:effectLst/>
                          <a:latin typeface="+mn-lt"/>
                          <a:ea typeface="+mn-ea"/>
                          <a:cs typeface="+mn-cs"/>
                        </a:rPr>
                        <a:t>COSATU</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l">
                        <a:lnSpc>
                          <a:spcPct val="107000"/>
                        </a:lnSpc>
                        <a:spcAft>
                          <a:spcPts val="0"/>
                        </a:spcAft>
                      </a:pPr>
                      <a:r>
                        <a:rPr lang="en-ZA" sz="1400" dirty="0">
                          <a:effectLst/>
                          <a:latin typeface="+mn-lt"/>
                          <a:ea typeface="Calibri" panose="020F0502020204030204" pitchFamily="34" charset="0"/>
                          <a:cs typeface="Times New Roman" panose="02020603050405020304" pitchFamily="18" charset="0"/>
                        </a:rPr>
                        <a:t>Introduction</a:t>
                      </a:r>
                    </a:p>
                    <a:p>
                      <a:pPr algn="l">
                        <a:lnSpc>
                          <a:spcPct val="107000"/>
                        </a:lnSpc>
                        <a:spcAft>
                          <a:spcPts val="0"/>
                        </a:spcAft>
                      </a:pPr>
                      <a:r>
                        <a:rPr lang="en-ZA" sz="1400" dirty="0">
                          <a:effectLst/>
                          <a:latin typeface="+mn-lt"/>
                          <a:ea typeface="Calibri" panose="020F0502020204030204" pitchFamily="34" charset="0"/>
                          <a:cs typeface="Times New Roman" panose="02020603050405020304" pitchFamily="18" charset="0"/>
                        </a:rPr>
                        <a:t> </a:t>
                      </a:r>
                    </a:p>
                    <a:p>
                      <a:pPr algn="just">
                        <a:lnSpc>
                          <a:spcPct val="107000"/>
                        </a:lnSpc>
                        <a:spcAft>
                          <a:spcPts val="0"/>
                        </a:spcAft>
                      </a:pPr>
                      <a:r>
                        <a:rPr lang="en-ZA" sz="1400" dirty="0">
                          <a:effectLst/>
                          <a:latin typeface="+mn-lt"/>
                          <a:ea typeface="Calibri" panose="020F0502020204030204" pitchFamily="34" charset="0"/>
                          <a:cs typeface="Times New Roman" panose="02020603050405020304" pitchFamily="18" charset="0"/>
                        </a:rPr>
                        <a:t>COSATU welcomes the tabling of the National Road Traffic Amendment Bill.  The Federation participated in its engagements at </a:t>
                      </a:r>
                      <a:r>
                        <a:rPr lang="en-ZA" sz="1400" dirty="0" err="1">
                          <a:effectLst/>
                          <a:latin typeface="+mn-lt"/>
                          <a:ea typeface="Calibri" panose="020F0502020204030204" pitchFamily="34" charset="0"/>
                          <a:cs typeface="Times New Roman" panose="02020603050405020304" pitchFamily="18" charset="0"/>
                        </a:rPr>
                        <a:t>Nedlac</a:t>
                      </a:r>
                      <a:r>
                        <a:rPr lang="en-ZA" sz="1400" dirty="0">
                          <a:effectLst/>
                          <a:latin typeface="+mn-lt"/>
                          <a:ea typeface="Calibri" panose="020F0502020204030204" pitchFamily="34" charset="0"/>
                          <a:cs typeface="Times New Roman" panose="02020603050405020304" pitchFamily="18" charset="0"/>
                        </a:rPr>
                        <a:t> and strongly supports its progressive objectives.</a:t>
                      </a:r>
                    </a:p>
                    <a:p>
                      <a:pPr algn="just">
                        <a:lnSpc>
                          <a:spcPct val="107000"/>
                        </a:lnSpc>
                        <a:spcAft>
                          <a:spcPts val="0"/>
                        </a:spcAft>
                      </a:pPr>
                      <a:r>
                        <a:rPr lang="en-ZA" sz="1400" dirty="0">
                          <a:effectLst/>
                          <a:latin typeface="+mn-lt"/>
                          <a:ea typeface="Calibri" panose="020F0502020204030204" pitchFamily="34" charset="0"/>
                          <a:cs typeface="Times New Roman" panose="02020603050405020304" pitchFamily="18" charset="0"/>
                        </a:rPr>
                        <a:t> </a:t>
                      </a:r>
                    </a:p>
                    <a:p>
                      <a:pPr algn="just">
                        <a:lnSpc>
                          <a:spcPct val="107000"/>
                        </a:lnSpc>
                        <a:spcAft>
                          <a:spcPts val="0"/>
                        </a:spcAft>
                      </a:pPr>
                      <a:r>
                        <a:rPr lang="en-ZA" sz="1400" dirty="0">
                          <a:effectLst/>
                          <a:latin typeface="+mn-lt"/>
                          <a:ea typeface="Calibri" panose="020F0502020204030204" pitchFamily="34" charset="0"/>
                          <a:cs typeface="Times New Roman" panose="02020603050405020304" pitchFamily="18" charset="0"/>
                        </a:rPr>
                        <a:t>14 000 unnecessary deaths occur on average every year on South Africa’s roads.  This is not only a painful and needless for those families but also threatens their economic survival as it usually involves the loss of their bread winners.  It costs the economy billions in lost wages and productivity.  It requires billions to be levied from consumers through the fuel tax to fund the Road Accident Fund.</a:t>
                      </a:r>
                    </a:p>
                    <a:p>
                      <a:pPr algn="l">
                        <a:lnSpc>
                          <a:spcPct val="107000"/>
                        </a:lnSpc>
                        <a:spcAft>
                          <a:spcPts val="0"/>
                        </a:spcAft>
                      </a:pPr>
                      <a:r>
                        <a:rPr lang="en-ZA" sz="1400" dirty="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marL="0" marR="0" indent="0" algn="just">
                        <a:lnSpc>
                          <a:spcPct val="107000"/>
                        </a:lnSpc>
                        <a:spcBef>
                          <a:spcPts val="0"/>
                        </a:spcBef>
                        <a:spcAft>
                          <a:spcPts val="0"/>
                        </a:spcAft>
                        <a:buFont typeface="Arial" panose="020B0604020202020204" pitchFamily="34" charset="0"/>
                        <a:buNone/>
                      </a:pPr>
                      <a:endParaRPr lang="en-US" sz="1400" baseline="0" dirty="0">
                        <a:effectLst/>
                        <a:latin typeface="+mn-l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Font typeface="Arial" panose="020B0604020202020204" pitchFamily="34" charset="0"/>
                        <a:buNone/>
                      </a:pPr>
                      <a:r>
                        <a:rPr lang="en-US" sz="1400" baseline="0" dirty="0">
                          <a:effectLst/>
                          <a:latin typeface="+mn-lt"/>
                          <a:ea typeface="Calibri" panose="020F0502020204030204" pitchFamily="34" charset="0"/>
                          <a:cs typeface="Times New Roman" panose="02020603050405020304" pitchFamily="18" charset="0"/>
                        </a:rPr>
                        <a:t>Noted. </a:t>
                      </a:r>
                      <a:endParaRPr lang="en-US" sz="14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75</a:t>
            </a:fld>
            <a:endParaRPr lang="en-US"/>
          </a:p>
        </p:txBody>
      </p:sp>
    </p:spTree>
    <p:extLst>
      <p:ext uri="{BB962C8B-B14F-4D97-AF65-F5344CB8AC3E}">
        <p14:creationId xmlns:p14="http://schemas.microsoft.com/office/powerpoint/2010/main" xmlns="" val="31184501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74188330"/>
              </p:ext>
            </p:extLst>
          </p:nvPr>
        </p:nvGraphicFramePr>
        <p:xfrm>
          <a:off x="0" y="0"/>
          <a:ext cx="9249607" cy="5959028"/>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514066">
                  <a:extLst>
                    <a:ext uri="{9D8B030D-6E8A-4147-A177-3AD203B41FA5}">
                      <a16:colId xmlns:a16="http://schemas.microsoft.com/office/drawing/2014/main" xmlns="" val="199004167"/>
                    </a:ext>
                  </a:extLst>
                </a:gridCol>
                <a:gridCol w="3830750">
                  <a:extLst>
                    <a:ext uri="{9D8B030D-6E8A-4147-A177-3AD203B41FA5}">
                      <a16:colId xmlns:a16="http://schemas.microsoft.com/office/drawing/2014/main" xmlns="" val="885104855"/>
                    </a:ext>
                  </a:extLst>
                </a:gridCol>
              </a:tblGrid>
              <a:tr h="452328">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50670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800" b="1" kern="1200" dirty="0">
                          <a:solidFill>
                            <a:schemeClr val="tx1"/>
                          </a:solidFill>
                          <a:effectLst/>
                          <a:latin typeface="+mn-lt"/>
                          <a:ea typeface="+mn-ea"/>
                          <a:cs typeface="+mn-cs"/>
                        </a:rPr>
                        <a:t>COSATU</a:t>
                      </a:r>
                    </a:p>
                    <a:p>
                      <a:pPr marL="0" marR="0" lvl="0" indent="0" algn="l" defTabSz="914400" rtl="0" eaLnBrk="1" fontAlgn="auto" latinLnBrk="0" hangingPunct="1">
                        <a:lnSpc>
                          <a:spcPct val="107000"/>
                        </a:lnSpc>
                        <a:spcBef>
                          <a:spcPts val="0"/>
                        </a:spcBef>
                        <a:spcAft>
                          <a:spcPts val="0"/>
                        </a:spcAft>
                        <a:buClrTx/>
                        <a:buSzTx/>
                        <a:buFontTx/>
                        <a:buNone/>
                        <a:tabLst/>
                        <a:defRPr/>
                      </a:pPr>
                      <a:r>
                        <a:rPr lang="en-ZA" sz="1400" b="1" kern="1200" dirty="0" err="1">
                          <a:solidFill>
                            <a:schemeClr val="tx1"/>
                          </a:solidFill>
                          <a:effectLst/>
                          <a:latin typeface="+mn-lt"/>
                          <a:ea typeface="+mn-ea"/>
                          <a:cs typeface="+mn-cs"/>
                        </a:rPr>
                        <a:t>Cont</a:t>
                      </a:r>
                      <a:r>
                        <a:rPr lang="en-ZA" sz="1400" b="1" kern="1200" dirty="0">
                          <a:solidFill>
                            <a:schemeClr val="tx1"/>
                          </a:solidFill>
                          <a:effectLst/>
                          <a:latin typeface="+mn-lt"/>
                          <a:ea typeface="+mn-ea"/>
                          <a:cs typeface="+mn-cs"/>
                        </a:rPr>
                        <a: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r>
                        <a:rPr lang="en-ZA" sz="1400" dirty="0">
                          <a:effectLst/>
                          <a:latin typeface="Arial" panose="020B0604020202020204" pitchFamily="34" charset="0"/>
                          <a:ea typeface="Calibri" panose="020F0502020204030204" pitchFamily="34" charset="0"/>
                          <a:cs typeface="Times New Roman" panose="02020603050405020304" pitchFamily="18" charset="0"/>
                        </a:rPr>
                        <a:t>Areas of Support in the Bill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Key provisions that the Federation supports include: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2.1	Regulation of and Requirements for Traffic Schools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COSATU supports the provisions providing for clear criteria and conditions for the establishment of driver education schools.  This includes the standards set out for driving instructors as well as empowering government to deregister offending schools.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This is critical as many driving schools have become notorious for corruption, for failing to teacher learners properly and at times colluding with corrupt traffic officials.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This is a key cause for the large numbers of reckless drivers on our roads and must be tackled ruthlessly.  Lives are at stake.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lgn="just">
                        <a:lnSpc>
                          <a:spcPct val="107000"/>
                        </a:lnSpc>
                        <a:spcBef>
                          <a:spcPts val="0"/>
                        </a:spcBef>
                        <a:spcAft>
                          <a:spcPts val="0"/>
                        </a:spcAft>
                        <a:buFont typeface="Arial" panose="020B0604020202020204" pitchFamily="34" charset="0"/>
                        <a:buChar char="•"/>
                      </a:pPr>
                      <a:endParaRPr lang="en-US" sz="140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endParaRPr lang="en-US" sz="140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endParaRPr lang="en-US" sz="140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Noted</a:t>
                      </a: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76</a:t>
            </a:fld>
            <a:endParaRPr lang="en-US"/>
          </a:p>
        </p:txBody>
      </p:sp>
    </p:spTree>
    <p:extLst>
      <p:ext uri="{BB962C8B-B14F-4D97-AF65-F5344CB8AC3E}">
        <p14:creationId xmlns:p14="http://schemas.microsoft.com/office/powerpoint/2010/main" xmlns="" val="11921672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01859975"/>
              </p:ext>
            </p:extLst>
          </p:nvPr>
        </p:nvGraphicFramePr>
        <p:xfrm>
          <a:off x="3931" y="0"/>
          <a:ext cx="9249607" cy="5887020"/>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2808312">
                  <a:extLst>
                    <a:ext uri="{9D8B030D-6E8A-4147-A177-3AD203B41FA5}">
                      <a16:colId xmlns:a16="http://schemas.microsoft.com/office/drawing/2014/main" xmlns="" val="199004167"/>
                    </a:ext>
                  </a:extLst>
                </a:gridCol>
                <a:gridCol w="4608512">
                  <a:extLst>
                    <a:ext uri="{9D8B030D-6E8A-4147-A177-3AD203B41FA5}">
                      <a16:colId xmlns:a16="http://schemas.microsoft.com/office/drawing/2014/main" xmlns="" val="885104855"/>
                    </a:ext>
                  </a:extLst>
                </a:gridCol>
              </a:tblGrid>
              <a:tr h="249434">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63758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800" b="1" kern="1200" dirty="0">
                          <a:solidFill>
                            <a:schemeClr val="tx1"/>
                          </a:solidFill>
                          <a:effectLst/>
                          <a:latin typeface="+mn-lt"/>
                          <a:ea typeface="+mn-ea"/>
                          <a:cs typeface="+mn-cs"/>
                        </a:rPr>
                        <a:t>COSATU</a:t>
                      </a:r>
                    </a:p>
                    <a:p>
                      <a:pPr marL="0" marR="0" lvl="0" indent="0" algn="l" defTabSz="914400" rtl="0" eaLnBrk="1" fontAlgn="auto" latinLnBrk="0" hangingPunct="1">
                        <a:lnSpc>
                          <a:spcPct val="107000"/>
                        </a:lnSpc>
                        <a:spcBef>
                          <a:spcPts val="0"/>
                        </a:spcBef>
                        <a:spcAft>
                          <a:spcPts val="0"/>
                        </a:spcAft>
                        <a:buClrTx/>
                        <a:buSzTx/>
                        <a:buFontTx/>
                        <a:buNone/>
                        <a:tabLst/>
                        <a:defRPr/>
                      </a:pPr>
                      <a:r>
                        <a:rPr lang="en-ZA" sz="1400" b="1" kern="1200" dirty="0" err="1">
                          <a:solidFill>
                            <a:schemeClr val="tx1"/>
                          </a:solidFill>
                          <a:effectLst/>
                          <a:latin typeface="+mn-lt"/>
                          <a:ea typeface="+mn-ea"/>
                          <a:cs typeface="+mn-cs"/>
                        </a:rPr>
                        <a:t>Cont</a:t>
                      </a:r>
                      <a:r>
                        <a:rPr lang="en-ZA" sz="1400" b="1" kern="1200" dirty="0">
                          <a:solidFill>
                            <a:schemeClr val="tx1"/>
                          </a:solidFill>
                          <a:effectLst/>
                          <a:latin typeface="+mn-lt"/>
                          <a:ea typeface="+mn-ea"/>
                          <a:cs typeface="+mn-cs"/>
                        </a:rPr>
                        <a: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2.2	Traffic Officials’ Business Interests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COSATU supports the prohibition for traffic officials, licensing testing officials, from having business or financial interests in the sector.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This is long overdue.  We cannot afford to have officials who have financial conflicts of interests.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This is a necessary anti-corruption provision and must be meticulously enforced.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Noted, Department is aware that such practices lead to a conflict of interest and potential for corrupt activities and collusion.</a:t>
                      </a:r>
                      <a:r>
                        <a:rPr lang="en-US" sz="1400" baseline="0"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77</a:t>
            </a:fld>
            <a:endParaRPr lang="en-US"/>
          </a:p>
        </p:txBody>
      </p:sp>
    </p:spTree>
    <p:extLst>
      <p:ext uri="{BB962C8B-B14F-4D97-AF65-F5344CB8AC3E}">
        <p14:creationId xmlns:p14="http://schemas.microsoft.com/office/powerpoint/2010/main" xmlns="" val="23758298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19694099"/>
              </p:ext>
            </p:extLst>
          </p:nvPr>
        </p:nvGraphicFramePr>
        <p:xfrm>
          <a:off x="-14326" y="-17635"/>
          <a:ext cx="9249607" cy="5619833"/>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2736304">
                  <a:extLst>
                    <a:ext uri="{9D8B030D-6E8A-4147-A177-3AD203B41FA5}">
                      <a16:colId xmlns:a16="http://schemas.microsoft.com/office/drawing/2014/main" xmlns="" val="199004167"/>
                    </a:ext>
                  </a:extLst>
                </a:gridCol>
                <a:gridCol w="4608512">
                  <a:extLst>
                    <a:ext uri="{9D8B030D-6E8A-4147-A177-3AD203B41FA5}">
                      <a16:colId xmlns:a16="http://schemas.microsoft.com/office/drawing/2014/main" xmlns="" val="885104855"/>
                    </a:ext>
                  </a:extLst>
                </a:gridCol>
              </a:tblGrid>
              <a:tr h="36003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25979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800" b="1" kern="1200" dirty="0">
                          <a:solidFill>
                            <a:schemeClr val="tx1"/>
                          </a:solidFill>
                          <a:effectLst/>
                          <a:latin typeface="+mn-lt"/>
                          <a:ea typeface="+mn-ea"/>
                          <a:cs typeface="+mn-cs"/>
                        </a:rPr>
                        <a:t>COSATU</a:t>
                      </a:r>
                    </a:p>
                    <a:p>
                      <a:pPr marL="0" marR="0" lvl="0" indent="0" algn="l" defTabSz="914400" rtl="0" eaLnBrk="1" fontAlgn="auto" latinLnBrk="0" hangingPunct="1">
                        <a:lnSpc>
                          <a:spcPct val="107000"/>
                        </a:lnSpc>
                        <a:spcBef>
                          <a:spcPts val="0"/>
                        </a:spcBef>
                        <a:spcAft>
                          <a:spcPts val="0"/>
                        </a:spcAft>
                        <a:buClrTx/>
                        <a:buSzTx/>
                        <a:buFontTx/>
                        <a:buNone/>
                        <a:tabLst/>
                        <a:defRPr/>
                      </a:pPr>
                      <a:r>
                        <a:rPr lang="en-ZA" sz="1400" b="1" kern="1200" dirty="0" err="1">
                          <a:solidFill>
                            <a:schemeClr val="tx1"/>
                          </a:solidFill>
                          <a:effectLst/>
                          <a:latin typeface="+mn-lt"/>
                          <a:ea typeface="+mn-ea"/>
                          <a:cs typeface="+mn-cs"/>
                        </a:rPr>
                        <a:t>Cont</a:t>
                      </a:r>
                      <a:r>
                        <a:rPr lang="en-ZA" sz="1400" b="1" kern="1200" dirty="0">
                          <a:solidFill>
                            <a:schemeClr val="tx1"/>
                          </a:solidFill>
                          <a:effectLst/>
                          <a:latin typeface="+mn-lt"/>
                          <a:ea typeface="+mn-ea"/>
                          <a:cs typeface="+mn-cs"/>
                        </a:rPr>
                        <a: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2.3	Impounding Vehicles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South African roads are littered with vehicles that are clearly not road worthy.  All too often blatantly reckless drivers can continue driving.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The provisions allowing for traffic officials to impound vehicles in cases serious of serious transgressions is necessary.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However, it must not be allowed to be abused by traffic officials who may seek to use it to extort bribes.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Oversight mechanisms to prevent such corrupt abuses are needed.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lgn="just">
                        <a:lnSpc>
                          <a:spcPct val="107000"/>
                        </a:lnSpc>
                        <a:spcBef>
                          <a:spcPts val="0"/>
                        </a:spcBef>
                        <a:spcAft>
                          <a:spcPts val="0"/>
                        </a:spcAft>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Noted, Department will ensure that it deals with fraud and corruption</a:t>
                      </a:r>
                      <a:r>
                        <a:rPr lang="en-US" sz="1400" baseline="0" dirty="0">
                          <a:effectLst/>
                          <a:latin typeface="+mn-lt"/>
                          <a:ea typeface="Calibri" panose="020F0502020204030204" pitchFamily="34" charset="0"/>
                          <a:cs typeface="Times New Roman" panose="02020603050405020304" pitchFamily="18" charset="0"/>
                        </a:rPr>
                        <a:t> with the traffic law enforcement. </a:t>
                      </a:r>
                      <a:endParaRPr lang="en-US" sz="14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78</a:t>
            </a:fld>
            <a:endParaRPr lang="en-US"/>
          </a:p>
        </p:txBody>
      </p:sp>
    </p:spTree>
    <p:extLst>
      <p:ext uri="{BB962C8B-B14F-4D97-AF65-F5344CB8AC3E}">
        <p14:creationId xmlns:p14="http://schemas.microsoft.com/office/powerpoint/2010/main" xmlns="" val="14913895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16143474"/>
              </p:ext>
            </p:extLst>
          </p:nvPr>
        </p:nvGraphicFramePr>
        <p:xfrm>
          <a:off x="-14326" y="-17635"/>
          <a:ext cx="9249607" cy="5331801"/>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2736304">
                  <a:extLst>
                    <a:ext uri="{9D8B030D-6E8A-4147-A177-3AD203B41FA5}">
                      <a16:colId xmlns:a16="http://schemas.microsoft.com/office/drawing/2014/main" xmlns="" val="199004167"/>
                    </a:ext>
                  </a:extLst>
                </a:gridCol>
                <a:gridCol w="4608512">
                  <a:extLst>
                    <a:ext uri="{9D8B030D-6E8A-4147-A177-3AD203B41FA5}">
                      <a16:colId xmlns:a16="http://schemas.microsoft.com/office/drawing/2014/main" xmlns="" val="885104855"/>
                    </a:ext>
                  </a:extLst>
                </a:gridCol>
              </a:tblGrid>
              <a:tr h="36003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97176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800" b="1" kern="1200" dirty="0">
                          <a:solidFill>
                            <a:schemeClr val="tx1"/>
                          </a:solidFill>
                          <a:effectLst/>
                          <a:latin typeface="+mn-lt"/>
                          <a:ea typeface="+mn-ea"/>
                          <a:cs typeface="+mn-cs"/>
                        </a:rPr>
                        <a:t>COSATU</a:t>
                      </a:r>
                    </a:p>
                    <a:p>
                      <a:pPr marL="0" marR="0" lvl="0" indent="0" algn="l" defTabSz="914400" rtl="0" eaLnBrk="1" fontAlgn="auto" latinLnBrk="0" hangingPunct="1">
                        <a:lnSpc>
                          <a:spcPct val="107000"/>
                        </a:lnSpc>
                        <a:spcBef>
                          <a:spcPts val="0"/>
                        </a:spcBef>
                        <a:spcAft>
                          <a:spcPts val="0"/>
                        </a:spcAft>
                        <a:buClrTx/>
                        <a:buSzTx/>
                        <a:buFontTx/>
                        <a:buNone/>
                        <a:tabLst/>
                        <a:defRPr/>
                      </a:pPr>
                      <a:r>
                        <a:rPr lang="en-ZA" sz="1400" b="1" kern="1200" dirty="0" err="1">
                          <a:solidFill>
                            <a:schemeClr val="tx1"/>
                          </a:solidFill>
                          <a:effectLst/>
                          <a:latin typeface="+mn-lt"/>
                          <a:ea typeface="+mn-ea"/>
                          <a:cs typeface="+mn-cs"/>
                        </a:rPr>
                        <a:t>Cont</a:t>
                      </a:r>
                      <a:r>
                        <a:rPr lang="en-ZA" sz="1400" b="1" kern="1200" dirty="0">
                          <a:solidFill>
                            <a:schemeClr val="tx1"/>
                          </a:solidFill>
                          <a:effectLst/>
                          <a:latin typeface="+mn-lt"/>
                          <a:ea typeface="+mn-ea"/>
                          <a:cs typeface="+mn-cs"/>
                        </a:rPr>
                        <a: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l">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2.4	License Plate Manufacturing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The manufacturing of license plates needs strict regulation and security controls.  Poor quality license plates undermine the enforcement of traffic laws.  Fake, duplicate or stolen license plates present serious security risks to the entire nation.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The provisions providing for the regulation of manufacturing of licenses are welcomed and need to be strictly enforced.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lgn="just">
                        <a:lnSpc>
                          <a:spcPct val="107000"/>
                        </a:lnSpc>
                        <a:spcBef>
                          <a:spcPts val="0"/>
                        </a:spcBef>
                        <a:spcAft>
                          <a:spcPts val="0"/>
                        </a:spcAft>
                        <a:buFont typeface="Arial" panose="020B0604020202020204" pitchFamily="34" charset="0"/>
                        <a:buChar char="•"/>
                      </a:pPr>
                      <a:endParaRPr lang="en-US" sz="140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endParaRPr lang="en-US" sz="140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Noted, furthermore it will assist in dealing with car theft and cloning of number plates.</a:t>
                      </a:r>
                      <a:r>
                        <a:rPr lang="en-US" sz="1400" baseline="0"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79</a:t>
            </a:fld>
            <a:endParaRPr lang="en-US"/>
          </a:p>
        </p:txBody>
      </p:sp>
    </p:spTree>
    <p:extLst>
      <p:ext uri="{BB962C8B-B14F-4D97-AF65-F5344CB8AC3E}">
        <p14:creationId xmlns:p14="http://schemas.microsoft.com/office/powerpoint/2010/main" xmlns="" val="1579475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984685221"/>
              </p:ext>
            </p:extLst>
          </p:nvPr>
        </p:nvGraphicFramePr>
        <p:xfrm>
          <a:off x="0" y="1"/>
          <a:ext cx="9253538" cy="6000624"/>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206234">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473223">
                <a:tc>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cs typeface="Times New Roman" panose="02020603050405020304" pitchFamily="18" charset="0"/>
                        </a:rPr>
                        <a:t>Dear SA</a:t>
                      </a:r>
                      <a:endParaRPr lang="en-GB" sz="1400" b="1" dirty="0">
                        <a:solidFill>
                          <a:schemeClr val="tx1"/>
                        </a:solidFill>
                        <a:effectLst/>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GB" sz="1400" dirty="0">
                          <a:effectLst/>
                          <a:latin typeface="+mn-lt"/>
                          <a:ea typeface="Calibri" panose="020F0502020204030204" pitchFamily="34" charset="0"/>
                          <a:cs typeface="Times New Roman" panose="02020603050405020304" pitchFamily="18" charset="0"/>
                        </a:rPr>
                        <a:t>Do not support:</a:t>
                      </a:r>
                    </a:p>
                    <a:p>
                      <a:pPr marL="0" marR="0" algn="just">
                        <a:lnSpc>
                          <a:spcPct val="107000"/>
                        </a:lnSpc>
                        <a:spcBef>
                          <a:spcPts val="0"/>
                        </a:spcBef>
                        <a:spcAft>
                          <a:spcPts val="0"/>
                        </a:spcAft>
                      </a:pPr>
                      <a:r>
                        <a:rPr lang="en-GB" sz="1400" dirty="0">
                          <a:effectLst/>
                          <a:latin typeface="+mn-lt"/>
                          <a:ea typeface="Calibri" panose="020F0502020204030204" pitchFamily="34" charset="0"/>
                          <a:cs typeface="Times New Roman" panose="02020603050405020304" pitchFamily="18" charset="0"/>
                        </a:rPr>
                        <a:t>The common theme of the comments is that the current legislation is sufficient but requires improvement on the enforcement of this legislation. </a:t>
                      </a:r>
                    </a:p>
                    <a:p>
                      <a:pPr marL="0" marR="0" algn="just">
                        <a:lnSpc>
                          <a:spcPct val="107000"/>
                        </a:lnSpc>
                        <a:spcBef>
                          <a:spcPts val="0"/>
                        </a:spcBef>
                        <a:spcAft>
                          <a:spcPts val="0"/>
                        </a:spcAft>
                      </a:pPr>
                      <a:r>
                        <a:rPr lang="en-GB" sz="1400" dirty="0">
                          <a:effectLst/>
                          <a:latin typeface="+mn-lt"/>
                          <a:ea typeface="Calibri" panose="020F0502020204030204" pitchFamily="34" charset="0"/>
                          <a:cs typeface="Times New Roman" panose="02020603050405020304" pitchFamily="18" charset="0"/>
                        </a:rPr>
                        <a:t>The public transport has also been identified as an area that requires urgent attention and prosecution of any drivers that are not adhering to the laws of the road.</a:t>
                      </a:r>
                    </a:p>
                    <a:p>
                      <a:pPr marL="0" marR="0" algn="just">
                        <a:lnSpc>
                          <a:spcPct val="107000"/>
                        </a:lnSpc>
                        <a:spcBef>
                          <a:spcPts val="0"/>
                        </a:spcBef>
                        <a:spcAft>
                          <a:spcPts val="0"/>
                        </a:spcAft>
                      </a:pPr>
                      <a:r>
                        <a:rPr lang="en-GB" sz="1400" dirty="0">
                          <a:effectLst/>
                          <a:latin typeface="+mn-lt"/>
                          <a:ea typeface="Calibri" panose="020F0502020204030204" pitchFamily="34" charset="0"/>
                          <a:cs typeface="Times New Roman" panose="02020603050405020304" pitchFamily="18" charset="0"/>
                        </a:rPr>
                        <a:t>0% Alcohol limit – based on the fact that it could result in an increase of  unfair prosecutions without solving the issue of drunk driving. </a:t>
                      </a:r>
                    </a:p>
                    <a:p>
                      <a:pPr marL="0" marR="0" algn="just">
                        <a:lnSpc>
                          <a:spcPct val="107000"/>
                        </a:lnSpc>
                        <a:spcBef>
                          <a:spcPts val="0"/>
                        </a:spcBef>
                        <a:spcAft>
                          <a:spcPts val="0"/>
                        </a:spcAft>
                      </a:pPr>
                      <a:r>
                        <a:rPr lang="en-GB" sz="1400" dirty="0">
                          <a:effectLst/>
                          <a:latin typeface="+mn-lt"/>
                          <a:ea typeface="Calibri" panose="020F0502020204030204" pitchFamily="34" charset="0"/>
                          <a:cs typeface="Times New Roman" panose="02020603050405020304" pitchFamily="18" charset="0"/>
                        </a:rPr>
                        <a:t> - Corruption and bribery are rife amongst traffic officers and this legislation could further perpetuate this problem,</a:t>
                      </a:r>
                    </a:p>
                    <a:p>
                      <a:pPr marL="0" marR="0" algn="just">
                        <a:lnSpc>
                          <a:spcPct val="107000"/>
                        </a:lnSpc>
                        <a:spcBef>
                          <a:spcPts val="0"/>
                        </a:spcBef>
                        <a:spcAft>
                          <a:spcPts val="0"/>
                        </a:spcAft>
                      </a:pPr>
                      <a:r>
                        <a:rPr lang="en-GB" sz="1400" dirty="0">
                          <a:effectLst/>
                          <a:latin typeface="+mn-lt"/>
                          <a:ea typeface="Calibri" panose="020F0502020204030204" pitchFamily="34" charset="0"/>
                          <a:cs typeface="Times New Roman" panose="02020603050405020304" pitchFamily="18" charset="0"/>
                        </a:rPr>
                        <a:t> - Some medication which contains alcohol will result in a positive test for alcohol on a testing kit;</a:t>
                      </a:r>
                    </a:p>
                    <a:p>
                      <a:pPr marL="0" marR="0" algn="just">
                        <a:lnSpc>
                          <a:spcPct val="107000"/>
                        </a:lnSpc>
                        <a:spcBef>
                          <a:spcPts val="0"/>
                        </a:spcBef>
                        <a:spcAft>
                          <a:spcPts val="0"/>
                        </a:spcAft>
                      </a:pPr>
                      <a:r>
                        <a:rPr lang="en-GB" sz="1400" dirty="0">
                          <a:effectLst/>
                          <a:latin typeface="+mn-lt"/>
                          <a:ea typeface="Calibri" panose="020F0502020204030204" pitchFamily="34" charset="0"/>
                          <a:cs typeface="Times New Roman" panose="02020603050405020304" pitchFamily="18" charset="0"/>
                        </a:rPr>
                        <a:t> - Certain types of food contain a small percentage of alcohol; and </a:t>
                      </a:r>
                    </a:p>
                    <a:p>
                      <a:pPr marL="0" marR="0" algn="just">
                        <a:lnSpc>
                          <a:spcPct val="107000"/>
                        </a:lnSpc>
                        <a:spcBef>
                          <a:spcPts val="0"/>
                        </a:spcBef>
                        <a:spcAft>
                          <a:spcPts val="0"/>
                        </a:spcAft>
                      </a:pPr>
                      <a:r>
                        <a:rPr lang="en-GB" sz="1400" dirty="0">
                          <a:effectLst/>
                          <a:latin typeface="+mn-lt"/>
                          <a:ea typeface="Calibri" panose="020F0502020204030204" pitchFamily="34" charset="0"/>
                          <a:cs typeface="Times New Roman" panose="02020603050405020304" pitchFamily="18" charset="0"/>
                        </a:rPr>
                        <a:t> - Percentage of alcohol consumed as a result of a change service.</a:t>
                      </a:r>
                    </a:p>
                    <a:p>
                      <a:pPr marL="0" marR="0" algn="just">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3688" marR="63688" marT="0" marB="0"/>
                </a:tc>
                <a:tc>
                  <a:txBody>
                    <a:bodyPr/>
                    <a:lstStyle/>
                    <a:p>
                      <a:pPr marL="0" marR="0" algn="just">
                        <a:lnSpc>
                          <a:spcPct val="107000"/>
                        </a:lnSpc>
                        <a:spcBef>
                          <a:spcPts val="0"/>
                        </a:spcBef>
                        <a:spcAft>
                          <a:spcPts val="0"/>
                        </a:spcAft>
                      </a:pPr>
                      <a:r>
                        <a:rPr lang="en-GB" sz="1500" dirty="0">
                          <a:effectLst/>
                          <a:latin typeface="+mn-lt"/>
                          <a:ea typeface="Calibri" panose="020F0502020204030204" pitchFamily="34" charset="0"/>
                          <a:cs typeface="Times New Roman" panose="02020603050405020304" pitchFamily="18" charset="0"/>
                        </a:rPr>
                        <a:t>In terms of the issues relating to Alcohol related provision DOT’s intention is to deal with the contributory factor of driving a motor vehicle whilst under the influence of alcohol to the extend that alcohol plays in the number of accidents and fatalities on our road. ( RMTC – Driver intoxication and fatal crashes study: 2016-2018).</a:t>
                      </a:r>
                    </a:p>
                    <a:p>
                      <a:pPr marL="0" marR="0" algn="just">
                        <a:lnSpc>
                          <a:spcPct val="107000"/>
                        </a:lnSpc>
                        <a:spcBef>
                          <a:spcPts val="0"/>
                        </a:spcBef>
                        <a:spcAft>
                          <a:spcPts val="0"/>
                        </a:spcAft>
                      </a:pPr>
                      <a:r>
                        <a:rPr lang="en-GB" sz="1500" dirty="0">
                          <a:effectLst/>
                          <a:latin typeface="+mn-lt"/>
                          <a:ea typeface="Calibri" panose="020F0502020204030204" pitchFamily="34" charset="0"/>
                          <a:cs typeface="Times New Roman" panose="02020603050405020304" pitchFamily="18" charset="0"/>
                        </a:rPr>
                        <a:t>DOT in facilitating law enforcement of the alcohol related violations it has also published and incorporation Evidentiary Breath Alcohol Testing (EBAT) by amending regulation 332 and 332A of the National Road Traffic Regulation, 2000.</a:t>
                      </a:r>
                    </a:p>
                    <a:p>
                      <a:pPr marL="0" marR="0" algn="just">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8</a:t>
            </a:fld>
            <a:endParaRPr lang="en-US"/>
          </a:p>
        </p:txBody>
      </p:sp>
    </p:spTree>
    <p:extLst>
      <p:ext uri="{BB962C8B-B14F-4D97-AF65-F5344CB8AC3E}">
        <p14:creationId xmlns:p14="http://schemas.microsoft.com/office/powerpoint/2010/main" xmlns="" val="34290626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70972133"/>
              </p:ext>
            </p:extLst>
          </p:nvPr>
        </p:nvGraphicFramePr>
        <p:xfrm>
          <a:off x="0" y="39757"/>
          <a:ext cx="9249607" cy="5187785"/>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2736304">
                  <a:extLst>
                    <a:ext uri="{9D8B030D-6E8A-4147-A177-3AD203B41FA5}">
                      <a16:colId xmlns:a16="http://schemas.microsoft.com/office/drawing/2014/main" xmlns="" val="199004167"/>
                    </a:ext>
                  </a:extLst>
                </a:gridCol>
                <a:gridCol w="4608512">
                  <a:extLst>
                    <a:ext uri="{9D8B030D-6E8A-4147-A177-3AD203B41FA5}">
                      <a16:colId xmlns:a16="http://schemas.microsoft.com/office/drawing/2014/main" xmlns="" val="885104855"/>
                    </a:ext>
                  </a:extLst>
                </a:gridCol>
              </a:tblGrid>
              <a:tr h="28803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89975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800" b="1" kern="1200" dirty="0">
                          <a:solidFill>
                            <a:schemeClr val="tx1"/>
                          </a:solidFill>
                          <a:effectLst/>
                          <a:latin typeface="+mn-lt"/>
                          <a:ea typeface="+mn-ea"/>
                          <a:cs typeface="+mn-cs"/>
                        </a:rPr>
                        <a:t>COSATU</a:t>
                      </a:r>
                    </a:p>
                    <a:p>
                      <a:pPr marL="0" marR="0" lvl="0" indent="0" algn="l" defTabSz="914400" rtl="0" eaLnBrk="1" fontAlgn="auto" latinLnBrk="0" hangingPunct="1">
                        <a:lnSpc>
                          <a:spcPct val="107000"/>
                        </a:lnSpc>
                        <a:spcBef>
                          <a:spcPts val="0"/>
                        </a:spcBef>
                        <a:spcAft>
                          <a:spcPts val="0"/>
                        </a:spcAft>
                        <a:buClrTx/>
                        <a:buSzTx/>
                        <a:buFontTx/>
                        <a:buNone/>
                        <a:tabLst/>
                        <a:defRPr/>
                      </a:pPr>
                      <a:r>
                        <a:rPr lang="en-ZA" sz="1400" b="1" kern="1200" dirty="0" err="1">
                          <a:solidFill>
                            <a:schemeClr val="tx1"/>
                          </a:solidFill>
                          <a:effectLst/>
                          <a:latin typeface="+mn-lt"/>
                          <a:ea typeface="+mn-ea"/>
                          <a:cs typeface="+mn-cs"/>
                        </a:rPr>
                        <a:t>Cont</a:t>
                      </a:r>
                      <a:r>
                        <a:rPr lang="en-ZA" sz="1400" b="1" kern="1200" dirty="0">
                          <a:solidFill>
                            <a:schemeClr val="tx1"/>
                          </a:solidFill>
                          <a:effectLst/>
                          <a:latin typeface="+mn-lt"/>
                          <a:ea typeface="+mn-ea"/>
                          <a:cs typeface="+mn-cs"/>
                        </a:rPr>
                        <a: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2.5	Weighbridges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The provisions for the tighter regulation and oversight of weighbridges are important.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Frequently the quality of testing has been poor.  Often, they have been riddled with corruption.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This poses a risk to the lives of not only truck drivers provided with unsafe vehicles by their employers but in fact all road users.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It also contributes to the premature deterioration of our roads at great expense to the state and economy</a:t>
                      </a:r>
                      <a:r>
                        <a:rPr lang="en-ZA" sz="1100" dirty="0">
                          <a:effectLst/>
                          <a:latin typeface="Arial" panose="020B0604020202020204" pitchFamily="34" charset="0"/>
                          <a:ea typeface="Calibri" panose="020F0502020204030204" pitchFamily="34"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lgn="just">
                        <a:lnSpc>
                          <a:spcPct val="107000"/>
                        </a:lnSpc>
                        <a:spcBef>
                          <a:spcPts val="0"/>
                        </a:spcBef>
                        <a:spcAft>
                          <a:spcPts val="0"/>
                        </a:spcAft>
                        <a:buFont typeface="Arial" panose="020B0604020202020204" pitchFamily="34" charset="0"/>
                        <a:buChar char="•"/>
                      </a:pPr>
                      <a:endParaRPr lang="en-US" sz="140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endParaRPr lang="en-US" sz="140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Noted, assist also in the protection of our road infrastructure.</a:t>
                      </a:r>
                      <a:r>
                        <a:rPr lang="en-US" sz="1400" baseline="0"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80</a:t>
            </a:fld>
            <a:endParaRPr lang="en-US"/>
          </a:p>
        </p:txBody>
      </p:sp>
    </p:spTree>
    <p:extLst>
      <p:ext uri="{BB962C8B-B14F-4D97-AF65-F5344CB8AC3E}">
        <p14:creationId xmlns:p14="http://schemas.microsoft.com/office/powerpoint/2010/main" xmlns="" val="11709046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53921830"/>
              </p:ext>
            </p:extLst>
          </p:nvPr>
        </p:nvGraphicFramePr>
        <p:xfrm>
          <a:off x="-673" y="-26504"/>
          <a:ext cx="9249607" cy="5904655"/>
        </p:xfrm>
        <a:graphic>
          <a:graphicData uri="http://schemas.openxmlformats.org/drawingml/2006/table">
            <a:tbl>
              <a:tblPr firstRow="1" firstCol="1" bandRow="1">
                <a:tableStyleId>{5C22544A-7EE6-4342-B048-85BDC9FD1C3A}</a:tableStyleId>
              </a:tblPr>
              <a:tblGrid>
                <a:gridCol w="1832783">
                  <a:extLst>
                    <a:ext uri="{9D8B030D-6E8A-4147-A177-3AD203B41FA5}">
                      <a16:colId xmlns:a16="http://schemas.microsoft.com/office/drawing/2014/main" xmlns="" val="3578070163"/>
                    </a:ext>
                  </a:extLst>
                </a:gridCol>
                <a:gridCol w="3384376">
                  <a:extLst>
                    <a:ext uri="{9D8B030D-6E8A-4147-A177-3AD203B41FA5}">
                      <a16:colId xmlns:a16="http://schemas.microsoft.com/office/drawing/2014/main" xmlns="" val="199004167"/>
                    </a:ext>
                  </a:extLst>
                </a:gridCol>
                <a:gridCol w="4032448">
                  <a:extLst>
                    <a:ext uri="{9D8B030D-6E8A-4147-A177-3AD203B41FA5}">
                      <a16:colId xmlns:a16="http://schemas.microsoft.com/office/drawing/2014/main" xmlns="" val="885104855"/>
                    </a:ext>
                  </a:extLst>
                </a:gridCol>
              </a:tblGrid>
              <a:tr h="312591">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59206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800" b="1" kern="1200" dirty="0">
                          <a:solidFill>
                            <a:schemeClr val="tx1"/>
                          </a:solidFill>
                          <a:effectLst/>
                          <a:latin typeface="+mn-lt"/>
                          <a:ea typeface="+mn-ea"/>
                          <a:cs typeface="+mn-cs"/>
                        </a:rPr>
                        <a:t>COSATU</a:t>
                      </a:r>
                    </a:p>
                    <a:p>
                      <a:pPr marL="0" marR="0" lvl="0" indent="0" algn="l" defTabSz="914400" rtl="0" eaLnBrk="1" fontAlgn="auto" latinLnBrk="0" hangingPunct="1">
                        <a:lnSpc>
                          <a:spcPct val="107000"/>
                        </a:lnSpc>
                        <a:spcBef>
                          <a:spcPts val="0"/>
                        </a:spcBef>
                        <a:spcAft>
                          <a:spcPts val="0"/>
                        </a:spcAft>
                        <a:buClrTx/>
                        <a:buSzTx/>
                        <a:buFontTx/>
                        <a:buNone/>
                        <a:tabLst/>
                        <a:defRPr/>
                      </a:pPr>
                      <a:r>
                        <a:rPr lang="en-ZA" sz="1400" b="1" kern="1200" dirty="0" err="1">
                          <a:solidFill>
                            <a:schemeClr val="tx1"/>
                          </a:solidFill>
                          <a:effectLst/>
                          <a:latin typeface="+mn-lt"/>
                          <a:ea typeface="+mn-ea"/>
                          <a:cs typeface="+mn-cs"/>
                        </a:rPr>
                        <a:t>Cont</a:t>
                      </a:r>
                      <a:r>
                        <a:rPr lang="en-ZA" sz="1400" b="1" kern="1200" dirty="0">
                          <a:solidFill>
                            <a:schemeClr val="tx1"/>
                          </a:solidFill>
                          <a:effectLst/>
                          <a:latin typeface="+mn-lt"/>
                          <a:ea typeface="+mn-ea"/>
                          <a:cs typeface="+mn-cs"/>
                        </a:rPr>
                        <a: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l">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2.6	Driver’s Licenses Cancellation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The cancellation of drivers’ licenses needs to be handled with care.  This power must not be exercised recklessly or used in a corrupt manner.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The provisions providing for cancelling licenses when drivers are no longer physically able to drive safely are necessary.  Provisions setting out the specific condition and mechanisms for appeal must be provided for in regulations.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This is important as millions of workers depend upon having licenses not only to travel to work but often to retain their jobs.  Abuses of this provision could threaten the jobs of many workers.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lgn="just">
                        <a:lnSpc>
                          <a:spcPct val="107000"/>
                        </a:lnSpc>
                        <a:spcBef>
                          <a:spcPts val="0"/>
                        </a:spcBef>
                        <a:spcAft>
                          <a:spcPts val="0"/>
                        </a:spcAft>
                        <a:buFont typeface="Arial" panose="020B0604020202020204" pitchFamily="34" charset="0"/>
                        <a:buChar char="•"/>
                      </a:pPr>
                      <a:endParaRPr lang="en-US" sz="140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endParaRPr lang="en-US" sz="140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Noted</a:t>
                      </a:r>
                      <a:r>
                        <a:rPr lang="en-US" sz="1400" baseline="0" dirty="0">
                          <a:effectLst/>
                          <a:latin typeface="+mn-lt"/>
                          <a:ea typeface="Calibri" panose="020F0502020204030204" pitchFamily="34" charset="0"/>
                          <a:cs typeface="Times New Roman" panose="02020603050405020304" pitchFamily="18" charset="0"/>
                        </a:rPr>
                        <a:t> and</a:t>
                      </a:r>
                      <a:r>
                        <a:rPr lang="en-US" sz="1400" dirty="0">
                          <a:effectLst/>
                          <a:latin typeface="+mn-lt"/>
                          <a:ea typeface="Calibri" panose="020F0502020204030204" pitchFamily="34" charset="0"/>
                          <a:cs typeface="Times New Roman" panose="02020603050405020304" pitchFamily="18" charset="0"/>
                        </a:rPr>
                        <a:t> accepted. </a:t>
                      </a:r>
                      <a:r>
                        <a:rPr lang="en-US" sz="1400" baseline="0"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81</a:t>
            </a:fld>
            <a:endParaRPr lang="en-US"/>
          </a:p>
        </p:txBody>
      </p:sp>
    </p:spTree>
    <p:extLst>
      <p:ext uri="{BB962C8B-B14F-4D97-AF65-F5344CB8AC3E}">
        <p14:creationId xmlns:p14="http://schemas.microsoft.com/office/powerpoint/2010/main" xmlns="" val="2722149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22325292"/>
              </p:ext>
            </p:extLst>
          </p:nvPr>
        </p:nvGraphicFramePr>
        <p:xfrm>
          <a:off x="-14326" y="-17635"/>
          <a:ext cx="9249607" cy="5904655"/>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3456384">
                  <a:extLst>
                    <a:ext uri="{9D8B030D-6E8A-4147-A177-3AD203B41FA5}">
                      <a16:colId xmlns:a16="http://schemas.microsoft.com/office/drawing/2014/main" xmlns="" val="199004167"/>
                    </a:ext>
                  </a:extLst>
                </a:gridCol>
                <a:gridCol w="3816424">
                  <a:extLst>
                    <a:ext uri="{9D8B030D-6E8A-4147-A177-3AD203B41FA5}">
                      <a16:colId xmlns:a16="http://schemas.microsoft.com/office/drawing/2014/main" xmlns="" val="885104855"/>
                    </a:ext>
                  </a:extLst>
                </a:gridCol>
              </a:tblGrid>
              <a:tr h="378286">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52636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800" b="1" kern="1200" dirty="0">
                          <a:solidFill>
                            <a:schemeClr val="tx1"/>
                          </a:solidFill>
                          <a:effectLst/>
                          <a:latin typeface="+mn-lt"/>
                          <a:ea typeface="+mn-ea"/>
                          <a:cs typeface="+mn-cs"/>
                        </a:rPr>
                        <a:t>COSATU</a:t>
                      </a:r>
                    </a:p>
                    <a:p>
                      <a:pPr marL="0" marR="0" lvl="0" indent="0" algn="l" defTabSz="914400" rtl="0" eaLnBrk="1" fontAlgn="auto" latinLnBrk="0" hangingPunct="1">
                        <a:lnSpc>
                          <a:spcPct val="107000"/>
                        </a:lnSpc>
                        <a:spcBef>
                          <a:spcPts val="0"/>
                        </a:spcBef>
                        <a:spcAft>
                          <a:spcPts val="0"/>
                        </a:spcAft>
                        <a:buClrTx/>
                        <a:buSzTx/>
                        <a:buFontTx/>
                        <a:buNone/>
                        <a:tabLst/>
                        <a:defRPr/>
                      </a:pPr>
                      <a:r>
                        <a:rPr lang="en-ZA" sz="1400" b="1" kern="1200" dirty="0" err="1">
                          <a:solidFill>
                            <a:schemeClr val="tx1"/>
                          </a:solidFill>
                          <a:effectLst/>
                          <a:latin typeface="+mn-lt"/>
                          <a:ea typeface="+mn-ea"/>
                          <a:cs typeface="+mn-cs"/>
                        </a:rPr>
                        <a:t>Cont</a:t>
                      </a:r>
                      <a:r>
                        <a:rPr lang="en-ZA" sz="1400" b="1" kern="1200" dirty="0">
                          <a:solidFill>
                            <a:schemeClr val="tx1"/>
                          </a:solidFill>
                          <a:effectLst/>
                          <a:latin typeface="+mn-lt"/>
                          <a:ea typeface="+mn-ea"/>
                          <a:cs typeface="+mn-cs"/>
                        </a:rPr>
                        <a: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2.7	Learners and Drivers’ Testing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The provisions providing for strict supervision of learners and drivers’ testing are important.  Reports of cheating are frequent and threaten the safety of road users when poorly trained drivers are allowed on the roads.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2.8	Profession Drivers’ Permits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The requirements for persons driving passengers on a professional basis to have PDPs is necessary.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However, the requirements to earn such PDPs need to be reviewed and overhauled.  They are simply insufficient given the levels of responsibility such drivers exercise over the lives of their passengers.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Thousands of passengers and road users’ lives are lost as a result of drivers who should never have been allowed are permitted to drive busses and taxis.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lgn="just">
                        <a:lnSpc>
                          <a:spcPct val="107000"/>
                        </a:lnSpc>
                        <a:spcBef>
                          <a:spcPts val="0"/>
                        </a:spcBef>
                        <a:spcAft>
                          <a:spcPts val="0"/>
                        </a:spcAft>
                        <a:buFont typeface="Arial" panose="020B0604020202020204" pitchFamily="34" charset="0"/>
                        <a:buChar char="•"/>
                      </a:pPr>
                      <a:endParaRPr lang="en-US" sz="140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endParaRPr lang="en-US" sz="140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Noted</a:t>
                      </a:r>
                      <a:r>
                        <a:rPr lang="en-US" sz="1400" baseline="0" dirty="0">
                          <a:effectLst/>
                          <a:latin typeface="+mn-lt"/>
                          <a:ea typeface="Calibri" panose="020F0502020204030204" pitchFamily="34" charset="0"/>
                          <a:cs typeface="Times New Roman" panose="02020603050405020304" pitchFamily="18" charset="0"/>
                        </a:rPr>
                        <a:t> and</a:t>
                      </a:r>
                      <a:r>
                        <a:rPr lang="en-US" sz="1400" dirty="0">
                          <a:effectLst/>
                          <a:latin typeface="+mn-lt"/>
                          <a:ea typeface="Calibri" panose="020F0502020204030204" pitchFamily="34" charset="0"/>
                          <a:cs typeface="Times New Roman" panose="02020603050405020304" pitchFamily="18" charset="0"/>
                        </a:rPr>
                        <a:t> this leads to a number of accidents that we have on our roads. </a:t>
                      </a:r>
                    </a:p>
                    <a:p>
                      <a:pPr marL="285750" marR="0" indent="-285750" algn="just">
                        <a:lnSpc>
                          <a:spcPct val="107000"/>
                        </a:lnSpc>
                        <a:spcBef>
                          <a:spcPts val="0"/>
                        </a:spcBef>
                        <a:spcAft>
                          <a:spcPts val="0"/>
                        </a:spcAft>
                        <a:buFont typeface="Arial" panose="020B0604020202020204" pitchFamily="34" charset="0"/>
                        <a:buChar char="•"/>
                      </a:pPr>
                      <a:endParaRPr lang="en-US" sz="1400" baseline="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endParaRPr lang="en-US" sz="1400" baseline="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endParaRPr lang="en-US" sz="1400" baseline="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endParaRPr lang="en-US" sz="1400" baseline="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r>
                        <a:rPr lang="en-US" sz="1400" baseline="0" dirty="0">
                          <a:effectLst/>
                          <a:latin typeface="+mn-lt"/>
                          <a:ea typeface="Calibri" panose="020F0502020204030204" pitchFamily="34" charset="0"/>
                          <a:cs typeface="Times New Roman" panose="02020603050405020304" pitchFamily="18" charset="0"/>
                        </a:rPr>
                        <a:t>Department is working on enhancing the issuance of a </a:t>
                      </a:r>
                      <a:r>
                        <a:rPr lang="en-US" sz="1400" baseline="0" dirty="0" err="1">
                          <a:effectLst/>
                          <a:latin typeface="+mn-lt"/>
                          <a:ea typeface="Calibri" panose="020F0502020204030204" pitchFamily="34" charset="0"/>
                          <a:cs typeface="Times New Roman" panose="02020603050405020304" pitchFamily="18" charset="0"/>
                        </a:rPr>
                        <a:t>PrDP</a:t>
                      </a:r>
                      <a:r>
                        <a:rPr lang="en-US" sz="1400" baseline="0" dirty="0">
                          <a:effectLst/>
                          <a:latin typeface="+mn-lt"/>
                          <a:ea typeface="Calibri" panose="020F0502020204030204" pitchFamily="34" charset="0"/>
                          <a:cs typeface="Times New Roman" panose="02020603050405020304" pitchFamily="18" charset="0"/>
                        </a:rPr>
                        <a:t> by requiring that practical driving test on the category of vehicle should be required. </a:t>
                      </a:r>
                      <a:endParaRPr lang="en-US" sz="14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82</a:t>
            </a:fld>
            <a:endParaRPr lang="en-US"/>
          </a:p>
        </p:txBody>
      </p:sp>
    </p:spTree>
    <p:extLst>
      <p:ext uri="{BB962C8B-B14F-4D97-AF65-F5344CB8AC3E}">
        <p14:creationId xmlns:p14="http://schemas.microsoft.com/office/powerpoint/2010/main" xmlns="" val="38219895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60852188"/>
              </p:ext>
            </p:extLst>
          </p:nvPr>
        </p:nvGraphicFramePr>
        <p:xfrm>
          <a:off x="-14326" y="-17635"/>
          <a:ext cx="9249607" cy="5789924"/>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888432">
                  <a:extLst>
                    <a:ext uri="{9D8B030D-6E8A-4147-A177-3AD203B41FA5}">
                      <a16:colId xmlns:a16="http://schemas.microsoft.com/office/drawing/2014/main" xmlns="" val="199004167"/>
                    </a:ext>
                  </a:extLst>
                </a:gridCol>
                <a:gridCol w="3456384">
                  <a:extLst>
                    <a:ext uri="{9D8B030D-6E8A-4147-A177-3AD203B41FA5}">
                      <a16:colId xmlns:a16="http://schemas.microsoft.com/office/drawing/2014/main" xmlns="" val="885104855"/>
                    </a:ext>
                  </a:extLst>
                </a:gridCol>
              </a:tblGrid>
              <a:tr h="36003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89975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800" b="1" kern="1200" dirty="0">
                          <a:solidFill>
                            <a:schemeClr val="tx1"/>
                          </a:solidFill>
                          <a:effectLst/>
                          <a:latin typeface="+mn-lt"/>
                          <a:ea typeface="+mn-ea"/>
                          <a:cs typeface="+mn-cs"/>
                        </a:rPr>
                        <a:t>COSATU</a:t>
                      </a:r>
                    </a:p>
                    <a:p>
                      <a:pPr marL="0" marR="0" lvl="0" indent="0" algn="l" defTabSz="914400" rtl="0" eaLnBrk="1" fontAlgn="auto" latinLnBrk="0" hangingPunct="1">
                        <a:lnSpc>
                          <a:spcPct val="107000"/>
                        </a:lnSpc>
                        <a:spcBef>
                          <a:spcPts val="0"/>
                        </a:spcBef>
                        <a:spcAft>
                          <a:spcPts val="0"/>
                        </a:spcAft>
                        <a:buClrTx/>
                        <a:buSzTx/>
                        <a:buFontTx/>
                        <a:buNone/>
                        <a:tabLst/>
                        <a:defRPr/>
                      </a:pPr>
                      <a:r>
                        <a:rPr lang="en-ZA" sz="1400" b="1" kern="1200" dirty="0" err="1">
                          <a:solidFill>
                            <a:schemeClr val="tx1"/>
                          </a:solidFill>
                          <a:effectLst/>
                          <a:latin typeface="+mn-lt"/>
                          <a:ea typeface="+mn-ea"/>
                          <a:cs typeface="+mn-cs"/>
                        </a:rPr>
                        <a:t>Cont</a:t>
                      </a:r>
                      <a:r>
                        <a:rPr lang="en-ZA" sz="1400" b="1" kern="1200" dirty="0">
                          <a:solidFill>
                            <a:schemeClr val="tx1"/>
                          </a:solidFill>
                          <a:effectLst/>
                          <a:latin typeface="+mn-lt"/>
                          <a:ea typeface="+mn-ea"/>
                          <a:cs typeface="+mn-cs"/>
                        </a:rPr>
                        <a: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2.9	Emergency Vehicles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The provisions governing exemptions for emergency vehicles are supported.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However, they need to be further tightened.  The SAPS VIP Unit officers driving political office bearers are frequently coerced into breaking numerous traffic laws.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This has resulted in the deaths of SAPS VIP Unit Officers, other road users and the politicians who demanded or allowed such illegal and dangerous driving to take place.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Ministers have died.  Platitudes have been issued and nothing done afterwards.  Or SAPS members made the scape goats and fired.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A new clause needs to be inserted to specifically exclude SAPS VIP Unit members driving politicians and not responding to an actual emergency from being exempt from any traffic laws.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The culture of entitlement and the abuse of the abuse by politicians needs to be dealt with if government is serious about leading by example.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lgn="just">
                        <a:lnSpc>
                          <a:spcPct val="107000"/>
                        </a:lnSpc>
                        <a:spcBef>
                          <a:spcPts val="0"/>
                        </a:spcBef>
                        <a:spcAft>
                          <a:spcPts val="0"/>
                        </a:spcAft>
                        <a:buFont typeface="Arial" panose="020B0604020202020204" pitchFamily="34" charset="0"/>
                        <a:buChar char="•"/>
                      </a:pPr>
                      <a:endParaRPr lang="en-US" sz="140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endParaRPr lang="en-US" sz="140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Noted</a:t>
                      </a:r>
                      <a:r>
                        <a:rPr lang="en-US" sz="1400" baseline="0" dirty="0">
                          <a:effectLst/>
                          <a:latin typeface="+mn-lt"/>
                          <a:ea typeface="Calibri" panose="020F0502020204030204" pitchFamily="34" charset="0"/>
                          <a:cs typeface="Times New Roman" panose="02020603050405020304" pitchFamily="18" charset="0"/>
                        </a:rPr>
                        <a:t> and</a:t>
                      </a:r>
                      <a:r>
                        <a:rPr lang="en-US" sz="1400" dirty="0">
                          <a:effectLst/>
                          <a:latin typeface="+mn-lt"/>
                          <a:ea typeface="Calibri" panose="020F0502020204030204" pitchFamily="34" charset="0"/>
                          <a:cs typeface="Times New Roman" panose="02020603050405020304" pitchFamily="18" charset="0"/>
                        </a:rPr>
                        <a:t> accepted.</a:t>
                      </a: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83</a:t>
            </a:fld>
            <a:endParaRPr lang="en-US"/>
          </a:p>
        </p:txBody>
      </p:sp>
    </p:spTree>
    <p:extLst>
      <p:ext uri="{BB962C8B-B14F-4D97-AF65-F5344CB8AC3E}">
        <p14:creationId xmlns:p14="http://schemas.microsoft.com/office/powerpoint/2010/main" xmlns="" val="16104267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00774167"/>
              </p:ext>
            </p:extLst>
          </p:nvPr>
        </p:nvGraphicFramePr>
        <p:xfrm>
          <a:off x="-14326" y="-17635"/>
          <a:ext cx="9249607" cy="5333359"/>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2664296">
                  <a:extLst>
                    <a:ext uri="{9D8B030D-6E8A-4147-A177-3AD203B41FA5}">
                      <a16:colId xmlns:a16="http://schemas.microsoft.com/office/drawing/2014/main" xmlns="" val="199004167"/>
                    </a:ext>
                  </a:extLst>
                </a:gridCol>
                <a:gridCol w="4608512">
                  <a:extLst>
                    <a:ext uri="{9D8B030D-6E8A-4147-A177-3AD203B41FA5}">
                      <a16:colId xmlns:a16="http://schemas.microsoft.com/office/drawing/2014/main" xmlns="" val="885104855"/>
                    </a:ext>
                  </a:extLst>
                </a:gridCol>
              </a:tblGrid>
              <a:tr h="36003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89975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800" b="1" kern="1200" dirty="0">
                          <a:solidFill>
                            <a:schemeClr val="tx1"/>
                          </a:solidFill>
                          <a:effectLst/>
                          <a:latin typeface="+mn-lt"/>
                          <a:ea typeface="+mn-ea"/>
                          <a:cs typeface="+mn-cs"/>
                        </a:rPr>
                        <a:t>COSATU</a:t>
                      </a:r>
                    </a:p>
                    <a:p>
                      <a:pPr marL="0" marR="0" lvl="0" indent="0" algn="l" defTabSz="914400" rtl="0" eaLnBrk="1" fontAlgn="auto" latinLnBrk="0" hangingPunct="1">
                        <a:lnSpc>
                          <a:spcPct val="107000"/>
                        </a:lnSpc>
                        <a:spcBef>
                          <a:spcPts val="0"/>
                        </a:spcBef>
                        <a:spcAft>
                          <a:spcPts val="0"/>
                        </a:spcAft>
                        <a:buClrTx/>
                        <a:buSzTx/>
                        <a:buFontTx/>
                        <a:buNone/>
                        <a:tabLst/>
                        <a:defRPr/>
                      </a:pPr>
                      <a:r>
                        <a:rPr lang="en-ZA" sz="1400" b="1" kern="1200" dirty="0" err="1">
                          <a:solidFill>
                            <a:schemeClr val="tx1"/>
                          </a:solidFill>
                          <a:effectLst/>
                          <a:latin typeface="+mn-lt"/>
                          <a:ea typeface="+mn-ea"/>
                          <a:cs typeface="+mn-cs"/>
                        </a:rPr>
                        <a:t>Cont</a:t>
                      </a:r>
                      <a:r>
                        <a:rPr lang="en-ZA" sz="1400" b="1" kern="1200" dirty="0">
                          <a:solidFill>
                            <a:schemeClr val="tx1"/>
                          </a:solidFill>
                          <a:effectLst/>
                          <a:latin typeface="+mn-lt"/>
                          <a:ea typeface="+mn-ea"/>
                          <a:cs typeface="+mn-cs"/>
                        </a:rPr>
                        <a: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2.10	Complete Banning of Drinking and Driving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Alcohol is said to be responsibly for 25% of road accidents.  The existing laws are clearly insufficient.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The current limits allow for too much ambiguity with regards to a person’s weight, age, the type of alcohol etc.</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The proposed amendment simply banning any drinking and driving is progressive and long overdue.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It must be ruthlessly enforced, especially for young people and professional drivers.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lgn="just">
                        <a:lnSpc>
                          <a:spcPct val="107000"/>
                        </a:lnSpc>
                        <a:spcBef>
                          <a:spcPts val="0"/>
                        </a:spcBef>
                        <a:spcAft>
                          <a:spcPts val="0"/>
                        </a:spcAft>
                        <a:buFont typeface="Arial" panose="020B0604020202020204" pitchFamily="34" charset="0"/>
                        <a:buChar char="•"/>
                      </a:pPr>
                      <a:endParaRPr lang="en-US" sz="140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endParaRPr lang="en-US" sz="140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Noted</a:t>
                      </a:r>
                      <a:r>
                        <a:rPr lang="en-US" sz="1400" baseline="0" dirty="0">
                          <a:effectLst/>
                          <a:latin typeface="+mn-lt"/>
                          <a:ea typeface="Calibri" panose="020F0502020204030204" pitchFamily="34" charset="0"/>
                          <a:cs typeface="Times New Roman" panose="02020603050405020304" pitchFamily="18" charset="0"/>
                        </a:rPr>
                        <a:t> and</a:t>
                      </a:r>
                      <a:r>
                        <a:rPr lang="en-US" sz="1400" dirty="0">
                          <a:effectLst/>
                          <a:latin typeface="+mn-lt"/>
                          <a:ea typeface="Calibri" panose="020F0502020204030204" pitchFamily="34" charset="0"/>
                          <a:cs typeface="Times New Roman" panose="02020603050405020304" pitchFamily="18" charset="0"/>
                        </a:rPr>
                        <a:t> accepted.</a:t>
                      </a: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84</a:t>
            </a:fld>
            <a:endParaRPr lang="en-US"/>
          </a:p>
        </p:txBody>
      </p:sp>
    </p:spTree>
    <p:extLst>
      <p:ext uri="{BB962C8B-B14F-4D97-AF65-F5344CB8AC3E}">
        <p14:creationId xmlns:p14="http://schemas.microsoft.com/office/powerpoint/2010/main" xmlns="" val="3836776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98933911"/>
              </p:ext>
            </p:extLst>
          </p:nvPr>
        </p:nvGraphicFramePr>
        <p:xfrm>
          <a:off x="-14326" y="-17635"/>
          <a:ext cx="9249607" cy="6018207"/>
        </p:xfrm>
        <a:graphic>
          <a:graphicData uri="http://schemas.openxmlformats.org/drawingml/2006/table">
            <a:tbl>
              <a:tblPr firstRow="1" firstCol="1" bandRow="1">
                <a:tableStyleId>{5C22544A-7EE6-4342-B048-85BDC9FD1C3A}</a:tableStyleId>
              </a:tblPr>
              <a:tblGrid>
                <a:gridCol w="2048807">
                  <a:extLst>
                    <a:ext uri="{9D8B030D-6E8A-4147-A177-3AD203B41FA5}">
                      <a16:colId xmlns:a16="http://schemas.microsoft.com/office/drawing/2014/main" xmlns="" val="3578070163"/>
                    </a:ext>
                  </a:extLst>
                </a:gridCol>
                <a:gridCol w="2592288">
                  <a:extLst>
                    <a:ext uri="{9D8B030D-6E8A-4147-A177-3AD203B41FA5}">
                      <a16:colId xmlns:a16="http://schemas.microsoft.com/office/drawing/2014/main" xmlns="" val="199004167"/>
                    </a:ext>
                  </a:extLst>
                </a:gridCol>
                <a:gridCol w="4608512">
                  <a:extLst>
                    <a:ext uri="{9D8B030D-6E8A-4147-A177-3AD203B41FA5}">
                      <a16:colId xmlns:a16="http://schemas.microsoft.com/office/drawing/2014/main" xmlns="" val="885104855"/>
                    </a:ext>
                  </a:extLst>
                </a:gridCol>
              </a:tblGrid>
              <a:tr h="36003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97176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800" b="1" kern="1200" dirty="0">
                          <a:solidFill>
                            <a:schemeClr val="tx1"/>
                          </a:solidFill>
                          <a:effectLst/>
                          <a:latin typeface="+mn-lt"/>
                          <a:ea typeface="+mn-ea"/>
                          <a:cs typeface="+mn-cs"/>
                        </a:rPr>
                        <a:t>COSATU</a:t>
                      </a:r>
                    </a:p>
                    <a:p>
                      <a:pPr marL="0" marR="0" lvl="0" indent="0" algn="l" defTabSz="914400" rtl="0" eaLnBrk="1" fontAlgn="auto" latinLnBrk="0" hangingPunct="1">
                        <a:lnSpc>
                          <a:spcPct val="107000"/>
                        </a:lnSpc>
                        <a:spcBef>
                          <a:spcPts val="0"/>
                        </a:spcBef>
                        <a:spcAft>
                          <a:spcPts val="0"/>
                        </a:spcAft>
                        <a:buClrTx/>
                        <a:buSzTx/>
                        <a:buFontTx/>
                        <a:buNone/>
                        <a:tabLst/>
                        <a:defRPr/>
                      </a:pPr>
                      <a:r>
                        <a:rPr lang="en-ZA" sz="1400" b="1" kern="1200" dirty="0" err="1">
                          <a:solidFill>
                            <a:schemeClr val="tx1"/>
                          </a:solidFill>
                          <a:effectLst/>
                          <a:latin typeface="+mn-lt"/>
                          <a:ea typeface="+mn-ea"/>
                          <a:cs typeface="+mn-cs"/>
                        </a:rPr>
                        <a:t>Cont</a:t>
                      </a:r>
                      <a:r>
                        <a:rPr lang="en-ZA" sz="1400" b="1" kern="1200" dirty="0">
                          <a:solidFill>
                            <a:schemeClr val="tx1"/>
                          </a:solidFill>
                          <a:effectLst/>
                          <a:latin typeface="+mn-lt"/>
                          <a:ea typeface="+mn-ea"/>
                          <a:cs typeface="+mn-cs"/>
                        </a:rPr>
                        <a: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2.11	Import Exemptions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The provisions allowing persons to apply for import exemptions to the Minister for vehicles not meeting our road requirements are too vague.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The conditions for which exemptions could be allowed and not allowed need to be specified.  They should not infringe upon any matters that may affect the road safety of a vehicle for both passengers and other road users nor should they allow for an undermining of our pollution laws.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The Minister should not be given a blank cheque that could undermine the progressive intentions of the law</a:t>
                      </a:r>
                      <a:r>
                        <a:rPr lang="en-ZA" sz="1100" dirty="0">
                          <a:effectLst/>
                          <a:latin typeface="Arial" panose="020B0604020202020204" pitchFamily="34" charset="0"/>
                          <a:ea typeface="Calibri" panose="020F0502020204030204" pitchFamily="34"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lgn="just">
                        <a:lnSpc>
                          <a:spcPct val="107000"/>
                        </a:lnSpc>
                        <a:spcBef>
                          <a:spcPts val="0"/>
                        </a:spcBef>
                        <a:spcAft>
                          <a:spcPts val="0"/>
                        </a:spcAft>
                        <a:buFont typeface="Arial" panose="020B0604020202020204" pitchFamily="34" charset="0"/>
                        <a:buChar char="•"/>
                      </a:pPr>
                      <a:endParaRPr lang="en-US" sz="140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endParaRPr lang="en-US" sz="140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Noted</a:t>
                      </a:r>
                      <a:r>
                        <a:rPr lang="en-US" sz="1400" baseline="0" dirty="0">
                          <a:effectLst/>
                          <a:latin typeface="+mn-lt"/>
                          <a:ea typeface="Calibri" panose="020F0502020204030204" pitchFamily="34" charset="0"/>
                          <a:cs typeface="Times New Roman" panose="02020603050405020304" pitchFamily="18" charset="0"/>
                        </a:rPr>
                        <a:t> it is imported that the Minister have some form of latitude to ensure that they can allow those motor vehicles that are not and</a:t>
                      </a:r>
                      <a:r>
                        <a:rPr lang="en-US" sz="1400" dirty="0">
                          <a:effectLst/>
                          <a:latin typeface="+mn-lt"/>
                          <a:ea typeface="Calibri" panose="020F0502020204030204" pitchFamily="34" charset="0"/>
                          <a:cs typeface="Times New Roman" panose="02020603050405020304" pitchFamily="18" charset="0"/>
                        </a:rPr>
                        <a:t> accepted.</a:t>
                      </a: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85</a:t>
            </a:fld>
            <a:endParaRPr lang="en-US"/>
          </a:p>
        </p:txBody>
      </p:sp>
    </p:spTree>
    <p:extLst>
      <p:ext uri="{BB962C8B-B14F-4D97-AF65-F5344CB8AC3E}">
        <p14:creationId xmlns:p14="http://schemas.microsoft.com/office/powerpoint/2010/main" xmlns="" val="12828903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79633000"/>
              </p:ext>
            </p:extLst>
          </p:nvPr>
        </p:nvGraphicFramePr>
        <p:xfrm>
          <a:off x="-14326" y="-17635"/>
          <a:ext cx="9249607" cy="5691841"/>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2736304">
                  <a:extLst>
                    <a:ext uri="{9D8B030D-6E8A-4147-A177-3AD203B41FA5}">
                      <a16:colId xmlns:a16="http://schemas.microsoft.com/office/drawing/2014/main" xmlns="" val="199004167"/>
                    </a:ext>
                  </a:extLst>
                </a:gridCol>
                <a:gridCol w="4608512">
                  <a:extLst>
                    <a:ext uri="{9D8B030D-6E8A-4147-A177-3AD203B41FA5}">
                      <a16:colId xmlns:a16="http://schemas.microsoft.com/office/drawing/2014/main" xmlns="" val="885104855"/>
                    </a:ext>
                  </a:extLst>
                </a:gridCol>
              </a:tblGrid>
              <a:tr h="432047">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25979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800" b="1" kern="1200" dirty="0">
                          <a:solidFill>
                            <a:schemeClr val="tx1"/>
                          </a:solidFill>
                          <a:effectLst/>
                          <a:latin typeface="+mn-lt"/>
                          <a:ea typeface="+mn-ea"/>
                          <a:cs typeface="+mn-cs"/>
                        </a:rPr>
                        <a:t>COSATU</a:t>
                      </a:r>
                    </a:p>
                    <a:p>
                      <a:pPr marL="0" marR="0" lvl="0" indent="0" algn="l" defTabSz="914400" rtl="0" eaLnBrk="1" fontAlgn="auto" latinLnBrk="0" hangingPunct="1">
                        <a:lnSpc>
                          <a:spcPct val="107000"/>
                        </a:lnSpc>
                        <a:spcBef>
                          <a:spcPts val="0"/>
                        </a:spcBef>
                        <a:spcAft>
                          <a:spcPts val="0"/>
                        </a:spcAft>
                        <a:buClrTx/>
                        <a:buSzTx/>
                        <a:buFontTx/>
                        <a:buNone/>
                        <a:tabLst/>
                        <a:defRPr/>
                      </a:pPr>
                      <a:r>
                        <a:rPr lang="en-ZA" sz="1400" b="1" kern="1200" dirty="0" err="1">
                          <a:solidFill>
                            <a:schemeClr val="tx1"/>
                          </a:solidFill>
                          <a:effectLst/>
                          <a:latin typeface="+mn-lt"/>
                          <a:ea typeface="+mn-ea"/>
                          <a:cs typeface="+mn-cs"/>
                        </a:rPr>
                        <a:t>Cont</a:t>
                      </a:r>
                      <a:r>
                        <a:rPr lang="en-ZA" sz="1400" b="1" kern="1200" dirty="0">
                          <a:solidFill>
                            <a:schemeClr val="tx1"/>
                          </a:solidFill>
                          <a:effectLst/>
                          <a:latin typeface="+mn-lt"/>
                          <a:ea typeface="+mn-ea"/>
                          <a:cs typeface="+mn-cs"/>
                        </a:rPr>
                        <a: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l">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Conclusion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COSATU supports this progressive Bill.  It is long overdue and must be passed by Parliament, enacted by the President and implemented by government as a matter of urgency.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A mass public education campaign is needed to ensure all officials and road users are aware of their legal obligations.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Government must begin to take road safety seriously and invest in the capacitation and resourcing of road traffic enforcement.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The current lackadaisical approach of government is condemning thousands to premature deaths and costing the economy billions.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lgn="just">
                        <a:lnSpc>
                          <a:spcPct val="107000"/>
                        </a:lnSpc>
                        <a:spcBef>
                          <a:spcPts val="0"/>
                        </a:spcBef>
                        <a:spcAft>
                          <a:spcPts val="0"/>
                        </a:spcAft>
                        <a:buFont typeface="Arial" panose="020B0604020202020204" pitchFamily="34" charset="0"/>
                        <a:buChar char="•"/>
                      </a:pPr>
                      <a:endParaRPr lang="en-US" sz="140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endParaRPr lang="en-US" sz="1400" dirty="0">
                        <a:effectLst/>
                        <a:latin typeface="+mn-lt"/>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Noted</a:t>
                      </a:r>
                      <a:r>
                        <a:rPr lang="en-US" sz="1400" baseline="0" dirty="0">
                          <a:effectLst/>
                          <a:latin typeface="+mn-lt"/>
                          <a:ea typeface="Calibri" panose="020F0502020204030204" pitchFamily="34" charset="0"/>
                          <a:cs typeface="Times New Roman" panose="02020603050405020304" pitchFamily="18" charset="0"/>
                        </a:rPr>
                        <a:t> and</a:t>
                      </a:r>
                      <a:r>
                        <a:rPr lang="en-US" sz="1400" dirty="0">
                          <a:effectLst/>
                          <a:latin typeface="+mn-lt"/>
                          <a:ea typeface="Calibri" panose="020F0502020204030204" pitchFamily="34" charset="0"/>
                          <a:cs typeface="Times New Roman" panose="02020603050405020304" pitchFamily="18" charset="0"/>
                        </a:rPr>
                        <a:t> accepted.</a:t>
                      </a: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86</a:t>
            </a:fld>
            <a:endParaRPr lang="en-US"/>
          </a:p>
        </p:txBody>
      </p:sp>
    </p:spTree>
    <p:extLst>
      <p:ext uri="{BB962C8B-B14F-4D97-AF65-F5344CB8AC3E}">
        <p14:creationId xmlns:p14="http://schemas.microsoft.com/office/powerpoint/2010/main" xmlns="" val="11755073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33549423"/>
              </p:ext>
            </p:extLst>
          </p:nvPr>
        </p:nvGraphicFramePr>
        <p:xfrm>
          <a:off x="-14326" y="-17636"/>
          <a:ext cx="9249607" cy="5904655"/>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600400">
                  <a:extLst>
                    <a:ext uri="{9D8B030D-6E8A-4147-A177-3AD203B41FA5}">
                      <a16:colId xmlns:a16="http://schemas.microsoft.com/office/drawing/2014/main" xmlns="" val="199004167"/>
                    </a:ext>
                  </a:extLst>
                </a:gridCol>
                <a:gridCol w="3744416">
                  <a:extLst>
                    <a:ext uri="{9D8B030D-6E8A-4147-A177-3AD203B41FA5}">
                      <a16:colId xmlns:a16="http://schemas.microsoft.com/office/drawing/2014/main" xmlns="" val="885104855"/>
                    </a:ext>
                  </a:extLst>
                </a:gridCol>
              </a:tblGrid>
              <a:tr h="373398">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057751">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err="1">
                          <a:solidFill>
                            <a:schemeClr val="tx1"/>
                          </a:solidFill>
                          <a:effectLst/>
                          <a:latin typeface="+mn-lt"/>
                          <a:ea typeface="+mn-ea"/>
                          <a:cs typeface="+mn-cs"/>
                        </a:rPr>
                        <a:t>Sakeliga</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ZA" sz="1600" dirty="0">
                          <a:solidFill>
                            <a:srgbClr val="000000"/>
                          </a:solidFill>
                          <a:effectLst/>
                          <a:latin typeface="+mn-lt"/>
                          <a:ea typeface="Times New Roman" panose="02020603050405020304" pitchFamily="18" charset="0"/>
                        </a:rPr>
                        <a:t> </a:t>
                      </a:r>
                      <a:r>
                        <a:rPr lang="en-US" sz="1600" dirty="0">
                          <a:solidFill>
                            <a:srgbClr val="000000"/>
                          </a:solidFill>
                          <a:effectLst/>
                          <a:latin typeface="+mn-lt"/>
                          <a:ea typeface="Times New Roman" panose="02020603050405020304" pitchFamily="18" charset="0"/>
                        </a:rPr>
                        <a:t>Clause 46 of the bill prohibits “any concentration” of alcohol in bodily specimens and opens motorists and other vehicle operators to prosecution if there is any concentration of alcohol in their body. The proposed amendment is a deviation from the more reasonable current legislative stance that sets a legal limit. The proposed amendment strikes us as excessive, unreasonable and perhaps even irrational. </a:t>
                      </a:r>
                      <a:endParaRPr lang="en-ZA" sz="1600" dirty="0">
                        <a:effectLst/>
                        <a:latin typeface="+mn-lt"/>
                        <a:ea typeface="Times New Roman" panose="02020603050405020304" pitchFamily="18" charset="0"/>
                      </a:endParaRPr>
                    </a:p>
                    <a:p>
                      <a:pPr algn="just">
                        <a:spcAft>
                          <a:spcPts val="0"/>
                        </a:spcAft>
                      </a:pPr>
                      <a:r>
                        <a:rPr lang="en-US" sz="1600" dirty="0">
                          <a:solidFill>
                            <a:srgbClr val="000000"/>
                          </a:solidFill>
                          <a:effectLst/>
                          <a:latin typeface="+mn-lt"/>
                          <a:ea typeface="Times New Roman" panose="02020603050405020304" pitchFamily="18" charset="0"/>
                        </a:rPr>
                        <a:t>We present the following for your consideration: </a:t>
                      </a:r>
                      <a:endParaRPr lang="en-ZA" sz="1600" dirty="0">
                        <a:effectLst/>
                        <a:latin typeface="+mn-lt"/>
                        <a:ea typeface="Times New Roman" panose="02020603050405020304" pitchFamily="18" charset="0"/>
                      </a:endParaRPr>
                    </a:p>
                    <a:p>
                      <a:pPr algn="just">
                        <a:spcAft>
                          <a:spcPts val="200"/>
                        </a:spcAft>
                      </a:pPr>
                      <a:r>
                        <a:rPr lang="en-US" sz="1600" dirty="0">
                          <a:solidFill>
                            <a:srgbClr val="000000"/>
                          </a:solidFill>
                          <a:effectLst/>
                          <a:latin typeface="+mn-lt"/>
                          <a:ea typeface="Times New Roman" panose="02020603050405020304" pitchFamily="18" charset="0"/>
                        </a:rPr>
                        <a:t>• Many common medications, mouth-washes, and other non-liquor products, which many South Africans rely on, may contain alcohol – often as a regular and even necessary ingredient. </a:t>
                      </a:r>
                      <a:endParaRPr lang="en-ZA" sz="1600" dirty="0">
                        <a:effectLst/>
                        <a:latin typeface="+mn-lt"/>
                        <a:ea typeface="Times New Roman" panose="02020603050405020304" pitchFamily="18" charset="0"/>
                      </a:endParaRPr>
                    </a:p>
                  </a:txBody>
                  <a:tcPr marL="68580" marR="68580" marT="0" marB="0"/>
                </a:tc>
                <a:tc>
                  <a:txBody>
                    <a:bodyPr/>
                    <a:lstStyle/>
                    <a:p>
                      <a:pPr algn="just">
                        <a:spcBef>
                          <a:spcPts val="600"/>
                        </a:spcBef>
                        <a:spcAft>
                          <a:spcPts val="600"/>
                        </a:spcAft>
                      </a:pPr>
                      <a:r>
                        <a:rPr lang="en-US" sz="1600" dirty="0">
                          <a:effectLst/>
                          <a:latin typeface="+mn-lt"/>
                          <a:ea typeface="Times New Roman" panose="02020603050405020304" pitchFamily="18" charset="0"/>
                        </a:rPr>
                        <a:t>Noted, however the proverbial and famous argument that certain medications contain alcohol has been raised on several occasions in these comments those medications also at the same time contains warnings that they are likely to cause drowsiness and should be consumed if people are to operate motor vehicles and machinery. It stands to reason that a person who has ingested any such medication will do well to stay away from operating a motor vehicle or machinery due to the effects of drowsiness that some of these medications can cause to a person. </a:t>
                      </a:r>
                      <a:endParaRPr lang="en-ZA" sz="16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73506">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87</a:t>
            </a:fld>
            <a:endParaRPr lang="en-US"/>
          </a:p>
        </p:txBody>
      </p:sp>
    </p:spTree>
    <p:extLst>
      <p:ext uri="{BB962C8B-B14F-4D97-AF65-F5344CB8AC3E}">
        <p14:creationId xmlns:p14="http://schemas.microsoft.com/office/powerpoint/2010/main" xmlns="" val="33268428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28423757"/>
              </p:ext>
            </p:extLst>
          </p:nvPr>
        </p:nvGraphicFramePr>
        <p:xfrm>
          <a:off x="1" y="-39757"/>
          <a:ext cx="9339872" cy="5926777"/>
        </p:xfrm>
        <a:graphic>
          <a:graphicData uri="http://schemas.openxmlformats.org/drawingml/2006/table">
            <a:tbl>
              <a:tblPr firstRow="1" firstCol="1" bandRow="1">
                <a:tableStyleId>{5C22544A-7EE6-4342-B048-85BDC9FD1C3A}</a:tableStyleId>
              </a:tblPr>
              <a:tblGrid>
                <a:gridCol w="1923379">
                  <a:extLst>
                    <a:ext uri="{9D8B030D-6E8A-4147-A177-3AD203B41FA5}">
                      <a16:colId xmlns:a16="http://schemas.microsoft.com/office/drawing/2014/main" xmlns="" val="3578070163"/>
                    </a:ext>
                  </a:extLst>
                </a:gridCol>
                <a:gridCol w="3635536">
                  <a:extLst>
                    <a:ext uri="{9D8B030D-6E8A-4147-A177-3AD203B41FA5}">
                      <a16:colId xmlns:a16="http://schemas.microsoft.com/office/drawing/2014/main" xmlns="" val="199004167"/>
                    </a:ext>
                  </a:extLst>
                </a:gridCol>
                <a:gridCol w="3780957">
                  <a:extLst>
                    <a:ext uri="{9D8B030D-6E8A-4147-A177-3AD203B41FA5}">
                      <a16:colId xmlns:a16="http://schemas.microsoft.com/office/drawing/2014/main" xmlns="" val="885104855"/>
                    </a:ext>
                  </a:extLst>
                </a:gridCol>
              </a:tblGrid>
              <a:tr h="33606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59071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err="1">
                          <a:solidFill>
                            <a:schemeClr val="tx1"/>
                          </a:solidFill>
                          <a:effectLst/>
                          <a:latin typeface="+mn-lt"/>
                          <a:ea typeface="+mn-ea"/>
                          <a:cs typeface="+mn-cs"/>
                        </a:rPr>
                        <a:t>Sakeliga</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ZA" sz="1400" dirty="0">
                          <a:solidFill>
                            <a:srgbClr val="000000"/>
                          </a:solidFill>
                          <a:effectLst/>
                          <a:latin typeface="+mn-lt"/>
                          <a:ea typeface="Times New Roman" panose="02020603050405020304" pitchFamily="18" charset="0"/>
                        </a:rPr>
                        <a:t> </a:t>
                      </a:r>
                      <a:r>
                        <a:rPr lang="en-US" sz="1400" dirty="0">
                          <a:solidFill>
                            <a:srgbClr val="000000"/>
                          </a:solidFill>
                          <a:effectLst/>
                          <a:latin typeface="+mn-lt"/>
                          <a:ea typeface="Times New Roman" panose="02020603050405020304" pitchFamily="18" charset="0"/>
                        </a:rPr>
                        <a:t>Clause 46 of the bill. </a:t>
                      </a:r>
                      <a:endParaRPr lang="en-ZA" sz="1400" dirty="0">
                        <a:effectLst/>
                        <a:latin typeface="+mn-lt"/>
                        <a:ea typeface="Times New Roman" panose="02020603050405020304" pitchFamily="18" charset="0"/>
                      </a:endParaRPr>
                    </a:p>
                    <a:p>
                      <a:pPr algn="just">
                        <a:spcAft>
                          <a:spcPts val="200"/>
                        </a:spcAft>
                      </a:pPr>
                      <a:r>
                        <a:rPr lang="en-US" sz="1400" dirty="0">
                          <a:solidFill>
                            <a:srgbClr val="000000"/>
                          </a:solidFill>
                          <a:effectLst/>
                          <a:latin typeface="+mn-lt"/>
                          <a:ea typeface="Times New Roman" panose="02020603050405020304" pitchFamily="18" charset="0"/>
                        </a:rPr>
                        <a:t>• Regular and proper use of such products certainly do not amount to harmful abuse and should not lead to a potential for questionable prosecution. </a:t>
                      </a:r>
                      <a:endParaRPr lang="en-ZA" sz="1400" dirty="0">
                        <a:effectLst/>
                        <a:latin typeface="+mn-lt"/>
                        <a:ea typeface="Times New Roman" panose="02020603050405020304" pitchFamily="18" charset="0"/>
                      </a:endParaRPr>
                    </a:p>
                    <a:p>
                      <a:pPr algn="just">
                        <a:spcAft>
                          <a:spcPts val="0"/>
                        </a:spcAft>
                      </a:pPr>
                      <a:r>
                        <a:rPr lang="en-US" sz="1400" dirty="0">
                          <a:solidFill>
                            <a:srgbClr val="000000"/>
                          </a:solidFill>
                          <a:effectLst/>
                          <a:latin typeface="+mn-lt"/>
                          <a:ea typeface="Times New Roman" panose="02020603050405020304" pitchFamily="18" charset="0"/>
                        </a:rPr>
                        <a:t>• Two examples of products and medications that contain alcohol follow are listed: 1) </a:t>
                      </a:r>
                      <a:r>
                        <a:rPr lang="en-US" sz="1400" dirty="0" err="1">
                          <a:solidFill>
                            <a:srgbClr val="000000"/>
                          </a:solidFill>
                          <a:effectLst/>
                          <a:latin typeface="+mn-lt"/>
                          <a:ea typeface="Times New Roman" panose="02020603050405020304" pitchFamily="18" charset="0"/>
                        </a:rPr>
                        <a:t>Bioplus</a:t>
                      </a:r>
                      <a:r>
                        <a:rPr lang="en-US" sz="1400" dirty="0">
                          <a:solidFill>
                            <a:srgbClr val="000000"/>
                          </a:solidFill>
                          <a:effectLst/>
                          <a:latin typeface="+mn-lt"/>
                          <a:ea typeface="Times New Roman" panose="02020603050405020304" pitchFamily="18" charset="0"/>
                        </a:rPr>
                        <a:t> syrup (energy syrup), which contains alcohol at 10,00 % v/v and 2) </a:t>
                      </a:r>
                      <a:r>
                        <a:rPr lang="en-US" sz="1400" dirty="0" err="1">
                          <a:solidFill>
                            <a:srgbClr val="000000"/>
                          </a:solidFill>
                          <a:effectLst/>
                          <a:latin typeface="+mn-lt"/>
                          <a:ea typeface="Times New Roman" panose="02020603050405020304" pitchFamily="18" charset="0"/>
                        </a:rPr>
                        <a:t>Andolex</a:t>
                      </a:r>
                      <a:r>
                        <a:rPr lang="en-US" sz="1400" dirty="0">
                          <a:solidFill>
                            <a:srgbClr val="000000"/>
                          </a:solidFill>
                          <a:effectLst/>
                          <a:latin typeface="+mn-lt"/>
                          <a:ea typeface="Times New Roman" panose="02020603050405020304" pitchFamily="18" charset="0"/>
                        </a:rPr>
                        <a:t>-C (oral rinse) – which contains alcohol at 9,00% v/v. See annexure A for a list of ingredients by the manufacturers of these products. </a:t>
                      </a:r>
                      <a:endParaRPr lang="en-ZA" sz="1400" dirty="0">
                        <a:effectLst/>
                        <a:latin typeface="+mn-lt"/>
                        <a:ea typeface="Times New Roman" panose="02020603050405020304" pitchFamily="18" charset="0"/>
                      </a:endParaRPr>
                    </a:p>
                    <a:p>
                      <a:pPr marL="342900" lvl="0" indent="-342900" algn="just">
                        <a:lnSpc>
                          <a:spcPct val="115000"/>
                        </a:lnSpc>
                        <a:spcAft>
                          <a:spcPts val="320"/>
                        </a:spcAft>
                        <a:buFont typeface="Symbol" panose="05050102010706020507" pitchFamily="18" charset="2"/>
                        <a:buChar char=""/>
                      </a:pPr>
                      <a:r>
                        <a:rPr lang="en-US" sz="1400" dirty="0">
                          <a:solidFill>
                            <a:srgbClr val="000000"/>
                          </a:solidFill>
                          <a:effectLst/>
                          <a:latin typeface="+mn-lt"/>
                          <a:ea typeface="Times New Roman" panose="02020603050405020304" pitchFamily="18" charset="0"/>
                          <a:cs typeface="Times New Roman" panose="02020603050405020304" pitchFamily="18" charset="0"/>
                        </a:rPr>
                        <a:t>While not medical professionals, we can point to sources suggesting uses and benefits of alcohol at small doses – especially in medications. Alcohol, for instance, is noted by sources we considered as a chemical solvent and preservative in some medications, which suggests a necessary function.</a:t>
                      </a:r>
                      <a:r>
                        <a:rPr lang="en-US" sz="1400" dirty="0">
                          <a:solidFill>
                            <a:srgbClr val="000000"/>
                          </a:solidFill>
                          <a:effectLst/>
                          <a:latin typeface="+mn-lt"/>
                          <a:ea typeface="Times New Roman" panose="02020603050405020304" pitchFamily="18" charset="0"/>
                        </a:rPr>
                        <a:t> </a:t>
                      </a:r>
                      <a:endParaRPr lang="en-ZA" sz="1400" dirty="0">
                        <a:effectLst/>
                        <a:latin typeface="+mn-lt"/>
                        <a:ea typeface="Times New Roman" panose="02020603050405020304" pitchFamily="18" charset="0"/>
                      </a:endParaRPr>
                    </a:p>
                  </a:txBody>
                  <a:tcPr marL="68580" marR="68580" marT="0" marB="0"/>
                </a:tc>
                <a:tc>
                  <a:txBody>
                    <a:bodyPr/>
                    <a:lstStyle/>
                    <a:p>
                      <a:pPr algn="just">
                        <a:spcBef>
                          <a:spcPts val="600"/>
                        </a:spcBef>
                        <a:spcAft>
                          <a:spcPts val="600"/>
                        </a:spcAft>
                      </a:pPr>
                      <a:r>
                        <a:rPr lang="en-US" sz="1400" dirty="0">
                          <a:effectLst/>
                          <a:latin typeface="+mn-lt"/>
                          <a:ea typeface="Times New Roman" panose="02020603050405020304" pitchFamily="18" charset="0"/>
                        </a:rPr>
                        <a:t>Noted, see preceding</a:t>
                      </a:r>
                      <a:r>
                        <a:rPr lang="en-US" sz="1400" baseline="0" dirty="0">
                          <a:effectLst/>
                          <a:latin typeface="+mn-lt"/>
                          <a:ea typeface="Times New Roman" panose="02020603050405020304" pitchFamily="18" charset="0"/>
                        </a:rPr>
                        <a:t> response</a:t>
                      </a:r>
                      <a:r>
                        <a:rPr lang="en-US" sz="1400" dirty="0">
                          <a:effectLst/>
                          <a:latin typeface="+mn-lt"/>
                          <a:ea typeface="Times New Roman" panose="02020603050405020304" pitchFamily="18" charset="0"/>
                        </a:rPr>
                        <a:t>. </a:t>
                      </a:r>
                      <a:endParaRPr lang="en-ZA" sz="14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88</a:t>
            </a:fld>
            <a:endParaRPr lang="en-US"/>
          </a:p>
        </p:txBody>
      </p:sp>
    </p:spTree>
    <p:extLst>
      <p:ext uri="{BB962C8B-B14F-4D97-AF65-F5344CB8AC3E}">
        <p14:creationId xmlns:p14="http://schemas.microsoft.com/office/powerpoint/2010/main" xmlns="" val="29635742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7503546"/>
              </p:ext>
            </p:extLst>
          </p:nvPr>
        </p:nvGraphicFramePr>
        <p:xfrm>
          <a:off x="0" y="-39757"/>
          <a:ext cx="9249607" cy="5959028"/>
        </p:xfrm>
        <a:graphic>
          <a:graphicData uri="http://schemas.openxmlformats.org/drawingml/2006/table">
            <a:tbl>
              <a:tblPr firstRow="1" firstCol="1" bandRow="1">
                <a:tableStyleId>{5C22544A-7EE6-4342-B048-85BDC9FD1C3A}</a:tableStyleId>
              </a:tblPr>
              <a:tblGrid>
                <a:gridCol w="1904791">
                  <a:extLst>
                    <a:ext uri="{9D8B030D-6E8A-4147-A177-3AD203B41FA5}">
                      <a16:colId xmlns:a16="http://schemas.microsoft.com/office/drawing/2014/main" xmlns="" val="3578070163"/>
                    </a:ext>
                  </a:extLst>
                </a:gridCol>
                <a:gridCol w="3960440">
                  <a:extLst>
                    <a:ext uri="{9D8B030D-6E8A-4147-A177-3AD203B41FA5}">
                      <a16:colId xmlns:a16="http://schemas.microsoft.com/office/drawing/2014/main" xmlns="" val="199004167"/>
                    </a:ext>
                  </a:extLst>
                </a:gridCol>
                <a:gridCol w="3384376">
                  <a:extLst>
                    <a:ext uri="{9D8B030D-6E8A-4147-A177-3AD203B41FA5}">
                      <a16:colId xmlns:a16="http://schemas.microsoft.com/office/drawing/2014/main" xmlns="" val="885104855"/>
                    </a:ext>
                  </a:extLst>
                </a:gridCol>
              </a:tblGrid>
              <a:tr h="370904">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58812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err="1">
                          <a:solidFill>
                            <a:schemeClr val="tx1"/>
                          </a:solidFill>
                          <a:effectLst/>
                          <a:latin typeface="+mn-lt"/>
                          <a:ea typeface="+mn-ea"/>
                          <a:cs typeface="+mn-cs"/>
                        </a:rPr>
                        <a:t>Sakeliga</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320"/>
                        </a:spcAft>
                      </a:pPr>
                      <a:r>
                        <a:rPr lang="en-US" sz="1400" dirty="0">
                          <a:solidFill>
                            <a:srgbClr val="000000"/>
                          </a:solidFill>
                          <a:effectLst/>
                          <a:latin typeface="+mn-lt"/>
                          <a:ea typeface="Times New Roman" panose="02020603050405020304" pitchFamily="18" charset="0"/>
                        </a:rPr>
                        <a:t>• The proposed amendment (presented in clause 46 of the bill), if affected, could potentially even dissuade some individuals from taking even necessary medications that may contain alcohol, which could potentially lead to adverse health effects to such individuals in question. </a:t>
                      </a:r>
                      <a:endParaRPr lang="en-ZA" sz="1400" dirty="0">
                        <a:effectLst/>
                        <a:latin typeface="+mn-lt"/>
                        <a:ea typeface="Times New Roman" panose="02020603050405020304" pitchFamily="18" charset="0"/>
                      </a:endParaRPr>
                    </a:p>
                    <a:p>
                      <a:pPr algn="just">
                        <a:spcAft>
                          <a:spcPts val="0"/>
                        </a:spcAft>
                      </a:pPr>
                      <a:r>
                        <a:rPr lang="en-US" sz="1400" dirty="0">
                          <a:solidFill>
                            <a:srgbClr val="000000"/>
                          </a:solidFill>
                          <a:effectLst/>
                          <a:latin typeface="+mn-lt"/>
                          <a:ea typeface="Times New Roman" panose="02020603050405020304" pitchFamily="18" charset="0"/>
                        </a:rPr>
                        <a:t>• Lastly, we note a concern that the proposed amendment in question, may increase litigation against the state for wrongful arrest and prosecution, stretching the resources of an already over-encumbered judicial system. </a:t>
                      </a:r>
                      <a:endParaRPr lang="en-ZA" sz="1400" dirty="0">
                        <a:effectLst/>
                        <a:latin typeface="+mn-lt"/>
                        <a:ea typeface="Times New Roman" panose="02020603050405020304" pitchFamily="18" charset="0"/>
                      </a:endParaRPr>
                    </a:p>
                    <a:p>
                      <a:pPr algn="just">
                        <a:spcAft>
                          <a:spcPts val="0"/>
                        </a:spcAft>
                      </a:pPr>
                      <a:r>
                        <a:rPr lang="en-US" sz="1400" dirty="0">
                          <a:solidFill>
                            <a:srgbClr val="000000"/>
                          </a:solidFill>
                          <a:effectLst/>
                          <a:latin typeface="+mn-lt"/>
                          <a:ea typeface="Times New Roman" panose="02020603050405020304" pitchFamily="18" charset="0"/>
                        </a:rPr>
                        <a:t>Recommendation </a:t>
                      </a:r>
                      <a:endParaRPr lang="en-ZA" sz="1400" dirty="0">
                        <a:effectLst/>
                        <a:latin typeface="+mn-lt"/>
                        <a:ea typeface="Times New Roman" panose="02020603050405020304" pitchFamily="18" charset="0"/>
                      </a:endParaRPr>
                    </a:p>
                    <a:p>
                      <a:pPr algn="just">
                        <a:spcAft>
                          <a:spcPts val="0"/>
                        </a:spcAft>
                      </a:pPr>
                      <a:r>
                        <a:rPr lang="en-US" sz="1400" dirty="0">
                          <a:solidFill>
                            <a:srgbClr val="000000"/>
                          </a:solidFill>
                          <a:effectLst/>
                          <a:latin typeface="+mn-lt"/>
                          <a:ea typeface="Times New Roman" panose="02020603050405020304" pitchFamily="18" charset="0"/>
                        </a:rPr>
                        <a:t>Our recommendation is for the proposed amendment to be reconsidered or scrapped. The solution to the ends aimed for, we believe, should rather be sought in the areas of improved and professional enforcement of statutes already in force. </a:t>
                      </a:r>
                      <a:endParaRPr lang="en-ZA" sz="1400" dirty="0">
                        <a:effectLst/>
                        <a:latin typeface="+mn-lt"/>
                        <a:ea typeface="Times New Roman" panose="02020603050405020304" pitchFamily="18" charset="0"/>
                      </a:endParaRPr>
                    </a:p>
                    <a:p>
                      <a:pPr algn="just">
                        <a:spcAft>
                          <a:spcPts val="0"/>
                        </a:spcAft>
                      </a:pPr>
                      <a:r>
                        <a:rPr lang="en-US" sz="1400" dirty="0">
                          <a:solidFill>
                            <a:srgbClr val="000000"/>
                          </a:solidFill>
                          <a:effectLst/>
                          <a:latin typeface="+mn-lt"/>
                          <a:ea typeface="Times New Roman" panose="02020603050405020304" pitchFamily="18" charset="0"/>
                        </a:rPr>
                        <a:t>At the very least, the committee should seek further clarity on the uses and functions of alcohol, especially in medications, before proceeding with a 0% blood concentration of alcohol amendment</a:t>
                      </a:r>
                      <a:r>
                        <a:rPr lang="en-US" sz="1400" dirty="0">
                          <a:solidFill>
                            <a:srgbClr val="000000"/>
                          </a:solidFill>
                          <a:effectLst/>
                          <a:latin typeface="Arial" panose="020B0604020202020204" pitchFamily="34" charset="0"/>
                          <a:ea typeface="Times New Roman" panose="02020603050405020304" pitchFamily="18" charset="0"/>
                        </a:rPr>
                        <a:t>.</a:t>
                      </a:r>
                      <a:endParaRPr lang="en-ZA" sz="1400" dirty="0">
                        <a:effectLst/>
                        <a:latin typeface="Times New Roman" panose="02020603050405020304" pitchFamily="18" charset="0"/>
                        <a:ea typeface="Times New Roman" panose="02020603050405020304" pitchFamily="18" charset="0"/>
                      </a:endParaRPr>
                    </a:p>
                    <a:p>
                      <a:pPr algn="just">
                        <a:spcAft>
                          <a:spcPts val="0"/>
                        </a:spcAft>
                      </a:pPr>
                      <a:r>
                        <a:rPr lang="en-US" sz="1400" dirty="0">
                          <a:effectLst/>
                          <a:latin typeface="Arial" panose="020B0604020202020204" pitchFamily="34" charset="0"/>
                          <a:ea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Noted</a:t>
                      </a: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89</a:t>
            </a:fld>
            <a:endParaRPr lang="en-US"/>
          </a:p>
        </p:txBody>
      </p:sp>
    </p:spTree>
    <p:extLst>
      <p:ext uri="{BB962C8B-B14F-4D97-AF65-F5344CB8AC3E}">
        <p14:creationId xmlns:p14="http://schemas.microsoft.com/office/powerpoint/2010/main" xmlns="" val="302215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8303100"/>
              </p:ext>
            </p:extLst>
          </p:nvPr>
        </p:nvGraphicFramePr>
        <p:xfrm>
          <a:off x="0" y="1"/>
          <a:ext cx="9253538" cy="5978913"/>
        </p:xfrm>
        <a:graphic>
          <a:graphicData uri="http://schemas.openxmlformats.org/drawingml/2006/table">
            <a:tbl>
              <a:tblPr firstRow="1" firstCol="1" bandRow="1">
                <a:tableStyleId>{5C22544A-7EE6-4342-B048-85BDC9FD1C3A}</a:tableStyleId>
              </a:tblPr>
              <a:tblGrid>
                <a:gridCol w="1809428">
                  <a:extLst>
                    <a:ext uri="{9D8B030D-6E8A-4147-A177-3AD203B41FA5}">
                      <a16:colId xmlns:a16="http://schemas.microsoft.com/office/drawing/2014/main" xmlns="" val="3578070163"/>
                    </a:ext>
                  </a:extLst>
                </a:gridCol>
                <a:gridCol w="3722055">
                  <a:extLst>
                    <a:ext uri="{9D8B030D-6E8A-4147-A177-3AD203B41FA5}">
                      <a16:colId xmlns:a16="http://schemas.microsoft.com/office/drawing/2014/main" xmlns="" val="199004167"/>
                    </a:ext>
                  </a:extLst>
                </a:gridCol>
                <a:gridCol w="3722055">
                  <a:extLst>
                    <a:ext uri="{9D8B030D-6E8A-4147-A177-3AD203B41FA5}">
                      <a16:colId xmlns:a16="http://schemas.microsoft.com/office/drawing/2014/main" xmlns="" val="885104855"/>
                    </a:ext>
                  </a:extLst>
                </a:gridCol>
              </a:tblGrid>
              <a:tr h="208397">
                <a:tc>
                  <a:txBody>
                    <a:bodyPr/>
                    <a:lstStyle/>
                    <a:p>
                      <a:pPr marL="0" marR="0">
                        <a:lnSpc>
                          <a:spcPct val="107000"/>
                        </a:lnSpc>
                        <a:spcBef>
                          <a:spcPts val="0"/>
                        </a:spcBef>
                        <a:spcAft>
                          <a:spcPts val="0"/>
                        </a:spcAft>
                      </a:pPr>
                      <a:r>
                        <a:rPr lang="en-GB" sz="1400" b="1" dirty="0">
                          <a:solidFill>
                            <a:schemeClr val="tx1"/>
                          </a:solidFill>
                          <a:effectLst/>
                        </a:rPr>
                        <a:t>Name/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a:solidFill>
                            <a:schemeClr val="tx1"/>
                          </a:solidFill>
                          <a:effectLst/>
                        </a:rPr>
                        <a:t>DOT 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750630">
                <a:tc>
                  <a:txBody>
                    <a:bodyPr/>
                    <a:lstStyle/>
                    <a:p>
                      <a:pPr marL="0" marR="0">
                        <a:lnSpc>
                          <a:spcPct val="107000"/>
                        </a:lnSpc>
                        <a:spcBef>
                          <a:spcPts val="0"/>
                        </a:spcBef>
                        <a:spcAft>
                          <a:spcPts val="0"/>
                        </a:spcAft>
                      </a:pPr>
                      <a:r>
                        <a:rPr lang="en-US" sz="1600" b="1" dirty="0">
                          <a:solidFill>
                            <a:schemeClr val="tx1"/>
                          </a:solidFill>
                          <a:effectLst/>
                          <a:latin typeface="Calibri" panose="020F0502020204030204" pitchFamily="34" charset="0"/>
                          <a:cs typeface="Times New Roman" panose="02020603050405020304" pitchFamily="18" charset="0"/>
                        </a:rPr>
                        <a:t>Dear SA (</a:t>
                      </a:r>
                      <a:r>
                        <a:rPr lang="en-US" sz="1600" b="1" dirty="0" err="1">
                          <a:solidFill>
                            <a:schemeClr val="tx1"/>
                          </a:solidFill>
                          <a:effectLst/>
                          <a:latin typeface="Calibri" panose="020F0502020204030204" pitchFamily="34" charset="0"/>
                          <a:cs typeface="Times New Roman" panose="02020603050405020304" pitchFamily="18" charset="0"/>
                        </a:rPr>
                        <a:t>Cont</a:t>
                      </a:r>
                      <a:r>
                        <a:rPr lang="en-US" sz="1600" b="1" dirty="0">
                          <a:solidFill>
                            <a:schemeClr val="tx1"/>
                          </a:solidFill>
                          <a:effectLst/>
                          <a:latin typeface="Calibri" panose="020F0502020204030204" pitchFamily="34" charset="0"/>
                          <a:cs typeface="Times New Roman" panose="02020603050405020304" pitchFamily="18" charset="0"/>
                        </a:rPr>
                        <a:t>)</a:t>
                      </a:r>
                      <a:endParaRPr lang="en-GB" sz="1600" b="1" dirty="0">
                        <a:solidFill>
                          <a:schemeClr val="tx1"/>
                        </a:solidFill>
                        <a:effectLst/>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GB" sz="1600" dirty="0">
                          <a:effectLst/>
                          <a:latin typeface="+mn-lt"/>
                          <a:ea typeface="Calibri" panose="020F0502020204030204" pitchFamily="34" charset="0"/>
                          <a:cs typeface="Times New Roman" panose="02020603050405020304" pitchFamily="18" charset="0"/>
                        </a:rPr>
                        <a:t>Yes do support:</a:t>
                      </a:r>
                    </a:p>
                    <a:p>
                      <a:pPr marL="0" marR="0" algn="just">
                        <a:lnSpc>
                          <a:spcPct val="107000"/>
                        </a:lnSpc>
                        <a:spcBef>
                          <a:spcPts val="0"/>
                        </a:spcBef>
                        <a:spcAft>
                          <a:spcPts val="0"/>
                        </a:spcAft>
                      </a:pPr>
                      <a:r>
                        <a:rPr lang="en-GB" sz="1600" dirty="0">
                          <a:effectLst/>
                          <a:latin typeface="+mn-lt"/>
                          <a:ea typeface="Calibri" panose="020F0502020204030204" pitchFamily="34" charset="0"/>
                          <a:cs typeface="Times New Roman" panose="02020603050405020304" pitchFamily="18" charset="0"/>
                        </a:rPr>
                        <a:t>Alcohol related road traffic deaths are at an unacceptable level in SA;</a:t>
                      </a:r>
                    </a:p>
                    <a:p>
                      <a:pPr marL="0" marR="0" algn="just">
                        <a:lnSpc>
                          <a:spcPct val="107000"/>
                        </a:lnSpc>
                        <a:spcBef>
                          <a:spcPts val="0"/>
                        </a:spcBef>
                        <a:spcAft>
                          <a:spcPts val="0"/>
                        </a:spcAft>
                      </a:pPr>
                      <a:r>
                        <a:rPr lang="en-GB" sz="1600" dirty="0">
                          <a:effectLst/>
                          <a:latin typeface="+mn-lt"/>
                          <a:ea typeface="Calibri" panose="020F0502020204030204" pitchFamily="34" charset="0"/>
                          <a:cs typeface="Times New Roman" panose="02020603050405020304" pitchFamily="18" charset="0"/>
                        </a:rPr>
                        <a:t>important, particularly for all public transport operators (child transport, taxis, buses, trains, etc., but also private cars, trucks, commercial small vehicles;</a:t>
                      </a:r>
                    </a:p>
                    <a:p>
                      <a:pPr marL="0" marR="0" algn="just">
                        <a:lnSpc>
                          <a:spcPct val="107000"/>
                        </a:lnSpc>
                        <a:spcBef>
                          <a:spcPts val="0"/>
                        </a:spcBef>
                        <a:spcAft>
                          <a:spcPts val="0"/>
                        </a:spcAft>
                      </a:pPr>
                      <a:r>
                        <a:rPr lang="en-GB" sz="1600" dirty="0">
                          <a:effectLst/>
                          <a:latin typeface="+mn-lt"/>
                          <a:ea typeface="Calibri" panose="020F0502020204030204" pitchFamily="34" charset="0"/>
                          <a:cs typeface="Times New Roman" panose="02020603050405020304" pitchFamily="18" charset="0"/>
                        </a:rPr>
                        <a:t>many innocent people have had their lives taken by drunk drivers.it has to be a fair law for everybody and upheld, </a:t>
                      </a:r>
                    </a:p>
                    <a:p>
                      <a:pPr marL="0" marR="0" algn="just">
                        <a:lnSpc>
                          <a:spcPct val="107000"/>
                        </a:lnSpc>
                        <a:spcBef>
                          <a:spcPts val="0"/>
                        </a:spcBef>
                        <a:spcAft>
                          <a:spcPts val="0"/>
                        </a:spcAft>
                      </a:pPr>
                      <a:r>
                        <a:rPr lang="en-GB" sz="1600" dirty="0">
                          <a:effectLst/>
                          <a:latin typeface="+mn-lt"/>
                          <a:ea typeface="Calibri" panose="020F0502020204030204" pitchFamily="34" charset="0"/>
                          <a:cs typeface="Times New Roman" panose="02020603050405020304" pitchFamily="18" charset="0"/>
                        </a:rPr>
                        <a:t>More in depth detail is required for the proposed enforcement procedure for this piece of legislation, and</a:t>
                      </a:r>
                    </a:p>
                    <a:p>
                      <a:pPr marL="0" marR="0" algn="just">
                        <a:lnSpc>
                          <a:spcPct val="107000"/>
                        </a:lnSpc>
                        <a:spcBef>
                          <a:spcPts val="0"/>
                        </a:spcBef>
                        <a:spcAft>
                          <a:spcPts val="0"/>
                        </a:spcAft>
                      </a:pPr>
                      <a:r>
                        <a:rPr lang="en-GB" sz="1600" dirty="0">
                          <a:effectLst/>
                          <a:latin typeface="+mn-lt"/>
                          <a:ea typeface="Calibri" panose="020F0502020204030204" pitchFamily="34" charset="0"/>
                          <a:cs typeface="Times New Roman" panose="02020603050405020304" pitchFamily="18" charset="0"/>
                        </a:rPr>
                        <a:t>The penalty for failing the 0% alcohol level should be minimum 6 months in jail and license suspended for 1 year. If the penalty is not very severe, it will not do the job of stopping people drinking and driving</a:t>
                      </a:r>
                    </a:p>
                    <a:p>
                      <a:pPr marL="0" marR="0" algn="just">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3688" marR="63688" marT="0" marB="0"/>
                </a:tc>
                <a:tc>
                  <a:txBody>
                    <a:bodyPr/>
                    <a:lstStyle/>
                    <a:p>
                      <a:pPr marL="0" marR="0" algn="just">
                        <a:lnSpc>
                          <a:spcPct val="107000"/>
                        </a:lnSpc>
                        <a:spcBef>
                          <a:spcPts val="0"/>
                        </a:spcBef>
                        <a:spcAft>
                          <a:spcPts val="0"/>
                        </a:spcAft>
                      </a:pPr>
                      <a:r>
                        <a:rPr lang="en-GB" sz="1500" dirty="0">
                          <a:effectLst/>
                          <a:latin typeface="+mn-lt"/>
                          <a:ea typeface="Calibri" panose="020F0502020204030204" pitchFamily="34" charset="0"/>
                          <a:cs typeface="Times New Roman" panose="02020603050405020304" pitchFamily="18" charset="0"/>
                        </a:rPr>
                        <a:t>. It is however important that drivers holding a professional driving permit should not have alcohol in their blood specimen.</a:t>
                      </a:r>
                    </a:p>
                    <a:p>
                      <a:pPr marL="0" marR="0" algn="just">
                        <a:lnSpc>
                          <a:spcPct val="107000"/>
                        </a:lnSpc>
                        <a:spcBef>
                          <a:spcPts val="0"/>
                        </a:spcBef>
                        <a:spcAft>
                          <a:spcPts val="0"/>
                        </a:spcAft>
                      </a:pPr>
                      <a:r>
                        <a:rPr lang="en-GB" sz="1500" dirty="0">
                          <a:effectLst/>
                          <a:latin typeface="+mn-lt"/>
                          <a:ea typeface="Calibri" panose="020F0502020204030204" pitchFamily="34" charset="0"/>
                          <a:cs typeface="Times New Roman" panose="02020603050405020304" pitchFamily="18" charset="0"/>
                        </a:rPr>
                        <a:t>Furthermore, implementation of 24/7 law enforcement will improve law enforcement within the entire road traffic environment. </a:t>
                      </a:r>
                    </a:p>
                    <a:p>
                      <a:pPr marL="0" marR="0" algn="just">
                        <a:lnSpc>
                          <a:spcPct val="107000"/>
                        </a:lnSpc>
                        <a:spcBef>
                          <a:spcPts val="0"/>
                        </a:spcBef>
                        <a:spcAft>
                          <a:spcPts val="0"/>
                        </a:spcAft>
                      </a:pPr>
                      <a:r>
                        <a:rPr lang="en-GB" sz="1500" dirty="0">
                          <a:effectLst/>
                          <a:latin typeface="+mn-lt"/>
                          <a:ea typeface="Calibri" panose="020F0502020204030204" pitchFamily="34" charset="0"/>
                          <a:cs typeface="Times New Roman" panose="02020603050405020304" pitchFamily="18" charset="0"/>
                        </a:rPr>
                        <a:t>The National Road Traffic Law Enforcement Code will also assist in ensuring that implementation of law enforcement is directed towards a specific outcome of reducing road fatalities. </a:t>
                      </a:r>
                    </a:p>
                    <a:p>
                      <a:pPr marL="0" marR="0" algn="just">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9</a:t>
            </a:fld>
            <a:endParaRPr lang="en-US"/>
          </a:p>
        </p:txBody>
      </p:sp>
    </p:spTree>
    <p:extLst>
      <p:ext uri="{BB962C8B-B14F-4D97-AF65-F5344CB8AC3E}">
        <p14:creationId xmlns:p14="http://schemas.microsoft.com/office/powerpoint/2010/main" xmlns="" val="247261775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01287945"/>
              </p:ext>
            </p:extLst>
          </p:nvPr>
        </p:nvGraphicFramePr>
        <p:xfrm>
          <a:off x="-14326" y="54372"/>
          <a:ext cx="9249607" cy="5439152"/>
        </p:xfrm>
        <a:graphic>
          <a:graphicData uri="http://schemas.openxmlformats.org/drawingml/2006/table">
            <a:tbl>
              <a:tblPr firstRow="1" firstCol="1" bandRow="1">
                <a:tableStyleId>{5C22544A-7EE6-4342-B048-85BDC9FD1C3A}</a:tableStyleId>
              </a:tblPr>
              <a:tblGrid>
                <a:gridCol w="2048807">
                  <a:extLst>
                    <a:ext uri="{9D8B030D-6E8A-4147-A177-3AD203B41FA5}">
                      <a16:colId xmlns:a16="http://schemas.microsoft.com/office/drawing/2014/main" xmlns="" val="3578070163"/>
                    </a:ext>
                  </a:extLst>
                </a:gridCol>
                <a:gridCol w="5400600">
                  <a:extLst>
                    <a:ext uri="{9D8B030D-6E8A-4147-A177-3AD203B41FA5}">
                      <a16:colId xmlns:a16="http://schemas.microsoft.com/office/drawing/2014/main" xmlns="" val="199004167"/>
                    </a:ext>
                  </a:extLst>
                </a:gridCol>
                <a:gridCol w="1800200">
                  <a:extLst>
                    <a:ext uri="{9D8B030D-6E8A-4147-A177-3AD203B41FA5}">
                      <a16:colId xmlns:a16="http://schemas.microsoft.com/office/drawing/2014/main" xmlns="" val="885104855"/>
                    </a:ext>
                  </a:extLst>
                </a:gridCol>
              </a:tblGrid>
              <a:tr h="28803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40763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err="1">
                          <a:solidFill>
                            <a:schemeClr val="tx1"/>
                          </a:solidFill>
                          <a:effectLst/>
                          <a:latin typeface="+mn-lt"/>
                          <a:ea typeface="+mn-ea"/>
                          <a:cs typeface="+mn-cs"/>
                        </a:rPr>
                        <a:t>Sakeliga</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400" dirty="0">
                          <a:effectLst/>
                          <a:latin typeface="+mn-lt"/>
                          <a:ea typeface="Times New Roman" panose="02020603050405020304" pitchFamily="18" charset="0"/>
                        </a:rPr>
                        <a:t>Listed common medications that contain alcohol</a:t>
                      </a:r>
                      <a:endParaRPr lang="en-ZA" sz="1400" dirty="0">
                        <a:effectLst/>
                        <a:latin typeface="+mn-lt"/>
                        <a:ea typeface="Times New Roman" panose="02020603050405020304" pitchFamily="18" charset="0"/>
                      </a:endParaRPr>
                    </a:p>
                    <a:p>
                      <a:pPr algn="just">
                        <a:spcAft>
                          <a:spcPts val="0"/>
                        </a:spcAft>
                      </a:pPr>
                      <a:r>
                        <a:rPr lang="en-US" sz="1400" dirty="0" err="1">
                          <a:solidFill>
                            <a:srgbClr val="000000"/>
                          </a:solidFill>
                          <a:effectLst/>
                          <a:latin typeface="+mn-lt"/>
                          <a:ea typeface="Times New Roman" panose="02020603050405020304" pitchFamily="18" charset="0"/>
                        </a:rPr>
                        <a:t>Bioplus</a:t>
                      </a:r>
                      <a:r>
                        <a:rPr lang="en-US" sz="1400" dirty="0">
                          <a:solidFill>
                            <a:srgbClr val="000000"/>
                          </a:solidFill>
                          <a:effectLst/>
                          <a:latin typeface="+mn-lt"/>
                          <a:ea typeface="Times New Roman" panose="02020603050405020304" pitchFamily="18" charset="0"/>
                        </a:rPr>
                        <a:t> Syrup contains B-complex vitamins and caffeine to give you a go! </a:t>
                      </a:r>
                      <a:r>
                        <a:rPr lang="en-US" sz="1400" dirty="0" err="1">
                          <a:solidFill>
                            <a:srgbClr val="000000"/>
                          </a:solidFill>
                          <a:effectLst/>
                          <a:latin typeface="+mn-lt"/>
                          <a:ea typeface="Times New Roman" panose="02020603050405020304" pitchFamily="18" charset="0"/>
                        </a:rPr>
                        <a:t>Bioplus</a:t>
                      </a:r>
                      <a:r>
                        <a:rPr lang="en-US" sz="1400" dirty="0">
                          <a:solidFill>
                            <a:srgbClr val="000000"/>
                          </a:solidFill>
                          <a:effectLst/>
                          <a:latin typeface="+mn-lt"/>
                          <a:ea typeface="Times New Roman" panose="02020603050405020304" pitchFamily="18" charset="0"/>
                        </a:rPr>
                        <a:t> syrup also comes in 200 ml and 500 ml bottles. Reg. No. G2657 (Act 101/1965) </a:t>
                      </a:r>
                      <a:endParaRPr lang="en-ZA" sz="1400" dirty="0">
                        <a:effectLst/>
                        <a:latin typeface="+mn-lt"/>
                        <a:ea typeface="Times New Roman" panose="02020603050405020304" pitchFamily="18" charset="0"/>
                      </a:endParaRPr>
                    </a:p>
                    <a:p>
                      <a:pPr algn="just">
                        <a:spcAft>
                          <a:spcPts val="0"/>
                        </a:spcAft>
                      </a:pPr>
                      <a:r>
                        <a:rPr lang="en-US" sz="1400" b="1" dirty="0" err="1">
                          <a:solidFill>
                            <a:srgbClr val="000000"/>
                          </a:solidFill>
                          <a:effectLst/>
                          <a:latin typeface="+mn-lt"/>
                          <a:ea typeface="Times New Roman" panose="02020603050405020304" pitchFamily="18" charset="0"/>
                        </a:rPr>
                        <a:t>Bioplus</a:t>
                      </a:r>
                      <a:r>
                        <a:rPr lang="en-US" sz="1400" b="1" dirty="0">
                          <a:solidFill>
                            <a:srgbClr val="000000"/>
                          </a:solidFill>
                          <a:effectLst/>
                          <a:latin typeface="+mn-lt"/>
                          <a:ea typeface="Times New Roman" panose="02020603050405020304" pitchFamily="18" charset="0"/>
                        </a:rPr>
                        <a:t>® Syrup </a:t>
                      </a:r>
                      <a:endParaRPr lang="en-ZA" sz="1400" dirty="0">
                        <a:effectLst/>
                        <a:latin typeface="+mn-lt"/>
                        <a:ea typeface="Times New Roman" panose="02020603050405020304" pitchFamily="18" charset="0"/>
                      </a:endParaRPr>
                    </a:p>
                    <a:p>
                      <a:pPr algn="just">
                        <a:spcAft>
                          <a:spcPts val="0"/>
                        </a:spcAft>
                      </a:pPr>
                      <a:r>
                        <a:rPr lang="en-US" sz="1400" b="1" dirty="0">
                          <a:solidFill>
                            <a:srgbClr val="000000"/>
                          </a:solidFill>
                          <a:effectLst/>
                          <a:latin typeface="+mn-lt"/>
                          <a:ea typeface="Times New Roman" panose="02020603050405020304" pitchFamily="18" charset="0"/>
                        </a:rPr>
                        <a:t>Each 30 ml contains: </a:t>
                      </a:r>
                      <a:r>
                        <a:rPr lang="en-US" sz="1400" dirty="0">
                          <a:solidFill>
                            <a:srgbClr val="000000"/>
                          </a:solidFill>
                          <a:effectLst/>
                          <a:latin typeface="+mn-lt"/>
                          <a:ea typeface="Times New Roman" panose="02020603050405020304" pitchFamily="18" charset="0"/>
                        </a:rPr>
                        <a:t>Caffeine 270 mg Thiamine HCI (Vitamin B1) 16 mg Riboflavin (Vitamin B2) 11 mg Nicotinamide (Vitamin B3) 42 mg Pyridoxine HCI (Vitamin B6) 9 mg Cyanocobalamin (Vitamin B12) 26 </a:t>
                      </a:r>
                      <a:r>
                        <a:rPr lang="en-US" sz="1400" dirty="0" err="1">
                          <a:solidFill>
                            <a:srgbClr val="000000"/>
                          </a:solidFill>
                          <a:effectLst/>
                          <a:latin typeface="+mn-lt"/>
                          <a:ea typeface="Times New Roman" panose="02020603050405020304" pitchFamily="18" charset="0"/>
                        </a:rPr>
                        <a:t>μg</a:t>
                      </a:r>
                      <a:r>
                        <a:rPr lang="en-US" sz="1400" dirty="0">
                          <a:solidFill>
                            <a:srgbClr val="000000"/>
                          </a:solidFill>
                          <a:effectLst/>
                          <a:latin typeface="+mn-lt"/>
                          <a:ea typeface="Times New Roman" panose="02020603050405020304" pitchFamily="18" charset="0"/>
                        </a:rPr>
                        <a:t> d- </a:t>
                      </a:r>
                      <a:r>
                        <a:rPr lang="en-US" sz="1400" dirty="0" err="1">
                          <a:solidFill>
                            <a:srgbClr val="000000"/>
                          </a:solidFill>
                          <a:effectLst/>
                          <a:latin typeface="+mn-lt"/>
                          <a:ea typeface="Times New Roman" panose="02020603050405020304" pitchFamily="18" charset="0"/>
                        </a:rPr>
                        <a:t>Pantothenol</a:t>
                      </a:r>
                      <a:r>
                        <a:rPr lang="en-US" sz="1400" dirty="0">
                          <a:solidFill>
                            <a:srgbClr val="000000"/>
                          </a:solidFill>
                          <a:effectLst/>
                          <a:latin typeface="+mn-lt"/>
                          <a:ea typeface="Times New Roman" panose="02020603050405020304" pitchFamily="18" charset="0"/>
                        </a:rPr>
                        <a:t> 11 mg Calcium citrate 180 mg Calcium gluconate 900 mg Alcohol 10,00 % v/v Preservatives </a:t>
                      </a:r>
                      <a:r>
                        <a:rPr lang="en-US" sz="1400" dirty="0" err="1">
                          <a:solidFill>
                            <a:srgbClr val="000000"/>
                          </a:solidFill>
                          <a:effectLst/>
                          <a:latin typeface="+mn-lt"/>
                          <a:ea typeface="Times New Roman" panose="02020603050405020304" pitchFamily="18" charset="0"/>
                        </a:rPr>
                        <a:t>Methylhydroxybenzoate</a:t>
                      </a:r>
                      <a:r>
                        <a:rPr lang="en-US" sz="1400" dirty="0">
                          <a:solidFill>
                            <a:srgbClr val="000000"/>
                          </a:solidFill>
                          <a:effectLst/>
                          <a:latin typeface="+mn-lt"/>
                          <a:ea typeface="Times New Roman" panose="02020603050405020304" pitchFamily="18" charset="0"/>
                        </a:rPr>
                        <a:t> 0,09% m/v </a:t>
                      </a:r>
                      <a:r>
                        <a:rPr lang="en-US" sz="1400" dirty="0" err="1">
                          <a:solidFill>
                            <a:srgbClr val="000000"/>
                          </a:solidFill>
                          <a:effectLst/>
                          <a:latin typeface="+mn-lt"/>
                          <a:ea typeface="Times New Roman" panose="02020603050405020304" pitchFamily="18" charset="0"/>
                        </a:rPr>
                        <a:t>Propyhydroxybenzoate</a:t>
                      </a:r>
                      <a:r>
                        <a:rPr lang="en-US" sz="1400" dirty="0">
                          <a:solidFill>
                            <a:srgbClr val="000000"/>
                          </a:solidFill>
                          <a:effectLst/>
                          <a:latin typeface="+mn-lt"/>
                          <a:ea typeface="Times New Roman" panose="02020603050405020304" pitchFamily="18" charset="0"/>
                        </a:rPr>
                        <a:t> 0,01% m/v In a pleasant tasting glucose base. </a:t>
                      </a:r>
                      <a:endParaRPr lang="en-ZA" sz="1400" dirty="0">
                        <a:effectLst/>
                        <a:latin typeface="+mn-lt"/>
                        <a:ea typeface="Times New Roman" panose="02020603050405020304" pitchFamily="18" charset="0"/>
                      </a:endParaRPr>
                    </a:p>
                    <a:p>
                      <a:pPr algn="just">
                        <a:spcAft>
                          <a:spcPts val="0"/>
                        </a:spcAft>
                      </a:pPr>
                      <a:r>
                        <a:rPr lang="en-US" sz="1400" b="1" dirty="0">
                          <a:solidFill>
                            <a:srgbClr val="000000"/>
                          </a:solidFill>
                          <a:effectLst/>
                          <a:latin typeface="+mn-lt"/>
                          <a:ea typeface="Times New Roman" panose="02020603050405020304" pitchFamily="18" charset="0"/>
                        </a:rPr>
                        <a:t>Contains sugar: </a:t>
                      </a:r>
                      <a:r>
                        <a:rPr lang="en-US" sz="1400" dirty="0">
                          <a:solidFill>
                            <a:srgbClr val="000000"/>
                          </a:solidFill>
                          <a:effectLst/>
                          <a:latin typeface="+mn-lt"/>
                          <a:ea typeface="Times New Roman" panose="02020603050405020304" pitchFamily="18" charset="0"/>
                        </a:rPr>
                        <a:t>Sucrose 7,20 g Liquid glucose 8,70 g </a:t>
                      </a:r>
                      <a:endParaRPr lang="en-ZA" sz="1400" dirty="0">
                        <a:effectLst/>
                        <a:latin typeface="+mn-lt"/>
                        <a:ea typeface="Times New Roman" panose="02020603050405020304" pitchFamily="18" charset="0"/>
                      </a:endParaRPr>
                    </a:p>
                    <a:p>
                      <a:pPr algn="just">
                        <a:spcAft>
                          <a:spcPts val="0"/>
                        </a:spcAft>
                      </a:pPr>
                      <a:r>
                        <a:rPr lang="en-US" sz="1400" dirty="0">
                          <a:solidFill>
                            <a:srgbClr val="000000"/>
                          </a:solidFill>
                          <a:effectLst/>
                          <a:latin typeface="+mn-lt"/>
                          <a:ea typeface="Times New Roman" panose="02020603050405020304" pitchFamily="18" charset="0"/>
                        </a:rPr>
                        <a:t>Ref. No. G2657 (Act 101/1965) </a:t>
                      </a:r>
                      <a:endParaRPr lang="en-ZA" sz="1400" dirty="0">
                        <a:effectLst/>
                        <a:latin typeface="+mn-lt"/>
                        <a:ea typeface="Times New Roman" panose="02020603050405020304" pitchFamily="18" charset="0"/>
                      </a:endParaRPr>
                    </a:p>
                    <a:p>
                      <a:pPr algn="just">
                        <a:spcAft>
                          <a:spcPts val="0"/>
                        </a:spcAft>
                      </a:pPr>
                      <a:r>
                        <a:rPr lang="en-US" sz="1400" dirty="0" err="1">
                          <a:solidFill>
                            <a:srgbClr val="000000"/>
                          </a:solidFill>
                          <a:effectLst/>
                          <a:latin typeface="+mn-lt"/>
                          <a:ea typeface="Times New Roman" panose="02020603050405020304" pitchFamily="18" charset="0"/>
                        </a:rPr>
                        <a:t>Bioplus</a:t>
                      </a:r>
                      <a:r>
                        <a:rPr lang="en-US" sz="1400" dirty="0">
                          <a:solidFill>
                            <a:srgbClr val="000000"/>
                          </a:solidFill>
                          <a:effectLst/>
                          <a:latin typeface="+mn-lt"/>
                          <a:ea typeface="Times New Roman" panose="02020603050405020304" pitchFamily="18" charset="0"/>
                        </a:rPr>
                        <a:t> syrup is formulated with caffeine and B vitamins to provide you with both physical energy and mental vitality. </a:t>
                      </a:r>
                      <a:endParaRPr lang="en-ZA" sz="1400" dirty="0">
                        <a:effectLst/>
                        <a:latin typeface="+mn-lt"/>
                        <a:ea typeface="Times New Roman" panose="02020603050405020304" pitchFamily="18" charset="0"/>
                      </a:endParaRPr>
                    </a:p>
                    <a:p>
                      <a:pPr algn="just">
                        <a:spcAft>
                          <a:spcPts val="0"/>
                        </a:spcAft>
                      </a:pPr>
                      <a:r>
                        <a:rPr lang="en-US" sz="1400" dirty="0">
                          <a:solidFill>
                            <a:srgbClr val="000000"/>
                          </a:solidFill>
                          <a:effectLst/>
                          <a:latin typeface="+mn-lt"/>
                          <a:ea typeface="Times New Roman" panose="02020603050405020304" pitchFamily="18" charset="0"/>
                        </a:rPr>
                        <a:t>Source: https://bioplus.co.za/syrup/ (date of last access: 2020/11/20)</a:t>
                      </a:r>
                      <a:endParaRPr lang="en-ZA" sz="1400" dirty="0">
                        <a:effectLst/>
                        <a:latin typeface="+mn-lt"/>
                        <a:ea typeface="Times New Roman" panose="02020603050405020304" pitchFamily="18" charset="0"/>
                      </a:endParaRPr>
                    </a:p>
                    <a:p>
                      <a:pPr algn="just">
                        <a:spcAft>
                          <a:spcPts val="0"/>
                        </a:spcAft>
                      </a:pPr>
                      <a:r>
                        <a:rPr lang="en-US" sz="1400" dirty="0">
                          <a:solidFill>
                            <a:srgbClr val="000000"/>
                          </a:solidFill>
                          <a:effectLst/>
                          <a:latin typeface="+mn-lt"/>
                          <a:ea typeface="Times New Roman" panose="02020603050405020304" pitchFamily="18" charset="0"/>
                        </a:rPr>
                        <a:t> </a:t>
                      </a:r>
                      <a:endParaRPr lang="en-ZA" sz="1400" dirty="0">
                        <a:effectLst/>
                        <a:latin typeface="+mn-lt"/>
                        <a:ea typeface="Times New Roman" panose="02020603050405020304" pitchFamily="18" charset="0"/>
                      </a:endParaRPr>
                    </a:p>
                    <a:p>
                      <a:pPr algn="just">
                        <a:spcAft>
                          <a:spcPts val="0"/>
                        </a:spcAft>
                      </a:pPr>
                      <a:r>
                        <a:rPr lang="en-US" sz="1400" dirty="0" err="1">
                          <a:solidFill>
                            <a:srgbClr val="000000"/>
                          </a:solidFill>
                          <a:effectLst/>
                          <a:latin typeface="+mn-lt"/>
                          <a:ea typeface="Times New Roman" panose="02020603050405020304" pitchFamily="18" charset="0"/>
                        </a:rPr>
                        <a:t>Andolex</a:t>
                      </a:r>
                      <a:r>
                        <a:rPr lang="en-US" sz="1400" dirty="0">
                          <a:solidFill>
                            <a:srgbClr val="000000"/>
                          </a:solidFill>
                          <a:effectLst/>
                          <a:latin typeface="+mn-lt"/>
                          <a:ea typeface="Times New Roman" panose="02020603050405020304" pitchFamily="18" charset="0"/>
                        </a:rPr>
                        <a:t>-C</a:t>
                      </a:r>
                      <a:endParaRPr lang="en-ZA" sz="1400" dirty="0">
                        <a:effectLst/>
                        <a:latin typeface="+mn-lt"/>
                        <a:ea typeface="Times New Roman" panose="02020603050405020304" pitchFamily="18" charset="0"/>
                      </a:endParaRPr>
                    </a:p>
                    <a:p>
                      <a:pPr algn="just">
                        <a:spcAft>
                          <a:spcPts val="0"/>
                        </a:spcAft>
                      </a:pPr>
                      <a:r>
                        <a:rPr lang="en-US" sz="1400" dirty="0">
                          <a:effectLst/>
                          <a:latin typeface="+mn-lt"/>
                          <a:ea typeface="Times New Roman" panose="02020603050405020304" pitchFamily="18" charset="0"/>
                        </a:rPr>
                        <a:t>Source: https://inovapharma.co.za/wp-content/uploads/2020/10/ANDOLEX-C-ORAL-RINSE-PI.PIL</a:t>
                      </a:r>
                      <a:r>
                        <a:rPr lang="en-US" sz="1600" dirty="0">
                          <a:effectLst/>
                          <a:latin typeface="+mn-lt"/>
                          <a:ea typeface="Times New Roman" panose="02020603050405020304" pitchFamily="18" charset="0"/>
                        </a:rPr>
                        <a:t>_.pdf (Date of last access: 2020/11/20)</a:t>
                      </a:r>
                      <a:endParaRPr lang="en-ZA" sz="1600" dirty="0">
                        <a:effectLst/>
                        <a:latin typeface="+mn-lt"/>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90</a:t>
            </a:fld>
            <a:endParaRPr lang="en-US"/>
          </a:p>
        </p:txBody>
      </p:sp>
    </p:spTree>
    <p:extLst>
      <p:ext uri="{BB962C8B-B14F-4D97-AF65-F5344CB8AC3E}">
        <p14:creationId xmlns:p14="http://schemas.microsoft.com/office/powerpoint/2010/main" xmlns="" val="21076220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017819752"/>
              </p:ext>
            </p:extLst>
          </p:nvPr>
        </p:nvGraphicFramePr>
        <p:xfrm>
          <a:off x="2" y="0"/>
          <a:ext cx="9253537" cy="5499477"/>
        </p:xfrm>
        <a:graphic>
          <a:graphicData uri="http://schemas.openxmlformats.org/drawingml/2006/table">
            <a:tbl>
              <a:tblPr firstRow="1" firstCol="1" bandRow="1">
                <a:tableStyleId>{5C22544A-7EE6-4342-B048-85BDC9FD1C3A}</a:tableStyleId>
              </a:tblPr>
              <a:tblGrid>
                <a:gridCol w="1833562">
                  <a:extLst>
                    <a:ext uri="{9D8B030D-6E8A-4147-A177-3AD203B41FA5}">
                      <a16:colId xmlns:a16="http://schemas.microsoft.com/office/drawing/2014/main" xmlns="" val="3578070163"/>
                    </a:ext>
                  </a:extLst>
                </a:gridCol>
                <a:gridCol w="3137433">
                  <a:extLst>
                    <a:ext uri="{9D8B030D-6E8A-4147-A177-3AD203B41FA5}">
                      <a16:colId xmlns:a16="http://schemas.microsoft.com/office/drawing/2014/main" xmlns="" val="199004167"/>
                    </a:ext>
                  </a:extLst>
                </a:gridCol>
                <a:gridCol w="4282542">
                  <a:extLst>
                    <a:ext uri="{9D8B030D-6E8A-4147-A177-3AD203B41FA5}">
                      <a16:colId xmlns:a16="http://schemas.microsoft.com/office/drawing/2014/main" xmlns="" val="885104855"/>
                    </a:ext>
                  </a:extLst>
                </a:gridCol>
              </a:tblGrid>
              <a:tr h="28803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514021">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Swartland</a:t>
                      </a:r>
                      <a:r>
                        <a:rPr lang="en-US" sz="1800" b="1" kern="1200" dirty="0">
                          <a:solidFill>
                            <a:schemeClr val="dk1"/>
                          </a:solidFill>
                          <a:effectLst/>
                          <a:latin typeface="+mn-lt"/>
                          <a:ea typeface="+mn-ea"/>
                          <a:cs typeface="+mn-cs"/>
                        </a:rPr>
                        <a:t> Wine and Olive Route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Furthermore, the purpose of this letter is to state that we do not agree with the proposal to reduce the current blood alcohol concentration (BAC) level within South Africa. Our opinion is that it will have an adverse and detrimental effect on wine tourism and the income generated at the cellar doors in our area. Visitors will no longer be able to enjoy a glass of wine with a meal at one of the restaurants in our area and they will also no longer be able to taste wines at our wineries and drive back to their accommodation or next destination. The lack of public transport as well as taxi services for tourists in the </a:t>
                      </a:r>
                      <a:r>
                        <a:rPr lang="en-US" sz="1200" dirty="0" err="1">
                          <a:effectLst/>
                          <a:latin typeface="Arial" panose="020B0604020202020204" pitchFamily="34" charset="0"/>
                          <a:ea typeface="Times New Roman" panose="02020603050405020304" pitchFamily="18" charset="0"/>
                        </a:rPr>
                        <a:t>Swartland</a:t>
                      </a:r>
                      <a:r>
                        <a:rPr lang="en-US" sz="1200" dirty="0">
                          <a:effectLst/>
                          <a:latin typeface="Arial" panose="020B0604020202020204" pitchFamily="34" charset="0"/>
                          <a:ea typeface="Times New Roman" panose="02020603050405020304" pitchFamily="18" charset="0"/>
                        </a:rPr>
                        <a:t> such as Bolt, Uber and Good Fellas are a further barrier should this legislation be approved. As the restaurants, wineries and accommodation facilities in the </a:t>
                      </a:r>
                      <a:r>
                        <a:rPr lang="en-US" sz="1200" dirty="0" err="1">
                          <a:effectLst/>
                          <a:latin typeface="Arial" panose="020B0604020202020204" pitchFamily="34" charset="0"/>
                          <a:ea typeface="Times New Roman" panose="02020603050405020304" pitchFamily="18" charset="0"/>
                        </a:rPr>
                        <a:t>Swartland</a:t>
                      </a:r>
                      <a:r>
                        <a:rPr lang="en-US" sz="1200" dirty="0">
                          <a:effectLst/>
                          <a:latin typeface="Arial" panose="020B0604020202020204" pitchFamily="34" charset="0"/>
                          <a:ea typeface="Times New Roman" panose="02020603050405020304" pitchFamily="18" charset="0"/>
                        </a:rPr>
                        <a:t> is under severe financial strain due to the devastating impact of the Covid-19 pandemic on the hospitality and tourism sector, another negative impact such as the implementation of this proposal will only further cause irreversible damage to this sector and the region.</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spcAft>
                          <a:spcPts val="600"/>
                        </a:spcAft>
                      </a:pPr>
                      <a:r>
                        <a:rPr lang="en-US" sz="1200" dirty="0">
                          <a:effectLst/>
                          <a:latin typeface="Arial" panose="020B0604020202020204" pitchFamily="34" charset="0"/>
                          <a:ea typeface="Times New Roman" panose="02020603050405020304" pitchFamily="18" charset="0"/>
                        </a:rPr>
                        <a:t>Noted. The proposed amendments do not in any way prohibit the continued distilling of alcohol, neither does it actually suggest that alcohol should not be sold or taken. The proposal only provides that if a person knows that he/she is going to be driving a vehicle from wherever alcohol is served, people should have the decency to stay away from alcohol.</a:t>
                      </a:r>
                    </a:p>
                    <a:p>
                      <a:pPr algn="just">
                        <a:spcBef>
                          <a:spcPts val="600"/>
                        </a:spcBef>
                        <a:spcAft>
                          <a:spcPts val="600"/>
                        </a:spcAft>
                      </a:pPr>
                      <a:r>
                        <a:rPr lang="en-US" sz="1200" dirty="0">
                          <a:effectLst/>
                          <a:latin typeface="Arial" panose="020B0604020202020204" pitchFamily="34" charset="0"/>
                          <a:ea typeface="Times New Roman" panose="02020603050405020304" pitchFamily="18" charset="0"/>
                        </a:rPr>
                        <a:t>Even though the current BAC as it applies in SA is in line with international standards as alluded to herein, the rate of compliance in SA is very low thus resulting</a:t>
                      </a:r>
                      <a:r>
                        <a:rPr lang="en-US" sz="1200" baseline="0" dirty="0">
                          <a:effectLst/>
                          <a:latin typeface="Arial" panose="020B0604020202020204" pitchFamily="34" charset="0"/>
                          <a:ea typeface="Times New Roman" panose="02020603050405020304" pitchFamily="18" charset="0"/>
                        </a:rPr>
                        <a:t> in accidents that results in very high fatalities. This necessitates that perhaps it is important to simply just put in place a prohibitory provision which will help in emanating any confusion of one having to struggle with whether he or she has had too much to drink and whether to stop or continue drinking and imbibing more alcohol if he has to drive afterwards.</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56064">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91</a:t>
            </a:fld>
            <a:endParaRPr lang="en-US"/>
          </a:p>
        </p:txBody>
      </p:sp>
    </p:spTree>
    <p:extLst>
      <p:ext uri="{BB962C8B-B14F-4D97-AF65-F5344CB8AC3E}">
        <p14:creationId xmlns:p14="http://schemas.microsoft.com/office/powerpoint/2010/main" xmlns="" val="34280126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848944"/>
              </p:ext>
            </p:extLst>
          </p:nvPr>
        </p:nvGraphicFramePr>
        <p:xfrm>
          <a:off x="-14326" y="-17636"/>
          <a:ext cx="9249607" cy="5314199"/>
        </p:xfrm>
        <a:graphic>
          <a:graphicData uri="http://schemas.openxmlformats.org/drawingml/2006/table">
            <a:tbl>
              <a:tblPr firstRow="1" firstCol="1" bandRow="1">
                <a:tableStyleId>{5C22544A-7EE6-4342-B048-85BDC9FD1C3A}</a:tableStyleId>
              </a:tblPr>
              <a:tblGrid>
                <a:gridCol w="2048807">
                  <a:extLst>
                    <a:ext uri="{9D8B030D-6E8A-4147-A177-3AD203B41FA5}">
                      <a16:colId xmlns:a16="http://schemas.microsoft.com/office/drawing/2014/main" xmlns="" val="3578070163"/>
                    </a:ext>
                  </a:extLst>
                </a:gridCol>
                <a:gridCol w="3456384">
                  <a:extLst>
                    <a:ext uri="{9D8B030D-6E8A-4147-A177-3AD203B41FA5}">
                      <a16:colId xmlns:a16="http://schemas.microsoft.com/office/drawing/2014/main" xmlns="" val="199004167"/>
                    </a:ext>
                  </a:extLst>
                </a:gridCol>
                <a:gridCol w="3744416">
                  <a:extLst>
                    <a:ext uri="{9D8B030D-6E8A-4147-A177-3AD203B41FA5}">
                      <a16:colId xmlns:a16="http://schemas.microsoft.com/office/drawing/2014/main" xmlns="" val="885104855"/>
                    </a:ext>
                  </a:extLst>
                </a:gridCol>
              </a:tblGrid>
              <a:tr h="36004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455054">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err="1" smtClean="0">
                          <a:solidFill>
                            <a:schemeClr val="dk1"/>
                          </a:solidFill>
                          <a:effectLst/>
                          <a:latin typeface="+mn-lt"/>
                          <a:ea typeface="+mn-ea"/>
                          <a:cs typeface="+mn-cs"/>
                        </a:rPr>
                        <a:t>Swartland</a:t>
                      </a:r>
                      <a:r>
                        <a:rPr lang="en-US" sz="1800" b="1" kern="1200" dirty="0" smtClean="0">
                          <a:solidFill>
                            <a:schemeClr val="dk1"/>
                          </a:solidFill>
                          <a:effectLst/>
                          <a:latin typeface="+mn-lt"/>
                          <a:ea typeface="+mn-ea"/>
                          <a:cs typeface="+mn-cs"/>
                        </a:rPr>
                        <a:t> </a:t>
                      </a:r>
                      <a:r>
                        <a:rPr lang="en-US" sz="1800" b="1" kern="1200" dirty="0">
                          <a:solidFill>
                            <a:schemeClr val="dk1"/>
                          </a:solidFill>
                          <a:effectLst/>
                          <a:latin typeface="+mn-lt"/>
                          <a:ea typeface="+mn-ea"/>
                          <a:cs typeface="+mn-cs"/>
                        </a:rPr>
                        <a:t>Wine and Olive Route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400" dirty="0">
                          <a:effectLst/>
                          <a:latin typeface="Arial" panose="020B0604020202020204" pitchFamily="34" charset="0"/>
                          <a:ea typeface="Times New Roman" panose="02020603050405020304" pitchFamily="18" charset="0"/>
                        </a:rPr>
                        <a:t>South Africa’s current 0.05% blood alcohol limit is in line with international standards of between 0.02% and 0.05%, which is exactly what our international visitors and tourists are used to. The BAC levels is therefore not the problem here, it is the current legislation not being enforced that is the problem. Stricter enforcement of existing legislation and zero tolerance for offenders will in our opinion have a greater and a more positive effect on behavioural change with regards to the contravention of current BAC levels whilst driving. Educational programs and campaigns aimed at responsible alcohol use should be combined with enforcing the existing legislation. Simply lowering the BAC levels will not prevent intoxicated drivers from getting behind the wheel if it will not be fully and thoroughly enforced.</a:t>
                      </a:r>
                      <a:endParaRPr lang="en-Z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spcAft>
                          <a:spcPts val="600"/>
                        </a:spcAft>
                      </a:pPr>
                      <a:r>
                        <a:rPr lang="en-US" sz="1400" dirty="0">
                          <a:effectLst/>
                          <a:latin typeface="Arial" panose="020B0604020202020204" pitchFamily="34" charset="0"/>
                          <a:ea typeface="Times New Roman" panose="02020603050405020304" pitchFamily="18" charset="0"/>
                        </a:rPr>
                        <a:t>Continued</a:t>
                      </a:r>
                      <a:r>
                        <a:rPr lang="en-US" sz="1400" baseline="0" dirty="0">
                          <a:effectLst/>
                          <a:latin typeface="Arial" panose="020B0604020202020204" pitchFamily="34" charset="0"/>
                          <a:ea typeface="Times New Roman" panose="02020603050405020304" pitchFamily="18" charset="0"/>
                        </a:rPr>
                        <a:t> from previous slide</a:t>
                      </a:r>
                      <a:endParaRPr lang="en-ZA"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73599">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92</a:t>
            </a:fld>
            <a:endParaRPr lang="en-US"/>
          </a:p>
        </p:txBody>
      </p:sp>
    </p:spTree>
    <p:extLst>
      <p:ext uri="{BB962C8B-B14F-4D97-AF65-F5344CB8AC3E}">
        <p14:creationId xmlns:p14="http://schemas.microsoft.com/office/powerpoint/2010/main" xmlns="" val="4449974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48954988"/>
              </p:ext>
            </p:extLst>
          </p:nvPr>
        </p:nvGraphicFramePr>
        <p:xfrm>
          <a:off x="3931" y="0"/>
          <a:ext cx="9249607" cy="5743004"/>
        </p:xfrm>
        <a:graphic>
          <a:graphicData uri="http://schemas.openxmlformats.org/drawingml/2006/table">
            <a:tbl>
              <a:tblPr firstRow="1" firstCol="1" bandRow="1">
                <a:tableStyleId>{5C22544A-7EE6-4342-B048-85BDC9FD1C3A}</a:tableStyleId>
              </a:tblPr>
              <a:tblGrid>
                <a:gridCol w="1969638">
                  <a:extLst>
                    <a:ext uri="{9D8B030D-6E8A-4147-A177-3AD203B41FA5}">
                      <a16:colId xmlns:a16="http://schemas.microsoft.com/office/drawing/2014/main" xmlns="" val="3578070163"/>
                    </a:ext>
                  </a:extLst>
                </a:gridCol>
                <a:gridCol w="2999246">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27612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46688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SAAPA</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0" marR="0" algn="just">
                        <a:lnSpc>
                          <a:spcPct val="107000"/>
                        </a:lnSpc>
                        <a:spcBef>
                          <a:spcPts val="0"/>
                        </a:spcBef>
                        <a:spcAft>
                          <a:spcPts val="0"/>
                        </a:spcAft>
                      </a:pPr>
                      <a:r>
                        <a:rPr lang="en-GB" sz="1200" b="1" dirty="0">
                          <a:effectLst/>
                        </a:rPr>
                        <a:t>Clause 46</a:t>
                      </a:r>
                    </a:p>
                    <a:p>
                      <a:pPr marL="171450" indent="-171450" algn="just">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rPr>
                        <a:t>SAAPA SA acknowledges the need to address these concerns, but nevertheless reiterates the </a:t>
                      </a:r>
                      <a:r>
                        <a:rPr lang="en-US" sz="1200" dirty="0" err="1">
                          <a:effectLst/>
                          <a:latin typeface="Arial" panose="020B0604020202020204" pitchFamily="34" charset="0"/>
                          <a:ea typeface="Times New Roman" panose="02020603050405020304" pitchFamily="18" charset="0"/>
                        </a:rPr>
                        <a:t>organisations’</a:t>
                      </a:r>
                      <a:r>
                        <a:rPr lang="en-US" sz="1200" dirty="0">
                          <a:effectLst/>
                          <a:latin typeface="Arial" panose="020B0604020202020204" pitchFamily="34" charset="0"/>
                          <a:ea typeface="Times New Roman" panose="02020603050405020304" pitchFamily="18" charset="0"/>
                        </a:rPr>
                        <a:t> support for the amendment of section 65 as set out in the Bill, and the Amendment of section 28B of Act 93 of 1996, as inserted by section 17 of Act 21 of 1999 clause 33(d)(b).</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marL="171450" indent="-171450" algn="just">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rPr>
                        <a:t>Conclusion</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Targeted legislation, effective law enforcement and appropriate messaging will all contribute to a change in the drinking habits of the country, just as changes in tobacco legislation led to a change in smoking habits. The message must be clear: people can drink if they wish, but not in a way that compromises their own health, safety and wellbeing and certainly not in such a way that threatens the health, safety and wellbeing of others. A zero tolerance approach to drinking before or while driving will play an important complementary role in achieving this.</a:t>
                      </a:r>
                      <a:endParaRPr lang="en-ZA" sz="1200" dirty="0">
                        <a:effectLst/>
                        <a:latin typeface="Times New Roman" panose="02020603050405020304" pitchFamily="18" charset="0"/>
                        <a:ea typeface="Times New Roman" panose="02020603050405020304" pitchFamily="18" charset="0"/>
                      </a:endParaRPr>
                    </a:p>
                    <a:p>
                      <a:r>
                        <a:rPr lang="en-US" sz="1200" kern="1200" dirty="0">
                          <a:solidFill>
                            <a:schemeClr val="dk1"/>
                          </a:solidFill>
                          <a:effectLst/>
                          <a:latin typeface="+mn-lt"/>
                          <a:ea typeface="+mn-ea"/>
                          <a:cs typeface="+mn-cs"/>
                        </a:rPr>
                        <a:t> </a:t>
                      </a:r>
                      <a:endParaRPr lang="en-ZA" sz="1200" kern="1200" dirty="0">
                        <a:solidFill>
                          <a:schemeClr val="dk1"/>
                        </a:solidFill>
                        <a:effectLst/>
                        <a:latin typeface="+mn-lt"/>
                        <a:ea typeface="+mn-ea"/>
                        <a:cs typeface="+mn-cs"/>
                      </a:endParaRPr>
                    </a:p>
                  </a:txBody>
                  <a:tcPr marL="63688" marR="63688" marT="0" marB="0"/>
                </a:tc>
                <a:tc>
                  <a:txBody>
                    <a:bodyPr/>
                    <a:lstStyle/>
                    <a:p>
                      <a:pPr algn="just">
                        <a:spcBef>
                          <a:spcPts val="600"/>
                        </a:spcBef>
                        <a:spcAft>
                          <a:spcPts val="600"/>
                        </a:spcAft>
                      </a:pPr>
                      <a:r>
                        <a:rPr lang="en-US" sz="1200" dirty="0">
                          <a:effectLst/>
                          <a:latin typeface="Arial" panose="020B0604020202020204" pitchFamily="34" charset="0"/>
                          <a:ea typeface="Times New Roman" panose="02020603050405020304" pitchFamily="18" charset="0"/>
                        </a:rPr>
                        <a:t>Noted. The rate  at which people die on the public roads and some get maimed permanently because of irresponsible and selfish drunk drivers does not allow for a passive stance which is currently the case in this country. As it is right now the  RAF is under constant pressure which is brought about by vehicle accidents some of which could have been easily avoided by coming up with more stricter rules of the roads such as this proposed intervention and a change in mindsets and better compliance with the road traffic rules. In recent covid 19 times South Arica had a first hand experience of how alcohol can change behavioural patterns of people. I.e. we saw how the sale of alcohol constantly led to the exponential increase in covid 19 positive cases in the country and the resultant overburdening of the hospitals due to the increase in trauma cases. On the 31 December 2020 the Chris Hani </a:t>
                      </a:r>
                      <a:r>
                        <a:rPr lang="en-US" sz="1200" dirty="0" err="1">
                          <a:effectLst/>
                          <a:latin typeface="Arial" panose="020B0604020202020204" pitchFamily="34" charset="0"/>
                          <a:ea typeface="Times New Roman" panose="02020603050405020304" pitchFamily="18" charset="0"/>
                        </a:rPr>
                        <a:t>Baragwanath</a:t>
                      </a:r>
                      <a:r>
                        <a:rPr lang="en-US" sz="1200" dirty="0">
                          <a:effectLst/>
                          <a:latin typeface="Arial" panose="020B0604020202020204" pitchFamily="34" charset="0"/>
                          <a:ea typeface="Times New Roman" panose="02020603050405020304" pitchFamily="18" charset="0"/>
                        </a:rPr>
                        <a:t> Hospital was said to have recorded 0 trauma admissions in the trauma wards. This says a lot about the effect certain interventions can contribute to positive outcomes in states. The only difference in this case, the proposal does not in any way ban the sale, distribution or use of alcohol. It only seeks to eliminate alcohol use from the public roads. About four or so years ago, about +- 7 (seven) marathon runners were mowed down by a drunk driver who is said to have been out on a binge drinking spree the whole night . To date families and children of those runners remain without mothers and fathers because of actions of one irresponsible and selfish vehicle driver who literally had no excuse whatsoever why he was operating a motor vehicle in that intoxicated state.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93</a:t>
            </a:fld>
            <a:endParaRPr lang="en-US"/>
          </a:p>
        </p:txBody>
      </p:sp>
    </p:spTree>
    <p:extLst>
      <p:ext uri="{BB962C8B-B14F-4D97-AF65-F5344CB8AC3E}">
        <p14:creationId xmlns:p14="http://schemas.microsoft.com/office/powerpoint/2010/main" xmlns="" val="412233968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5144670"/>
              </p:ext>
            </p:extLst>
          </p:nvPr>
        </p:nvGraphicFramePr>
        <p:xfrm>
          <a:off x="0" y="0"/>
          <a:ext cx="9249607" cy="6025071"/>
        </p:xfrm>
        <a:graphic>
          <a:graphicData uri="http://schemas.openxmlformats.org/drawingml/2006/table">
            <a:tbl>
              <a:tblPr firstRow="1" firstCol="1" bandRow="1">
                <a:tableStyleId>{5C22544A-7EE6-4342-B048-85BDC9FD1C3A}</a:tableStyleId>
              </a:tblPr>
              <a:tblGrid>
                <a:gridCol w="1814526">
                  <a:extLst>
                    <a:ext uri="{9D8B030D-6E8A-4147-A177-3AD203B41FA5}">
                      <a16:colId xmlns:a16="http://schemas.microsoft.com/office/drawing/2014/main" xmlns="" val="3578070163"/>
                    </a:ext>
                  </a:extLst>
                </a:gridCol>
                <a:gridCol w="3977823">
                  <a:extLst>
                    <a:ext uri="{9D8B030D-6E8A-4147-A177-3AD203B41FA5}">
                      <a16:colId xmlns:a16="http://schemas.microsoft.com/office/drawing/2014/main" xmlns="" val="199004167"/>
                    </a:ext>
                  </a:extLst>
                </a:gridCol>
                <a:gridCol w="3457258">
                  <a:extLst>
                    <a:ext uri="{9D8B030D-6E8A-4147-A177-3AD203B41FA5}">
                      <a16:colId xmlns:a16="http://schemas.microsoft.com/office/drawing/2014/main" xmlns="" val="885104855"/>
                    </a:ext>
                  </a:extLst>
                </a:gridCol>
              </a:tblGrid>
              <a:tr h="334726">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69034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it-IT" sz="1800" b="1" kern="1200" dirty="0">
                          <a:solidFill>
                            <a:schemeClr val="dk1"/>
                          </a:solidFill>
                          <a:effectLst/>
                          <a:latin typeface="+mn-lt"/>
                          <a:ea typeface="+mn-ea"/>
                          <a:cs typeface="+mn-cs"/>
                        </a:rPr>
                        <a:t>BASA, CBASA, SALBA and VINPRO consolidated 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171450" indent="-171450" algn="just">
                        <a:spcAft>
                          <a:spcPts val="0"/>
                        </a:spcAft>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As an industry we are in full support of the objectives of the proposed amendments to the National Road Traffic Amendment Bill in general and the reduction in BAC in particular. We recognise that as a society we have to address the high levels of fatalities on our roads caused by drivers who break the law by driving over the legal BAC limit. We want to join forces with the Department of Transport in the form of a Social Compact to assist the Department to meet its ambitious targets of reducing the deaths on our road by 20% year on year. We believe that by joining forces those ambitious targets are attainable. A zero tolerance to drinking and driving has the full support of our industry and we want to play our part in achieving the reduction of fatalities on our roads.</a:t>
                      </a:r>
                    </a:p>
                    <a:p>
                      <a:pPr marL="171450" indent="-171450" algn="just">
                        <a:spcAft>
                          <a:spcPts val="0"/>
                        </a:spcAft>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We appreciate the fact that South Africa has a significant problem with alcohol related road accident fatalities and therefore support legislation that will enable effective law enforcement and that will provide for integrated and supporting road safety awareness </a:t>
                      </a:r>
                      <a:r>
                        <a:rPr lang="en-US" sz="1400" dirty="0" smtClean="0">
                          <a:effectLst/>
                          <a:latin typeface="Arial" panose="020B0604020202020204" pitchFamily="34" charset="0"/>
                          <a:ea typeface="Times New Roman" panose="02020603050405020304" pitchFamily="18" charset="0"/>
                        </a:rPr>
                        <a:t>campaigns.</a:t>
                      </a:r>
                      <a:endParaRPr lang="en-ZA" sz="1400" dirty="0">
                        <a:effectLst/>
                        <a:latin typeface="Times New Roman" panose="02020603050405020304" pitchFamily="18" charset="0"/>
                        <a:ea typeface="Times New Roman" panose="02020603050405020304" pitchFamily="18" charset="0"/>
                      </a:endParaRPr>
                    </a:p>
                  </a:txBody>
                  <a:tcPr marL="63688" marR="63688"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Noted</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not accepted. </a:t>
                      </a:r>
                      <a:r>
                        <a:rPr kumimoji="0" lang="en-US" sz="14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South Africa has high percentages of road deaths daily, various contributing factors are responsible for that but various initiatives are needed to stem the tide and reverse the effects thereof including this one, law enforcement enhancement is </a:t>
                      </a:r>
                      <a:r>
                        <a:rPr kumimoji="0" lang="en-US"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rPr>
                        <a:t>also part of the interventions.</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rPr>
                        <a:t>According </a:t>
                      </a:r>
                      <a:r>
                        <a:rPr kumimoji="0" lang="en-US" sz="14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to a report done by the RTMC in collaboration with the South African Medical Research Council indicates that drunk driving accounts  for 27.1% of fatal crashes in the country. 55% of fatal crashes happened at night and about three out of five happened over the weekends. The estimated cost to the economy because of drunk driving sits at R18.2 billion annually </a:t>
                      </a:r>
                      <a:r>
                        <a:rPr kumimoji="0" lang="en-US"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rPr>
                        <a:t>.</a:t>
                      </a:r>
                      <a:endParaRPr kumimoji="0" lang="en-US" sz="14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94</a:t>
            </a:fld>
            <a:endParaRPr lang="en-US"/>
          </a:p>
        </p:txBody>
      </p:sp>
    </p:spTree>
    <p:extLst>
      <p:ext uri="{BB962C8B-B14F-4D97-AF65-F5344CB8AC3E}">
        <p14:creationId xmlns:p14="http://schemas.microsoft.com/office/powerpoint/2010/main" xmlns="" val="5580171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11714851"/>
              </p:ext>
            </p:extLst>
          </p:nvPr>
        </p:nvGraphicFramePr>
        <p:xfrm>
          <a:off x="3931" y="0"/>
          <a:ext cx="9249607" cy="5238948"/>
        </p:xfrm>
        <a:graphic>
          <a:graphicData uri="http://schemas.openxmlformats.org/drawingml/2006/table">
            <a:tbl>
              <a:tblPr firstRow="1" firstCol="1" bandRow="1">
                <a:tableStyleId>{5C22544A-7EE6-4342-B048-85BDC9FD1C3A}</a:tableStyleId>
              </a:tblPr>
              <a:tblGrid>
                <a:gridCol w="1886534">
                  <a:extLst>
                    <a:ext uri="{9D8B030D-6E8A-4147-A177-3AD203B41FA5}">
                      <a16:colId xmlns:a16="http://schemas.microsoft.com/office/drawing/2014/main" xmlns="" val="3578070163"/>
                    </a:ext>
                  </a:extLst>
                </a:gridCol>
                <a:gridCol w="3082350">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004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487890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it-IT" sz="1800" b="1" kern="1200" dirty="0">
                          <a:solidFill>
                            <a:schemeClr val="dk1"/>
                          </a:solidFill>
                          <a:effectLst/>
                          <a:latin typeface="+mn-lt"/>
                          <a:ea typeface="+mn-ea"/>
                          <a:cs typeface="+mn-cs"/>
                        </a:rPr>
                        <a:t>BASA, CBASA, SALBA and VINPRO consolidated 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171450" indent="-171450" algn="just">
                        <a:spcAft>
                          <a:spcPts val="0"/>
                        </a:spcAft>
                        <a:buFont typeface="Arial" panose="020B0604020202020204" pitchFamily="34" charset="0"/>
                        <a:buChar char="•"/>
                      </a:pPr>
                      <a:r>
                        <a:rPr lang="en-US" sz="1400" dirty="0" smtClean="0">
                          <a:effectLst/>
                          <a:latin typeface="Arial" panose="020B0604020202020204" pitchFamily="34" charset="0"/>
                          <a:ea typeface="Times New Roman" panose="02020603050405020304" pitchFamily="18" charset="0"/>
                        </a:rPr>
                        <a:t>Legislation </a:t>
                      </a:r>
                      <a:r>
                        <a:rPr lang="en-US" sz="1400" dirty="0">
                          <a:effectLst/>
                          <a:latin typeface="Arial" panose="020B0604020202020204" pitchFamily="34" charset="0"/>
                          <a:ea typeface="Times New Roman" panose="02020603050405020304" pitchFamily="18" charset="0"/>
                        </a:rPr>
                        <a:t>on its own cannot make a significant behavioural change impact without the public being made aware of it and it being enforced. It is therefore important that the public is educated about the consequences of alcohol and road-user behaviours – and that it is widely publicised when law enforcement action is taken. The effective enforcement of current rules, and the implementation of targeted policies to change behaviour in identified problem areas, would be more effective than measures that would be difficult to enforce and simply further burden the law enforcement system</a:t>
                      </a:r>
                      <a:r>
                        <a:rPr lang="en-US" sz="1400" dirty="0" smtClean="0">
                          <a:effectLst/>
                          <a:latin typeface="Arial" panose="020B0604020202020204" pitchFamily="34" charset="0"/>
                          <a:ea typeface="Times New Roman" panose="02020603050405020304" pitchFamily="18" charset="0"/>
                        </a:rPr>
                        <a:t>.</a:t>
                      </a:r>
                      <a:endParaRPr lang="en-ZA" sz="1400" dirty="0">
                        <a:effectLst/>
                        <a:latin typeface="Times New Roman" panose="02020603050405020304" pitchFamily="18" charset="0"/>
                        <a:ea typeface="Times New Roman" panose="02020603050405020304" pitchFamily="18" charset="0"/>
                      </a:endParaRPr>
                    </a:p>
                  </a:txBody>
                  <a:tcPr marL="63688" marR="63688"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rPr>
                        <a:t> Dot in its road safety awareness campaign also talks touches on the impact of alcohol.</a:t>
                      </a:r>
                    </a:p>
                    <a:p>
                      <a:pPr marL="0" marR="0" lvl="0" indent="0" algn="just" defTabSz="914400" rtl="0" eaLnBrk="1" fontAlgn="auto" latinLnBrk="0" hangingPunct="1">
                        <a:lnSpc>
                          <a:spcPct val="107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rPr>
                        <a:t>The introduction of the 24/7 law enforcement and the Law Enforcement Code will ensure that law enforcement is improved. </a:t>
                      </a:r>
                      <a:endParaRPr kumimoji="0" lang="en-US" sz="14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95</a:t>
            </a:fld>
            <a:endParaRPr lang="en-US"/>
          </a:p>
        </p:txBody>
      </p:sp>
    </p:spTree>
    <p:extLst>
      <p:ext uri="{BB962C8B-B14F-4D97-AF65-F5344CB8AC3E}">
        <p14:creationId xmlns:p14="http://schemas.microsoft.com/office/powerpoint/2010/main" xmlns="" val="38770092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10848925"/>
              </p:ext>
            </p:extLst>
          </p:nvPr>
        </p:nvGraphicFramePr>
        <p:xfrm>
          <a:off x="29762" y="0"/>
          <a:ext cx="9249607" cy="5911537"/>
        </p:xfrm>
        <a:graphic>
          <a:graphicData uri="http://schemas.openxmlformats.org/drawingml/2006/table">
            <a:tbl>
              <a:tblPr firstRow="1" firstCol="1" bandRow="1">
                <a:tableStyleId>{5C22544A-7EE6-4342-B048-85BDC9FD1C3A}</a:tableStyleId>
              </a:tblPr>
              <a:tblGrid>
                <a:gridCol w="1958542">
                  <a:extLst>
                    <a:ext uri="{9D8B030D-6E8A-4147-A177-3AD203B41FA5}">
                      <a16:colId xmlns:a16="http://schemas.microsoft.com/office/drawing/2014/main" xmlns="" val="3578070163"/>
                    </a:ext>
                  </a:extLst>
                </a:gridCol>
                <a:gridCol w="3528392">
                  <a:extLst>
                    <a:ext uri="{9D8B030D-6E8A-4147-A177-3AD203B41FA5}">
                      <a16:colId xmlns:a16="http://schemas.microsoft.com/office/drawing/2014/main" xmlns="" val="199004167"/>
                    </a:ext>
                  </a:extLst>
                </a:gridCol>
                <a:gridCol w="3762673">
                  <a:extLst>
                    <a:ext uri="{9D8B030D-6E8A-4147-A177-3AD203B41FA5}">
                      <a16:colId xmlns:a16="http://schemas.microsoft.com/office/drawing/2014/main" xmlns="" val="885104855"/>
                    </a:ext>
                  </a:extLst>
                </a:gridCol>
              </a:tblGrid>
              <a:tr h="360040">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094932">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it-IT" sz="1800" b="1" kern="1200" dirty="0">
                          <a:solidFill>
                            <a:schemeClr val="dk1"/>
                          </a:solidFill>
                          <a:effectLst/>
                          <a:latin typeface="+mn-lt"/>
                          <a:ea typeface="+mn-ea"/>
                          <a:cs typeface="+mn-cs"/>
                        </a:rPr>
                        <a:t>BASA, CBASA, SALBA and VINPRO consolidated 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171450" indent="-171450" algn="just">
                        <a:spcAft>
                          <a:spcPts val="0"/>
                        </a:spcAft>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As an industry we are in full support of the objectives of the proposed amendments to the National Road Traffic Amendment Bill in general and the reduction in BAC in particular. We recognise that as a society we have to address the high levels of fatalities on our roads caused by drivers who break the law by driving over the legal BAC limit. We want to join forces with the Department of Transport in the form of a Social Compact to assist the Department to meet its ambitious targets of reducing the deaths on our road by 20% year on year. We believe that by joining forces those ambitious targets are attainable. A zero tolerance to drinking and driving has the full support of our industry and we want to play our part in achieving the reduction of fatalities on our roads.</a:t>
                      </a:r>
                    </a:p>
                    <a:p>
                      <a:pPr marL="0" indent="0" algn="just">
                        <a:spcAft>
                          <a:spcPts val="0"/>
                        </a:spcAft>
                        <a:buFont typeface="Arial" panose="020B0604020202020204" pitchFamily="34" charset="0"/>
                        <a:buNone/>
                      </a:pPr>
                      <a:endParaRPr lang="en-US" sz="1400" dirty="0">
                        <a:effectLst/>
                        <a:latin typeface="Arial" panose="020B0604020202020204" pitchFamily="34" charset="0"/>
                        <a:ea typeface="Times New Roman" panose="02020603050405020304" pitchFamily="18" charset="0"/>
                      </a:endParaRPr>
                    </a:p>
                    <a:p>
                      <a:pPr marL="171450" indent="-171450" algn="just">
                        <a:spcAft>
                          <a:spcPts val="0"/>
                        </a:spcAft>
                        <a:buFont typeface="Arial" panose="020B0604020202020204" pitchFamily="34" charset="0"/>
                        <a:buChar char="•"/>
                      </a:pPr>
                      <a:endParaRPr lang="en-ZA" sz="1400" dirty="0">
                        <a:effectLst/>
                        <a:latin typeface="Times New Roman" panose="02020603050405020304" pitchFamily="18" charset="0"/>
                        <a:ea typeface="Times New Roman" panose="02020603050405020304" pitchFamily="18" charset="0"/>
                      </a:endParaRPr>
                    </a:p>
                    <a:p>
                      <a:pPr algn="just">
                        <a:spcAft>
                          <a:spcPts val="0"/>
                        </a:spcAft>
                      </a:pPr>
                      <a:endParaRPr lang="en-ZA" sz="1400" dirty="0">
                        <a:effectLst/>
                        <a:latin typeface="Times New Roman" panose="02020603050405020304" pitchFamily="18" charset="0"/>
                        <a:ea typeface="Times New Roman" panose="02020603050405020304" pitchFamily="18" charset="0"/>
                      </a:endParaRPr>
                    </a:p>
                  </a:txBody>
                  <a:tcPr marL="63688" marR="63688"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rPr>
                        <a:t>Noted</a:t>
                      </a: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4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rPr>
                        <a:t>.   </a:t>
                      </a:r>
                      <a:endParaRPr kumimoji="0" lang="en-US" sz="14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r h="390382">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96</a:t>
            </a:fld>
            <a:endParaRPr lang="en-US"/>
          </a:p>
        </p:txBody>
      </p:sp>
    </p:spTree>
    <p:extLst>
      <p:ext uri="{BB962C8B-B14F-4D97-AF65-F5344CB8AC3E}">
        <p14:creationId xmlns:p14="http://schemas.microsoft.com/office/powerpoint/2010/main" xmlns="" val="282826878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24526159"/>
              </p:ext>
            </p:extLst>
          </p:nvPr>
        </p:nvGraphicFramePr>
        <p:xfrm>
          <a:off x="3931" y="-39757"/>
          <a:ext cx="9249607" cy="6001181"/>
        </p:xfrm>
        <a:graphic>
          <a:graphicData uri="http://schemas.openxmlformats.org/drawingml/2006/table">
            <a:tbl>
              <a:tblPr firstRow="1" firstCol="1" bandRow="1">
                <a:tableStyleId>{5C22544A-7EE6-4342-B048-85BDC9FD1C3A}</a:tableStyleId>
              </a:tblPr>
              <a:tblGrid>
                <a:gridCol w="1886534">
                  <a:extLst>
                    <a:ext uri="{9D8B030D-6E8A-4147-A177-3AD203B41FA5}">
                      <a16:colId xmlns:a16="http://schemas.microsoft.com/office/drawing/2014/main" xmlns="" val="3578070163"/>
                    </a:ext>
                  </a:extLst>
                </a:gridCol>
                <a:gridCol w="3960440">
                  <a:extLst>
                    <a:ext uri="{9D8B030D-6E8A-4147-A177-3AD203B41FA5}">
                      <a16:colId xmlns:a16="http://schemas.microsoft.com/office/drawing/2014/main" xmlns="" val="199004167"/>
                    </a:ext>
                  </a:extLst>
                </a:gridCol>
                <a:gridCol w="3402633">
                  <a:extLst>
                    <a:ext uri="{9D8B030D-6E8A-4147-A177-3AD203B41FA5}">
                      <a16:colId xmlns:a16="http://schemas.microsoft.com/office/drawing/2014/main" xmlns="" val="885104855"/>
                    </a:ext>
                  </a:extLst>
                </a:gridCol>
              </a:tblGrid>
              <a:tr h="288032">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256584">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it-IT" sz="1800" b="1" kern="1200" dirty="0">
                          <a:solidFill>
                            <a:schemeClr val="dk1"/>
                          </a:solidFill>
                          <a:effectLst/>
                          <a:latin typeface="+mn-lt"/>
                          <a:ea typeface="+mn-ea"/>
                          <a:cs typeface="+mn-cs"/>
                        </a:rPr>
                        <a:t>BASA, CBASA, SALBA and VINPRO consolidated 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marL="171450" indent="-171450" algn="just">
                        <a:spcAft>
                          <a:spcPts val="0"/>
                        </a:spcAft>
                        <a:buFont typeface="Arial" panose="020B0604020202020204" pitchFamily="34" charset="0"/>
                        <a:buChar char="•"/>
                      </a:pPr>
                      <a:r>
                        <a:rPr lang="en-US" sz="1400" dirty="0" smtClean="0">
                          <a:effectLst/>
                          <a:latin typeface="Arial" panose="020B0604020202020204" pitchFamily="34" charset="0"/>
                          <a:ea typeface="Times New Roman" panose="02020603050405020304" pitchFamily="18" charset="0"/>
                        </a:rPr>
                        <a:t>We </a:t>
                      </a:r>
                      <a:r>
                        <a:rPr lang="en-US" sz="1400" dirty="0">
                          <a:effectLst/>
                          <a:latin typeface="Arial" panose="020B0604020202020204" pitchFamily="34" charset="0"/>
                          <a:ea typeface="Times New Roman" panose="02020603050405020304" pitchFamily="18" charset="0"/>
                        </a:rPr>
                        <a:t>appreciate the fact that South Africa has a significant problem with alcohol related road accident fatalities and therefore support legislation that will enable effective law enforcement and that will provide for integrated and supporting road safety awareness campaigns.</a:t>
                      </a:r>
                      <a:endParaRPr lang="en-ZA" sz="1400" dirty="0">
                        <a:effectLst/>
                        <a:latin typeface="Times New Roman" panose="02020603050405020304" pitchFamily="18" charset="0"/>
                        <a:ea typeface="Times New Roman" panose="02020603050405020304" pitchFamily="18" charset="0"/>
                      </a:endParaRPr>
                    </a:p>
                    <a:p>
                      <a:pPr marL="171450" indent="-171450" algn="just">
                        <a:spcAft>
                          <a:spcPts val="0"/>
                        </a:spcAft>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Legislation on its own cannot make a significant behavioural change impact without the public being made aware of it and it being enforced. It is therefore important that the public is educated about the consequences of alcohol and road-user behaviours – and that it is widely publicised when law enforcement action is taken. The effective enforcement of current rules, and the implementation of targeted policies to change behaviour in identified problem areas, would be more effective than measures that would be difficult to enforce and simply further burden the law enforcement system. We therefore wish to raise the following factors for consideration regarding the proposed BAC level of 0%, as introduced by the Bill</a:t>
                      </a:r>
                      <a:r>
                        <a:rPr lang="en-US" sz="1400" dirty="0" smtClean="0">
                          <a:effectLst/>
                          <a:latin typeface="Arial" panose="020B0604020202020204" pitchFamily="34" charset="0"/>
                          <a:ea typeface="Times New Roman" panose="02020603050405020304" pitchFamily="18" charset="0"/>
                        </a:rPr>
                        <a:t>.</a:t>
                      </a:r>
                      <a:endParaRPr lang="en-ZA" sz="1400" dirty="0">
                        <a:effectLst/>
                        <a:latin typeface="Times New Roman" panose="02020603050405020304" pitchFamily="18" charset="0"/>
                        <a:ea typeface="Times New Roman" panose="02020603050405020304" pitchFamily="18" charset="0"/>
                      </a:endParaRPr>
                    </a:p>
                  </a:txBody>
                  <a:tcPr marL="63688" marR="63688" marT="0" marB="0"/>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Noted</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4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dirty="0" smtClean="0">
                          <a:effectLst/>
                          <a:latin typeface="+mn-lt"/>
                          <a:ea typeface="Calibri" panose="020F0502020204030204" pitchFamily="34" charset="0"/>
                          <a:cs typeface="Times New Roman" panose="02020603050405020304" pitchFamily="18" charset="0"/>
                        </a:rPr>
                        <a:t>Law</a:t>
                      </a:r>
                      <a:r>
                        <a:rPr lang="en-US" sz="1400" baseline="0" dirty="0" smtClean="0">
                          <a:effectLst/>
                          <a:latin typeface="+mn-lt"/>
                          <a:ea typeface="Calibri" panose="020F0502020204030204" pitchFamily="34" charset="0"/>
                          <a:cs typeface="Times New Roman" panose="02020603050405020304" pitchFamily="18" charset="0"/>
                        </a:rPr>
                        <a:t> enforcement will also be </a:t>
                      </a:r>
                      <a:r>
                        <a:rPr lang="en-US" sz="1400" dirty="0" smtClean="0">
                          <a:effectLst/>
                          <a:latin typeface="+mn-lt"/>
                          <a:ea typeface="Calibri" panose="020F0502020204030204" pitchFamily="34" charset="0"/>
                          <a:cs typeface="Times New Roman" panose="02020603050405020304" pitchFamily="18" charset="0"/>
                        </a:rPr>
                        <a:t>Improved.</a:t>
                      </a:r>
                      <a:endParaRPr lang="en-US" sz="1400" dirty="0">
                        <a:effectLst/>
                        <a:latin typeface="+mn-lt"/>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720259609"/>
                  </a:ext>
                </a:extLst>
              </a:tr>
              <a:tr h="390382">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p:txBody>
          <a:bodyPr/>
          <a:lstStyle/>
          <a:p>
            <a:pPr>
              <a:defRPr/>
            </a:pPr>
            <a:fld id="{8E07DBBD-13FA-456E-9FFF-BB922381A294}" type="slidenum">
              <a:rPr lang="en-US" smtClean="0"/>
              <a:pPr>
                <a:defRPr/>
              </a:pPr>
              <a:t>97</a:t>
            </a:fld>
            <a:endParaRPr lang="en-US"/>
          </a:p>
        </p:txBody>
      </p:sp>
    </p:spTree>
    <p:extLst>
      <p:ext uri="{BB962C8B-B14F-4D97-AF65-F5344CB8AC3E}">
        <p14:creationId xmlns:p14="http://schemas.microsoft.com/office/powerpoint/2010/main" xmlns="" val="153006975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01619295"/>
              </p:ext>
            </p:extLst>
          </p:nvPr>
        </p:nvGraphicFramePr>
        <p:xfrm>
          <a:off x="5489" y="-13252"/>
          <a:ext cx="9249607" cy="6170152"/>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2992085">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003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53548">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Stellenbosch </a:t>
                      </a:r>
                      <a:r>
                        <a:rPr lang="en-US" sz="1800" kern="1200" dirty="0">
                          <a:solidFill>
                            <a:schemeClr val="dk1"/>
                          </a:solidFill>
                          <a:effectLst/>
                          <a:latin typeface="+mn-lt"/>
                          <a:ea typeface="+mn-ea"/>
                          <a:cs typeface="+mn-cs"/>
                        </a:rPr>
                        <a:t>Wine Routes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It is our client’s instructions to request that Section 65 of the Act not be amended as proposed but left as is.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The reasons for the request are as follows: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The proposed amendment will not contribute to combating the harms caused by persons driving motor vehicles while under the influence of alcohol. In this regard it is submitted that scientific studies confirm that the functioning a person with a blood alcohol concentration of less than 0.05 g per hundred </a:t>
                      </a:r>
                      <a:r>
                        <a:rPr lang="en-US" sz="1200" dirty="0" err="1">
                          <a:effectLst/>
                          <a:latin typeface="Arial" panose="020B0604020202020204" pitchFamily="34" charset="0"/>
                          <a:ea typeface="Times New Roman" panose="02020603050405020304" pitchFamily="18" charset="0"/>
                        </a:rPr>
                        <a:t>millilitres</a:t>
                      </a:r>
                      <a:r>
                        <a:rPr lang="en-US" sz="1200" dirty="0">
                          <a:effectLst/>
                          <a:latin typeface="Arial" panose="020B0604020202020204" pitchFamily="34" charset="0"/>
                          <a:ea typeface="Times New Roman" panose="02020603050405020304" pitchFamily="18" charset="0"/>
                        </a:rPr>
                        <a:t> – for purpose of driving a motor-vehicle - is not impaired. We submit that the provision which currently applies was obviously considered thoroughly before it was included in the Act (and is based on scientific evidence).We are not aware of any new scientific evidence which has since overturned the scientific evidence upon which the decision to determine the alcohol concentration currently applicable was based. </a:t>
                      </a:r>
                    </a:p>
                  </a:txBody>
                  <a:tcPr marL="68580" marR="68580" marT="0" marB="0"/>
                </a:tc>
                <a:tc>
                  <a:txBody>
                    <a:bodyPr/>
                    <a:lstStyle/>
                    <a:p>
                      <a:pPr algn="just">
                        <a:spcAft>
                          <a:spcPts val="0"/>
                        </a:spcAft>
                      </a:pPr>
                      <a:r>
                        <a:rPr lang="en-US" sz="1200" dirty="0">
                          <a:effectLst/>
                          <a:latin typeface="Arial" panose="020B0604020202020204" pitchFamily="34" charset="0"/>
                          <a:ea typeface="Times New Roman" panose="02020603050405020304" pitchFamily="18" charset="0"/>
                        </a:rPr>
                        <a:t>Noted, in countries that are serious about curbing the rate of fatalities occasioned by road accidents resultant from drunk driving their fatality rate was drastically reduced. How is SA different because in SA a lot of people die from accidents caused by drunk drivers. During heightened lockdown levels to curb the spread of covid 19 in the country, it was reported that for the first time in in the history of the hospital Chris Hani </a:t>
                      </a:r>
                      <a:r>
                        <a:rPr lang="en-US" sz="1200" dirty="0" err="1">
                          <a:effectLst/>
                          <a:latin typeface="Arial" panose="020B0604020202020204" pitchFamily="34" charset="0"/>
                          <a:ea typeface="Times New Roman" panose="02020603050405020304" pitchFamily="18" charset="0"/>
                        </a:rPr>
                        <a:t>Baragwanath</a:t>
                      </a:r>
                      <a:r>
                        <a:rPr lang="en-US" sz="1200" dirty="0">
                          <a:effectLst/>
                          <a:latin typeface="Arial" panose="020B0604020202020204" pitchFamily="34" charset="0"/>
                          <a:ea typeface="Times New Roman" panose="02020603050405020304" pitchFamily="18" charset="0"/>
                        </a:rPr>
                        <a:t> Hospital's trauma ward reported zero (0) trauma admissions on new years eve. South Africans need to understand that alcohol consumption and operating a vehicle don't mix. Otherwise families will continue to be destroyed at the behest of this social ill which continues to kill breadwinners, mothers, fathers. It was not by sheer luck that </a:t>
                      </a:r>
                      <a:r>
                        <a:rPr lang="en-US" sz="1200" dirty="0" err="1">
                          <a:effectLst/>
                          <a:latin typeface="Arial" panose="020B0604020202020204" pitchFamily="34" charset="0"/>
                          <a:ea typeface="Times New Roman" panose="02020603050405020304" pitchFamily="18" charset="0"/>
                        </a:rPr>
                        <a:t>Baragwanath</a:t>
                      </a:r>
                      <a:r>
                        <a:rPr lang="en-US" sz="1200" dirty="0">
                          <a:effectLst/>
                          <a:latin typeface="Arial" panose="020B0604020202020204" pitchFamily="34" charset="0"/>
                          <a:ea typeface="Times New Roman" panose="02020603050405020304" pitchFamily="18" charset="0"/>
                        </a:rPr>
                        <a:t> hospital reported zero trauma cases but it was the result of the enforced lockdown coupled with the ban on alcohol sales and the enforced curfew. It is not as though the traffic officers are not enforcing the current laws, people still continue to take their chances because they know that there are certain alcohol limits that have been set thus hoping that they are not above the set limits. There has been videos of police officers who were caught by the members of the public whilst driving drunk and that is a serious problem and if it points to the many social ills  that the society is facing.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1273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587209" y="6895132"/>
            <a:ext cx="648072" cy="614280"/>
          </a:xfrm>
        </p:spPr>
        <p:txBody>
          <a:bodyPr/>
          <a:lstStyle/>
          <a:p>
            <a:pPr>
              <a:defRPr/>
            </a:pPr>
            <a:fld id="{8E07DBBD-13FA-456E-9FFF-BB922381A294}" type="slidenum">
              <a:rPr lang="en-US" smtClean="0"/>
              <a:pPr>
                <a:defRPr/>
              </a:pPr>
              <a:t>98</a:t>
            </a:fld>
            <a:endParaRPr lang="en-US" dirty="0"/>
          </a:p>
        </p:txBody>
      </p:sp>
    </p:spTree>
    <p:extLst>
      <p:ext uri="{BB962C8B-B14F-4D97-AF65-F5344CB8AC3E}">
        <p14:creationId xmlns:p14="http://schemas.microsoft.com/office/powerpoint/2010/main" xmlns="" val="217639080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1. Background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03126039"/>
              </p:ext>
            </p:extLst>
          </p:nvPr>
        </p:nvGraphicFramePr>
        <p:xfrm>
          <a:off x="5016" y="0"/>
          <a:ext cx="9249607" cy="6170152"/>
        </p:xfrm>
        <a:graphic>
          <a:graphicData uri="http://schemas.openxmlformats.org/drawingml/2006/table">
            <a:tbl>
              <a:tblPr firstRow="1" firstCol="1" bandRow="1">
                <a:tableStyleId>{5C22544A-7EE6-4342-B048-85BDC9FD1C3A}</a:tableStyleId>
              </a:tblPr>
              <a:tblGrid>
                <a:gridCol w="1976799">
                  <a:extLst>
                    <a:ext uri="{9D8B030D-6E8A-4147-A177-3AD203B41FA5}">
                      <a16:colId xmlns:a16="http://schemas.microsoft.com/office/drawing/2014/main" xmlns="" val="3578070163"/>
                    </a:ext>
                  </a:extLst>
                </a:gridCol>
                <a:gridCol w="2992085">
                  <a:extLst>
                    <a:ext uri="{9D8B030D-6E8A-4147-A177-3AD203B41FA5}">
                      <a16:colId xmlns:a16="http://schemas.microsoft.com/office/drawing/2014/main" xmlns="" val="199004167"/>
                    </a:ext>
                  </a:extLst>
                </a:gridCol>
                <a:gridCol w="4280723">
                  <a:extLst>
                    <a:ext uri="{9D8B030D-6E8A-4147-A177-3AD203B41FA5}">
                      <a16:colId xmlns:a16="http://schemas.microsoft.com/office/drawing/2014/main" xmlns="" val="885104855"/>
                    </a:ext>
                  </a:extLst>
                </a:gridCol>
              </a:tblGrid>
              <a:tr h="360039">
                <a:tc>
                  <a:txBody>
                    <a:bodyPr/>
                    <a:lstStyle/>
                    <a:p>
                      <a:pPr marL="0" marR="0">
                        <a:lnSpc>
                          <a:spcPct val="107000"/>
                        </a:lnSpc>
                        <a:spcBef>
                          <a:spcPts val="0"/>
                        </a:spcBef>
                        <a:spcAft>
                          <a:spcPts val="0"/>
                        </a:spcAft>
                      </a:pPr>
                      <a:r>
                        <a:rPr lang="en-GB" sz="1400" b="1" dirty="0" smtClean="0">
                          <a:solidFill>
                            <a:schemeClr val="tx1"/>
                          </a:solidFill>
                          <a:effectLst/>
                        </a:rPr>
                        <a:t>Name</a:t>
                      </a:r>
                      <a:r>
                        <a:rPr lang="en-GB" sz="1400" b="1" dirty="0">
                          <a:solidFill>
                            <a:schemeClr val="tx1"/>
                          </a:solidFill>
                          <a:effectLst/>
                        </a:rPr>
                        <a:t>/ Organization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b="1" dirty="0" smtClean="0">
                          <a:solidFill>
                            <a:schemeClr val="tx1"/>
                          </a:solidFill>
                          <a:effectLst/>
                        </a:rPr>
                        <a:t>Comments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tc>
                  <a:txBody>
                    <a:bodyPr/>
                    <a:lstStyle/>
                    <a:p>
                      <a:pPr marL="0" marR="0">
                        <a:lnSpc>
                          <a:spcPct val="107000"/>
                        </a:lnSpc>
                        <a:spcBef>
                          <a:spcPts val="0"/>
                        </a:spcBef>
                        <a:spcAft>
                          <a:spcPts val="0"/>
                        </a:spcAft>
                      </a:pPr>
                      <a:r>
                        <a:rPr lang="en-GB" sz="1400" dirty="0" smtClean="0">
                          <a:solidFill>
                            <a:schemeClr val="tx1"/>
                          </a:solidFill>
                          <a:effectLst/>
                        </a:rPr>
                        <a:t>DOT </a:t>
                      </a:r>
                      <a:r>
                        <a:rPr lang="en-GB" sz="1400" dirty="0">
                          <a:solidFill>
                            <a:schemeClr val="tx1"/>
                          </a:solidFill>
                          <a:effectLst/>
                        </a:rPr>
                        <a:t>Response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C000"/>
                    </a:solidFill>
                  </a:tcPr>
                </a:tc>
                <a:extLst>
                  <a:ext uri="{0D108BD9-81ED-4DB2-BD59-A6C34878D82A}">
                    <a16:rowId xmlns:a16="http://schemas.microsoft.com/office/drawing/2014/main" xmlns="" val="2183383456"/>
                  </a:ext>
                </a:extLst>
              </a:tr>
              <a:tr h="5353548">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Stellenbosch </a:t>
                      </a:r>
                      <a:r>
                        <a:rPr lang="en-US" sz="1800" kern="1200" dirty="0">
                          <a:solidFill>
                            <a:schemeClr val="dk1"/>
                          </a:solidFill>
                          <a:effectLst/>
                          <a:latin typeface="+mn-lt"/>
                          <a:ea typeface="+mn-ea"/>
                          <a:cs typeface="+mn-cs"/>
                        </a:rPr>
                        <a:t>Wine </a:t>
                      </a:r>
                      <a:r>
                        <a:rPr lang="en-US" sz="1800" kern="1200" dirty="0" smtClean="0">
                          <a:solidFill>
                            <a:schemeClr val="dk1"/>
                          </a:solidFill>
                          <a:effectLst/>
                          <a:latin typeface="+mn-lt"/>
                          <a:ea typeface="+mn-ea"/>
                          <a:cs typeface="+mn-cs"/>
                        </a:rPr>
                        <a:t>Routes </a:t>
                      </a:r>
                      <a:r>
                        <a:rPr lang="en-US" sz="1800" kern="1200" dirty="0" err="1" smtClean="0">
                          <a:solidFill>
                            <a:schemeClr val="dk1"/>
                          </a:solidFill>
                          <a:effectLst/>
                          <a:latin typeface="+mn-lt"/>
                          <a:ea typeface="+mn-ea"/>
                          <a:cs typeface="+mn-cs"/>
                        </a:rPr>
                        <a:t>cont</a:t>
                      </a:r>
                      <a:r>
                        <a:rPr lang="en-US" sz="1800" kern="1200" dirty="0" smtClean="0">
                          <a:solidFill>
                            <a:schemeClr val="dk1"/>
                          </a:solidFill>
                          <a:effectLst/>
                          <a:latin typeface="+mn-lt"/>
                          <a:ea typeface="+mn-ea"/>
                          <a:cs typeface="+mn-cs"/>
                        </a:rPr>
                        <a:t>’</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solidFill>
                      <a:srgbClr val="FF9900"/>
                    </a:solidFill>
                  </a:tcPr>
                </a:tc>
                <a:tc>
                  <a:txBody>
                    <a:bodyPr/>
                    <a:lstStyle/>
                    <a:p>
                      <a:pPr algn="just">
                        <a:spcAft>
                          <a:spcPts val="0"/>
                        </a:spcAft>
                      </a:pPr>
                      <a:r>
                        <a:rPr lang="en-US" sz="1200" dirty="0" smtClean="0">
                          <a:effectLst/>
                          <a:latin typeface="Arial" panose="020B0604020202020204" pitchFamily="34" charset="0"/>
                          <a:ea typeface="Times New Roman" panose="02020603050405020304" pitchFamily="18" charset="0"/>
                        </a:rPr>
                        <a:t>The </a:t>
                      </a:r>
                      <a:r>
                        <a:rPr lang="en-US" sz="1200" dirty="0">
                          <a:effectLst/>
                          <a:latin typeface="Arial" panose="020B0604020202020204" pitchFamily="34" charset="0"/>
                          <a:ea typeface="Times New Roman" panose="02020603050405020304" pitchFamily="18" charset="0"/>
                        </a:rPr>
                        <a:t>proposed amendment will turn law-abiding citizens into offenders. It is well known that over-the-counter medicines e.g. cough medicine contain alcohol. Common sense dictates that members of the public who use these over-the-counter medicines in accordance with the prescribed instructions are not impaired when driving motor vehicles. If the proposed amendment is approved these members of the public will be at risk of being charged with contravening the Act - while their driving pose no danger whatsoever to other drivers and pedestrians. It is also a medical fact that the human body manufactures minute quantities of alcohol without products containing alcohol being ingested.  If the proposed amendment is approved these members of the public will also be at risk of being charged with an offence while not posing any danger whatsoever to other drivers or pedestrians.</a:t>
                      </a:r>
                      <a:endParaRPr lang="en-ZA" sz="12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Arial" panose="020B0604020202020204" pitchFamily="34" charset="0"/>
                          <a:ea typeface="Times New Roman" panose="02020603050405020304" pitchFamily="18" charset="0"/>
                        </a:rPr>
                        <a:t> </a:t>
                      </a:r>
                    </a:p>
                  </a:txBody>
                  <a:tcPr marL="68580" marR="68580" marT="0" marB="0"/>
                </a:tc>
                <a:tc>
                  <a:txBody>
                    <a:bodyPr/>
                    <a:lstStyle/>
                    <a:p>
                      <a:pPr algn="just">
                        <a:spcAft>
                          <a:spcPts val="0"/>
                        </a:spcAft>
                      </a:pPr>
                      <a:r>
                        <a:rPr lang="en-US" sz="1200" dirty="0" smtClean="0">
                          <a:effectLst/>
                          <a:latin typeface="Arial" panose="020B0604020202020204" pitchFamily="34" charset="0"/>
                          <a:ea typeface="Times New Roman" panose="02020603050405020304" pitchFamily="18" charset="0"/>
                        </a:rPr>
                        <a:t>Response</a:t>
                      </a:r>
                      <a:r>
                        <a:rPr lang="en-US" sz="1200" baseline="0" dirty="0" smtClean="0">
                          <a:effectLst/>
                          <a:latin typeface="Arial" panose="020B0604020202020204" pitchFamily="34" charset="0"/>
                          <a:ea typeface="Times New Roman" panose="02020603050405020304" pitchFamily="18" charset="0"/>
                        </a:rPr>
                        <a:t> from the preceding slide is applicable herein</a:t>
                      </a:r>
                      <a:r>
                        <a:rPr lang="en-US" sz="1200" dirty="0" smtClean="0">
                          <a:effectLst/>
                          <a:latin typeface="Arial" panose="020B0604020202020204" pitchFamily="34" charset="0"/>
                          <a:ea typeface="Times New Roman" panose="02020603050405020304" pitchFamily="18" charset="0"/>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259609"/>
                  </a:ext>
                </a:extLst>
              </a:tr>
              <a:tr h="412737">
                <a:tc vMerge="1">
                  <a:txBody>
                    <a:bodyPr/>
                    <a:lstStyle/>
                    <a:p>
                      <a:endParaRPr lang="en-US"/>
                    </a:p>
                  </a:txBody>
                  <a:tcPr/>
                </a:tc>
                <a:tc>
                  <a:txBody>
                    <a:bodyPr/>
                    <a:lstStyle/>
                    <a:p>
                      <a:pPr marL="0" marR="0" algn="just">
                        <a:lnSpc>
                          <a:spcPct val="107000"/>
                        </a:lnSpc>
                        <a:spcBef>
                          <a:spcPts val="0"/>
                        </a:spcBef>
                        <a:spcAft>
                          <a:spcPts val="0"/>
                        </a:spcAft>
                      </a:pPr>
                      <a:endParaRPr lang="en-US" sz="1400" dirty="0">
                        <a:effectLst/>
                      </a:endParaRPr>
                    </a:p>
                    <a:p>
                      <a:pPr marL="0" marR="0" algn="just">
                        <a:lnSpc>
                          <a:spcPct val="107000"/>
                        </a:lnSpc>
                        <a:spcBef>
                          <a:spcPts val="0"/>
                        </a:spcBef>
                        <a:spcAft>
                          <a:spcPts val="0"/>
                        </a:spcAft>
                      </a:pPr>
                      <a:r>
                        <a:rPr lang="en-GB" sz="1400" dirty="0">
                          <a:effectLst/>
                        </a:rPr>
                        <a:t> </a:t>
                      </a:r>
                      <a:endParaRPr lang="en-US" sz="1400" dirty="0">
                        <a:effectLst/>
                      </a:endParaRPr>
                    </a:p>
                  </a:txBody>
                  <a:tcPr marL="63688" marR="63688" marT="0" marB="0"/>
                </a:tc>
                <a:tc>
                  <a:txBody>
                    <a:bodyPr/>
                    <a:lstStyle/>
                    <a:p>
                      <a:pPr marL="0" marR="0">
                        <a:lnSpc>
                          <a:spcPct val="107000"/>
                        </a:lnSpc>
                        <a:spcBef>
                          <a:spcPts val="0"/>
                        </a:spcBef>
                        <a:spcAft>
                          <a:spcPts val="0"/>
                        </a:spcAft>
                      </a:pPr>
                      <a:r>
                        <a:rPr lang="en-GB" sz="1200" dirty="0">
                          <a:effectLst/>
                        </a:rPr>
                        <a:t> </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688" marR="63688" marT="0" marB="0"/>
                </a:tc>
                <a:extLst>
                  <a:ext uri="{0D108BD9-81ED-4DB2-BD59-A6C34878D82A}">
                    <a16:rowId xmlns:a16="http://schemas.microsoft.com/office/drawing/2014/main" xmlns="" val="1933760045"/>
                  </a:ext>
                </a:extLst>
              </a:tr>
            </a:tbl>
          </a:graphicData>
        </a:graphic>
      </p:graphicFrame>
      <p:sp>
        <p:nvSpPr>
          <p:cNvPr id="4" name="Slide Number Placeholder 3"/>
          <p:cNvSpPr>
            <a:spLocks noGrp="1"/>
          </p:cNvSpPr>
          <p:nvPr>
            <p:ph type="sldNum" sz="quarter" idx="12"/>
          </p:nvPr>
        </p:nvSpPr>
        <p:spPr>
          <a:xfrm>
            <a:off x="8587209" y="6895132"/>
            <a:ext cx="648072" cy="614280"/>
          </a:xfrm>
        </p:spPr>
        <p:txBody>
          <a:bodyPr/>
          <a:lstStyle/>
          <a:p>
            <a:pPr>
              <a:defRPr/>
            </a:pPr>
            <a:fld id="{8E07DBBD-13FA-456E-9FFF-BB922381A294}" type="slidenum">
              <a:rPr lang="en-US" smtClean="0"/>
              <a:pPr>
                <a:defRPr/>
              </a:pPr>
              <a:t>99</a:t>
            </a:fld>
            <a:endParaRPr lang="en-US" dirty="0"/>
          </a:p>
        </p:txBody>
      </p:sp>
    </p:spTree>
    <p:extLst>
      <p:ext uri="{BB962C8B-B14F-4D97-AF65-F5344CB8AC3E}">
        <p14:creationId xmlns:p14="http://schemas.microsoft.com/office/powerpoint/2010/main" xmlns="" val="76234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0275"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0275"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0275"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0275"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17880</TotalTime>
  <Words>45114</Words>
  <Application>Microsoft Office PowerPoint</Application>
  <PresentationFormat>Custom</PresentationFormat>
  <Paragraphs>4072</Paragraphs>
  <Slides>280</Slides>
  <Notes>0</Notes>
  <HiddenSlides>0</HiddenSlides>
  <MMClips>0</MMClips>
  <ScaleCrop>false</ScaleCrop>
  <HeadingPairs>
    <vt:vector size="4" baseType="variant">
      <vt:variant>
        <vt:lpstr>Theme</vt:lpstr>
      </vt:variant>
      <vt:variant>
        <vt:i4>2</vt:i4>
      </vt:variant>
      <vt:variant>
        <vt:lpstr>Slide Titles</vt:lpstr>
      </vt:variant>
      <vt:variant>
        <vt:i4>280</vt:i4>
      </vt:variant>
    </vt:vector>
  </HeadingPairs>
  <TitlesOfParts>
    <vt:vector size="282" baseType="lpstr">
      <vt:lpstr>Default Design</vt:lpstr>
      <vt:lpstr>Custom Design</vt:lpstr>
      <vt:lpstr>                             ANNEXURE A   National Road Traffic Amendment Bill   </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1. Background</vt:lpstr>
      <vt:lpstr>The End</vt:lpstr>
    </vt:vector>
  </TitlesOfParts>
  <Company>Private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875</cp:revision>
  <cp:lastPrinted>2021-05-31T11:12:51Z</cp:lastPrinted>
  <dcterms:created xsi:type="dcterms:W3CDTF">2007-11-01T15:51:13Z</dcterms:created>
  <dcterms:modified xsi:type="dcterms:W3CDTF">2021-06-01T11:23:17Z</dcterms:modified>
</cp:coreProperties>
</file>