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heme/theme4.xml" ContentType="application/vnd.openxmlformats-officedocument.theme+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05" r:id="rId1"/>
    <p:sldMasterId id="2147483889" r:id="rId2"/>
    <p:sldMasterId id="2147484010" r:id="rId3"/>
    <p:sldMasterId id="2147484054" r:id="rId4"/>
    <p:sldMasterId id="2147484067" r:id="rId5"/>
    <p:sldMasterId id="2147484076" r:id="rId6"/>
  </p:sldMasterIdLst>
  <p:notesMasterIdLst>
    <p:notesMasterId r:id="rId55"/>
  </p:notesMasterIdLst>
  <p:handoutMasterIdLst>
    <p:handoutMasterId r:id="rId56"/>
  </p:handoutMasterIdLst>
  <p:sldIdLst>
    <p:sldId id="4496" r:id="rId7"/>
    <p:sldId id="4600" r:id="rId8"/>
    <p:sldId id="4562" r:id="rId9"/>
    <p:sldId id="4563" r:id="rId10"/>
    <p:sldId id="4603" r:id="rId11"/>
    <p:sldId id="4604" r:id="rId12"/>
    <p:sldId id="4605" r:id="rId13"/>
    <p:sldId id="4606" r:id="rId14"/>
    <p:sldId id="4607" r:id="rId15"/>
    <p:sldId id="4608" r:id="rId16"/>
    <p:sldId id="4609" r:id="rId17"/>
    <p:sldId id="4614" r:id="rId18"/>
    <p:sldId id="4615" r:id="rId19"/>
    <p:sldId id="4599" r:id="rId20"/>
    <p:sldId id="4601" r:id="rId21"/>
    <p:sldId id="4463" r:id="rId22"/>
    <p:sldId id="4476" r:id="rId23"/>
    <p:sldId id="4477" r:id="rId24"/>
    <p:sldId id="4478" r:id="rId25"/>
    <p:sldId id="4479" r:id="rId26"/>
    <p:sldId id="4480" r:id="rId27"/>
    <p:sldId id="4481" r:id="rId28"/>
    <p:sldId id="4492" r:id="rId29"/>
    <p:sldId id="4529" r:id="rId30"/>
    <p:sldId id="4558" r:id="rId31"/>
    <p:sldId id="4559" r:id="rId32"/>
    <p:sldId id="4595" r:id="rId33"/>
    <p:sldId id="4530" r:id="rId34"/>
    <p:sldId id="4594" r:id="rId35"/>
    <p:sldId id="4548" r:id="rId36"/>
    <p:sldId id="4531" r:id="rId37"/>
    <p:sldId id="4597" r:id="rId38"/>
    <p:sldId id="4579" r:id="rId39"/>
    <p:sldId id="4580" r:id="rId40"/>
    <p:sldId id="4532" r:id="rId41"/>
    <p:sldId id="4564" r:id="rId42"/>
    <p:sldId id="4565" r:id="rId43"/>
    <p:sldId id="4566" r:id="rId44"/>
    <p:sldId id="4541" r:id="rId45"/>
    <p:sldId id="4592" r:id="rId46"/>
    <p:sldId id="4602" r:id="rId47"/>
    <p:sldId id="4542" r:id="rId48"/>
    <p:sldId id="4588" r:id="rId49"/>
    <p:sldId id="4589" r:id="rId50"/>
    <p:sldId id="4527" r:id="rId51"/>
    <p:sldId id="4567" r:id="rId52"/>
    <p:sldId id="4575" r:id="rId53"/>
    <p:sldId id="4493" r:id="rId54"/>
  </p:sldIdLst>
  <p:sldSz cx="9144000" cy="6858000" type="screen4x3"/>
  <p:notesSz cx="6808788" cy="9940925"/>
  <p:custDataLst>
    <p:tags r:id="rId5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6" orient="horz" pos="2840" userDrawn="1">
          <p15:clr>
            <a:srgbClr val="B49696"/>
          </p15:clr>
        </p15:guide>
        <p15:guide id="28" pos="137">
          <p15:clr>
            <a:srgbClr val="A4A3A4"/>
          </p15:clr>
        </p15:guide>
      </p15:sldGuideLst>
    </p:ext>
    <p:ext uri="{2D200454-40CA-4A62-9FC3-DE9A4176ACB9}">
      <p15:notesGuideLst xmlns:p15="http://schemas.microsoft.com/office/powerpoint/2012/main" xmlns="">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669"/>
    <a:srgbClr val="17375E"/>
    <a:srgbClr val="2A8AA7"/>
    <a:srgbClr val="27BFD6"/>
    <a:srgbClr val="00AFB9"/>
    <a:srgbClr val="FDEED8"/>
    <a:srgbClr val="949CA4"/>
    <a:srgbClr val="99A1A8"/>
    <a:srgbClr val="417097"/>
    <a:srgbClr val="1F497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2" autoAdjust="0"/>
    <p:restoredTop sz="86370" autoAdjust="0"/>
  </p:normalViewPr>
  <p:slideViewPr>
    <p:cSldViewPr snapToObjects="1" showGuides="1">
      <p:cViewPr varScale="1">
        <p:scale>
          <a:sx n="63" d="100"/>
          <a:sy n="63" d="100"/>
        </p:scale>
        <p:origin x="-1524" y="-96"/>
      </p:cViewPr>
      <p:guideLst>
        <p:guide orient="horz" pos="2840"/>
        <p:guide pos="137"/>
      </p:guideLst>
    </p:cSldViewPr>
  </p:slideViewPr>
  <p:outlineViewPr>
    <p:cViewPr>
      <p:scale>
        <a:sx n="33" d="100"/>
        <a:sy n="33" d="100"/>
      </p:scale>
      <p:origin x="0" y="-200"/>
    </p:cViewPr>
  </p:outlineViewPr>
  <p:notesTextViewPr>
    <p:cViewPr>
      <p:scale>
        <a:sx n="3" d="2"/>
        <a:sy n="3" d="2"/>
      </p:scale>
      <p:origin x="0" y="0"/>
    </p:cViewPr>
  </p:notesTextViewPr>
  <p:sorterViewPr>
    <p:cViewPr>
      <p:scale>
        <a:sx n="111" d="100"/>
        <a:sy n="111" d="100"/>
      </p:scale>
      <p:origin x="0" y="-10884"/>
    </p:cViewPr>
  </p:sorterViewPr>
  <p:notesViewPr>
    <p:cSldViewPr snapToObjects="1" showGuides="1">
      <p:cViewPr varScale="1">
        <p:scale>
          <a:sx n="92" d="100"/>
          <a:sy n="92" d="100"/>
        </p:scale>
        <p:origin x="4304" y="168"/>
      </p:cViewPr>
      <p:guideLst>
        <p:guide orient="horz" pos="3131"/>
        <p:guide pos="2145"/>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50474" cy="497047"/>
          </a:xfrm>
          <a:prstGeom prst="rect">
            <a:avLst/>
          </a:prstGeom>
        </p:spPr>
        <p:txBody>
          <a:bodyPr vert="horz" lIns="91851" tIns="45925" rIns="91851" bIns="45925" rtlCol="0"/>
          <a:lstStyle>
            <a:lvl1pPr algn="l">
              <a:defRPr sz="1200"/>
            </a:lvl1pPr>
          </a:lstStyle>
          <a:p>
            <a:endParaRPr lang="en-US" dirty="0">
              <a:latin typeface="Arial" pitchFamily="34" charset="0"/>
              <a:cs typeface="Arial" pitchFamily="34" charset="0"/>
            </a:endParaRPr>
          </a:p>
        </p:txBody>
      </p:sp>
      <p:sp>
        <p:nvSpPr>
          <p:cNvPr id="3" name="Date Placeholder 2"/>
          <p:cNvSpPr>
            <a:spLocks noGrp="1"/>
          </p:cNvSpPr>
          <p:nvPr>
            <p:ph type="dt" sz="quarter" idx="1"/>
          </p:nvPr>
        </p:nvSpPr>
        <p:spPr>
          <a:xfrm>
            <a:off x="3856740" y="1"/>
            <a:ext cx="2950474" cy="497047"/>
          </a:xfrm>
          <a:prstGeom prst="rect">
            <a:avLst/>
          </a:prstGeom>
        </p:spPr>
        <p:txBody>
          <a:bodyPr vert="horz" lIns="91851" tIns="45925" rIns="91851" bIns="45925" rtlCol="0"/>
          <a:lstStyle>
            <a:lvl1pPr algn="r">
              <a:defRPr sz="1200"/>
            </a:lvl1pPr>
          </a:lstStyle>
          <a:p>
            <a:fld id="{37497BA2-BE1C-4EE9-A31C-7FFCDEBC3FDE}" type="datetimeFigureOut">
              <a:rPr lang="en-US" smtClean="0">
                <a:latin typeface="Arial" pitchFamily="34" charset="0"/>
                <a:cs typeface="Arial" pitchFamily="34" charset="0"/>
              </a:rPr>
              <a:pPr/>
              <a:t>5/10/2021</a:t>
            </a:fld>
            <a:endParaRPr lang="en-US" dirty="0">
              <a:latin typeface="Arial" pitchFamily="34" charset="0"/>
              <a:cs typeface="Arial" pitchFamily="34" charset="0"/>
            </a:endParaRPr>
          </a:p>
        </p:txBody>
      </p:sp>
      <p:sp>
        <p:nvSpPr>
          <p:cNvPr id="4" name="Footer Placeholder 3"/>
          <p:cNvSpPr>
            <a:spLocks noGrp="1"/>
          </p:cNvSpPr>
          <p:nvPr>
            <p:ph type="ftr" sz="quarter" idx="2"/>
          </p:nvPr>
        </p:nvSpPr>
        <p:spPr>
          <a:xfrm>
            <a:off x="3" y="9442156"/>
            <a:ext cx="2950474" cy="497047"/>
          </a:xfrm>
          <a:prstGeom prst="rect">
            <a:avLst/>
          </a:prstGeom>
        </p:spPr>
        <p:txBody>
          <a:bodyPr vert="horz" lIns="91851" tIns="45925" rIns="91851" bIns="45925" rtlCol="0" anchor="b"/>
          <a:lstStyle>
            <a:lvl1pPr algn="l">
              <a:defRPr sz="1200"/>
            </a:lvl1pPr>
          </a:lstStyle>
          <a:p>
            <a:endParaRPr lang="en-US" dirty="0">
              <a:latin typeface="Arial" pitchFamily="34" charset="0"/>
              <a:cs typeface="Arial" pitchFamily="34" charset="0"/>
            </a:endParaRPr>
          </a:p>
        </p:txBody>
      </p:sp>
      <p:sp>
        <p:nvSpPr>
          <p:cNvPr id="5" name="Slide Number Placeholder 4"/>
          <p:cNvSpPr>
            <a:spLocks noGrp="1"/>
          </p:cNvSpPr>
          <p:nvPr>
            <p:ph type="sldNum" sz="quarter" idx="3"/>
          </p:nvPr>
        </p:nvSpPr>
        <p:spPr>
          <a:xfrm>
            <a:off x="3856740" y="9442156"/>
            <a:ext cx="2950474" cy="497047"/>
          </a:xfrm>
          <a:prstGeom prst="rect">
            <a:avLst/>
          </a:prstGeom>
        </p:spPr>
        <p:txBody>
          <a:bodyPr vert="horz" lIns="91851" tIns="45925" rIns="91851" bIns="45925" rtlCol="0" anchor="b"/>
          <a:lstStyle>
            <a:lvl1pPr algn="r">
              <a:defRPr sz="1200"/>
            </a:lvl1pPr>
          </a:lstStyle>
          <a:p>
            <a:fld id="{F0C191C2-D4F7-424F-868C-23ADE6615EBC}"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spTree>
    <p:extLst>
      <p:ext uri="{BB962C8B-B14F-4D97-AF65-F5344CB8AC3E}">
        <p14:creationId xmlns:p14="http://schemas.microsoft.com/office/powerpoint/2010/main" xmlns="" val="686055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50474" cy="497047"/>
          </a:xfrm>
          <a:prstGeom prst="rect">
            <a:avLst/>
          </a:prstGeom>
        </p:spPr>
        <p:txBody>
          <a:bodyPr vert="horz" lIns="91851" tIns="45925" rIns="91851" bIns="45925" rtlCol="0"/>
          <a:lstStyle>
            <a:lvl1pPr algn="l">
              <a:defRPr sz="12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56740" y="1"/>
            <a:ext cx="2950474" cy="497047"/>
          </a:xfrm>
          <a:prstGeom prst="rect">
            <a:avLst/>
          </a:prstGeom>
        </p:spPr>
        <p:txBody>
          <a:bodyPr vert="horz" lIns="91851" tIns="45925" rIns="91851" bIns="45925" rtlCol="0"/>
          <a:lstStyle>
            <a:lvl1pPr algn="r">
              <a:defRPr sz="1200">
                <a:latin typeface="Arial" pitchFamily="34" charset="0"/>
                <a:cs typeface="Arial" pitchFamily="34" charset="0"/>
              </a:defRPr>
            </a:lvl1pPr>
          </a:lstStyle>
          <a:p>
            <a:fld id="{732C4D34-2C19-43C3-91CC-9F2B4AC12977}" type="datetimeFigureOut">
              <a:rPr lang="en-US" smtClean="0"/>
              <a:pPr/>
              <a:t>5/10/2021</a:t>
            </a:fld>
            <a:endParaRPr lang="en-US" dirty="0"/>
          </a:p>
        </p:txBody>
      </p:sp>
      <p:sp>
        <p:nvSpPr>
          <p:cNvPr id="4" name="Slide Image Placeholder 3"/>
          <p:cNvSpPr>
            <a:spLocks noGrp="1" noRot="1" noChangeAspect="1"/>
          </p:cNvSpPr>
          <p:nvPr>
            <p:ph type="sldImg" idx="2"/>
          </p:nvPr>
        </p:nvSpPr>
        <p:spPr>
          <a:xfrm>
            <a:off x="917575" y="744538"/>
            <a:ext cx="4973638" cy="3729037"/>
          </a:xfrm>
          <a:prstGeom prst="rect">
            <a:avLst/>
          </a:prstGeom>
          <a:noFill/>
          <a:ln w="12700">
            <a:solidFill>
              <a:prstClr val="black"/>
            </a:solidFill>
          </a:ln>
        </p:spPr>
        <p:txBody>
          <a:bodyPr vert="horz" lIns="91851" tIns="45925" rIns="91851" bIns="45925" rtlCol="0" anchor="ctr"/>
          <a:lstStyle/>
          <a:p>
            <a:endParaRPr lang="en-US" dirty="0"/>
          </a:p>
        </p:txBody>
      </p:sp>
      <p:sp>
        <p:nvSpPr>
          <p:cNvPr id="5" name="Notes Placeholder 4"/>
          <p:cNvSpPr>
            <a:spLocks noGrp="1"/>
          </p:cNvSpPr>
          <p:nvPr>
            <p:ph type="body" sz="quarter" idx="3"/>
          </p:nvPr>
        </p:nvSpPr>
        <p:spPr>
          <a:xfrm>
            <a:off x="680879" y="4721941"/>
            <a:ext cx="5447030" cy="4473417"/>
          </a:xfrm>
          <a:prstGeom prst="rect">
            <a:avLst/>
          </a:prstGeom>
        </p:spPr>
        <p:txBody>
          <a:bodyPr vert="horz" lIns="91851" tIns="45925" rIns="91851" bIns="4592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 y="9442156"/>
            <a:ext cx="2950474" cy="497047"/>
          </a:xfrm>
          <a:prstGeom prst="rect">
            <a:avLst/>
          </a:prstGeom>
        </p:spPr>
        <p:txBody>
          <a:bodyPr vert="horz" lIns="91851" tIns="45925" rIns="91851" bIns="45925" rtlCol="0" anchor="b"/>
          <a:lstStyle>
            <a:lvl1pPr algn="l">
              <a:defRPr sz="12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856740" y="9442156"/>
            <a:ext cx="2950474" cy="497047"/>
          </a:xfrm>
          <a:prstGeom prst="rect">
            <a:avLst/>
          </a:prstGeom>
        </p:spPr>
        <p:txBody>
          <a:bodyPr vert="horz" lIns="91851" tIns="45925" rIns="91851" bIns="45925" rtlCol="0" anchor="b"/>
          <a:lstStyle>
            <a:lvl1pPr algn="r">
              <a:defRPr sz="1200">
                <a:latin typeface="Arial" pitchFamily="34" charset="0"/>
                <a:cs typeface="Arial" pitchFamily="34" charset="0"/>
              </a:defRPr>
            </a:lvl1pPr>
          </a:lstStyle>
          <a:p>
            <a:fld id="{D256E95E-57AA-4526-AA4C-3002F47FB13B}" type="slidenum">
              <a:rPr lang="en-US" smtClean="0"/>
              <a:pPr/>
              <a:t>‹#›</a:t>
            </a:fld>
            <a:endParaRPr lang="en-US" dirty="0"/>
          </a:p>
        </p:txBody>
      </p:sp>
    </p:spTree>
    <p:extLst>
      <p:ext uri="{BB962C8B-B14F-4D97-AF65-F5344CB8AC3E}">
        <p14:creationId xmlns:p14="http://schemas.microsoft.com/office/powerpoint/2010/main" xmlns="" val="1571392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256E95E-57AA-4526-AA4C-3002F47FB13B}" type="slidenum">
              <a:rPr lang="en-US" smtClean="0"/>
              <a:pPr/>
              <a:t>10</a:t>
            </a:fld>
            <a:endParaRPr lang="en-US" dirty="0"/>
          </a:p>
        </p:txBody>
      </p:sp>
    </p:spTree>
    <p:extLst>
      <p:ext uri="{BB962C8B-B14F-4D97-AF65-F5344CB8AC3E}">
        <p14:creationId xmlns:p14="http://schemas.microsoft.com/office/powerpoint/2010/main" xmlns="" val="366750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256E95E-57AA-4526-AA4C-3002F47FB13B}" type="slidenum">
              <a:rPr lang="en-US" smtClean="0"/>
              <a:pPr/>
              <a:t>22</a:t>
            </a:fld>
            <a:endParaRPr lang="en-US" dirty="0"/>
          </a:p>
        </p:txBody>
      </p:sp>
    </p:spTree>
    <p:extLst>
      <p:ext uri="{BB962C8B-B14F-4D97-AF65-F5344CB8AC3E}">
        <p14:creationId xmlns:p14="http://schemas.microsoft.com/office/powerpoint/2010/main" xmlns="" val="251382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256E95E-57AA-4526-AA4C-3002F47FB13B}" type="slidenum">
              <a:rPr lang="en-US" smtClean="0"/>
              <a:pPr/>
              <a:t>25</a:t>
            </a:fld>
            <a:endParaRPr lang="en-US" dirty="0"/>
          </a:p>
        </p:txBody>
      </p:sp>
    </p:spTree>
    <p:extLst>
      <p:ext uri="{BB962C8B-B14F-4D97-AF65-F5344CB8AC3E}">
        <p14:creationId xmlns:p14="http://schemas.microsoft.com/office/powerpoint/2010/main" xmlns="" val="8043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2382973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164453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2220468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6E95E-57AA-4526-AA4C-3002F47FB13B}" type="slidenum">
              <a:rPr lang="en-US" smtClean="0"/>
              <a:pPr/>
              <a:t>46</a:t>
            </a:fld>
            <a:endParaRPr lang="en-US" dirty="0"/>
          </a:p>
        </p:txBody>
      </p:sp>
    </p:spTree>
    <p:extLst>
      <p:ext uri="{BB962C8B-B14F-4D97-AF65-F5344CB8AC3E}">
        <p14:creationId xmlns:p14="http://schemas.microsoft.com/office/powerpoint/2010/main" xmlns="" val="3596535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vmlDrawing" Target="../drawings/vmlDrawing1.v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itle 3"/>
          <p:cNvSpPr>
            <a:spLocks noGrp="1"/>
          </p:cNvSpPr>
          <p:nvPr>
            <p:ph type="title"/>
          </p:nvPr>
        </p:nvSpPr>
        <p:spPr>
          <a:xfrm>
            <a:off x="457200" y="152636"/>
            <a:ext cx="8229600" cy="972108"/>
          </a:xfrm>
        </p:spPr>
        <p:txBody>
          <a:bodyPr/>
          <a:lstStyle/>
          <a:p>
            <a:r>
              <a:rPr lang="en-US"/>
              <a:t>Click to edit Master title style</a:t>
            </a:r>
          </a:p>
        </p:txBody>
      </p:sp>
      <p:sp>
        <p:nvSpPr>
          <p:cNvPr id="3" name="Content Placeholder 2"/>
          <p:cNvSpPr>
            <a:spLocks noGrp="1"/>
          </p:cNvSpPr>
          <p:nvPr>
            <p:ph sz="quarter" idx="10"/>
          </p:nvPr>
        </p:nvSpPr>
        <p:spPr>
          <a:xfrm>
            <a:off x="468313" y="1592263"/>
            <a:ext cx="8207375"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extLst mod="1">
    <p:ext uri="{DCECCB84-F9BA-43D5-87BE-67443E8EF086}">
      <p15:sldGuideLst xmlns:p15="http://schemas.microsoft.com/office/powerpoint/2012/main" xmlns="">
        <p15:guide id="1" orient="horz" pos="4156">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772DAF1-28D1-A249-B3FA-E4AEDCA040DC}" type="datetimeFigureOut">
              <a:rPr lang="en-US" smtClean="0"/>
              <a:pPr/>
              <a:t>5/10/2021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1B2954-FB73-0344-85D2-5B50ACEEAE79}" type="slidenum">
              <a:rPr lang="en-US" smtClean="0"/>
              <a:pPr/>
              <a:t>‹#›</a:t>
            </a:fld>
            <a:endParaRPr lang="en-US" dirty="0"/>
          </a:p>
        </p:txBody>
      </p:sp>
    </p:spTree>
    <p:extLst>
      <p:ext uri="{BB962C8B-B14F-4D97-AF65-F5344CB8AC3E}">
        <p14:creationId xmlns:p14="http://schemas.microsoft.com/office/powerpoint/2010/main" xmlns="" val="859295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mp; Content">
    <p:spTree>
      <p:nvGrpSpPr>
        <p:cNvPr id="1" name=""/>
        <p:cNvGrpSpPr/>
        <p:nvPr/>
      </p:nvGrpSpPr>
      <p:grpSpPr>
        <a:xfrm>
          <a:off x="0" y="0"/>
          <a:ext cx="0" cy="0"/>
          <a:chOff x="0" y="0"/>
          <a:chExt cx="0" cy="0"/>
        </a:xfrm>
      </p:grpSpPr>
      <p:graphicFrame>
        <p:nvGraphicFramePr>
          <p:cNvPr id="4" name="Object 8" hidden="1"/>
          <p:cNvGraphicFramePr>
            <a:graphicFrameLocks noChangeAspect="1"/>
          </p:cNvGraphicFramePr>
          <p:nvPr userDrawn="1"/>
        </p:nvGraphicFramePr>
        <p:xfrm>
          <a:off x="1589" y="1590"/>
          <a:ext cx="1587" cy="1587"/>
        </p:xfrm>
        <a:graphic>
          <a:graphicData uri="http://schemas.openxmlformats.org/presentationml/2006/ole">
            <p:oleObj spid="_x0000_s1445" name="think-cell Slide" r:id="rId3" imgW="360" imgH="360" progId="">
              <p:embed/>
            </p:oleObj>
          </a:graphicData>
        </a:graphic>
      </p:graphicFrame>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1544300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67544" y="2240868"/>
            <a:ext cx="4752528" cy="1325563"/>
          </a:xfrm>
          <a:prstGeom prst="rect">
            <a:avLst/>
          </a:prstGeom>
        </p:spPr>
        <p:txBody>
          <a:bodyPr/>
          <a:lstStyle>
            <a:lvl1pPr algn="l">
              <a:defRPr sz="3600" b="1">
                <a:solidFill>
                  <a:schemeClr val="bg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xmlns="" val="1292737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1079612" y="4329100"/>
            <a:ext cx="6984776" cy="1325563"/>
          </a:xfrm>
          <a:prstGeom prst="rect">
            <a:avLst/>
          </a:prstGeom>
        </p:spPr>
        <p:txBody>
          <a:bodyPr/>
          <a:lstStyle>
            <a:lvl1pPr algn="l">
              <a:defRPr sz="3600" b="1">
                <a:solidFill>
                  <a:schemeClr val="bg1"/>
                </a:solidFill>
                <a:latin typeface="Arial" charset="0"/>
                <a:ea typeface="Arial" charset="0"/>
                <a:cs typeface="Arial" charset="0"/>
              </a:defRPr>
            </a:lvl1pPr>
          </a:lstStyle>
          <a:p>
            <a:r>
              <a:rPr lang="en-US" dirty="0"/>
              <a:t>Click to edit Master title style</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FB1B6E17-71F7-4963-BB6D-27B8FFC97FF3}" type="datetimeFigureOut">
              <a:rPr lang="en-ZA" smtClean="0"/>
              <a:pPr/>
              <a:t>2021/05/10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B6F431E-9C2C-411D-850B-885BFA81D837}" type="slidenum">
              <a:rPr lang="en-ZA" smtClean="0"/>
              <a:pPr/>
              <a:t>‹#›</a:t>
            </a:fld>
            <a:endParaRPr lang="en-ZA"/>
          </a:p>
        </p:txBody>
      </p:sp>
    </p:spTree>
    <p:extLst>
      <p:ext uri="{BB962C8B-B14F-4D97-AF65-F5344CB8AC3E}">
        <p14:creationId xmlns:p14="http://schemas.microsoft.com/office/powerpoint/2010/main" xmlns="" val="1221148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725477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628650" y="4437112"/>
            <a:ext cx="7886700" cy="1325563"/>
          </a:xfrm>
          <a:prstGeom prst="rect">
            <a:avLst/>
          </a:prstGeom>
        </p:spPr>
        <p:txBody>
          <a:bodyPr/>
          <a:lstStyle>
            <a:lvl1pPr algn="ctr">
              <a:defRPr sz="3600" b="1">
                <a:solidFill>
                  <a:schemeClr val="bg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xmlns="" val="4218008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1371600" y="2492896"/>
            <a:ext cx="6400800" cy="1752600"/>
          </a:xfrm>
          <a:prstGeom prst="rect">
            <a:avLst/>
          </a:prstGeom>
        </p:spPr>
        <p:txBody>
          <a:bodyPr/>
          <a:lstStyle>
            <a:lvl1pPr marL="0" indent="0" algn="ctr">
              <a:buNone/>
              <a:defRPr b="1">
                <a:solidFill>
                  <a:srgbClr val="27BFD6"/>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title"/>
          </p:nvPr>
        </p:nvSpPr>
        <p:spPr>
          <a:xfrm>
            <a:off x="628650" y="908720"/>
            <a:ext cx="7886700" cy="1325563"/>
          </a:xfrm>
          <a:prstGeom prst="rect">
            <a:avLst/>
          </a:prstGeom>
        </p:spPr>
        <p:txBody>
          <a:bodyPr/>
          <a:lstStyle>
            <a:lvl1pPr algn="ctr">
              <a:defRPr sz="3600" b="1">
                <a:solidFill>
                  <a:schemeClr val="bg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xmlns="" val="315784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05" y="78513"/>
            <a:ext cx="8229600" cy="973138"/>
          </a:xfrm>
        </p:spPr>
        <p:txBody>
          <a:bodyPr>
            <a:normAutofit/>
          </a:bodyPr>
          <a:lstStyle>
            <a:lvl1pPr algn="l">
              <a:defRPr sz="21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395288" y="1595439"/>
            <a:ext cx="8288337" cy="4159720"/>
          </a:xfrm>
        </p:spPr>
        <p:txBody>
          <a:bodyPr/>
          <a:lstStyle>
            <a:lvl1pPr>
              <a:defRPr sz="1500">
                <a:solidFill>
                  <a:srgbClr val="032C50"/>
                </a:solidFill>
                <a:latin typeface="Arial"/>
                <a:cs typeface="Arial"/>
              </a:defRPr>
            </a:lvl1pPr>
            <a:lvl2pPr>
              <a:defRPr sz="1350">
                <a:solidFill>
                  <a:srgbClr val="032C50"/>
                </a:solidFill>
                <a:latin typeface="Arial"/>
                <a:cs typeface="Arial"/>
              </a:defRPr>
            </a:lvl2pPr>
            <a:lvl3pPr>
              <a:defRPr sz="1200">
                <a:solidFill>
                  <a:srgbClr val="032C50"/>
                </a:solidFill>
                <a:latin typeface="Arial"/>
                <a:cs typeface="Arial"/>
              </a:defRPr>
            </a:lvl3pPr>
            <a:lvl4pPr>
              <a:defRPr sz="1200">
                <a:solidFill>
                  <a:srgbClr val="032C50"/>
                </a:solidFill>
                <a:latin typeface="Arial"/>
                <a:cs typeface="Arial"/>
              </a:defRPr>
            </a:lvl4pPr>
            <a:lvl5pPr>
              <a:defRPr sz="9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Oval 9"/>
          <p:cNvSpPr/>
          <p:nvPr userDrawn="1"/>
        </p:nvSpPr>
        <p:spPr>
          <a:xfrm>
            <a:off x="279131" y="5819494"/>
            <a:ext cx="404709"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54000" tIns="0" rIns="54000" bIns="0" rtlCol="0" anchor="ctr"/>
          <a:lstStyle/>
          <a:p>
            <a:pPr algn="ctr"/>
            <a:fld id="{237CB1C6-978B-F54B-B55D-9099578EC9DB}" type="slidenum">
              <a:rPr lang="en-US" sz="1050" b="0" smtClean="0">
                <a:solidFill>
                  <a:schemeClr val="bg1"/>
                </a:solidFill>
                <a:latin typeface="Arial"/>
                <a:cs typeface="Arial"/>
              </a:rPr>
              <a:pPr algn="ctr"/>
              <a:t>‹#›</a:t>
            </a:fld>
            <a:endParaRPr lang="en-US" sz="1050" b="0" dirty="0">
              <a:solidFill>
                <a:schemeClr val="bg1"/>
              </a:solidFill>
              <a:latin typeface="Arial"/>
              <a:cs typeface="Aria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6915689" y="5638719"/>
            <a:ext cx="1949182" cy="90116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7486411" y="296652"/>
            <a:ext cx="1378460" cy="1298787"/>
          </a:xfrm>
          <a:prstGeom prst="rect">
            <a:avLst/>
          </a:prstGeom>
        </p:spPr>
      </p:pic>
    </p:spTree>
    <p:extLst>
      <p:ext uri="{BB962C8B-B14F-4D97-AF65-F5344CB8AC3E}">
        <p14:creationId xmlns:p14="http://schemas.microsoft.com/office/powerpoint/2010/main" xmlns="" val="305778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628650" y="2240868"/>
            <a:ext cx="4591422" cy="1325563"/>
          </a:xfrm>
          <a:prstGeom prst="rect">
            <a:avLst/>
          </a:prstGeom>
        </p:spPr>
        <p:txBody>
          <a:bodyPr/>
          <a:lstStyle>
            <a:lvl1pPr algn="l">
              <a:defRPr sz="3600" b="1">
                <a:solidFill>
                  <a:schemeClr val="bg1"/>
                </a:solidFill>
                <a:latin typeface="Arial" charset="0"/>
                <a:ea typeface="Arial" charset="0"/>
                <a:cs typeface="Arial" charset="0"/>
              </a:defRPr>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05" y="78513"/>
            <a:ext cx="8229600" cy="973138"/>
          </a:xfrm>
        </p:spPr>
        <p:txBody>
          <a:bodyPr>
            <a:normAutofit/>
          </a:bodyPr>
          <a:lstStyle>
            <a:lvl1pPr algn="l">
              <a:defRPr sz="21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395288" y="1595439"/>
            <a:ext cx="8288337" cy="4159720"/>
          </a:xfrm>
        </p:spPr>
        <p:txBody>
          <a:bodyPr/>
          <a:lstStyle>
            <a:lvl1pPr>
              <a:defRPr sz="1500">
                <a:solidFill>
                  <a:srgbClr val="032C50"/>
                </a:solidFill>
                <a:latin typeface="Arial"/>
                <a:cs typeface="Arial"/>
              </a:defRPr>
            </a:lvl1pPr>
            <a:lvl2pPr>
              <a:defRPr sz="1350">
                <a:solidFill>
                  <a:srgbClr val="032C50"/>
                </a:solidFill>
                <a:latin typeface="Arial"/>
                <a:cs typeface="Arial"/>
              </a:defRPr>
            </a:lvl2pPr>
            <a:lvl3pPr>
              <a:defRPr sz="1200">
                <a:solidFill>
                  <a:srgbClr val="032C50"/>
                </a:solidFill>
                <a:latin typeface="Arial"/>
                <a:cs typeface="Arial"/>
              </a:defRPr>
            </a:lvl3pPr>
            <a:lvl4pPr>
              <a:defRPr sz="1200">
                <a:solidFill>
                  <a:srgbClr val="032C50"/>
                </a:solidFill>
                <a:latin typeface="Arial"/>
                <a:cs typeface="Arial"/>
              </a:defRPr>
            </a:lvl4pPr>
            <a:lvl5pPr>
              <a:defRPr sz="9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p:cNvSpPr/>
          <p:nvPr userDrawn="1"/>
        </p:nvSpPr>
        <p:spPr>
          <a:xfrm>
            <a:off x="279131" y="5819494"/>
            <a:ext cx="404709"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54000" tIns="0" rIns="54000" bIns="0" rtlCol="0" anchor="ctr"/>
          <a:lstStyle/>
          <a:p>
            <a:pPr algn="ctr"/>
            <a:fld id="{339248DC-2941-7A4B-806B-7AD784338E15}" type="slidenum">
              <a:rPr lang="en-US" sz="1050" b="0" smtClean="0">
                <a:solidFill>
                  <a:schemeClr val="bg1"/>
                </a:solidFill>
                <a:latin typeface="Arial"/>
                <a:cs typeface="Arial"/>
              </a:rPr>
              <a:pPr algn="ctr"/>
              <a:t>‹#›</a:t>
            </a:fld>
            <a:endParaRPr lang="en-US" sz="1050" b="0" dirty="0">
              <a:solidFill>
                <a:schemeClr val="bg1"/>
              </a:solidFill>
              <a:latin typeface="Arial"/>
              <a:cs typeface="Aria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486411" y="296652"/>
            <a:ext cx="1378460" cy="1298787"/>
          </a:xfrm>
          <a:prstGeom prst="rect">
            <a:avLst/>
          </a:prstGeom>
        </p:spPr>
      </p:pic>
    </p:spTree>
    <p:extLst>
      <p:ext uri="{BB962C8B-B14F-4D97-AF65-F5344CB8AC3E}">
        <p14:creationId xmlns:p14="http://schemas.microsoft.com/office/powerpoint/2010/main" xmlns="" val="2570853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05" y="78513"/>
            <a:ext cx="8229600" cy="973138"/>
          </a:xfrm>
        </p:spPr>
        <p:txBody>
          <a:bodyPr>
            <a:normAutofit/>
          </a:bodyPr>
          <a:lstStyle>
            <a:lvl1pPr algn="l">
              <a:defRPr sz="21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395288" y="1595439"/>
            <a:ext cx="8288337" cy="4159720"/>
          </a:xfrm>
        </p:spPr>
        <p:txBody>
          <a:bodyPr/>
          <a:lstStyle>
            <a:lvl1pPr>
              <a:defRPr sz="1500">
                <a:solidFill>
                  <a:srgbClr val="032C50"/>
                </a:solidFill>
                <a:latin typeface="Arial"/>
                <a:cs typeface="Arial"/>
              </a:defRPr>
            </a:lvl1pPr>
            <a:lvl2pPr>
              <a:defRPr sz="1350">
                <a:solidFill>
                  <a:srgbClr val="032C50"/>
                </a:solidFill>
                <a:latin typeface="Arial"/>
                <a:cs typeface="Arial"/>
              </a:defRPr>
            </a:lvl2pPr>
            <a:lvl3pPr>
              <a:defRPr sz="1200">
                <a:solidFill>
                  <a:srgbClr val="032C50"/>
                </a:solidFill>
                <a:latin typeface="Arial"/>
                <a:cs typeface="Arial"/>
              </a:defRPr>
            </a:lvl3pPr>
            <a:lvl4pPr>
              <a:defRPr sz="1200">
                <a:solidFill>
                  <a:srgbClr val="032C50"/>
                </a:solidFill>
                <a:latin typeface="Arial"/>
                <a:cs typeface="Arial"/>
              </a:defRPr>
            </a:lvl4pPr>
            <a:lvl5pPr>
              <a:defRPr sz="9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907369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05" y="78513"/>
            <a:ext cx="8229600" cy="973138"/>
          </a:xfrm>
        </p:spPr>
        <p:txBody>
          <a:bodyPr>
            <a:normAutofit/>
          </a:bodyPr>
          <a:lstStyle>
            <a:lvl1pPr algn="l">
              <a:defRPr sz="21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395288" y="1595439"/>
            <a:ext cx="8288337" cy="4159720"/>
          </a:xfrm>
        </p:spPr>
        <p:txBody>
          <a:bodyPr/>
          <a:lstStyle>
            <a:lvl1pPr>
              <a:defRPr sz="1500">
                <a:solidFill>
                  <a:srgbClr val="032C50"/>
                </a:solidFill>
                <a:latin typeface="Arial"/>
                <a:cs typeface="Arial"/>
              </a:defRPr>
            </a:lvl1pPr>
            <a:lvl2pPr>
              <a:defRPr sz="1350">
                <a:solidFill>
                  <a:srgbClr val="032C50"/>
                </a:solidFill>
                <a:latin typeface="Arial"/>
                <a:cs typeface="Arial"/>
              </a:defRPr>
            </a:lvl2pPr>
            <a:lvl3pPr>
              <a:defRPr sz="1200">
                <a:solidFill>
                  <a:srgbClr val="032C50"/>
                </a:solidFill>
                <a:latin typeface="Arial"/>
                <a:cs typeface="Arial"/>
              </a:defRPr>
            </a:lvl3pPr>
            <a:lvl4pPr>
              <a:defRPr sz="1200">
                <a:solidFill>
                  <a:srgbClr val="032C50"/>
                </a:solidFill>
                <a:latin typeface="Arial"/>
                <a:cs typeface="Arial"/>
              </a:defRPr>
            </a:lvl4pPr>
            <a:lvl5pPr>
              <a:defRPr sz="9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599947" y="78513"/>
            <a:ext cx="1083679" cy="1021044"/>
          </a:xfrm>
          <a:prstGeom prst="rect">
            <a:avLst/>
          </a:prstGeom>
        </p:spPr>
      </p:pic>
    </p:spTree>
    <p:extLst>
      <p:ext uri="{BB962C8B-B14F-4D97-AF65-F5344CB8AC3E}">
        <p14:creationId xmlns:p14="http://schemas.microsoft.com/office/powerpoint/2010/main" xmlns="" val="4085253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userDrawn="1"/>
        </p:nvSpPr>
        <p:spPr>
          <a:xfrm>
            <a:off x="7915564" y="6049821"/>
            <a:ext cx="1228436" cy="80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4" name="Date Placeholder 3"/>
          <p:cNvSpPr>
            <a:spLocks noGrp="1"/>
          </p:cNvSpPr>
          <p:nvPr>
            <p:ph type="dt" sz="half" idx="10"/>
          </p:nvPr>
        </p:nvSpPr>
        <p:spPr/>
        <p:txBody>
          <a:bodyPr/>
          <a:lstStyle/>
          <a:p>
            <a:fld id="{86D70D04-5F5A-9146-BCEE-46406D40902A}" type="datetimeFigureOut">
              <a:rPr lang="en-US" smtClean="0"/>
              <a:pPr/>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814DE-FCBB-024B-A94B-A05537A8A6A7}" type="slidenum">
              <a:rPr lang="en-US" smtClean="0"/>
              <a:pPr/>
              <a:t>‹#›</a:t>
            </a:fld>
            <a:endParaRPr lang="en-US"/>
          </a:p>
        </p:txBody>
      </p:sp>
      <p:sp>
        <p:nvSpPr>
          <p:cNvPr id="9" name="TextBox 8"/>
          <p:cNvSpPr txBox="1"/>
          <p:nvPr userDrawn="1"/>
        </p:nvSpPr>
        <p:spPr>
          <a:xfrm>
            <a:off x="0" y="6391564"/>
            <a:ext cx="9144000" cy="300082"/>
          </a:xfrm>
          <a:prstGeom prst="rect">
            <a:avLst/>
          </a:prstGeom>
          <a:solidFill>
            <a:srgbClr val="17375E"/>
          </a:solidFill>
        </p:spPr>
        <p:txBody>
          <a:bodyPr wrap="square" rtlCol="0">
            <a:spAutoFit/>
          </a:bodyPr>
          <a:lstStyle/>
          <a:p>
            <a:endParaRPr lang="en-ZA" sz="1350" dirty="0"/>
          </a:p>
        </p:txBody>
      </p:sp>
      <p:sp>
        <p:nvSpPr>
          <p:cNvPr id="14" name="Date Placeholder 3"/>
          <p:cNvSpPr txBox="1">
            <a:spLocks/>
          </p:cNvSpPr>
          <p:nvPr userDrawn="1"/>
        </p:nvSpPr>
        <p:spPr>
          <a:xfrm>
            <a:off x="628650" y="6356353"/>
            <a:ext cx="2057400" cy="365125"/>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D70D04-5F5A-9146-BCEE-46406D40902A}" type="datetimeFigureOut">
              <a:rPr lang="en-US" sz="900" smtClean="0"/>
              <a:pPr/>
              <a:t>5/10/2021</a:t>
            </a:fld>
            <a:endParaRPr lang="en-US" sz="900"/>
          </a:p>
        </p:txBody>
      </p:sp>
      <p:sp>
        <p:nvSpPr>
          <p:cNvPr id="16" name="TextBox 15"/>
          <p:cNvSpPr txBox="1"/>
          <p:nvPr userDrawn="1"/>
        </p:nvSpPr>
        <p:spPr>
          <a:xfrm>
            <a:off x="0" y="6391564"/>
            <a:ext cx="7915564" cy="300082"/>
          </a:xfrm>
          <a:prstGeom prst="rect">
            <a:avLst/>
          </a:prstGeom>
          <a:solidFill>
            <a:srgbClr val="17375E"/>
          </a:solidFill>
        </p:spPr>
        <p:txBody>
          <a:bodyPr wrap="square" rtlCol="0">
            <a:spAutoFit/>
          </a:bodyPr>
          <a:lstStyle/>
          <a:p>
            <a:endParaRPr lang="en-ZA" sz="1350" dirty="0"/>
          </a:p>
        </p:txBody>
      </p:sp>
      <p:sp>
        <p:nvSpPr>
          <p:cNvPr id="17" name="TextBox 16">
            <a:extLst>
              <a:ext uri="{FF2B5EF4-FFF2-40B4-BE49-F238E27FC236}">
                <a16:creationId xmlns:a16="http://schemas.microsoft.com/office/drawing/2014/main" xmlns="" id="{F7FF1B04-06BA-6142-9E7E-4B75FC653581}"/>
              </a:ext>
            </a:extLst>
          </p:cNvPr>
          <p:cNvSpPr txBox="1"/>
          <p:nvPr userDrawn="1"/>
        </p:nvSpPr>
        <p:spPr>
          <a:xfrm>
            <a:off x="184728" y="6479288"/>
            <a:ext cx="7396822" cy="242374"/>
          </a:xfrm>
          <a:prstGeom prst="rect">
            <a:avLst/>
          </a:prstGeom>
          <a:noFill/>
        </p:spPr>
        <p:txBody>
          <a:bodyPr wrap="square" rtlCol="0">
            <a:spAutoFit/>
          </a:bodyPr>
          <a:lstStyle/>
          <a:p>
            <a:pPr marR="0" lvl="0" algn="l" defTabSz="342900" rtl="0" eaLnBrk="1" fontAlgn="auto" latinLnBrk="0" hangingPunct="1">
              <a:lnSpc>
                <a:spcPct val="100000"/>
              </a:lnSpc>
              <a:spcBef>
                <a:spcPts val="0"/>
              </a:spcBef>
              <a:spcAft>
                <a:spcPts val="0"/>
              </a:spcAft>
              <a:buClrTx/>
              <a:buSzTx/>
              <a:tabLst/>
              <a:defRPr/>
            </a:pPr>
            <a:fld id="{693444BE-3B22-DC44-BCF6-107FF49C07CD}" type="slidenum">
              <a:rPr lang="en-US" sz="975" b="1" smtClean="0">
                <a:solidFill>
                  <a:schemeClr val="bg1"/>
                </a:solidFill>
                <a:latin typeface="Arial" panose="020B0604020202020204" pitchFamily="34" charset="0"/>
                <a:cs typeface="Arial" panose="020B0604020202020204" pitchFamily="34" charset="0"/>
              </a:rPr>
              <a:pPr marR="0" lvl="0" algn="l" defTabSz="342900" rtl="0" eaLnBrk="1" fontAlgn="auto" latinLnBrk="0" hangingPunct="1">
                <a:lnSpc>
                  <a:spcPct val="100000"/>
                </a:lnSpc>
                <a:spcBef>
                  <a:spcPts val="0"/>
                </a:spcBef>
                <a:spcAft>
                  <a:spcPts val="0"/>
                </a:spcAft>
                <a:buClrTx/>
                <a:buSzTx/>
                <a:tabLst/>
                <a:defRPr/>
              </a:pPr>
              <a:t>‹#›</a:t>
            </a:fld>
            <a:r>
              <a:rPr lang="en-US" sz="975" b="1" dirty="0">
                <a:solidFill>
                  <a:schemeClr val="bg1"/>
                </a:solidFill>
                <a:latin typeface="Arial" panose="020B0604020202020204" pitchFamily="34" charset="0"/>
                <a:cs typeface="Arial" panose="020B0604020202020204" pitchFamily="34" charset="0"/>
              </a:rPr>
              <a:t>	</a:t>
            </a:r>
            <a:r>
              <a:rPr kumimoji="0" lang="en-US" sz="975"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ANNUAL REPORT 2019/20</a:t>
            </a:r>
          </a:p>
        </p:txBody>
      </p:sp>
    </p:spTree>
    <p:extLst>
      <p:ext uri="{BB962C8B-B14F-4D97-AF65-F5344CB8AC3E}">
        <p14:creationId xmlns:p14="http://schemas.microsoft.com/office/powerpoint/2010/main" xmlns="" val="1932719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1"/>
            <a:ext cx="8229600" cy="973138"/>
          </a:xfrm>
        </p:spPr>
        <p:txBody>
          <a:bodyPr>
            <a:normAutofit/>
          </a:bodyPr>
          <a:lstStyle>
            <a:lvl1pPr algn="l">
              <a:defRPr sz="21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395288" y="1595440"/>
            <a:ext cx="8288337" cy="4348163"/>
          </a:xfrm>
        </p:spPr>
        <p:txBody>
          <a:bodyPr/>
          <a:lstStyle>
            <a:lvl1pPr>
              <a:defRPr sz="1500">
                <a:solidFill>
                  <a:srgbClr val="032C50"/>
                </a:solidFill>
                <a:latin typeface="Arial"/>
                <a:cs typeface="Arial"/>
              </a:defRPr>
            </a:lvl1pPr>
            <a:lvl2pPr>
              <a:defRPr sz="1350">
                <a:solidFill>
                  <a:srgbClr val="032C50"/>
                </a:solidFill>
                <a:latin typeface="Arial"/>
                <a:cs typeface="Arial"/>
              </a:defRPr>
            </a:lvl2pPr>
            <a:lvl3pPr>
              <a:defRPr sz="1200">
                <a:solidFill>
                  <a:srgbClr val="032C50"/>
                </a:solidFill>
                <a:latin typeface="Arial"/>
                <a:cs typeface="Arial"/>
              </a:defRPr>
            </a:lvl3pPr>
            <a:lvl4pPr>
              <a:defRPr sz="1200">
                <a:solidFill>
                  <a:srgbClr val="032C50"/>
                </a:solidFill>
                <a:latin typeface="Arial"/>
                <a:cs typeface="Arial"/>
              </a:defRPr>
            </a:lvl4pPr>
            <a:lvl5pPr>
              <a:defRPr sz="9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Oval 6"/>
          <p:cNvSpPr/>
          <p:nvPr userDrawn="1"/>
        </p:nvSpPr>
        <p:spPr>
          <a:xfrm>
            <a:off x="157233" y="6058038"/>
            <a:ext cx="539612"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54000" tIns="0" rIns="54000" bIns="0" rtlCol="0" anchor="ctr"/>
          <a:lstStyle/>
          <a:p>
            <a:pPr algn="ctr"/>
            <a:fld id="{C5CDF3D5-EFFE-754D-A79F-DE083A8B8554}" type="slidenum">
              <a:rPr lang="en-US" sz="1050" b="0" smtClean="0">
                <a:solidFill>
                  <a:schemeClr val="bg1"/>
                </a:solidFill>
                <a:latin typeface="Arial"/>
                <a:cs typeface="Arial"/>
              </a:rPr>
              <a:pPr algn="ctr"/>
              <a:t>‹#›</a:t>
            </a:fld>
            <a:endParaRPr lang="en-US" sz="1050" b="0" dirty="0">
              <a:solidFill>
                <a:schemeClr val="bg1"/>
              </a:solidFill>
              <a:latin typeface="Arial"/>
              <a:cs typeface="Arial"/>
            </a:endParaRPr>
          </a:p>
        </p:txBody>
      </p:sp>
    </p:spTree>
    <p:extLst>
      <p:ext uri="{BB962C8B-B14F-4D97-AF65-F5344CB8AC3E}">
        <p14:creationId xmlns:p14="http://schemas.microsoft.com/office/powerpoint/2010/main" xmlns="" val="872193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05" y="78513"/>
            <a:ext cx="8229600" cy="973138"/>
          </a:xfrm>
        </p:spPr>
        <p:txBody>
          <a:bodyPr>
            <a:normAutofit/>
          </a:bodyPr>
          <a:lstStyle>
            <a:lvl1pPr algn="l">
              <a:defRPr sz="21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395288" y="1595439"/>
            <a:ext cx="8288337" cy="4159720"/>
          </a:xfrm>
        </p:spPr>
        <p:txBody>
          <a:bodyPr/>
          <a:lstStyle>
            <a:lvl1pPr>
              <a:defRPr sz="1500">
                <a:solidFill>
                  <a:srgbClr val="032C50"/>
                </a:solidFill>
                <a:latin typeface="Arial"/>
                <a:cs typeface="Arial"/>
              </a:defRPr>
            </a:lvl1pPr>
            <a:lvl2pPr>
              <a:defRPr sz="1350">
                <a:solidFill>
                  <a:srgbClr val="032C50"/>
                </a:solidFill>
                <a:latin typeface="Arial"/>
                <a:cs typeface="Arial"/>
              </a:defRPr>
            </a:lvl2pPr>
            <a:lvl3pPr>
              <a:defRPr sz="1200">
                <a:solidFill>
                  <a:srgbClr val="032C50"/>
                </a:solidFill>
                <a:latin typeface="Arial"/>
                <a:cs typeface="Arial"/>
              </a:defRPr>
            </a:lvl3pPr>
            <a:lvl4pPr>
              <a:defRPr sz="1200">
                <a:solidFill>
                  <a:srgbClr val="032C50"/>
                </a:solidFill>
                <a:latin typeface="Arial"/>
                <a:cs typeface="Arial"/>
              </a:defRPr>
            </a:lvl4pPr>
            <a:lvl5pPr>
              <a:defRPr sz="9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Oval 9"/>
          <p:cNvSpPr/>
          <p:nvPr userDrawn="1"/>
        </p:nvSpPr>
        <p:spPr>
          <a:xfrm>
            <a:off x="279131" y="5819494"/>
            <a:ext cx="404709"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54000" tIns="0" rIns="54000" bIns="0" rtlCol="0" anchor="ctr"/>
          <a:lstStyle/>
          <a:p>
            <a:pPr algn="ctr"/>
            <a:fld id="{237CB1C6-978B-F54B-B55D-9099578EC9DB}" type="slidenum">
              <a:rPr lang="en-US" sz="1050" b="0" smtClean="0">
                <a:solidFill>
                  <a:schemeClr val="bg1"/>
                </a:solidFill>
                <a:latin typeface="Arial"/>
                <a:cs typeface="Arial"/>
              </a:rPr>
              <a:pPr algn="ctr"/>
              <a:t>‹#›</a:t>
            </a:fld>
            <a:endParaRPr lang="en-US" sz="1050" b="0" dirty="0">
              <a:solidFill>
                <a:schemeClr val="bg1"/>
              </a:solidFill>
              <a:latin typeface="Arial"/>
              <a:cs typeface="Aria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6915689" y="5638719"/>
            <a:ext cx="1949182" cy="90116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7486411" y="296652"/>
            <a:ext cx="1378460" cy="1298787"/>
          </a:xfrm>
          <a:prstGeom prst="rect">
            <a:avLst/>
          </a:prstGeom>
        </p:spPr>
      </p:pic>
    </p:spTree>
    <p:extLst>
      <p:ext uri="{BB962C8B-B14F-4D97-AF65-F5344CB8AC3E}">
        <p14:creationId xmlns:p14="http://schemas.microsoft.com/office/powerpoint/2010/main" xmlns="" val="3652788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05" y="78513"/>
            <a:ext cx="8229600" cy="973138"/>
          </a:xfrm>
        </p:spPr>
        <p:txBody>
          <a:bodyPr>
            <a:normAutofit/>
          </a:bodyPr>
          <a:lstStyle>
            <a:lvl1pPr algn="l">
              <a:defRPr sz="21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395288" y="1595439"/>
            <a:ext cx="8288337" cy="4159720"/>
          </a:xfrm>
        </p:spPr>
        <p:txBody>
          <a:bodyPr/>
          <a:lstStyle>
            <a:lvl1pPr>
              <a:defRPr sz="1500">
                <a:solidFill>
                  <a:srgbClr val="032C50"/>
                </a:solidFill>
                <a:latin typeface="Arial"/>
                <a:cs typeface="Arial"/>
              </a:defRPr>
            </a:lvl1pPr>
            <a:lvl2pPr>
              <a:defRPr sz="1350">
                <a:solidFill>
                  <a:srgbClr val="032C50"/>
                </a:solidFill>
                <a:latin typeface="Arial"/>
                <a:cs typeface="Arial"/>
              </a:defRPr>
            </a:lvl2pPr>
            <a:lvl3pPr>
              <a:defRPr sz="1200">
                <a:solidFill>
                  <a:srgbClr val="032C50"/>
                </a:solidFill>
                <a:latin typeface="Arial"/>
                <a:cs typeface="Arial"/>
              </a:defRPr>
            </a:lvl3pPr>
            <a:lvl4pPr>
              <a:defRPr sz="1200">
                <a:solidFill>
                  <a:srgbClr val="032C50"/>
                </a:solidFill>
                <a:latin typeface="Arial"/>
                <a:cs typeface="Arial"/>
              </a:defRPr>
            </a:lvl4pPr>
            <a:lvl5pPr>
              <a:defRPr sz="9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p:cNvSpPr/>
          <p:nvPr userDrawn="1"/>
        </p:nvSpPr>
        <p:spPr>
          <a:xfrm>
            <a:off x="279131" y="5819494"/>
            <a:ext cx="404709"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54000" tIns="0" rIns="54000" bIns="0" rtlCol="0" anchor="ctr"/>
          <a:lstStyle/>
          <a:p>
            <a:pPr algn="ctr"/>
            <a:fld id="{339248DC-2941-7A4B-806B-7AD784338E15}" type="slidenum">
              <a:rPr lang="en-US" sz="1050" b="0" smtClean="0">
                <a:solidFill>
                  <a:schemeClr val="bg1"/>
                </a:solidFill>
                <a:latin typeface="Arial"/>
                <a:cs typeface="Arial"/>
              </a:rPr>
              <a:pPr algn="ctr"/>
              <a:t>‹#›</a:t>
            </a:fld>
            <a:endParaRPr lang="en-US" sz="1050" b="0" dirty="0">
              <a:solidFill>
                <a:schemeClr val="bg1"/>
              </a:solidFill>
              <a:latin typeface="Arial"/>
              <a:cs typeface="Aria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486411" y="296652"/>
            <a:ext cx="1378460" cy="1298787"/>
          </a:xfrm>
          <a:prstGeom prst="rect">
            <a:avLst/>
          </a:prstGeom>
        </p:spPr>
      </p:pic>
    </p:spTree>
    <p:extLst>
      <p:ext uri="{BB962C8B-B14F-4D97-AF65-F5344CB8AC3E}">
        <p14:creationId xmlns:p14="http://schemas.microsoft.com/office/powerpoint/2010/main" xmlns="" val="1503482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05" y="78513"/>
            <a:ext cx="8229600" cy="973138"/>
          </a:xfrm>
        </p:spPr>
        <p:txBody>
          <a:bodyPr>
            <a:normAutofit/>
          </a:bodyPr>
          <a:lstStyle>
            <a:lvl1pPr algn="l">
              <a:defRPr sz="21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395288" y="1595439"/>
            <a:ext cx="8288337" cy="4159720"/>
          </a:xfrm>
        </p:spPr>
        <p:txBody>
          <a:bodyPr/>
          <a:lstStyle>
            <a:lvl1pPr>
              <a:defRPr sz="1500">
                <a:solidFill>
                  <a:srgbClr val="032C50"/>
                </a:solidFill>
                <a:latin typeface="Arial"/>
                <a:cs typeface="Arial"/>
              </a:defRPr>
            </a:lvl1pPr>
            <a:lvl2pPr>
              <a:defRPr sz="1350">
                <a:solidFill>
                  <a:srgbClr val="032C50"/>
                </a:solidFill>
                <a:latin typeface="Arial"/>
                <a:cs typeface="Arial"/>
              </a:defRPr>
            </a:lvl2pPr>
            <a:lvl3pPr>
              <a:defRPr sz="1200">
                <a:solidFill>
                  <a:srgbClr val="032C50"/>
                </a:solidFill>
                <a:latin typeface="Arial"/>
                <a:cs typeface="Arial"/>
              </a:defRPr>
            </a:lvl3pPr>
            <a:lvl4pPr>
              <a:defRPr sz="1200">
                <a:solidFill>
                  <a:srgbClr val="032C50"/>
                </a:solidFill>
                <a:latin typeface="Arial"/>
                <a:cs typeface="Arial"/>
              </a:defRPr>
            </a:lvl4pPr>
            <a:lvl5pPr>
              <a:defRPr sz="9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p:cNvSpPr/>
          <p:nvPr userDrawn="1"/>
        </p:nvSpPr>
        <p:spPr>
          <a:xfrm>
            <a:off x="279131" y="5819494"/>
            <a:ext cx="404709"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54000" tIns="0" rIns="54000" bIns="0" rtlCol="0" anchor="ctr"/>
          <a:lstStyle/>
          <a:p>
            <a:pPr algn="ctr"/>
            <a:fld id="{339248DC-2941-7A4B-806B-7AD784338E15}" type="slidenum">
              <a:rPr lang="en-US" sz="1050" b="0" smtClean="0">
                <a:solidFill>
                  <a:schemeClr val="bg1"/>
                </a:solidFill>
                <a:latin typeface="Arial"/>
                <a:cs typeface="Arial"/>
              </a:rPr>
              <a:pPr algn="ctr"/>
              <a:t>‹#›</a:t>
            </a:fld>
            <a:endParaRPr lang="en-US" sz="1050" b="0" dirty="0">
              <a:solidFill>
                <a:schemeClr val="bg1"/>
              </a:solidFill>
              <a:latin typeface="Arial"/>
              <a:cs typeface="Arial"/>
            </a:endParaRPr>
          </a:p>
        </p:txBody>
      </p:sp>
    </p:spTree>
    <p:extLst>
      <p:ext uri="{BB962C8B-B14F-4D97-AF65-F5344CB8AC3E}">
        <p14:creationId xmlns:p14="http://schemas.microsoft.com/office/powerpoint/2010/main" xmlns="" val="224199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05" y="78513"/>
            <a:ext cx="8229600" cy="973138"/>
          </a:xfrm>
        </p:spPr>
        <p:txBody>
          <a:bodyPr>
            <a:normAutofit/>
          </a:bodyPr>
          <a:lstStyle>
            <a:lvl1pPr algn="l">
              <a:defRPr sz="21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395288" y="1595439"/>
            <a:ext cx="8288337" cy="4159720"/>
          </a:xfrm>
        </p:spPr>
        <p:txBody>
          <a:bodyPr/>
          <a:lstStyle>
            <a:lvl1pPr>
              <a:defRPr sz="1500">
                <a:solidFill>
                  <a:srgbClr val="032C50"/>
                </a:solidFill>
                <a:latin typeface="Arial"/>
                <a:cs typeface="Arial"/>
              </a:defRPr>
            </a:lvl1pPr>
            <a:lvl2pPr>
              <a:defRPr sz="1350">
                <a:solidFill>
                  <a:srgbClr val="032C50"/>
                </a:solidFill>
                <a:latin typeface="Arial"/>
                <a:cs typeface="Arial"/>
              </a:defRPr>
            </a:lvl2pPr>
            <a:lvl3pPr>
              <a:defRPr sz="1200">
                <a:solidFill>
                  <a:srgbClr val="032C50"/>
                </a:solidFill>
                <a:latin typeface="Arial"/>
                <a:cs typeface="Arial"/>
              </a:defRPr>
            </a:lvl3pPr>
            <a:lvl4pPr>
              <a:defRPr sz="1200">
                <a:solidFill>
                  <a:srgbClr val="032C50"/>
                </a:solidFill>
                <a:latin typeface="Arial"/>
                <a:cs typeface="Arial"/>
              </a:defRPr>
            </a:lvl4pPr>
            <a:lvl5pPr>
              <a:defRPr sz="9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298005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05" y="78513"/>
            <a:ext cx="8229600" cy="973138"/>
          </a:xfrm>
        </p:spPr>
        <p:txBody>
          <a:bodyPr>
            <a:normAutofit/>
          </a:bodyPr>
          <a:lstStyle>
            <a:lvl1pPr algn="l">
              <a:defRPr sz="21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395288" y="1595439"/>
            <a:ext cx="8288337" cy="4159720"/>
          </a:xfrm>
        </p:spPr>
        <p:txBody>
          <a:bodyPr/>
          <a:lstStyle>
            <a:lvl1pPr>
              <a:defRPr sz="1500">
                <a:solidFill>
                  <a:srgbClr val="032C50"/>
                </a:solidFill>
                <a:latin typeface="Arial"/>
                <a:cs typeface="Arial"/>
              </a:defRPr>
            </a:lvl1pPr>
            <a:lvl2pPr>
              <a:defRPr sz="1350">
                <a:solidFill>
                  <a:srgbClr val="032C50"/>
                </a:solidFill>
                <a:latin typeface="Arial"/>
                <a:cs typeface="Arial"/>
              </a:defRPr>
            </a:lvl2pPr>
            <a:lvl3pPr>
              <a:defRPr sz="1200">
                <a:solidFill>
                  <a:srgbClr val="032C50"/>
                </a:solidFill>
                <a:latin typeface="Arial"/>
                <a:cs typeface="Arial"/>
              </a:defRPr>
            </a:lvl3pPr>
            <a:lvl4pPr>
              <a:defRPr sz="1200">
                <a:solidFill>
                  <a:srgbClr val="032C50"/>
                </a:solidFill>
                <a:latin typeface="Arial"/>
                <a:cs typeface="Arial"/>
              </a:defRPr>
            </a:lvl4pPr>
            <a:lvl5pPr>
              <a:defRPr sz="9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599947" y="78513"/>
            <a:ext cx="1083679" cy="1021044"/>
          </a:xfrm>
          <a:prstGeom prst="rect">
            <a:avLst/>
          </a:prstGeom>
        </p:spPr>
      </p:pic>
    </p:spTree>
    <p:extLst>
      <p:ext uri="{BB962C8B-B14F-4D97-AF65-F5344CB8AC3E}">
        <p14:creationId xmlns:p14="http://schemas.microsoft.com/office/powerpoint/2010/main" xmlns="" val="101831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1371600" y="2492896"/>
            <a:ext cx="6400800" cy="1752600"/>
          </a:xfrm>
          <a:prstGeom prst="rect">
            <a:avLst/>
          </a:prstGeom>
        </p:spPr>
        <p:txBody>
          <a:bodyPr/>
          <a:lstStyle>
            <a:lvl1pPr marL="0" indent="0" algn="ctr">
              <a:buNone/>
              <a:defRPr b="1">
                <a:solidFill>
                  <a:srgbClr val="27BFD6"/>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title"/>
          </p:nvPr>
        </p:nvSpPr>
        <p:spPr>
          <a:xfrm>
            <a:off x="628650" y="908720"/>
            <a:ext cx="7886700" cy="1325563"/>
          </a:xfrm>
          <a:prstGeom prst="rect">
            <a:avLst/>
          </a:prstGeom>
        </p:spPr>
        <p:txBody>
          <a:bodyPr/>
          <a:lstStyle>
            <a:lvl1pPr algn="ctr">
              <a:defRPr sz="3600" b="1">
                <a:solidFill>
                  <a:schemeClr val="bg1"/>
                </a:solidFill>
                <a:latin typeface="Arial" charset="0"/>
                <a:ea typeface="Arial" charset="0"/>
                <a:cs typeface="Arial" charset="0"/>
              </a:defRPr>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userDrawn="1"/>
        </p:nvSpPr>
        <p:spPr>
          <a:xfrm>
            <a:off x="7915564" y="6049821"/>
            <a:ext cx="1228436" cy="80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4" name="Date Placeholder 3"/>
          <p:cNvSpPr>
            <a:spLocks noGrp="1"/>
          </p:cNvSpPr>
          <p:nvPr>
            <p:ph type="dt" sz="half" idx="10"/>
          </p:nvPr>
        </p:nvSpPr>
        <p:spPr/>
        <p:txBody>
          <a:bodyPr/>
          <a:lstStyle/>
          <a:p>
            <a:fld id="{86D70D04-5F5A-9146-BCEE-46406D40902A}" type="datetimeFigureOut">
              <a:rPr lang="en-US" smtClean="0"/>
              <a:pPr/>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814DE-FCBB-024B-A94B-A05537A8A6A7}" type="slidenum">
              <a:rPr lang="en-US" smtClean="0"/>
              <a:pPr/>
              <a:t>‹#›</a:t>
            </a:fld>
            <a:endParaRPr lang="en-US"/>
          </a:p>
        </p:txBody>
      </p:sp>
      <p:sp>
        <p:nvSpPr>
          <p:cNvPr id="9" name="TextBox 8"/>
          <p:cNvSpPr txBox="1"/>
          <p:nvPr userDrawn="1"/>
        </p:nvSpPr>
        <p:spPr>
          <a:xfrm>
            <a:off x="0" y="6391564"/>
            <a:ext cx="9144000" cy="300082"/>
          </a:xfrm>
          <a:prstGeom prst="rect">
            <a:avLst/>
          </a:prstGeom>
          <a:solidFill>
            <a:srgbClr val="17375E"/>
          </a:solidFill>
        </p:spPr>
        <p:txBody>
          <a:bodyPr wrap="square" rtlCol="0">
            <a:spAutoFit/>
          </a:bodyPr>
          <a:lstStyle/>
          <a:p>
            <a:endParaRPr lang="en-ZA" sz="1350" dirty="0"/>
          </a:p>
        </p:txBody>
      </p:sp>
      <p:sp>
        <p:nvSpPr>
          <p:cNvPr id="14" name="Date Placeholder 3"/>
          <p:cNvSpPr txBox="1">
            <a:spLocks/>
          </p:cNvSpPr>
          <p:nvPr userDrawn="1"/>
        </p:nvSpPr>
        <p:spPr>
          <a:xfrm>
            <a:off x="628650" y="6356353"/>
            <a:ext cx="2057400" cy="365125"/>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D70D04-5F5A-9146-BCEE-46406D40902A}" type="datetimeFigureOut">
              <a:rPr lang="en-US" sz="900" smtClean="0"/>
              <a:pPr/>
              <a:t>5/10/2021</a:t>
            </a:fld>
            <a:endParaRPr lang="en-US" sz="900"/>
          </a:p>
        </p:txBody>
      </p:sp>
      <p:sp>
        <p:nvSpPr>
          <p:cNvPr id="16" name="TextBox 15"/>
          <p:cNvSpPr txBox="1"/>
          <p:nvPr userDrawn="1"/>
        </p:nvSpPr>
        <p:spPr>
          <a:xfrm>
            <a:off x="0" y="6391564"/>
            <a:ext cx="7915564" cy="300082"/>
          </a:xfrm>
          <a:prstGeom prst="rect">
            <a:avLst/>
          </a:prstGeom>
          <a:solidFill>
            <a:srgbClr val="17375E"/>
          </a:solidFill>
        </p:spPr>
        <p:txBody>
          <a:bodyPr wrap="square" rtlCol="0">
            <a:spAutoFit/>
          </a:bodyPr>
          <a:lstStyle/>
          <a:p>
            <a:endParaRPr lang="en-ZA" sz="1350" dirty="0"/>
          </a:p>
        </p:txBody>
      </p:sp>
      <p:sp>
        <p:nvSpPr>
          <p:cNvPr id="17" name="TextBox 16">
            <a:extLst>
              <a:ext uri="{FF2B5EF4-FFF2-40B4-BE49-F238E27FC236}">
                <a16:creationId xmlns:a16="http://schemas.microsoft.com/office/drawing/2014/main" xmlns="" id="{F7FF1B04-06BA-6142-9E7E-4B75FC653581}"/>
              </a:ext>
            </a:extLst>
          </p:cNvPr>
          <p:cNvSpPr txBox="1"/>
          <p:nvPr userDrawn="1"/>
        </p:nvSpPr>
        <p:spPr>
          <a:xfrm>
            <a:off x="184728" y="6479288"/>
            <a:ext cx="7396822" cy="242374"/>
          </a:xfrm>
          <a:prstGeom prst="rect">
            <a:avLst/>
          </a:prstGeom>
          <a:noFill/>
        </p:spPr>
        <p:txBody>
          <a:bodyPr wrap="square" rtlCol="0">
            <a:spAutoFit/>
          </a:bodyPr>
          <a:lstStyle/>
          <a:p>
            <a:pPr marR="0" lvl="0" algn="l" defTabSz="342900" rtl="0" eaLnBrk="1" fontAlgn="auto" latinLnBrk="0" hangingPunct="1">
              <a:lnSpc>
                <a:spcPct val="100000"/>
              </a:lnSpc>
              <a:spcBef>
                <a:spcPts val="0"/>
              </a:spcBef>
              <a:spcAft>
                <a:spcPts val="0"/>
              </a:spcAft>
              <a:buClrTx/>
              <a:buSzTx/>
              <a:tabLst/>
              <a:defRPr/>
            </a:pPr>
            <a:fld id="{693444BE-3B22-DC44-BCF6-107FF49C07CD}" type="slidenum">
              <a:rPr lang="en-US" sz="975" b="1" smtClean="0">
                <a:solidFill>
                  <a:schemeClr val="bg1"/>
                </a:solidFill>
                <a:latin typeface="Arial" panose="020B0604020202020204" pitchFamily="34" charset="0"/>
                <a:cs typeface="Arial" panose="020B0604020202020204" pitchFamily="34" charset="0"/>
              </a:rPr>
              <a:pPr marR="0" lvl="0" algn="l" defTabSz="342900" rtl="0" eaLnBrk="1" fontAlgn="auto" latinLnBrk="0" hangingPunct="1">
                <a:lnSpc>
                  <a:spcPct val="100000"/>
                </a:lnSpc>
                <a:spcBef>
                  <a:spcPts val="0"/>
                </a:spcBef>
                <a:spcAft>
                  <a:spcPts val="0"/>
                </a:spcAft>
                <a:buClrTx/>
                <a:buSzTx/>
                <a:tabLst/>
                <a:defRPr/>
              </a:pPr>
              <a:t>‹#›</a:t>
            </a:fld>
            <a:r>
              <a:rPr lang="en-US" sz="975" b="1" dirty="0">
                <a:solidFill>
                  <a:schemeClr val="bg1"/>
                </a:solidFill>
                <a:latin typeface="Arial" panose="020B0604020202020204" pitchFamily="34" charset="0"/>
                <a:cs typeface="Arial" panose="020B0604020202020204" pitchFamily="34" charset="0"/>
              </a:rPr>
              <a:t>	</a:t>
            </a:r>
            <a:r>
              <a:rPr kumimoji="0" lang="en-US" sz="975"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ANNUAL REPORT 2019/20</a:t>
            </a:r>
          </a:p>
        </p:txBody>
      </p:sp>
    </p:spTree>
    <p:extLst>
      <p:ext uri="{BB962C8B-B14F-4D97-AF65-F5344CB8AC3E}">
        <p14:creationId xmlns:p14="http://schemas.microsoft.com/office/powerpoint/2010/main" xmlns="" val="734621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1"/>
            <a:ext cx="8229600" cy="973138"/>
          </a:xfrm>
        </p:spPr>
        <p:txBody>
          <a:bodyPr>
            <a:normAutofit/>
          </a:bodyPr>
          <a:lstStyle>
            <a:lvl1pPr algn="l">
              <a:defRPr sz="21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395288" y="1595440"/>
            <a:ext cx="8288337" cy="4348163"/>
          </a:xfrm>
        </p:spPr>
        <p:txBody>
          <a:bodyPr/>
          <a:lstStyle>
            <a:lvl1pPr>
              <a:defRPr sz="1500">
                <a:solidFill>
                  <a:srgbClr val="032C50"/>
                </a:solidFill>
                <a:latin typeface="Arial"/>
                <a:cs typeface="Arial"/>
              </a:defRPr>
            </a:lvl1pPr>
            <a:lvl2pPr>
              <a:defRPr sz="1350">
                <a:solidFill>
                  <a:srgbClr val="032C50"/>
                </a:solidFill>
                <a:latin typeface="Arial"/>
                <a:cs typeface="Arial"/>
              </a:defRPr>
            </a:lvl2pPr>
            <a:lvl3pPr>
              <a:defRPr sz="1200">
                <a:solidFill>
                  <a:srgbClr val="032C50"/>
                </a:solidFill>
                <a:latin typeface="Arial"/>
                <a:cs typeface="Arial"/>
              </a:defRPr>
            </a:lvl3pPr>
            <a:lvl4pPr>
              <a:defRPr sz="1200">
                <a:solidFill>
                  <a:srgbClr val="032C50"/>
                </a:solidFill>
                <a:latin typeface="Arial"/>
                <a:cs typeface="Arial"/>
              </a:defRPr>
            </a:lvl4pPr>
            <a:lvl5pPr>
              <a:defRPr sz="9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Oval 6"/>
          <p:cNvSpPr/>
          <p:nvPr userDrawn="1"/>
        </p:nvSpPr>
        <p:spPr>
          <a:xfrm>
            <a:off x="157233" y="6058038"/>
            <a:ext cx="539612"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54000" tIns="0" rIns="54000" bIns="0" rtlCol="0" anchor="ctr"/>
          <a:lstStyle/>
          <a:p>
            <a:pPr algn="ctr"/>
            <a:fld id="{C5CDF3D5-EFFE-754D-A79F-DE083A8B8554}" type="slidenum">
              <a:rPr lang="en-US" sz="1050" b="0" smtClean="0">
                <a:solidFill>
                  <a:schemeClr val="bg1"/>
                </a:solidFill>
                <a:latin typeface="Arial"/>
                <a:cs typeface="Arial"/>
              </a:rPr>
              <a:pPr algn="ctr"/>
              <a:t>‹#›</a:t>
            </a:fld>
            <a:endParaRPr lang="en-US" sz="1050" b="0" dirty="0">
              <a:solidFill>
                <a:schemeClr val="bg1"/>
              </a:solidFill>
              <a:latin typeface="Arial"/>
              <a:cs typeface="Arial"/>
            </a:endParaRPr>
          </a:p>
        </p:txBody>
      </p:sp>
    </p:spTree>
    <p:extLst>
      <p:ext uri="{BB962C8B-B14F-4D97-AF65-F5344CB8AC3E}">
        <p14:creationId xmlns:p14="http://schemas.microsoft.com/office/powerpoint/2010/main" xmlns="" val="3246384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userDrawn="1"/>
        </p:nvSpPr>
        <p:spPr>
          <a:xfrm>
            <a:off x="7915564" y="6049821"/>
            <a:ext cx="1228436" cy="80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86D70D04-5F5A-9146-BCEE-46406D40902A}" type="datetimeFigureOut">
              <a:rPr lang="en-US" smtClean="0"/>
              <a:pPr/>
              <a:t>5/10/2021</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278814DE-FCBB-024B-A94B-A05537A8A6A7}" type="slidenum">
              <a:rPr lang="en-US" smtClean="0"/>
              <a:pPr/>
              <a:t>‹#›</a:t>
            </a:fld>
            <a:endParaRPr lang="en-US"/>
          </a:p>
        </p:txBody>
      </p:sp>
      <p:sp>
        <p:nvSpPr>
          <p:cNvPr id="9" name="TextBox 8"/>
          <p:cNvSpPr txBox="1"/>
          <p:nvPr userDrawn="1"/>
        </p:nvSpPr>
        <p:spPr>
          <a:xfrm>
            <a:off x="0" y="6391564"/>
            <a:ext cx="9144000" cy="300082"/>
          </a:xfrm>
          <a:prstGeom prst="rect">
            <a:avLst/>
          </a:prstGeom>
          <a:solidFill>
            <a:srgbClr val="17375E"/>
          </a:solidFill>
        </p:spPr>
        <p:txBody>
          <a:bodyPr wrap="square" rtlCol="0">
            <a:spAutoFit/>
          </a:bodyPr>
          <a:lstStyle/>
          <a:p>
            <a:endParaRPr lang="en-ZA" sz="1350" dirty="0"/>
          </a:p>
        </p:txBody>
      </p:sp>
      <p:sp>
        <p:nvSpPr>
          <p:cNvPr id="14" name="Date Placeholder 3"/>
          <p:cNvSpPr txBox="1">
            <a:spLocks/>
          </p:cNvSpPr>
          <p:nvPr userDrawn="1"/>
        </p:nvSpPr>
        <p:spPr>
          <a:xfrm>
            <a:off x="628650" y="6356353"/>
            <a:ext cx="2057400" cy="365125"/>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D70D04-5F5A-9146-BCEE-46406D40902A}" type="datetimeFigureOut">
              <a:rPr lang="en-US" sz="900" smtClean="0"/>
              <a:pPr/>
              <a:t>5/10/2021</a:t>
            </a:fld>
            <a:endParaRPr lang="en-US" sz="900"/>
          </a:p>
        </p:txBody>
      </p:sp>
      <p:sp>
        <p:nvSpPr>
          <p:cNvPr id="16" name="TextBox 15"/>
          <p:cNvSpPr txBox="1"/>
          <p:nvPr userDrawn="1"/>
        </p:nvSpPr>
        <p:spPr>
          <a:xfrm>
            <a:off x="0" y="6391564"/>
            <a:ext cx="7915564" cy="300082"/>
          </a:xfrm>
          <a:prstGeom prst="rect">
            <a:avLst/>
          </a:prstGeom>
          <a:solidFill>
            <a:srgbClr val="17375E"/>
          </a:solidFill>
        </p:spPr>
        <p:txBody>
          <a:bodyPr wrap="square" rtlCol="0">
            <a:spAutoFit/>
          </a:bodyPr>
          <a:lstStyle/>
          <a:p>
            <a:endParaRPr lang="en-ZA" sz="1350" dirty="0"/>
          </a:p>
        </p:txBody>
      </p:sp>
      <p:sp>
        <p:nvSpPr>
          <p:cNvPr id="17" name="TextBox 16">
            <a:extLst>
              <a:ext uri="{FF2B5EF4-FFF2-40B4-BE49-F238E27FC236}">
                <a16:creationId xmlns:a16="http://schemas.microsoft.com/office/drawing/2014/main" xmlns="" id="{F7FF1B04-06BA-6142-9E7E-4B75FC653581}"/>
              </a:ext>
            </a:extLst>
          </p:cNvPr>
          <p:cNvSpPr txBox="1"/>
          <p:nvPr userDrawn="1"/>
        </p:nvSpPr>
        <p:spPr>
          <a:xfrm>
            <a:off x="184728" y="6479288"/>
            <a:ext cx="7396822" cy="242374"/>
          </a:xfrm>
          <a:prstGeom prst="rect">
            <a:avLst/>
          </a:prstGeom>
          <a:noFill/>
        </p:spPr>
        <p:txBody>
          <a:bodyPr wrap="square" rtlCol="0">
            <a:spAutoFit/>
          </a:bodyPr>
          <a:lstStyle/>
          <a:p>
            <a:pPr marR="0" lvl="0" algn="l" defTabSz="342900" rtl="0" eaLnBrk="1" fontAlgn="auto" latinLnBrk="0" hangingPunct="1">
              <a:lnSpc>
                <a:spcPct val="100000"/>
              </a:lnSpc>
              <a:spcBef>
                <a:spcPts val="0"/>
              </a:spcBef>
              <a:spcAft>
                <a:spcPts val="0"/>
              </a:spcAft>
              <a:buClrTx/>
              <a:buSzTx/>
              <a:tabLst/>
              <a:defRPr/>
            </a:pPr>
            <a:fld id="{693444BE-3B22-DC44-BCF6-107FF49C07CD}" type="slidenum">
              <a:rPr lang="en-US" sz="975" b="1" smtClean="0">
                <a:solidFill>
                  <a:schemeClr val="bg1"/>
                </a:solidFill>
                <a:latin typeface="Arial" panose="020B0604020202020204" pitchFamily="34" charset="0"/>
                <a:cs typeface="Arial" panose="020B0604020202020204" pitchFamily="34" charset="0"/>
              </a:rPr>
              <a:pPr marR="0" lvl="0" algn="l" defTabSz="342900" rtl="0" eaLnBrk="1" fontAlgn="auto" latinLnBrk="0" hangingPunct="1">
                <a:lnSpc>
                  <a:spcPct val="100000"/>
                </a:lnSpc>
                <a:spcBef>
                  <a:spcPts val="0"/>
                </a:spcBef>
                <a:spcAft>
                  <a:spcPts val="0"/>
                </a:spcAft>
                <a:buClrTx/>
                <a:buSzTx/>
                <a:tabLst/>
                <a:defRPr/>
              </a:pPr>
              <a:t>‹#›</a:t>
            </a:fld>
            <a:r>
              <a:rPr lang="en-US" sz="975" b="1" dirty="0">
                <a:solidFill>
                  <a:schemeClr val="bg1"/>
                </a:solidFill>
                <a:latin typeface="Arial" panose="020B0604020202020204" pitchFamily="34" charset="0"/>
                <a:cs typeface="Arial" panose="020B0604020202020204" pitchFamily="34" charset="0"/>
              </a:rPr>
              <a:t>	</a:t>
            </a:r>
            <a:r>
              <a:rPr kumimoji="0" lang="en-US" sz="975"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ANNUAL REPORT 2019/20</a:t>
            </a:r>
          </a:p>
        </p:txBody>
      </p:sp>
    </p:spTree>
    <p:extLst>
      <p:ext uri="{BB962C8B-B14F-4D97-AF65-F5344CB8AC3E}">
        <p14:creationId xmlns:p14="http://schemas.microsoft.com/office/powerpoint/2010/main" xmlns="" val="25823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25204"/>
            <a:ext cx="8229600" cy="972460"/>
          </a:xfrm>
        </p:spPr>
        <p:txBody>
          <a:bodyPr>
            <a:normAutofit/>
          </a:bodyPr>
          <a:lstStyle>
            <a:lvl1pPr algn="l">
              <a:defRPr sz="21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395288" y="1595439"/>
            <a:ext cx="8288337" cy="4159720"/>
          </a:xfrm>
        </p:spPr>
        <p:txBody>
          <a:bodyPr/>
          <a:lstStyle>
            <a:lvl1pPr>
              <a:defRPr sz="1500">
                <a:solidFill>
                  <a:srgbClr val="032C50"/>
                </a:solidFill>
                <a:latin typeface="Arial"/>
                <a:cs typeface="Arial"/>
              </a:defRPr>
            </a:lvl1pPr>
            <a:lvl2pPr>
              <a:defRPr sz="1350">
                <a:solidFill>
                  <a:srgbClr val="032C50"/>
                </a:solidFill>
                <a:latin typeface="Arial"/>
                <a:cs typeface="Arial"/>
              </a:defRPr>
            </a:lvl2pPr>
            <a:lvl3pPr>
              <a:defRPr sz="1200">
                <a:solidFill>
                  <a:srgbClr val="032C50"/>
                </a:solidFill>
                <a:latin typeface="Arial"/>
                <a:cs typeface="Arial"/>
              </a:defRPr>
            </a:lvl3pPr>
            <a:lvl4pPr>
              <a:defRPr sz="1200">
                <a:solidFill>
                  <a:srgbClr val="032C50"/>
                </a:solidFill>
                <a:latin typeface="Arial"/>
                <a:cs typeface="Arial"/>
              </a:defRPr>
            </a:lvl4pPr>
            <a:lvl5pPr>
              <a:defRPr sz="9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p:cNvSpPr/>
          <p:nvPr userDrawn="1"/>
        </p:nvSpPr>
        <p:spPr>
          <a:xfrm>
            <a:off x="279131" y="5819494"/>
            <a:ext cx="404709"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54000" tIns="0" rIns="54000" bIns="0" rtlCol="0" anchor="ctr"/>
          <a:lstStyle/>
          <a:p>
            <a:pPr algn="ctr"/>
            <a:fld id="{4F154534-80A3-EE46-B6FE-8F08C56BC422}" type="slidenum">
              <a:rPr lang="en-US" sz="1050" b="0" smtClean="0">
                <a:solidFill>
                  <a:schemeClr val="bg1"/>
                </a:solidFill>
                <a:latin typeface="Arial"/>
                <a:cs typeface="Arial"/>
              </a:rPr>
              <a:pPr algn="ctr"/>
              <a:t>‹#›</a:t>
            </a:fld>
            <a:endParaRPr lang="en-US" sz="1050" b="0" dirty="0">
              <a:solidFill>
                <a:schemeClr val="bg1"/>
              </a:solidFill>
              <a:latin typeface="Arial"/>
              <a:cs typeface="Aria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486411" y="296652"/>
            <a:ext cx="1378460" cy="1298787"/>
          </a:xfrm>
          <a:prstGeom prst="rect">
            <a:avLst/>
          </a:prstGeom>
        </p:spPr>
      </p:pic>
    </p:spTree>
    <p:extLst>
      <p:ext uri="{BB962C8B-B14F-4D97-AF65-F5344CB8AC3E}">
        <p14:creationId xmlns:p14="http://schemas.microsoft.com/office/powerpoint/2010/main" xmlns="" val="1314441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25204"/>
            <a:ext cx="8229600" cy="972460"/>
          </a:xfrm>
        </p:spPr>
        <p:txBody>
          <a:bodyPr>
            <a:normAutofit/>
          </a:bodyPr>
          <a:lstStyle>
            <a:lvl1pPr algn="l">
              <a:defRPr sz="21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395288" y="1595439"/>
            <a:ext cx="8288337" cy="4159720"/>
          </a:xfrm>
        </p:spPr>
        <p:txBody>
          <a:bodyPr/>
          <a:lstStyle>
            <a:lvl1pPr>
              <a:defRPr sz="1500">
                <a:solidFill>
                  <a:srgbClr val="032C50"/>
                </a:solidFill>
                <a:latin typeface="Arial"/>
                <a:cs typeface="Arial"/>
              </a:defRPr>
            </a:lvl1pPr>
            <a:lvl2pPr>
              <a:defRPr sz="1350">
                <a:solidFill>
                  <a:srgbClr val="032C50"/>
                </a:solidFill>
                <a:latin typeface="Arial"/>
                <a:cs typeface="Arial"/>
              </a:defRPr>
            </a:lvl2pPr>
            <a:lvl3pPr>
              <a:defRPr sz="1200">
                <a:solidFill>
                  <a:srgbClr val="032C50"/>
                </a:solidFill>
                <a:latin typeface="Arial"/>
                <a:cs typeface="Arial"/>
              </a:defRPr>
            </a:lvl3pPr>
            <a:lvl4pPr>
              <a:defRPr sz="1200">
                <a:solidFill>
                  <a:srgbClr val="032C50"/>
                </a:solidFill>
                <a:latin typeface="Arial"/>
                <a:cs typeface="Arial"/>
              </a:defRPr>
            </a:lvl4pPr>
            <a:lvl5pPr>
              <a:defRPr sz="9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p:cNvSpPr/>
          <p:nvPr userDrawn="1"/>
        </p:nvSpPr>
        <p:spPr>
          <a:xfrm>
            <a:off x="279131" y="5819494"/>
            <a:ext cx="404709"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54000" tIns="0" rIns="54000" bIns="0" rtlCol="0" anchor="ctr"/>
          <a:lstStyle/>
          <a:p>
            <a:pPr algn="ctr"/>
            <a:fld id="{4F154534-80A3-EE46-B6FE-8F08C56BC422}" type="slidenum">
              <a:rPr lang="en-US" sz="1050" b="0" smtClean="0">
                <a:solidFill>
                  <a:schemeClr val="bg1"/>
                </a:solidFill>
                <a:latin typeface="Arial"/>
                <a:cs typeface="Arial"/>
              </a:rPr>
              <a:pPr algn="ctr"/>
              <a:t>‹#›</a:t>
            </a:fld>
            <a:endParaRPr lang="en-US" sz="1050" b="0" dirty="0">
              <a:solidFill>
                <a:schemeClr val="bg1"/>
              </a:solidFill>
              <a:latin typeface="Arial"/>
              <a:cs typeface="Aria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486411" y="296652"/>
            <a:ext cx="1378460" cy="1298787"/>
          </a:xfrm>
          <a:prstGeom prst="rect">
            <a:avLst/>
          </a:prstGeom>
        </p:spPr>
      </p:pic>
    </p:spTree>
    <p:extLst>
      <p:ext uri="{BB962C8B-B14F-4D97-AF65-F5344CB8AC3E}">
        <p14:creationId xmlns:p14="http://schemas.microsoft.com/office/powerpoint/2010/main" xmlns="" val="326809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ound Same Side Corner Rectangle 4"/>
          <p:cNvSpPr/>
          <p:nvPr userDrawn="1"/>
        </p:nvSpPr>
        <p:spPr>
          <a:xfrm>
            <a:off x="532958" y="6183604"/>
            <a:ext cx="596087" cy="414046"/>
          </a:xfrm>
          <a:prstGeom prst="round2SameRect">
            <a:avLst/>
          </a:prstGeom>
          <a:solidFill>
            <a:srgbClr val="00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0"/>
          </p:nvPr>
        </p:nvSpPr>
        <p:spPr>
          <a:xfrm>
            <a:off x="468313" y="1592263"/>
            <a:ext cx="8207375"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97604" y="6205961"/>
            <a:ext cx="466795" cy="369332"/>
          </a:xfrm>
          <a:prstGeom prst="rect">
            <a:avLst/>
          </a:prstGeom>
        </p:spPr>
        <p:txBody>
          <a:bodyPr wrap="none">
            <a:spAutoFit/>
          </a:bodyPr>
          <a:lstStyle/>
          <a:p>
            <a:pPr algn="ctr"/>
            <a:fld id="{ADB4CC16-FA72-1340-853B-5AC5F4D20EDC}" type="slidenum">
              <a:rPr lang="en-US" b="1" smtClean="0">
                <a:solidFill>
                  <a:schemeClr val="bg1"/>
                </a:solidFill>
                <a:latin typeface="Arial" charset="0"/>
                <a:ea typeface="ＭＳ Ｐゴシック" charset="0"/>
                <a:cs typeface="Arial" charset="0"/>
              </a:rPr>
              <a:pPr algn="ctr"/>
              <a:t>‹#›</a:t>
            </a:fld>
            <a:endParaRPr lang="en-US" dirty="0">
              <a:solidFill>
                <a:schemeClr val="bg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774517" y="6024619"/>
            <a:ext cx="2923576" cy="591537"/>
          </a:xfrm>
          <a:prstGeom prst="rect">
            <a:avLst/>
          </a:prstGeom>
        </p:spPr>
      </p:pic>
    </p:spTree>
    <p:extLst>
      <p:ext uri="{BB962C8B-B14F-4D97-AF65-F5344CB8AC3E}">
        <p14:creationId xmlns:p14="http://schemas.microsoft.com/office/powerpoint/2010/main" xmlns="" val="986783696"/>
      </p:ext>
    </p:extLst>
  </p:cSld>
  <p:clrMapOvr>
    <a:masterClrMapping/>
  </p:clrMapOvr>
  <p:extLst>
    <p:ext uri="{DCECCB84-F9BA-43D5-87BE-67443E8EF086}">
      <p15:sldGuideLst xmlns:p15="http://schemas.microsoft.com/office/powerpoint/2012/main" xmlns="">
        <p15:guide id="1" orient="horz" pos="4156"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0"/>
          </p:nvPr>
        </p:nvSpPr>
        <p:spPr>
          <a:xfrm>
            <a:off x="468313" y="1592263"/>
            <a:ext cx="8207375"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168860"/>
            <a:ext cx="7886700" cy="1325563"/>
          </a:xfrm>
        </p:spPr>
        <p:txBody>
          <a:bodyPr>
            <a:normAutofit/>
          </a:bodyPr>
          <a:lstStyle>
            <a:lvl1pPr algn="l">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xmlns="" val="3623572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Title 3"/>
          <p:cNvSpPr>
            <a:spLocks noGrp="1"/>
          </p:cNvSpPr>
          <p:nvPr>
            <p:ph type="title"/>
          </p:nvPr>
        </p:nvSpPr>
        <p:spPr>
          <a:xfrm>
            <a:off x="457200" y="152636"/>
            <a:ext cx="8229600" cy="972108"/>
          </a:xfrm>
        </p:spPr>
        <p:txBody>
          <a:bodyPr/>
          <a:lstStyle/>
          <a:p>
            <a:r>
              <a:rPr lang="en-US"/>
              <a:t>Click to edit Master title style</a:t>
            </a:r>
          </a:p>
        </p:txBody>
      </p:sp>
      <p:sp>
        <p:nvSpPr>
          <p:cNvPr id="3" name="Content Placeholder 2"/>
          <p:cNvSpPr>
            <a:spLocks noGrp="1"/>
          </p:cNvSpPr>
          <p:nvPr>
            <p:ph sz="quarter" idx="10"/>
          </p:nvPr>
        </p:nvSpPr>
        <p:spPr>
          <a:xfrm>
            <a:off x="468313" y="1592263"/>
            <a:ext cx="8207375"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511523350"/>
      </p:ext>
    </p:extLst>
  </p:cSld>
  <p:clrMapOvr>
    <a:masterClrMapping/>
  </p:clrMapOvr>
  <p:extLst mod="1">
    <p:ext uri="{DCECCB84-F9BA-43D5-87BE-67443E8EF086}">
      <p15:sldGuideLst xmlns:p15="http://schemas.microsoft.com/office/powerpoint/2012/main" xmlns="">
        <p15:guide id="1" orient="horz" pos="4156">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p:cNvSpPr>
            <a:spLocks noGrp="1"/>
          </p:cNvSpPr>
          <p:nvPr>
            <p:ph type="title"/>
          </p:nvPr>
        </p:nvSpPr>
        <p:spPr>
          <a:xfrm>
            <a:off x="457200" y="152636"/>
            <a:ext cx="8229600" cy="972108"/>
          </a:xfrm>
        </p:spPr>
        <p:txBody>
          <a:bodyPr/>
          <a:lstStyle/>
          <a:p>
            <a:r>
              <a:rPr lang="en-US"/>
              <a:t>Click to edit Master title style</a:t>
            </a:r>
          </a:p>
        </p:txBody>
      </p:sp>
      <p:sp>
        <p:nvSpPr>
          <p:cNvPr id="3" name="Content Placeholder 2"/>
          <p:cNvSpPr>
            <a:spLocks noGrp="1"/>
          </p:cNvSpPr>
          <p:nvPr>
            <p:ph sz="quarter" idx="10"/>
          </p:nvPr>
        </p:nvSpPr>
        <p:spPr>
          <a:xfrm>
            <a:off x="468313" y="1592263"/>
            <a:ext cx="8207375"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774517" y="6024619"/>
            <a:ext cx="2923576" cy="591537"/>
          </a:xfrm>
          <a:prstGeom prst="rect">
            <a:avLst/>
          </a:prstGeom>
        </p:spPr>
      </p:pic>
      <p:sp>
        <p:nvSpPr>
          <p:cNvPr id="10" name="Round Same Side Corner Rectangle 9"/>
          <p:cNvSpPr/>
          <p:nvPr userDrawn="1"/>
        </p:nvSpPr>
        <p:spPr>
          <a:xfrm>
            <a:off x="532958" y="6183604"/>
            <a:ext cx="596087" cy="414046"/>
          </a:xfrm>
          <a:prstGeom prst="round2SameRect">
            <a:avLst/>
          </a:prstGeom>
          <a:solidFill>
            <a:srgbClr val="00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597604" y="6205961"/>
            <a:ext cx="466795" cy="369332"/>
          </a:xfrm>
          <a:prstGeom prst="rect">
            <a:avLst/>
          </a:prstGeom>
        </p:spPr>
        <p:txBody>
          <a:bodyPr wrap="none">
            <a:spAutoFit/>
          </a:bodyPr>
          <a:lstStyle/>
          <a:p>
            <a:pPr algn="ctr"/>
            <a:fld id="{ADB4CC16-FA72-1340-853B-5AC5F4D20EDC}" type="slidenum">
              <a:rPr lang="en-US" b="1" smtClean="0">
                <a:solidFill>
                  <a:schemeClr val="bg1"/>
                </a:solidFill>
                <a:latin typeface="Arial" charset="0"/>
                <a:ea typeface="ＭＳ Ｐゴシック" charset="0"/>
                <a:cs typeface="Arial" charset="0"/>
              </a:rPr>
              <a:pPr algn="ctr"/>
              <a:t>‹#›</a:t>
            </a:fld>
            <a:endParaRPr lang="en-US" dirty="0">
              <a:solidFill>
                <a:schemeClr val="bg1"/>
              </a:solidFill>
            </a:endParaRPr>
          </a:p>
        </p:txBody>
      </p:sp>
    </p:spTree>
  </p:cSld>
  <p:clrMapOvr>
    <a:masterClrMapping/>
  </p:clrMapOvr>
  <p:extLst mod="1">
    <p:ext uri="{DCECCB84-F9BA-43D5-87BE-67443E8EF086}">
      <p15:sldGuideLst xmlns:p15="http://schemas.microsoft.com/office/powerpoint/2012/main" xmlns="">
        <p15:guide id="1" orient="horz" pos="4156"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3"/>
          <p:cNvSpPr>
            <a:spLocks noGrp="1"/>
          </p:cNvSpPr>
          <p:nvPr>
            <p:ph type="title"/>
          </p:nvPr>
        </p:nvSpPr>
        <p:spPr>
          <a:xfrm>
            <a:off x="457200" y="152636"/>
            <a:ext cx="8229600" cy="972108"/>
          </a:xfrm>
        </p:spPr>
        <p:txBody>
          <a:bodyPr/>
          <a:lstStyle/>
          <a:p>
            <a:r>
              <a:rPr lang="en-US"/>
              <a:t>Click to edit Master title style</a:t>
            </a:r>
          </a:p>
        </p:txBody>
      </p:sp>
      <p:sp>
        <p:nvSpPr>
          <p:cNvPr id="3" name="Content Placeholder 2"/>
          <p:cNvSpPr>
            <a:spLocks noGrp="1"/>
          </p:cNvSpPr>
          <p:nvPr>
            <p:ph sz="quarter" idx="10"/>
          </p:nvPr>
        </p:nvSpPr>
        <p:spPr>
          <a:xfrm>
            <a:off x="468313" y="1592263"/>
            <a:ext cx="8207375"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ound Same Side Corner Rectangle 7"/>
          <p:cNvSpPr/>
          <p:nvPr userDrawn="1"/>
        </p:nvSpPr>
        <p:spPr>
          <a:xfrm>
            <a:off x="532958" y="6183604"/>
            <a:ext cx="596087" cy="414046"/>
          </a:xfrm>
          <a:prstGeom prst="round2SameRect">
            <a:avLst/>
          </a:prstGeom>
          <a:solidFill>
            <a:srgbClr val="00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97604" y="6205961"/>
            <a:ext cx="466795" cy="369332"/>
          </a:xfrm>
          <a:prstGeom prst="rect">
            <a:avLst/>
          </a:prstGeom>
        </p:spPr>
        <p:txBody>
          <a:bodyPr wrap="none">
            <a:spAutoFit/>
          </a:bodyPr>
          <a:lstStyle/>
          <a:p>
            <a:pPr algn="ctr"/>
            <a:fld id="{ADB4CC16-FA72-1340-853B-5AC5F4D20EDC}" type="slidenum">
              <a:rPr lang="en-US" b="1" smtClean="0">
                <a:solidFill>
                  <a:schemeClr val="bg1"/>
                </a:solidFill>
                <a:latin typeface="Arial" charset="0"/>
                <a:ea typeface="ＭＳ Ｐゴシック" charset="0"/>
                <a:cs typeface="Arial" charset="0"/>
              </a:rPr>
              <a:pPr algn="ctr"/>
              <a:t>‹#›</a:t>
            </a:fld>
            <a:endParaRPr lang="en-US" dirty="0">
              <a:solidFill>
                <a:schemeClr val="bg1"/>
              </a:solidFill>
            </a:endParaRPr>
          </a:p>
        </p:txBody>
      </p:sp>
    </p:spTree>
  </p:cSld>
  <p:clrMapOvr>
    <a:masterClrMapping/>
  </p:clrMapOvr>
  <p:extLst mod="1">
    <p:ext uri="{DCECCB84-F9BA-43D5-87BE-67443E8EF086}">
      <p15:sldGuideLst xmlns:p15="http://schemas.microsoft.com/office/powerpoint/2012/main" xmlns="">
        <p15:guide id="1" orient="horz" pos="4156">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6.jpeg"/><Relationship Id="rId4" Type="http://schemas.openxmlformats.org/officeDocument/2006/relationships/slideLayout" Target="../slideLayouts/slideLayout1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21.xml"/><Relationship Id="rId7"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1.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6.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28953288"/>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2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0"/>
            <a:ext cx="8229600" cy="3952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152636"/>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xmlns="" val="4059926748"/>
      </p:ext>
    </p:extLst>
  </p:cSld>
  <p:clrMap bg1="lt1" tx1="dk1" bg2="lt2" tx2="dk2" accent1="accent1" accent2="accent2" accent3="accent3" accent4="accent4" accent5="accent5" accent6="accent6" hlink="hlink" folHlink="folHlink"/>
  <p:sldLayoutIdLst>
    <p:sldLayoutId id="2147483890" r:id="rId1"/>
    <p:sldLayoutId id="2147484048" r:id="rId2"/>
    <p:sldLayoutId id="2147484053" r:id="rId3"/>
    <p:sldLayoutId id="2147484074" r:id="rId4"/>
  </p:sldLayoutIdLst>
  <p:hf hdr="0" ftr="0" dt="0"/>
  <p:txStyles>
    <p:titleStyle>
      <a:lvl1pPr algn="l" defTabSz="457200" rtl="0" eaLnBrk="1" latinLnBrk="0" hangingPunct="1">
        <a:spcBef>
          <a:spcPct val="0"/>
        </a:spcBef>
        <a:buNone/>
        <a:defRPr sz="2800" b="1" kern="1200">
          <a:solidFill>
            <a:srgbClr val="10253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10253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10253F"/>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10253F"/>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10253F"/>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10253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3952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152636"/>
            <a:ext cx="82296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181319356"/>
      </p:ext>
    </p:extLst>
  </p:cSld>
  <p:clrMap bg1="lt1" tx1="dk1" bg2="lt2" tx2="dk2" accent1="accent1" accent2="accent2" accent3="accent3" accent4="accent4" accent5="accent5" accent6="accent6" hlink="hlink" folHlink="folHlink"/>
  <p:sldLayoutIdLst>
    <p:sldLayoutId id="2147484011" r:id="rId1"/>
    <p:sldLayoutId id="2147484051" r:id="rId2"/>
    <p:sldLayoutId id="2147484052" r:id="rId3"/>
    <p:sldLayoutId id="2147484060" r:id="rId4"/>
    <p:sldLayoutId id="2147484062" r:id="rId5"/>
    <p:sldLayoutId id="2147484063" r:id="rId6"/>
    <p:sldLayoutId id="2147484066" r:id="rId7"/>
    <p:sldLayoutId id="2147484065" r:id="rId8"/>
  </p:sldLayoutIdLst>
  <p:hf hdr="0" ftr="0" dt="0"/>
  <p:txStyles>
    <p:titleStyle>
      <a:lvl1pPr algn="l" defTabSz="457200" rtl="0" eaLnBrk="1" latinLnBrk="0" hangingPunct="1">
        <a:spcBef>
          <a:spcPct val="0"/>
        </a:spcBef>
        <a:buNone/>
        <a:defRPr sz="2800" b="1" kern="1200">
          <a:solidFill>
            <a:srgbClr val="10253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10253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10253F"/>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10253F"/>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10253F"/>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10253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38241522"/>
      </p:ext>
    </p:extLst>
  </p:cSld>
  <p:clrMap bg1="lt1" tx1="dk1" bg2="lt2" tx2="dk2" accent1="accent1" accent2="accent2" accent3="accent3" accent4="accent4" accent5="accent5" accent6="accent6" hlink="hlink" folHlink="folHlink"/>
  <p:sldLayoutIdLst>
    <p:sldLayoutId id="2147484055" r:id="rId1"/>
    <p:sldLayoutId id="2147484057" r:id="rId2"/>
    <p:sldLayoutId id="214748405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p:nvSpPr>
        <p:spPr>
          <a:xfrm>
            <a:off x="8676456" y="6453339"/>
            <a:ext cx="586408" cy="313011"/>
          </a:xfrm>
          <a:prstGeom prst="rect">
            <a:avLst/>
          </a:prstGeom>
        </p:spPr>
        <p:txBody>
          <a:bodyPr vert="horz" lIns="68580" tIns="34290" rIns="68580" bIns="34290" rtlCol="0" anchor="ctr"/>
          <a:lstStyle>
            <a:defPPr>
              <a:defRPr lang="en-GB"/>
            </a:defPPr>
            <a:lvl1pPr algn="l" rtl="0" fontAlgn="auto">
              <a:spcBef>
                <a:spcPts val="0"/>
              </a:spcBef>
              <a:spcAft>
                <a:spcPts val="0"/>
              </a:spcAft>
              <a:defRPr sz="1200" kern="1200" smtClean="0">
                <a:solidFill>
                  <a:schemeClr val="bg1">
                    <a:lumMod val="6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defRPr/>
            </a:pPr>
            <a:endParaRPr lang="en-GB" sz="900" dirty="0">
              <a:solidFill>
                <a:prstClr val="white">
                  <a:lumMod val="65000"/>
                </a:prstClr>
              </a:solidFill>
            </a:endParaRPr>
          </a:p>
        </p:txBody>
      </p:sp>
      <p:pic>
        <p:nvPicPr>
          <p:cNvPr id="4" name="Picture 3"/>
          <p:cNvPicPr>
            <a:picLocks noChangeAspect="1"/>
          </p:cNvPicPr>
          <p:nvPr userDrawn="1"/>
        </p:nvPicPr>
        <p:blipFill>
          <a:blip r:embed="rId8" cstate="print">
            <a:extLst>
              <a:ext uri="{28A0092B-C50C-407E-A947-70E740481C1C}">
                <a14:useLocalDpi xmlns:a14="http://schemas.microsoft.com/office/drawing/2010/main" xmlns=""/>
              </a:ext>
            </a:extLst>
          </a:blip>
          <a:stretch>
            <a:fillRect/>
          </a:stretch>
        </p:blipFill>
        <p:spPr>
          <a:xfrm>
            <a:off x="1" y="0"/>
            <a:ext cx="9244778" cy="6935638"/>
          </a:xfrm>
          <a:prstGeom prst="rect">
            <a:avLst/>
          </a:prstGeom>
        </p:spPr>
      </p:pic>
    </p:spTree>
    <p:extLst>
      <p:ext uri="{BB962C8B-B14F-4D97-AF65-F5344CB8AC3E}">
        <p14:creationId xmlns:p14="http://schemas.microsoft.com/office/powerpoint/2010/main" xmlns="" val="81478409"/>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Lst>
  <p:txStyles>
    <p:titleStyle>
      <a:lvl1pPr algn="l" defTabSz="342900" rtl="0" eaLnBrk="1" latinLnBrk="0" hangingPunct="1">
        <a:spcBef>
          <a:spcPct val="0"/>
        </a:spcBef>
        <a:buNone/>
        <a:defRPr sz="2100" b="1" kern="1200">
          <a:solidFill>
            <a:srgbClr val="032C50"/>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rgbClr val="032C50"/>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rgbClr val="032C50"/>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rgbClr val="032C50"/>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rgbClr val="032C50"/>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rgbClr val="032C50"/>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p:nvSpPr>
        <p:spPr>
          <a:xfrm>
            <a:off x="8676456" y="6453339"/>
            <a:ext cx="586408" cy="313011"/>
          </a:xfrm>
          <a:prstGeom prst="rect">
            <a:avLst/>
          </a:prstGeom>
        </p:spPr>
        <p:txBody>
          <a:bodyPr vert="horz" lIns="68580" tIns="34290" rIns="68580" bIns="34290" rtlCol="0" anchor="ctr"/>
          <a:lstStyle>
            <a:defPPr>
              <a:defRPr lang="en-GB"/>
            </a:defPPr>
            <a:lvl1pPr algn="l" rtl="0" fontAlgn="auto">
              <a:spcBef>
                <a:spcPts val="0"/>
              </a:spcBef>
              <a:spcAft>
                <a:spcPts val="0"/>
              </a:spcAft>
              <a:defRPr sz="1200" kern="1200" smtClean="0">
                <a:solidFill>
                  <a:schemeClr val="bg1">
                    <a:lumMod val="6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defRPr/>
            </a:pPr>
            <a:endParaRPr lang="en-GB" sz="900" dirty="0">
              <a:solidFill>
                <a:prstClr val="white">
                  <a:lumMod val="65000"/>
                </a:prstClr>
              </a:solidFill>
            </a:endParaRPr>
          </a:p>
        </p:txBody>
      </p:sp>
      <p:pic>
        <p:nvPicPr>
          <p:cNvPr id="4" name="Picture 3"/>
          <p:cNvPicPr>
            <a:picLocks noChangeAspect="1"/>
          </p:cNvPicPr>
          <p:nvPr userDrawn="1"/>
        </p:nvPicPr>
        <p:blipFill>
          <a:blip r:embed="rId12" cstate="print">
            <a:extLst>
              <a:ext uri="{28A0092B-C50C-407E-A947-70E740481C1C}">
                <a14:useLocalDpi xmlns:a14="http://schemas.microsoft.com/office/drawing/2010/main" xmlns=""/>
              </a:ext>
            </a:extLst>
          </a:blip>
          <a:stretch>
            <a:fillRect/>
          </a:stretch>
        </p:blipFill>
        <p:spPr>
          <a:xfrm>
            <a:off x="1" y="0"/>
            <a:ext cx="9244778" cy="6935638"/>
          </a:xfrm>
          <a:prstGeom prst="rect">
            <a:avLst/>
          </a:prstGeom>
        </p:spPr>
      </p:pic>
    </p:spTree>
    <p:extLst>
      <p:ext uri="{BB962C8B-B14F-4D97-AF65-F5344CB8AC3E}">
        <p14:creationId xmlns:p14="http://schemas.microsoft.com/office/powerpoint/2010/main" xmlns="" val="2102350163"/>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Lst>
  <p:txStyles>
    <p:titleStyle>
      <a:lvl1pPr algn="l" defTabSz="342900" rtl="0" eaLnBrk="1" latinLnBrk="0" hangingPunct="1">
        <a:spcBef>
          <a:spcPct val="0"/>
        </a:spcBef>
        <a:buNone/>
        <a:defRPr sz="2100" b="1" kern="1200">
          <a:solidFill>
            <a:srgbClr val="032C50"/>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rgbClr val="032C50"/>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rgbClr val="032C50"/>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rgbClr val="032C50"/>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rgbClr val="032C50"/>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rgbClr val="032C50"/>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9.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png"/><Relationship Id="rId1" Type="http://schemas.openxmlformats.org/officeDocument/2006/relationships/slideLayout" Target="../slideLayouts/slideLayout8.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9.xml"/><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70.png"/><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1540" y="2171762"/>
            <a:ext cx="4355976" cy="58477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A presentation to Parliament</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FB9"/>
                </a:solidFill>
                <a:effectLst/>
                <a:uLnTx/>
                <a:uFillTx/>
                <a:latin typeface="Arial" panose="020B0604020202020204" pitchFamily="34" charset="0"/>
                <a:ea typeface="+mn-ea"/>
                <a:cs typeface="Arial" panose="020B0604020202020204" pitchFamily="34" charset="0"/>
              </a:rPr>
              <a:t>Friday, 7 May 2021</a:t>
            </a:r>
            <a:endParaRPr kumimoji="0" lang="en-ZA" sz="1600" b="1" i="0" u="none" strike="noStrike" kern="1200" cap="none" spc="0" normalizeH="0" baseline="0" noProof="0" dirty="0">
              <a:ln>
                <a:noFill/>
              </a:ln>
              <a:solidFill>
                <a:srgbClr val="00AFB9"/>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426705" y="1205753"/>
            <a:ext cx="4572000" cy="954107"/>
          </a:xfrm>
          <a:prstGeom prst="rect">
            <a:avLst/>
          </a:prstGeom>
        </p:spPr>
        <p:txBody>
          <a:bodyPr>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CSIR </a:t>
            </a:r>
            <a:r>
              <a:rPr kumimoji="0" lang="en-ZA" sz="2800" b="1" i="0" u="none" strike="noStrike" kern="1200" cap="none" spc="0" normalizeH="0" baseline="0" noProof="0" dirty="0">
                <a:ln>
                  <a:noFill/>
                </a:ln>
                <a:solidFill>
                  <a:srgbClr val="00AFB9"/>
                </a:solidFill>
                <a:effectLst/>
                <a:uLnTx/>
                <a:uFillTx/>
                <a:latin typeface="Arial" panose="020B0604020202020204" pitchFamily="34" charset="0"/>
                <a:ea typeface="+mn-ea"/>
                <a:cs typeface="Arial" panose="020B0604020202020204" pitchFamily="34" charset="0"/>
              </a:rPr>
              <a:t>Shareholder’s </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00AFB9"/>
                </a:solidFill>
                <a:effectLst/>
                <a:uLnTx/>
                <a:uFillTx/>
                <a:latin typeface="Arial" panose="020B0604020202020204" pitchFamily="34" charset="0"/>
                <a:ea typeface="+mn-ea"/>
                <a:cs typeface="Arial" panose="020B0604020202020204" pitchFamily="34" charset="0"/>
              </a:rPr>
              <a:t>Compact </a:t>
            </a:r>
            <a:r>
              <a:rPr kumimoji="0" lang="en-ZA" sz="28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2021/22</a:t>
            </a:r>
          </a:p>
        </p:txBody>
      </p:sp>
    </p:spTree>
    <p:extLst>
      <p:ext uri="{BB962C8B-B14F-4D97-AF65-F5344CB8AC3E}">
        <p14:creationId xmlns:p14="http://schemas.microsoft.com/office/powerpoint/2010/main" xmlns="" val="1283724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78900" y="1338359"/>
            <a:ext cx="8763918" cy="5439013"/>
            <a:chOff x="217488" y="1338359"/>
            <a:chExt cx="8625330" cy="5353004"/>
          </a:xfrm>
        </p:grpSpPr>
        <p:sp>
          <p:nvSpPr>
            <p:cNvPr id="4" name="Rectangle 3"/>
            <p:cNvSpPr/>
            <p:nvPr/>
          </p:nvSpPr>
          <p:spPr>
            <a:xfrm>
              <a:off x="830804" y="6297580"/>
              <a:ext cx="7626039" cy="393783"/>
            </a:xfrm>
            <a:prstGeom prst="rect">
              <a:avLst/>
            </a:prstGeom>
            <a:ln>
              <a:solidFill>
                <a:schemeClr val="bg1">
                  <a:lumMod val="85000"/>
                </a:schemeClr>
              </a:solidFill>
            </a:ln>
          </p:spPr>
          <p:txBody>
            <a:bodyPr wrap="square">
              <a:spAutoFit/>
            </a:bodyPr>
            <a:lstStyle/>
            <a:p>
              <a:pPr lvl="0" algn="ctr" eaLnBrk="0" fontAlgn="base" hangingPunct="0">
                <a:spcBef>
                  <a:spcPct val="0"/>
                </a:spcBef>
                <a:spcAft>
                  <a:spcPct val="0"/>
                </a:spcAft>
                <a:defRPr/>
              </a:pPr>
              <a:r>
                <a:rPr lang="en-US" sz="1000" b="1" dirty="0">
                  <a:solidFill>
                    <a:srgbClr val="1F497D">
                      <a:lumMod val="50000"/>
                    </a:srgbClr>
                  </a:solidFill>
                  <a:latin typeface="Arial"/>
                  <a:cs typeface="Arial"/>
                </a:rPr>
                <a:t>The clusters are technology industry convergences that represent the CSIR’s strategic focus. </a:t>
              </a:r>
            </a:p>
            <a:p>
              <a:pPr lvl="0" algn="ctr" eaLnBrk="0" fontAlgn="base" hangingPunct="0">
                <a:spcBef>
                  <a:spcPct val="0"/>
                </a:spcBef>
                <a:spcAft>
                  <a:spcPct val="0"/>
                </a:spcAft>
                <a:defRPr/>
              </a:pPr>
              <a:r>
                <a:rPr lang="en-US" sz="1000" b="1" dirty="0">
                  <a:solidFill>
                    <a:srgbClr val="1F497D">
                      <a:lumMod val="50000"/>
                    </a:srgbClr>
                  </a:solidFill>
                  <a:latin typeface="Arial"/>
                  <a:cs typeface="Arial"/>
                </a:rPr>
                <a:t>They have been selected based on national priorities, potential for socioeconomic impact and the fourth industrial revolution. </a:t>
              </a:r>
            </a:p>
          </p:txBody>
        </p:sp>
        <p:grpSp>
          <p:nvGrpSpPr>
            <p:cNvPr id="5" name="Group 4"/>
            <p:cNvGrpSpPr/>
            <p:nvPr/>
          </p:nvGrpSpPr>
          <p:grpSpPr>
            <a:xfrm>
              <a:off x="217488" y="1338359"/>
              <a:ext cx="8625330" cy="4897911"/>
              <a:chOff x="1404559" y="1389848"/>
              <a:chExt cx="8628698" cy="5070581"/>
            </a:xfrm>
          </p:grpSpPr>
          <p:sp>
            <p:nvSpPr>
              <p:cNvPr id="6" name="Round Same Side Corner Rectangle 5"/>
              <p:cNvSpPr/>
              <p:nvPr/>
            </p:nvSpPr>
            <p:spPr>
              <a:xfrm rot="16200000">
                <a:off x="4035828" y="-1241420"/>
                <a:ext cx="3366162" cy="8628697"/>
              </a:xfrm>
              <a:prstGeom prst="round2SameRect">
                <a:avLst>
                  <a:gd name="adj1" fmla="val 4731"/>
                  <a:gd name="adj2" fmla="val 0"/>
                </a:avLst>
              </a:prstGeom>
              <a:gradFill flip="none" rotWithShape="1">
                <a:gsLst>
                  <a:gs pos="0">
                    <a:srgbClr val="27BFD6"/>
                  </a:gs>
                  <a:gs pos="100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 Same Side Corner Rectangle 6"/>
              <p:cNvSpPr/>
              <p:nvPr/>
            </p:nvSpPr>
            <p:spPr>
              <a:xfrm rot="16200000">
                <a:off x="4874259" y="1301430"/>
                <a:ext cx="1689297" cy="8628697"/>
              </a:xfrm>
              <a:prstGeom prst="round2SameRect">
                <a:avLst>
                  <a:gd name="adj1" fmla="val 8046"/>
                  <a:gd name="adj2" fmla="val 0"/>
                </a:avLst>
              </a:prstGeom>
              <a:gradFill flip="none" rotWithShape="1">
                <a:gsLst>
                  <a:gs pos="0">
                    <a:srgbClr val="2886C7"/>
                  </a:gs>
                  <a:gs pos="100000">
                    <a:schemeClr val="bg1">
                      <a:alpha val="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1941024" y="1593170"/>
                <a:ext cx="8055249" cy="4761081"/>
                <a:chOff x="1800348" y="1459960"/>
                <a:chExt cx="8055249" cy="4761081"/>
              </a:xfrm>
            </p:grpSpPr>
            <p:grpSp>
              <p:nvGrpSpPr>
                <p:cNvPr id="32" name="Group 31"/>
                <p:cNvGrpSpPr/>
                <p:nvPr/>
              </p:nvGrpSpPr>
              <p:grpSpPr>
                <a:xfrm>
                  <a:off x="1800348" y="3155674"/>
                  <a:ext cx="8055249" cy="1377072"/>
                  <a:chOff x="1800348" y="3155674"/>
                  <a:chExt cx="8055249" cy="1377072"/>
                </a:xfrm>
              </p:grpSpPr>
              <p:sp>
                <p:nvSpPr>
                  <p:cNvPr id="41" name="Rounded Rectangle 40"/>
                  <p:cNvSpPr/>
                  <p:nvPr/>
                </p:nvSpPr>
                <p:spPr>
                  <a:xfrm>
                    <a:off x="4517336" y="3155674"/>
                    <a:ext cx="2628900" cy="1377072"/>
                  </a:xfrm>
                  <a:prstGeom prst="roundRect">
                    <a:avLst>
                      <a:gd name="adj" fmla="val 699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1800348" y="3155674"/>
                    <a:ext cx="2628900" cy="1377072"/>
                  </a:xfrm>
                  <a:prstGeom prst="roundRect">
                    <a:avLst>
                      <a:gd name="adj" fmla="val 699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7226697" y="3155674"/>
                    <a:ext cx="2628900" cy="1377072"/>
                  </a:xfrm>
                  <a:prstGeom prst="roundRect">
                    <a:avLst>
                      <a:gd name="adj" fmla="val 699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800348" y="4843969"/>
                  <a:ext cx="8055249" cy="1377072"/>
                  <a:chOff x="1800348" y="3155674"/>
                  <a:chExt cx="8055249" cy="1377072"/>
                </a:xfrm>
              </p:grpSpPr>
              <p:sp>
                <p:nvSpPr>
                  <p:cNvPr id="38" name="Rounded Rectangle 37"/>
                  <p:cNvSpPr/>
                  <p:nvPr/>
                </p:nvSpPr>
                <p:spPr>
                  <a:xfrm>
                    <a:off x="4517336" y="3155674"/>
                    <a:ext cx="2628900" cy="1377072"/>
                  </a:xfrm>
                  <a:prstGeom prst="roundRect">
                    <a:avLst>
                      <a:gd name="adj" fmla="val 699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1800348" y="3155674"/>
                    <a:ext cx="2628900" cy="1377072"/>
                  </a:xfrm>
                  <a:prstGeom prst="roundRect">
                    <a:avLst>
                      <a:gd name="adj" fmla="val 699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7226697" y="3155674"/>
                    <a:ext cx="2628900" cy="1377072"/>
                  </a:xfrm>
                  <a:prstGeom prst="roundRect">
                    <a:avLst>
                      <a:gd name="adj" fmla="val 699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1800348" y="1459960"/>
                  <a:ext cx="8055249" cy="1377072"/>
                  <a:chOff x="1800348" y="3155674"/>
                  <a:chExt cx="8055249" cy="1377072"/>
                </a:xfrm>
              </p:grpSpPr>
              <p:sp>
                <p:nvSpPr>
                  <p:cNvPr id="35" name="Rounded Rectangle 34"/>
                  <p:cNvSpPr/>
                  <p:nvPr/>
                </p:nvSpPr>
                <p:spPr>
                  <a:xfrm>
                    <a:off x="4517336" y="3155674"/>
                    <a:ext cx="2628900" cy="1377072"/>
                  </a:xfrm>
                  <a:prstGeom prst="roundRect">
                    <a:avLst>
                      <a:gd name="adj" fmla="val 699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1800348" y="3155674"/>
                    <a:ext cx="2628900" cy="1377072"/>
                  </a:xfrm>
                  <a:prstGeom prst="roundRect">
                    <a:avLst>
                      <a:gd name="adj" fmla="val 699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7226697" y="3155674"/>
                    <a:ext cx="2628900" cy="1377072"/>
                  </a:xfrm>
                  <a:prstGeom prst="roundRect">
                    <a:avLst>
                      <a:gd name="adj" fmla="val 699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9" name="Round Same Side Corner Rectangle 8"/>
              <p:cNvSpPr/>
              <p:nvPr/>
            </p:nvSpPr>
            <p:spPr>
              <a:xfrm rot="16200000">
                <a:off x="54931" y="2918288"/>
                <a:ext cx="3097296" cy="398039"/>
              </a:xfrm>
              <a:prstGeom prst="round2SameRect">
                <a:avLst>
                  <a:gd name="adj1" fmla="val 1630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 Same Side Corner Rectangle 9"/>
              <p:cNvSpPr/>
              <p:nvPr/>
            </p:nvSpPr>
            <p:spPr>
              <a:xfrm rot="16200000">
                <a:off x="874330" y="5411335"/>
                <a:ext cx="1473145" cy="412686"/>
              </a:xfrm>
              <a:prstGeom prst="round2SameRect">
                <a:avLst>
                  <a:gd name="adj1" fmla="val 2536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32C5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916470" y="1389848"/>
                <a:ext cx="8116786" cy="5070581"/>
              </a:xfrm>
              <a:prstGeom prst="rect">
                <a:avLst/>
              </a:prstGeom>
            </p:spPr>
          </p:pic>
          <p:sp>
            <p:nvSpPr>
              <p:cNvPr id="12" name="TextBox 11"/>
              <p:cNvSpPr txBox="1"/>
              <p:nvPr/>
            </p:nvSpPr>
            <p:spPr>
              <a:xfrm>
                <a:off x="7355236" y="1962234"/>
                <a:ext cx="2636004"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32C50"/>
                    </a:solidFill>
                    <a:effectLst/>
                    <a:uLnTx/>
                    <a:uFillTx/>
                    <a:latin typeface="Arial"/>
                    <a:ea typeface="ＭＳ Ｐゴシック" charset="0"/>
                    <a:cs typeface="Arial"/>
                  </a:rPr>
                  <a:t>Develop technologies to drive improved health outcomes and patient-centric healthcare delivery</a:t>
                </a:r>
              </a:p>
            </p:txBody>
          </p:sp>
          <p:sp>
            <p:nvSpPr>
              <p:cNvPr id="13" name="Rectangle 12"/>
              <p:cNvSpPr/>
              <p:nvPr/>
            </p:nvSpPr>
            <p:spPr>
              <a:xfrm>
                <a:off x="7976259" y="1480592"/>
                <a:ext cx="1670872" cy="26655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100" b="1" i="0" u="none" strike="noStrike" kern="1200" cap="none" spc="0" normalizeH="0" baseline="0" noProof="0" dirty="0">
                    <a:ln>
                      <a:noFill/>
                    </a:ln>
                    <a:solidFill>
                      <a:schemeClr val="bg1"/>
                    </a:solidFill>
                    <a:effectLst/>
                    <a:uLnTx/>
                    <a:uFillTx/>
                    <a:latin typeface="Arial"/>
                    <a:ea typeface="ＭＳ Ｐゴシック" charset="0"/>
                    <a:cs typeface="Arial"/>
                  </a:rPr>
                  <a:t>NextGen Health</a:t>
                </a:r>
                <a:endParaRPr kumimoji="0" lang="en-GB" sz="1100" b="1" i="0" u="none" strike="noStrike" kern="1200" cap="none" spc="0" normalizeH="0" baseline="0" noProof="0" dirty="0">
                  <a:ln>
                    <a:noFill/>
                  </a:ln>
                  <a:solidFill>
                    <a:schemeClr val="bg1"/>
                  </a:solidFill>
                  <a:effectLst/>
                  <a:uLnTx/>
                  <a:uFillTx/>
                  <a:latin typeface="Arial"/>
                  <a:ea typeface="ＭＳ Ｐゴシック" charset="0"/>
                  <a:cs typeface="Arial"/>
                </a:endParaRPr>
              </a:p>
            </p:txBody>
          </p:sp>
          <p:sp>
            <p:nvSpPr>
              <p:cNvPr id="14" name="TextBox 13"/>
              <p:cNvSpPr txBox="1"/>
              <p:nvPr/>
            </p:nvSpPr>
            <p:spPr>
              <a:xfrm>
                <a:off x="7355235" y="3705196"/>
                <a:ext cx="2636004"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32C50"/>
                    </a:solidFill>
                    <a:effectLst/>
                    <a:uLnTx/>
                    <a:uFillTx/>
                    <a:latin typeface="Arial"/>
                    <a:ea typeface="ＭＳ Ｐゴシック" charset="0"/>
                    <a:cs typeface="Arial"/>
                  </a:rPr>
                  <a:t>Build resilient defence and security capabilities to strengthen national security technology capacity</a:t>
                </a:r>
              </a:p>
            </p:txBody>
          </p:sp>
          <p:sp>
            <p:nvSpPr>
              <p:cNvPr id="15" name="Rectangle 14"/>
              <p:cNvSpPr/>
              <p:nvPr/>
            </p:nvSpPr>
            <p:spPr>
              <a:xfrm>
                <a:off x="7824825" y="3194237"/>
                <a:ext cx="1973740" cy="26655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100" b="1" i="0" u="none" strike="noStrike" kern="1200" cap="none" spc="0" normalizeH="0" baseline="0" noProof="0" dirty="0">
                    <a:ln>
                      <a:noFill/>
                    </a:ln>
                    <a:solidFill>
                      <a:srgbClr val="032C50"/>
                    </a:solidFill>
                    <a:effectLst/>
                    <a:uLnTx/>
                    <a:uFillTx/>
                    <a:latin typeface="Arial"/>
                    <a:ea typeface="ＭＳ Ｐゴシック" charset="0"/>
                    <a:cs typeface="Arial"/>
                  </a:rPr>
                  <a:t>Defence &amp; Security</a:t>
                </a:r>
                <a:endParaRPr kumimoji="0" lang="en-GB" sz="1100" b="1" i="0" u="none" strike="noStrike" kern="1200" cap="none" spc="0" normalizeH="0" baseline="0" noProof="0" dirty="0">
                  <a:ln>
                    <a:noFill/>
                  </a:ln>
                  <a:solidFill>
                    <a:srgbClr val="032C50"/>
                  </a:solidFill>
                  <a:effectLst/>
                  <a:uLnTx/>
                  <a:uFillTx/>
                  <a:latin typeface="Arial"/>
                  <a:ea typeface="ＭＳ Ｐゴシック" charset="0"/>
                  <a:cs typeface="Arial"/>
                </a:endParaRPr>
              </a:p>
            </p:txBody>
          </p:sp>
          <p:sp>
            <p:nvSpPr>
              <p:cNvPr id="16" name="TextBox 15"/>
              <p:cNvSpPr txBox="1"/>
              <p:nvPr/>
            </p:nvSpPr>
            <p:spPr>
              <a:xfrm>
                <a:off x="7393423" y="5399470"/>
                <a:ext cx="2597817"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Support the digitalisation of government, public institutions and private sectors</a:t>
                </a:r>
              </a:p>
            </p:txBody>
          </p:sp>
          <p:sp>
            <p:nvSpPr>
              <p:cNvPr id="17" name="Rectangle 16"/>
              <p:cNvSpPr/>
              <p:nvPr/>
            </p:nvSpPr>
            <p:spPr>
              <a:xfrm>
                <a:off x="7824825" y="4810221"/>
                <a:ext cx="1973740" cy="439023"/>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100" b="1" i="0" u="none" strike="noStrike" kern="1200" cap="none" spc="0" normalizeH="0" baseline="0" noProof="0" dirty="0">
                    <a:ln>
                      <a:noFill/>
                    </a:ln>
                    <a:solidFill>
                      <a:schemeClr val="bg1"/>
                    </a:solidFill>
                    <a:effectLst/>
                    <a:uLnTx/>
                    <a:uFillTx/>
                    <a:latin typeface="Arial"/>
                    <a:ea typeface="ＭＳ Ｐゴシック" charset="0"/>
                    <a:cs typeface="Arial"/>
                  </a:rPr>
                  <a:t>NextGen Enterprises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100" b="1" i="0" u="none" strike="noStrike" kern="1200" cap="none" spc="0" normalizeH="0" baseline="0" noProof="0" dirty="0">
                    <a:ln>
                      <a:noFill/>
                    </a:ln>
                    <a:solidFill>
                      <a:schemeClr val="bg1"/>
                    </a:solidFill>
                    <a:effectLst/>
                    <a:uLnTx/>
                    <a:uFillTx/>
                    <a:latin typeface="Arial"/>
                    <a:ea typeface="ＭＳ Ｐゴシック" charset="0"/>
                    <a:cs typeface="Arial"/>
                  </a:rPr>
                  <a:t>&amp; Institutions</a:t>
                </a:r>
                <a:endParaRPr kumimoji="0" lang="en-GB" sz="1100" b="1" i="0" u="none" strike="noStrike" kern="1200" cap="none" spc="0" normalizeH="0" baseline="0" noProof="0" dirty="0">
                  <a:ln>
                    <a:noFill/>
                  </a:ln>
                  <a:solidFill>
                    <a:schemeClr val="bg1"/>
                  </a:solidFill>
                  <a:effectLst/>
                  <a:uLnTx/>
                  <a:uFillTx/>
                  <a:latin typeface="Arial"/>
                  <a:ea typeface="ＭＳ Ｐゴシック" charset="0"/>
                  <a:cs typeface="Arial"/>
                </a:endParaRPr>
              </a:p>
            </p:txBody>
          </p:sp>
          <p:sp>
            <p:nvSpPr>
              <p:cNvPr id="18" name="TextBox 17"/>
              <p:cNvSpPr txBox="1"/>
              <p:nvPr/>
            </p:nvSpPr>
            <p:spPr>
              <a:xfrm>
                <a:off x="4578510" y="1927122"/>
                <a:ext cx="2662856"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32C50"/>
                    </a:solidFill>
                    <a:effectLst/>
                    <a:uLnTx/>
                    <a:uFillTx/>
                    <a:latin typeface="Arial"/>
                    <a:ea typeface="ＭＳ Ｐゴシック" charset="0"/>
                    <a:cs typeface="Arial"/>
                  </a:rPr>
                  <a:t>Establish state-of-the-art (bio)-chemistry to drive local pharmaceutical and the  broader chemical industries</a:t>
                </a:r>
              </a:p>
            </p:txBody>
          </p:sp>
          <p:sp>
            <p:nvSpPr>
              <p:cNvPr id="19" name="TextBox 18"/>
              <p:cNvSpPr txBox="1"/>
              <p:nvPr/>
            </p:nvSpPr>
            <p:spPr>
              <a:xfrm>
                <a:off x="4673528" y="3713653"/>
                <a:ext cx="2567838"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32C50"/>
                    </a:solidFill>
                    <a:effectLst/>
                    <a:uLnTx/>
                    <a:uFillTx/>
                    <a:latin typeface="Arial"/>
                    <a:ea typeface="ＭＳ Ｐゴシック" charset="0"/>
                    <a:cs typeface="Arial"/>
                  </a:rPr>
                  <a:t>Support the growth and revitalisation of the mining industry </a:t>
                </a:r>
              </a:p>
            </p:txBody>
          </p:sp>
          <p:sp>
            <p:nvSpPr>
              <p:cNvPr id="20" name="TextBox 19"/>
              <p:cNvSpPr txBox="1"/>
              <p:nvPr/>
            </p:nvSpPr>
            <p:spPr>
              <a:xfrm>
                <a:off x="4673529" y="5399470"/>
                <a:ext cx="2567838"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Enable South Africa to have an efficient, effective and integrated logistics sector</a:t>
                </a:r>
              </a:p>
            </p:txBody>
          </p:sp>
          <p:sp>
            <p:nvSpPr>
              <p:cNvPr id="21" name="Rectangle 20"/>
              <p:cNvSpPr/>
              <p:nvPr/>
            </p:nvSpPr>
            <p:spPr>
              <a:xfrm>
                <a:off x="5209682" y="3155364"/>
                <a:ext cx="1722208" cy="439023"/>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100" b="1" i="0" u="none" strike="noStrike" kern="1200" cap="none" spc="0" normalizeH="0" baseline="0" noProof="0" dirty="0">
                    <a:ln>
                      <a:noFill/>
                    </a:ln>
                    <a:solidFill>
                      <a:srgbClr val="032C50"/>
                    </a:solidFill>
                    <a:effectLst/>
                    <a:uLnTx/>
                    <a:uFillTx/>
                    <a:latin typeface="Arial"/>
                    <a:ea typeface="ＭＳ Ｐゴシック" charset="0"/>
                    <a:cs typeface="Arial"/>
                  </a:rPr>
                  <a:t>FUTURE PRODUCTION</a:t>
                </a:r>
              </a:p>
              <a:p>
                <a:pPr lvl="0" algn="ctr" eaLnBrk="0" fontAlgn="base" hangingPunct="0">
                  <a:spcBef>
                    <a:spcPct val="0"/>
                  </a:spcBef>
                  <a:spcAft>
                    <a:spcPct val="0"/>
                  </a:spcAft>
                  <a:defRPr/>
                </a:pPr>
                <a:r>
                  <a:rPr lang="en-ZA" sz="1100" b="1" dirty="0">
                    <a:solidFill>
                      <a:schemeClr val="bg1"/>
                    </a:solidFill>
                    <a:latin typeface="Arial"/>
                    <a:ea typeface="ＭＳ Ｐゴシック" charset="0"/>
                    <a:cs typeface="Arial"/>
                  </a:rPr>
                  <a:t>Mining</a:t>
                </a:r>
                <a:endParaRPr kumimoji="0" lang="en-GB" sz="1100" b="1" i="0" u="none" strike="noStrike" kern="1200" cap="none" spc="0" normalizeH="0" baseline="0" noProof="0" dirty="0">
                  <a:ln>
                    <a:noFill/>
                  </a:ln>
                  <a:solidFill>
                    <a:schemeClr val="bg1"/>
                  </a:solidFill>
                  <a:effectLst/>
                  <a:uLnTx/>
                  <a:uFillTx/>
                  <a:latin typeface="Arial"/>
                  <a:ea typeface="ＭＳ Ｐゴシック" charset="0"/>
                  <a:cs typeface="Arial"/>
                </a:endParaRPr>
              </a:p>
            </p:txBody>
          </p:sp>
          <p:sp>
            <p:nvSpPr>
              <p:cNvPr id="22" name="Rectangle 21"/>
              <p:cNvSpPr/>
              <p:nvPr/>
            </p:nvSpPr>
            <p:spPr>
              <a:xfrm>
                <a:off x="5083916" y="4920166"/>
                <a:ext cx="1973740" cy="26655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100" b="1" i="0" u="none" strike="noStrike" kern="1200" cap="none" spc="0" normalizeH="0" baseline="0" noProof="0" dirty="0">
                    <a:ln>
                      <a:noFill/>
                    </a:ln>
                    <a:solidFill>
                      <a:schemeClr val="bg1"/>
                    </a:solidFill>
                    <a:effectLst/>
                    <a:uLnTx/>
                    <a:uFillTx/>
                    <a:latin typeface="Arial"/>
                    <a:ea typeface="ＭＳ Ｐゴシック" charset="0"/>
                    <a:cs typeface="Arial"/>
                  </a:rPr>
                  <a:t>SMART Mobility</a:t>
                </a:r>
                <a:endParaRPr kumimoji="0" lang="en-GB" sz="1100" b="1" i="0" u="none" strike="noStrike" kern="1200" cap="none" spc="0" normalizeH="0" baseline="0" noProof="0" dirty="0">
                  <a:ln>
                    <a:noFill/>
                  </a:ln>
                  <a:solidFill>
                    <a:schemeClr val="bg1"/>
                  </a:solidFill>
                  <a:effectLst/>
                  <a:uLnTx/>
                  <a:uFillTx/>
                  <a:latin typeface="Arial"/>
                  <a:ea typeface="ＭＳ Ｐゴシック" charset="0"/>
                  <a:cs typeface="Arial"/>
                </a:endParaRPr>
              </a:p>
            </p:txBody>
          </p:sp>
          <p:sp>
            <p:nvSpPr>
              <p:cNvPr id="23" name="Rectangle 22"/>
              <p:cNvSpPr/>
              <p:nvPr/>
            </p:nvSpPr>
            <p:spPr>
              <a:xfrm>
                <a:off x="2621943" y="3100517"/>
                <a:ext cx="1722208" cy="439023"/>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100" b="1" i="0" u="none" strike="noStrike" kern="1200" cap="none" spc="0" normalizeH="0" baseline="0" noProof="0" dirty="0">
                    <a:ln>
                      <a:noFill/>
                    </a:ln>
                    <a:solidFill>
                      <a:srgbClr val="032C50"/>
                    </a:solidFill>
                    <a:effectLst/>
                    <a:uLnTx/>
                    <a:uFillTx/>
                    <a:latin typeface="Arial"/>
                    <a:ea typeface="ＭＳ Ｐゴシック" charset="0"/>
                    <a:cs typeface="Arial"/>
                  </a:rPr>
                  <a:t>FUTURE PRODUCTION</a:t>
                </a:r>
              </a:p>
              <a:p>
                <a:pPr algn="ctr" eaLnBrk="0" fontAlgn="base" hangingPunct="0">
                  <a:spcBef>
                    <a:spcPct val="0"/>
                  </a:spcBef>
                  <a:spcAft>
                    <a:spcPct val="0"/>
                  </a:spcAft>
                  <a:defRPr/>
                </a:pPr>
                <a:r>
                  <a:rPr lang="en-ZA" sz="1100" b="1" dirty="0">
                    <a:solidFill>
                      <a:schemeClr val="bg1"/>
                    </a:solidFill>
                    <a:latin typeface="Arial"/>
                    <a:ea typeface="ＭＳ Ｐゴシック" charset="0"/>
                    <a:cs typeface="Arial"/>
                  </a:rPr>
                  <a:t>Manufacturing</a:t>
                </a:r>
                <a:endParaRPr kumimoji="0" lang="en-GB" sz="1100" b="1" i="0" u="none" strike="noStrike" kern="1200" cap="none" spc="0" normalizeH="0" baseline="0" noProof="0" dirty="0">
                  <a:ln>
                    <a:noFill/>
                  </a:ln>
                  <a:solidFill>
                    <a:schemeClr val="bg1"/>
                  </a:solidFill>
                  <a:effectLst/>
                  <a:uLnTx/>
                  <a:uFillTx/>
                  <a:latin typeface="Arial"/>
                  <a:ea typeface="ＭＳ Ｐゴシック" charset="0"/>
                  <a:cs typeface="Arial"/>
                </a:endParaRPr>
              </a:p>
            </p:txBody>
          </p:sp>
          <p:sp>
            <p:nvSpPr>
              <p:cNvPr id="24" name="Rectangle 23"/>
              <p:cNvSpPr/>
              <p:nvPr/>
            </p:nvSpPr>
            <p:spPr>
              <a:xfrm>
                <a:off x="2496176" y="4913615"/>
                <a:ext cx="1973740" cy="26655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100" b="1" i="0" u="none" strike="noStrike" kern="1200" cap="none" spc="0" normalizeH="0" baseline="0" noProof="0" dirty="0">
                    <a:ln>
                      <a:noFill/>
                    </a:ln>
                    <a:solidFill>
                      <a:schemeClr val="bg1"/>
                    </a:solidFill>
                    <a:effectLst/>
                    <a:uLnTx/>
                    <a:uFillTx/>
                    <a:latin typeface="Arial"/>
                    <a:ea typeface="ＭＳ Ｐゴシック" charset="0"/>
                    <a:cs typeface="Arial"/>
                  </a:rPr>
                  <a:t>SMART Places</a:t>
                </a:r>
                <a:endParaRPr kumimoji="0" lang="en-GB" sz="1100" b="1" i="0" u="none" strike="noStrike" kern="1200" cap="none" spc="0" normalizeH="0" baseline="0" noProof="0" dirty="0">
                  <a:ln>
                    <a:noFill/>
                  </a:ln>
                  <a:solidFill>
                    <a:schemeClr val="bg1"/>
                  </a:solidFill>
                  <a:effectLst/>
                  <a:uLnTx/>
                  <a:uFillTx/>
                  <a:latin typeface="Arial"/>
                  <a:ea typeface="ＭＳ Ｐゴシック" charset="0"/>
                  <a:cs typeface="Arial"/>
                </a:endParaRPr>
              </a:p>
            </p:txBody>
          </p:sp>
          <p:sp>
            <p:nvSpPr>
              <p:cNvPr id="25" name="Rectangle 24"/>
              <p:cNvSpPr/>
              <p:nvPr/>
            </p:nvSpPr>
            <p:spPr>
              <a:xfrm>
                <a:off x="1916470" y="5310242"/>
                <a:ext cx="2605003" cy="83099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Effect smarter resource use, sustainable economic growth and smart infrastructure and service developments</a:t>
                </a:r>
                <a:endParaRPr kumimoji="0" lang="en-ZA" sz="1200" b="0" i="0" u="none" strike="noStrike" kern="1200" cap="none" spc="0" normalizeH="0" baseline="0" noProof="0" dirty="0">
                  <a:ln>
                    <a:noFill/>
                  </a:ln>
                  <a:solidFill>
                    <a:prstClr val="black"/>
                  </a:solidFill>
                  <a:effectLst/>
                  <a:uLnTx/>
                  <a:uFillTx/>
                  <a:cs typeface="+mn-cs"/>
                </a:endParaRPr>
              </a:p>
            </p:txBody>
          </p:sp>
          <p:sp>
            <p:nvSpPr>
              <p:cNvPr id="26" name="TextBox 25"/>
              <p:cNvSpPr txBox="1"/>
              <p:nvPr/>
            </p:nvSpPr>
            <p:spPr>
              <a:xfrm>
                <a:off x="1918638" y="3713653"/>
                <a:ext cx="2602834"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32C50"/>
                    </a:solidFill>
                    <a:effectLst/>
                    <a:uLnTx/>
                    <a:uFillTx/>
                    <a:latin typeface="Arial"/>
                    <a:ea typeface="ＭＳ Ｐゴシック" charset="0"/>
                    <a:cs typeface="Arial"/>
                  </a:rPr>
                  <a:t>Strengthen manufacturing value chain to enhance Industry Competitiveness </a:t>
                </a:r>
              </a:p>
            </p:txBody>
          </p:sp>
          <p:sp>
            <p:nvSpPr>
              <p:cNvPr id="27" name="TextBox 26"/>
              <p:cNvSpPr txBox="1"/>
              <p:nvPr/>
            </p:nvSpPr>
            <p:spPr>
              <a:xfrm>
                <a:off x="1916469" y="1997692"/>
                <a:ext cx="2620024"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32C50"/>
                    </a:solidFill>
                    <a:effectLst/>
                    <a:uLnTx/>
                    <a:uFillTx/>
                    <a:latin typeface="Arial"/>
                    <a:ea typeface="ＭＳ Ｐゴシック" charset="0"/>
                    <a:cs typeface="Arial"/>
                  </a:rPr>
                  <a:t>Innovate to strengthen  primary production, agro-processing and advance rural economies</a:t>
                </a:r>
              </a:p>
            </p:txBody>
          </p:sp>
          <p:sp>
            <p:nvSpPr>
              <p:cNvPr id="28" name="Rectangle 27"/>
              <p:cNvSpPr/>
              <p:nvPr/>
            </p:nvSpPr>
            <p:spPr>
              <a:xfrm>
                <a:off x="2647610" y="1408048"/>
                <a:ext cx="1670872" cy="26655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100" b="1" i="0" u="none" strike="noStrike" kern="1200" cap="none" spc="0" normalizeH="0" baseline="0" noProof="0" dirty="0">
                    <a:ln>
                      <a:noFill/>
                    </a:ln>
                    <a:solidFill>
                      <a:schemeClr val="bg1"/>
                    </a:solidFill>
                    <a:effectLst/>
                    <a:uLnTx/>
                    <a:uFillTx/>
                    <a:latin typeface="Arial"/>
                    <a:ea typeface="ＭＳ Ｐゴシック" charset="0"/>
                    <a:cs typeface="Arial"/>
                  </a:rPr>
                  <a:t>Advanced Agri &amp; Food</a:t>
                </a:r>
                <a:endParaRPr kumimoji="0" lang="en-GB" sz="1100" b="1" i="0" u="none" strike="noStrike" kern="1200" cap="none" spc="0" normalizeH="0" baseline="0" noProof="0" dirty="0">
                  <a:ln>
                    <a:noFill/>
                  </a:ln>
                  <a:solidFill>
                    <a:schemeClr val="bg1"/>
                  </a:solidFill>
                  <a:effectLst/>
                  <a:uLnTx/>
                  <a:uFillTx/>
                  <a:latin typeface="Arial"/>
                  <a:ea typeface="ＭＳ Ｐゴシック" charset="0"/>
                  <a:cs typeface="Arial"/>
                </a:endParaRPr>
              </a:p>
            </p:txBody>
          </p:sp>
          <p:sp>
            <p:nvSpPr>
              <p:cNvPr id="29" name="Round Same Side Corner Rectangle 28"/>
              <p:cNvSpPr/>
              <p:nvPr/>
            </p:nvSpPr>
            <p:spPr>
              <a:xfrm rot="16200000">
                <a:off x="842320" y="5462048"/>
                <a:ext cx="1494828" cy="346556"/>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Industry and society enabling clusters</a:t>
                </a:r>
              </a:p>
            </p:txBody>
          </p:sp>
          <p:sp>
            <p:nvSpPr>
              <p:cNvPr id="30" name="Rounded Rectangle 29"/>
              <p:cNvSpPr/>
              <p:nvPr/>
            </p:nvSpPr>
            <p:spPr>
              <a:xfrm rot="16200000">
                <a:off x="83086" y="2953514"/>
                <a:ext cx="3009631" cy="342891"/>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Industry advancement clusters</a:t>
                </a:r>
              </a:p>
            </p:txBody>
          </p:sp>
          <p:sp>
            <p:nvSpPr>
              <p:cNvPr id="31" name="Rectangle 30"/>
              <p:cNvSpPr/>
              <p:nvPr/>
            </p:nvSpPr>
            <p:spPr>
              <a:xfrm>
                <a:off x="5152864" y="1393271"/>
                <a:ext cx="1835844" cy="439023"/>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100" b="1" i="0" u="none" strike="noStrike" kern="1200" cap="none" spc="0" normalizeH="0" baseline="0" noProof="0" dirty="0">
                    <a:ln>
                      <a:noFill/>
                    </a:ln>
                    <a:solidFill>
                      <a:schemeClr val="bg1"/>
                    </a:solidFill>
                    <a:effectLst/>
                    <a:uLnTx/>
                    <a:uFillTx/>
                    <a:latin typeface="Arial"/>
                    <a:ea typeface="ＭＳ Ｐゴシック" charset="0"/>
                    <a:cs typeface="Arial"/>
                  </a:rPr>
                  <a:t>   FUTURE PRODUCTION</a:t>
                </a:r>
              </a:p>
              <a:p>
                <a:pPr lvl="0" algn="ctr" eaLnBrk="0" fontAlgn="base" hangingPunct="0">
                  <a:spcBef>
                    <a:spcPct val="0"/>
                  </a:spcBef>
                  <a:spcAft>
                    <a:spcPct val="0"/>
                  </a:spcAft>
                  <a:defRPr/>
                </a:pPr>
                <a:r>
                  <a:rPr lang="en-ZA" sz="1100" b="1" dirty="0">
                    <a:solidFill>
                      <a:schemeClr val="bg1"/>
                    </a:solidFill>
                    <a:latin typeface="Arial"/>
                    <a:ea typeface="ＭＳ Ｐゴシック" charset="0"/>
                    <a:cs typeface="Arial"/>
                  </a:rPr>
                  <a:t>Chemicals</a:t>
                </a:r>
                <a:endParaRPr kumimoji="0" lang="en-GB" sz="1100" b="1" i="0" u="none" strike="noStrike" kern="1200" cap="none" spc="0" normalizeH="0" baseline="0" noProof="0" dirty="0">
                  <a:ln>
                    <a:noFill/>
                  </a:ln>
                  <a:solidFill>
                    <a:schemeClr val="bg1"/>
                  </a:solidFill>
                  <a:effectLst/>
                  <a:uLnTx/>
                  <a:uFillTx/>
                  <a:latin typeface="Arial"/>
                  <a:ea typeface="ＭＳ Ｐゴシック" charset="0"/>
                  <a:cs typeface="Arial"/>
                </a:endParaRPr>
              </a:p>
            </p:txBody>
          </p:sp>
        </p:grpSp>
      </p:grpSp>
      <p:sp>
        <p:nvSpPr>
          <p:cNvPr id="46" name="Title 2"/>
          <p:cNvSpPr>
            <a:spLocks noGrp="1"/>
          </p:cNvSpPr>
          <p:nvPr>
            <p:ph type="title"/>
          </p:nvPr>
        </p:nvSpPr>
        <p:spPr/>
        <p:txBody>
          <a:bodyPr/>
          <a:lstStyle/>
          <a:p>
            <a:r>
              <a:rPr lang="en-US" sz="2600" dirty="0"/>
              <a:t>The pillars of the CSIR Strategy</a:t>
            </a:r>
            <a:r>
              <a:rPr lang="en-US" dirty="0"/>
              <a:t/>
            </a:r>
            <a:br>
              <a:rPr lang="en-US" dirty="0"/>
            </a:br>
            <a:r>
              <a:rPr lang="en-US" sz="2000" dirty="0"/>
              <a:t>Positioned to drive SA’s industrialisation</a:t>
            </a:r>
            <a:endParaRPr lang="en-ZA" sz="2000" dirty="0"/>
          </a:p>
        </p:txBody>
      </p:sp>
    </p:spTree>
    <p:extLst>
      <p:ext uri="{BB962C8B-B14F-4D97-AF65-F5344CB8AC3E}">
        <p14:creationId xmlns:p14="http://schemas.microsoft.com/office/powerpoint/2010/main" xmlns="" val="2142419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2"/>
          <p:cNvSpPr txBox="1">
            <a:spLocks/>
          </p:cNvSpPr>
          <p:nvPr/>
        </p:nvSpPr>
        <p:spPr>
          <a:xfrm>
            <a:off x="406189" y="193359"/>
            <a:ext cx="8414908" cy="892552"/>
          </a:xfrm>
          <a:prstGeom prst="rect">
            <a:avLst/>
          </a:prstGeom>
          <a:noFill/>
        </p:spPr>
        <p:txBody>
          <a:bodyPr wrap="square" rtlCol="0">
            <a:spAutoFit/>
          </a:bodyPr>
          <a:lstStyle>
            <a:defPPr>
              <a:defRPr lang="en-US"/>
            </a:defPPr>
            <a:lvl1pPr lvl="0">
              <a:defRPr sz="2400" b="1">
                <a:solidFill>
                  <a:srgbClr val="44546A">
                    <a:lumMod val="50000"/>
                  </a:srgbClr>
                </a:solidFill>
                <a:latin typeface="Arial" panose="020B0604020202020204" pitchFamily="34" charset="0"/>
                <a:cs typeface="Arial" panose="020B0604020202020204" pitchFamily="34" charset="0"/>
              </a:defRPr>
            </a:lvl1pPr>
          </a:lstStyle>
          <a:p>
            <a:r>
              <a:rPr lang="en-US" sz="2600" dirty="0"/>
              <a:t>CSIR alignment to MTSF priorities and </a:t>
            </a:r>
          </a:p>
          <a:p>
            <a:r>
              <a:rPr lang="en-US" sz="2600" dirty="0"/>
              <a:t>STI Domains</a:t>
            </a:r>
          </a:p>
        </p:txBody>
      </p:sp>
      <p:grpSp>
        <p:nvGrpSpPr>
          <p:cNvPr id="83" name="Group 82"/>
          <p:cNvGrpSpPr/>
          <p:nvPr/>
        </p:nvGrpSpPr>
        <p:grpSpPr>
          <a:xfrm>
            <a:off x="-180528" y="1340768"/>
            <a:ext cx="9594094" cy="4737116"/>
            <a:chOff x="-180528" y="1502987"/>
            <a:chExt cx="9594094" cy="4737116"/>
          </a:xfrm>
        </p:grpSpPr>
        <p:sp>
          <p:nvSpPr>
            <p:cNvPr id="84" name="Rounded Rectangle 83"/>
            <p:cNvSpPr/>
            <p:nvPr/>
          </p:nvSpPr>
          <p:spPr>
            <a:xfrm>
              <a:off x="-36512" y="5357047"/>
              <a:ext cx="9144001" cy="883056"/>
            </a:xfrm>
            <a:prstGeom prst="roundRect">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5" name="Rounded Rectangle 84"/>
            <p:cNvSpPr/>
            <p:nvPr/>
          </p:nvSpPr>
          <p:spPr>
            <a:xfrm>
              <a:off x="-24400" y="4261519"/>
              <a:ext cx="9144001" cy="826456"/>
            </a:xfrm>
            <a:prstGeom prst="round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6" name="Rounded Rectangle 85"/>
            <p:cNvSpPr/>
            <p:nvPr/>
          </p:nvSpPr>
          <p:spPr>
            <a:xfrm>
              <a:off x="-2" y="2593610"/>
              <a:ext cx="9144001" cy="883056"/>
            </a:xfrm>
            <a:prstGeom prst="roundRect">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7" name="Rounded Rectangle 86"/>
            <p:cNvSpPr/>
            <p:nvPr/>
          </p:nvSpPr>
          <p:spPr>
            <a:xfrm>
              <a:off x="-1" y="1522424"/>
              <a:ext cx="9144001" cy="826456"/>
            </a:xfrm>
            <a:prstGeom prst="roundRect">
              <a:avLst/>
            </a:prstGeom>
            <a:solidFill>
              <a:srgbClr val="27BFD6"/>
            </a:solidFill>
            <a:ln>
              <a:solidFill>
                <a:srgbClr val="27BF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8" name="Rectangle 87"/>
            <p:cNvSpPr/>
            <p:nvPr/>
          </p:nvSpPr>
          <p:spPr>
            <a:xfrm>
              <a:off x="1211310" y="2673269"/>
              <a:ext cx="1144785" cy="1015663"/>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Chemicals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1F497D">
                      <a:lumMod val="50000"/>
                    </a:srgbClr>
                  </a:solidFill>
                  <a:effectLst/>
                  <a:uLnTx/>
                  <a:uFillTx/>
                  <a:latin typeface="Arial" panose="020B0604020202020204" pitchFamily="34" charset="0"/>
                  <a:ea typeface="+mn-ea"/>
                  <a:cs typeface="Arial" panose="020B0604020202020204" pitchFamily="34" charset="0"/>
                </a:rPr>
                <a:t>NextGen</a:t>
              </a:r>
              <a:r>
                <a:rPr kumimoji="0" lang="en-US"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Health and Enterprises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89" name="Rectangle 88"/>
            <p:cNvSpPr/>
            <p:nvPr/>
          </p:nvSpPr>
          <p:spPr>
            <a:xfrm>
              <a:off x="2281489" y="2673269"/>
              <a:ext cx="1472543" cy="830997"/>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err="1">
                  <a:ln>
                    <a:noFill/>
                  </a:ln>
                  <a:solidFill>
                    <a:srgbClr val="1F497D">
                      <a:lumMod val="50000"/>
                    </a:srgbClr>
                  </a:solidFill>
                  <a:effectLst/>
                  <a:uLnTx/>
                  <a:uFillTx/>
                  <a:latin typeface="Arial" panose="020B0604020202020204" pitchFamily="34" charset="0"/>
                  <a:ea typeface="+mn-ea"/>
                  <a:cs typeface="Arial" panose="020B0604020202020204" pitchFamily="34" charset="0"/>
                </a:rPr>
                <a:t>NextGen</a:t>
              </a: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Health and Enterprises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Places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Mobility</a:t>
              </a: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90" name="Rectangle 89"/>
            <p:cNvSpPr/>
            <p:nvPr/>
          </p:nvSpPr>
          <p:spPr>
            <a:xfrm>
              <a:off x="5723856" y="2673269"/>
              <a:ext cx="1520192" cy="461665"/>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Defence &amp; Security</a:t>
              </a: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91" name="Rectangle 90"/>
            <p:cNvSpPr/>
            <p:nvPr/>
          </p:nvSpPr>
          <p:spPr>
            <a:xfrm>
              <a:off x="-49758" y="2673269"/>
              <a:ext cx="1383618" cy="830997"/>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Advanced Agri &amp;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Manufacturing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Mining</a:t>
              </a: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92" name="Rectangle 91"/>
            <p:cNvSpPr/>
            <p:nvPr/>
          </p:nvSpPr>
          <p:spPr>
            <a:xfrm>
              <a:off x="3911421" y="2673269"/>
              <a:ext cx="1770721" cy="646331"/>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err="1">
                  <a:ln>
                    <a:noFill/>
                  </a:ln>
                  <a:solidFill>
                    <a:srgbClr val="1F497D">
                      <a:lumMod val="50000"/>
                    </a:srgbClr>
                  </a:solidFill>
                  <a:effectLst/>
                  <a:uLnTx/>
                  <a:uFillTx/>
                  <a:latin typeface="Arial" panose="020B0604020202020204" pitchFamily="34" charset="0"/>
                  <a:ea typeface="+mn-ea"/>
                  <a:cs typeface="Arial" panose="020B0604020202020204" pitchFamily="34" charset="0"/>
                </a:rPr>
                <a:t>NextGen</a:t>
              </a: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Enterprises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Places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Mobility</a:t>
              </a: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93" name="Rectangle 92"/>
            <p:cNvSpPr/>
            <p:nvPr/>
          </p:nvSpPr>
          <p:spPr>
            <a:xfrm>
              <a:off x="7294971" y="2673269"/>
              <a:ext cx="1775451" cy="646331"/>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err="1">
                  <a:ln>
                    <a:noFill/>
                  </a:ln>
                  <a:solidFill>
                    <a:srgbClr val="1F497D">
                      <a:lumMod val="50000"/>
                    </a:srgbClr>
                  </a:solidFill>
                  <a:effectLst/>
                  <a:uLnTx/>
                  <a:uFillTx/>
                  <a:latin typeface="Arial" panose="020B0604020202020204" pitchFamily="34" charset="0"/>
                  <a:ea typeface="+mn-ea"/>
                  <a:cs typeface="Arial" panose="020B0604020202020204" pitchFamily="34" charset="0"/>
                </a:rPr>
                <a:t>NextGen</a:t>
              </a: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Enterprises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Places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Mobility</a:t>
              </a: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94" name="TextBox 93"/>
            <p:cNvSpPr txBox="1"/>
            <p:nvPr/>
          </p:nvSpPr>
          <p:spPr>
            <a:xfrm>
              <a:off x="-47868" y="1558085"/>
              <a:ext cx="1381674"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rPr>
                <a:t>Economic transformation and job creation</a:t>
              </a:r>
              <a:endParaRPr kumimoji="0" lang="en-ZA" sz="12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1295636" y="1574633"/>
              <a:ext cx="1036980" cy="646331"/>
            </a:xfrm>
            <a:prstGeom prst="rect">
              <a:avLst/>
            </a:prstGeom>
            <a:solidFill>
              <a:srgbClr val="27BFD6"/>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rPr>
                <a:t>Education, skills and health</a:t>
              </a:r>
              <a:endParaRPr kumimoji="0" lang="en-ZA" sz="12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endParaRPr>
            </a:p>
          </p:txBody>
        </p:sp>
        <p:sp>
          <p:nvSpPr>
            <p:cNvPr id="96" name="TextBox 95"/>
            <p:cNvSpPr txBox="1"/>
            <p:nvPr/>
          </p:nvSpPr>
          <p:spPr>
            <a:xfrm>
              <a:off x="2319779" y="1543963"/>
              <a:ext cx="1715105"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rPr>
                <a:t>Consolidating the social wage through reliable and quality basic services</a:t>
              </a:r>
              <a:endParaRPr kumimoji="0" lang="en-ZA" sz="12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endParaRPr>
            </a:p>
          </p:txBody>
        </p:sp>
        <p:sp>
          <p:nvSpPr>
            <p:cNvPr id="97" name="TextBox 96"/>
            <p:cNvSpPr txBox="1"/>
            <p:nvPr/>
          </p:nvSpPr>
          <p:spPr>
            <a:xfrm>
              <a:off x="3977744" y="1548671"/>
              <a:ext cx="1759696"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rPr>
                <a:t>Spatial integration, human settlements and local government</a:t>
              </a:r>
              <a:endParaRPr kumimoji="0" lang="en-ZA" sz="12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5842128" y="1567499"/>
              <a:ext cx="1475639"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rPr>
                <a:t>Social cohesion and safe communities</a:t>
              </a:r>
              <a:endParaRPr kumimoji="0" lang="en-ZA" sz="12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endParaRPr>
            </a:p>
          </p:txBody>
        </p:sp>
        <p:sp>
          <p:nvSpPr>
            <p:cNvPr id="99" name="TextBox 98"/>
            <p:cNvSpPr txBox="1"/>
            <p:nvPr/>
          </p:nvSpPr>
          <p:spPr>
            <a:xfrm>
              <a:off x="7305724" y="1562792"/>
              <a:ext cx="1561109"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rPr>
                <a:t>A capable, ethical and developmental state</a:t>
              </a:r>
              <a:endParaRPr kumimoji="0" lang="en-ZA" sz="12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endParaRPr>
            </a:p>
          </p:txBody>
        </p:sp>
        <p:cxnSp>
          <p:nvCxnSpPr>
            <p:cNvPr id="100" name="Straight Connector 99"/>
            <p:cNvCxnSpPr/>
            <p:nvPr/>
          </p:nvCxnSpPr>
          <p:spPr>
            <a:xfrm>
              <a:off x="1258444" y="1522424"/>
              <a:ext cx="0" cy="826456"/>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101" name="Left-Right Arrow 100"/>
            <p:cNvSpPr/>
            <p:nvPr/>
          </p:nvSpPr>
          <p:spPr>
            <a:xfrm>
              <a:off x="84841" y="3614949"/>
              <a:ext cx="8985581" cy="530522"/>
            </a:xfrm>
            <a:prstGeom prst="leftRightArrow">
              <a:avLst/>
            </a:prstGeom>
            <a:solidFill>
              <a:srgbClr val="27BF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rPr>
                <a:t>A better Africa and world </a:t>
              </a:r>
            </a:p>
          </p:txBody>
        </p:sp>
        <p:cxnSp>
          <p:nvCxnSpPr>
            <p:cNvPr id="102" name="Straight Connector 101"/>
            <p:cNvCxnSpPr/>
            <p:nvPr/>
          </p:nvCxnSpPr>
          <p:spPr>
            <a:xfrm flipH="1">
              <a:off x="2319779" y="2615190"/>
              <a:ext cx="8035" cy="864880"/>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1258444" y="2615190"/>
              <a:ext cx="0" cy="864880"/>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2332757" y="1502987"/>
              <a:ext cx="0" cy="826456"/>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3921351" y="1522424"/>
              <a:ext cx="0" cy="826456"/>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5737440" y="1522424"/>
              <a:ext cx="0" cy="826456"/>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7322446" y="1522424"/>
              <a:ext cx="0" cy="826456"/>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3942571" y="2615190"/>
              <a:ext cx="1" cy="884579"/>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a:off x="5769680" y="2600908"/>
              <a:ext cx="1140" cy="879162"/>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7315151" y="2615190"/>
              <a:ext cx="2616" cy="864880"/>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111" name="Rectangle 110"/>
            <p:cNvSpPr/>
            <p:nvPr/>
          </p:nvSpPr>
          <p:spPr>
            <a:xfrm>
              <a:off x="897358" y="5346877"/>
              <a:ext cx="1204367" cy="461665"/>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1F497D">
                      <a:lumMod val="50000"/>
                    </a:srgbClr>
                  </a:solidFill>
                  <a:effectLst/>
                  <a:uLnTx/>
                  <a:uFillTx/>
                  <a:latin typeface="Arial" panose="020B0604020202020204" pitchFamily="34" charset="0"/>
                  <a:ea typeface="+mn-ea"/>
                  <a:cs typeface="Arial" panose="020B0604020202020204" pitchFamily="34" charset="0"/>
                </a:rPr>
                <a:t>NextGen</a:t>
              </a:r>
              <a:r>
                <a:rPr kumimoji="0" lang="en-US"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Enterprises</a:t>
              </a: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112" name="Rectangle 111"/>
            <p:cNvSpPr/>
            <p:nvPr/>
          </p:nvSpPr>
          <p:spPr>
            <a:xfrm>
              <a:off x="1924936" y="5346877"/>
              <a:ext cx="2062458" cy="461665"/>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err="1">
                  <a:ln>
                    <a:noFill/>
                  </a:ln>
                  <a:solidFill>
                    <a:srgbClr val="1F497D">
                      <a:lumMod val="50000"/>
                    </a:srgbClr>
                  </a:solidFill>
                  <a:effectLst/>
                  <a:uLnTx/>
                  <a:uFillTx/>
                  <a:latin typeface="Arial" panose="020B0604020202020204" pitchFamily="34" charset="0"/>
                  <a:ea typeface="+mn-ea"/>
                  <a:cs typeface="Arial" panose="020B0604020202020204" pitchFamily="34" charset="0"/>
                </a:rPr>
                <a:t>NextGen</a:t>
              </a: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Enterprises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Places</a:t>
              </a:r>
              <a:endPar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113" name="Rectangle 112"/>
            <p:cNvSpPr/>
            <p:nvPr/>
          </p:nvSpPr>
          <p:spPr>
            <a:xfrm>
              <a:off x="7014706" y="5346877"/>
              <a:ext cx="1520192" cy="461665"/>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Advanced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a:t>
              </a:r>
              <a:r>
                <a:rPr kumimoji="0" lang="en-ZA" sz="1200" b="0" i="0" u="none" strike="noStrike" kern="1200" cap="none" spc="0" normalizeH="0" baseline="0" noProof="0" dirty="0" err="1">
                  <a:ln>
                    <a:noFill/>
                  </a:ln>
                  <a:solidFill>
                    <a:srgbClr val="1F497D">
                      <a:lumMod val="50000"/>
                    </a:srgbClr>
                  </a:solidFill>
                  <a:effectLst/>
                  <a:uLnTx/>
                  <a:uFillTx/>
                  <a:latin typeface="Arial" panose="020B0604020202020204" pitchFamily="34" charset="0"/>
                  <a:ea typeface="+mn-ea"/>
                  <a:cs typeface="Arial" panose="020B0604020202020204" pitchFamily="34" charset="0"/>
                </a:rPr>
                <a:t>Agri</a:t>
              </a: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&amp; Food</a:t>
              </a: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114" name="Rectangle 113"/>
            <p:cNvSpPr/>
            <p:nvPr/>
          </p:nvSpPr>
          <p:spPr>
            <a:xfrm>
              <a:off x="-63305" y="5346877"/>
              <a:ext cx="1075809" cy="830997"/>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Places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Chemicals</a:t>
              </a: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a:t>
              </a:r>
            </a:p>
          </p:txBody>
        </p:sp>
        <p:sp>
          <p:nvSpPr>
            <p:cNvPr id="115" name="Rectangle 114"/>
            <p:cNvSpPr/>
            <p:nvPr/>
          </p:nvSpPr>
          <p:spPr>
            <a:xfrm>
              <a:off x="3753622" y="5346877"/>
              <a:ext cx="1210568" cy="830997"/>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1F497D">
                      <a:lumMod val="50000"/>
                    </a:srgbClr>
                  </a:solidFill>
                  <a:effectLst/>
                  <a:uLnTx/>
                  <a:uFillTx/>
                  <a:latin typeface="Arial" panose="020B0604020202020204" pitchFamily="34" charset="0"/>
                  <a:ea typeface="+mn-ea"/>
                  <a:cs typeface="Arial" panose="020B0604020202020204" pitchFamily="34" charset="0"/>
                </a:rPr>
                <a:t>NextGen</a:t>
              </a:r>
              <a:r>
                <a:rPr kumimoji="0" lang="en-US"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Health</a:t>
              </a:r>
              <a:endPar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err="1">
                  <a:ln>
                    <a:noFill/>
                  </a:ln>
                  <a:solidFill>
                    <a:srgbClr val="1F497D">
                      <a:lumMod val="50000"/>
                    </a:srgbClr>
                  </a:solidFill>
                  <a:effectLst/>
                  <a:uLnTx/>
                  <a:uFillTx/>
                  <a:latin typeface="Arial" panose="020B0604020202020204" pitchFamily="34" charset="0"/>
                  <a:ea typeface="+mn-ea"/>
                  <a:cs typeface="Arial" panose="020B0604020202020204" pitchFamily="34" charset="0"/>
                </a:rPr>
                <a:t>NextGen</a:t>
              </a: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Enterprises </a:t>
              </a:r>
            </a:p>
          </p:txBody>
        </p:sp>
        <p:sp>
          <p:nvSpPr>
            <p:cNvPr id="116" name="Rectangle 115"/>
            <p:cNvSpPr/>
            <p:nvPr/>
          </p:nvSpPr>
          <p:spPr>
            <a:xfrm>
              <a:off x="8228629" y="5346877"/>
              <a:ext cx="1184937" cy="461665"/>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Places</a:t>
              </a:r>
            </a:p>
          </p:txBody>
        </p:sp>
        <p:sp>
          <p:nvSpPr>
            <p:cNvPr id="117" name="TextBox 116"/>
            <p:cNvSpPr txBox="1"/>
            <p:nvPr/>
          </p:nvSpPr>
          <p:spPr>
            <a:xfrm>
              <a:off x="-180528" y="4256367"/>
              <a:ext cx="12599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circular economy</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8" name="TextBox 117"/>
            <p:cNvSpPr txBox="1"/>
            <p:nvPr/>
          </p:nvSpPr>
          <p:spPr>
            <a:xfrm>
              <a:off x="1003562" y="4256316"/>
              <a:ext cx="9379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Education of the future</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9" name="TextBox 118"/>
            <p:cNvSpPr txBox="1"/>
            <p:nvPr/>
          </p:nvSpPr>
          <p:spPr>
            <a:xfrm>
              <a:off x="1924936" y="4259307"/>
              <a:ext cx="10574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Sustainable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energy</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0" name="TextBox 119"/>
            <p:cNvSpPr txBox="1"/>
            <p:nvPr/>
          </p:nvSpPr>
          <p:spPr>
            <a:xfrm>
              <a:off x="2905318" y="4266270"/>
              <a:ext cx="9708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future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 society</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1" name="TextBox 120"/>
            <p:cNvSpPr txBox="1"/>
            <p:nvPr/>
          </p:nvSpPr>
          <p:spPr>
            <a:xfrm>
              <a:off x="3707904" y="4242963"/>
              <a:ext cx="11098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Health innovation</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2" name="TextBox 121"/>
            <p:cNvSpPr txBox="1"/>
            <p:nvPr/>
          </p:nvSpPr>
          <p:spPr>
            <a:xfrm>
              <a:off x="4716068" y="4232007"/>
              <a:ext cx="13909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High-tech industrialisation</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23" name="Straight Connector 122"/>
            <p:cNvCxnSpPr/>
            <p:nvPr/>
          </p:nvCxnSpPr>
          <p:spPr>
            <a:xfrm>
              <a:off x="948927" y="4231088"/>
              <a:ext cx="0" cy="826456"/>
            </a:xfrm>
            <a:prstGeom prst="line">
              <a:avLst/>
            </a:prstGeom>
            <a:ln w="3175">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72690" y="4223070"/>
              <a:ext cx="0" cy="826456"/>
            </a:xfrm>
            <a:prstGeom prst="line">
              <a:avLst/>
            </a:prstGeom>
            <a:ln w="3175">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2954821" y="4236833"/>
              <a:ext cx="0" cy="826456"/>
            </a:xfrm>
            <a:prstGeom prst="line">
              <a:avLst/>
            </a:prstGeom>
            <a:ln w="3175">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3784113" y="4236833"/>
              <a:ext cx="0" cy="826456"/>
            </a:xfrm>
            <a:prstGeom prst="line">
              <a:avLst/>
            </a:prstGeom>
            <a:ln w="3175">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4749497" y="4235003"/>
              <a:ext cx="0" cy="826456"/>
            </a:xfrm>
            <a:prstGeom prst="line">
              <a:avLst/>
            </a:prstGeom>
            <a:ln w="3175">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6095531" y="4238077"/>
              <a:ext cx="0" cy="826456"/>
            </a:xfrm>
            <a:prstGeom prst="line">
              <a:avLst/>
            </a:prstGeom>
            <a:ln w="3175">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5946532" y="4207620"/>
              <a:ext cx="12897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ICT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smart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systems</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30" name="Straight Connector 129"/>
            <p:cNvCxnSpPr/>
            <p:nvPr/>
          </p:nvCxnSpPr>
          <p:spPr>
            <a:xfrm>
              <a:off x="7057965" y="4185084"/>
              <a:ext cx="0" cy="859188"/>
            </a:xfrm>
            <a:prstGeom prst="line">
              <a:avLst/>
            </a:prstGeom>
            <a:ln w="3175">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7200292" y="4252909"/>
              <a:ext cx="8566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Nutrition security</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2" name="TextBox 131"/>
            <p:cNvSpPr txBox="1"/>
            <p:nvPr/>
          </p:nvSpPr>
          <p:spPr>
            <a:xfrm>
              <a:off x="8244408" y="4266270"/>
              <a:ext cx="8566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Water security</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33" name="Straight Connector 132"/>
            <p:cNvCxnSpPr/>
            <p:nvPr/>
          </p:nvCxnSpPr>
          <p:spPr>
            <a:xfrm>
              <a:off x="8279433" y="4228787"/>
              <a:ext cx="0" cy="859188"/>
            </a:xfrm>
            <a:prstGeom prst="line">
              <a:avLst/>
            </a:prstGeom>
            <a:ln w="3175">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sp>
          <p:nvSpPr>
            <p:cNvPr id="134" name="Rectangle 133"/>
            <p:cNvSpPr/>
            <p:nvPr/>
          </p:nvSpPr>
          <p:spPr>
            <a:xfrm>
              <a:off x="4929820" y="5346877"/>
              <a:ext cx="1957735" cy="830997"/>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err="1">
                  <a:ln>
                    <a:noFill/>
                  </a:ln>
                  <a:solidFill>
                    <a:srgbClr val="1F497D">
                      <a:lumMod val="50000"/>
                    </a:srgbClr>
                  </a:solidFill>
                  <a:effectLst/>
                  <a:uLnTx/>
                  <a:uFillTx/>
                  <a:latin typeface="Arial" panose="020B0604020202020204" pitchFamily="34" charset="0"/>
                  <a:ea typeface="+mn-ea"/>
                  <a:cs typeface="Arial" panose="020B0604020202020204" pitchFamily="34" charset="0"/>
                </a:rPr>
                <a:t>NextGen</a:t>
              </a: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Enterprises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Places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Manufacturing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Defence and Security</a:t>
              </a:r>
              <a:endPar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cxnSp>
          <p:nvCxnSpPr>
            <p:cNvPr id="135" name="Straight Connector 134"/>
            <p:cNvCxnSpPr/>
            <p:nvPr/>
          </p:nvCxnSpPr>
          <p:spPr>
            <a:xfrm>
              <a:off x="958354" y="5372432"/>
              <a:ext cx="0" cy="864880"/>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1965699" y="5372432"/>
              <a:ext cx="0" cy="864880"/>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3782833" y="5357675"/>
              <a:ext cx="0" cy="864880"/>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4964190" y="5357675"/>
              <a:ext cx="0" cy="864880"/>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7046929" y="5357675"/>
              <a:ext cx="0" cy="864880"/>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8279433" y="5372432"/>
              <a:ext cx="0" cy="864880"/>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141" name="Down Arrow 140"/>
            <p:cNvSpPr/>
            <p:nvPr/>
          </p:nvSpPr>
          <p:spPr>
            <a:xfrm>
              <a:off x="6384572" y="2339548"/>
              <a:ext cx="170112"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42" name="Down Arrow 141"/>
            <p:cNvSpPr/>
            <p:nvPr/>
          </p:nvSpPr>
          <p:spPr>
            <a:xfrm>
              <a:off x="8037911" y="2339548"/>
              <a:ext cx="170112"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43" name="Down Arrow 142"/>
            <p:cNvSpPr/>
            <p:nvPr/>
          </p:nvSpPr>
          <p:spPr>
            <a:xfrm>
              <a:off x="598240" y="2339548"/>
              <a:ext cx="170112"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44" name="Down Arrow 143"/>
            <p:cNvSpPr/>
            <p:nvPr/>
          </p:nvSpPr>
          <p:spPr>
            <a:xfrm>
              <a:off x="1664725" y="2339548"/>
              <a:ext cx="170112"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45" name="Down Arrow 144"/>
            <p:cNvSpPr/>
            <p:nvPr/>
          </p:nvSpPr>
          <p:spPr>
            <a:xfrm>
              <a:off x="2929867" y="2339548"/>
              <a:ext cx="170112"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46" name="Down Arrow 145"/>
            <p:cNvSpPr/>
            <p:nvPr/>
          </p:nvSpPr>
          <p:spPr>
            <a:xfrm>
              <a:off x="4679650" y="2339548"/>
              <a:ext cx="170112"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47" name="Down Arrow 146"/>
            <p:cNvSpPr/>
            <p:nvPr/>
          </p:nvSpPr>
          <p:spPr>
            <a:xfrm>
              <a:off x="389543" y="5072659"/>
              <a:ext cx="170112"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48" name="Down Arrow 147"/>
            <p:cNvSpPr/>
            <p:nvPr/>
          </p:nvSpPr>
          <p:spPr>
            <a:xfrm>
              <a:off x="1307433" y="5072659"/>
              <a:ext cx="170112"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49" name="Down Arrow 148"/>
            <p:cNvSpPr/>
            <p:nvPr/>
          </p:nvSpPr>
          <p:spPr>
            <a:xfrm>
              <a:off x="2879812" y="5072659"/>
              <a:ext cx="170112"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50" name="Down Arrow 149"/>
            <p:cNvSpPr/>
            <p:nvPr/>
          </p:nvSpPr>
          <p:spPr>
            <a:xfrm>
              <a:off x="4218026" y="5072659"/>
              <a:ext cx="170112"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51" name="Down Arrow 150"/>
            <p:cNvSpPr/>
            <p:nvPr/>
          </p:nvSpPr>
          <p:spPr>
            <a:xfrm>
              <a:off x="6022068" y="5072659"/>
              <a:ext cx="170112"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52" name="Down Arrow 151"/>
            <p:cNvSpPr/>
            <p:nvPr/>
          </p:nvSpPr>
          <p:spPr>
            <a:xfrm>
              <a:off x="7543551" y="5072659"/>
              <a:ext cx="170112"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53" name="Down Arrow 152"/>
            <p:cNvSpPr/>
            <p:nvPr/>
          </p:nvSpPr>
          <p:spPr>
            <a:xfrm>
              <a:off x="8591332" y="5072659"/>
              <a:ext cx="170112"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5" name="Rounded Rectangle 154"/>
          <p:cNvSpPr/>
          <p:nvPr/>
        </p:nvSpPr>
        <p:spPr>
          <a:xfrm>
            <a:off x="2487035" y="6273317"/>
            <a:ext cx="1438528" cy="311542"/>
          </a:xfrm>
          <a:prstGeom prst="roundRect">
            <a:avLst>
              <a:gd name="adj" fmla="val 17806"/>
            </a:avLst>
          </a:prstGeom>
          <a:solidFill>
            <a:srgbClr val="27B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rPr>
              <a:t>MTSF Priorities</a:t>
            </a:r>
          </a:p>
        </p:txBody>
      </p:sp>
      <p:sp>
        <p:nvSpPr>
          <p:cNvPr id="156" name="Rounded Rectangle 155"/>
          <p:cNvSpPr/>
          <p:nvPr/>
        </p:nvSpPr>
        <p:spPr>
          <a:xfrm>
            <a:off x="4035548" y="6273316"/>
            <a:ext cx="1620533" cy="311543"/>
          </a:xfrm>
          <a:prstGeom prst="roundRect">
            <a:avLst>
              <a:gd name="adj" fmla="val 17806"/>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SAForSTI Domains</a:t>
            </a:r>
          </a:p>
        </p:txBody>
      </p:sp>
      <p:sp>
        <p:nvSpPr>
          <p:cNvPr id="157" name="Rounded Rectangle 156"/>
          <p:cNvSpPr/>
          <p:nvPr/>
        </p:nvSpPr>
        <p:spPr>
          <a:xfrm>
            <a:off x="5769680" y="6273316"/>
            <a:ext cx="1620533" cy="311543"/>
          </a:xfrm>
          <a:prstGeom prst="roundRect">
            <a:avLst>
              <a:gd name="adj" fmla="val 17806"/>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CSIR Clusters</a:t>
            </a:r>
          </a:p>
        </p:txBody>
      </p:sp>
    </p:spTree>
    <p:extLst>
      <p:ext uri="{BB962C8B-B14F-4D97-AF65-F5344CB8AC3E}">
        <p14:creationId xmlns:p14="http://schemas.microsoft.com/office/powerpoint/2010/main" xmlns="" val="66485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2"/>
          <p:cNvSpPr txBox="1">
            <a:spLocks/>
          </p:cNvSpPr>
          <p:nvPr/>
        </p:nvSpPr>
        <p:spPr>
          <a:xfrm>
            <a:off x="406189" y="193359"/>
            <a:ext cx="8414908" cy="892552"/>
          </a:xfrm>
          <a:prstGeom prst="rect">
            <a:avLst/>
          </a:prstGeom>
          <a:noFill/>
        </p:spPr>
        <p:txBody>
          <a:bodyPr wrap="square" rtlCol="0">
            <a:spAutoFit/>
          </a:bodyPr>
          <a:lstStyle>
            <a:defPPr>
              <a:defRPr lang="en-US"/>
            </a:defPPr>
            <a:lvl1pPr lvl="0">
              <a:defRPr sz="2400" b="1">
                <a:solidFill>
                  <a:srgbClr val="44546A">
                    <a:lumMod val="50000"/>
                  </a:srgbClr>
                </a:solidFill>
                <a:latin typeface="Arial" panose="020B0604020202020204" pitchFamily="34" charset="0"/>
                <a:cs typeface="Arial" panose="020B0604020202020204" pitchFamily="34" charset="0"/>
              </a:defRPr>
            </a:lvl1pPr>
          </a:lstStyle>
          <a:p>
            <a:r>
              <a:rPr lang="en-US" sz="2600" dirty="0"/>
              <a:t>CSIR alignment to the South African Economic </a:t>
            </a:r>
            <a:br>
              <a:rPr lang="en-US" sz="2600" dirty="0"/>
            </a:br>
            <a:r>
              <a:rPr lang="en-US" sz="2600" dirty="0"/>
              <a:t>Reconstruction and Recovery Plan post COVID-19</a:t>
            </a:r>
          </a:p>
        </p:txBody>
      </p:sp>
      <p:sp>
        <p:nvSpPr>
          <p:cNvPr id="77" name="Left-Right Arrow 76"/>
          <p:cNvSpPr/>
          <p:nvPr/>
        </p:nvSpPr>
        <p:spPr>
          <a:xfrm>
            <a:off x="479905" y="5841268"/>
            <a:ext cx="8300193" cy="881181"/>
          </a:xfrm>
          <a:prstGeom prst="leftRightArrow">
            <a:avLst/>
          </a:prstGeom>
          <a:solidFill>
            <a:srgbClr val="27BF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200" b="1" dirty="0">
                <a:solidFill>
                  <a:srgbClr val="1F497D">
                    <a:lumMod val="75000"/>
                  </a:srgbClr>
                </a:solidFill>
                <a:latin typeface="Arial" panose="020B0604020202020204" pitchFamily="34" charset="0"/>
                <a:cs typeface="Arial" panose="020B0604020202020204" pitchFamily="34" charset="0"/>
              </a:rPr>
              <a:t>CSIR’s support of the industrialisation drive</a:t>
            </a:r>
          </a:p>
          <a:p>
            <a:pPr algn="ctr" defTabSz="685800">
              <a:defRPr/>
            </a:pPr>
            <a:r>
              <a:rPr lang="en-US" sz="1200" b="1" dirty="0">
                <a:solidFill>
                  <a:srgbClr val="1F497D">
                    <a:lumMod val="75000"/>
                  </a:srgbClr>
                </a:solidFill>
                <a:latin typeface="Arial" panose="020B0604020202020204" pitchFamily="34" charset="0"/>
                <a:cs typeface="Arial" panose="020B0604020202020204" pitchFamily="34" charset="0"/>
              </a:rPr>
              <a:t>Create economic opportunities, increased competitiveness through innovation and technological support</a:t>
            </a:r>
          </a:p>
        </p:txBody>
      </p:sp>
      <p:sp>
        <p:nvSpPr>
          <p:cNvPr id="78" name="Rectangle 77"/>
          <p:cNvSpPr/>
          <p:nvPr/>
        </p:nvSpPr>
        <p:spPr>
          <a:xfrm>
            <a:off x="2659198" y="6607221"/>
            <a:ext cx="3821014" cy="2232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defRPr/>
            </a:pPr>
            <a:endParaRPr lang="en-ZA" sz="1200">
              <a:solidFill>
                <a:prstClr val="white"/>
              </a:solidFill>
              <a:latin typeface="Calibri"/>
            </a:endParaRPr>
          </a:p>
        </p:txBody>
      </p:sp>
      <p:sp>
        <p:nvSpPr>
          <p:cNvPr id="79" name="Rounded Rectangle 78"/>
          <p:cNvSpPr/>
          <p:nvPr/>
        </p:nvSpPr>
        <p:spPr>
          <a:xfrm>
            <a:off x="2973586" y="6615724"/>
            <a:ext cx="1599550" cy="214738"/>
          </a:xfrm>
          <a:prstGeom prst="roundRect">
            <a:avLst>
              <a:gd name="adj" fmla="val 17806"/>
            </a:avLst>
          </a:prstGeom>
          <a:solidFill>
            <a:srgbClr val="27B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0" fontAlgn="base" hangingPunct="0">
              <a:spcBef>
                <a:spcPct val="0"/>
              </a:spcBef>
              <a:spcAft>
                <a:spcPct val="0"/>
              </a:spcAft>
              <a:defRPr/>
            </a:pPr>
            <a:r>
              <a:rPr lang="en-US" sz="1200" b="1" dirty="0">
                <a:solidFill>
                  <a:srgbClr val="1F497D">
                    <a:lumMod val="75000"/>
                  </a:srgbClr>
                </a:solidFill>
                <a:latin typeface="Arial" panose="020B0604020202020204" pitchFamily="34" charset="0"/>
                <a:cs typeface="Arial" panose="020B0604020202020204" pitchFamily="34" charset="0"/>
              </a:rPr>
              <a:t>ERRP Priorities</a:t>
            </a:r>
          </a:p>
        </p:txBody>
      </p:sp>
      <p:sp>
        <p:nvSpPr>
          <p:cNvPr id="80" name="Rounded Rectangle 79"/>
          <p:cNvSpPr/>
          <p:nvPr/>
        </p:nvSpPr>
        <p:spPr>
          <a:xfrm>
            <a:off x="4826080" y="6607222"/>
            <a:ext cx="1415016" cy="223240"/>
          </a:xfrm>
          <a:prstGeom prst="roundRect">
            <a:avLst>
              <a:gd name="adj" fmla="val 17806"/>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0" fontAlgn="base" hangingPunct="0">
              <a:spcBef>
                <a:spcPct val="0"/>
              </a:spcBef>
              <a:spcAft>
                <a:spcPct val="0"/>
              </a:spcAft>
              <a:defRPr/>
            </a:pPr>
            <a:r>
              <a:rPr lang="en-US" sz="1200" b="1" dirty="0">
                <a:solidFill>
                  <a:srgbClr val="1F497D">
                    <a:lumMod val="50000"/>
                  </a:srgbClr>
                </a:solidFill>
                <a:latin typeface="Arial" panose="020B0604020202020204" pitchFamily="34" charset="0"/>
                <a:cs typeface="Arial" panose="020B0604020202020204" pitchFamily="34" charset="0"/>
              </a:rPr>
              <a:t>CSIR Clusters</a:t>
            </a:r>
          </a:p>
        </p:txBody>
      </p:sp>
      <p:sp>
        <p:nvSpPr>
          <p:cNvPr id="81" name="Rounded Rectangle 80"/>
          <p:cNvSpPr/>
          <p:nvPr/>
        </p:nvSpPr>
        <p:spPr>
          <a:xfrm>
            <a:off x="347504" y="2258537"/>
            <a:ext cx="1971337" cy="3566887"/>
          </a:xfrm>
          <a:prstGeom prst="roundRect">
            <a:avLst>
              <a:gd name="adj" fmla="val 6837"/>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0" fontAlgn="base" hangingPunct="0">
              <a:spcBef>
                <a:spcPct val="0"/>
              </a:spcBef>
              <a:spcAft>
                <a:spcPct val="0"/>
              </a:spcAft>
              <a:defRPr/>
            </a:pPr>
            <a:endParaRPr lang="en-ZA" sz="1200">
              <a:solidFill>
                <a:prstClr val="white"/>
              </a:solidFill>
              <a:latin typeface="Calibri"/>
            </a:endParaRPr>
          </a:p>
        </p:txBody>
      </p:sp>
      <p:sp>
        <p:nvSpPr>
          <p:cNvPr id="154" name="Rectangle 153"/>
          <p:cNvSpPr/>
          <p:nvPr/>
        </p:nvSpPr>
        <p:spPr>
          <a:xfrm>
            <a:off x="330398" y="2316936"/>
            <a:ext cx="1988442" cy="3231654"/>
          </a:xfrm>
          <a:prstGeom prst="rect">
            <a:avLst/>
          </a:prstGeom>
        </p:spPr>
        <p:txBody>
          <a:bodyPr wrap="square">
            <a:spAutoFit/>
          </a:bodyPr>
          <a:lstStyle/>
          <a:p>
            <a:pPr defTabSz="685800" eaLnBrk="0" fontAlgn="base" hangingPunct="0">
              <a:spcBef>
                <a:spcPct val="0"/>
              </a:spcBef>
              <a:spcAft>
                <a:spcPct val="0"/>
              </a:spcAft>
              <a:defRPr/>
            </a:pPr>
            <a:r>
              <a:rPr lang="en-ZA" sz="1200" b="1" dirty="0">
                <a:solidFill>
                  <a:srgbClr val="1F497D">
                    <a:lumMod val="50000"/>
                  </a:srgbClr>
                </a:solidFill>
                <a:latin typeface="Arial" panose="020B0604020202020204" pitchFamily="34" charset="0"/>
                <a:ea typeface="ＭＳ Ｐゴシック" charset="0"/>
                <a:cs typeface="Arial" panose="020B0604020202020204" pitchFamily="34" charset="0"/>
              </a:rPr>
              <a:t>Advanced </a:t>
            </a:r>
            <a:r>
              <a:rPr lang="en-ZA" sz="1200" b="1" dirty="0" err="1">
                <a:solidFill>
                  <a:srgbClr val="1F497D">
                    <a:lumMod val="50000"/>
                  </a:srgbClr>
                </a:solidFill>
                <a:latin typeface="Arial" panose="020B0604020202020204" pitchFamily="34" charset="0"/>
                <a:ea typeface="ＭＳ Ｐゴシック" charset="0"/>
                <a:cs typeface="Arial" panose="020B0604020202020204" pitchFamily="34" charset="0"/>
              </a:rPr>
              <a:t>Agri</a:t>
            </a:r>
            <a:r>
              <a:rPr lang="en-ZA" sz="1200" b="1" dirty="0">
                <a:solidFill>
                  <a:srgbClr val="1F497D">
                    <a:lumMod val="50000"/>
                  </a:srgbClr>
                </a:solidFill>
                <a:latin typeface="Arial" panose="020B0604020202020204" pitchFamily="34" charset="0"/>
                <a:ea typeface="ＭＳ Ｐゴシック" charset="0"/>
                <a:cs typeface="Arial" panose="020B0604020202020204" pitchFamily="34" charset="0"/>
              </a:rPr>
              <a:t> &amp; Food </a:t>
            </a:r>
          </a:p>
          <a:p>
            <a:pPr marL="214313" indent="-144066" defTabSz="685800" eaLnBrk="0" fontAlgn="base" hangingPunct="0">
              <a:spcBef>
                <a:spcPct val="0"/>
              </a:spcBef>
              <a:spcAft>
                <a:spcPct val="0"/>
              </a:spcAft>
              <a:buFont typeface="Arial" panose="020B0604020202020204" pitchFamily="34" charset="0"/>
              <a:buChar char="•"/>
              <a:defRPr/>
            </a:pPr>
            <a:r>
              <a:rPr lang="en-US" sz="1200" dirty="0">
                <a:solidFill>
                  <a:srgbClr val="1F497D">
                    <a:lumMod val="50000"/>
                  </a:srgbClr>
                </a:solidFill>
                <a:latin typeface="Arial" panose="020B0604020202020204" pitchFamily="34" charset="0"/>
                <a:ea typeface="ＭＳ Ｐゴシック" charset="0"/>
                <a:cs typeface="Arial" panose="020B0604020202020204" pitchFamily="34" charset="0"/>
              </a:rPr>
              <a:t>Provision of infrastructure for the development of products and processes for </a:t>
            </a:r>
            <a:r>
              <a:rPr lang="en-US" sz="1200" dirty="0" err="1">
                <a:solidFill>
                  <a:srgbClr val="1F497D">
                    <a:lumMod val="50000"/>
                  </a:srgbClr>
                </a:solidFill>
                <a:latin typeface="Arial" panose="020B0604020202020204" pitchFamily="34" charset="0"/>
                <a:ea typeface="ＭＳ Ｐゴシック" charset="0"/>
                <a:cs typeface="Arial" panose="020B0604020202020204" pitchFamily="34" charset="0"/>
              </a:rPr>
              <a:t>agroprocessing</a:t>
            </a:r>
            <a:r>
              <a:rPr lang="en-US" sz="1200" dirty="0">
                <a:solidFill>
                  <a:srgbClr val="1F497D">
                    <a:lumMod val="50000"/>
                  </a:srgbClr>
                </a:solidFill>
                <a:latin typeface="Arial" panose="020B0604020202020204" pitchFamily="34" charset="0"/>
                <a:ea typeface="ＭＳ Ｐゴシック" charset="0"/>
                <a:cs typeface="Arial" panose="020B0604020202020204" pitchFamily="34" charset="0"/>
              </a:rPr>
              <a:t>.</a:t>
            </a:r>
          </a:p>
          <a:p>
            <a:pPr marL="214313" indent="-214313" defTabSz="685800" eaLnBrk="0" fontAlgn="base" hangingPunct="0">
              <a:spcBef>
                <a:spcPct val="0"/>
              </a:spcBef>
              <a:spcAft>
                <a:spcPct val="0"/>
              </a:spcAft>
              <a:buFont typeface="Arial" panose="020B0604020202020204" pitchFamily="34" charset="0"/>
              <a:buChar char="•"/>
              <a:defRPr/>
            </a:pPr>
            <a:endParaRPr lang="en-US" sz="1200" dirty="0">
              <a:solidFill>
                <a:srgbClr val="1F497D">
                  <a:lumMod val="50000"/>
                </a:srgbClr>
              </a:solidFill>
              <a:latin typeface="Arial" panose="020B0604020202020204" pitchFamily="34" charset="0"/>
              <a:ea typeface="ＭＳ Ｐゴシック" charset="0"/>
              <a:cs typeface="Arial" panose="020B0604020202020204" pitchFamily="34" charset="0"/>
            </a:endParaRPr>
          </a:p>
          <a:p>
            <a:pPr defTabSz="685800" eaLnBrk="0" fontAlgn="base" hangingPunct="0">
              <a:spcBef>
                <a:spcPct val="0"/>
              </a:spcBef>
              <a:spcAft>
                <a:spcPct val="0"/>
              </a:spcAft>
              <a:defRPr/>
            </a:pPr>
            <a:r>
              <a:rPr lang="en-US" sz="1200" b="1" dirty="0">
                <a:solidFill>
                  <a:srgbClr val="1F497D">
                    <a:lumMod val="50000"/>
                  </a:srgbClr>
                </a:solidFill>
                <a:latin typeface="Arial" panose="020B0604020202020204" pitchFamily="34" charset="0"/>
                <a:ea typeface="ＭＳ Ｐゴシック" charset="0"/>
                <a:cs typeface="Arial" panose="020B0604020202020204" pitchFamily="34" charset="0"/>
              </a:rPr>
              <a:t>Chemicals</a:t>
            </a:r>
          </a:p>
          <a:p>
            <a:pPr marL="214313" indent="-144066" defTabSz="685800" eaLnBrk="0" fontAlgn="base" hangingPunct="0">
              <a:spcBef>
                <a:spcPct val="0"/>
              </a:spcBef>
              <a:spcAft>
                <a:spcPct val="0"/>
              </a:spcAft>
              <a:buFont typeface="Arial" panose="020B0604020202020204" pitchFamily="34" charset="0"/>
              <a:buChar char="•"/>
              <a:defRPr/>
            </a:pPr>
            <a:r>
              <a:rPr lang="en-US" sz="1200" dirty="0">
                <a:solidFill>
                  <a:srgbClr val="1F497D">
                    <a:lumMod val="50000"/>
                  </a:srgbClr>
                </a:solidFill>
                <a:latin typeface="Arial" panose="020B0604020202020204" pitchFamily="34" charset="0"/>
                <a:ea typeface="ＭＳ Ｐゴシック" charset="0"/>
                <a:cs typeface="Arial" panose="020B0604020202020204" pitchFamily="34" charset="0"/>
              </a:rPr>
              <a:t>Hosting of National Nano Micro Manufacturing Facility node with management hub.</a:t>
            </a:r>
          </a:p>
          <a:p>
            <a:pPr marL="214313" indent="-144066" defTabSz="685800" eaLnBrk="0" fontAlgn="base" hangingPunct="0">
              <a:spcBef>
                <a:spcPct val="0"/>
              </a:spcBef>
              <a:spcAft>
                <a:spcPct val="0"/>
              </a:spcAft>
              <a:buFont typeface="Arial" panose="020B0604020202020204" pitchFamily="34" charset="0"/>
              <a:buChar char="•"/>
              <a:defRPr/>
            </a:pPr>
            <a:r>
              <a:rPr lang="en-US" sz="1200" dirty="0">
                <a:solidFill>
                  <a:srgbClr val="1F497D">
                    <a:lumMod val="50000"/>
                  </a:srgbClr>
                </a:solidFill>
                <a:latin typeface="Arial" panose="020B0604020202020204" pitchFamily="34" charset="0"/>
                <a:ea typeface="ＭＳ Ｐゴシック" charset="0"/>
                <a:cs typeface="Arial" panose="020B0604020202020204" pitchFamily="34" charset="0"/>
              </a:rPr>
              <a:t>Development of a Pilot-Scale Supercritical CO</a:t>
            </a:r>
            <a:r>
              <a:rPr lang="en-US" sz="800" dirty="0">
                <a:solidFill>
                  <a:srgbClr val="1F497D">
                    <a:lumMod val="50000"/>
                  </a:srgbClr>
                </a:solidFill>
                <a:latin typeface="Arial" panose="020B0604020202020204" pitchFamily="34" charset="0"/>
                <a:ea typeface="ＭＳ Ｐゴシック" charset="0"/>
                <a:cs typeface="Arial" panose="020B0604020202020204" pitchFamily="34" charset="0"/>
              </a:rPr>
              <a:t>2</a:t>
            </a:r>
            <a:r>
              <a:rPr lang="en-US" sz="1050" dirty="0">
                <a:solidFill>
                  <a:srgbClr val="1F497D">
                    <a:lumMod val="50000"/>
                  </a:srgbClr>
                </a:solidFill>
                <a:latin typeface="Arial" panose="020B0604020202020204" pitchFamily="34" charset="0"/>
                <a:ea typeface="ＭＳ Ｐゴシック" charset="0"/>
                <a:cs typeface="Arial" panose="020B0604020202020204" pitchFamily="34" charset="0"/>
              </a:rPr>
              <a:t> </a:t>
            </a:r>
            <a:r>
              <a:rPr lang="en-ZA" sz="1200" dirty="0">
                <a:solidFill>
                  <a:srgbClr val="1F497D">
                    <a:lumMod val="50000"/>
                  </a:srgbClr>
                </a:solidFill>
                <a:latin typeface="Arial" panose="020B0604020202020204" pitchFamily="34" charset="0"/>
                <a:ea typeface="ＭＳ Ｐゴシック" charset="0"/>
                <a:cs typeface="Arial" panose="020B0604020202020204" pitchFamily="34" charset="0"/>
              </a:rPr>
              <a:t>Encapsulation Facility.</a:t>
            </a:r>
          </a:p>
        </p:txBody>
      </p:sp>
      <p:sp>
        <p:nvSpPr>
          <p:cNvPr id="158" name="Rounded Rectangle 157"/>
          <p:cNvSpPr/>
          <p:nvPr/>
        </p:nvSpPr>
        <p:spPr>
          <a:xfrm>
            <a:off x="2451242" y="2254866"/>
            <a:ext cx="1980870" cy="3570558"/>
          </a:xfrm>
          <a:prstGeom prst="roundRect">
            <a:avLst>
              <a:gd name="adj" fmla="val 6837"/>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0" fontAlgn="base" hangingPunct="0">
              <a:spcBef>
                <a:spcPct val="0"/>
              </a:spcBef>
              <a:spcAft>
                <a:spcPct val="0"/>
              </a:spcAft>
              <a:defRPr/>
            </a:pPr>
            <a:endParaRPr lang="en-ZA" sz="1200">
              <a:solidFill>
                <a:prstClr val="white"/>
              </a:solidFill>
              <a:latin typeface="Calibri"/>
            </a:endParaRPr>
          </a:p>
        </p:txBody>
      </p:sp>
      <p:sp>
        <p:nvSpPr>
          <p:cNvPr id="159" name="Rectangle 158"/>
          <p:cNvSpPr/>
          <p:nvPr/>
        </p:nvSpPr>
        <p:spPr>
          <a:xfrm>
            <a:off x="2458315" y="2316936"/>
            <a:ext cx="1990904" cy="3416320"/>
          </a:xfrm>
          <a:prstGeom prst="rect">
            <a:avLst/>
          </a:prstGeom>
        </p:spPr>
        <p:txBody>
          <a:bodyPr wrap="square">
            <a:spAutoFit/>
          </a:bodyPr>
          <a:lstStyle/>
          <a:p>
            <a:pPr defTabSz="685800" eaLnBrk="0" fontAlgn="base" hangingPunct="0">
              <a:spcBef>
                <a:spcPct val="0"/>
              </a:spcBef>
              <a:spcAft>
                <a:spcPct val="0"/>
              </a:spcAft>
              <a:defRPr/>
            </a:pPr>
            <a:r>
              <a:rPr lang="en-US" sz="1200" b="1" dirty="0">
                <a:solidFill>
                  <a:srgbClr val="1F497D">
                    <a:lumMod val="50000"/>
                  </a:srgbClr>
                </a:solidFill>
                <a:latin typeface="Arial" panose="020B0604020202020204" pitchFamily="34" charset="0"/>
                <a:ea typeface="ＭＳ Ｐゴシック" charset="0"/>
                <a:cs typeface="Arial" panose="020B0604020202020204" pitchFamily="34" charset="0"/>
              </a:rPr>
              <a:t>Smart Places</a:t>
            </a:r>
          </a:p>
          <a:p>
            <a:pPr marL="214313" indent="-144066" defTabSz="685800" eaLnBrk="0" fontAlgn="base" hangingPunct="0">
              <a:spcBef>
                <a:spcPct val="0"/>
              </a:spcBef>
              <a:spcAft>
                <a:spcPct val="0"/>
              </a:spcAft>
              <a:buFont typeface="Arial" panose="020B0604020202020204" pitchFamily="34" charset="0"/>
              <a:buChar char="•"/>
              <a:defRPr/>
            </a:pPr>
            <a:r>
              <a:rPr lang="en-US" sz="1200" b="1" dirty="0">
                <a:solidFill>
                  <a:srgbClr val="1F497D">
                    <a:lumMod val="50000"/>
                  </a:srgbClr>
                </a:solidFill>
                <a:latin typeface="Arial" panose="020B0604020202020204" pitchFamily="34" charset="0"/>
                <a:ea typeface="ＭＳ Ｐゴシック" charset="0"/>
                <a:cs typeface="Arial" panose="020B0604020202020204" pitchFamily="34" charset="0"/>
              </a:rPr>
              <a:t>Sustainable energy futures:</a:t>
            </a:r>
            <a:r>
              <a:rPr lang="en-US" sz="1200" dirty="0">
                <a:solidFill>
                  <a:srgbClr val="1F497D">
                    <a:lumMod val="50000"/>
                  </a:srgbClr>
                </a:solidFill>
                <a:latin typeface="Arial" panose="020B0604020202020204" pitchFamily="34" charset="0"/>
                <a:ea typeface="ＭＳ Ｐゴシック" charset="0"/>
                <a:cs typeface="Arial" panose="020B0604020202020204" pitchFamily="34" charset="0"/>
              </a:rPr>
              <a:t> developing energy planning frameworks for application at the national, municipal and enterprise level to address the present electricity crisis.</a:t>
            </a:r>
          </a:p>
          <a:p>
            <a:pPr marL="214313" indent="-144066" defTabSz="685800" eaLnBrk="0" fontAlgn="base" hangingPunct="0">
              <a:spcBef>
                <a:spcPct val="0"/>
              </a:spcBef>
              <a:spcAft>
                <a:spcPct val="0"/>
              </a:spcAft>
              <a:buFont typeface="Arial" panose="020B0604020202020204" pitchFamily="34" charset="0"/>
              <a:buChar char="•"/>
              <a:defRPr/>
            </a:pPr>
            <a:r>
              <a:rPr lang="en-US" sz="1200" b="1" dirty="0">
                <a:solidFill>
                  <a:srgbClr val="1F497D">
                    <a:lumMod val="50000"/>
                  </a:srgbClr>
                </a:solidFill>
                <a:latin typeface="Arial" panose="020B0604020202020204" pitchFamily="34" charset="0"/>
                <a:ea typeface="ＭＳ Ｐゴシック" charset="0"/>
                <a:cs typeface="Arial" panose="020B0604020202020204" pitchFamily="34" charset="0"/>
              </a:rPr>
              <a:t>Renewable energy integration: </a:t>
            </a:r>
            <a:r>
              <a:rPr lang="en-US" sz="1200" dirty="0">
                <a:solidFill>
                  <a:srgbClr val="1F497D">
                    <a:lumMod val="50000"/>
                  </a:srgbClr>
                </a:solidFill>
                <a:latin typeface="Arial" panose="020B0604020202020204" pitchFamily="34" charset="0"/>
                <a:ea typeface="ＭＳ Ｐゴシック" charset="0"/>
                <a:cs typeface="Arial" panose="020B0604020202020204" pitchFamily="34" charset="0"/>
              </a:rPr>
              <a:t>provide support to Eskom and municipalities on the integration of renewable energy technologies to the grid.</a:t>
            </a:r>
            <a:endParaRPr lang="en-ZA" sz="1200" dirty="0">
              <a:solidFill>
                <a:srgbClr val="1F497D">
                  <a:lumMod val="50000"/>
                </a:srgbClr>
              </a:solidFill>
              <a:latin typeface="Arial" panose="020B0604020202020204" pitchFamily="34" charset="0"/>
              <a:ea typeface="ＭＳ Ｐゴシック" charset="0"/>
              <a:cs typeface="Arial" panose="020B0604020202020204" pitchFamily="34" charset="0"/>
            </a:endParaRPr>
          </a:p>
        </p:txBody>
      </p:sp>
      <p:sp>
        <p:nvSpPr>
          <p:cNvPr id="160" name="Rounded Rectangle 159"/>
          <p:cNvSpPr/>
          <p:nvPr/>
        </p:nvSpPr>
        <p:spPr>
          <a:xfrm>
            <a:off x="4564514" y="2258538"/>
            <a:ext cx="1955426" cy="3566886"/>
          </a:xfrm>
          <a:prstGeom prst="roundRect">
            <a:avLst>
              <a:gd name="adj" fmla="val 6837"/>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0" fontAlgn="base" hangingPunct="0">
              <a:spcBef>
                <a:spcPct val="0"/>
              </a:spcBef>
              <a:spcAft>
                <a:spcPct val="0"/>
              </a:spcAft>
              <a:defRPr/>
            </a:pPr>
            <a:endParaRPr lang="en-ZA" sz="1200">
              <a:solidFill>
                <a:prstClr val="white"/>
              </a:solidFill>
              <a:latin typeface="Calibri"/>
            </a:endParaRPr>
          </a:p>
        </p:txBody>
      </p:sp>
      <p:sp>
        <p:nvSpPr>
          <p:cNvPr id="161" name="Rectangle 160"/>
          <p:cNvSpPr/>
          <p:nvPr/>
        </p:nvSpPr>
        <p:spPr>
          <a:xfrm>
            <a:off x="4588693" y="2276872"/>
            <a:ext cx="1963501" cy="2308324"/>
          </a:xfrm>
          <a:prstGeom prst="rect">
            <a:avLst/>
          </a:prstGeom>
        </p:spPr>
        <p:txBody>
          <a:bodyPr wrap="square">
            <a:spAutoFit/>
          </a:bodyPr>
          <a:lstStyle/>
          <a:p>
            <a:pPr defTabSz="685800" eaLnBrk="0" fontAlgn="base" hangingPunct="0">
              <a:spcBef>
                <a:spcPct val="0"/>
              </a:spcBef>
              <a:spcAft>
                <a:spcPct val="0"/>
              </a:spcAft>
              <a:defRPr/>
            </a:pPr>
            <a:r>
              <a:rPr lang="en-US" sz="1200" b="1" dirty="0">
                <a:solidFill>
                  <a:srgbClr val="1F497D">
                    <a:lumMod val="50000"/>
                  </a:srgbClr>
                </a:solidFill>
                <a:latin typeface="Arial" panose="020B0604020202020204" pitchFamily="34" charset="0"/>
                <a:ea typeface="ＭＳ Ｐゴシック" charset="0"/>
                <a:cs typeface="Arial" panose="020B0604020202020204" pitchFamily="34" charset="0"/>
              </a:rPr>
              <a:t>Chemicals</a:t>
            </a:r>
          </a:p>
          <a:p>
            <a:pPr marL="214313" indent="-144066" defTabSz="685800" eaLnBrk="0" fontAlgn="base" hangingPunct="0">
              <a:spcBef>
                <a:spcPct val="0"/>
              </a:spcBef>
              <a:spcAft>
                <a:spcPct val="0"/>
              </a:spcAft>
              <a:buFont typeface="Arial" panose="020B0604020202020204" pitchFamily="34" charset="0"/>
              <a:buChar char="•"/>
              <a:defRPr/>
            </a:pPr>
            <a:r>
              <a:rPr lang="en-US" sz="1200" dirty="0">
                <a:solidFill>
                  <a:srgbClr val="1F497D">
                    <a:lumMod val="50000"/>
                  </a:srgbClr>
                </a:solidFill>
                <a:latin typeface="Arial" panose="020B0604020202020204" pitchFamily="34" charset="0"/>
                <a:ea typeface="ＭＳ Ｐゴシック" charset="0"/>
                <a:cs typeface="Arial" panose="020B0604020202020204" pitchFamily="34" charset="0"/>
              </a:rPr>
              <a:t>SMME support from facilities in development and scale-up: BIDF (Durban), BIDC and NIDF (Pretoria).</a:t>
            </a:r>
          </a:p>
          <a:p>
            <a:pPr marL="214313" indent="-144066" defTabSz="685800" eaLnBrk="0" fontAlgn="base" hangingPunct="0">
              <a:spcBef>
                <a:spcPct val="0"/>
              </a:spcBef>
              <a:spcAft>
                <a:spcPct val="0"/>
              </a:spcAft>
              <a:buFont typeface="Arial" panose="020B0604020202020204" pitchFamily="34" charset="0"/>
              <a:buChar char="•"/>
              <a:defRPr/>
            </a:pPr>
            <a:r>
              <a:rPr lang="en-ZA" sz="1200" dirty="0">
                <a:solidFill>
                  <a:srgbClr val="1F497D">
                    <a:lumMod val="50000"/>
                  </a:srgbClr>
                </a:solidFill>
                <a:latin typeface="Arial" panose="020B0604020202020204" pitchFamily="34" charset="0"/>
                <a:ea typeface="ＭＳ Ｐゴシック" charset="0"/>
                <a:cs typeface="Arial" panose="020B0604020202020204" pitchFamily="34" charset="0"/>
              </a:rPr>
              <a:t>Consolidating Port Elizabeth non-woven facility’s </a:t>
            </a:r>
            <a:r>
              <a:rPr lang="en-US" sz="1200" dirty="0">
                <a:solidFill>
                  <a:srgbClr val="1F497D">
                    <a:lumMod val="50000"/>
                  </a:srgbClr>
                </a:solidFill>
                <a:latin typeface="Arial" panose="020B0604020202020204" pitchFamily="34" charset="0"/>
                <a:ea typeface="ＭＳ Ｐゴシック" charset="0"/>
                <a:cs typeface="Arial" panose="020B0604020202020204" pitchFamily="34" charset="0"/>
              </a:rPr>
              <a:t>role in supporting the nascent cannabis industry.</a:t>
            </a:r>
            <a:endParaRPr lang="en-ZA" sz="1200" dirty="0">
              <a:solidFill>
                <a:srgbClr val="1F497D">
                  <a:lumMod val="50000"/>
                </a:srgbClr>
              </a:solidFill>
              <a:latin typeface="Arial" panose="020B0604020202020204" pitchFamily="34" charset="0"/>
              <a:ea typeface="ＭＳ Ｐゴシック" charset="0"/>
              <a:cs typeface="Arial" panose="020B0604020202020204" pitchFamily="34" charset="0"/>
            </a:endParaRPr>
          </a:p>
        </p:txBody>
      </p:sp>
      <p:sp>
        <p:nvSpPr>
          <p:cNvPr id="162" name="Rounded Rectangle 161"/>
          <p:cNvSpPr/>
          <p:nvPr/>
        </p:nvSpPr>
        <p:spPr>
          <a:xfrm>
            <a:off x="6720545" y="2241720"/>
            <a:ext cx="2141530" cy="3583704"/>
          </a:xfrm>
          <a:prstGeom prst="roundRect">
            <a:avLst>
              <a:gd name="adj" fmla="val 3358"/>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0" fontAlgn="base" hangingPunct="0">
              <a:spcBef>
                <a:spcPct val="0"/>
              </a:spcBef>
              <a:spcAft>
                <a:spcPct val="0"/>
              </a:spcAft>
              <a:defRPr/>
            </a:pPr>
            <a:endParaRPr lang="en-ZA" sz="1200" dirty="0">
              <a:solidFill>
                <a:prstClr val="white"/>
              </a:solidFill>
              <a:latin typeface="Calibri"/>
            </a:endParaRPr>
          </a:p>
        </p:txBody>
      </p:sp>
      <p:sp>
        <p:nvSpPr>
          <p:cNvPr id="163" name="Rectangle 162"/>
          <p:cNvSpPr/>
          <p:nvPr/>
        </p:nvSpPr>
        <p:spPr>
          <a:xfrm>
            <a:off x="6720546" y="2272996"/>
            <a:ext cx="2141530" cy="3416320"/>
          </a:xfrm>
          <a:prstGeom prst="rect">
            <a:avLst/>
          </a:prstGeom>
        </p:spPr>
        <p:txBody>
          <a:bodyPr wrap="square">
            <a:spAutoFit/>
          </a:bodyPr>
          <a:lstStyle/>
          <a:p>
            <a:pPr defTabSz="685800" eaLnBrk="0" fontAlgn="base" hangingPunct="0">
              <a:spcBef>
                <a:spcPct val="0"/>
              </a:spcBef>
              <a:spcAft>
                <a:spcPct val="0"/>
              </a:spcAft>
              <a:defRPr/>
            </a:pPr>
            <a:r>
              <a:rPr lang="en-US" sz="1200" b="1" dirty="0">
                <a:solidFill>
                  <a:srgbClr val="1F497D">
                    <a:lumMod val="50000"/>
                  </a:srgbClr>
                </a:solidFill>
                <a:latin typeface="Arial" panose="020B0604020202020204" pitchFamily="34" charset="0"/>
                <a:ea typeface="ＭＳ Ｐゴシック" charset="0"/>
                <a:cs typeface="Arial" panose="020B0604020202020204" pitchFamily="34" charset="0"/>
              </a:rPr>
              <a:t>Advanced </a:t>
            </a:r>
            <a:r>
              <a:rPr lang="en-US" sz="1200" b="1" dirty="0" err="1">
                <a:solidFill>
                  <a:srgbClr val="1F497D">
                    <a:lumMod val="50000"/>
                  </a:srgbClr>
                </a:solidFill>
                <a:latin typeface="Arial" panose="020B0604020202020204" pitchFamily="34" charset="0"/>
                <a:ea typeface="ＭＳ Ｐゴシック" charset="0"/>
                <a:cs typeface="Arial" panose="020B0604020202020204" pitchFamily="34" charset="0"/>
              </a:rPr>
              <a:t>Agri</a:t>
            </a:r>
            <a:r>
              <a:rPr lang="en-US" sz="1200" b="1" dirty="0">
                <a:solidFill>
                  <a:srgbClr val="1F497D">
                    <a:lumMod val="50000"/>
                  </a:srgbClr>
                </a:solidFill>
                <a:latin typeface="Arial" panose="020B0604020202020204" pitchFamily="34" charset="0"/>
                <a:ea typeface="ＭＳ Ｐゴシック" charset="0"/>
                <a:cs typeface="Arial" panose="020B0604020202020204" pitchFamily="34" charset="0"/>
              </a:rPr>
              <a:t> &amp; Food</a:t>
            </a:r>
          </a:p>
          <a:p>
            <a:pPr marL="214313" indent="-144066" defTabSz="685800" eaLnBrk="0" fontAlgn="base" hangingPunct="0">
              <a:spcBef>
                <a:spcPct val="0"/>
              </a:spcBef>
              <a:spcAft>
                <a:spcPct val="0"/>
              </a:spcAft>
              <a:buFont typeface="Arial" panose="020B0604020202020204" pitchFamily="34" charset="0"/>
              <a:buChar char="•"/>
              <a:defRPr/>
            </a:pPr>
            <a:r>
              <a:rPr lang="en-US" sz="1200" dirty="0">
                <a:solidFill>
                  <a:srgbClr val="1F497D">
                    <a:lumMod val="50000"/>
                  </a:srgbClr>
                </a:solidFill>
                <a:latin typeface="Arial" panose="020B0604020202020204" pitchFamily="34" charset="0"/>
                <a:ea typeface="ＭＳ Ｐゴシック" charset="0"/>
                <a:cs typeface="Arial" panose="020B0604020202020204" pitchFamily="34" charset="0"/>
              </a:rPr>
              <a:t>Support the development of products and processes based on indigenous knowledge.</a:t>
            </a:r>
          </a:p>
          <a:p>
            <a:pPr marL="214313" indent="-144066" defTabSz="685800" eaLnBrk="0" fontAlgn="base" hangingPunct="0">
              <a:spcBef>
                <a:spcPct val="0"/>
              </a:spcBef>
              <a:spcAft>
                <a:spcPct val="0"/>
              </a:spcAft>
              <a:buFont typeface="Arial" panose="020B0604020202020204" pitchFamily="34" charset="0"/>
              <a:buChar char="•"/>
              <a:defRPr/>
            </a:pPr>
            <a:r>
              <a:rPr lang="en-US" sz="1200" dirty="0">
                <a:solidFill>
                  <a:srgbClr val="1F497D">
                    <a:lumMod val="50000"/>
                  </a:srgbClr>
                </a:solidFill>
                <a:latin typeface="Arial" panose="020B0604020202020204" pitchFamily="34" charset="0"/>
                <a:ea typeface="ＭＳ Ｐゴシック" charset="0"/>
                <a:cs typeface="Arial" panose="020B0604020202020204" pitchFamily="34" charset="0"/>
              </a:rPr>
              <a:t>The development of cannabis-based products and processes to stimulate the growth of the cannabis industry.</a:t>
            </a:r>
          </a:p>
          <a:p>
            <a:pPr defTabSz="685800" eaLnBrk="0" fontAlgn="base" hangingPunct="0">
              <a:spcBef>
                <a:spcPct val="0"/>
              </a:spcBef>
              <a:spcAft>
                <a:spcPct val="0"/>
              </a:spcAft>
              <a:defRPr/>
            </a:pPr>
            <a:r>
              <a:rPr lang="en-US" sz="1200" b="1" dirty="0" err="1">
                <a:solidFill>
                  <a:srgbClr val="1F497D">
                    <a:lumMod val="50000"/>
                  </a:srgbClr>
                </a:solidFill>
                <a:latin typeface="Arial" panose="020B0604020202020204" pitchFamily="34" charset="0"/>
                <a:ea typeface="ＭＳ Ｐゴシック" charset="0"/>
                <a:cs typeface="Arial" panose="020B0604020202020204" pitchFamily="34" charset="0"/>
              </a:rPr>
              <a:t>NextGen</a:t>
            </a:r>
            <a:r>
              <a:rPr lang="en-US" sz="1200" b="1" dirty="0">
                <a:solidFill>
                  <a:srgbClr val="1F497D">
                    <a:lumMod val="50000"/>
                  </a:srgbClr>
                </a:solidFill>
                <a:latin typeface="Arial" panose="020B0604020202020204" pitchFamily="34" charset="0"/>
                <a:ea typeface="ＭＳ Ｐゴシック" charset="0"/>
                <a:cs typeface="Arial" panose="020B0604020202020204" pitchFamily="34" charset="0"/>
              </a:rPr>
              <a:t> Health</a:t>
            </a:r>
          </a:p>
          <a:p>
            <a:pPr marL="214313" indent="-144066" defTabSz="685800" eaLnBrk="0" fontAlgn="base" hangingPunct="0">
              <a:spcBef>
                <a:spcPct val="0"/>
              </a:spcBef>
              <a:spcAft>
                <a:spcPct val="0"/>
              </a:spcAft>
              <a:buFont typeface="Arial" panose="020B0604020202020204" pitchFamily="34" charset="0"/>
              <a:buChar char="•"/>
              <a:defRPr/>
            </a:pPr>
            <a:r>
              <a:rPr lang="en-US" sz="1200" dirty="0">
                <a:solidFill>
                  <a:srgbClr val="1F497D">
                    <a:lumMod val="50000"/>
                  </a:srgbClr>
                </a:solidFill>
                <a:latin typeface="Arial" panose="020B0604020202020204" pitchFamily="34" charset="0"/>
                <a:ea typeface="ＭＳ Ｐゴシック" charset="0"/>
                <a:cs typeface="Arial" panose="020B0604020202020204" pitchFamily="34" charset="0"/>
              </a:rPr>
              <a:t>Digital precision medicine to support one health concept and advance the health solutions in the </a:t>
            </a:r>
            <a:r>
              <a:rPr lang="en-ZA" sz="1200" dirty="0">
                <a:solidFill>
                  <a:srgbClr val="1F497D">
                    <a:lumMod val="50000"/>
                  </a:srgbClr>
                </a:solidFill>
                <a:latin typeface="Arial" panose="020B0604020202020204" pitchFamily="34" charset="0"/>
                <a:ea typeface="ＭＳ Ｐゴシック" charset="0"/>
                <a:cs typeface="Arial" panose="020B0604020202020204" pitchFamily="34" charset="0"/>
              </a:rPr>
              <a:t>country.</a:t>
            </a:r>
          </a:p>
          <a:p>
            <a:pPr defTabSz="685800" eaLnBrk="0" fontAlgn="base" hangingPunct="0">
              <a:spcBef>
                <a:spcPct val="0"/>
              </a:spcBef>
              <a:spcAft>
                <a:spcPct val="0"/>
              </a:spcAft>
              <a:defRPr/>
            </a:pPr>
            <a:r>
              <a:rPr lang="en-US" sz="1200" b="1" dirty="0">
                <a:solidFill>
                  <a:srgbClr val="1F497D">
                    <a:lumMod val="50000"/>
                  </a:srgbClr>
                </a:solidFill>
                <a:latin typeface="Arial" panose="020B0604020202020204" pitchFamily="34" charset="0"/>
                <a:ea typeface="ＭＳ Ｐゴシック" charset="0"/>
                <a:cs typeface="Arial" panose="020B0604020202020204" pitchFamily="34" charset="0"/>
              </a:rPr>
              <a:t>Smart Places</a:t>
            </a:r>
          </a:p>
          <a:p>
            <a:pPr marL="214313" indent="-144066" defTabSz="685800" eaLnBrk="0" fontAlgn="base" hangingPunct="0">
              <a:spcBef>
                <a:spcPct val="0"/>
              </a:spcBef>
              <a:spcAft>
                <a:spcPct val="0"/>
              </a:spcAft>
              <a:buFont typeface="Arial" panose="020B0604020202020204" pitchFamily="34" charset="0"/>
              <a:buChar char="•"/>
              <a:defRPr/>
            </a:pPr>
            <a:r>
              <a:rPr lang="en-US" sz="1200" dirty="0">
                <a:solidFill>
                  <a:srgbClr val="1F497D">
                    <a:lumMod val="50000"/>
                  </a:srgbClr>
                </a:solidFill>
                <a:latin typeface="Arial" panose="020B0604020202020204" pitchFamily="34" charset="0"/>
                <a:ea typeface="ＭＳ Ｐゴシック" charset="0"/>
                <a:cs typeface="Arial" panose="020B0604020202020204" pitchFamily="34" charset="0"/>
              </a:rPr>
              <a:t>Green cement pilot plant</a:t>
            </a:r>
          </a:p>
        </p:txBody>
      </p:sp>
      <p:sp>
        <p:nvSpPr>
          <p:cNvPr id="164" name="Down Arrow 163"/>
          <p:cNvSpPr/>
          <p:nvPr/>
        </p:nvSpPr>
        <p:spPr>
          <a:xfrm>
            <a:off x="7510764" y="1972460"/>
            <a:ext cx="479114" cy="272129"/>
          </a:xfrm>
          <a:prstGeom prst="downArrow">
            <a:avLst/>
          </a:prstGeom>
          <a:solidFill>
            <a:schemeClr val="tx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ZA" sz="1350">
              <a:solidFill>
                <a:prstClr val="white"/>
              </a:solidFill>
              <a:latin typeface="Calibri"/>
            </a:endParaRPr>
          </a:p>
        </p:txBody>
      </p:sp>
      <p:sp>
        <p:nvSpPr>
          <p:cNvPr id="165" name="Down Arrow 164"/>
          <p:cNvSpPr/>
          <p:nvPr/>
        </p:nvSpPr>
        <p:spPr>
          <a:xfrm>
            <a:off x="5322700" y="1972460"/>
            <a:ext cx="479114" cy="272129"/>
          </a:xfrm>
          <a:prstGeom prst="downArrow">
            <a:avLst/>
          </a:prstGeom>
          <a:solidFill>
            <a:schemeClr val="tx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ZA" sz="1350">
              <a:solidFill>
                <a:prstClr val="white"/>
              </a:solidFill>
              <a:latin typeface="Calibri"/>
            </a:endParaRPr>
          </a:p>
        </p:txBody>
      </p:sp>
      <p:sp>
        <p:nvSpPr>
          <p:cNvPr id="166" name="Down Arrow 165"/>
          <p:cNvSpPr/>
          <p:nvPr/>
        </p:nvSpPr>
        <p:spPr>
          <a:xfrm>
            <a:off x="3216742" y="1972460"/>
            <a:ext cx="479114" cy="272129"/>
          </a:xfrm>
          <a:prstGeom prst="downArrow">
            <a:avLst/>
          </a:prstGeom>
          <a:solidFill>
            <a:schemeClr val="tx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ZA" sz="1350">
              <a:solidFill>
                <a:prstClr val="white"/>
              </a:solidFill>
              <a:latin typeface="Calibri"/>
            </a:endParaRPr>
          </a:p>
        </p:txBody>
      </p:sp>
      <p:sp>
        <p:nvSpPr>
          <p:cNvPr id="167" name="Down Arrow 166"/>
          <p:cNvSpPr/>
          <p:nvPr/>
        </p:nvSpPr>
        <p:spPr>
          <a:xfrm>
            <a:off x="1110354" y="1972460"/>
            <a:ext cx="479114" cy="272129"/>
          </a:xfrm>
          <a:prstGeom prst="downArrow">
            <a:avLst/>
          </a:prstGeom>
          <a:solidFill>
            <a:schemeClr val="tx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ZA" sz="1350">
              <a:solidFill>
                <a:prstClr val="white"/>
              </a:solidFill>
              <a:latin typeface="Calibri"/>
            </a:endParaRPr>
          </a:p>
        </p:txBody>
      </p:sp>
      <p:sp>
        <p:nvSpPr>
          <p:cNvPr id="168" name="Rounded Rectangle 167"/>
          <p:cNvSpPr/>
          <p:nvPr/>
        </p:nvSpPr>
        <p:spPr>
          <a:xfrm>
            <a:off x="347504" y="1268760"/>
            <a:ext cx="8571468" cy="742324"/>
          </a:xfrm>
          <a:prstGeom prst="roundRect">
            <a:avLst/>
          </a:prstGeom>
          <a:solidFill>
            <a:srgbClr val="27BFD6"/>
          </a:solidFill>
          <a:ln>
            <a:solidFill>
              <a:srgbClr val="27BFD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0" fontAlgn="base" hangingPunct="0">
              <a:spcBef>
                <a:spcPct val="0"/>
              </a:spcBef>
              <a:spcAft>
                <a:spcPct val="0"/>
              </a:spcAft>
              <a:defRPr/>
            </a:pPr>
            <a:endParaRPr lang="en-ZA" sz="1200">
              <a:solidFill>
                <a:prstClr val="white"/>
              </a:solidFill>
              <a:latin typeface="Calibri"/>
            </a:endParaRPr>
          </a:p>
        </p:txBody>
      </p:sp>
      <p:sp>
        <p:nvSpPr>
          <p:cNvPr id="169" name="TextBox 168"/>
          <p:cNvSpPr txBox="1"/>
          <p:nvPr/>
        </p:nvSpPr>
        <p:spPr>
          <a:xfrm>
            <a:off x="479905" y="1378513"/>
            <a:ext cx="1740011" cy="646331"/>
          </a:xfrm>
          <a:prstGeom prst="rect">
            <a:avLst/>
          </a:prstGeom>
          <a:noFill/>
        </p:spPr>
        <p:txBody>
          <a:bodyPr wrap="square" rtlCol="0">
            <a:spAutoFit/>
          </a:bodyPr>
          <a:lstStyle/>
          <a:p>
            <a:pPr algn="ctr" defTabSz="685800" eaLnBrk="0" fontAlgn="base" hangingPunct="0">
              <a:spcBef>
                <a:spcPct val="0"/>
              </a:spcBef>
              <a:spcAft>
                <a:spcPct val="0"/>
              </a:spcAft>
              <a:defRPr/>
            </a:pPr>
            <a:r>
              <a:rPr lang="en-US" sz="1200" b="1" dirty="0">
                <a:solidFill>
                  <a:srgbClr val="1F497D">
                    <a:lumMod val="75000"/>
                  </a:srgbClr>
                </a:solidFill>
                <a:latin typeface="Arial" panose="020B0604020202020204" pitchFamily="34" charset="0"/>
                <a:ea typeface="ＭＳ Ｐゴシック" charset="0"/>
                <a:cs typeface="Arial" panose="020B0604020202020204" pitchFamily="34" charset="0"/>
              </a:rPr>
              <a:t>Infrastructure rollout throughout the country</a:t>
            </a:r>
            <a:endParaRPr lang="en-ZA" sz="1200" b="1" dirty="0">
              <a:solidFill>
                <a:srgbClr val="1F497D">
                  <a:lumMod val="75000"/>
                </a:srgbClr>
              </a:solidFill>
              <a:latin typeface="Arial" panose="020B0604020202020204" pitchFamily="34" charset="0"/>
              <a:ea typeface="ＭＳ Ｐゴシック" charset="0"/>
              <a:cs typeface="Arial" panose="020B0604020202020204" pitchFamily="34" charset="0"/>
            </a:endParaRPr>
          </a:p>
        </p:txBody>
      </p:sp>
      <p:sp>
        <p:nvSpPr>
          <p:cNvPr id="170" name="TextBox 169"/>
          <p:cNvSpPr txBox="1"/>
          <p:nvPr/>
        </p:nvSpPr>
        <p:spPr>
          <a:xfrm>
            <a:off x="2534304" y="1297722"/>
            <a:ext cx="1843991" cy="646331"/>
          </a:xfrm>
          <a:prstGeom prst="rect">
            <a:avLst/>
          </a:prstGeom>
          <a:noFill/>
        </p:spPr>
        <p:txBody>
          <a:bodyPr wrap="square" rtlCol="0">
            <a:spAutoFit/>
          </a:bodyPr>
          <a:lstStyle/>
          <a:p>
            <a:pPr algn="ctr" defTabSz="685800" eaLnBrk="0" fontAlgn="base" hangingPunct="0">
              <a:spcBef>
                <a:spcPct val="0"/>
              </a:spcBef>
              <a:spcAft>
                <a:spcPct val="0"/>
              </a:spcAft>
              <a:defRPr/>
            </a:pPr>
            <a:r>
              <a:rPr lang="en-US" sz="1200" b="1" dirty="0">
                <a:solidFill>
                  <a:srgbClr val="1F497D">
                    <a:lumMod val="75000"/>
                  </a:srgbClr>
                </a:solidFill>
                <a:latin typeface="Arial" panose="020B0604020202020204" pitchFamily="34" charset="0"/>
                <a:ea typeface="ＭＳ Ｐゴシック" charset="0"/>
                <a:cs typeface="Arial" panose="020B0604020202020204" pitchFamily="34" charset="0"/>
              </a:rPr>
              <a:t>Rapid expansion </a:t>
            </a:r>
          </a:p>
          <a:p>
            <a:pPr algn="ctr" defTabSz="685800" eaLnBrk="0" fontAlgn="base" hangingPunct="0">
              <a:spcBef>
                <a:spcPct val="0"/>
              </a:spcBef>
              <a:spcAft>
                <a:spcPct val="0"/>
              </a:spcAft>
              <a:defRPr/>
            </a:pPr>
            <a:r>
              <a:rPr lang="en-US" sz="1200" b="1" dirty="0">
                <a:solidFill>
                  <a:srgbClr val="1F497D">
                    <a:lumMod val="75000"/>
                  </a:srgbClr>
                </a:solidFill>
                <a:latin typeface="Arial" panose="020B0604020202020204" pitchFamily="34" charset="0"/>
                <a:ea typeface="ＭＳ Ｐゴシック" charset="0"/>
                <a:cs typeface="Arial" panose="020B0604020202020204" pitchFamily="34" charset="0"/>
              </a:rPr>
              <a:t>of energy</a:t>
            </a:r>
          </a:p>
          <a:p>
            <a:pPr algn="ctr" defTabSz="685800" eaLnBrk="0" fontAlgn="base" hangingPunct="0">
              <a:spcBef>
                <a:spcPct val="0"/>
              </a:spcBef>
              <a:spcAft>
                <a:spcPct val="0"/>
              </a:spcAft>
              <a:defRPr/>
            </a:pPr>
            <a:r>
              <a:rPr lang="en-US" sz="1200" b="1" dirty="0">
                <a:solidFill>
                  <a:srgbClr val="1F497D">
                    <a:lumMod val="75000"/>
                  </a:srgbClr>
                </a:solidFill>
                <a:latin typeface="Arial" panose="020B0604020202020204" pitchFamily="34" charset="0"/>
                <a:ea typeface="ＭＳ Ｐゴシック" charset="0"/>
                <a:cs typeface="Arial" panose="020B0604020202020204" pitchFamily="34" charset="0"/>
              </a:rPr>
              <a:t> generation capacity</a:t>
            </a:r>
            <a:endParaRPr lang="en-ZA" sz="1200" b="1" dirty="0">
              <a:solidFill>
                <a:srgbClr val="1F497D">
                  <a:lumMod val="75000"/>
                </a:srgbClr>
              </a:solidFill>
              <a:latin typeface="Arial" panose="020B0604020202020204" pitchFamily="34" charset="0"/>
              <a:ea typeface="ＭＳ Ｐゴシック" charset="0"/>
              <a:cs typeface="Arial" panose="020B0604020202020204" pitchFamily="34" charset="0"/>
            </a:endParaRPr>
          </a:p>
        </p:txBody>
      </p:sp>
      <p:sp>
        <p:nvSpPr>
          <p:cNvPr id="171" name="TextBox 170"/>
          <p:cNvSpPr txBox="1"/>
          <p:nvPr/>
        </p:nvSpPr>
        <p:spPr>
          <a:xfrm>
            <a:off x="6638569" y="1297722"/>
            <a:ext cx="2223506" cy="646331"/>
          </a:xfrm>
          <a:prstGeom prst="rect">
            <a:avLst/>
          </a:prstGeom>
          <a:noFill/>
        </p:spPr>
        <p:txBody>
          <a:bodyPr wrap="square" rtlCol="0">
            <a:spAutoFit/>
          </a:bodyPr>
          <a:lstStyle/>
          <a:p>
            <a:pPr algn="ctr" defTabSz="685800" eaLnBrk="0" fontAlgn="base" hangingPunct="0">
              <a:spcBef>
                <a:spcPct val="0"/>
              </a:spcBef>
              <a:spcAft>
                <a:spcPct val="0"/>
              </a:spcAft>
              <a:defRPr/>
            </a:pPr>
            <a:r>
              <a:rPr lang="en-US" sz="1200" b="1" dirty="0">
                <a:solidFill>
                  <a:srgbClr val="1F497D">
                    <a:lumMod val="75000"/>
                  </a:srgbClr>
                </a:solidFill>
                <a:latin typeface="Arial" panose="020B0604020202020204" pitchFamily="34" charset="0"/>
                <a:ea typeface="ＭＳ Ｐゴシック" charset="0"/>
                <a:cs typeface="Arial" panose="020B0604020202020204" pitchFamily="34" charset="0"/>
              </a:rPr>
              <a:t>Drive for industrial growth (including localisation in manufacturing)</a:t>
            </a:r>
          </a:p>
        </p:txBody>
      </p:sp>
      <p:cxnSp>
        <p:nvCxnSpPr>
          <p:cNvPr id="172" name="Straight Connector 171"/>
          <p:cNvCxnSpPr/>
          <p:nvPr/>
        </p:nvCxnSpPr>
        <p:spPr>
          <a:xfrm>
            <a:off x="2430416" y="1283355"/>
            <a:ext cx="0" cy="619842"/>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a:off x="4464941" y="1283355"/>
            <a:ext cx="0" cy="619842"/>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6552194" y="1283355"/>
            <a:ext cx="0" cy="619842"/>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175" name="TextBox 174"/>
          <p:cNvSpPr txBox="1"/>
          <p:nvPr/>
        </p:nvSpPr>
        <p:spPr>
          <a:xfrm>
            <a:off x="4604576" y="1297722"/>
            <a:ext cx="1915364" cy="646331"/>
          </a:xfrm>
          <a:prstGeom prst="rect">
            <a:avLst/>
          </a:prstGeom>
          <a:noFill/>
        </p:spPr>
        <p:txBody>
          <a:bodyPr wrap="square" rtlCol="0">
            <a:spAutoFit/>
          </a:bodyPr>
          <a:lstStyle/>
          <a:p>
            <a:pPr algn="ctr" defTabSz="685800" eaLnBrk="0" fontAlgn="base" hangingPunct="0">
              <a:spcBef>
                <a:spcPct val="0"/>
              </a:spcBef>
              <a:spcAft>
                <a:spcPct val="0"/>
              </a:spcAft>
              <a:defRPr/>
            </a:pPr>
            <a:r>
              <a:rPr lang="en-US" sz="1200" b="1" dirty="0">
                <a:solidFill>
                  <a:srgbClr val="1F497D">
                    <a:lumMod val="75000"/>
                  </a:srgbClr>
                </a:solidFill>
                <a:latin typeface="Arial" panose="020B0604020202020204" pitchFamily="34" charset="0"/>
                <a:ea typeface="ＭＳ Ｐゴシック" charset="0"/>
                <a:cs typeface="Arial" panose="020B0604020202020204" pitchFamily="34" charset="0"/>
              </a:rPr>
              <a:t>Employment stimulus to create jobs and support livelihoods</a:t>
            </a:r>
            <a:endParaRPr lang="en-ZA" sz="1200" b="1" dirty="0">
              <a:solidFill>
                <a:srgbClr val="1F497D">
                  <a:lumMod val="75000"/>
                </a:srgbClr>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xmlns="" val="187116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2"/>
          <p:cNvSpPr txBox="1">
            <a:spLocks/>
          </p:cNvSpPr>
          <p:nvPr/>
        </p:nvSpPr>
        <p:spPr>
          <a:xfrm>
            <a:off x="406189" y="193359"/>
            <a:ext cx="8414908" cy="892552"/>
          </a:xfrm>
          <a:prstGeom prst="rect">
            <a:avLst/>
          </a:prstGeom>
          <a:noFill/>
        </p:spPr>
        <p:txBody>
          <a:bodyPr wrap="square" rtlCol="0">
            <a:spAutoFit/>
          </a:bodyPr>
          <a:lstStyle>
            <a:defPPr>
              <a:defRPr lang="en-US"/>
            </a:defPPr>
            <a:lvl1pPr lvl="0">
              <a:defRPr sz="2400" b="1">
                <a:solidFill>
                  <a:srgbClr val="44546A">
                    <a:lumMod val="50000"/>
                  </a:srgbClr>
                </a:solidFill>
                <a:latin typeface="Arial" panose="020B0604020202020204" pitchFamily="34" charset="0"/>
                <a:cs typeface="Arial" panose="020B0604020202020204" pitchFamily="34" charset="0"/>
              </a:defRPr>
            </a:lvl1pPr>
          </a:lstStyle>
          <a:p>
            <a:r>
              <a:rPr lang="en-US" sz="2600" dirty="0"/>
              <a:t>CSIR alignment to the South African Economic </a:t>
            </a:r>
            <a:br>
              <a:rPr lang="en-US" sz="2600" dirty="0"/>
            </a:br>
            <a:r>
              <a:rPr lang="en-US" sz="2600" dirty="0"/>
              <a:t>Reconstruction and Recovery Plan post COVID-19</a:t>
            </a:r>
          </a:p>
        </p:txBody>
      </p:sp>
      <p:sp>
        <p:nvSpPr>
          <p:cNvPr id="77" name="Left-Right Arrow 76"/>
          <p:cNvSpPr/>
          <p:nvPr/>
        </p:nvSpPr>
        <p:spPr>
          <a:xfrm>
            <a:off x="479905" y="5841268"/>
            <a:ext cx="8300193" cy="881181"/>
          </a:xfrm>
          <a:prstGeom prst="leftRightArrow">
            <a:avLst/>
          </a:prstGeom>
          <a:solidFill>
            <a:srgbClr val="27BF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200" b="1" dirty="0">
                <a:solidFill>
                  <a:srgbClr val="1F497D">
                    <a:lumMod val="75000"/>
                  </a:srgbClr>
                </a:solidFill>
                <a:latin typeface="Arial" panose="020B0604020202020204" pitchFamily="34" charset="0"/>
                <a:cs typeface="Arial" panose="020B0604020202020204" pitchFamily="34" charset="0"/>
              </a:rPr>
              <a:t>CSIR’s support of the industrialisation drive</a:t>
            </a:r>
          </a:p>
          <a:p>
            <a:pPr algn="ctr" defTabSz="685800">
              <a:defRPr/>
            </a:pPr>
            <a:r>
              <a:rPr lang="en-US" sz="1200" b="1" dirty="0">
                <a:solidFill>
                  <a:srgbClr val="1F497D">
                    <a:lumMod val="75000"/>
                  </a:srgbClr>
                </a:solidFill>
                <a:latin typeface="Arial" panose="020B0604020202020204" pitchFamily="34" charset="0"/>
                <a:cs typeface="Arial" panose="020B0604020202020204" pitchFamily="34" charset="0"/>
              </a:rPr>
              <a:t>Create economic opportunities, increased competitiveness through innovation and technological support</a:t>
            </a:r>
          </a:p>
        </p:txBody>
      </p:sp>
      <p:sp>
        <p:nvSpPr>
          <p:cNvPr id="78" name="Rectangle 77"/>
          <p:cNvSpPr/>
          <p:nvPr/>
        </p:nvSpPr>
        <p:spPr>
          <a:xfrm>
            <a:off x="2659198" y="6607221"/>
            <a:ext cx="3821014" cy="2232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defRPr/>
            </a:pPr>
            <a:endParaRPr lang="en-ZA" sz="1200">
              <a:solidFill>
                <a:prstClr val="white"/>
              </a:solidFill>
              <a:latin typeface="Calibri"/>
            </a:endParaRPr>
          </a:p>
        </p:txBody>
      </p:sp>
      <p:sp>
        <p:nvSpPr>
          <p:cNvPr id="79" name="Rounded Rectangle 78"/>
          <p:cNvSpPr/>
          <p:nvPr/>
        </p:nvSpPr>
        <p:spPr>
          <a:xfrm>
            <a:off x="2973586" y="6615724"/>
            <a:ext cx="1599550" cy="214738"/>
          </a:xfrm>
          <a:prstGeom prst="roundRect">
            <a:avLst>
              <a:gd name="adj" fmla="val 17806"/>
            </a:avLst>
          </a:prstGeom>
          <a:solidFill>
            <a:srgbClr val="27B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0" fontAlgn="base" hangingPunct="0">
              <a:spcBef>
                <a:spcPct val="0"/>
              </a:spcBef>
              <a:spcAft>
                <a:spcPct val="0"/>
              </a:spcAft>
              <a:defRPr/>
            </a:pPr>
            <a:r>
              <a:rPr lang="en-US" sz="1200" b="1" dirty="0">
                <a:solidFill>
                  <a:srgbClr val="1F497D">
                    <a:lumMod val="75000"/>
                  </a:srgbClr>
                </a:solidFill>
                <a:latin typeface="Arial" panose="020B0604020202020204" pitchFamily="34" charset="0"/>
                <a:cs typeface="Arial" panose="020B0604020202020204" pitchFamily="34" charset="0"/>
              </a:rPr>
              <a:t>ERRP Priorities</a:t>
            </a:r>
          </a:p>
        </p:txBody>
      </p:sp>
      <p:sp>
        <p:nvSpPr>
          <p:cNvPr id="80" name="Rounded Rectangle 79"/>
          <p:cNvSpPr/>
          <p:nvPr/>
        </p:nvSpPr>
        <p:spPr>
          <a:xfrm>
            <a:off x="4826080" y="6607222"/>
            <a:ext cx="1415016" cy="223240"/>
          </a:xfrm>
          <a:prstGeom prst="roundRect">
            <a:avLst>
              <a:gd name="adj" fmla="val 17806"/>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0" fontAlgn="base" hangingPunct="0">
              <a:spcBef>
                <a:spcPct val="0"/>
              </a:spcBef>
              <a:spcAft>
                <a:spcPct val="0"/>
              </a:spcAft>
              <a:defRPr/>
            </a:pPr>
            <a:r>
              <a:rPr lang="en-US" sz="1200" b="1" dirty="0">
                <a:solidFill>
                  <a:srgbClr val="1F497D">
                    <a:lumMod val="50000"/>
                  </a:srgbClr>
                </a:solidFill>
                <a:latin typeface="Arial" panose="020B0604020202020204" pitchFamily="34" charset="0"/>
                <a:cs typeface="Arial" panose="020B0604020202020204" pitchFamily="34" charset="0"/>
              </a:rPr>
              <a:t>CSIR Clusters</a:t>
            </a:r>
          </a:p>
        </p:txBody>
      </p:sp>
      <p:sp>
        <p:nvSpPr>
          <p:cNvPr id="81" name="Rounded Rectangle 80"/>
          <p:cNvSpPr/>
          <p:nvPr/>
        </p:nvSpPr>
        <p:spPr>
          <a:xfrm>
            <a:off x="304630" y="2234244"/>
            <a:ext cx="1971337" cy="3566887"/>
          </a:xfrm>
          <a:prstGeom prst="roundRect">
            <a:avLst>
              <a:gd name="adj" fmla="val 6837"/>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0" fontAlgn="base" hangingPunct="0">
              <a:spcBef>
                <a:spcPct val="0"/>
              </a:spcBef>
              <a:spcAft>
                <a:spcPct val="0"/>
              </a:spcAft>
              <a:defRPr/>
            </a:pPr>
            <a:endParaRPr lang="en-ZA" sz="1200">
              <a:solidFill>
                <a:prstClr val="white"/>
              </a:solidFill>
              <a:latin typeface="Calibri"/>
            </a:endParaRPr>
          </a:p>
        </p:txBody>
      </p:sp>
      <p:sp>
        <p:nvSpPr>
          <p:cNvPr id="154" name="Rectangle 153"/>
          <p:cNvSpPr/>
          <p:nvPr/>
        </p:nvSpPr>
        <p:spPr>
          <a:xfrm>
            <a:off x="287524" y="2292643"/>
            <a:ext cx="1988442" cy="3600986"/>
          </a:xfrm>
          <a:prstGeom prst="rect">
            <a:avLst/>
          </a:prstGeom>
        </p:spPr>
        <p:txBody>
          <a:bodyPr wrap="square">
            <a:spAutoFit/>
          </a:bodyPr>
          <a:lstStyle/>
          <a:p>
            <a:pPr defTabSz="685800" eaLnBrk="0" fontAlgn="base" hangingPunct="0">
              <a:spcBef>
                <a:spcPct val="0"/>
              </a:spcBef>
              <a:spcAft>
                <a:spcPct val="0"/>
              </a:spcAft>
              <a:defRPr/>
            </a:pPr>
            <a:r>
              <a:rPr lang="en-US" sz="1200" b="1" dirty="0" err="1">
                <a:solidFill>
                  <a:srgbClr val="1F497D">
                    <a:lumMod val="50000"/>
                  </a:srgbClr>
                </a:solidFill>
                <a:latin typeface="Arial" charset="0"/>
                <a:ea typeface="Arial" charset="0"/>
                <a:cs typeface="Arial" charset="0"/>
              </a:rPr>
              <a:t>NextGen</a:t>
            </a:r>
            <a:r>
              <a:rPr lang="en-US" sz="1200" b="1" dirty="0">
                <a:solidFill>
                  <a:srgbClr val="1F497D">
                    <a:lumMod val="50000"/>
                  </a:srgbClr>
                </a:solidFill>
                <a:latin typeface="Arial" charset="0"/>
                <a:ea typeface="Arial" charset="0"/>
                <a:cs typeface="Arial" charset="0"/>
              </a:rPr>
              <a:t> Health</a:t>
            </a:r>
          </a:p>
          <a:p>
            <a:pPr marL="214313" indent="-214313" defTabSz="685800" eaLnBrk="0" fontAlgn="base" hangingPunct="0">
              <a:spcBef>
                <a:spcPct val="0"/>
              </a:spcBef>
              <a:spcAft>
                <a:spcPct val="0"/>
              </a:spcAft>
              <a:buFont typeface="Arial" panose="020B0604020202020204" pitchFamily="34" charset="0"/>
              <a:buChar char="•"/>
              <a:defRPr/>
            </a:pPr>
            <a:r>
              <a:rPr lang="en-US" sz="1200" dirty="0">
                <a:solidFill>
                  <a:srgbClr val="1F497D">
                    <a:lumMod val="50000"/>
                  </a:srgbClr>
                </a:solidFill>
                <a:latin typeface="Arial" charset="0"/>
                <a:ea typeface="Arial" charset="0"/>
                <a:cs typeface="Arial" charset="0"/>
              </a:rPr>
              <a:t>In collaboration with </a:t>
            </a:r>
            <a:r>
              <a:rPr lang="en-US" sz="1200" dirty="0" err="1">
                <a:solidFill>
                  <a:srgbClr val="1F497D">
                    <a:lumMod val="50000"/>
                  </a:srgbClr>
                </a:solidFill>
                <a:latin typeface="Arial" charset="0"/>
                <a:ea typeface="Arial" charset="0"/>
                <a:cs typeface="Arial" charset="0"/>
              </a:rPr>
              <a:t>Diplomics</a:t>
            </a:r>
            <a:r>
              <a:rPr lang="en-US" sz="1200" dirty="0">
                <a:solidFill>
                  <a:srgbClr val="1F497D">
                    <a:lumMod val="50000"/>
                  </a:srgbClr>
                </a:solidFill>
                <a:latin typeface="Arial" charset="0"/>
                <a:ea typeface="Arial" charset="0"/>
                <a:cs typeface="Arial" charset="0"/>
              </a:rPr>
              <a:t>, provision of infrastructure for proteomics applications.</a:t>
            </a:r>
          </a:p>
          <a:p>
            <a:pPr marL="214313" indent="-214313" defTabSz="685800" eaLnBrk="0" fontAlgn="base" hangingPunct="0">
              <a:spcBef>
                <a:spcPct val="0"/>
              </a:spcBef>
              <a:spcAft>
                <a:spcPct val="0"/>
              </a:spcAft>
              <a:buFont typeface="Arial" panose="020B0604020202020204" pitchFamily="34" charset="0"/>
              <a:buChar char="•"/>
              <a:defRPr/>
            </a:pPr>
            <a:r>
              <a:rPr lang="en-US" sz="1200" dirty="0">
                <a:solidFill>
                  <a:srgbClr val="1F497D">
                    <a:lumMod val="50000"/>
                  </a:srgbClr>
                </a:solidFill>
                <a:latin typeface="Arial" charset="0"/>
                <a:ea typeface="Arial" charset="0"/>
                <a:cs typeface="Arial" charset="0"/>
              </a:rPr>
              <a:t>Infrastructure for COVID-19 testing services.</a:t>
            </a:r>
          </a:p>
          <a:p>
            <a:pPr defTabSz="685800" eaLnBrk="0" fontAlgn="base" hangingPunct="0">
              <a:spcBef>
                <a:spcPct val="0"/>
              </a:spcBef>
              <a:spcAft>
                <a:spcPct val="0"/>
              </a:spcAft>
              <a:defRPr/>
            </a:pPr>
            <a:endParaRPr lang="en-US" sz="1200" b="1" dirty="0">
              <a:solidFill>
                <a:srgbClr val="1F497D">
                  <a:lumMod val="50000"/>
                </a:srgbClr>
              </a:solidFill>
              <a:latin typeface="Arial" charset="0"/>
              <a:ea typeface="Arial" charset="0"/>
              <a:cs typeface="Arial" charset="0"/>
            </a:endParaRPr>
          </a:p>
          <a:p>
            <a:pPr defTabSz="685800" eaLnBrk="0" fontAlgn="base" hangingPunct="0">
              <a:spcBef>
                <a:spcPct val="0"/>
              </a:spcBef>
              <a:spcAft>
                <a:spcPct val="0"/>
              </a:spcAft>
              <a:defRPr/>
            </a:pPr>
            <a:r>
              <a:rPr lang="en-US" sz="1200" b="1" dirty="0">
                <a:solidFill>
                  <a:srgbClr val="1F497D">
                    <a:lumMod val="50000"/>
                  </a:srgbClr>
                </a:solidFill>
                <a:latin typeface="Arial" charset="0"/>
                <a:ea typeface="Arial" charset="0"/>
                <a:cs typeface="Arial" charset="0"/>
              </a:rPr>
              <a:t>Smart Places</a:t>
            </a:r>
          </a:p>
          <a:p>
            <a:pPr marL="214313" indent="-214313" defTabSz="685800" eaLnBrk="0" fontAlgn="base" hangingPunct="0">
              <a:spcBef>
                <a:spcPct val="0"/>
              </a:spcBef>
              <a:spcAft>
                <a:spcPct val="0"/>
              </a:spcAft>
              <a:buFont typeface="Arial" panose="020B0604020202020204" pitchFamily="34" charset="0"/>
              <a:buChar char="•"/>
              <a:defRPr/>
            </a:pPr>
            <a:r>
              <a:rPr lang="en-US" sz="1200" dirty="0">
                <a:solidFill>
                  <a:srgbClr val="1F497D">
                    <a:lumMod val="50000"/>
                  </a:srgbClr>
                </a:solidFill>
                <a:latin typeface="Arial" charset="0"/>
                <a:ea typeface="Arial" charset="0"/>
                <a:cs typeface="Arial" charset="0"/>
              </a:rPr>
              <a:t>Strategic Infrastructure Management; Policy and guidance for Green Building.</a:t>
            </a:r>
          </a:p>
          <a:p>
            <a:pPr marL="214313" indent="-214313" defTabSz="685800" eaLnBrk="0" fontAlgn="base" hangingPunct="0">
              <a:spcBef>
                <a:spcPct val="0"/>
              </a:spcBef>
              <a:spcAft>
                <a:spcPct val="0"/>
              </a:spcAft>
              <a:buFont typeface="Arial" panose="020B0604020202020204" pitchFamily="34" charset="0"/>
              <a:buChar char="•"/>
              <a:defRPr/>
            </a:pPr>
            <a:r>
              <a:rPr lang="en-US" sz="1200" dirty="0">
                <a:solidFill>
                  <a:srgbClr val="1F497D">
                    <a:lumMod val="50000"/>
                  </a:srgbClr>
                </a:solidFill>
                <a:latin typeface="Arial" charset="0"/>
                <a:ea typeface="Arial" charset="0"/>
                <a:cs typeface="Arial" charset="0"/>
              </a:rPr>
              <a:t>Order of Magnitude Cost Estimating Tool for Student Housing Infrastructure Planning.</a:t>
            </a:r>
            <a:endParaRPr lang="en-ZA" sz="1200" dirty="0">
              <a:solidFill>
                <a:srgbClr val="1F497D">
                  <a:lumMod val="50000"/>
                </a:srgbClr>
              </a:solidFill>
              <a:latin typeface="Arial" charset="0"/>
              <a:ea typeface="Arial" charset="0"/>
              <a:cs typeface="Arial" charset="0"/>
            </a:endParaRPr>
          </a:p>
        </p:txBody>
      </p:sp>
      <p:sp>
        <p:nvSpPr>
          <p:cNvPr id="158" name="Rounded Rectangle 157"/>
          <p:cNvSpPr/>
          <p:nvPr/>
        </p:nvSpPr>
        <p:spPr>
          <a:xfrm>
            <a:off x="2404617" y="2230573"/>
            <a:ext cx="1980870" cy="3570558"/>
          </a:xfrm>
          <a:prstGeom prst="roundRect">
            <a:avLst>
              <a:gd name="adj" fmla="val 6837"/>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0" fontAlgn="base" hangingPunct="0">
              <a:spcBef>
                <a:spcPct val="0"/>
              </a:spcBef>
              <a:spcAft>
                <a:spcPct val="0"/>
              </a:spcAft>
              <a:defRPr/>
            </a:pPr>
            <a:endParaRPr lang="en-ZA" sz="1200">
              <a:solidFill>
                <a:prstClr val="white"/>
              </a:solidFill>
              <a:latin typeface="Calibri"/>
            </a:endParaRPr>
          </a:p>
        </p:txBody>
      </p:sp>
      <p:sp>
        <p:nvSpPr>
          <p:cNvPr id="159" name="Rectangle 158"/>
          <p:cNvSpPr/>
          <p:nvPr/>
        </p:nvSpPr>
        <p:spPr>
          <a:xfrm>
            <a:off x="2365142" y="2252579"/>
            <a:ext cx="2098846" cy="3600986"/>
          </a:xfrm>
          <a:prstGeom prst="rect">
            <a:avLst/>
          </a:prstGeom>
        </p:spPr>
        <p:txBody>
          <a:bodyPr wrap="square">
            <a:spAutoFit/>
          </a:bodyPr>
          <a:lstStyle/>
          <a:p>
            <a:pPr defTabSz="685800" eaLnBrk="0" fontAlgn="base" hangingPunct="0">
              <a:spcBef>
                <a:spcPct val="0"/>
              </a:spcBef>
              <a:spcAft>
                <a:spcPct val="0"/>
              </a:spcAft>
              <a:defRPr/>
            </a:pPr>
            <a:r>
              <a:rPr lang="en-US" sz="1200" b="1" dirty="0">
                <a:solidFill>
                  <a:srgbClr val="1F497D">
                    <a:lumMod val="50000"/>
                  </a:srgbClr>
                </a:solidFill>
                <a:latin typeface="Arial" charset="0"/>
                <a:ea typeface="Arial" charset="0"/>
                <a:cs typeface="Arial" charset="0"/>
              </a:rPr>
              <a:t>Smart Places</a:t>
            </a:r>
          </a:p>
          <a:p>
            <a:pPr marL="214313" indent="-214313" defTabSz="685800" eaLnBrk="0" fontAlgn="base" hangingPunct="0">
              <a:spcBef>
                <a:spcPct val="0"/>
              </a:spcBef>
              <a:spcAft>
                <a:spcPct val="0"/>
              </a:spcAft>
              <a:buFont typeface="Arial" panose="020B0604020202020204" pitchFamily="34" charset="0"/>
              <a:buChar char="•"/>
              <a:defRPr/>
            </a:pPr>
            <a:r>
              <a:rPr lang="en-US" sz="1200" b="1" dirty="0">
                <a:solidFill>
                  <a:srgbClr val="1F497D">
                    <a:lumMod val="50000"/>
                  </a:srgbClr>
                </a:solidFill>
                <a:latin typeface="Arial" charset="0"/>
                <a:ea typeface="Arial" charset="0"/>
                <a:cs typeface="Arial" charset="0"/>
              </a:rPr>
              <a:t>Solar PV reliability support: </a:t>
            </a:r>
            <a:r>
              <a:rPr lang="en-US" sz="1200" dirty="0">
                <a:solidFill>
                  <a:srgbClr val="1F497D">
                    <a:lumMod val="50000"/>
                  </a:srgbClr>
                </a:solidFill>
                <a:latin typeface="Arial" charset="0"/>
                <a:ea typeface="Arial" charset="0"/>
                <a:cs typeface="Arial" charset="0"/>
              </a:rPr>
              <a:t>accelerated deployment and performance improvement of solar PV systems.</a:t>
            </a:r>
          </a:p>
          <a:p>
            <a:pPr marL="214313" indent="-214313" defTabSz="685800" eaLnBrk="0" fontAlgn="base" hangingPunct="0">
              <a:spcBef>
                <a:spcPct val="0"/>
              </a:spcBef>
              <a:spcAft>
                <a:spcPct val="0"/>
              </a:spcAft>
              <a:buFont typeface="Arial" panose="020B0604020202020204" pitchFamily="34" charset="0"/>
              <a:buChar char="•"/>
              <a:defRPr/>
            </a:pPr>
            <a:r>
              <a:rPr lang="en-US" sz="1200" b="1" dirty="0">
                <a:solidFill>
                  <a:srgbClr val="1F497D">
                    <a:lumMod val="50000"/>
                  </a:srgbClr>
                </a:solidFill>
                <a:latin typeface="Arial" charset="0"/>
                <a:ea typeface="Arial" charset="0"/>
                <a:cs typeface="Arial" charset="0"/>
              </a:rPr>
              <a:t>Energy storage:</a:t>
            </a:r>
            <a:r>
              <a:rPr lang="en-US" sz="1200" dirty="0">
                <a:solidFill>
                  <a:srgbClr val="1F497D">
                    <a:lumMod val="50000"/>
                  </a:srgbClr>
                </a:solidFill>
                <a:latin typeface="Arial" charset="0"/>
                <a:ea typeface="Arial" charset="0"/>
                <a:cs typeface="Arial" charset="0"/>
              </a:rPr>
              <a:t> testing, development and commercialisation of local energy storage solutions to beneficiate SA resources.</a:t>
            </a:r>
          </a:p>
          <a:p>
            <a:pPr marL="214313" indent="-214313" defTabSz="685800" eaLnBrk="0" fontAlgn="base" hangingPunct="0">
              <a:spcBef>
                <a:spcPct val="0"/>
              </a:spcBef>
              <a:spcAft>
                <a:spcPct val="0"/>
              </a:spcAft>
              <a:buFont typeface="Arial" panose="020B0604020202020204" pitchFamily="34" charset="0"/>
              <a:buChar char="•"/>
              <a:defRPr/>
            </a:pPr>
            <a:r>
              <a:rPr lang="en-US" sz="1200" b="1" dirty="0">
                <a:solidFill>
                  <a:srgbClr val="1F497D">
                    <a:lumMod val="50000"/>
                  </a:srgbClr>
                </a:solidFill>
                <a:latin typeface="Arial" charset="0"/>
                <a:ea typeface="Arial" charset="0"/>
                <a:cs typeface="Arial" charset="0"/>
              </a:rPr>
              <a:t>Thermal energy storage and waste heat recovery: </a:t>
            </a:r>
            <a:r>
              <a:rPr lang="en-US" sz="1200" dirty="0">
                <a:solidFill>
                  <a:srgbClr val="1F497D">
                    <a:lumMod val="50000"/>
                  </a:srgbClr>
                </a:solidFill>
                <a:latin typeface="Arial" charset="0"/>
                <a:ea typeface="Arial" charset="0"/>
                <a:cs typeface="Arial" charset="0"/>
              </a:rPr>
              <a:t>improving the energy efficiency and demand response of SA’s energy system.</a:t>
            </a:r>
            <a:endParaRPr lang="en-ZA" sz="1200" dirty="0">
              <a:solidFill>
                <a:srgbClr val="1F497D">
                  <a:lumMod val="50000"/>
                </a:srgbClr>
              </a:solidFill>
              <a:latin typeface="Arial" charset="0"/>
              <a:ea typeface="Arial" charset="0"/>
              <a:cs typeface="Arial" charset="0"/>
            </a:endParaRPr>
          </a:p>
        </p:txBody>
      </p:sp>
      <p:sp>
        <p:nvSpPr>
          <p:cNvPr id="160" name="Rounded Rectangle 159"/>
          <p:cNvSpPr/>
          <p:nvPr/>
        </p:nvSpPr>
        <p:spPr>
          <a:xfrm>
            <a:off x="4517889" y="2234245"/>
            <a:ext cx="1846008" cy="3566886"/>
          </a:xfrm>
          <a:prstGeom prst="roundRect">
            <a:avLst>
              <a:gd name="adj" fmla="val 6837"/>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0" fontAlgn="base" hangingPunct="0">
              <a:spcBef>
                <a:spcPct val="0"/>
              </a:spcBef>
              <a:spcAft>
                <a:spcPct val="0"/>
              </a:spcAft>
              <a:defRPr/>
            </a:pPr>
            <a:endParaRPr lang="en-ZA" sz="1200">
              <a:solidFill>
                <a:prstClr val="white"/>
              </a:solidFill>
              <a:latin typeface="Calibri"/>
            </a:endParaRPr>
          </a:p>
        </p:txBody>
      </p:sp>
      <p:sp>
        <p:nvSpPr>
          <p:cNvPr id="161" name="Rectangle 160"/>
          <p:cNvSpPr/>
          <p:nvPr/>
        </p:nvSpPr>
        <p:spPr>
          <a:xfrm>
            <a:off x="4542068" y="2252579"/>
            <a:ext cx="1963501" cy="2677656"/>
          </a:xfrm>
          <a:prstGeom prst="rect">
            <a:avLst/>
          </a:prstGeom>
        </p:spPr>
        <p:txBody>
          <a:bodyPr wrap="square">
            <a:spAutoFit/>
          </a:bodyPr>
          <a:lstStyle/>
          <a:p>
            <a:pPr defTabSz="685800" eaLnBrk="0" fontAlgn="base" hangingPunct="0">
              <a:spcBef>
                <a:spcPct val="0"/>
              </a:spcBef>
              <a:spcAft>
                <a:spcPct val="0"/>
              </a:spcAft>
              <a:defRPr/>
            </a:pPr>
            <a:r>
              <a:rPr lang="en-US" sz="1200" b="1" dirty="0">
                <a:solidFill>
                  <a:srgbClr val="1F497D">
                    <a:lumMod val="50000"/>
                  </a:srgbClr>
                </a:solidFill>
                <a:latin typeface="Arial" charset="0"/>
                <a:ea typeface="Arial" charset="0"/>
                <a:cs typeface="Arial" charset="0"/>
              </a:rPr>
              <a:t>Advanced </a:t>
            </a:r>
            <a:r>
              <a:rPr lang="en-US" sz="1200" b="1" dirty="0" err="1">
                <a:solidFill>
                  <a:srgbClr val="1F497D">
                    <a:lumMod val="50000"/>
                  </a:srgbClr>
                </a:solidFill>
                <a:latin typeface="Arial" charset="0"/>
                <a:ea typeface="Arial" charset="0"/>
                <a:cs typeface="Arial" charset="0"/>
              </a:rPr>
              <a:t>Agri</a:t>
            </a:r>
            <a:r>
              <a:rPr lang="en-US" sz="1200" b="1" dirty="0">
                <a:solidFill>
                  <a:srgbClr val="1F497D">
                    <a:lumMod val="50000"/>
                  </a:srgbClr>
                </a:solidFill>
                <a:latin typeface="Arial" charset="0"/>
                <a:ea typeface="Arial" charset="0"/>
                <a:cs typeface="Arial" charset="0"/>
              </a:rPr>
              <a:t> &amp; Food</a:t>
            </a:r>
          </a:p>
          <a:p>
            <a:pPr marL="214313" indent="-214313" defTabSz="685800" eaLnBrk="0" fontAlgn="base" hangingPunct="0">
              <a:spcBef>
                <a:spcPct val="0"/>
              </a:spcBef>
              <a:spcAft>
                <a:spcPct val="0"/>
              </a:spcAft>
              <a:buFont typeface="Arial" panose="020B0604020202020204" pitchFamily="34" charset="0"/>
              <a:buChar char="•"/>
              <a:defRPr/>
            </a:pPr>
            <a:r>
              <a:rPr lang="en-US" sz="1200" dirty="0">
                <a:solidFill>
                  <a:srgbClr val="1F497D">
                    <a:lumMod val="50000"/>
                  </a:srgbClr>
                </a:solidFill>
                <a:latin typeface="Arial" charset="0"/>
                <a:ea typeface="Arial" charset="0"/>
                <a:cs typeface="Arial" charset="0"/>
              </a:rPr>
              <a:t>SMME support from facilities in development and scale-up: BIDC, Enterprise Creation and Development.</a:t>
            </a:r>
          </a:p>
          <a:p>
            <a:pPr marL="214313" indent="-214313" defTabSz="685800" eaLnBrk="0" fontAlgn="base" hangingPunct="0">
              <a:spcBef>
                <a:spcPct val="0"/>
              </a:spcBef>
              <a:spcAft>
                <a:spcPct val="0"/>
              </a:spcAft>
              <a:buFont typeface="Arial" panose="020B0604020202020204" pitchFamily="34" charset="0"/>
              <a:buChar char="•"/>
              <a:defRPr/>
            </a:pPr>
            <a:r>
              <a:rPr lang="en-US" sz="1200" dirty="0">
                <a:solidFill>
                  <a:srgbClr val="1F497D">
                    <a:lumMod val="50000"/>
                  </a:srgbClr>
                </a:solidFill>
                <a:latin typeface="Arial" charset="0"/>
                <a:ea typeface="Arial" charset="0"/>
                <a:cs typeface="Arial" charset="0"/>
              </a:rPr>
              <a:t>Production of Food Safety Standards to ensure food security.</a:t>
            </a:r>
          </a:p>
          <a:p>
            <a:pPr marL="214313" indent="-214313" defTabSz="685800" eaLnBrk="0" fontAlgn="base" hangingPunct="0">
              <a:spcBef>
                <a:spcPct val="0"/>
              </a:spcBef>
              <a:spcAft>
                <a:spcPct val="0"/>
              </a:spcAft>
              <a:buFont typeface="Arial" panose="020B0604020202020204" pitchFamily="34" charset="0"/>
              <a:buChar char="•"/>
              <a:defRPr/>
            </a:pPr>
            <a:r>
              <a:rPr lang="en-US" sz="1200" dirty="0">
                <a:solidFill>
                  <a:srgbClr val="1F497D">
                    <a:lumMod val="50000"/>
                  </a:srgbClr>
                </a:solidFill>
                <a:latin typeface="Arial" charset="0"/>
                <a:ea typeface="Arial" charset="0"/>
                <a:cs typeface="Arial" charset="0"/>
              </a:rPr>
              <a:t>Use of satellite imaging to support small-scale farmers’ productivity.</a:t>
            </a:r>
            <a:endParaRPr lang="en-ZA" sz="1200" dirty="0">
              <a:solidFill>
                <a:srgbClr val="1F497D">
                  <a:lumMod val="50000"/>
                </a:srgbClr>
              </a:solidFill>
              <a:latin typeface="Arial" charset="0"/>
              <a:ea typeface="Arial" charset="0"/>
              <a:cs typeface="Arial" charset="0"/>
            </a:endParaRPr>
          </a:p>
        </p:txBody>
      </p:sp>
      <p:sp>
        <p:nvSpPr>
          <p:cNvPr id="162" name="Rounded Rectangle 161"/>
          <p:cNvSpPr/>
          <p:nvPr/>
        </p:nvSpPr>
        <p:spPr>
          <a:xfrm>
            <a:off x="6506920" y="2204864"/>
            <a:ext cx="2457568" cy="3583704"/>
          </a:xfrm>
          <a:prstGeom prst="roundRect">
            <a:avLst>
              <a:gd name="adj" fmla="val 3358"/>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0" fontAlgn="base" hangingPunct="0">
              <a:spcBef>
                <a:spcPct val="0"/>
              </a:spcBef>
              <a:spcAft>
                <a:spcPct val="0"/>
              </a:spcAft>
              <a:defRPr/>
            </a:pPr>
            <a:endParaRPr lang="en-ZA" sz="1200" dirty="0">
              <a:solidFill>
                <a:prstClr val="white"/>
              </a:solidFill>
              <a:latin typeface="Calibri"/>
            </a:endParaRPr>
          </a:p>
        </p:txBody>
      </p:sp>
      <p:sp>
        <p:nvSpPr>
          <p:cNvPr id="163" name="Rectangle 162"/>
          <p:cNvSpPr/>
          <p:nvPr/>
        </p:nvSpPr>
        <p:spPr>
          <a:xfrm>
            <a:off x="6468517" y="2248703"/>
            <a:ext cx="2531975" cy="3600986"/>
          </a:xfrm>
          <a:prstGeom prst="rect">
            <a:avLst/>
          </a:prstGeom>
        </p:spPr>
        <p:txBody>
          <a:bodyPr wrap="square">
            <a:spAutoFit/>
          </a:bodyPr>
          <a:lstStyle/>
          <a:p>
            <a:pPr defTabSz="685800" eaLnBrk="0" fontAlgn="base" hangingPunct="0">
              <a:spcBef>
                <a:spcPct val="0"/>
              </a:spcBef>
              <a:spcAft>
                <a:spcPct val="0"/>
              </a:spcAft>
              <a:defRPr/>
            </a:pPr>
            <a:r>
              <a:rPr lang="en-US" sz="1200" b="1" dirty="0">
                <a:solidFill>
                  <a:srgbClr val="1F497D">
                    <a:lumMod val="50000"/>
                  </a:srgbClr>
                </a:solidFill>
                <a:latin typeface="Arial" charset="0"/>
                <a:ea typeface="Arial" charset="0"/>
                <a:cs typeface="Arial" charset="0"/>
              </a:rPr>
              <a:t>Chemicals</a:t>
            </a:r>
          </a:p>
          <a:p>
            <a:pPr marL="214313" indent="-214313" defTabSz="685800" eaLnBrk="0" fontAlgn="base" hangingPunct="0">
              <a:spcBef>
                <a:spcPct val="0"/>
              </a:spcBef>
              <a:spcAft>
                <a:spcPct val="0"/>
              </a:spcAft>
              <a:buFont typeface="Arial" panose="020B0604020202020204" pitchFamily="34" charset="0"/>
              <a:buChar char="•"/>
              <a:defRPr/>
            </a:pPr>
            <a:r>
              <a:rPr lang="en-US" sz="1200" dirty="0">
                <a:solidFill>
                  <a:srgbClr val="1F497D">
                    <a:lumMod val="50000"/>
                  </a:srgbClr>
                </a:solidFill>
                <a:latin typeface="Arial" charset="0"/>
                <a:ea typeface="Arial" charset="0"/>
                <a:cs typeface="Arial" charset="0"/>
              </a:rPr>
              <a:t>Develop and/or localise biological and chemical conversion technologies and products using sustainable </a:t>
            </a:r>
            <a:r>
              <a:rPr lang="en-US" sz="1200" dirty="0" err="1">
                <a:solidFill>
                  <a:srgbClr val="1F497D">
                    <a:lumMod val="50000"/>
                  </a:srgbClr>
                </a:solidFill>
                <a:latin typeface="Arial" charset="0"/>
                <a:ea typeface="Arial" charset="0"/>
                <a:cs typeface="Arial" charset="0"/>
              </a:rPr>
              <a:t>feedstocks</a:t>
            </a:r>
            <a:r>
              <a:rPr lang="en-US" sz="1200" dirty="0">
                <a:solidFill>
                  <a:srgbClr val="1F497D">
                    <a:lumMod val="50000"/>
                  </a:srgbClr>
                </a:solidFill>
                <a:latin typeface="Arial" charset="0"/>
                <a:ea typeface="Arial" charset="0"/>
                <a:cs typeface="Arial" charset="0"/>
              </a:rPr>
              <a:t> to support commercially competitive green chemical production.</a:t>
            </a:r>
          </a:p>
          <a:p>
            <a:pPr defTabSz="685800" eaLnBrk="0" fontAlgn="base" hangingPunct="0">
              <a:spcBef>
                <a:spcPct val="0"/>
              </a:spcBef>
              <a:spcAft>
                <a:spcPct val="0"/>
              </a:spcAft>
              <a:defRPr/>
            </a:pPr>
            <a:r>
              <a:rPr lang="en-US" sz="1200" b="1" dirty="0" err="1">
                <a:solidFill>
                  <a:srgbClr val="1F497D">
                    <a:lumMod val="50000"/>
                  </a:srgbClr>
                </a:solidFill>
                <a:latin typeface="Arial" charset="0"/>
                <a:ea typeface="Arial" charset="0"/>
                <a:cs typeface="Arial" charset="0"/>
              </a:rPr>
              <a:t>NextGen</a:t>
            </a:r>
            <a:r>
              <a:rPr lang="en-US" sz="1200" b="1" dirty="0">
                <a:solidFill>
                  <a:srgbClr val="1F497D">
                    <a:lumMod val="50000"/>
                  </a:srgbClr>
                </a:solidFill>
                <a:latin typeface="Arial" charset="0"/>
                <a:ea typeface="Arial" charset="0"/>
                <a:cs typeface="Arial" charset="0"/>
              </a:rPr>
              <a:t> Enterprises </a:t>
            </a:r>
          </a:p>
          <a:p>
            <a:pPr marL="214313" indent="-214313" defTabSz="685800" eaLnBrk="0" fontAlgn="base" hangingPunct="0">
              <a:spcBef>
                <a:spcPct val="0"/>
              </a:spcBef>
              <a:spcAft>
                <a:spcPct val="0"/>
              </a:spcAft>
              <a:buFont typeface="Arial" panose="020B0604020202020204" pitchFamily="34" charset="0"/>
              <a:buChar char="•"/>
              <a:defRPr/>
            </a:pPr>
            <a:r>
              <a:rPr lang="en-US" sz="1200" dirty="0">
                <a:solidFill>
                  <a:srgbClr val="1F497D">
                    <a:lumMod val="50000"/>
                  </a:srgbClr>
                </a:solidFill>
                <a:latin typeface="Arial" charset="0"/>
                <a:ea typeface="Arial" charset="0"/>
                <a:cs typeface="Arial" charset="0"/>
              </a:rPr>
              <a:t>Hosting and technically supporting a world-class network modernisation and automation laboratory that supports research in emerging technologies and will enable collaboration with industry to experiment with digital infrastructure deployment models.</a:t>
            </a:r>
            <a:endParaRPr lang="en-US" sz="1200" dirty="0">
              <a:solidFill>
                <a:srgbClr val="1F497D">
                  <a:lumMod val="50000"/>
                </a:srgbClr>
              </a:solidFill>
              <a:latin typeface="Arial" panose="020B0604020202020204" pitchFamily="34" charset="0"/>
              <a:ea typeface="ＭＳ Ｐゴシック" charset="0"/>
              <a:cs typeface="Arial" panose="020B0604020202020204" pitchFamily="34" charset="0"/>
            </a:endParaRPr>
          </a:p>
        </p:txBody>
      </p:sp>
      <p:sp>
        <p:nvSpPr>
          <p:cNvPr id="164" name="Down Arrow 163"/>
          <p:cNvSpPr/>
          <p:nvPr/>
        </p:nvSpPr>
        <p:spPr>
          <a:xfrm>
            <a:off x="7510764" y="1972460"/>
            <a:ext cx="479114" cy="272129"/>
          </a:xfrm>
          <a:prstGeom prst="downArrow">
            <a:avLst/>
          </a:prstGeom>
          <a:solidFill>
            <a:schemeClr val="tx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ZA" sz="1350">
              <a:solidFill>
                <a:prstClr val="white"/>
              </a:solidFill>
              <a:latin typeface="Calibri"/>
            </a:endParaRPr>
          </a:p>
        </p:txBody>
      </p:sp>
      <p:sp>
        <p:nvSpPr>
          <p:cNvPr id="165" name="Down Arrow 164"/>
          <p:cNvSpPr/>
          <p:nvPr/>
        </p:nvSpPr>
        <p:spPr>
          <a:xfrm>
            <a:off x="5322700" y="1972460"/>
            <a:ext cx="479114" cy="272129"/>
          </a:xfrm>
          <a:prstGeom prst="downArrow">
            <a:avLst/>
          </a:prstGeom>
          <a:solidFill>
            <a:schemeClr val="tx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ZA" sz="1350">
              <a:solidFill>
                <a:prstClr val="white"/>
              </a:solidFill>
              <a:latin typeface="Calibri"/>
            </a:endParaRPr>
          </a:p>
        </p:txBody>
      </p:sp>
      <p:sp>
        <p:nvSpPr>
          <p:cNvPr id="166" name="Down Arrow 165"/>
          <p:cNvSpPr/>
          <p:nvPr/>
        </p:nvSpPr>
        <p:spPr>
          <a:xfrm>
            <a:off x="3216742" y="1972460"/>
            <a:ext cx="479114" cy="272129"/>
          </a:xfrm>
          <a:prstGeom prst="downArrow">
            <a:avLst/>
          </a:prstGeom>
          <a:solidFill>
            <a:schemeClr val="tx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ZA" sz="1350">
              <a:solidFill>
                <a:prstClr val="white"/>
              </a:solidFill>
              <a:latin typeface="Calibri"/>
            </a:endParaRPr>
          </a:p>
        </p:txBody>
      </p:sp>
      <p:sp>
        <p:nvSpPr>
          <p:cNvPr id="167" name="Down Arrow 166"/>
          <p:cNvSpPr/>
          <p:nvPr/>
        </p:nvSpPr>
        <p:spPr>
          <a:xfrm>
            <a:off x="1110354" y="1972460"/>
            <a:ext cx="479114" cy="272129"/>
          </a:xfrm>
          <a:prstGeom prst="downArrow">
            <a:avLst/>
          </a:prstGeom>
          <a:solidFill>
            <a:schemeClr val="tx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ZA" sz="1350">
              <a:solidFill>
                <a:prstClr val="white"/>
              </a:solidFill>
              <a:latin typeface="Calibri"/>
            </a:endParaRPr>
          </a:p>
        </p:txBody>
      </p:sp>
      <p:sp>
        <p:nvSpPr>
          <p:cNvPr id="168" name="Rounded Rectangle 167"/>
          <p:cNvSpPr/>
          <p:nvPr/>
        </p:nvSpPr>
        <p:spPr>
          <a:xfrm>
            <a:off x="347504" y="1268760"/>
            <a:ext cx="8571468" cy="742324"/>
          </a:xfrm>
          <a:prstGeom prst="roundRect">
            <a:avLst/>
          </a:prstGeom>
          <a:solidFill>
            <a:srgbClr val="27BFD6"/>
          </a:solidFill>
          <a:ln>
            <a:solidFill>
              <a:srgbClr val="27BFD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0" fontAlgn="base" hangingPunct="0">
              <a:spcBef>
                <a:spcPct val="0"/>
              </a:spcBef>
              <a:spcAft>
                <a:spcPct val="0"/>
              </a:spcAft>
              <a:defRPr/>
            </a:pPr>
            <a:endParaRPr lang="en-ZA" sz="1200">
              <a:solidFill>
                <a:prstClr val="white"/>
              </a:solidFill>
              <a:latin typeface="Calibri"/>
            </a:endParaRPr>
          </a:p>
        </p:txBody>
      </p:sp>
      <p:sp>
        <p:nvSpPr>
          <p:cNvPr id="169" name="TextBox 168"/>
          <p:cNvSpPr txBox="1"/>
          <p:nvPr/>
        </p:nvSpPr>
        <p:spPr>
          <a:xfrm>
            <a:off x="479905" y="1378513"/>
            <a:ext cx="1740011" cy="646331"/>
          </a:xfrm>
          <a:prstGeom prst="rect">
            <a:avLst/>
          </a:prstGeom>
          <a:noFill/>
        </p:spPr>
        <p:txBody>
          <a:bodyPr wrap="square" rtlCol="0">
            <a:spAutoFit/>
          </a:bodyPr>
          <a:lstStyle/>
          <a:p>
            <a:pPr algn="ctr" defTabSz="685800" eaLnBrk="0" fontAlgn="base" hangingPunct="0">
              <a:spcBef>
                <a:spcPct val="0"/>
              </a:spcBef>
              <a:spcAft>
                <a:spcPct val="0"/>
              </a:spcAft>
              <a:defRPr/>
            </a:pPr>
            <a:r>
              <a:rPr lang="en-US" sz="1200" b="1" dirty="0">
                <a:solidFill>
                  <a:srgbClr val="1F497D">
                    <a:lumMod val="75000"/>
                  </a:srgbClr>
                </a:solidFill>
                <a:latin typeface="Arial" panose="020B0604020202020204" pitchFamily="34" charset="0"/>
                <a:ea typeface="ＭＳ Ｐゴシック" charset="0"/>
                <a:cs typeface="Arial" panose="020B0604020202020204" pitchFamily="34" charset="0"/>
              </a:rPr>
              <a:t>Infrastructure rollout throughout the country</a:t>
            </a:r>
            <a:endParaRPr lang="en-ZA" sz="1200" b="1" dirty="0">
              <a:solidFill>
                <a:srgbClr val="1F497D">
                  <a:lumMod val="75000"/>
                </a:srgbClr>
              </a:solidFill>
              <a:latin typeface="Arial" panose="020B0604020202020204" pitchFamily="34" charset="0"/>
              <a:ea typeface="ＭＳ Ｐゴシック" charset="0"/>
              <a:cs typeface="Arial" panose="020B0604020202020204" pitchFamily="34" charset="0"/>
            </a:endParaRPr>
          </a:p>
        </p:txBody>
      </p:sp>
      <p:sp>
        <p:nvSpPr>
          <p:cNvPr id="170" name="TextBox 169"/>
          <p:cNvSpPr txBox="1"/>
          <p:nvPr/>
        </p:nvSpPr>
        <p:spPr>
          <a:xfrm>
            <a:off x="2534304" y="1297722"/>
            <a:ext cx="1843991" cy="646331"/>
          </a:xfrm>
          <a:prstGeom prst="rect">
            <a:avLst/>
          </a:prstGeom>
          <a:noFill/>
        </p:spPr>
        <p:txBody>
          <a:bodyPr wrap="square" rtlCol="0">
            <a:spAutoFit/>
          </a:bodyPr>
          <a:lstStyle/>
          <a:p>
            <a:pPr algn="ctr" defTabSz="685800" eaLnBrk="0" fontAlgn="base" hangingPunct="0">
              <a:spcBef>
                <a:spcPct val="0"/>
              </a:spcBef>
              <a:spcAft>
                <a:spcPct val="0"/>
              </a:spcAft>
              <a:defRPr/>
            </a:pPr>
            <a:r>
              <a:rPr lang="en-US" sz="1200" b="1" dirty="0">
                <a:solidFill>
                  <a:srgbClr val="1F497D">
                    <a:lumMod val="75000"/>
                  </a:srgbClr>
                </a:solidFill>
                <a:latin typeface="Arial" panose="020B0604020202020204" pitchFamily="34" charset="0"/>
                <a:ea typeface="ＭＳ Ｐゴシック" charset="0"/>
                <a:cs typeface="Arial" panose="020B0604020202020204" pitchFamily="34" charset="0"/>
              </a:rPr>
              <a:t>Rapid expansion </a:t>
            </a:r>
          </a:p>
          <a:p>
            <a:pPr algn="ctr" defTabSz="685800" eaLnBrk="0" fontAlgn="base" hangingPunct="0">
              <a:spcBef>
                <a:spcPct val="0"/>
              </a:spcBef>
              <a:spcAft>
                <a:spcPct val="0"/>
              </a:spcAft>
              <a:defRPr/>
            </a:pPr>
            <a:r>
              <a:rPr lang="en-US" sz="1200" b="1" dirty="0">
                <a:solidFill>
                  <a:srgbClr val="1F497D">
                    <a:lumMod val="75000"/>
                  </a:srgbClr>
                </a:solidFill>
                <a:latin typeface="Arial" panose="020B0604020202020204" pitchFamily="34" charset="0"/>
                <a:ea typeface="ＭＳ Ｐゴシック" charset="0"/>
                <a:cs typeface="Arial" panose="020B0604020202020204" pitchFamily="34" charset="0"/>
              </a:rPr>
              <a:t>of energy</a:t>
            </a:r>
          </a:p>
          <a:p>
            <a:pPr algn="ctr" defTabSz="685800" eaLnBrk="0" fontAlgn="base" hangingPunct="0">
              <a:spcBef>
                <a:spcPct val="0"/>
              </a:spcBef>
              <a:spcAft>
                <a:spcPct val="0"/>
              </a:spcAft>
              <a:defRPr/>
            </a:pPr>
            <a:r>
              <a:rPr lang="en-US" sz="1200" b="1" dirty="0">
                <a:solidFill>
                  <a:srgbClr val="1F497D">
                    <a:lumMod val="75000"/>
                  </a:srgbClr>
                </a:solidFill>
                <a:latin typeface="Arial" panose="020B0604020202020204" pitchFamily="34" charset="0"/>
                <a:ea typeface="ＭＳ Ｐゴシック" charset="0"/>
                <a:cs typeface="Arial" panose="020B0604020202020204" pitchFamily="34" charset="0"/>
              </a:rPr>
              <a:t> generation capacity</a:t>
            </a:r>
            <a:endParaRPr lang="en-ZA" sz="1200" b="1" dirty="0">
              <a:solidFill>
                <a:srgbClr val="1F497D">
                  <a:lumMod val="75000"/>
                </a:srgbClr>
              </a:solidFill>
              <a:latin typeface="Arial" panose="020B0604020202020204" pitchFamily="34" charset="0"/>
              <a:ea typeface="ＭＳ Ｐゴシック" charset="0"/>
              <a:cs typeface="Arial" panose="020B0604020202020204" pitchFamily="34" charset="0"/>
            </a:endParaRPr>
          </a:p>
        </p:txBody>
      </p:sp>
      <p:sp>
        <p:nvSpPr>
          <p:cNvPr id="171" name="TextBox 170"/>
          <p:cNvSpPr txBox="1"/>
          <p:nvPr/>
        </p:nvSpPr>
        <p:spPr>
          <a:xfrm>
            <a:off x="6638569" y="1297722"/>
            <a:ext cx="2223506" cy="646331"/>
          </a:xfrm>
          <a:prstGeom prst="rect">
            <a:avLst/>
          </a:prstGeom>
          <a:noFill/>
        </p:spPr>
        <p:txBody>
          <a:bodyPr wrap="square" rtlCol="0">
            <a:spAutoFit/>
          </a:bodyPr>
          <a:lstStyle/>
          <a:p>
            <a:pPr algn="ctr" defTabSz="685800" eaLnBrk="0" fontAlgn="base" hangingPunct="0">
              <a:spcBef>
                <a:spcPct val="0"/>
              </a:spcBef>
              <a:spcAft>
                <a:spcPct val="0"/>
              </a:spcAft>
              <a:defRPr/>
            </a:pPr>
            <a:r>
              <a:rPr lang="en-US" sz="1200" b="1" dirty="0">
                <a:solidFill>
                  <a:srgbClr val="1F497D">
                    <a:lumMod val="75000"/>
                  </a:srgbClr>
                </a:solidFill>
                <a:latin typeface="Arial" panose="020B0604020202020204" pitchFamily="34" charset="0"/>
                <a:ea typeface="ＭＳ Ｐゴシック" charset="0"/>
                <a:cs typeface="Arial" panose="020B0604020202020204" pitchFamily="34" charset="0"/>
              </a:rPr>
              <a:t>Drive for industrial growth (including localisation in manufacturing)</a:t>
            </a:r>
          </a:p>
        </p:txBody>
      </p:sp>
      <p:cxnSp>
        <p:nvCxnSpPr>
          <p:cNvPr id="172" name="Straight Connector 171"/>
          <p:cNvCxnSpPr/>
          <p:nvPr/>
        </p:nvCxnSpPr>
        <p:spPr>
          <a:xfrm>
            <a:off x="2430416" y="1283355"/>
            <a:ext cx="0" cy="619842"/>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a:off x="4464941" y="1283355"/>
            <a:ext cx="0" cy="619842"/>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6552194" y="1283355"/>
            <a:ext cx="0" cy="619842"/>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175" name="TextBox 174"/>
          <p:cNvSpPr txBox="1"/>
          <p:nvPr/>
        </p:nvSpPr>
        <p:spPr>
          <a:xfrm>
            <a:off x="4604576" y="1297722"/>
            <a:ext cx="1915364" cy="646331"/>
          </a:xfrm>
          <a:prstGeom prst="rect">
            <a:avLst/>
          </a:prstGeom>
          <a:noFill/>
        </p:spPr>
        <p:txBody>
          <a:bodyPr wrap="square" rtlCol="0">
            <a:spAutoFit/>
          </a:bodyPr>
          <a:lstStyle/>
          <a:p>
            <a:pPr algn="ctr" defTabSz="685800" eaLnBrk="0" fontAlgn="base" hangingPunct="0">
              <a:spcBef>
                <a:spcPct val="0"/>
              </a:spcBef>
              <a:spcAft>
                <a:spcPct val="0"/>
              </a:spcAft>
              <a:defRPr/>
            </a:pPr>
            <a:r>
              <a:rPr lang="en-US" sz="1200" b="1" dirty="0">
                <a:solidFill>
                  <a:srgbClr val="1F497D">
                    <a:lumMod val="75000"/>
                  </a:srgbClr>
                </a:solidFill>
                <a:latin typeface="Arial" panose="020B0604020202020204" pitchFamily="34" charset="0"/>
                <a:ea typeface="ＭＳ Ｐゴシック" charset="0"/>
                <a:cs typeface="Arial" panose="020B0604020202020204" pitchFamily="34" charset="0"/>
              </a:rPr>
              <a:t>Employment stimulus to create jobs and support livelihoods</a:t>
            </a:r>
            <a:endParaRPr lang="en-ZA" sz="1200" b="1" dirty="0">
              <a:solidFill>
                <a:srgbClr val="1F497D">
                  <a:lumMod val="75000"/>
                </a:srgbClr>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xmlns="" val="3808099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1873716" y="-493420"/>
            <a:ext cx="5334904" cy="8846640"/>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defRPr/>
            </a:pPr>
            <a:endPar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p:txBody>
          <a:bodyPr>
            <a:normAutofit/>
          </a:bodyPr>
          <a:lstStyle/>
          <a:p>
            <a:r>
              <a:rPr lang="en-US" sz="2600" dirty="0"/>
              <a:t>CSIR COVID-19 solutions and interventions</a:t>
            </a:r>
            <a:endParaRPr lang="en-ZA" sz="2600"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920035" y="1327285"/>
            <a:ext cx="1802423" cy="1285875"/>
          </a:xfrm>
          <a:prstGeom prst="rect">
            <a:avLst/>
          </a:prstGeom>
          <a:ln>
            <a:solidFill>
              <a:schemeClr val="bg1"/>
            </a:solidFill>
          </a:ln>
        </p:spPr>
      </p:pic>
      <p:pic>
        <p:nvPicPr>
          <p:cNvPr id="10" name="Picture 9"/>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480043" y="1327285"/>
            <a:ext cx="1802423" cy="1285875"/>
          </a:xfrm>
          <a:prstGeom prst="rect">
            <a:avLst/>
          </a:prstGeom>
          <a:ln>
            <a:solidFill>
              <a:schemeClr val="bg1"/>
            </a:solidFill>
          </a:ln>
        </p:spPr>
      </p:pic>
      <p:sp>
        <p:nvSpPr>
          <p:cNvPr id="11" name="Content Placeholder 5"/>
          <p:cNvSpPr txBox="1">
            <a:spLocks/>
          </p:cNvSpPr>
          <p:nvPr/>
        </p:nvSpPr>
        <p:spPr>
          <a:xfrm>
            <a:off x="215516" y="2832951"/>
            <a:ext cx="8471284" cy="300831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10253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10253F"/>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10253F"/>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10253F"/>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10253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The CSIR has been able to leverage its capabilities to respond to the COVID-19 pandemic.</a:t>
            </a:r>
          </a:p>
          <a:p>
            <a:r>
              <a:rPr lang="en-US" sz="1600" dirty="0"/>
              <a:t>This highlights the importance of investing in R&amp;D capability development in dealing with future crises and opportunities.</a:t>
            </a:r>
          </a:p>
          <a:p>
            <a:r>
              <a:rPr lang="en-US" sz="1600" dirty="0"/>
              <a:t>There are ongoing R&amp;D activities which include developing relevant capabilities in order to fully support the state. </a:t>
            </a:r>
          </a:p>
          <a:p>
            <a:pPr marL="0" indent="0">
              <a:buNone/>
            </a:pPr>
            <a:endParaRPr lang="en-US" sz="1600" dirty="0"/>
          </a:p>
          <a:p>
            <a:pPr marL="0" indent="0">
              <a:buNone/>
            </a:pPr>
            <a:r>
              <a:rPr lang="en-US" sz="1600" dirty="0"/>
              <a:t>Some of the ongoing R&amp;D activities are:</a:t>
            </a:r>
          </a:p>
          <a:p>
            <a:pPr lvl="1">
              <a:buFont typeface="Arial" panose="020B0604020202020204" pitchFamily="34" charset="0"/>
              <a:buChar char="•"/>
            </a:pPr>
            <a:r>
              <a:rPr lang="en-US" sz="1600" dirty="0"/>
              <a:t>The Electronic Vaccination Data System is owned by the National Department of Health and developed (in part) by the CSIR</a:t>
            </a:r>
          </a:p>
          <a:p>
            <a:pPr lvl="1">
              <a:buFont typeface="Arial" panose="020B0604020202020204" pitchFamily="34" charset="0"/>
              <a:buChar char="•"/>
            </a:pPr>
            <a:r>
              <a:rPr lang="en-US" sz="1600" dirty="0"/>
              <a:t>The National Ventilator Project (100% local manufacture)</a:t>
            </a:r>
          </a:p>
          <a:p>
            <a:pPr lvl="1">
              <a:buFont typeface="Arial" panose="020B0604020202020204" pitchFamily="34" charset="0"/>
              <a:buChar char="•"/>
            </a:pPr>
            <a:r>
              <a:rPr lang="en-US" sz="1600" dirty="0"/>
              <a:t>COVID-19 testing labs in support of the National Health Laboratory Service</a:t>
            </a:r>
          </a:p>
          <a:p>
            <a:pPr lvl="1">
              <a:buFont typeface="Arial" panose="020B0604020202020204" pitchFamily="34" charset="0"/>
              <a:buChar char="•"/>
            </a:pPr>
            <a:r>
              <a:rPr lang="en-US" sz="1600" dirty="0"/>
              <a:t>Information and Decision Support Centre</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26828" y="1327285"/>
            <a:ext cx="3562350" cy="1285875"/>
          </a:xfrm>
          <a:prstGeom prst="rect">
            <a:avLst/>
          </a:prstGeom>
        </p:spPr>
      </p:pic>
    </p:spTree>
    <p:extLst>
      <p:ext uri="{BB962C8B-B14F-4D97-AF65-F5344CB8AC3E}">
        <p14:creationId xmlns:p14="http://schemas.microsoft.com/office/powerpoint/2010/main" xmlns="" val="1509981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00" y="2672916"/>
            <a:ext cx="1908211" cy="2923877"/>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ENERGY</a:t>
            </a:r>
          </a:p>
          <a:p>
            <a:pPr marL="0" marR="0" lvl="0" indent="0" algn="ctr" defTabSz="914400" rtl="0" eaLnBrk="1" fontAlgn="t"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WATER</a:t>
            </a:r>
          </a:p>
          <a:p>
            <a:pPr marL="0" marR="0" lvl="0" indent="0" algn="ctr" defTabSz="914400" rtl="0" eaLnBrk="1" fontAlgn="t"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27BFD6"/>
                </a:solidFill>
                <a:effectLst/>
                <a:uLnTx/>
                <a:uFillTx/>
                <a:latin typeface="Arial" panose="020B0604020202020204" pitchFamily="34" charset="0"/>
                <a:ea typeface="+mn-ea"/>
                <a:cs typeface="Arial" panose="020B0604020202020204" pitchFamily="34" charset="0"/>
              </a:rPr>
              <a:t>INFRASTRUCTURE </a:t>
            </a:r>
          </a:p>
          <a:p>
            <a:pPr marL="0" marR="0" lvl="0" indent="0" algn="ctr" defTabSz="914400" rtl="0" eaLnBrk="1" fontAlgn="t"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EMERGING AND SMALL-FARMER SUPPORT</a:t>
            </a:r>
          </a:p>
          <a:p>
            <a:pPr marL="0" marR="0" lvl="0" indent="0" algn="ctr" defTabSz="914400" rtl="0" eaLnBrk="1" fontAlgn="t"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27BFD6"/>
                </a:solidFill>
                <a:effectLst/>
                <a:uLnTx/>
                <a:uFillTx/>
                <a:latin typeface="Arial" panose="020B0604020202020204" pitchFamily="34" charset="0"/>
                <a:ea typeface="+mn-ea"/>
                <a:cs typeface="Arial" panose="020B0604020202020204" pitchFamily="34" charset="0"/>
              </a:rPr>
              <a:t>BIOETHANOL AND D-LABS </a:t>
            </a:r>
            <a:endParaRPr kumimoji="0" lang="en-ZA" sz="1400" b="0" i="0" u="none" strike="noStrike" kern="1200" cap="none" spc="0" normalizeH="0" baseline="0" noProof="0" dirty="0">
              <a:ln>
                <a:noFill/>
              </a:ln>
              <a:solidFill>
                <a:srgbClr val="27BFD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t"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SA Ventilator Project </a:t>
            </a:r>
          </a:p>
          <a:p>
            <a:pPr marL="0" marR="0" lvl="0" indent="0" algn="ctr" defTabSz="914400" rtl="0" eaLnBrk="1" fontAlgn="t"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27BFD6"/>
                </a:solidFill>
                <a:effectLst/>
                <a:uLnTx/>
                <a:uFillTx/>
                <a:latin typeface="Arial" panose="020B0604020202020204" pitchFamily="34" charset="0"/>
                <a:ea typeface="+mn-ea"/>
                <a:cs typeface="Arial" panose="020B0604020202020204" pitchFamily="34" charset="0"/>
              </a:rPr>
              <a:t>COVID-19 TESTING FACILITY</a:t>
            </a:r>
            <a:endParaRPr kumimoji="0" lang="en-ZA" sz="1400" b="1" i="0" u="none" strike="noStrike" kern="1200" cap="none" spc="0" normalizeH="0" baseline="0" noProof="0" dirty="0">
              <a:ln>
                <a:noFill/>
              </a:ln>
              <a:solidFill>
                <a:srgbClr val="27BFD6"/>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267744" y="2732435"/>
            <a:ext cx="2196244" cy="30008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ZA" sz="14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C4IR SA</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ZA" sz="1400" b="0" i="0" u="none" strike="noStrike" kern="1200" cap="none" spc="0" normalizeH="0" baseline="0" noProof="0" dirty="0">
                <a:ln>
                  <a:noFill/>
                </a:ln>
                <a:solidFill>
                  <a:srgbClr val="27BFD6"/>
                </a:solidFill>
                <a:effectLst/>
                <a:uLnTx/>
                <a:uFillTx/>
                <a:latin typeface="Arial" panose="020B0604020202020204" pitchFamily="34" charset="0"/>
                <a:ea typeface="+mn-ea"/>
                <a:cs typeface="Arial" panose="020B0604020202020204" pitchFamily="34" charset="0"/>
              </a:rPr>
              <a:t>TVET COLLEGES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ZA" sz="14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CYBERSECURITY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ZA" sz="14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ADDITIVE MANUFACTURING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27BFD6"/>
                </a:solidFill>
                <a:effectLst/>
                <a:uLnTx/>
                <a:uFillTx/>
                <a:latin typeface="Arial" panose="020B0604020202020204" pitchFamily="34" charset="0"/>
                <a:ea typeface="+mn-ea"/>
                <a:cs typeface="Arial" panose="020B0604020202020204" pitchFamily="34" charset="0"/>
              </a:rPr>
              <a:t>INCUBATION</a:t>
            </a:r>
            <a:endParaRPr kumimoji="0" lang="en-ZA" sz="1400" b="1" i="0" u="none" strike="noStrike" kern="1200" cap="none" spc="0" normalizeH="0" baseline="0" noProof="0" dirty="0">
              <a:ln>
                <a:noFill/>
              </a:ln>
              <a:solidFill>
                <a:srgbClr val="27BFD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ZA" sz="14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FACTORY PLATFORM</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27BFD6"/>
                </a:solidFill>
                <a:effectLst/>
                <a:uLnTx/>
                <a:uFillTx/>
                <a:latin typeface="Arial" panose="020B0604020202020204" pitchFamily="34" charset="0"/>
                <a:ea typeface="+mn-ea"/>
                <a:cs typeface="Arial" panose="020B0604020202020204" pitchFamily="34" charset="0"/>
              </a:rPr>
              <a:t>SMART CITIES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PRODUCT LIFECYCLE MANAGEMENT</a:t>
            </a:r>
            <a:endParaRPr kumimoji="0" lang="en-ZA" sz="14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cxnSp>
        <p:nvCxnSpPr>
          <p:cNvPr id="7" name="Straight Connector 6"/>
          <p:cNvCxnSpPr/>
          <p:nvPr/>
        </p:nvCxnSpPr>
        <p:spPr>
          <a:xfrm>
            <a:off x="108009" y="5596793"/>
            <a:ext cx="1601672" cy="0"/>
          </a:xfrm>
          <a:prstGeom prst="line">
            <a:avLst/>
          </a:prstGeom>
          <a:ln w="47625">
            <a:solidFill>
              <a:srgbClr val="17375E"/>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rotWithShape="1">
          <a:blip r:embed="rId2" cstate="print">
            <a:extLst>
              <a:ext uri="{28A0092B-C50C-407E-A947-70E740481C1C}">
                <a14:useLocalDpi xmlns:a14="http://schemas.microsoft.com/office/drawing/2010/main" xmlns="" val="0"/>
              </a:ext>
            </a:extLst>
          </a:blip>
          <a:srcRect l="9798" t="10133" r="9851" b="27047"/>
          <a:stretch/>
        </p:blipFill>
        <p:spPr>
          <a:xfrm>
            <a:off x="641714" y="1362840"/>
            <a:ext cx="1127825" cy="1116124"/>
          </a:xfrm>
          <a:prstGeom prst="rect">
            <a:avLst/>
          </a:prstGeom>
        </p:spPr>
      </p:pic>
      <p:cxnSp>
        <p:nvCxnSpPr>
          <p:cNvPr id="10" name="Straight Connector 9"/>
          <p:cNvCxnSpPr/>
          <p:nvPr/>
        </p:nvCxnSpPr>
        <p:spPr>
          <a:xfrm>
            <a:off x="701571" y="2564904"/>
            <a:ext cx="1008110" cy="0"/>
          </a:xfrm>
          <a:prstGeom prst="line">
            <a:avLst/>
          </a:prstGeom>
          <a:ln w="25400">
            <a:solidFill>
              <a:srgbClr val="17375E"/>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861811" y="2284715"/>
            <a:ext cx="1008110" cy="0"/>
          </a:xfrm>
          <a:prstGeom prst="line">
            <a:avLst/>
          </a:prstGeom>
          <a:ln w="25400">
            <a:solidFill>
              <a:srgbClr val="17375E"/>
            </a:solidFill>
            <a:prstDash val="sys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98267" y="1512083"/>
            <a:ext cx="2135199" cy="711733"/>
          </a:xfrm>
          <a:prstGeom prst="rect">
            <a:avLst/>
          </a:prstGeom>
        </p:spPr>
      </p:pic>
      <p:sp>
        <p:nvSpPr>
          <p:cNvPr id="14" name="TextBox 13"/>
          <p:cNvSpPr txBox="1"/>
          <p:nvPr/>
        </p:nvSpPr>
        <p:spPr>
          <a:xfrm>
            <a:off x="4813281" y="2672916"/>
            <a:ext cx="1881870" cy="3200876"/>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R&amp;D INFRASTRUCTURE  </a:t>
            </a:r>
          </a:p>
          <a:p>
            <a:pPr marL="0" marR="0" lvl="0" indent="0" algn="ctr" defTabSz="914400" rtl="0" eaLnBrk="1" fontAlgn="t"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27BFD6"/>
                </a:solidFill>
                <a:effectLst/>
                <a:uLnTx/>
                <a:uFillTx/>
                <a:latin typeface="Arial" panose="020B0604020202020204" pitchFamily="34" charset="0"/>
                <a:ea typeface="+mn-ea"/>
                <a:cs typeface="Arial" panose="020B0604020202020204" pitchFamily="34" charset="0"/>
              </a:rPr>
              <a:t>CSIR IP licenses</a:t>
            </a:r>
          </a:p>
          <a:p>
            <a:pPr marL="0" marR="0" lvl="0" indent="0" algn="ctr" defTabSz="914400" rtl="0" eaLnBrk="1" fontAlgn="t"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Black Umbrellas to support qualifying businesses recommended by the CSIR</a:t>
            </a:r>
          </a:p>
          <a:p>
            <a:pPr marL="0" marR="0" lvl="0" indent="0" algn="ctr" defTabSz="914400" rtl="0" eaLnBrk="1" fontAlgn="t"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27BFD6"/>
                </a:solidFill>
                <a:effectLst/>
                <a:uLnTx/>
                <a:uFillTx/>
                <a:latin typeface="Arial" panose="020B0604020202020204" pitchFamily="34" charset="0"/>
                <a:ea typeface="+mn-ea"/>
                <a:cs typeface="Arial" panose="020B0604020202020204" pitchFamily="34" charset="0"/>
              </a:rPr>
              <a:t>SMART FARMING INNOVATIONS</a:t>
            </a:r>
          </a:p>
          <a:p>
            <a:pPr marL="0" marR="0" lvl="0" indent="0" algn="ctr" defTabSz="914400" rtl="0" eaLnBrk="1" fontAlgn="t"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PEPSICO DEVELOPMENT FUND</a:t>
            </a:r>
          </a:p>
        </p:txBody>
      </p:sp>
      <p:cxnSp>
        <p:nvCxnSpPr>
          <p:cNvPr id="15" name="Straight Connector 14"/>
          <p:cNvCxnSpPr/>
          <p:nvPr/>
        </p:nvCxnSpPr>
        <p:spPr>
          <a:xfrm>
            <a:off x="5250161" y="2564904"/>
            <a:ext cx="1008110" cy="0"/>
          </a:xfrm>
          <a:prstGeom prst="line">
            <a:avLst/>
          </a:prstGeom>
          <a:ln w="25400">
            <a:solidFill>
              <a:srgbClr val="17375E"/>
            </a:solidFill>
            <a:prstDash val="sysDot"/>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34463" y="1932864"/>
            <a:ext cx="1639506" cy="469992"/>
          </a:xfrm>
          <a:prstGeom prst="rect">
            <a:avLst/>
          </a:prstGeom>
        </p:spPr>
      </p:pic>
      <p:sp>
        <p:nvSpPr>
          <p:cNvPr id="18" name="TextBox 17"/>
          <p:cNvSpPr txBox="1"/>
          <p:nvPr/>
        </p:nvSpPr>
        <p:spPr>
          <a:xfrm>
            <a:off x="6894256" y="2392727"/>
            <a:ext cx="2124235" cy="2631490"/>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27BFD6"/>
                </a:solidFill>
                <a:effectLst/>
                <a:uLnTx/>
                <a:uFillTx/>
                <a:latin typeface="Arial" panose="020B0604020202020204" pitchFamily="34" charset="0"/>
                <a:ea typeface="+mn-ea"/>
                <a:cs typeface="Arial" panose="020B0604020202020204" pitchFamily="34" charset="0"/>
              </a:rPr>
              <a:t>COMMERCIAL EXPLOITATION </a:t>
            </a:r>
          </a:p>
          <a:p>
            <a:pPr marL="0" marR="0" lvl="0" indent="0" algn="ctr" defTabSz="914400" rtl="0" eaLnBrk="1" fontAlgn="t"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C-Search radar</a:t>
            </a:r>
            <a:endParaRPr kumimoji="0" lang="en-ZA" sz="14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t"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27BFD6"/>
                </a:solidFill>
                <a:effectLst/>
                <a:uLnTx/>
                <a:uFillTx/>
                <a:latin typeface="Arial" panose="020B0604020202020204" pitchFamily="34" charset="0"/>
                <a:ea typeface="+mn-ea"/>
                <a:cs typeface="Arial" panose="020B0604020202020204" pitchFamily="34" charset="0"/>
              </a:rPr>
              <a:t>3D naval and ground based surveillance radars</a:t>
            </a:r>
          </a:p>
          <a:p>
            <a:pPr marL="0" marR="0" lvl="0" indent="0" algn="ctr" defTabSz="914400" rtl="0" eaLnBrk="1" fontAlgn="t"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HIGH QUALITY </a:t>
            </a:r>
          </a:p>
          <a:p>
            <a:pPr marL="0" marR="0" lvl="0" indent="0" algn="ctr" defTabSz="914400" rtl="0" eaLnBrk="1" fontAlgn="t"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GERMAN CLIENTS </a:t>
            </a:r>
          </a:p>
          <a:p>
            <a:pPr marL="0" marR="0" lvl="0" indent="0" algn="ctr" defTabSz="914400" rtl="0" eaLnBrk="1" fontAlgn="t"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27BFD6"/>
                </a:solidFill>
                <a:effectLst/>
                <a:uLnTx/>
                <a:uFillTx/>
                <a:latin typeface="Arial" panose="020B0604020202020204" pitchFamily="34" charset="0"/>
                <a:ea typeface="+mn-ea"/>
                <a:cs typeface="Arial" panose="020B0604020202020204" pitchFamily="34" charset="0"/>
              </a:rPr>
              <a:t>FOREIGN DIRECT INVESTMENT </a:t>
            </a:r>
          </a:p>
        </p:txBody>
      </p:sp>
      <p:cxnSp>
        <p:nvCxnSpPr>
          <p:cNvPr id="20" name="Straight Connector 19"/>
          <p:cNvCxnSpPr/>
          <p:nvPr/>
        </p:nvCxnSpPr>
        <p:spPr>
          <a:xfrm>
            <a:off x="2565030" y="6124474"/>
            <a:ext cx="1601672" cy="0"/>
          </a:xfrm>
          <a:prstGeom prst="line">
            <a:avLst/>
          </a:prstGeom>
          <a:ln w="47625">
            <a:solidFill>
              <a:srgbClr val="27BFD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953380" y="5873792"/>
            <a:ext cx="1601672" cy="0"/>
          </a:xfrm>
          <a:prstGeom prst="line">
            <a:avLst/>
          </a:prstGeom>
          <a:ln w="47625">
            <a:solidFill>
              <a:srgbClr val="17375E"/>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452318" y="2284715"/>
            <a:ext cx="1008110" cy="0"/>
          </a:xfrm>
          <a:prstGeom prst="line">
            <a:avLst/>
          </a:prstGeom>
          <a:ln w="25400">
            <a:solidFill>
              <a:srgbClr val="17375E"/>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155537" y="5085184"/>
            <a:ext cx="1601672" cy="0"/>
          </a:xfrm>
          <a:prstGeom prst="line">
            <a:avLst/>
          </a:prstGeom>
          <a:ln w="47625">
            <a:solidFill>
              <a:srgbClr val="27BFD6"/>
            </a:solidFill>
          </a:ln>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p:nvPicPr>
        <p:blipFill rotWithShape="1">
          <a:blip r:embed="rId5" cstate="print">
            <a:extLst>
              <a:ext uri="{28A0092B-C50C-407E-A947-70E740481C1C}">
                <a14:useLocalDpi xmlns:a14="http://schemas.microsoft.com/office/drawing/2010/main" xmlns="" val="0"/>
              </a:ext>
            </a:extLst>
          </a:blip>
          <a:srcRect t="23054" b="17508"/>
          <a:stretch/>
        </p:blipFill>
        <p:spPr>
          <a:xfrm>
            <a:off x="7106098" y="1669508"/>
            <a:ext cx="1700551" cy="561202"/>
          </a:xfrm>
          <a:prstGeom prst="rect">
            <a:avLst/>
          </a:prstGeom>
        </p:spPr>
      </p:pic>
      <p:sp>
        <p:nvSpPr>
          <p:cNvPr id="25" name="Title 1">
            <a:extLst>
              <a:ext uri="{FF2B5EF4-FFF2-40B4-BE49-F238E27FC236}">
                <a16:creationId xmlns:a16="http://schemas.microsoft.com/office/drawing/2014/main" xmlns="" id="{D3A56DB9-A62F-4B84-9653-E9E390CC8804}"/>
              </a:ext>
            </a:extLst>
          </p:cNvPr>
          <p:cNvSpPr txBox="1">
            <a:spLocks/>
          </p:cNvSpPr>
          <p:nvPr/>
        </p:nvSpPr>
        <p:spPr>
          <a:xfrm>
            <a:off x="390941" y="215293"/>
            <a:ext cx="8501540" cy="802326"/>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rPr>
              <a:t>A sample of CSIR engagements with private sector</a:t>
            </a:r>
            <a:endParaRPr kumimoji="0" lang="en-GB" sz="2600" b="1"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endParaRPr>
          </a:p>
        </p:txBody>
      </p:sp>
      <p:cxnSp>
        <p:nvCxnSpPr>
          <p:cNvPr id="27" name="Straight Connector 26"/>
          <p:cNvCxnSpPr/>
          <p:nvPr/>
        </p:nvCxnSpPr>
        <p:spPr>
          <a:xfrm>
            <a:off x="2096978" y="2478964"/>
            <a:ext cx="0" cy="3254292"/>
          </a:xfrm>
          <a:prstGeom prst="line">
            <a:avLst/>
          </a:prstGeom>
          <a:ln w="22225">
            <a:solidFill>
              <a:schemeClr val="bg1">
                <a:lumMod val="65000"/>
              </a:schemeClr>
            </a:solidFill>
            <a:prstDash val="sysDot"/>
          </a:ln>
          <a:effectLst>
            <a:outerShdw blurRad="12700" dist="20000" dir="5400000" rotWithShape="0">
              <a:schemeClr val="bg1">
                <a:lumMod val="65000"/>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38635" y="2478964"/>
            <a:ext cx="0" cy="3254292"/>
          </a:xfrm>
          <a:prstGeom prst="line">
            <a:avLst/>
          </a:prstGeom>
          <a:ln w="22225">
            <a:solidFill>
              <a:schemeClr val="bg1">
                <a:lumMod val="65000"/>
              </a:schemeClr>
            </a:solidFill>
            <a:prstDash val="sysDot"/>
          </a:ln>
          <a:effectLst>
            <a:outerShdw blurRad="12700" dist="20000" dir="5400000" rotWithShape="0">
              <a:schemeClr val="bg1">
                <a:lumMod val="65000"/>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794703" y="2478964"/>
            <a:ext cx="0" cy="3254292"/>
          </a:xfrm>
          <a:prstGeom prst="line">
            <a:avLst/>
          </a:prstGeom>
          <a:ln w="22225">
            <a:solidFill>
              <a:schemeClr val="bg1">
                <a:lumMod val="65000"/>
              </a:schemeClr>
            </a:solidFill>
            <a:prstDash val="sysDot"/>
          </a:ln>
          <a:effectLst>
            <a:outerShdw blurRad="12700" dist="20000" dir="5400000" rotWithShape="0">
              <a:schemeClr val="bg1">
                <a:lumMod val="65000"/>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43304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755576" y="4329100"/>
            <a:ext cx="7632848" cy="1325563"/>
          </a:xfrm>
        </p:spPr>
        <p:txBody>
          <a:bodyPr rtlCol="0">
            <a:noAutofit/>
          </a:bodyPr>
          <a:lstStyle/>
          <a:p>
            <a:pPr algn="ctr" eaLnBrk="1" fontAlgn="auto" hangingPunct="1">
              <a:spcAft>
                <a:spcPts val="0"/>
              </a:spcAft>
              <a:defRPr/>
            </a:pPr>
            <a:r>
              <a:rPr lang="en-US" dirty="0"/>
              <a:t>KEY PERFORMANCE INDICATORS</a:t>
            </a:r>
          </a:p>
        </p:txBody>
      </p:sp>
    </p:spTree>
    <p:extLst>
      <p:ext uri="{BB962C8B-B14F-4D97-AF65-F5344CB8AC3E}">
        <p14:creationId xmlns:p14="http://schemas.microsoft.com/office/powerpoint/2010/main" xmlns="" val="1535487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83993696"/>
              </p:ext>
            </p:extLst>
          </p:nvPr>
        </p:nvGraphicFramePr>
        <p:xfrm>
          <a:off x="331100" y="1628800"/>
          <a:ext cx="8239067" cy="3827766"/>
        </p:xfrm>
        <a:graphic>
          <a:graphicData uri="http://schemas.openxmlformats.org/drawingml/2006/table">
            <a:tbl>
              <a:tblPr firstRow="1" bandRow="1"/>
              <a:tblGrid>
                <a:gridCol w="3664836">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1333872">
                  <a:extLst>
                    <a:ext uri="{9D8B030D-6E8A-4147-A177-3AD203B41FA5}">
                      <a16:colId xmlns:a16="http://schemas.microsoft.com/office/drawing/2014/main" xmlns="" val="20004"/>
                    </a:ext>
                  </a:extLst>
                </a:gridCol>
                <a:gridCol w="936103">
                  <a:extLst>
                    <a:ext uri="{9D8B030D-6E8A-4147-A177-3AD203B41FA5}">
                      <a16:colId xmlns:a16="http://schemas.microsoft.com/office/drawing/2014/main" xmlns="" val="20005"/>
                    </a:ext>
                  </a:extLst>
                </a:gridCol>
              </a:tblGrid>
              <a:tr h="848197">
                <a:tc>
                  <a:txBody>
                    <a:bodyPr/>
                    <a:lstStyle/>
                    <a:p>
                      <a:pPr marL="0" algn="l" defTabSz="914400" rtl="0" eaLnBrk="1" latinLnBrk="0" hangingPunct="1">
                        <a:lnSpc>
                          <a:spcPct val="150000"/>
                        </a:lnSpc>
                      </a:pPr>
                      <a:r>
                        <a:rPr lang="en-ZA" sz="1600" b="1" kern="1200" dirty="0">
                          <a:solidFill>
                            <a:srgbClr val="032C50"/>
                          </a:solidFill>
                          <a:latin typeface="Arial" pitchFamily="34" charset="0"/>
                          <a:ea typeface="+mn-ea"/>
                          <a:cs typeface="Arial" pitchFamily="34" charset="0"/>
                        </a:rPr>
                        <a:t>Key performance indicator</a:t>
                      </a:r>
                      <a:endParaRPr lang="en-GB" sz="1600" b="1" kern="1200" dirty="0">
                        <a:solidFill>
                          <a:srgbClr val="032C50"/>
                        </a:solidFill>
                        <a:latin typeface="Arial" pitchFamily="34" charset="0"/>
                        <a:ea typeface="+mn-ea"/>
                        <a:cs typeface="Arial" pitchFamily="34" charset="0"/>
                      </a:endParaRPr>
                    </a:p>
                  </a:txBody>
                  <a:tcPr marL="97070" marR="97070" marT="48535" marB="48535">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50000"/>
                        </a:lnSpc>
                      </a:pPr>
                      <a:r>
                        <a:rPr lang="en-GB" sz="1600" b="1" kern="1200" dirty="0">
                          <a:solidFill>
                            <a:schemeClr val="tx2">
                              <a:lumMod val="50000"/>
                            </a:schemeClr>
                          </a:solidFill>
                          <a:latin typeface="Arial" pitchFamily="34" charset="0"/>
                          <a:ea typeface="+mn-ea"/>
                          <a:cs typeface="Arial" pitchFamily="34" charset="0"/>
                        </a:rPr>
                        <a:t>Forecast</a:t>
                      </a:r>
                    </a:p>
                    <a:p>
                      <a:pPr marL="0" algn="ctr" defTabSz="914400" rtl="0" eaLnBrk="1" latinLnBrk="0" hangingPunct="1">
                        <a:lnSpc>
                          <a:spcPct val="150000"/>
                        </a:lnSpc>
                      </a:pPr>
                      <a:r>
                        <a:rPr lang="en-GB" sz="1600" b="1" kern="1200" dirty="0">
                          <a:solidFill>
                            <a:schemeClr val="tx2">
                              <a:lumMod val="50000"/>
                            </a:schemeClr>
                          </a:solidFill>
                          <a:latin typeface="Arial" pitchFamily="34" charset="0"/>
                          <a:ea typeface="+mn-ea"/>
                          <a:cs typeface="Arial" pitchFamily="34" charset="0"/>
                        </a:rPr>
                        <a:t>2020/21</a:t>
                      </a:r>
                    </a:p>
                  </a:txBody>
                  <a:tcPr marL="97070" marR="97070" marT="48535" marB="48535">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Target</a:t>
                      </a:r>
                    </a:p>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2021/22</a:t>
                      </a:r>
                      <a:endParaRPr lang="en-GB" sz="1600" b="1" kern="1200" dirty="0">
                        <a:solidFill>
                          <a:schemeClr val="tx2">
                            <a:lumMod val="50000"/>
                          </a:schemeClr>
                        </a:solidFill>
                        <a:latin typeface="Arial" pitchFamily="34" charset="0"/>
                        <a:ea typeface="+mn-ea"/>
                        <a:cs typeface="Arial" pitchFamily="34" charset="0"/>
                      </a:endParaRPr>
                    </a:p>
                  </a:txBody>
                  <a:tcPr marL="97070" marR="97070" marT="48535" marB="48535">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 Increase / Decrease</a:t>
                      </a:r>
                    </a:p>
                  </a:txBody>
                  <a:tcPr marL="97070" marR="97070" marT="48535" marB="48535">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Target</a:t>
                      </a:r>
                    </a:p>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2025/26</a:t>
                      </a:r>
                      <a:endParaRPr lang="en-GB" sz="1600" b="1" kern="1200" dirty="0">
                        <a:solidFill>
                          <a:schemeClr val="tx2">
                            <a:lumMod val="50000"/>
                          </a:schemeClr>
                        </a:solidFill>
                        <a:latin typeface="Arial" pitchFamily="34" charset="0"/>
                        <a:ea typeface="+mn-ea"/>
                        <a:cs typeface="Arial" pitchFamily="34" charset="0"/>
                      </a:endParaRPr>
                    </a:p>
                  </a:txBody>
                  <a:tcPr marL="97070" marR="97070" marT="48535" marB="48535">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extLst>
                  <a:ext uri="{0D108BD9-81ED-4DB2-BD59-A6C34878D82A}">
                    <a16:rowId xmlns:a16="http://schemas.microsoft.com/office/drawing/2014/main" xmlns="" val="10000"/>
                  </a:ext>
                </a:extLst>
              </a:tr>
              <a:tr h="637653">
                <a:tc>
                  <a:txBody>
                    <a:bodyPr/>
                    <a:lstStyle/>
                    <a:p>
                      <a:pPr algn="l" fontAlgn="ctr">
                        <a:lnSpc>
                          <a:spcPct val="150000"/>
                        </a:lnSpc>
                      </a:pPr>
                      <a:r>
                        <a:rPr lang="en-GB" sz="1600" b="0" i="0" u="none" strike="noStrike" dirty="0">
                          <a:solidFill>
                            <a:srgbClr val="10253F"/>
                          </a:solidFill>
                          <a:effectLst/>
                          <a:latin typeface="Arial"/>
                        </a:rPr>
                        <a:t>1. Publication equivalents</a:t>
                      </a:r>
                    </a:p>
                  </a:txBody>
                  <a:tcPr marL="97070" marR="8089" marT="8089"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278</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dirty="0">
                          <a:solidFill>
                            <a:schemeClr val="tx2">
                              <a:lumMod val="50000"/>
                            </a:schemeClr>
                          </a:solidFill>
                          <a:effectLst/>
                          <a:latin typeface="Arial" panose="020B0604020202020204" pitchFamily="34" charset="0"/>
                        </a:rPr>
                        <a:t>8%</a:t>
                      </a:r>
                    </a:p>
                  </a:txBody>
                  <a:tcPr marL="10111" marR="10111" marT="10111"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415</a:t>
                      </a:r>
                    </a:p>
                  </a:txBody>
                  <a:tcPr marL="72802" marR="72802"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1"/>
                  </a:ext>
                </a:extLst>
              </a:tr>
              <a:tr h="552839">
                <a:tc>
                  <a:txBody>
                    <a:bodyPr/>
                    <a:lstStyle/>
                    <a:p>
                      <a:pPr algn="l" fontAlgn="ctr">
                        <a:lnSpc>
                          <a:spcPct val="150000"/>
                        </a:lnSpc>
                      </a:pPr>
                      <a:r>
                        <a:rPr lang="en-ZA" sz="1600" b="0" i="0" u="none" strike="noStrike" dirty="0">
                          <a:solidFill>
                            <a:srgbClr val="10253F"/>
                          </a:solidFill>
                          <a:effectLst/>
                          <a:latin typeface="Arial"/>
                        </a:rPr>
                        <a:t>2. New priority patent applications filed</a:t>
                      </a:r>
                    </a:p>
                  </a:txBody>
                  <a:tcPr marL="97070" marR="8089" marT="8089"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9</a:t>
                      </a:r>
                      <a:endParaRPr lang="en-ZA" sz="1600" dirty="0">
                        <a:solidFill>
                          <a:schemeClr val="tx2">
                            <a:lumMod val="50000"/>
                          </a:schemeClr>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dirty="0">
                          <a:solidFill>
                            <a:schemeClr val="tx2">
                              <a:lumMod val="50000"/>
                            </a:schemeClr>
                          </a:solidFill>
                          <a:effectLst/>
                          <a:latin typeface="Arial" panose="020B0604020202020204" pitchFamily="34" charset="0"/>
                        </a:rPr>
                        <a:t>125%</a:t>
                      </a:r>
                    </a:p>
                  </a:txBody>
                  <a:tcPr marL="10111" marR="10111" marT="10111"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US" sz="1600" b="0" i="0" u="none" strike="noStrike" kern="1200" dirty="0">
                          <a:solidFill>
                            <a:schemeClr val="tx2">
                              <a:lumMod val="50000"/>
                            </a:schemeClr>
                          </a:solidFill>
                          <a:effectLst/>
                          <a:latin typeface="Arial"/>
                          <a:ea typeface="+mn-ea"/>
                          <a:cs typeface="+mn-cs"/>
                        </a:rPr>
                        <a:t>18</a:t>
                      </a:r>
                      <a:endParaRPr lang="en-ZA" sz="1600" b="0" i="0" u="none" strike="noStrike" kern="1200" dirty="0">
                        <a:solidFill>
                          <a:schemeClr val="tx2">
                            <a:lumMod val="50000"/>
                          </a:schemeClr>
                        </a:solidFill>
                        <a:effectLst/>
                        <a:latin typeface="Arial"/>
                        <a:ea typeface="+mn-ea"/>
                        <a:cs typeface="+mn-cs"/>
                      </a:endParaRPr>
                    </a:p>
                  </a:txBody>
                  <a:tcPr marL="72802" marR="72802"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2"/>
                  </a:ext>
                </a:extLst>
              </a:tr>
              <a:tr h="479128">
                <a:tc>
                  <a:txBody>
                    <a:bodyPr/>
                    <a:lstStyle/>
                    <a:p>
                      <a:pPr algn="l" fontAlgn="ctr">
                        <a:lnSpc>
                          <a:spcPct val="150000"/>
                        </a:lnSpc>
                      </a:pPr>
                      <a:r>
                        <a:rPr lang="en-ZA" sz="1600" b="0" i="0" u="none" strike="noStrike" dirty="0">
                          <a:solidFill>
                            <a:srgbClr val="10253F"/>
                          </a:solidFill>
                          <a:effectLst/>
                          <a:latin typeface="Arial"/>
                        </a:rPr>
                        <a:t>3. New patents granted</a:t>
                      </a:r>
                    </a:p>
                  </a:txBody>
                  <a:tcPr marL="97070" marR="8089" marT="8089"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11</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dirty="0">
                          <a:solidFill>
                            <a:schemeClr val="tx2">
                              <a:lumMod val="50000"/>
                            </a:schemeClr>
                          </a:solidFill>
                          <a:effectLst/>
                          <a:latin typeface="Arial" panose="020B0604020202020204" pitchFamily="34" charset="0"/>
                        </a:rPr>
                        <a:t>-27%</a:t>
                      </a:r>
                    </a:p>
                  </a:txBody>
                  <a:tcPr marL="10111" marR="10111" marT="10111"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20</a:t>
                      </a:r>
                    </a:p>
                  </a:txBody>
                  <a:tcPr marL="72802" marR="72802"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4"/>
                  </a:ext>
                </a:extLst>
              </a:tr>
              <a:tr h="552839">
                <a:tc>
                  <a:txBody>
                    <a:bodyPr/>
                    <a:lstStyle/>
                    <a:p>
                      <a:pPr algn="l" fontAlgn="ctr">
                        <a:lnSpc>
                          <a:spcPct val="150000"/>
                        </a:lnSpc>
                      </a:pPr>
                      <a:r>
                        <a:rPr lang="en-ZA" sz="1600" b="0" i="0" u="none" strike="noStrike" dirty="0">
                          <a:solidFill>
                            <a:srgbClr val="10253F"/>
                          </a:solidFill>
                          <a:effectLst/>
                          <a:latin typeface="Arial"/>
                        </a:rPr>
                        <a:t>4. New technology demonstrators</a:t>
                      </a:r>
                    </a:p>
                  </a:txBody>
                  <a:tcPr marL="97070" marR="8089" marT="8089"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38</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dirty="0">
                          <a:solidFill>
                            <a:schemeClr val="tx2">
                              <a:lumMod val="50000"/>
                            </a:schemeClr>
                          </a:solidFill>
                          <a:effectLst/>
                          <a:latin typeface="Arial" panose="020B0604020202020204" pitchFamily="34" charset="0"/>
                        </a:rPr>
                        <a:t>21%</a:t>
                      </a:r>
                    </a:p>
                  </a:txBody>
                  <a:tcPr marL="10111" marR="10111" marT="10111"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61</a:t>
                      </a:r>
                    </a:p>
                  </a:txBody>
                  <a:tcPr marL="72802" marR="72802"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5"/>
                  </a:ext>
                </a:extLst>
              </a:tr>
              <a:tr h="757110">
                <a:tc>
                  <a:txBody>
                    <a:bodyPr/>
                    <a:lstStyle/>
                    <a:p>
                      <a:pPr algn="l" fontAlgn="ctr">
                        <a:lnSpc>
                          <a:spcPct val="150000"/>
                        </a:lnSpc>
                      </a:pPr>
                      <a:r>
                        <a:rPr lang="en-ZA" sz="1600" b="0" i="0" u="none" strike="noStrike" kern="1200" dirty="0">
                          <a:solidFill>
                            <a:srgbClr val="10253F"/>
                          </a:solidFill>
                          <a:effectLst/>
                          <a:latin typeface="Arial"/>
                          <a:ea typeface="+mn-ea"/>
                          <a:cs typeface="+mn-cs"/>
                        </a:rPr>
                        <a:t>5. Number of technology licence</a:t>
                      </a:r>
                      <a:r>
                        <a:rPr lang="en-ZA" sz="1600" b="0" i="0" u="none" strike="noStrike" kern="1200" baseline="0" dirty="0">
                          <a:solidFill>
                            <a:srgbClr val="10253F"/>
                          </a:solidFill>
                          <a:effectLst/>
                          <a:latin typeface="Arial"/>
                          <a:ea typeface="+mn-ea"/>
                          <a:cs typeface="+mn-cs"/>
                        </a:rPr>
                        <a:t> </a:t>
                      </a:r>
                      <a:r>
                        <a:rPr lang="en-ZA" sz="1600" b="0" i="0" u="none" strike="noStrike" kern="1200" dirty="0">
                          <a:solidFill>
                            <a:srgbClr val="10253F"/>
                          </a:solidFill>
                          <a:effectLst/>
                          <a:latin typeface="Arial"/>
                          <a:ea typeface="+mn-ea"/>
                          <a:cs typeface="+mn-cs"/>
                        </a:rPr>
                        <a:t>agreements signed</a:t>
                      </a:r>
                      <a:endParaRPr lang="en-ZA" sz="1600" b="0" i="0" u="none" strike="noStrike" dirty="0">
                        <a:solidFill>
                          <a:srgbClr val="10253F"/>
                        </a:solidFill>
                        <a:effectLst/>
                        <a:latin typeface="Arial"/>
                      </a:endParaRPr>
                    </a:p>
                  </a:txBody>
                  <a:tcPr marL="97070" marR="8089" marT="8089"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16</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dirty="0">
                          <a:solidFill>
                            <a:schemeClr val="tx2">
                              <a:lumMod val="50000"/>
                            </a:schemeClr>
                          </a:solidFill>
                          <a:effectLst/>
                          <a:latin typeface="Arial" panose="020B0604020202020204" pitchFamily="34" charset="0"/>
                        </a:rPr>
                        <a:t>19%</a:t>
                      </a:r>
                    </a:p>
                  </a:txBody>
                  <a:tcPr marL="10111" marR="10111" marT="10111"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27</a:t>
                      </a:r>
                    </a:p>
                  </a:txBody>
                  <a:tcPr marL="72802" marR="72802"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6"/>
                  </a:ext>
                </a:extLst>
              </a:tr>
            </a:tbl>
          </a:graphicData>
        </a:graphic>
      </p:graphicFrame>
      <p:sp>
        <p:nvSpPr>
          <p:cNvPr id="3" name="Title 1">
            <a:extLst>
              <a:ext uri="{FF2B5EF4-FFF2-40B4-BE49-F238E27FC236}">
                <a16:creationId xmlns:a16="http://schemas.microsoft.com/office/drawing/2014/main" xmlns="" id="{D3A56DB9-A62F-4B84-9653-E9E390CC8804}"/>
              </a:ext>
            </a:extLst>
          </p:cNvPr>
          <p:cNvSpPr txBox="1">
            <a:spLocks/>
          </p:cNvSpPr>
          <p:nvPr/>
        </p:nvSpPr>
        <p:spPr>
          <a:xfrm>
            <a:off x="314333" y="-99392"/>
            <a:ext cx="8398127"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26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SO1:</a:t>
            </a:r>
            <a:r>
              <a:rPr kumimoji="0" lang="en-ZA" sz="2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rPr>
              <a:t> </a:t>
            </a:r>
            <a:r>
              <a:rPr kumimoji="0" lang="en-US" sz="2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rPr>
              <a:t>Conduct RD&amp;I of transformative technologies and accelerate their diffusion</a:t>
            </a:r>
            <a:endParaRPr kumimoji="0" lang="en-GB" sz="2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xmlns="" val="4122372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3A56DB9-A62F-4B84-9653-E9E390CC8804}"/>
              </a:ext>
            </a:extLst>
          </p:cNvPr>
          <p:cNvSpPr txBox="1">
            <a:spLocks/>
          </p:cNvSpPr>
          <p:nvPr/>
        </p:nvSpPr>
        <p:spPr>
          <a:xfrm>
            <a:off x="389246" y="-129257"/>
            <a:ext cx="9173026"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lvl="0"/>
            <a:r>
              <a:rPr kumimoji="0" lang="en-ZA" sz="2600" b="1" i="0" u="none" strike="noStrike" kern="1200" cap="none" spc="0" normalizeH="0" baseline="0" noProof="0" dirty="0">
                <a:ln>
                  <a:noFill/>
                </a:ln>
                <a:solidFill>
                  <a:srgbClr val="27BFD6"/>
                </a:solidFill>
                <a:effectLst/>
                <a:uLnTx/>
                <a:uFillTx/>
                <a:latin typeface="Arial" panose="020B0604020202020204" pitchFamily="34" charset="0"/>
                <a:cs typeface="Arial" panose="020B0604020202020204" pitchFamily="34" charset="0"/>
              </a:rPr>
              <a:t>SO2: </a:t>
            </a:r>
            <a:r>
              <a:rPr lang="en-US" sz="2600" dirty="0">
                <a:solidFill>
                  <a:srgbClr val="032C50"/>
                </a:solidFill>
                <a:latin typeface="Arial" panose="020B0604020202020204" pitchFamily="34" charset="0"/>
                <a:cs typeface="Arial" panose="020B0604020202020204" pitchFamily="34" charset="0"/>
              </a:rPr>
              <a:t>Improve the competitiveness of high-impact industries to support SA’s re-industrialisation</a:t>
            </a:r>
            <a:endParaRPr kumimoji="0" lang="en-ZA" sz="2600" b="1" i="0" u="none" strike="noStrike" kern="1200" cap="none" spc="0" normalizeH="0" baseline="0" noProof="0" dirty="0">
              <a:ln>
                <a:noFill/>
              </a:ln>
              <a:solidFill>
                <a:srgbClr val="1F497D">
                  <a:lumMod val="50000"/>
                </a:srgbClr>
              </a:solidFill>
              <a:effectLst/>
              <a:uLnTx/>
              <a:uFillTx/>
            </a:endParaRPr>
          </a:p>
        </p:txBody>
      </p:sp>
      <p:graphicFrame>
        <p:nvGraphicFramePr>
          <p:cNvPr id="4" name="Table 3"/>
          <p:cNvGraphicFramePr>
            <a:graphicFrameLocks noGrp="1"/>
          </p:cNvGraphicFramePr>
          <p:nvPr>
            <p:extLst>
              <p:ext uri="{D42A27DB-BD31-4B8C-83A1-F6EECF244321}">
                <p14:modId xmlns:p14="http://schemas.microsoft.com/office/powerpoint/2010/main" xmlns="" val="689750771"/>
              </p:ext>
            </p:extLst>
          </p:nvPr>
        </p:nvGraphicFramePr>
        <p:xfrm>
          <a:off x="565150" y="1844824"/>
          <a:ext cx="7931287" cy="3575620"/>
        </p:xfrm>
        <a:graphic>
          <a:graphicData uri="http://schemas.openxmlformats.org/drawingml/2006/table">
            <a:tbl>
              <a:tblPr firstRow="1" bandRow="1"/>
              <a:tblGrid>
                <a:gridCol w="3358778">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gridCol w="1044117">
                  <a:extLst>
                    <a:ext uri="{9D8B030D-6E8A-4147-A177-3AD203B41FA5}">
                      <a16:colId xmlns:a16="http://schemas.microsoft.com/office/drawing/2014/main" xmlns="" val="20005"/>
                    </a:ext>
                  </a:extLst>
                </a:gridCol>
              </a:tblGrid>
              <a:tr h="900100">
                <a:tc>
                  <a:txBody>
                    <a:bodyPr/>
                    <a:lstStyle/>
                    <a:p>
                      <a:pPr marL="0" algn="l" defTabSz="914400" rtl="0" eaLnBrk="1" latinLnBrk="0" hangingPunct="1">
                        <a:lnSpc>
                          <a:spcPct val="150000"/>
                        </a:lnSpc>
                      </a:pPr>
                      <a:r>
                        <a:rPr lang="en-ZA" sz="1600" b="1" kern="1200" dirty="0">
                          <a:solidFill>
                            <a:schemeClr val="tx2">
                              <a:lumMod val="75000"/>
                            </a:schemeClr>
                          </a:solidFill>
                          <a:latin typeface="Arial" pitchFamily="34" charset="0"/>
                          <a:ea typeface="+mn-ea"/>
                          <a:cs typeface="Arial" pitchFamily="34" charset="0"/>
                        </a:rPr>
                        <a:t>Key performance indicator</a:t>
                      </a:r>
                      <a:endParaRPr lang="en-GB" sz="1600" b="1" kern="1200" dirty="0">
                        <a:solidFill>
                          <a:schemeClr val="tx2">
                            <a:lumMod val="75000"/>
                          </a:schemeClr>
                        </a:solidFill>
                        <a:latin typeface="Arial" pitchFamily="34" charset="0"/>
                        <a:ea typeface="+mn-ea"/>
                        <a:cs typeface="Arial" pitchFamily="34" charset="0"/>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50000"/>
                        </a:lnSpc>
                      </a:pPr>
                      <a:r>
                        <a:rPr lang="en-GB" sz="1600" b="1" kern="1200" dirty="0">
                          <a:solidFill>
                            <a:schemeClr val="tx2">
                              <a:lumMod val="50000"/>
                            </a:schemeClr>
                          </a:solidFill>
                          <a:latin typeface="Arial" pitchFamily="34" charset="0"/>
                          <a:ea typeface="+mn-ea"/>
                          <a:cs typeface="Arial" pitchFamily="34" charset="0"/>
                        </a:rPr>
                        <a:t>Forecast</a:t>
                      </a:r>
                    </a:p>
                    <a:p>
                      <a:pPr marL="0" algn="ctr" defTabSz="914400" rtl="0" eaLnBrk="1" latinLnBrk="0" hangingPunct="1">
                        <a:lnSpc>
                          <a:spcPct val="150000"/>
                        </a:lnSpc>
                      </a:pPr>
                      <a:r>
                        <a:rPr lang="en-GB" sz="1600" b="1" kern="1200" dirty="0">
                          <a:solidFill>
                            <a:schemeClr val="tx2">
                              <a:lumMod val="50000"/>
                            </a:schemeClr>
                          </a:solidFill>
                          <a:latin typeface="Arial" pitchFamily="34" charset="0"/>
                          <a:ea typeface="+mn-ea"/>
                          <a:cs typeface="Arial" pitchFamily="34" charset="0"/>
                        </a:rPr>
                        <a:t>2020/21</a:t>
                      </a:r>
                    </a:p>
                  </a:txBody>
                  <a:tcPr marL="97070" marR="97070" marT="48535" marB="48535">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Target</a:t>
                      </a:r>
                    </a:p>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2021/22</a:t>
                      </a:r>
                      <a:endParaRPr lang="en-GB" sz="1600" b="1" kern="1200" dirty="0">
                        <a:solidFill>
                          <a:schemeClr val="tx2">
                            <a:lumMod val="50000"/>
                          </a:schemeClr>
                        </a:solidFill>
                        <a:latin typeface="Arial" pitchFamily="34" charset="0"/>
                        <a:ea typeface="+mn-ea"/>
                        <a:cs typeface="Arial" pitchFamily="34" charset="0"/>
                      </a:endParaRPr>
                    </a:p>
                  </a:txBody>
                  <a:tcPr marL="97070" marR="97070" marT="48535" marB="48535">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 Increase / Decrease</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Target</a:t>
                      </a:r>
                    </a:p>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2025/26</a:t>
                      </a:r>
                      <a:endParaRPr lang="en-GB" sz="1600" b="1" kern="1200" dirty="0">
                        <a:solidFill>
                          <a:schemeClr val="tx2">
                            <a:lumMod val="50000"/>
                          </a:schemeClr>
                        </a:solidFill>
                        <a:latin typeface="Arial" pitchFamily="34" charset="0"/>
                        <a:ea typeface="+mn-ea"/>
                        <a:cs typeface="Arial" pitchFamily="34" charset="0"/>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extLst>
                  <a:ext uri="{0D108BD9-81ED-4DB2-BD59-A6C34878D82A}">
                    <a16:rowId xmlns:a16="http://schemas.microsoft.com/office/drawing/2014/main" xmlns="" val="10000"/>
                  </a:ext>
                </a:extLst>
              </a:tr>
              <a:tr h="720080">
                <a:tc>
                  <a:txBody>
                    <a:bodyPr/>
                    <a:lstStyle/>
                    <a:p>
                      <a:pPr algn="l" fontAlgn="ctr">
                        <a:lnSpc>
                          <a:spcPct val="150000"/>
                        </a:lnSpc>
                      </a:pPr>
                      <a:r>
                        <a:rPr lang="en-ZA" sz="1600" b="0" i="0" u="none" strike="noStrike" dirty="0">
                          <a:solidFill>
                            <a:srgbClr val="032C50"/>
                          </a:solidFill>
                          <a:effectLst/>
                          <a:latin typeface="Arial"/>
                        </a:rPr>
                        <a:t>6. </a:t>
                      </a:r>
                      <a:r>
                        <a:rPr lang="en-ZA" sz="1600" b="0" i="0" u="none" strike="noStrike" kern="1200" dirty="0">
                          <a:solidFill>
                            <a:srgbClr val="032C50"/>
                          </a:solidFill>
                          <a:effectLst/>
                          <a:latin typeface="Arial"/>
                          <a:ea typeface="+mn-ea"/>
                          <a:cs typeface="+mn-cs"/>
                        </a:rPr>
                        <a:t>Number of localised technologies</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10</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ZA" sz="160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kern="1200" dirty="0">
                          <a:solidFill>
                            <a:schemeClr val="tx2">
                              <a:lumMod val="50000"/>
                            </a:schemeClr>
                          </a:solidFill>
                          <a:effectLst/>
                          <a:latin typeface="Arial"/>
                          <a:ea typeface="+mn-ea"/>
                          <a:cs typeface="+mn-cs"/>
                        </a:rPr>
                        <a:t>10%</a:t>
                      </a:r>
                    </a:p>
                  </a:txBody>
                  <a:tcPr marL="9525" marR="9525" marT="9525"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19</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1"/>
                  </a:ext>
                </a:extLst>
              </a:tr>
              <a:tr h="1224136">
                <a:tc>
                  <a:txBody>
                    <a:bodyPr/>
                    <a:lstStyle/>
                    <a:p>
                      <a:pPr algn="l" fontAlgn="ctr">
                        <a:lnSpc>
                          <a:spcPct val="150000"/>
                        </a:lnSpc>
                      </a:pPr>
                      <a:r>
                        <a:rPr lang="en-GB" sz="1600" b="0" i="0" u="none" strike="noStrike" dirty="0">
                          <a:solidFill>
                            <a:srgbClr val="032C50"/>
                          </a:solidFill>
                          <a:effectLst/>
                          <a:latin typeface="Arial"/>
                        </a:rPr>
                        <a:t>7. </a:t>
                      </a:r>
                      <a:r>
                        <a:rPr lang="en-ZA" sz="1600" b="0" i="0" u="none" strike="noStrike" dirty="0">
                          <a:solidFill>
                            <a:srgbClr val="032C50"/>
                          </a:solidFill>
                          <a:effectLst/>
                          <a:latin typeface="Arial"/>
                        </a:rPr>
                        <a:t>Number of joint technology agreements being implemented for industry </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US" sz="1600" dirty="0">
                          <a:effectLst/>
                          <a:latin typeface="Arial" panose="020B0604020202020204" pitchFamily="34" charset="0"/>
                          <a:ea typeface="MS Mincho"/>
                          <a:cs typeface="Times New Roman" panose="02020603050405020304" pitchFamily="18" charset="0"/>
                        </a:rPr>
                        <a:t>22</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kern="1200" dirty="0">
                          <a:solidFill>
                            <a:schemeClr val="tx2">
                              <a:lumMod val="50000"/>
                            </a:schemeClr>
                          </a:solidFill>
                          <a:effectLst/>
                          <a:latin typeface="Arial"/>
                          <a:ea typeface="+mn-ea"/>
                          <a:cs typeface="+mn-cs"/>
                        </a:rPr>
                        <a:t>10%</a:t>
                      </a:r>
                    </a:p>
                  </a:txBody>
                  <a:tcPr marL="9525" marR="9525" marT="9525"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32</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2"/>
                  </a:ext>
                </a:extLst>
              </a:tr>
              <a:tr h="731304">
                <a:tc>
                  <a:txBody>
                    <a:bodyPr/>
                    <a:lstStyle/>
                    <a:p>
                      <a:pPr algn="l" fontAlgn="ctr">
                        <a:lnSpc>
                          <a:spcPct val="150000"/>
                        </a:lnSpc>
                      </a:pPr>
                      <a:r>
                        <a:rPr lang="en-ZA" sz="1600" b="0" i="0" u="none" strike="noStrike" dirty="0">
                          <a:solidFill>
                            <a:srgbClr val="032C50"/>
                          </a:solidFill>
                          <a:effectLst/>
                          <a:latin typeface="Arial"/>
                        </a:rPr>
                        <a:t>8. Number of SMMEs supported</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68</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kern="1200" dirty="0">
                          <a:solidFill>
                            <a:schemeClr val="tx2">
                              <a:lumMod val="50000"/>
                            </a:schemeClr>
                          </a:solidFill>
                          <a:effectLst/>
                          <a:latin typeface="Arial"/>
                          <a:ea typeface="+mn-ea"/>
                          <a:cs typeface="+mn-cs"/>
                        </a:rPr>
                        <a:t>10%</a:t>
                      </a:r>
                    </a:p>
                  </a:txBody>
                  <a:tcPr marL="9525" marR="9525" marT="9525"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110</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243355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3A56DB9-A62F-4B84-9653-E9E390CC8804}"/>
              </a:ext>
            </a:extLst>
          </p:cNvPr>
          <p:cNvSpPr txBox="1">
            <a:spLocks/>
          </p:cNvSpPr>
          <p:nvPr/>
        </p:nvSpPr>
        <p:spPr>
          <a:xfrm>
            <a:off x="401637" y="-129257"/>
            <a:ext cx="8598855"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26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SO3: </a:t>
            </a:r>
            <a:r>
              <a:rPr kumimoji="0" lang="en-ZA" sz="2600" b="1"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rPr>
              <a:t>Drive the socioeconomic transformation through RD&amp;I which supports the development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2600" b="1"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rPr>
              <a:t>of a capable state</a:t>
            </a:r>
            <a:endParaRPr kumimoji="0" lang="en-ZA" sz="2600" b="1" i="0" u="none" strike="noStrike" kern="1200" cap="none" spc="0" normalizeH="0" baseline="0" noProof="0" dirty="0">
              <a:ln>
                <a:noFill/>
              </a:ln>
              <a:solidFill>
                <a:srgbClr val="1F497D">
                  <a:lumMod val="50000"/>
                </a:srgbClr>
              </a:solidFill>
              <a:effectLst/>
              <a:uLnTx/>
              <a:uFillTx/>
              <a:ea typeface="ＭＳ Ｐゴシック"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751056126"/>
              </p:ext>
            </p:extLst>
          </p:nvPr>
        </p:nvGraphicFramePr>
        <p:xfrm>
          <a:off x="565151" y="1793555"/>
          <a:ext cx="8075301" cy="3687673"/>
        </p:xfrm>
        <a:graphic>
          <a:graphicData uri="http://schemas.openxmlformats.org/drawingml/2006/table">
            <a:tbl>
              <a:tblPr firstRow="1" bandRow="1"/>
              <a:tblGrid>
                <a:gridCol w="3466789">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gridCol w="1080120">
                  <a:extLst>
                    <a:ext uri="{9D8B030D-6E8A-4147-A177-3AD203B41FA5}">
                      <a16:colId xmlns:a16="http://schemas.microsoft.com/office/drawing/2014/main" xmlns="" val="20005"/>
                    </a:ext>
                  </a:extLst>
                </a:gridCol>
              </a:tblGrid>
              <a:tr h="865589">
                <a:tc>
                  <a:txBody>
                    <a:bodyPr/>
                    <a:lstStyle/>
                    <a:p>
                      <a:pPr marL="0" algn="l"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Key performance indicator</a:t>
                      </a:r>
                      <a:endParaRPr lang="en-GB" sz="1600" b="1" kern="1200" dirty="0">
                        <a:solidFill>
                          <a:schemeClr val="tx2">
                            <a:lumMod val="50000"/>
                          </a:schemeClr>
                        </a:solidFill>
                        <a:latin typeface="Arial" pitchFamily="34" charset="0"/>
                        <a:ea typeface="+mn-ea"/>
                        <a:cs typeface="Arial" pitchFamily="34" charset="0"/>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50000"/>
                        </a:lnSpc>
                      </a:pPr>
                      <a:r>
                        <a:rPr lang="en-GB" sz="1600" b="1" kern="1200" dirty="0">
                          <a:solidFill>
                            <a:schemeClr val="tx2">
                              <a:lumMod val="50000"/>
                            </a:schemeClr>
                          </a:solidFill>
                          <a:latin typeface="Arial" pitchFamily="34" charset="0"/>
                          <a:ea typeface="+mn-ea"/>
                          <a:cs typeface="Arial" pitchFamily="34" charset="0"/>
                        </a:rPr>
                        <a:t>Forecast</a:t>
                      </a:r>
                    </a:p>
                    <a:p>
                      <a:pPr marL="0" algn="ctr" defTabSz="914400" rtl="0" eaLnBrk="1" latinLnBrk="0" hangingPunct="1">
                        <a:lnSpc>
                          <a:spcPct val="150000"/>
                        </a:lnSpc>
                      </a:pPr>
                      <a:r>
                        <a:rPr lang="en-GB" sz="1600" b="1" kern="1200" dirty="0">
                          <a:solidFill>
                            <a:schemeClr val="tx2">
                              <a:lumMod val="50000"/>
                            </a:schemeClr>
                          </a:solidFill>
                          <a:latin typeface="Arial" pitchFamily="34" charset="0"/>
                          <a:ea typeface="+mn-ea"/>
                          <a:cs typeface="Arial" pitchFamily="34" charset="0"/>
                        </a:rPr>
                        <a:t>2020/21</a:t>
                      </a:r>
                    </a:p>
                  </a:txBody>
                  <a:tcPr marL="97070" marR="97070" marT="48535" marB="48535">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Target</a:t>
                      </a:r>
                    </a:p>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2021/22</a:t>
                      </a:r>
                      <a:endParaRPr lang="en-GB" sz="1600" b="1" kern="1200" dirty="0">
                        <a:solidFill>
                          <a:schemeClr val="tx2">
                            <a:lumMod val="50000"/>
                          </a:schemeClr>
                        </a:solidFill>
                        <a:latin typeface="Arial" pitchFamily="34" charset="0"/>
                        <a:ea typeface="+mn-ea"/>
                        <a:cs typeface="Arial" pitchFamily="34" charset="0"/>
                      </a:endParaRPr>
                    </a:p>
                  </a:txBody>
                  <a:tcPr marL="97070" marR="97070" marT="48535" marB="48535">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 Increase / Decrease</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Target</a:t>
                      </a:r>
                    </a:p>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2025/26</a:t>
                      </a:r>
                      <a:endParaRPr lang="en-GB" sz="1600" b="1" kern="1200" dirty="0">
                        <a:solidFill>
                          <a:schemeClr val="tx2">
                            <a:lumMod val="50000"/>
                          </a:schemeClr>
                        </a:solidFill>
                        <a:latin typeface="Arial" pitchFamily="34" charset="0"/>
                        <a:ea typeface="+mn-ea"/>
                        <a:cs typeface="Arial" pitchFamily="34" charset="0"/>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extLst>
                  <a:ext uri="{0D108BD9-81ED-4DB2-BD59-A6C34878D82A}">
                    <a16:rowId xmlns:a16="http://schemas.microsoft.com/office/drawing/2014/main" xmlns="" val="10000"/>
                  </a:ext>
                </a:extLst>
              </a:tr>
              <a:tr h="1000026">
                <a:tc>
                  <a:txBody>
                    <a:bodyPr/>
                    <a:lstStyle/>
                    <a:p>
                      <a:pPr algn="l" fontAlgn="ctr">
                        <a:lnSpc>
                          <a:spcPct val="150000"/>
                        </a:lnSpc>
                      </a:pPr>
                      <a:r>
                        <a:rPr lang="en-GB" sz="1600" b="0" i="0" u="none" strike="noStrike" dirty="0">
                          <a:solidFill>
                            <a:schemeClr val="tx2">
                              <a:lumMod val="50000"/>
                            </a:schemeClr>
                          </a:solidFill>
                          <a:effectLst/>
                          <a:latin typeface="Arial"/>
                        </a:rPr>
                        <a:t>9. </a:t>
                      </a:r>
                      <a:r>
                        <a:rPr lang="en-ZA" sz="1600" b="0" i="0" u="none" strike="noStrike" dirty="0">
                          <a:solidFill>
                            <a:schemeClr val="tx2">
                              <a:lumMod val="50000"/>
                            </a:schemeClr>
                          </a:solidFill>
                          <a:effectLst/>
                          <a:latin typeface="Arial"/>
                        </a:rPr>
                        <a:t>Number of reports contributing to national policy development</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17</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kern="1200" dirty="0">
                          <a:solidFill>
                            <a:schemeClr val="tx2">
                              <a:lumMod val="50000"/>
                            </a:schemeClr>
                          </a:solidFill>
                          <a:effectLst/>
                          <a:latin typeface="Arial"/>
                          <a:ea typeface="+mn-ea"/>
                          <a:cs typeface="+mn-cs"/>
                        </a:rPr>
                        <a:t>0%</a:t>
                      </a:r>
                    </a:p>
                  </a:txBody>
                  <a:tcPr marL="9525" marR="9525" marT="9525"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22</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1"/>
                  </a:ext>
                </a:extLst>
              </a:tr>
              <a:tr h="921958">
                <a:tc>
                  <a:txBody>
                    <a:bodyPr/>
                    <a:lstStyle/>
                    <a:p>
                      <a:pPr algn="l" fontAlgn="ctr">
                        <a:lnSpc>
                          <a:spcPct val="150000"/>
                        </a:lnSpc>
                      </a:pPr>
                      <a:r>
                        <a:rPr lang="en-ZA" sz="1600" b="0" i="0" u="none" strike="noStrike" dirty="0">
                          <a:solidFill>
                            <a:schemeClr val="tx2">
                              <a:lumMod val="50000"/>
                            </a:schemeClr>
                          </a:solidFill>
                          <a:effectLst/>
                          <a:latin typeface="Arial"/>
                        </a:rPr>
                        <a:t>10. Number of standards delivered or contributed in support of the state</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9</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kern="1200" dirty="0">
                          <a:solidFill>
                            <a:schemeClr val="tx2">
                              <a:lumMod val="50000"/>
                            </a:schemeClr>
                          </a:solidFill>
                          <a:effectLst/>
                          <a:latin typeface="Arial"/>
                          <a:ea typeface="+mn-ea"/>
                          <a:cs typeface="+mn-cs"/>
                        </a:rPr>
                        <a:t>0%</a:t>
                      </a:r>
                    </a:p>
                  </a:txBody>
                  <a:tcPr marL="9525" marR="9525" marT="9525"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11</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2"/>
                  </a:ext>
                </a:extLst>
              </a:tr>
              <a:tr h="900100">
                <a:tc>
                  <a:txBody>
                    <a:bodyPr/>
                    <a:lstStyle/>
                    <a:p>
                      <a:pPr algn="l" fontAlgn="ctr">
                        <a:lnSpc>
                          <a:spcPct val="150000"/>
                        </a:lnSpc>
                      </a:pPr>
                      <a:r>
                        <a:rPr lang="en-ZA" sz="1600" b="0" i="0" u="none" strike="noStrike" dirty="0">
                          <a:solidFill>
                            <a:schemeClr val="tx2">
                              <a:lumMod val="50000"/>
                            </a:schemeClr>
                          </a:solidFill>
                          <a:effectLst/>
                          <a:latin typeface="Arial"/>
                        </a:rPr>
                        <a:t>11.</a:t>
                      </a:r>
                      <a:r>
                        <a:rPr lang="en-ZA" sz="1600" b="0" i="0" u="none" strike="noStrike" baseline="0" dirty="0">
                          <a:solidFill>
                            <a:schemeClr val="tx2">
                              <a:lumMod val="50000"/>
                            </a:schemeClr>
                          </a:solidFill>
                          <a:effectLst/>
                          <a:latin typeface="Arial"/>
                        </a:rPr>
                        <a:t> </a:t>
                      </a:r>
                      <a:r>
                        <a:rPr lang="en-ZA" sz="1600" b="0" i="0" u="none" strike="noStrike" dirty="0">
                          <a:solidFill>
                            <a:schemeClr val="tx2">
                              <a:lumMod val="50000"/>
                            </a:schemeClr>
                          </a:solidFill>
                          <a:effectLst/>
                          <a:latin typeface="Arial"/>
                        </a:rPr>
                        <a:t>Number of projects implemented to increase the capability of the state </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36</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kern="1200" dirty="0">
                          <a:solidFill>
                            <a:schemeClr val="tx2">
                              <a:lumMod val="50000"/>
                            </a:schemeClr>
                          </a:solidFill>
                          <a:effectLst/>
                          <a:latin typeface="Arial"/>
                          <a:ea typeface="+mn-ea"/>
                          <a:cs typeface="+mn-cs"/>
                        </a:rPr>
                        <a:t>11%</a:t>
                      </a:r>
                    </a:p>
                  </a:txBody>
                  <a:tcPr marL="9525" marR="9525" marT="9525"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46</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72260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Contextual consideration</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b="3796"/>
          <a:stretch/>
        </p:blipFill>
        <p:spPr>
          <a:xfrm>
            <a:off x="125760" y="1141102"/>
            <a:ext cx="8892480" cy="4880186"/>
          </a:xfrm>
          <a:prstGeom prst="rect">
            <a:avLst/>
          </a:prstGeom>
        </p:spPr>
      </p:pic>
      <p:sp>
        <p:nvSpPr>
          <p:cNvPr id="8" name="Rectangle 7"/>
          <p:cNvSpPr/>
          <p:nvPr/>
        </p:nvSpPr>
        <p:spPr>
          <a:xfrm>
            <a:off x="6857999" y="1952836"/>
            <a:ext cx="2171261" cy="4016484"/>
          </a:xfrm>
          <a:prstGeom prst="rect">
            <a:avLst/>
          </a:prstGeom>
        </p:spPr>
        <p:txBody>
          <a:bodyPr wrap="square">
            <a:spAutoFit/>
          </a:bodyPr>
          <a:lstStyle/>
          <a:p>
            <a:pPr lvl="0" algn="ctr" defTabSz="457200">
              <a:spcBef>
                <a:spcPct val="20000"/>
              </a:spcBef>
            </a:pPr>
            <a:r>
              <a:rPr lang="en-US" sz="1500" dirty="0">
                <a:solidFill>
                  <a:schemeClr val="bg1"/>
                </a:solidFill>
                <a:latin typeface="Arial"/>
                <a:cs typeface="Arial"/>
              </a:rPr>
              <a:t>The CSIR strategy emphasises balancing our contribution to industrial development with our efforts in the creation of a capable state.  In its second year of implementation, the industrial focus is taking root with increasing support to the private sector (SMMEs and established companies), and aggressive growth targets. </a:t>
            </a:r>
          </a:p>
        </p:txBody>
      </p:sp>
      <p:sp>
        <p:nvSpPr>
          <p:cNvPr id="10" name="Rectangle 9"/>
          <p:cNvSpPr/>
          <p:nvPr/>
        </p:nvSpPr>
        <p:spPr>
          <a:xfrm>
            <a:off x="4631635" y="1952836"/>
            <a:ext cx="2070484" cy="2062103"/>
          </a:xfrm>
          <a:prstGeom prst="rect">
            <a:avLst/>
          </a:prstGeom>
        </p:spPr>
        <p:txBody>
          <a:bodyPr wrap="square">
            <a:spAutoFit/>
          </a:bodyPr>
          <a:lstStyle/>
          <a:p>
            <a:pPr lvl="0" algn="ctr" defTabSz="457200">
              <a:spcBef>
                <a:spcPct val="20000"/>
              </a:spcBef>
            </a:pPr>
            <a:r>
              <a:rPr lang="en-US" sz="1600" dirty="0">
                <a:solidFill>
                  <a:schemeClr val="bg1"/>
                </a:solidFill>
                <a:latin typeface="Arial"/>
                <a:cs typeface="Arial"/>
              </a:rPr>
              <a:t>Our research </a:t>
            </a:r>
            <a:r>
              <a:rPr lang="en-US" sz="1600" dirty="0" err="1">
                <a:solidFill>
                  <a:schemeClr val="bg1"/>
                </a:solidFill>
                <a:latin typeface="Arial"/>
                <a:cs typeface="Arial"/>
              </a:rPr>
              <a:t>programmes</a:t>
            </a:r>
            <a:r>
              <a:rPr lang="en-US" sz="1600" dirty="0">
                <a:solidFill>
                  <a:schemeClr val="bg1"/>
                </a:solidFill>
                <a:latin typeface="Arial"/>
                <a:cs typeface="Arial"/>
              </a:rPr>
              <a:t> are guided by various government strategies and frameworks, e.g. NDP, MTSF and White Paper on STI. </a:t>
            </a:r>
          </a:p>
        </p:txBody>
      </p:sp>
      <p:sp>
        <p:nvSpPr>
          <p:cNvPr id="11" name="Rectangle 10"/>
          <p:cNvSpPr/>
          <p:nvPr/>
        </p:nvSpPr>
        <p:spPr>
          <a:xfrm>
            <a:off x="2411760" y="1952836"/>
            <a:ext cx="2070484" cy="3046988"/>
          </a:xfrm>
          <a:prstGeom prst="rect">
            <a:avLst/>
          </a:prstGeom>
        </p:spPr>
        <p:txBody>
          <a:bodyPr wrap="square">
            <a:spAutoFit/>
          </a:bodyPr>
          <a:lstStyle/>
          <a:p>
            <a:pPr lvl="0" algn="ctr" defTabSz="457200">
              <a:spcBef>
                <a:spcPct val="20000"/>
              </a:spcBef>
            </a:pPr>
            <a:r>
              <a:rPr lang="en-US" sz="1600" dirty="0">
                <a:solidFill>
                  <a:schemeClr val="bg1"/>
                </a:solidFill>
                <a:latin typeface="Arial"/>
                <a:cs typeface="Arial"/>
              </a:rPr>
              <a:t>The </a:t>
            </a:r>
            <a:r>
              <a:rPr lang="en-US" sz="1600" dirty="0" err="1">
                <a:solidFill>
                  <a:schemeClr val="bg1"/>
                </a:solidFill>
                <a:latin typeface="Arial"/>
                <a:cs typeface="Arial"/>
              </a:rPr>
              <a:t>organisation</a:t>
            </a:r>
            <a:r>
              <a:rPr lang="en-US" sz="1600" dirty="0">
                <a:solidFill>
                  <a:schemeClr val="bg1"/>
                </a:solidFill>
                <a:latin typeface="Arial"/>
                <a:cs typeface="Arial"/>
              </a:rPr>
              <a:t> is </a:t>
            </a:r>
            <a:r>
              <a:rPr lang="en-US" sz="1600" dirty="0" err="1">
                <a:solidFill>
                  <a:schemeClr val="bg1"/>
                </a:solidFill>
                <a:latin typeface="Arial"/>
                <a:cs typeface="Arial"/>
              </a:rPr>
              <a:t>cognisant</a:t>
            </a:r>
            <a:r>
              <a:rPr lang="en-US" sz="1600" dirty="0">
                <a:solidFill>
                  <a:schemeClr val="bg1"/>
                </a:solidFill>
                <a:latin typeface="Arial"/>
                <a:cs typeface="Arial"/>
              </a:rPr>
              <a:t> of external challenges. Our work is driven to respond to the triple challenge of poverty, unemployment, inequality and opportunities presented by technology, including the 4IR.</a:t>
            </a:r>
          </a:p>
        </p:txBody>
      </p:sp>
      <p:sp>
        <p:nvSpPr>
          <p:cNvPr id="12" name="Rectangle 11"/>
          <p:cNvSpPr/>
          <p:nvPr/>
        </p:nvSpPr>
        <p:spPr>
          <a:xfrm>
            <a:off x="136781" y="1952836"/>
            <a:ext cx="2070484" cy="1569660"/>
          </a:xfrm>
          <a:prstGeom prst="rect">
            <a:avLst/>
          </a:prstGeom>
        </p:spPr>
        <p:txBody>
          <a:bodyPr wrap="square">
            <a:spAutoFit/>
          </a:bodyPr>
          <a:lstStyle/>
          <a:p>
            <a:pPr lvl="0" algn="ctr" defTabSz="457200">
              <a:spcBef>
                <a:spcPct val="20000"/>
              </a:spcBef>
            </a:pPr>
            <a:r>
              <a:rPr lang="en-US" sz="1600" dirty="0">
                <a:solidFill>
                  <a:schemeClr val="bg1"/>
                </a:solidFill>
                <a:latin typeface="Arial"/>
                <a:cs typeface="Arial"/>
              </a:rPr>
              <a:t>CSIR continues to conduct cutting-edge multidisciplinary research that improves the quality of life of our citizens. </a:t>
            </a:r>
          </a:p>
        </p:txBody>
      </p:sp>
    </p:spTree>
    <p:extLst>
      <p:ext uri="{BB962C8B-B14F-4D97-AF65-F5344CB8AC3E}">
        <p14:creationId xmlns:p14="http://schemas.microsoft.com/office/powerpoint/2010/main" xmlns="" val="1378260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3A56DB9-A62F-4B84-9653-E9E390CC8804}"/>
              </a:ext>
            </a:extLst>
          </p:cNvPr>
          <p:cNvSpPr txBox="1">
            <a:spLocks/>
          </p:cNvSpPr>
          <p:nvPr/>
        </p:nvSpPr>
        <p:spPr>
          <a:xfrm>
            <a:off x="401637" y="0"/>
            <a:ext cx="8019439"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26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SO4: </a:t>
            </a:r>
            <a:r>
              <a:rPr kumimoji="0" lang="en-ZA" sz="2600" b="1"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rPr>
              <a:t>Build and transform human capital and infrastructure </a:t>
            </a:r>
            <a:endParaRPr kumimoji="0" lang="en-ZA" sz="2600" b="1" i="0" u="none" strike="noStrike" kern="1200" cap="none" spc="0" normalizeH="0" baseline="0" noProof="0" dirty="0">
              <a:ln>
                <a:noFill/>
              </a:ln>
              <a:solidFill>
                <a:srgbClr val="1F497D">
                  <a:lumMod val="50000"/>
                </a:srgbClr>
              </a:solidFill>
              <a:effectLst/>
              <a:uLnTx/>
              <a:uFillTx/>
              <a:ea typeface="ＭＳ Ｐゴシック"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163242391"/>
              </p:ext>
            </p:extLst>
          </p:nvPr>
        </p:nvGraphicFramePr>
        <p:xfrm>
          <a:off x="565150" y="1470085"/>
          <a:ext cx="7781926" cy="4263171"/>
        </p:xfrm>
        <a:graphic>
          <a:graphicData uri="http://schemas.openxmlformats.org/drawingml/2006/table">
            <a:tbl>
              <a:tblPr firstRow="1" bandRow="1"/>
              <a:tblGrid>
                <a:gridCol w="3358778">
                  <a:extLst>
                    <a:ext uri="{9D8B030D-6E8A-4147-A177-3AD203B41FA5}">
                      <a16:colId xmlns:a16="http://schemas.microsoft.com/office/drawing/2014/main" xmlns="" val="20001"/>
                    </a:ext>
                  </a:extLst>
                </a:gridCol>
                <a:gridCol w="1180213">
                  <a:extLst>
                    <a:ext uri="{9D8B030D-6E8A-4147-A177-3AD203B41FA5}">
                      <a16:colId xmlns:a16="http://schemas.microsoft.com/office/drawing/2014/main" xmlns="" val="20002"/>
                    </a:ext>
                  </a:extLst>
                </a:gridCol>
                <a:gridCol w="967984">
                  <a:extLst>
                    <a:ext uri="{9D8B030D-6E8A-4147-A177-3AD203B41FA5}">
                      <a16:colId xmlns:a16="http://schemas.microsoft.com/office/drawing/2014/main" xmlns="" val="20003"/>
                    </a:ext>
                  </a:extLst>
                </a:gridCol>
                <a:gridCol w="1256374">
                  <a:extLst>
                    <a:ext uri="{9D8B030D-6E8A-4147-A177-3AD203B41FA5}">
                      <a16:colId xmlns:a16="http://schemas.microsoft.com/office/drawing/2014/main" xmlns="" val="20004"/>
                    </a:ext>
                  </a:extLst>
                </a:gridCol>
                <a:gridCol w="1018577">
                  <a:extLst>
                    <a:ext uri="{9D8B030D-6E8A-4147-A177-3AD203B41FA5}">
                      <a16:colId xmlns:a16="http://schemas.microsoft.com/office/drawing/2014/main" xmlns="" val="20005"/>
                    </a:ext>
                  </a:extLst>
                </a:gridCol>
              </a:tblGrid>
              <a:tr h="540060">
                <a:tc>
                  <a:txBody>
                    <a:bodyPr/>
                    <a:lstStyle/>
                    <a:p>
                      <a:pPr marL="0" algn="l"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Key performance indicator</a:t>
                      </a:r>
                      <a:endParaRPr lang="en-GB" sz="1600" b="1" kern="1200" dirty="0">
                        <a:solidFill>
                          <a:schemeClr val="tx2">
                            <a:lumMod val="50000"/>
                          </a:schemeClr>
                        </a:solidFill>
                        <a:latin typeface="Arial" pitchFamily="34" charset="0"/>
                        <a:ea typeface="+mn-ea"/>
                        <a:cs typeface="Arial" pitchFamily="34" charset="0"/>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50000"/>
                        </a:lnSpc>
                      </a:pPr>
                      <a:r>
                        <a:rPr lang="en-GB" sz="1600" b="1" kern="1200" dirty="0">
                          <a:solidFill>
                            <a:schemeClr val="tx2">
                              <a:lumMod val="50000"/>
                            </a:schemeClr>
                          </a:solidFill>
                          <a:latin typeface="Arial" pitchFamily="34" charset="0"/>
                          <a:ea typeface="+mn-ea"/>
                          <a:cs typeface="Arial" pitchFamily="34" charset="0"/>
                        </a:rPr>
                        <a:t>Forecast</a:t>
                      </a:r>
                    </a:p>
                    <a:p>
                      <a:pPr marL="0" algn="ctr" defTabSz="914400" rtl="0" eaLnBrk="1" latinLnBrk="0" hangingPunct="1">
                        <a:lnSpc>
                          <a:spcPct val="150000"/>
                        </a:lnSpc>
                      </a:pPr>
                      <a:r>
                        <a:rPr lang="en-GB" sz="1600" b="1" kern="1200" dirty="0">
                          <a:solidFill>
                            <a:schemeClr val="tx2">
                              <a:lumMod val="50000"/>
                            </a:schemeClr>
                          </a:solidFill>
                          <a:latin typeface="Arial" pitchFamily="34" charset="0"/>
                          <a:ea typeface="+mn-ea"/>
                          <a:cs typeface="Arial" pitchFamily="34" charset="0"/>
                        </a:rPr>
                        <a:t>2020/21</a:t>
                      </a:r>
                    </a:p>
                  </a:txBody>
                  <a:tcPr marL="97070" marR="97070" marT="48535" marB="48535">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Target</a:t>
                      </a:r>
                    </a:p>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2021/22</a:t>
                      </a:r>
                      <a:endParaRPr lang="en-GB" sz="1600" b="1" kern="1200" dirty="0">
                        <a:solidFill>
                          <a:schemeClr val="tx2">
                            <a:lumMod val="50000"/>
                          </a:schemeClr>
                        </a:solidFill>
                        <a:latin typeface="Arial" pitchFamily="34" charset="0"/>
                        <a:ea typeface="+mn-ea"/>
                        <a:cs typeface="Arial" pitchFamily="34" charset="0"/>
                      </a:endParaRPr>
                    </a:p>
                  </a:txBody>
                  <a:tcPr marL="97070" marR="97070" marT="48535" marB="48535">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l"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 Increase / Decrease</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l"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Target</a:t>
                      </a:r>
                    </a:p>
                    <a:p>
                      <a:pPr marL="0" algn="l"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2025/26</a:t>
                      </a:r>
                      <a:endParaRPr lang="en-GB" sz="1600" b="1" kern="1200" dirty="0">
                        <a:solidFill>
                          <a:schemeClr val="tx2">
                            <a:lumMod val="50000"/>
                          </a:schemeClr>
                        </a:solidFill>
                        <a:latin typeface="Arial" pitchFamily="34" charset="0"/>
                        <a:ea typeface="+mn-ea"/>
                        <a:cs typeface="Arial" pitchFamily="34" charset="0"/>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extLst>
                  <a:ext uri="{0D108BD9-81ED-4DB2-BD59-A6C34878D82A}">
                    <a16:rowId xmlns:a16="http://schemas.microsoft.com/office/drawing/2014/main" xmlns="" val="10000"/>
                  </a:ext>
                </a:extLst>
              </a:tr>
              <a:tr h="467008">
                <a:tc>
                  <a:txBody>
                    <a:bodyPr/>
                    <a:lstStyle/>
                    <a:p>
                      <a:pPr algn="l" fontAlgn="ctr">
                        <a:lnSpc>
                          <a:spcPct val="150000"/>
                        </a:lnSpc>
                      </a:pPr>
                      <a:r>
                        <a:rPr lang="en-ZA" sz="1600" b="0" i="0" u="none" strike="noStrike" dirty="0">
                          <a:solidFill>
                            <a:schemeClr val="tx2">
                              <a:lumMod val="50000"/>
                            </a:schemeClr>
                          </a:solidFill>
                          <a:effectLst/>
                          <a:latin typeface="Arial"/>
                        </a:rPr>
                        <a:t>12.</a:t>
                      </a:r>
                      <a:r>
                        <a:rPr lang="en-ZA" sz="1600" b="0" i="0" u="none" strike="noStrike" baseline="0" dirty="0">
                          <a:solidFill>
                            <a:schemeClr val="tx2">
                              <a:lumMod val="50000"/>
                            </a:schemeClr>
                          </a:solidFill>
                          <a:effectLst/>
                          <a:latin typeface="Arial"/>
                        </a:rPr>
                        <a:t> </a:t>
                      </a:r>
                      <a:r>
                        <a:rPr lang="en-ZA" sz="1600" b="0" i="0" u="none" strike="noStrike" dirty="0">
                          <a:solidFill>
                            <a:schemeClr val="tx2">
                              <a:lumMod val="50000"/>
                            </a:schemeClr>
                          </a:solidFill>
                          <a:effectLst/>
                          <a:latin typeface="Arial"/>
                        </a:rPr>
                        <a:t>Total SET staff</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1 426</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1 497</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kern="1200" dirty="0">
                          <a:solidFill>
                            <a:schemeClr val="tx2">
                              <a:lumMod val="50000"/>
                            </a:schemeClr>
                          </a:solidFill>
                          <a:effectLst/>
                          <a:latin typeface="Arial"/>
                          <a:ea typeface="+mn-ea"/>
                          <a:cs typeface="+mn-cs"/>
                        </a:rPr>
                        <a:t>5%</a:t>
                      </a:r>
                    </a:p>
                  </a:txBody>
                  <a:tcPr marL="9525" marR="9525" marT="9525"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1 820</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1"/>
                  </a:ext>
                </a:extLst>
              </a:tr>
              <a:tr h="468052">
                <a:tc>
                  <a:txBody>
                    <a:bodyPr/>
                    <a:lstStyle/>
                    <a:p>
                      <a:pPr algn="l" fontAlgn="ctr">
                        <a:lnSpc>
                          <a:spcPct val="150000"/>
                        </a:lnSpc>
                      </a:pPr>
                      <a:r>
                        <a:rPr lang="en-ZA" sz="1600" b="0" i="0" u="none" strike="noStrike" dirty="0">
                          <a:solidFill>
                            <a:schemeClr val="tx2">
                              <a:lumMod val="50000"/>
                            </a:schemeClr>
                          </a:solidFill>
                          <a:effectLst/>
                          <a:latin typeface="Arial"/>
                        </a:rPr>
                        <a:t>13. % of Black SET staff  </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65%</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66%</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kern="1200" dirty="0">
                          <a:solidFill>
                            <a:schemeClr val="tx2">
                              <a:lumMod val="50000"/>
                            </a:schemeClr>
                          </a:solidFill>
                          <a:effectLst/>
                          <a:latin typeface="Arial"/>
                          <a:ea typeface="+mn-ea"/>
                          <a:cs typeface="+mn-cs"/>
                        </a:rPr>
                        <a:t>1%</a:t>
                      </a:r>
                    </a:p>
                  </a:txBody>
                  <a:tcPr marL="9525" marR="9525" marT="9525"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68%</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2"/>
                  </a:ext>
                </a:extLst>
              </a:tr>
              <a:tr h="504056">
                <a:tc>
                  <a:txBody>
                    <a:bodyPr/>
                    <a:lstStyle/>
                    <a:p>
                      <a:pPr algn="l" fontAlgn="ctr">
                        <a:lnSpc>
                          <a:spcPct val="150000"/>
                        </a:lnSpc>
                      </a:pPr>
                      <a:r>
                        <a:rPr lang="en-ZA" sz="1600" b="0" i="0" u="none" strike="noStrike" dirty="0">
                          <a:solidFill>
                            <a:schemeClr val="tx2">
                              <a:lumMod val="50000"/>
                            </a:schemeClr>
                          </a:solidFill>
                          <a:effectLst/>
                          <a:latin typeface="Arial"/>
                        </a:rPr>
                        <a:t>14.</a:t>
                      </a:r>
                      <a:r>
                        <a:rPr lang="en-ZA" sz="1600" b="0" i="0" u="none" strike="noStrike" baseline="0" dirty="0">
                          <a:solidFill>
                            <a:schemeClr val="tx2">
                              <a:lumMod val="50000"/>
                            </a:schemeClr>
                          </a:solidFill>
                          <a:effectLst/>
                          <a:latin typeface="Arial"/>
                        </a:rPr>
                        <a:t> </a:t>
                      </a:r>
                      <a:r>
                        <a:rPr lang="en-ZA" sz="1600" b="0" i="0" u="none" strike="noStrike" dirty="0">
                          <a:solidFill>
                            <a:schemeClr val="tx2">
                              <a:lumMod val="50000"/>
                            </a:schemeClr>
                          </a:solidFill>
                          <a:effectLst/>
                          <a:latin typeface="Arial"/>
                        </a:rPr>
                        <a:t>% of Female SET staff</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36%</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kern="1200" dirty="0">
                          <a:solidFill>
                            <a:schemeClr val="tx2">
                              <a:lumMod val="50000"/>
                            </a:schemeClr>
                          </a:solidFill>
                          <a:effectLst/>
                          <a:latin typeface="Arial"/>
                          <a:ea typeface="+mn-ea"/>
                          <a:cs typeface="+mn-cs"/>
                        </a:rPr>
                        <a:t>2%</a:t>
                      </a:r>
                    </a:p>
                  </a:txBody>
                  <a:tcPr marL="9525" marR="9525" marT="9525"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41%</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4"/>
                  </a:ext>
                </a:extLst>
              </a:tr>
              <a:tr h="540060">
                <a:tc>
                  <a:txBody>
                    <a:bodyPr/>
                    <a:lstStyle/>
                    <a:p>
                      <a:pPr algn="l" fontAlgn="ctr">
                        <a:lnSpc>
                          <a:spcPct val="150000"/>
                        </a:lnSpc>
                      </a:pPr>
                      <a:r>
                        <a:rPr lang="en-ZA" sz="1600" b="0" i="0" u="none" strike="noStrike" dirty="0">
                          <a:solidFill>
                            <a:schemeClr val="tx2">
                              <a:lumMod val="50000"/>
                            </a:schemeClr>
                          </a:solidFill>
                          <a:effectLst/>
                          <a:latin typeface="Arial"/>
                        </a:rPr>
                        <a:t>15. % of SET staff with a PhD</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22%</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kern="1200" dirty="0">
                          <a:solidFill>
                            <a:schemeClr val="tx2">
                              <a:lumMod val="50000"/>
                            </a:schemeClr>
                          </a:solidFill>
                          <a:effectLst/>
                          <a:latin typeface="Arial"/>
                          <a:ea typeface="+mn-ea"/>
                          <a:cs typeface="+mn-cs"/>
                        </a:rPr>
                        <a:t>1%</a:t>
                      </a:r>
                    </a:p>
                  </a:txBody>
                  <a:tcPr marL="9525" marR="9525" marT="9525"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25%</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5"/>
                  </a:ext>
                </a:extLst>
              </a:tr>
              <a:tr h="540060">
                <a:tc>
                  <a:txBody>
                    <a:bodyPr/>
                    <a:lstStyle/>
                    <a:p>
                      <a:pPr algn="l" fontAlgn="ctr">
                        <a:lnSpc>
                          <a:spcPct val="150000"/>
                        </a:lnSpc>
                      </a:pPr>
                      <a:r>
                        <a:rPr lang="en-ZA" sz="1600" b="0" i="0" u="none" strike="noStrike" dirty="0">
                          <a:solidFill>
                            <a:schemeClr val="tx2">
                              <a:lumMod val="50000"/>
                            </a:schemeClr>
                          </a:solidFill>
                          <a:effectLst/>
                          <a:latin typeface="Arial"/>
                        </a:rPr>
                        <a:t>16. Total Chief Researchers</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13</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kern="1200" dirty="0">
                          <a:solidFill>
                            <a:schemeClr val="tx2">
                              <a:lumMod val="50000"/>
                            </a:schemeClr>
                          </a:solidFill>
                          <a:effectLst/>
                          <a:latin typeface="Arial"/>
                          <a:ea typeface="+mn-ea"/>
                          <a:cs typeface="+mn-cs"/>
                        </a:rPr>
                        <a:t>31%</a:t>
                      </a:r>
                    </a:p>
                  </a:txBody>
                  <a:tcPr marL="9525" marR="9525" marT="9525"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23</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6"/>
                  </a:ext>
                </a:extLst>
              </a:tr>
              <a:tr h="540060">
                <a:tc>
                  <a:txBody>
                    <a:bodyPr/>
                    <a:lstStyle/>
                    <a:p>
                      <a:pPr algn="l" fontAlgn="ctr">
                        <a:lnSpc>
                          <a:spcPct val="150000"/>
                        </a:lnSpc>
                      </a:pPr>
                      <a:r>
                        <a:rPr lang="en-ZA" sz="1600" b="0" i="0" u="none" strike="noStrike" dirty="0">
                          <a:solidFill>
                            <a:schemeClr val="tx2">
                              <a:lumMod val="50000"/>
                            </a:schemeClr>
                          </a:solidFill>
                          <a:effectLst/>
                          <a:latin typeface="Arial"/>
                        </a:rPr>
                        <a:t>17. % of Black Chief Researchers  </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15%</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kern="1200" dirty="0">
                          <a:solidFill>
                            <a:schemeClr val="tx2">
                              <a:lumMod val="50000"/>
                            </a:schemeClr>
                          </a:solidFill>
                          <a:effectLst/>
                          <a:latin typeface="Arial"/>
                          <a:ea typeface="+mn-ea"/>
                          <a:cs typeface="+mn-cs"/>
                        </a:rPr>
                        <a:t>2%</a:t>
                      </a:r>
                    </a:p>
                  </a:txBody>
                  <a:tcPr marL="9525" marR="9525" marT="9525"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30%</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7"/>
                  </a:ext>
                </a:extLst>
              </a:tr>
              <a:tr h="289833">
                <a:tc>
                  <a:txBody>
                    <a:bodyPr/>
                    <a:lstStyle/>
                    <a:p>
                      <a:pPr algn="l" fontAlgn="ctr">
                        <a:lnSpc>
                          <a:spcPct val="150000"/>
                        </a:lnSpc>
                      </a:pPr>
                      <a:r>
                        <a:rPr lang="en-ZA" sz="1600" b="0" i="0" u="none" strike="noStrike" dirty="0">
                          <a:solidFill>
                            <a:schemeClr val="tx2">
                              <a:lumMod val="50000"/>
                            </a:schemeClr>
                          </a:solidFill>
                          <a:effectLst/>
                          <a:latin typeface="Arial"/>
                        </a:rPr>
                        <a:t>18. % of Female Chief Researchers  </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23%</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kern="1200" dirty="0">
                          <a:solidFill>
                            <a:schemeClr val="tx2">
                              <a:lumMod val="50000"/>
                            </a:schemeClr>
                          </a:solidFill>
                          <a:effectLst/>
                          <a:latin typeface="Arial"/>
                          <a:ea typeface="+mn-ea"/>
                          <a:cs typeface="+mn-cs"/>
                        </a:rPr>
                        <a:t>1%</a:t>
                      </a:r>
                    </a:p>
                  </a:txBody>
                  <a:tcPr marL="9525" marR="9525" marT="9525"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33%</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4224904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54961265"/>
              </p:ext>
            </p:extLst>
          </p:nvPr>
        </p:nvGraphicFramePr>
        <p:xfrm>
          <a:off x="520393" y="1464377"/>
          <a:ext cx="7781926" cy="4304883"/>
        </p:xfrm>
        <a:graphic>
          <a:graphicData uri="http://schemas.openxmlformats.org/drawingml/2006/table">
            <a:tbl>
              <a:tblPr firstRow="1" bandRow="1"/>
              <a:tblGrid>
                <a:gridCol w="3244851">
                  <a:extLst>
                    <a:ext uri="{9D8B030D-6E8A-4147-A177-3AD203B41FA5}">
                      <a16:colId xmlns:a16="http://schemas.microsoft.com/office/drawing/2014/main" xmlns="" val="20001"/>
                    </a:ext>
                  </a:extLst>
                </a:gridCol>
                <a:gridCol w="1191846">
                  <a:extLst>
                    <a:ext uri="{9D8B030D-6E8A-4147-A177-3AD203B41FA5}">
                      <a16:colId xmlns:a16="http://schemas.microsoft.com/office/drawing/2014/main" xmlns="" val="20002"/>
                    </a:ext>
                  </a:extLst>
                </a:gridCol>
                <a:gridCol w="996462">
                  <a:extLst>
                    <a:ext uri="{9D8B030D-6E8A-4147-A177-3AD203B41FA5}">
                      <a16:colId xmlns:a16="http://schemas.microsoft.com/office/drawing/2014/main" xmlns="" val="20003"/>
                    </a:ext>
                  </a:extLst>
                </a:gridCol>
                <a:gridCol w="1318567">
                  <a:extLst>
                    <a:ext uri="{9D8B030D-6E8A-4147-A177-3AD203B41FA5}">
                      <a16:colId xmlns:a16="http://schemas.microsoft.com/office/drawing/2014/main" xmlns="" val="20004"/>
                    </a:ext>
                  </a:extLst>
                </a:gridCol>
                <a:gridCol w="1030200">
                  <a:extLst>
                    <a:ext uri="{9D8B030D-6E8A-4147-A177-3AD203B41FA5}">
                      <a16:colId xmlns:a16="http://schemas.microsoft.com/office/drawing/2014/main" xmlns="" val="20005"/>
                    </a:ext>
                  </a:extLst>
                </a:gridCol>
              </a:tblGrid>
              <a:tr h="846031">
                <a:tc>
                  <a:txBody>
                    <a:bodyPr/>
                    <a:lstStyle/>
                    <a:p>
                      <a:pPr marL="0" algn="l"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Key performance indicator</a:t>
                      </a:r>
                      <a:endParaRPr lang="en-GB" sz="1600" b="1" kern="1200" dirty="0">
                        <a:solidFill>
                          <a:schemeClr val="tx2">
                            <a:lumMod val="50000"/>
                          </a:schemeClr>
                        </a:solidFill>
                        <a:latin typeface="Arial" pitchFamily="34" charset="0"/>
                        <a:ea typeface="+mn-ea"/>
                        <a:cs typeface="Arial" pitchFamily="34" charset="0"/>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50000"/>
                        </a:lnSpc>
                      </a:pPr>
                      <a:r>
                        <a:rPr lang="en-GB" sz="1600" b="1" kern="1200" dirty="0">
                          <a:solidFill>
                            <a:schemeClr val="tx2">
                              <a:lumMod val="50000"/>
                            </a:schemeClr>
                          </a:solidFill>
                          <a:latin typeface="Arial" pitchFamily="34" charset="0"/>
                          <a:ea typeface="+mn-ea"/>
                          <a:cs typeface="Arial" pitchFamily="34" charset="0"/>
                        </a:rPr>
                        <a:t>Forecast</a:t>
                      </a:r>
                    </a:p>
                    <a:p>
                      <a:pPr marL="0" algn="ctr" defTabSz="914400" rtl="0" eaLnBrk="1" latinLnBrk="0" hangingPunct="1">
                        <a:lnSpc>
                          <a:spcPct val="150000"/>
                        </a:lnSpc>
                      </a:pPr>
                      <a:r>
                        <a:rPr lang="en-GB" sz="1600" b="1" kern="1200" dirty="0">
                          <a:solidFill>
                            <a:schemeClr val="tx2">
                              <a:lumMod val="50000"/>
                            </a:schemeClr>
                          </a:solidFill>
                          <a:latin typeface="Arial" pitchFamily="34" charset="0"/>
                          <a:ea typeface="+mn-ea"/>
                          <a:cs typeface="Arial" pitchFamily="34" charset="0"/>
                        </a:rPr>
                        <a:t>2020/21</a:t>
                      </a:r>
                    </a:p>
                  </a:txBody>
                  <a:tcPr marL="97070" marR="97070" marT="48535" marB="48535">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Target</a:t>
                      </a:r>
                    </a:p>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2021/22</a:t>
                      </a:r>
                      <a:endParaRPr lang="en-GB" sz="1600" b="1" kern="1200" dirty="0">
                        <a:solidFill>
                          <a:schemeClr val="tx2">
                            <a:lumMod val="50000"/>
                          </a:schemeClr>
                        </a:solidFill>
                        <a:latin typeface="Arial" pitchFamily="34" charset="0"/>
                        <a:ea typeface="+mn-ea"/>
                        <a:cs typeface="Arial" pitchFamily="34" charset="0"/>
                      </a:endParaRPr>
                    </a:p>
                  </a:txBody>
                  <a:tcPr marL="97070" marR="97070" marT="48535" marB="48535">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 Increase / Decrease</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Target</a:t>
                      </a:r>
                    </a:p>
                    <a:p>
                      <a:pPr marL="0" algn="ctr" defTabSz="914400" rtl="0" eaLnBrk="1" latinLnBrk="0" hangingPunct="1">
                        <a:lnSpc>
                          <a:spcPct val="150000"/>
                        </a:lnSpc>
                      </a:pPr>
                      <a:r>
                        <a:rPr lang="en-ZA" sz="1600" b="1" kern="1200" dirty="0">
                          <a:solidFill>
                            <a:schemeClr val="tx2">
                              <a:lumMod val="50000"/>
                            </a:schemeClr>
                          </a:solidFill>
                          <a:latin typeface="Arial" pitchFamily="34" charset="0"/>
                          <a:ea typeface="+mn-ea"/>
                          <a:cs typeface="Arial" pitchFamily="34" charset="0"/>
                        </a:rPr>
                        <a:t>2025/26</a:t>
                      </a:r>
                      <a:endParaRPr lang="en-GB" sz="1600" b="1" kern="1200" dirty="0">
                        <a:solidFill>
                          <a:schemeClr val="tx2">
                            <a:lumMod val="50000"/>
                          </a:schemeClr>
                        </a:solidFill>
                        <a:latin typeface="Arial" pitchFamily="34" charset="0"/>
                        <a:ea typeface="+mn-ea"/>
                        <a:cs typeface="Arial" pitchFamily="34" charset="0"/>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extLst>
                  <a:ext uri="{0D108BD9-81ED-4DB2-BD59-A6C34878D82A}">
                    <a16:rowId xmlns:a16="http://schemas.microsoft.com/office/drawing/2014/main" xmlns="" val="10000"/>
                  </a:ext>
                </a:extLst>
              </a:tr>
              <a:tr h="470520">
                <a:tc>
                  <a:txBody>
                    <a:bodyPr/>
                    <a:lstStyle/>
                    <a:p>
                      <a:pPr algn="l" fontAlgn="ctr">
                        <a:lnSpc>
                          <a:spcPct val="150000"/>
                        </a:lnSpc>
                      </a:pPr>
                      <a:r>
                        <a:rPr lang="en-ZA" sz="1600" b="0" i="0" u="none" strike="noStrike" dirty="0">
                          <a:solidFill>
                            <a:schemeClr val="tx2">
                              <a:lumMod val="50000"/>
                            </a:schemeClr>
                          </a:solidFill>
                          <a:effectLst/>
                          <a:latin typeface="Arial"/>
                        </a:rPr>
                        <a:t>19. Total Principal Researchers</a:t>
                      </a:r>
                    </a:p>
                  </a:txBody>
                  <a:tcPr marR="7620" marT="7620" marB="0" anchor="b">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178</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193</a:t>
                      </a:r>
                      <a:endParaRPr lang="en-ZA" sz="160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kern="1200" dirty="0">
                          <a:solidFill>
                            <a:schemeClr val="tx2">
                              <a:lumMod val="50000"/>
                            </a:schemeClr>
                          </a:solidFill>
                          <a:effectLst/>
                          <a:latin typeface="Arial"/>
                          <a:ea typeface="+mn-ea"/>
                          <a:cs typeface="+mn-cs"/>
                        </a:rPr>
                        <a:t>8%</a:t>
                      </a:r>
                    </a:p>
                  </a:txBody>
                  <a:tcPr marL="9525" marR="9525" marT="9525"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235</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1"/>
                  </a:ext>
                </a:extLst>
              </a:tr>
              <a:tr h="882284">
                <a:tc>
                  <a:txBody>
                    <a:bodyPr/>
                    <a:lstStyle/>
                    <a:p>
                      <a:pPr algn="l" fontAlgn="ctr">
                        <a:lnSpc>
                          <a:spcPct val="150000"/>
                        </a:lnSpc>
                      </a:pPr>
                      <a:r>
                        <a:rPr lang="en-ZA" sz="1600" b="0" i="0" u="none" strike="noStrike" dirty="0">
                          <a:solidFill>
                            <a:schemeClr val="tx2">
                              <a:lumMod val="50000"/>
                            </a:schemeClr>
                          </a:solidFill>
                          <a:effectLst/>
                          <a:latin typeface="Arial"/>
                        </a:rPr>
                        <a:t>20.</a:t>
                      </a:r>
                      <a:r>
                        <a:rPr lang="en-ZA" sz="1600" b="0" i="0" u="none" strike="noStrike" baseline="0" dirty="0">
                          <a:solidFill>
                            <a:schemeClr val="tx2">
                              <a:lumMod val="50000"/>
                            </a:schemeClr>
                          </a:solidFill>
                          <a:effectLst/>
                          <a:latin typeface="Arial"/>
                        </a:rPr>
                        <a:t> %</a:t>
                      </a:r>
                      <a:r>
                        <a:rPr lang="en-ZA" sz="1600" b="0" i="0" u="none" strike="noStrike" dirty="0">
                          <a:solidFill>
                            <a:schemeClr val="tx2">
                              <a:lumMod val="50000"/>
                            </a:schemeClr>
                          </a:solidFill>
                          <a:effectLst/>
                          <a:latin typeface="Arial"/>
                        </a:rPr>
                        <a:t> of Black Principal</a:t>
                      </a:r>
                      <a:r>
                        <a:rPr lang="en-ZA" sz="1600" b="0" i="0" u="none" strike="noStrike" baseline="0" dirty="0">
                          <a:solidFill>
                            <a:schemeClr val="tx2">
                              <a:lumMod val="50000"/>
                            </a:schemeClr>
                          </a:solidFill>
                          <a:effectLst/>
                          <a:latin typeface="Arial"/>
                        </a:rPr>
                        <a:t> </a:t>
                      </a:r>
                      <a:r>
                        <a:rPr lang="en-ZA" sz="1600" b="0" i="0" u="none" strike="noStrike" dirty="0">
                          <a:solidFill>
                            <a:schemeClr val="tx2">
                              <a:lumMod val="50000"/>
                            </a:schemeClr>
                          </a:solidFill>
                          <a:effectLst/>
                          <a:latin typeface="Arial"/>
                        </a:rPr>
                        <a:t>Researchers</a:t>
                      </a:r>
                    </a:p>
                  </a:txBody>
                  <a:tcPr marR="7620" marT="7620" marB="0" anchor="b">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29%</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kern="1200" dirty="0">
                          <a:solidFill>
                            <a:schemeClr val="tx2">
                              <a:lumMod val="50000"/>
                            </a:schemeClr>
                          </a:solidFill>
                          <a:effectLst/>
                          <a:latin typeface="Arial"/>
                          <a:ea typeface="+mn-ea"/>
                          <a:cs typeface="+mn-cs"/>
                        </a:rPr>
                        <a:t>6%</a:t>
                      </a:r>
                    </a:p>
                  </a:txBody>
                  <a:tcPr marL="9525" marR="9525" marT="9525"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45%</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2"/>
                  </a:ext>
                </a:extLst>
              </a:tr>
              <a:tr h="919046">
                <a:tc>
                  <a:txBody>
                    <a:bodyPr/>
                    <a:lstStyle/>
                    <a:p>
                      <a:pPr algn="l" fontAlgn="ctr">
                        <a:lnSpc>
                          <a:spcPct val="150000"/>
                        </a:lnSpc>
                      </a:pPr>
                      <a:r>
                        <a:rPr lang="en-ZA" sz="1600" b="0" i="0" u="none" strike="noStrike" dirty="0">
                          <a:solidFill>
                            <a:schemeClr val="tx2">
                              <a:lumMod val="50000"/>
                            </a:schemeClr>
                          </a:solidFill>
                          <a:effectLst/>
                          <a:latin typeface="Arial"/>
                        </a:rPr>
                        <a:t>21. % of Female Principal Researchers</a:t>
                      </a:r>
                    </a:p>
                  </a:txBody>
                  <a:tcPr marR="7620" marT="7620" marB="0" anchor="b">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19%</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kern="1200" dirty="0">
                          <a:solidFill>
                            <a:schemeClr val="tx2">
                              <a:lumMod val="50000"/>
                            </a:schemeClr>
                          </a:solidFill>
                          <a:effectLst/>
                          <a:latin typeface="Arial"/>
                          <a:ea typeface="+mn-ea"/>
                          <a:cs typeface="+mn-cs"/>
                        </a:rPr>
                        <a:t>3%</a:t>
                      </a:r>
                    </a:p>
                  </a:txBody>
                  <a:tcPr marL="9525" marR="9525" marT="9525"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27%</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4"/>
                  </a:ext>
                </a:extLst>
              </a:tr>
              <a:tr h="718950">
                <a:tc>
                  <a:txBody>
                    <a:bodyPr/>
                    <a:lstStyle/>
                    <a:p>
                      <a:pPr algn="l" fontAlgn="ctr">
                        <a:lnSpc>
                          <a:spcPct val="150000"/>
                        </a:lnSpc>
                      </a:pPr>
                      <a:r>
                        <a:rPr lang="en-ZA" sz="1600" b="0" i="0" u="none" strike="noStrike" dirty="0">
                          <a:solidFill>
                            <a:schemeClr val="tx2">
                              <a:lumMod val="50000"/>
                            </a:schemeClr>
                          </a:solidFill>
                          <a:effectLst/>
                          <a:latin typeface="Arial"/>
                        </a:rPr>
                        <a:t>22.</a:t>
                      </a:r>
                      <a:r>
                        <a:rPr lang="en-ZA" sz="1600" b="0" i="0" u="none" strike="noStrike" baseline="0" dirty="0">
                          <a:solidFill>
                            <a:schemeClr val="tx2">
                              <a:lumMod val="50000"/>
                            </a:schemeClr>
                          </a:solidFill>
                          <a:effectLst/>
                          <a:latin typeface="Arial"/>
                        </a:rPr>
                        <a:t> </a:t>
                      </a:r>
                      <a:r>
                        <a:rPr lang="en-ZA" sz="1600" b="0" i="0" u="none" strike="noStrike" dirty="0">
                          <a:solidFill>
                            <a:schemeClr val="tx2">
                              <a:lumMod val="50000"/>
                            </a:schemeClr>
                          </a:solidFill>
                          <a:effectLst/>
                          <a:latin typeface="Arial"/>
                        </a:rPr>
                        <a:t>Number of exchange</a:t>
                      </a:r>
                      <a:r>
                        <a:rPr lang="en-ZA" sz="1600" b="0" i="0" u="none" strike="noStrike" baseline="0" dirty="0">
                          <a:solidFill>
                            <a:schemeClr val="tx2">
                              <a:lumMod val="50000"/>
                            </a:schemeClr>
                          </a:solidFill>
                          <a:effectLst/>
                          <a:latin typeface="Arial"/>
                        </a:rPr>
                        <a:t> </a:t>
                      </a:r>
                      <a:r>
                        <a:rPr lang="en-ZA" sz="1600" b="0" i="0" u="none" strike="noStrike" dirty="0">
                          <a:solidFill>
                            <a:schemeClr val="tx2">
                              <a:lumMod val="50000"/>
                            </a:schemeClr>
                          </a:solidFill>
                          <a:effectLst/>
                          <a:latin typeface="Arial"/>
                        </a:rPr>
                        <a:t>programmes with industry</a:t>
                      </a:r>
                    </a:p>
                  </a:txBody>
                  <a:tcPr marR="7620" marT="7620" marB="0" anchor="b">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11</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US" sz="1600" dirty="0">
                          <a:solidFill>
                            <a:srgbClr val="000000"/>
                          </a:solidFill>
                          <a:effectLst/>
                          <a:latin typeface="Arial" panose="020B0604020202020204" pitchFamily="34" charset="0"/>
                          <a:ea typeface="MS Mincho"/>
                          <a:cs typeface="Arial" panose="020B0604020202020204" pitchFamily="34" charset="0"/>
                        </a:rPr>
                        <a:t>15</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kern="1200" dirty="0">
                          <a:solidFill>
                            <a:schemeClr val="tx2">
                              <a:lumMod val="50000"/>
                            </a:schemeClr>
                          </a:solidFill>
                          <a:effectLst/>
                          <a:latin typeface="Arial"/>
                          <a:ea typeface="+mn-ea"/>
                          <a:cs typeface="+mn-cs"/>
                        </a:rPr>
                        <a:t>36%</a:t>
                      </a:r>
                    </a:p>
                  </a:txBody>
                  <a:tcPr marL="9525" marR="9525" marT="9525"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26</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5"/>
                  </a:ext>
                </a:extLst>
              </a:tr>
              <a:tr h="447862">
                <a:tc>
                  <a:txBody>
                    <a:bodyPr/>
                    <a:lstStyle/>
                    <a:p>
                      <a:pPr algn="l" fontAlgn="ctr">
                        <a:lnSpc>
                          <a:spcPct val="150000"/>
                        </a:lnSpc>
                      </a:pPr>
                      <a:r>
                        <a:rPr lang="en-ZA" sz="1600" b="0" i="0" u="none" strike="noStrike" dirty="0">
                          <a:solidFill>
                            <a:schemeClr val="tx2">
                              <a:lumMod val="50000"/>
                            </a:schemeClr>
                          </a:solidFill>
                          <a:effectLst/>
                          <a:latin typeface="Arial"/>
                        </a:rPr>
                        <a:t>23. PPE Investment (Rm)*</a:t>
                      </a:r>
                    </a:p>
                  </a:txBody>
                  <a:tcPr marR="7620" marT="7620" marB="0" anchor="b">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5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55</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5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fontAlgn="ctr">
                        <a:lnSpc>
                          <a:spcPct val="150000"/>
                        </a:lnSpc>
                      </a:pPr>
                      <a:r>
                        <a:rPr lang="en-ZA" sz="1600" b="0" i="0" u="none" strike="noStrike" kern="1200" dirty="0">
                          <a:solidFill>
                            <a:schemeClr val="tx2">
                              <a:lumMod val="50000"/>
                            </a:schemeClr>
                          </a:solidFill>
                          <a:effectLst/>
                          <a:latin typeface="Arial"/>
                          <a:ea typeface="+mn-ea"/>
                          <a:cs typeface="+mn-cs"/>
                        </a:rPr>
                        <a:t>82%</a:t>
                      </a:r>
                    </a:p>
                  </a:txBody>
                  <a:tcPr marL="9525" marR="9525" marT="9525"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50000"/>
                        </a:lnSpc>
                        <a:spcAft>
                          <a:spcPts val="0"/>
                        </a:spcAft>
                      </a:pPr>
                      <a:r>
                        <a:rPr lang="en-ZA" sz="1600" b="0" i="0" u="none" strike="noStrike" kern="1200" dirty="0">
                          <a:solidFill>
                            <a:schemeClr val="tx2">
                              <a:lumMod val="50000"/>
                            </a:schemeClr>
                          </a:solidFill>
                          <a:effectLst/>
                          <a:latin typeface="Arial"/>
                          <a:ea typeface="+mn-ea"/>
                          <a:cs typeface="+mn-cs"/>
                        </a:rPr>
                        <a:t>120</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6"/>
                  </a:ext>
                </a:extLst>
              </a:tr>
            </a:tbl>
          </a:graphicData>
        </a:graphic>
      </p:graphicFrame>
      <p:sp>
        <p:nvSpPr>
          <p:cNvPr id="4" name="Title 1">
            <a:extLst>
              <a:ext uri="{FF2B5EF4-FFF2-40B4-BE49-F238E27FC236}">
                <a16:creationId xmlns:a16="http://schemas.microsoft.com/office/drawing/2014/main" xmlns="" id="{D3A56DB9-A62F-4B84-9653-E9E390CC8804}"/>
              </a:ext>
            </a:extLst>
          </p:cNvPr>
          <p:cNvSpPr txBox="1">
            <a:spLocks/>
          </p:cNvSpPr>
          <p:nvPr/>
        </p:nvSpPr>
        <p:spPr>
          <a:xfrm>
            <a:off x="401637" y="0"/>
            <a:ext cx="8019439"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26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SO4: </a:t>
            </a:r>
            <a:r>
              <a:rPr kumimoji="0" lang="en-ZA" sz="2600" b="1"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rPr>
              <a:t>Build and transform human capital and infrastructure </a:t>
            </a:r>
            <a:endParaRPr kumimoji="0" lang="en-ZA" sz="2600" b="1" i="0" u="none" strike="noStrike" kern="1200" cap="none" spc="0" normalizeH="0" baseline="0" noProof="0" dirty="0">
              <a:ln>
                <a:noFill/>
              </a:ln>
              <a:solidFill>
                <a:srgbClr val="1F497D">
                  <a:lumMod val="50000"/>
                </a:srgbClr>
              </a:solidFill>
              <a:effectLst/>
              <a:uLnTx/>
              <a:uFillTx/>
              <a:ea typeface="ＭＳ Ｐゴシック" charset="0"/>
            </a:endParaRPr>
          </a:p>
        </p:txBody>
      </p:sp>
    </p:spTree>
    <p:extLst>
      <p:ext uri="{BB962C8B-B14F-4D97-AF65-F5344CB8AC3E}">
        <p14:creationId xmlns:p14="http://schemas.microsoft.com/office/powerpoint/2010/main" xmlns="" val="2500380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3A56DB9-A62F-4B84-9653-E9E390CC8804}"/>
              </a:ext>
            </a:extLst>
          </p:cNvPr>
          <p:cNvSpPr txBox="1">
            <a:spLocks/>
          </p:cNvSpPr>
          <p:nvPr/>
        </p:nvSpPr>
        <p:spPr>
          <a:xfrm>
            <a:off x="401637" y="112712"/>
            <a:ext cx="8019439"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26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SO5:</a:t>
            </a:r>
            <a:r>
              <a:rPr kumimoji="0" lang="en-ZA" sz="2600" b="1"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rPr>
              <a:t> </a:t>
            </a:r>
            <a:r>
              <a:rPr kumimoji="0" lang="en-ZA" sz="2600" b="1" i="0" u="none" strike="noStrike" kern="1200" cap="none" spc="0" normalizeH="0" baseline="0" noProof="0" dirty="0">
                <a:ln>
                  <a:noFill/>
                </a:ln>
                <a:effectLst/>
                <a:uLnTx/>
                <a:uFillTx/>
                <a:ea typeface="ＭＳ Ｐゴシック" charset="0"/>
              </a:rPr>
              <a:t>Diversify income, maintain financial sustainability and good governance</a:t>
            </a:r>
            <a:endParaRPr kumimoji="0" lang="en-GB" sz="26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1F497D">
                    <a:lumMod val="50000"/>
                  </a:srgbClr>
                </a:solidFill>
                <a:effectLst/>
                <a:uLnTx/>
                <a:uFillTx/>
                <a:ea typeface="ＭＳ Ｐゴシック" charset="0"/>
              </a:rPr>
              <a:t> </a:t>
            </a:r>
            <a:endParaRPr kumimoji="0" lang="en-ZA" sz="2600" b="1" i="0" u="none" strike="noStrike" kern="1200" cap="none" spc="0" normalizeH="0" baseline="0" noProof="0" dirty="0">
              <a:ln>
                <a:noFill/>
              </a:ln>
              <a:solidFill>
                <a:srgbClr val="1F497D">
                  <a:lumMod val="50000"/>
                </a:srgbClr>
              </a:solidFill>
              <a:effectLst/>
              <a:uLnTx/>
              <a:uFillTx/>
              <a:ea typeface="ＭＳ Ｐゴシック"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617945296"/>
              </p:ext>
            </p:extLst>
          </p:nvPr>
        </p:nvGraphicFramePr>
        <p:xfrm>
          <a:off x="625661" y="1366666"/>
          <a:ext cx="7906779" cy="4510606"/>
        </p:xfrm>
        <a:graphic>
          <a:graphicData uri="http://schemas.openxmlformats.org/drawingml/2006/table">
            <a:tbl>
              <a:tblPr firstRow="1" bandRow="1"/>
              <a:tblGrid>
                <a:gridCol w="2962733">
                  <a:extLst>
                    <a:ext uri="{9D8B030D-6E8A-4147-A177-3AD203B41FA5}">
                      <a16:colId xmlns:a16="http://schemas.microsoft.com/office/drawing/2014/main" xmlns="" val="20001"/>
                    </a:ext>
                  </a:extLst>
                </a:gridCol>
                <a:gridCol w="1188132">
                  <a:extLst>
                    <a:ext uri="{9D8B030D-6E8A-4147-A177-3AD203B41FA5}">
                      <a16:colId xmlns:a16="http://schemas.microsoft.com/office/drawing/2014/main" xmlns="" val="20002"/>
                    </a:ext>
                  </a:extLst>
                </a:gridCol>
                <a:gridCol w="1235634">
                  <a:extLst>
                    <a:ext uri="{9D8B030D-6E8A-4147-A177-3AD203B41FA5}">
                      <a16:colId xmlns:a16="http://schemas.microsoft.com/office/drawing/2014/main" xmlns="" val="20003"/>
                    </a:ext>
                  </a:extLst>
                </a:gridCol>
                <a:gridCol w="1289075">
                  <a:extLst>
                    <a:ext uri="{9D8B030D-6E8A-4147-A177-3AD203B41FA5}">
                      <a16:colId xmlns:a16="http://schemas.microsoft.com/office/drawing/2014/main" xmlns="" val="20004"/>
                    </a:ext>
                  </a:extLst>
                </a:gridCol>
                <a:gridCol w="1231205">
                  <a:extLst>
                    <a:ext uri="{9D8B030D-6E8A-4147-A177-3AD203B41FA5}">
                      <a16:colId xmlns:a16="http://schemas.microsoft.com/office/drawing/2014/main" xmlns="" val="20005"/>
                    </a:ext>
                  </a:extLst>
                </a:gridCol>
              </a:tblGrid>
              <a:tr h="493938">
                <a:tc>
                  <a:txBody>
                    <a:bodyPr/>
                    <a:lstStyle/>
                    <a:p>
                      <a:pPr marL="0" algn="l" defTabSz="914400" rtl="0" eaLnBrk="1" latinLnBrk="0" hangingPunct="1">
                        <a:lnSpc>
                          <a:spcPct val="100000"/>
                        </a:lnSpc>
                      </a:pPr>
                      <a:r>
                        <a:rPr lang="en-ZA" sz="1600" b="1" kern="1200" dirty="0">
                          <a:solidFill>
                            <a:schemeClr val="tx2">
                              <a:lumMod val="50000"/>
                            </a:schemeClr>
                          </a:solidFill>
                          <a:latin typeface="Arial" pitchFamily="34" charset="0"/>
                          <a:ea typeface="+mn-ea"/>
                          <a:cs typeface="Arial" pitchFamily="34" charset="0"/>
                        </a:rPr>
                        <a:t>Key performance indicator</a:t>
                      </a:r>
                      <a:endParaRPr lang="en-GB" sz="1600" b="1" kern="1200" dirty="0">
                        <a:solidFill>
                          <a:schemeClr val="tx2">
                            <a:lumMod val="50000"/>
                          </a:schemeClr>
                        </a:solidFill>
                        <a:latin typeface="Arial" pitchFamily="34" charset="0"/>
                        <a:ea typeface="+mn-ea"/>
                        <a:cs typeface="Arial" pitchFamily="34" charset="0"/>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00000"/>
                        </a:lnSpc>
                      </a:pPr>
                      <a:r>
                        <a:rPr lang="en-GB" sz="1600" b="1" kern="1200" dirty="0">
                          <a:solidFill>
                            <a:schemeClr val="tx2">
                              <a:lumMod val="50000"/>
                            </a:schemeClr>
                          </a:solidFill>
                          <a:latin typeface="Arial" pitchFamily="34" charset="0"/>
                          <a:ea typeface="+mn-ea"/>
                          <a:cs typeface="Arial" pitchFamily="34" charset="0"/>
                        </a:rPr>
                        <a:t>Forecast</a:t>
                      </a:r>
                    </a:p>
                    <a:p>
                      <a:pPr marL="0" algn="ctr" defTabSz="914400" rtl="0" eaLnBrk="1" latinLnBrk="0" hangingPunct="1">
                        <a:lnSpc>
                          <a:spcPct val="100000"/>
                        </a:lnSpc>
                      </a:pPr>
                      <a:r>
                        <a:rPr lang="en-GB" sz="1600" b="1" kern="1200" dirty="0">
                          <a:solidFill>
                            <a:schemeClr val="tx2">
                              <a:lumMod val="50000"/>
                            </a:schemeClr>
                          </a:solidFill>
                          <a:latin typeface="Arial" pitchFamily="34" charset="0"/>
                          <a:ea typeface="+mn-ea"/>
                          <a:cs typeface="Arial" pitchFamily="34" charset="0"/>
                        </a:rPr>
                        <a:t>2020/21</a:t>
                      </a:r>
                    </a:p>
                  </a:txBody>
                  <a:tcPr marL="97070" marR="97070" marT="48535" marB="48535">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00000"/>
                        </a:lnSpc>
                      </a:pPr>
                      <a:r>
                        <a:rPr lang="en-ZA" sz="1600" b="1" kern="1200" dirty="0">
                          <a:solidFill>
                            <a:schemeClr val="tx2">
                              <a:lumMod val="50000"/>
                            </a:schemeClr>
                          </a:solidFill>
                          <a:latin typeface="Arial" pitchFamily="34" charset="0"/>
                          <a:ea typeface="+mn-ea"/>
                          <a:cs typeface="Arial" pitchFamily="34" charset="0"/>
                        </a:rPr>
                        <a:t>Target</a:t>
                      </a:r>
                    </a:p>
                    <a:p>
                      <a:pPr marL="0" algn="ctr" defTabSz="914400" rtl="0" eaLnBrk="1" latinLnBrk="0" hangingPunct="1">
                        <a:lnSpc>
                          <a:spcPct val="100000"/>
                        </a:lnSpc>
                      </a:pPr>
                      <a:r>
                        <a:rPr lang="en-ZA" sz="1600" b="1" kern="1200" dirty="0">
                          <a:solidFill>
                            <a:schemeClr val="tx2">
                              <a:lumMod val="50000"/>
                            </a:schemeClr>
                          </a:solidFill>
                          <a:latin typeface="Arial" pitchFamily="34" charset="0"/>
                          <a:ea typeface="+mn-ea"/>
                          <a:cs typeface="Arial" pitchFamily="34" charset="0"/>
                        </a:rPr>
                        <a:t>2021/22</a:t>
                      </a:r>
                      <a:endParaRPr lang="en-GB" sz="1600" b="1" kern="1200" dirty="0">
                        <a:solidFill>
                          <a:schemeClr val="tx2">
                            <a:lumMod val="50000"/>
                          </a:schemeClr>
                        </a:solidFill>
                        <a:latin typeface="Arial" pitchFamily="34" charset="0"/>
                        <a:ea typeface="+mn-ea"/>
                        <a:cs typeface="Arial" pitchFamily="34" charset="0"/>
                      </a:endParaRPr>
                    </a:p>
                  </a:txBody>
                  <a:tcPr marL="97070" marR="97070" marT="48535" marB="48535">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00000"/>
                        </a:lnSpc>
                      </a:pPr>
                      <a:r>
                        <a:rPr lang="en-ZA" sz="1600" b="1" kern="1200" dirty="0">
                          <a:solidFill>
                            <a:schemeClr val="tx2">
                              <a:lumMod val="50000"/>
                            </a:schemeClr>
                          </a:solidFill>
                          <a:latin typeface="Arial" pitchFamily="34" charset="0"/>
                          <a:ea typeface="+mn-ea"/>
                          <a:cs typeface="Arial" pitchFamily="34" charset="0"/>
                        </a:rPr>
                        <a:t>% Increase / Decrease</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marL="0" algn="ctr" defTabSz="914400" rtl="0" eaLnBrk="1" latinLnBrk="0" hangingPunct="1">
                        <a:lnSpc>
                          <a:spcPct val="100000"/>
                        </a:lnSpc>
                      </a:pPr>
                      <a:r>
                        <a:rPr lang="en-ZA" sz="1600" b="1" kern="1200" dirty="0">
                          <a:solidFill>
                            <a:schemeClr val="tx2">
                              <a:lumMod val="50000"/>
                            </a:schemeClr>
                          </a:solidFill>
                          <a:latin typeface="Arial" pitchFamily="34" charset="0"/>
                          <a:ea typeface="+mn-ea"/>
                          <a:cs typeface="Arial" pitchFamily="34" charset="0"/>
                        </a:rPr>
                        <a:t>Target</a:t>
                      </a:r>
                    </a:p>
                    <a:p>
                      <a:pPr marL="0" algn="ctr" defTabSz="914400" rtl="0" eaLnBrk="1" latinLnBrk="0" hangingPunct="1">
                        <a:lnSpc>
                          <a:spcPct val="100000"/>
                        </a:lnSpc>
                      </a:pPr>
                      <a:r>
                        <a:rPr lang="en-ZA" sz="1600" b="1" kern="1200" dirty="0">
                          <a:solidFill>
                            <a:schemeClr val="tx2">
                              <a:lumMod val="50000"/>
                            </a:schemeClr>
                          </a:solidFill>
                          <a:latin typeface="Arial" pitchFamily="34" charset="0"/>
                          <a:ea typeface="+mn-ea"/>
                          <a:cs typeface="Arial" pitchFamily="34" charset="0"/>
                        </a:rPr>
                        <a:t>2025/26</a:t>
                      </a:r>
                      <a:endParaRPr lang="en-GB" sz="1600" b="1" kern="1200" dirty="0">
                        <a:solidFill>
                          <a:schemeClr val="tx2">
                            <a:lumMod val="50000"/>
                          </a:schemeClr>
                        </a:solidFill>
                        <a:latin typeface="Arial" pitchFamily="34" charset="0"/>
                        <a:ea typeface="+mn-ea"/>
                        <a:cs typeface="Arial" pitchFamily="34" charset="0"/>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extLst>
                  <a:ext uri="{0D108BD9-81ED-4DB2-BD59-A6C34878D82A}">
                    <a16:rowId xmlns:a16="http://schemas.microsoft.com/office/drawing/2014/main" xmlns="" val="10000"/>
                  </a:ext>
                </a:extLst>
              </a:tr>
              <a:tr h="423362">
                <a:tc>
                  <a:txBody>
                    <a:bodyPr/>
                    <a:lstStyle/>
                    <a:p>
                      <a:pPr algn="l" fontAlgn="ctr">
                        <a:lnSpc>
                          <a:spcPct val="100000"/>
                        </a:lnSpc>
                      </a:pPr>
                      <a:r>
                        <a:rPr lang="en-GB" sz="1600" b="0" i="0" u="none" strike="noStrike" dirty="0">
                          <a:solidFill>
                            <a:schemeClr val="tx2">
                              <a:lumMod val="50000"/>
                            </a:schemeClr>
                          </a:solidFill>
                          <a:effectLst/>
                          <a:latin typeface="Arial"/>
                        </a:rPr>
                        <a:t>24. Total income (Rm)</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0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2 630</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0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2 869</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a:lnSpc>
                          <a:spcPct val="100000"/>
                        </a:lnSpc>
                        <a:spcAft>
                          <a:spcPts val="0"/>
                        </a:spcAft>
                      </a:pPr>
                      <a:r>
                        <a:rPr lang="en-ZA" sz="1600" b="0" i="0" u="none" strike="noStrike" kern="1200" dirty="0">
                          <a:solidFill>
                            <a:schemeClr val="tx2">
                              <a:lumMod val="50000"/>
                            </a:schemeClr>
                          </a:solidFill>
                          <a:effectLst/>
                          <a:latin typeface="Arial"/>
                          <a:ea typeface="+mn-ea"/>
                          <a:cs typeface="+mn-cs"/>
                        </a:rPr>
                        <a:t>9%</a:t>
                      </a:r>
                    </a:p>
                  </a:txBody>
                  <a:tcPr marL="68580" marR="68580" marT="0"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00000"/>
                        </a:lnSpc>
                        <a:spcAft>
                          <a:spcPts val="0"/>
                        </a:spcAft>
                      </a:pPr>
                      <a:r>
                        <a:rPr lang="en-ZA" sz="1600" b="0" i="0" u="none" strike="noStrike" kern="1200" dirty="0">
                          <a:solidFill>
                            <a:schemeClr val="tx2">
                              <a:lumMod val="50000"/>
                            </a:schemeClr>
                          </a:solidFill>
                          <a:effectLst/>
                          <a:latin typeface="Arial"/>
                          <a:ea typeface="+mn-ea"/>
                          <a:cs typeface="+mn-cs"/>
                        </a:rPr>
                        <a:t>3 817</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1"/>
                  </a:ext>
                </a:extLst>
              </a:tr>
              <a:tr h="433402">
                <a:tc>
                  <a:txBody>
                    <a:bodyPr/>
                    <a:lstStyle/>
                    <a:p>
                      <a:pPr algn="l" fontAlgn="ctr">
                        <a:lnSpc>
                          <a:spcPct val="100000"/>
                        </a:lnSpc>
                      </a:pPr>
                      <a:r>
                        <a:rPr lang="en-GB" sz="1600" b="0" i="0" u="none" strike="noStrike" dirty="0">
                          <a:solidFill>
                            <a:schemeClr val="tx2">
                              <a:lumMod val="50000"/>
                            </a:schemeClr>
                          </a:solidFill>
                          <a:effectLst/>
                          <a:latin typeface="Arial"/>
                        </a:rPr>
                        <a:t>25. Net profit (</a:t>
                      </a:r>
                      <a:r>
                        <a:rPr lang="en-GB" sz="1600" b="0" i="0" u="none" strike="noStrike" dirty="0" err="1">
                          <a:solidFill>
                            <a:schemeClr val="tx2">
                              <a:lumMod val="50000"/>
                            </a:schemeClr>
                          </a:solidFill>
                          <a:effectLst/>
                          <a:latin typeface="Arial"/>
                        </a:rPr>
                        <a:t>Rm</a:t>
                      </a:r>
                      <a:r>
                        <a:rPr lang="en-GB" sz="1600" b="0" i="0" u="none" strike="noStrike" dirty="0">
                          <a:solidFill>
                            <a:schemeClr val="tx2">
                              <a:lumMod val="50000"/>
                            </a:schemeClr>
                          </a:solidFill>
                          <a:effectLst/>
                          <a:latin typeface="Arial"/>
                        </a:rPr>
                        <a:t>)</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0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-50</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0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a:lnSpc>
                          <a:spcPct val="100000"/>
                        </a:lnSpc>
                        <a:spcAft>
                          <a:spcPts val="0"/>
                        </a:spcAft>
                      </a:pPr>
                      <a:r>
                        <a:rPr lang="en-ZA" sz="1600" b="0" i="0" u="none" strike="noStrike" kern="1200" dirty="0">
                          <a:solidFill>
                            <a:schemeClr val="tx2">
                              <a:lumMod val="50000"/>
                            </a:schemeClr>
                          </a:solidFill>
                          <a:effectLst/>
                          <a:latin typeface="Arial"/>
                          <a:ea typeface="+mn-ea"/>
                          <a:cs typeface="+mn-cs"/>
                        </a:rPr>
                        <a:t>92%</a:t>
                      </a:r>
                    </a:p>
                  </a:txBody>
                  <a:tcPr marL="68580" marR="68580" marT="0"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00000"/>
                        </a:lnSpc>
                        <a:spcAft>
                          <a:spcPts val="0"/>
                        </a:spcAft>
                      </a:pPr>
                      <a:r>
                        <a:rPr lang="en-ZA" sz="1600" b="0" i="0" u="none" strike="noStrike" kern="1200" dirty="0">
                          <a:solidFill>
                            <a:schemeClr val="tx2">
                              <a:lumMod val="50000"/>
                            </a:schemeClr>
                          </a:solidFill>
                          <a:effectLst/>
                          <a:latin typeface="Arial"/>
                          <a:ea typeface="+mn-ea"/>
                          <a:cs typeface="+mn-cs"/>
                        </a:rPr>
                        <a:t>23</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2"/>
                  </a:ext>
                </a:extLst>
              </a:tr>
              <a:tr h="540060">
                <a:tc>
                  <a:txBody>
                    <a:bodyPr/>
                    <a:lstStyle/>
                    <a:p>
                      <a:pPr algn="l" fontAlgn="ctr">
                        <a:lnSpc>
                          <a:spcPct val="100000"/>
                        </a:lnSpc>
                      </a:pPr>
                      <a:r>
                        <a:rPr lang="en-ZA" sz="1600" b="0" i="0" u="none" strike="noStrike" dirty="0">
                          <a:solidFill>
                            <a:schemeClr val="tx2">
                              <a:lumMod val="50000"/>
                            </a:schemeClr>
                          </a:solidFill>
                          <a:effectLst/>
                          <a:latin typeface="Arial"/>
                        </a:rPr>
                        <a:t>26. SA Public sector income </a:t>
                      </a:r>
                      <a:br>
                        <a:rPr lang="en-ZA" sz="1600" b="0" i="0" u="none" strike="noStrike" dirty="0">
                          <a:solidFill>
                            <a:schemeClr val="tx2">
                              <a:lumMod val="50000"/>
                            </a:schemeClr>
                          </a:solidFill>
                          <a:effectLst/>
                          <a:latin typeface="Arial"/>
                        </a:rPr>
                      </a:br>
                      <a:r>
                        <a:rPr lang="en-ZA" sz="1600" b="0" i="0" u="none" strike="noStrike" dirty="0">
                          <a:solidFill>
                            <a:schemeClr val="tx2">
                              <a:lumMod val="50000"/>
                            </a:schemeClr>
                          </a:solidFill>
                          <a:effectLst/>
                          <a:latin typeface="Arial"/>
                        </a:rPr>
                        <a:t>(% Total income) </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0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55%</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0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a:lnSpc>
                          <a:spcPct val="100000"/>
                        </a:lnSpc>
                        <a:spcAft>
                          <a:spcPts val="0"/>
                        </a:spcAft>
                      </a:pPr>
                      <a:r>
                        <a:rPr lang="en-ZA" sz="1600" b="0" i="0" u="none" strike="noStrike" kern="1200" dirty="0">
                          <a:solidFill>
                            <a:schemeClr val="tx2">
                              <a:lumMod val="50000"/>
                            </a:schemeClr>
                          </a:solidFill>
                          <a:effectLst/>
                          <a:latin typeface="Arial"/>
                          <a:ea typeface="+mn-ea"/>
                          <a:cs typeface="+mn-cs"/>
                        </a:rPr>
                        <a:t>1%</a:t>
                      </a:r>
                    </a:p>
                  </a:txBody>
                  <a:tcPr marL="68580" marR="68580" marT="0"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00000"/>
                        </a:lnSpc>
                        <a:spcAft>
                          <a:spcPts val="0"/>
                        </a:spcAft>
                      </a:pPr>
                      <a:r>
                        <a:rPr lang="en-ZA" sz="1600" b="0" i="0" u="none" strike="noStrike" kern="1200" dirty="0">
                          <a:solidFill>
                            <a:schemeClr val="tx2">
                              <a:lumMod val="50000"/>
                            </a:schemeClr>
                          </a:solidFill>
                          <a:effectLst/>
                          <a:latin typeface="Arial"/>
                          <a:ea typeface="+mn-ea"/>
                          <a:cs typeface="+mn-cs"/>
                        </a:rPr>
                        <a:t>38%</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4"/>
                  </a:ext>
                </a:extLst>
              </a:tr>
              <a:tr h="612068">
                <a:tc>
                  <a:txBody>
                    <a:bodyPr/>
                    <a:lstStyle/>
                    <a:p>
                      <a:pPr algn="l" fontAlgn="ctr">
                        <a:lnSpc>
                          <a:spcPct val="100000"/>
                        </a:lnSpc>
                      </a:pPr>
                      <a:r>
                        <a:rPr lang="en-GB" sz="1600" b="0" i="0" u="none" strike="noStrike" dirty="0">
                          <a:solidFill>
                            <a:schemeClr val="tx2">
                              <a:lumMod val="50000"/>
                            </a:schemeClr>
                          </a:solidFill>
                          <a:effectLst/>
                          <a:latin typeface="Arial"/>
                        </a:rPr>
                        <a:t>27. SA Private sector income </a:t>
                      </a:r>
                      <a:br>
                        <a:rPr lang="en-GB" sz="1600" b="0" i="0" u="none" strike="noStrike" dirty="0">
                          <a:solidFill>
                            <a:schemeClr val="tx2">
                              <a:lumMod val="50000"/>
                            </a:schemeClr>
                          </a:solidFill>
                          <a:effectLst/>
                          <a:latin typeface="Arial"/>
                        </a:rPr>
                      </a:br>
                      <a:r>
                        <a:rPr lang="en-GB" sz="1600" b="0" i="0" u="none" strike="noStrike" dirty="0">
                          <a:solidFill>
                            <a:schemeClr val="tx2">
                              <a:lumMod val="50000"/>
                            </a:schemeClr>
                          </a:solidFill>
                          <a:effectLst/>
                          <a:latin typeface="Arial"/>
                        </a:rPr>
                        <a:t>(% Total income)</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0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9%</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0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a:lnSpc>
                          <a:spcPct val="100000"/>
                        </a:lnSpc>
                        <a:spcAft>
                          <a:spcPts val="0"/>
                        </a:spcAft>
                      </a:pPr>
                      <a:r>
                        <a:rPr lang="en-ZA" sz="1600" b="0" i="0" u="none" strike="noStrike" kern="1200" dirty="0">
                          <a:solidFill>
                            <a:schemeClr val="tx2">
                              <a:lumMod val="50000"/>
                            </a:schemeClr>
                          </a:solidFill>
                          <a:effectLst/>
                          <a:latin typeface="Arial"/>
                          <a:ea typeface="+mn-ea"/>
                          <a:cs typeface="+mn-cs"/>
                        </a:rPr>
                        <a:t>0%</a:t>
                      </a:r>
                    </a:p>
                  </a:txBody>
                  <a:tcPr marL="68580" marR="68580" marT="0"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00000"/>
                        </a:lnSpc>
                        <a:spcAft>
                          <a:spcPts val="0"/>
                        </a:spcAft>
                      </a:pPr>
                      <a:r>
                        <a:rPr lang="en-ZA" sz="1600" b="0" i="0" u="none" strike="noStrike" kern="1200" dirty="0">
                          <a:solidFill>
                            <a:schemeClr val="tx2">
                              <a:lumMod val="50000"/>
                            </a:schemeClr>
                          </a:solidFill>
                          <a:effectLst/>
                          <a:latin typeface="Arial"/>
                          <a:ea typeface="+mn-ea"/>
                          <a:cs typeface="+mn-cs"/>
                        </a:rPr>
                        <a:t>24%</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5"/>
                  </a:ext>
                </a:extLst>
              </a:tr>
              <a:tr h="498138">
                <a:tc>
                  <a:txBody>
                    <a:bodyPr/>
                    <a:lstStyle/>
                    <a:p>
                      <a:pPr algn="l" fontAlgn="ctr">
                        <a:lnSpc>
                          <a:spcPct val="100000"/>
                        </a:lnSpc>
                      </a:pPr>
                      <a:r>
                        <a:rPr lang="en-ZA" sz="1600" b="0" i="0" u="none" strike="noStrike" dirty="0">
                          <a:solidFill>
                            <a:schemeClr val="tx2">
                              <a:lumMod val="50000"/>
                            </a:schemeClr>
                          </a:solidFill>
                          <a:effectLst/>
                          <a:latin typeface="Arial"/>
                        </a:rPr>
                        <a:t>28. International contract income  (% Total income)</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0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0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a:lnSpc>
                          <a:spcPct val="100000"/>
                        </a:lnSpc>
                        <a:spcAft>
                          <a:spcPts val="0"/>
                        </a:spcAft>
                      </a:pPr>
                      <a:r>
                        <a:rPr lang="en-ZA" sz="1600" b="0" i="0" u="none" strike="noStrike" kern="1200" dirty="0">
                          <a:solidFill>
                            <a:schemeClr val="tx2">
                              <a:lumMod val="50000"/>
                            </a:schemeClr>
                          </a:solidFill>
                          <a:effectLst/>
                          <a:latin typeface="Arial"/>
                          <a:ea typeface="+mn-ea"/>
                          <a:cs typeface="+mn-cs"/>
                        </a:rPr>
                        <a:t>1%</a:t>
                      </a:r>
                    </a:p>
                  </a:txBody>
                  <a:tcPr marL="68580" marR="68580" marT="0"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00000"/>
                        </a:lnSpc>
                        <a:spcAft>
                          <a:spcPts val="0"/>
                        </a:spcAft>
                      </a:pPr>
                      <a:r>
                        <a:rPr lang="en-ZA" sz="1600" b="0" i="0" u="none" strike="noStrike" kern="1200" dirty="0">
                          <a:solidFill>
                            <a:schemeClr val="tx2">
                              <a:lumMod val="50000"/>
                            </a:schemeClr>
                          </a:solidFill>
                          <a:effectLst/>
                          <a:latin typeface="Arial"/>
                          <a:ea typeface="+mn-ea"/>
                          <a:cs typeface="+mn-cs"/>
                        </a:rPr>
                        <a:t>12%</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6"/>
                  </a:ext>
                </a:extLst>
              </a:tr>
              <a:tr h="338559">
                <a:tc>
                  <a:txBody>
                    <a:bodyPr/>
                    <a:lstStyle/>
                    <a:p>
                      <a:pPr algn="l" fontAlgn="ctr">
                        <a:lnSpc>
                          <a:spcPct val="100000"/>
                        </a:lnSpc>
                      </a:pPr>
                      <a:r>
                        <a:rPr lang="en-GB" sz="1600" b="0" i="0" u="none" strike="noStrike" dirty="0">
                          <a:solidFill>
                            <a:schemeClr val="tx2">
                              <a:lumMod val="50000"/>
                            </a:schemeClr>
                          </a:solidFill>
                          <a:effectLst/>
                          <a:latin typeface="Arial"/>
                        </a:rPr>
                        <a:t>29. B-BBEE Rating*</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0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0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a:lnSpc>
                          <a:spcPct val="100000"/>
                        </a:lnSpc>
                        <a:spcAft>
                          <a:spcPts val="0"/>
                        </a:spcAft>
                      </a:pPr>
                      <a:r>
                        <a:rPr lang="en-ZA" sz="1600" b="0" i="0" u="none" strike="noStrike" kern="1200" dirty="0">
                          <a:solidFill>
                            <a:schemeClr val="tx2">
                              <a:lumMod val="50000"/>
                            </a:schemeClr>
                          </a:solidFill>
                          <a:effectLst/>
                          <a:latin typeface="Arial"/>
                          <a:ea typeface="+mn-ea"/>
                          <a:cs typeface="+mn-cs"/>
                        </a:rPr>
                        <a:t>N/A</a:t>
                      </a:r>
                    </a:p>
                  </a:txBody>
                  <a:tcPr marL="68580" marR="68580" marT="0"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00000"/>
                        </a:lnSpc>
                        <a:spcAft>
                          <a:spcPts val="0"/>
                        </a:spcAft>
                      </a:pPr>
                      <a:r>
                        <a:rPr lang="en-ZA" sz="1600" b="0" i="0" u="none" strike="noStrike" kern="1200" dirty="0">
                          <a:solidFill>
                            <a:schemeClr val="tx2">
                              <a:lumMod val="50000"/>
                            </a:schemeClr>
                          </a:solidFill>
                          <a:effectLst/>
                          <a:latin typeface="Arial"/>
                          <a:ea typeface="+mn-ea"/>
                          <a:cs typeface="+mn-cs"/>
                        </a:rPr>
                        <a:t>2</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7"/>
                  </a:ext>
                </a:extLst>
              </a:tr>
              <a:tr h="348747">
                <a:tc>
                  <a:txBody>
                    <a:bodyPr/>
                    <a:lstStyle/>
                    <a:p>
                      <a:pPr algn="l" fontAlgn="ctr">
                        <a:lnSpc>
                          <a:spcPct val="100000"/>
                        </a:lnSpc>
                      </a:pPr>
                      <a:r>
                        <a:rPr lang="en-ZA" sz="1600" b="0" i="0" u="none" strike="noStrike" dirty="0">
                          <a:solidFill>
                            <a:schemeClr val="tx2">
                              <a:lumMod val="50000"/>
                            </a:schemeClr>
                          </a:solidFill>
                          <a:effectLst/>
                          <a:latin typeface="Arial"/>
                        </a:rPr>
                        <a:t>30. Recordable incident rate*</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0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&lt;2</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0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a:lnSpc>
                          <a:spcPct val="100000"/>
                        </a:lnSpc>
                        <a:spcAft>
                          <a:spcPts val="0"/>
                        </a:spcAft>
                      </a:pPr>
                      <a:r>
                        <a:rPr lang="en-ZA" sz="1600" b="0" i="0" u="none" strike="noStrike" kern="1200" dirty="0">
                          <a:solidFill>
                            <a:schemeClr val="tx2">
                              <a:lumMod val="50000"/>
                            </a:schemeClr>
                          </a:solidFill>
                          <a:effectLst/>
                          <a:latin typeface="Arial"/>
                          <a:ea typeface="+mn-ea"/>
                          <a:cs typeface="+mn-cs"/>
                        </a:rPr>
                        <a:t>0%</a:t>
                      </a:r>
                    </a:p>
                  </a:txBody>
                  <a:tcPr marL="68580" marR="68580" marT="0"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00000"/>
                        </a:lnSpc>
                        <a:spcAft>
                          <a:spcPts val="0"/>
                        </a:spcAft>
                      </a:pPr>
                      <a:r>
                        <a:rPr lang="en-ZA" sz="1600" b="0" i="0" u="none" strike="noStrike" kern="1200" dirty="0">
                          <a:solidFill>
                            <a:schemeClr val="tx2">
                              <a:lumMod val="50000"/>
                            </a:schemeClr>
                          </a:solidFill>
                          <a:effectLst/>
                          <a:latin typeface="Arial"/>
                          <a:ea typeface="+mn-ea"/>
                          <a:cs typeface="+mn-cs"/>
                        </a:rPr>
                        <a:t>1</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8"/>
                  </a:ext>
                </a:extLst>
              </a:tr>
              <a:tr h="260343">
                <a:tc>
                  <a:txBody>
                    <a:bodyPr/>
                    <a:lstStyle/>
                    <a:p>
                      <a:pPr algn="l" fontAlgn="ctr">
                        <a:lnSpc>
                          <a:spcPct val="100000"/>
                        </a:lnSpc>
                      </a:pPr>
                      <a:r>
                        <a:rPr lang="en-GB" sz="1600" b="0" i="0" u="none" strike="noStrike" dirty="0">
                          <a:solidFill>
                            <a:schemeClr val="tx2">
                              <a:lumMod val="50000"/>
                            </a:schemeClr>
                          </a:solidFill>
                          <a:effectLst/>
                          <a:latin typeface="Arial"/>
                        </a:rPr>
                        <a:t>31. Audit opinion</a:t>
                      </a:r>
                    </a:p>
                  </a:txBody>
                  <a:tcPr marR="7620" marT="7620" marB="0" anchor="ctr">
                    <a:lnL w="9525" cap="flat" cmpd="sng" algn="ctr">
                      <a:solidFill>
                        <a:srgbClr val="1F497D">
                          <a:lumMod val="50000"/>
                        </a:srgbClr>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lnSpc>
                          <a:spcPct val="100000"/>
                        </a:lnSpc>
                        <a:spcAft>
                          <a:spcPts val="0"/>
                        </a:spcAft>
                      </a:pPr>
                      <a:r>
                        <a:rPr lang="en-ZA"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Unqualified audit opinion</a:t>
                      </a:r>
                      <a:endParaRPr lang="en-ZA" sz="16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a:lnSpc>
                          <a:spcPct val="100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Unqualified audit opinion</a:t>
                      </a:r>
                      <a:endParaRPr lang="en-ZA" sz="1600" dirty="0">
                        <a:effectLst/>
                        <a:latin typeface="Arial" panose="020B0604020202020204" pitchFamily="34" charset="0"/>
                        <a:ea typeface="MS Mincho"/>
                        <a:cs typeface="Times New Roman" panose="02020603050405020304" pitchFamily="18" charset="0"/>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7BFD6"/>
                    </a:solidFill>
                  </a:tcPr>
                </a:tc>
                <a:tc>
                  <a:txBody>
                    <a:bodyPr/>
                    <a:lstStyle/>
                    <a:p>
                      <a:pPr algn="ctr">
                        <a:lnSpc>
                          <a:spcPct val="100000"/>
                        </a:lnSpc>
                        <a:spcAft>
                          <a:spcPts val="0"/>
                        </a:spcAft>
                      </a:pPr>
                      <a:r>
                        <a:rPr lang="en-ZA" sz="1600" b="0" i="0" u="none" strike="noStrike" kern="1200" dirty="0">
                          <a:solidFill>
                            <a:schemeClr val="tx2">
                              <a:lumMod val="50000"/>
                            </a:schemeClr>
                          </a:solidFill>
                          <a:effectLst/>
                          <a:latin typeface="Arial"/>
                          <a:ea typeface="+mn-ea"/>
                          <a:cs typeface="+mn-cs"/>
                        </a:rPr>
                        <a:t>N/A</a:t>
                      </a:r>
                    </a:p>
                  </a:txBody>
                  <a:tcPr marL="68580" marR="68580" marT="0" marB="0" anchor="ctr">
                    <a:lnL w="12700" cap="flat" cmpd="sng" algn="ctr">
                      <a:solidFill>
                        <a:prstClr val="white"/>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gn="ctr">
                        <a:lnSpc>
                          <a:spcPct val="100000"/>
                        </a:lnSpc>
                        <a:spcAft>
                          <a:spcPts val="0"/>
                        </a:spcAft>
                      </a:pPr>
                      <a:r>
                        <a:rPr lang="en-ZA" sz="1600" b="0" i="0" u="none" strike="noStrike" kern="1200" dirty="0">
                          <a:solidFill>
                            <a:schemeClr val="tx2">
                              <a:lumMod val="50000"/>
                            </a:schemeClr>
                          </a:solidFill>
                          <a:effectLst/>
                          <a:latin typeface="Arial"/>
                          <a:ea typeface="+mn-ea"/>
                          <a:cs typeface="+mn-cs"/>
                        </a:rPr>
                        <a:t>Unqualified audit opinion</a:t>
                      </a:r>
                    </a:p>
                  </a:txBody>
                  <a:tcPr marL="68580" marR="68580" marT="0" marB="0" anchor="ctr">
                    <a:lnL w="9525" cap="flat" cmpd="sng" algn="ctr">
                      <a:solidFill>
                        <a:srgbClr val="1F497D">
                          <a:lumMod val="50000"/>
                        </a:srgbClr>
                      </a:solidFill>
                      <a:prstDash val="solid"/>
                      <a:round/>
                      <a:headEnd type="none" w="med" len="med"/>
                      <a:tailEnd type="none" w="med" len="med"/>
                    </a:lnL>
                    <a:lnR w="9525" cap="flat" cmpd="sng" algn="ctr">
                      <a:solidFill>
                        <a:srgbClr val="1F497D">
                          <a:lumMod val="50000"/>
                        </a:srgbClr>
                      </a:solidFill>
                      <a:prstDash val="solid"/>
                      <a:round/>
                      <a:headEnd type="none" w="med" len="med"/>
                      <a:tailEnd type="none" w="med" len="med"/>
                    </a:lnR>
                    <a:lnT w="9525" cap="flat" cmpd="sng" algn="ctr">
                      <a:solidFill>
                        <a:srgbClr val="1F497D">
                          <a:lumMod val="50000"/>
                        </a:srgbClr>
                      </a:solidFill>
                      <a:prstDash val="solid"/>
                      <a:round/>
                      <a:headEnd type="none" w="med" len="med"/>
                      <a:tailEnd type="none" w="med" len="med"/>
                    </a:lnT>
                    <a:lnB w="9525" cap="flat" cmpd="sng" algn="ctr">
                      <a:solidFill>
                        <a:srgbClr val="1F497D">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710137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85546" y="4391717"/>
            <a:ext cx="8172908" cy="1200329"/>
          </a:xfrm>
        </p:spPr>
        <p:txBody>
          <a:bodyPr wrap="square" rtlCol="0">
            <a:spAutoFit/>
          </a:bodyPr>
          <a:lstStyle/>
          <a:p>
            <a:pPr algn="ctr">
              <a:defRPr/>
            </a:pPr>
            <a:r>
              <a:rPr lang="en-US" dirty="0"/>
              <a:t>DELIVERY ON STRATEGIC OBJECTIVES</a:t>
            </a:r>
          </a:p>
        </p:txBody>
      </p:sp>
    </p:spTree>
    <p:extLst>
      <p:ext uri="{BB962C8B-B14F-4D97-AF65-F5344CB8AC3E}">
        <p14:creationId xmlns:p14="http://schemas.microsoft.com/office/powerpoint/2010/main" xmlns="" val="1685885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31540" y="4411999"/>
            <a:ext cx="8280920" cy="1631216"/>
          </a:xfrm>
        </p:spPr>
        <p:txBody>
          <a:bodyPr wrap="square" rtlCol="0">
            <a:spAutoFit/>
          </a:bodyPr>
          <a:lstStyle/>
          <a:p>
            <a:pPr algn="ctr">
              <a:defRPr/>
            </a:pPr>
            <a:r>
              <a:rPr lang="en-US" dirty="0"/>
              <a:t>SO1: </a:t>
            </a:r>
            <a:br>
              <a:rPr lang="en-US" dirty="0"/>
            </a:br>
            <a:r>
              <a:rPr lang="en-US" sz="3200" b="0" dirty="0"/>
              <a:t>Conduct RD&amp;I of transformative technologies and accelerate their diffusion</a:t>
            </a:r>
          </a:p>
        </p:txBody>
      </p:sp>
    </p:spTree>
    <p:extLst>
      <p:ext uri="{BB962C8B-B14F-4D97-AF65-F5344CB8AC3E}">
        <p14:creationId xmlns:p14="http://schemas.microsoft.com/office/powerpoint/2010/main" xmlns="" val="880827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3A56DB9-A62F-4B84-9653-E9E390CC8804}"/>
              </a:ext>
            </a:extLst>
          </p:cNvPr>
          <p:cNvSpPr txBox="1">
            <a:spLocks/>
          </p:cNvSpPr>
          <p:nvPr/>
        </p:nvSpPr>
        <p:spPr>
          <a:xfrm>
            <a:off x="373928" y="121948"/>
            <a:ext cx="8662568"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rPr>
              <a:t>Chemicals, agriculture, food and health </a:t>
            </a:r>
            <a:r>
              <a:rPr kumimoji="0" lang="en-US"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
            </a:r>
            <a:br>
              <a:rPr kumimoji="0" lang="en-US"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br>
            <a:endParaRPr kumimoji="0" lang="en-ZA"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endParaRPr>
          </a:p>
        </p:txBody>
      </p:sp>
      <p:sp>
        <p:nvSpPr>
          <p:cNvPr id="4" name="TextBox 3"/>
          <p:cNvSpPr txBox="1"/>
          <p:nvPr/>
        </p:nvSpPr>
        <p:spPr>
          <a:xfrm>
            <a:off x="251520" y="1253195"/>
            <a:ext cx="8661571" cy="369332"/>
          </a:xfrm>
          <a:prstGeom prst="rect">
            <a:avLst/>
          </a:prstGeom>
          <a:solidFill>
            <a:srgbClr val="27BFD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32C50"/>
                </a:solidFill>
                <a:effectLst/>
                <a:uLnTx/>
                <a:uFillTx/>
                <a:latin typeface="Arial"/>
                <a:ea typeface="+mn-ea"/>
                <a:cs typeface="Arial"/>
              </a:rPr>
              <a:t>Breath analyser</a:t>
            </a:r>
          </a:p>
        </p:txBody>
      </p:sp>
      <p:sp>
        <p:nvSpPr>
          <p:cNvPr id="8" name="Content Placeholder 1"/>
          <p:cNvSpPr txBox="1">
            <a:spLocks/>
          </p:cNvSpPr>
          <p:nvPr/>
        </p:nvSpPr>
        <p:spPr>
          <a:xfrm>
            <a:off x="373927" y="1772816"/>
            <a:ext cx="5818253" cy="3859514"/>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2000" kern="1200">
                <a:solidFill>
                  <a:srgbClr val="032C50"/>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032C50"/>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032C50"/>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032C50"/>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rgbClr val="032C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dirty="0">
                <a:ln>
                  <a:noFill/>
                </a:ln>
                <a:solidFill>
                  <a:schemeClr val="tx2">
                    <a:lumMod val="50000"/>
                  </a:schemeClr>
                </a:solidFill>
                <a:effectLst/>
                <a:uLnTx/>
                <a:uFillTx/>
                <a:latin typeface="Arial"/>
                <a:ea typeface="+mn-ea"/>
                <a:cs typeface="Arial"/>
              </a:rPr>
              <a:t>Challenge/opportunity</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ZA" sz="1400" dirty="0">
                <a:solidFill>
                  <a:schemeClr val="tx2">
                    <a:lumMod val="50000"/>
                  </a:schemeClr>
                </a:solidFill>
                <a:latin typeface="Arial" panose="020B0604020202020204" pitchFamily="34" charset="0"/>
                <a:cs typeface="Arial" panose="020B0604020202020204" pitchFamily="34" charset="0"/>
              </a:rPr>
              <a:t>T</a:t>
            </a:r>
            <a:r>
              <a:rPr kumimoji="0" lang="en-ZA" sz="14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he need for non-invasive diagnosis</a:t>
            </a:r>
            <a:r>
              <a:rPr kumimoji="0" lang="en-ZA" sz="1400" b="0" i="0" u="none" strike="noStrike" kern="1200" cap="none" spc="0" normalizeH="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 –</a:t>
            </a:r>
            <a:r>
              <a:rPr kumimoji="0" lang="en-ZA" sz="14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 breath analysis advantages over traditional blood analysis for diabetes include: being painless and non-invasive, easy to perform, inexpensive, results available immediately for therapeutic assessments</a:t>
            </a:r>
            <a:endParaRPr kumimoji="0" lang="en-US" sz="14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dirty="0">
                <a:ln>
                  <a:noFill/>
                </a:ln>
                <a:solidFill>
                  <a:schemeClr val="tx2">
                    <a:lumMod val="50000"/>
                  </a:schemeClr>
                </a:solidFill>
                <a:effectLst/>
                <a:uLnTx/>
                <a:uFillTx/>
                <a:latin typeface="Arial"/>
                <a:ea typeface="+mn-ea"/>
                <a:cs typeface="Arial"/>
              </a:rPr>
              <a:t>Technology </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ZA" sz="1400" dirty="0">
                <a:solidFill>
                  <a:schemeClr val="tx2">
                    <a:lumMod val="50000"/>
                  </a:schemeClr>
                </a:solidFill>
                <a:latin typeface="Arial" panose="020B0604020202020204" pitchFamily="34" charset="0"/>
                <a:cs typeface="Arial" panose="020B0604020202020204" pitchFamily="34" charset="0"/>
              </a:rPr>
              <a:t>CSIR sensor</a:t>
            </a:r>
            <a:r>
              <a:rPr kumimoji="0" lang="en-ZA" sz="14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 detects acetone in the breath of diabetic patients  </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Technology patents granted</a:t>
            </a:r>
            <a:r>
              <a:rPr kumimoji="0" lang="en-ZA" sz="1400" b="0" i="0" u="none" strike="noStrike" kern="1200" cap="none" spc="0" normalizeH="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 UP</a:t>
            </a:r>
            <a:r>
              <a:rPr kumimoji="0" lang="en-ZA" sz="14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 </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Clinical trials undertaken with the University of Pretoria</a:t>
            </a:r>
            <a:endParaRPr kumimoji="0" lang="en-ZA" sz="14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dirty="0">
                <a:ln>
                  <a:noFill/>
                </a:ln>
                <a:solidFill>
                  <a:schemeClr val="tx2">
                    <a:lumMod val="50000"/>
                  </a:schemeClr>
                </a:solidFill>
                <a:effectLst/>
                <a:uLnTx/>
                <a:uFillTx/>
                <a:latin typeface="Arial"/>
                <a:ea typeface="+mn-ea"/>
                <a:cs typeface="Arial"/>
              </a:rPr>
              <a:t>Opportunity</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4.5</a:t>
            </a:r>
            <a:r>
              <a:rPr kumimoji="0" lang="en-ZA" sz="1400" b="0" i="0" u="none" strike="noStrike" kern="1200" cap="none" spc="0" normalizeH="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 million cases of diabetes in </a:t>
            </a:r>
            <a:r>
              <a:rPr kumimoji="0" lang="en-ZA" sz="14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South Africa – up 137% from 2017 </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South Africa has highest proportion of adults with diabetes in Africa</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&gt; R30 billion spent by diabetic patients in South Africa</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Over 69% of people with diabetes are undiagnosed in Africa</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77% of deaths due to diabetes occur in individuals younger than 60 </a:t>
            </a:r>
          </a:p>
          <a:p>
            <a:pPr marL="64294"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dirty="0">
                <a:ln>
                  <a:noFill/>
                </a:ln>
                <a:solidFill>
                  <a:schemeClr val="tx2">
                    <a:lumMod val="50000"/>
                  </a:schemeClr>
                </a:solidFill>
                <a:effectLst/>
                <a:uLnTx/>
                <a:uFillTx/>
                <a:latin typeface="Arial"/>
                <a:ea typeface="+mn-ea"/>
                <a:cs typeface="Arial"/>
              </a:rPr>
              <a:t>Status</a:t>
            </a:r>
          </a:p>
          <a:p>
            <a:pPr marL="363538" marR="0" lvl="0" indent="-277813"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chemeClr val="tx2">
                    <a:lumMod val="50000"/>
                  </a:schemeClr>
                </a:solidFill>
                <a:effectLst/>
                <a:uLnTx/>
                <a:uFillTx/>
                <a:latin typeface="Arial"/>
                <a:ea typeface="+mn-ea"/>
                <a:cs typeface="Arial"/>
              </a:rPr>
              <a:t>Kiara Health (Pty) Ltd commercialisation partner</a:t>
            </a:r>
          </a:p>
          <a:p>
            <a:pPr marL="363538" marR="0" lvl="0" indent="-277813" algn="l"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a:ln>
                <a:noFill/>
              </a:ln>
              <a:solidFill>
                <a:schemeClr val="tx2">
                  <a:lumMod val="50000"/>
                </a:schemeClr>
              </a:solidFill>
              <a:effectLst/>
              <a:uLnTx/>
              <a:uFillTx/>
              <a:latin typeface="Arial"/>
              <a:ea typeface="+mn-ea"/>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66797" y="3702573"/>
            <a:ext cx="2646294" cy="17641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66797" y="1772816"/>
            <a:ext cx="2646294" cy="1764196"/>
          </a:xfrm>
          <a:prstGeom prst="rect">
            <a:avLst/>
          </a:prstGeom>
        </p:spPr>
      </p:pic>
    </p:spTree>
    <p:extLst>
      <p:ext uri="{BB962C8B-B14F-4D97-AF65-F5344CB8AC3E}">
        <p14:creationId xmlns:p14="http://schemas.microsoft.com/office/powerpoint/2010/main" xmlns="" val="2835041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215516" y="1657718"/>
            <a:ext cx="5756780" cy="3859514"/>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2000" kern="1200">
                <a:solidFill>
                  <a:srgbClr val="032C50"/>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032C50"/>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032C50"/>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032C50"/>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rgbClr val="032C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lang="en-US" sz="1200" b="1" dirty="0">
                <a:solidFill>
                  <a:schemeClr val="tx2">
                    <a:lumMod val="50000"/>
                  </a:schemeClr>
                </a:solidFill>
              </a:rPr>
              <a:t>Challenge</a:t>
            </a:r>
            <a:r>
              <a:rPr kumimoji="0" lang="en-US" sz="1200" b="1" i="0" u="none" strike="noStrike" kern="1200" cap="none" spc="0" normalizeH="0" baseline="0" noProof="0" dirty="0">
                <a:ln>
                  <a:noFill/>
                </a:ln>
                <a:solidFill>
                  <a:schemeClr val="tx2">
                    <a:lumMod val="50000"/>
                  </a:schemeClr>
                </a:solidFill>
                <a:effectLst/>
                <a:uLnTx/>
                <a:uFillTx/>
                <a:latin typeface="Arial"/>
                <a:ea typeface="+mn-ea"/>
                <a:cs typeface="Arial"/>
              </a:rPr>
              <a:t>/opportunity</a:t>
            </a:r>
          </a:p>
          <a:p>
            <a:pPr marL="363538" marR="0" lvl="0" indent="-277813"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2">
                    <a:lumMod val="50000"/>
                  </a:schemeClr>
                </a:solidFill>
                <a:effectLst/>
                <a:uLnTx/>
                <a:uFillTx/>
                <a:latin typeface="Arial"/>
                <a:ea typeface="+mn-ea"/>
                <a:cs typeface="Arial"/>
              </a:rPr>
              <a:t>High costs of </a:t>
            </a:r>
            <a:r>
              <a:rPr kumimoji="0" lang="en-US" sz="1200" b="0" i="0" u="none" strike="noStrike" kern="1200" cap="none" spc="0" normalizeH="0" baseline="0" noProof="0" dirty="0" err="1">
                <a:ln>
                  <a:noFill/>
                </a:ln>
                <a:solidFill>
                  <a:schemeClr val="tx2">
                    <a:lumMod val="50000"/>
                  </a:schemeClr>
                </a:solidFill>
                <a:effectLst/>
                <a:uLnTx/>
                <a:uFillTx/>
                <a:latin typeface="Arial"/>
                <a:ea typeface="+mn-ea"/>
                <a:cs typeface="Arial"/>
              </a:rPr>
              <a:t>hospitalisation</a:t>
            </a:r>
            <a:r>
              <a:rPr kumimoji="0" lang="en-US" sz="1200" b="0" i="0" u="none" strike="noStrike" kern="1200" cap="none" spc="0" normalizeH="0" baseline="0" noProof="0" dirty="0">
                <a:ln>
                  <a:noFill/>
                </a:ln>
                <a:solidFill>
                  <a:schemeClr val="tx2">
                    <a:lumMod val="50000"/>
                  </a:schemeClr>
                </a:solidFill>
                <a:effectLst/>
                <a:uLnTx/>
                <a:uFillTx/>
                <a:latin typeface="Arial"/>
                <a:ea typeface="+mn-ea"/>
                <a:cs typeface="Arial"/>
              </a:rPr>
              <a:t> due to adverse drug reactions, poor health outcomes</a:t>
            </a:r>
            <a:r>
              <a:rPr kumimoji="0" lang="en-US" sz="1200" b="0" i="0" u="none" strike="noStrike" kern="1200" cap="none" spc="0" normalizeH="0" noProof="0" dirty="0">
                <a:ln>
                  <a:noFill/>
                </a:ln>
                <a:solidFill>
                  <a:schemeClr val="tx2">
                    <a:lumMod val="50000"/>
                  </a:schemeClr>
                </a:solidFill>
                <a:effectLst/>
                <a:uLnTx/>
                <a:uFillTx/>
                <a:latin typeface="Arial"/>
                <a:ea typeface="+mn-ea"/>
                <a:cs typeface="Arial"/>
              </a:rPr>
              <a:t> due to ineffective drugs</a:t>
            </a:r>
            <a:r>
              <a:rPr kumimoji="0" lang="en-US" sz="1200" b="0" i="0" u="none" strike="noStrike" kern="1200" cap="none" spc="0" normalizeH="0" baseline="0" noProof="0" dirty="0">
                <a:ln>
                  <a:noFill/>
                </a:ln>
                <a:solidFill>
                  <a:schemeClr val="tx2">
                    <a:lumMod val="50000"/>
                  </a:schemeClr>
                </a:solidFill>
                <a:effectLst/>
                <a:uLnTx/>
                <a:uFillTx/>
                <a:latin typeface="Arial"/>
                <a:ea typeface="+mn-ea"/>
                <a:cs typeface="Arial"/>
              </a:rPr>
              <a:t>, lack of pharmacovigilance capability to track safety of drugs that are approved for our markets</a:t>
            </a:r>
          </a:p>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schemeClr val="tx2">
                    <a:lumMod val="50000"/>
                  </a:schemeClr>
                </a:solidFill>
                <a:effectLst/>
                <a:uLnTx/>
                <a:uFillTx/>
                <a:latin typeface="Arial"/>
                <a:ea typeface="+mn-ea"/>
                <a:cs typeface="Arial"/>
              </a:rPr>
              <a:t>Technology concept</a:t>
            </a:r>
          </a:p>
          <a:p>
            <a:pPr marL="363538" marR="0" lvl="0" indent="-277813"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2">
                    <a:lumMod val="50000"/>
                  </a:schemeClr>
                </a:solidFill>
                <a:effectLst/>
                <a:uLnTx/>
                <a:uFillTx/>
                <a:latin typeface="Arial"/>
                <a:ea typeface="+mn-ea"/>
                <a:cs typeface="Arial"/>
              </a:rPr>
              <a:t>The South African Digital Precision Medicine Platform: Combining big data and bioengineering of liver organoids to provide precision medicine based healthcare to all South Africans based on genetic background</a:t>
            </a:r>
            <a:endParaRPr kumimoji="0" lang="en-ZA" sz="1200" b="0" i="0" u="none" strike="noStrike" kern="1200" cap="none" spc="0" normalizeH="0" baseline="0" noProof="0" dirty="0">
              <a:ln>
                <a:noFill/>
              </a:ln>
              <a:solidFill>
                <a:schemeClr val="tx2">
                  <a:lumMod val="50000"/>
                </a:schemeClr>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schemeClr val="tx2">
                    <a:lumMod val="50000"/>
                  </a:schemeClr>
                </a:solidFill>
                <a:effectLst/>
                <a:uLnTx/>
                <a:uFillTx/>
                <a:latin typeface="Arial"/>
                <a:ea typeface="+mn-ea"/>
                <a:cs typeface="Arial"/>
              </a:rPr>
              <a:t>Opportunity</a:t>
            </a:r>
          </a:p>
          <a:p>
            <a:pPr marL="363538" marR="0" lvl="0" indent="-277813"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2">
                    <a:lumMod val="50000"/>
                  </a:schemeClr>
                </a:solidFill>
                <a:effectLst/>
                <a:uLnTx/>
                <a:uFillTx/>
                <a:latin typeface="Arial"/>
                <a:ea typeface="+mn-ea"/>
                <a:cs typeface="Arial"/>
              </a:rPr>
              <a:t>Industry sector: pharmaceutical companies would buy aggregated data (local market value at R45</a:t>
            </a:r>
            <a:r>
              <a:rPr kumimoji="0" lang="en-US" sz="1200" b="0" i="0" u="none" strike="noStrike" kern="1200" cap="none" spc="0" normalizeH="0" noProof="0" dirty="0">
                <a:ln>
                  <a:noFill/>
                </a:ln>
                <a:solidFill>
                  <a:schemeClr val="tx2">
                    <a:lumMod val="50000"/>
                  </a:schemeClr>
                </a:solidFill>
                <a:effectLst/>
                <a:uLnTx/>
                <a:uFillTx/>
                <a:latin typeface="Arial"/>
                <a:ea typeface="+mn-ea"/>
                <a:cs typeface="Arial"/>
              </a:rPr>
              <a:t> </a:t>
            </a:r>
            <a:r>
              <a:rPr kumimoji="0" lang="en-US" sz="1200" b="0" i="0" u="none" strike="noStrike" kern="1200" cap="none" spc="0" normalizeH="0" noProof="0" dirty="0" err="1">
                <a:ln>
                  <a:noFill/>
                </a:ln>
                <a:solidFill>
                  <a:schemeClr val="tx2">
                    <a:lumMod val="50000"/>
                  </a:schemeClr>
                </a:solidFill>
                <a:effectLst/>
                <a:uLnTx/>
                <a:uFillTx/>
                <a:latin typeface="Arial"/>
                <a:ea typeface="+mn-ea"/>
                <a:cs typeface="Arial"/>
              </a:rPr>
              <a:t>bn</a:t>
            </a:r>
            <a:r>
              <a:rPr kumimoji="0" lang="en-US" sz="1200" b="0" i="0" u="none" strike="noStrike" kern="1200" cap="none" spc="0" normalizeH="0" baseline="0" noProof="0" dirty="0">
                <a:ln>
                  <a:noFill/>
                </a:ln>
                <a:solidFill>
                  <a:schemeClr val="tx2">
                    <a:lumMod val="50000"/>
                  </a:schemeClr>
                </a:solidFill>
                <a:effectLst/>
                <a:uLnTx/>
                <a:uFillTx/>
                <a:latin typeface="Arial"/>
                <a:ea typeface="+mn-ea"/>
                <a:cs typeface="Arial"/>
              </a:rPr>
              <a:t>) on drug performance</a:t>
            </a:r>
          </a:p>
          <a:p>
            <a:pPr marL="363538" marR="0" lvl="0" indent="-277813"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2">
                    <a:lumMod val="50000"/>
                  </a:schemeClr>
                </a:solidFill>
                <a:effectLst/>
                <a:uLnTx/>
                <a:uFillTx/>
                <a:latin typeface="Arial"/>
                <a:ea typeface="+mn-ea"/>
                <a:cs typeface="Arial"/>
              </a:rPr>
              <a:t>Regulatory sector: SAHPRA would have access to the ONLY pharmacovigilence reporting system in the region/ continent </a:t>
            </a:r>
          </a:p>
          <a:p>
            <a:pPr marL="363538" marR="0" lvl="0" indent="-277813"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2">
                    <a:lumMod val="50000"/>
                  </a:schemeClr>
                </a:solidFill>
                <a:effectLst/>
                <a:uLnTx/>
                <a:uFillTx/>
                <a:latin typeface="Arial"/>
                <a:ea typeface="+mn-ea"/>
                <a:cs typeface="Arial"/>
              </a:rPr>
              <a:t>Private clients: Medical schemes would pay for tests to minimise cost of the wrong treatment (local market value R160 </a:t>
            </a:r>
            <a:r>
              <a:rPr kumimoji="0" lang="en-US" sz="1200" b="0" i="0" u="none" strike="noStrike" kern="1200" cap="none" spc="0" normalizeH="0" baseline="0" noProof="0" dirty="0" err="1">
                <a:ln>
                  <a:noFill/>
                </a:ln>
                <a:solidFill>
                  <a:schemeClr val="tx2">
                    <a:lumMod val="50000"/>
                  </a:schemeClr>
                </a:solidFill>
                <a:effectLst/>
                <a:uLnTx/>
                <a:uFillTx/>
                <a:latin typeface="Arial"/>
                <a:ea typeface="+mn-ea"/>
                <a:cs typeface="Arial"/>
              </a:rPr>
              <a:t>bn</a:t>
            </a:r>
            <a:r>
              <a:rPr kumimoji="0" lang="en-US" sz="1200" b="0" i="0" u="none" strike="noStrike" kern="1200" cap="none" spc="0" normalizeH="0" baseline="0" noProof="0" dirty="0">
                <a:ln>
                  <a:noFill/>
                </a:ln>
                <a:solidFill>
                  <a:schemeClr val="tx2">
                    <a:lumMod val="50000"/>
                  </a:schemeClr>
                </a:solidFill>
                <a:effectLst/>
                <a:uLnTx/>
                <a:uFillTx/>
                <a:latin typeface="Arial"/>
                <a:ea typeface="+mn-ea"/>
                <a:cs typeface="Arial"/>
              </a:rPr>
              <a:t>)</a:t>
            </a:r>
          </a:p>
          <a:p>
            <a:pPr marL="363538" marR="0" lvl="0" indent="-277813"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2">
                    <a:lumMod val="50000"/>
                  </a:schemeClr>
                </a:solidFill>
                <a:effectLst/>
                <a:uLnTx/>
                <a:uFillTx/>
                <a:latin typeface="Arial"/>
                <a:ea typeface="+mn-ea"/>
                <a:cs typeface="Arial"/>
              </a:rPr>
              <a:t>State clients: DoH could incorporate this into their ‘Track’ lab system to democratise health care (Annual budget for SA of R150 </a:t>
            </a:r>
            <a:r>
              <a:rPr kumimoji="0" lang="en-US" sz="1200" b="0" i="0" u="none" strike="noStrike" kern="1200" cap="none" spc="0" normalizeH="0" baseline="0" noProof="0" dirty="0" err="1">
                <a:ln>
                  <a:noFill/>
                </a:ln>
                <a:solidFill>
                  <a:schemeClr val="tx2">
                    <a:lumMod val="50000"/>
                  </a:schemeClr>
                </a:solidFill>
                <a:effectLst/>
                <a:uLnTx/>
                <a:uFillTx/>
                <a:latin typeface="Arial"/>
                <a:ea typeface="+mn-ea"/>
                <a:cs typeface="Arial"/>
              </a:rPr>
              <a:t>bn</a:t>
            </a:r>
            <a:r>
              <a:rPr kumimoji="0" lang="en-US" sz="1200" b="0" i="0" u="none" strike="noStrike" kern="1200" cap="none" spc="0" normalizeH="0" baseline="0" noProof="0" dirty="0">
                <a:ln>
                  <a:noFill/>
                </a:ln>
                <a:solidFill>
                  <a:schemeClr val="tx2">
                    <a:lumMod val="50000"/>
                  </a:schemeClr>
                </a:solidFill>
                <a:effectLst/>
                <a:uLnTx/>
                <a:uFillTx/>
                <a:latin typeface="Arial"/>
                <a:ea typeface="+mn-ea"/>
                <a:cs typeface="Arial"/>
              </a:rPr>
              <a:t>)</a:t>
            </a:r>
          </a:p>
          <a:p>
            <a:pPr marL="64294"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schemeClr val="tx2">
                    <a:lumMod val="50000"/>
                  </a:schemeClr>
                </a:solidFill>
                <a:effectLst/>
                <a:uLnTx/>
                <a:uFillTx/>
                <a:latin typeface="Arial"/>
                <a:ea typeface="+mn-ea"/>
                <a:cs typeface="Arial"/>
              </a:rPr>
              <a:t>Status</a:t>
            </a:r>
          </a:p>
          <a:p>
            <a:pPr marL="363538" marR="0" lvl="0" indent="-277813"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a:ln>
                  <a:noFill/>
                </a:ln>
                <a:solidFill>
                  <a:schemeClr val="tx2">
                    <a:lumMod val="50000"/>
                  </a:schemeClr>
                </a:solidFill>
                <a:effectLst/>
                <a:uLnTx/>
                <a:uFillTx/>
                <a:latin typeface="Arial"/>
                <a:ea typeface="+mn-ea"/>
                <a:cs typeface="Arial"/>
              </a:rPr>
              <a:t>Secured partnerships with </a:t>
            </a:r>
            <a:r>
              <a:rPr kumimoji="0" lang="en-US" sz="1200" b="0" i="0" u="none" strike="noStrike" kern="1200" cap="none" spc="0" normalizeH="0" baseline="0" noProof="0" dirty="0" err="1">
                <a:ln>
                  <a:noFill/>
                </a:ln>
                <a:solidFill>
                  <a:schemeClr val="tx2">
                    <a:lumMod val="50000"/>
                  </a:schemeClr>
                </a:solidFill>
                <a:effectLst/>
                <a:uLnTx/>
                <a:uFillTx/>
                <a:latin typeface="Arial"/>
                <a:ea typeface="+mn-ea"/>
                <a:cs typeface="Arial"/>
              </a:rPr>
              <a:t>Diplomics</a:t>
            </a:r>
            <a:r>
              <a:rPr kumimoji="0" lang="en-US" sz="1200" b="0" i="0" u="none" strike="noStrike" kern="1200" cap="none" spc="0" normalizeH="0" baseline="0" noProof="0" dirty="0">
                <a:ln>
                  <a:noFill/>
                </a:ln>
                <a:solidFill>
                  <a:schemeClr val="tx2">
                    <a:lumMod val="50000"/>
                  </a:schemeClr>
                </a:solidFill>
                <a:effectLst/>
                <a:uLnTx/>
                <a:uFillTx/>
                <a:latin typeface="Arial"/>
                <a:ea typeface="+mn-ea"/>
                <a:cs typeface="Arial"/>
              </a:rPr>
              <a:t>, IBM and </a:t>
            </a:r>
            <a:r>
              <a:rPr kumimoji="0" lang="en-US" sz="1200" b="0" i="0" u="none" strike="noStrike" kern="1200" cap="none" spc="0" normalizeH="0" baseline="0" noProof="0" dirty="0" err="1">
                <a:ln>
                  <a:noFill/>
                </a:ln>
                <a:solidFill>
                  <a:schemeClr val="tx2">
                    <a:lumMod val="50000"/>
                  </a:schemeClr>
                </a:solidFill>
                <a:effectLst/>
                <a:uLnTx/>
                <a:uFillTx/>
                <a:latin typeface="Arial"/>
                <a:ea typeface="+mn-ea"/>
                <a:cs typeface="Arial"/>
              </a:rPr>
              <a:t>Jembi</a:t>
            </a:r>
            <a:r>
              <a:rPr kumimoji="0" lang="en-US" sz="1200" b="0" i="0" u="none" strike="noStrike" kern="1200" cap="none" spc="0" normalizeH="0" baseline="0" noProof="0" dirty="0">
                <a:ln>
                  <a:noFill/>
                </a:ln>
                <a:solidFill>
                  <a:schemeClr val="tx2">
                    <a:lumMod val="50000"/>
                  </a:schemeClr>
                </a:solidFill>
                <a:effectLst/>
                <a:uLnTx/>
                <a:uFillTx/>
                <a:latin typeface="Arial"/>
                <a:ea typeface="+mn-ea"/>
                <a:cs typeface="Arial"/>
              </a:rPr>
              <a:t> Health to ensure we coordinate best digital/ data practise</a:t>
            </a:r>
          </a:p>
          <a:p>
            <a:pPr marL="363538" marR="0" lvl="0" indent="-277813"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a:ln>
                  <a:noFill/>
                </a:ln>
                <a:solidFill>
                  <a:schemeClr val="tx2">
                    <a:lumMod val="50000"/>
                  </a:schemeClr>
                </a:solidFill>
                <a:effectLst/>
                <a:uLnTx/>
                <a:uFillTx/>
                <a:latin typeface="Arial"/>
                <a:ea typeface="+mn-ea"/>
                <a:cs typeface="Arial"/>
              </a:rPr>
              <a:t>Proof-of-concept project proposal requested by the Gates Foundation</a:t>
            </a:r>
          </a:p>
          <a:p>
            <a:pPr marL="363538" marR="0" lvl="0" indent="-277813"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a:ln>
                  <a:noFill/>
                </a:ln>
                <a:solidFill>
                  <a:schemeClr val="tx2">
                    <a:lumMod val="50000"/>
                  </a:schemeClr>
                </a:solidFill>
                <a:effectLst/>
                <a:uLnTx/>
                <a:uFillTx/>
                <a:latin typeface="Arial"/>
                <a:ea typeface="+mn-ea"/>
                <a:cs typeface="Arial"/>
              </a:rPr>
              <a:t>Technology could be market ready in one year</a:t>
            </a:r>
          </a:p>
        </p:txBody>
      </p:sp>
      <p:sp>
        <p:nvSpPr>
          <p:cNvPr id="12" name="TextBox 11"/>
          <p:cNvSpPr txBox="1"/>
          <p:nvPr/>
        </p:nvSpPr>
        <p:spPr>
          <a:xfrm>
            <a:off x="251520" y="1253195"/>
            <a:ext cx="8661571" cy="338554"/>
          </a:xfrm>
          <a:prstGeom prst="rect">
            <a:avLst/>
          </a:prstGeom>
          <a:solidFill>
            <a:srgbClr val="27BFD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32C50"/>
                </a:solidFill>
                <a:effectLst/>
                <a:uLnTx/>
                <a:uFillTx/>
                <a:latin typeface="Arial"/>
                <a:ea typeface="+mn-ea"/>
                <a:cs typeface="Arial"/>
              </a:rPr>
              <a:t>Digital Precision Medicine </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03915" y="3859735"/>
            <a:ext cx="2761563" cy="184020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5701" y="1795933"/>
            <a:ext cx="2769777" cy="1849091"/>
          </a:xfrm>
          <a:prstGeom prst="rect">
            <a:avLst/>
          </a:prstGeom>
        </p:spPr>
      </p:pic>
      <p:sp>
        <p:nvSpPr>
          <p:cNvPr id="10" name="Title 1">
            <a:extLst>
              <a:ext uri="{FF2B5EF4-FFF2-40B4-BE49-F238E27FC236}">
                <a16:creationId xmlns:a16="http://schemas.microsoft.com/office/drawing/2014/main" xmlns="" id="{D3A56DB9-A62F-4B84-9653-E9E390CC8804}"/>
              </a:ext>
            </a:extLst>
          </p:cNvPr>
          <p:cNvSpPr txBox="1">
            <a:spLocks/>
          </p:cNvSpPr>
          <p:nvPr/>
        </p:nvSpPr>
        <p:spPr>
          <a:xfrm>
            <a:off x="373928" y="121948"/>
            <a:ext cx="8662568"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rPr>
              <a:t>Chemicals, agriculture, food and health </a:t>
            </a:r>
            <a:r>
              <a:rPr kumimoji="0" lang="en-US"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
            </a:r>
            <a:br>
              <a:rPr kumimoji="0" lang="en-US"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br>
            <a:endParaRPr kumimoji="0" lang="en-ZA"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endParaRPr>
          </a:p>
        </p:txBody>
      </p:sp>
    </p:spTree>
    <p:extLst>
      <p:ext uri="{BB962C8B-B14F-4D97-AF65-F5344CB8AC3E}">
        <p14:creationId xmlns:p14="http://schemas.microsoft.com/office/powerpoint/2010/main" xmlns="" val="872155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418" y="1253195"/>
            <a:ext cx="8501049" cy="369332"/>
          </a:xfrm>
          <a:prstGeom prst="rect">
            <a:avLst/>
          </a:prstGeom>
          <a:solidFill>
            <a:srgbClr val="27BFD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32C50"/>
                </a:solidFill>
                <a:effectLst/>
                <a:uLnTx/>
                <a:uFillTx/>
                <a:latin typeface="Arial"/>
                <a:ea typeface="+mn-ea"/>
                <a:cs typeface="Arial"/>
              </a:rPr>
              <a:t>Agroprocessing</a:t>
            </a:r>
            <a:r>
              <a:rPr kumimoji="0" lang="en-US" sz="1800" b="1" i="0" u="none" strike="noStrike" kern="1200" cap="none" spc="0" normalizeH="0" baseline="0" noProof="0" dirty="0">
                <a:ln>
                  <a:noFill/>
                </a:ln>
                <a:solidFill>
                  <a:srgbClr val="032C50"/>
                </a:solidFill>
                <a:effectLst/>
                <a:uLnTx/>
                <a:uFillTx/>
                <a:latin typeface="Arial"/>
                <a:ea typeface="+mn-ea"/>
                <a:cs typeface="Arial"/>
              </a:rPr>
              <a:t> Cannabis</a:t>
            </a:r>
          </a:p>
        </p:txBody>
      </p:sp>
      <p:sp>
        <p:nvSpPr>
          <p:cNvPr id="6" name="Content Placeholder 1"/>
          <p:cNvSpPr txBox="1">
            <a:spLocks/>
          </p:cNvSpPr>
          <p:nvPr/>
        </p:nvSpPr>
        <p:spPr>
          <a:xfrm>
            <a:off x="283418" y="1670049"/>
            <a:ext cx="5584726" cy="3859514"/>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2000" kern="1200">
                <a:solidFill>
                  <a:srgbClr val="032C50"/>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032C50"/>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032C50"/>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032C50"/>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rgbClr val="032C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1400" b="1" i="0" u="none" strike="noStrike" kern="1200" cap="none" spc="0" normalizeH="0" baseline="0" noProof="0" dirty="0">
                <a:ln>
                  <a:noFill/>
                </a:ln>
                <a:solidFill>
                  <a:srgbClr val="1F497D">
                    <a:lumMod val="50000"/>
                  </a:srgbClr>
                </a:solidFill>
                <a:effectLst/>
                <a:uLnTx/>
                <a:uFillTx/>
                <a:latin typeface="Arial"/>
                <a:ea typeface="+mn-ea"/>
                <a:cs typeface="Arial"/>
              </a:rPr>
              <a:t>The problem</a:t>
            </a:r>
          </a:p>
          <a:p>
            <a:pPr marL="363538" marR="0" lvl="0" indent="-277813" algn="l" defTabSz="457200" rtl="0" eaLnBrk="1" fontAlgn="auto" latinLnBrk="0" hangingPunct="1">
              <a:lnSpc>
                <a:spcPct val="100000"/>
              </a:lnSpc>
              <a:spcBef>
                <a:spcPct val="20000"/>
              </a:spcBef>
              <a:spcAft>
                <a:spcPts val="0"/>
              </a:spcAft>
              <a:buClrTx/>
              <a:buSzTx/>
              <a:buFont typeface="Arial" charset="0"/>
              <a:buChar char="•"/>
              <a:tabLst>
                <a:tab pos="271463" algn="l"/>
              </a:tabLst>
              <a:defRPr/>
            </a:pPr>
            <a:r>
              <a:rPr kumimoji="0" lang="en-US" sz="1200" b="0" i="0" u="none" strike="noStrike" kern="1200" cap="none" spc="0" normalizeH="0" baseline="0" noProof="0" dirty="0">
                <a:ln>
                  <a:noFill/>
                </a:ln>
                <a:solidFill>
                  <a:srgbClr val="1F497D">
                    <a:lumMod val="50000"/>
                  </a:srgbClr>
                </a:solidFill>
                <a:effectLst/>
                <a:uLnTx/>
                <a:uFillTx/>
                <a:latin typeface="Arial"/>
                <a:ea typeface="+mn-ea"/>
                <a:cs typeface="Arial"/>
              </a:rPr>
              <a:t>Legislation is paving the way for the declassification of hemp as an illegal crop, and potentially cannabis (dagga) as well, but current bulk production is illegal, and farmers do not  have access to value adding technology</a:t>
            </a:r>
          </a:p>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1400" b="1" i="0" u="none" strike="noStrike" kern="1200" cap="none" spc="0" normalizeH="0" baseline="0" noProof="0" dirty="0">
                <a:ln>
                  <a:noFill/>
                </a:ln>
                <a:solidFill>
                  <a:srgbClr val="1F497D">
                    <a:lumMod val="50000"/>
                  </a:srgbClr>
                </a:solidFill>
                <a:effectLst/>
                <a:uLnTx/>
                <a:uFillTx/>
                <a:latin typeface="Arial"/>
                <a:ea typeface="+mn-ea"/>
                <a:cs typeface="Arial"/>
              </a:rPr>
              <a:t>The opportunity</a:t>
            </a:r>
          </a:p>
          <a:p>
            <a:pPr marL="363538" marR="0" lvl="0" indent="-277813" algn="l" defTabSz="457200" rtl="0" eaLnBrk="1" fontAlgn="auto" latinLnBrk="0" hangingPunct="1">
              <a:lnSpc>
                <a:spcPct val="100000"/>
              </a:lnSpc>
              <a:spcBef>
                <a:spcPct val="20000"/>
              </a:spcBef>
              <a:spcAft>
                <a:spcPts val="0"/>
              </a:spcAft>
              <a:buClrTx/>
              <a:buSzTx/>
              <a:buFont typeface="Arial" charset="0"/>
              <a:buChar char="•"/>
              <a:tabLst>
                <a:tab pos="271463" algn="l"/>
              </a:tabLst>
              <a:defRPr/>
            </a:pPr>
            <a:r>
              <a:rPr kumimoji="0" lang="en-US" sz="1200" b="0" i="0" u="none" strike="noStrike" kern="1200" cap="none" spc="0" normalizeH="0" baseline="0" noProof="0" dirty="0">
                <a:ln>
                  <a:noFill/>
                </a:ln>
                <a:solidFill>
                  <a:srgbClr val="1F497D">
                    <a:lumMod val="50000"/>
                  </a:srgbClr>
                </a:solidFill>
                <a:effectLst/>
                <a:uLnTx/>
                <a:uFillTx/>
                <a:latin typeface="Arial"/>
                <a:ea typeface="+mn-ea"/>
                <a:cs typeface="Arial"/>
              </a:rPr>
              <a:t>Cannabis production in Africa is estimated to be 38,000 tons per year despite the fact that it is illegal in most countries. </a:t>
            </a:r>
          </a:p>
          <a:p>
            <a:pPr marL="363538" marR="0" lvl="0" indent="-277813" algn="l" defTabSz="457200" rtl="0" eaLnBrk="1" fontAlgn="auto" latinLnBrk="0" hangingPunct="1">
              <a:lnSpc>
                <a:spcPct val="100000"/>
              </a:lnSpc>
              <a:spcBef>
                <a:spcPct val="20000"/>
              </a:spcBef>
              <a:spcAft>
                <a:spcPts val="0"/>
              </a:spcAft>
              <a:buClrTx/>
              <a:buSzTx/>
              <a:buFont typeface="Arial" charset="0"/>
              <a:buChar char="•"/>
              <a:tabLst>
                <a:tab pos="271463" algn="l"/>
              </a:tabLst>
              <a:defRPr/>
            </a:pPr>
            <a:r>
              <a:rPr kumimoji="0" lang="en-US" sz="1200" b="0" i="0" u="none" strike="noStrike" kern="1200" cap="none" spc="0" normalizeH="0" baseline="0" noProof="0" dirty="0">
                <a:ln>
                  <a:noFill/>
                </a:ln>
                <a:solidFill>
                  <a:srgbClr val="1F497D">
                    <a:lumMod val="50000"/>
                  </a:srgbClr>
                </a:solidFill>
                <a:effectLst/>
                <a:uLnTx/>
                <a:uFillTx/>
                <a:latin typeface="Arial"/>
                <a:ea typeface="+mn-ea"/>
                <a:cs typeface="Arial"/>
              </a:rPr>
              <a:t>South Africa is the third largest producer of cannabis in the world (2,500 tons per year). 900,000 farmers who grow cannabis; 350,000 traditional healers who grow their own cannabis for medical reasons</a:t>
            </a:r>
            <a:endParaRPr kumimoji="0" lang="en-ZA" sz="1200" b="0" i="0" u="none" strike="noStrike" kern="1200" cap="none" spc="0" normalizeH="0" baseline="0" noProof="0" dirty="0">
              <a:ln>
                <a:noFill/>
              </a:ln>
              <a:solidFill>
                <a:srgbClr val="1F497D">
                  <a:lumMod val="50000"/>
                </a:srgbClr>
              </a:solidFill>
              <a:effectLst/>
              <a:uLnTx/>
              <a:uFillTx/>
              <a:latin typeface="Arial"/>
              <a:ea typeface="+mn-ea"/>
              <a:cs typeface="Arial"/>
            </a:endParaRPr>
          </a:p>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1400" b="1" i="0" u="none" strike="noStrike" kern="1200" cap="none" spc="0" normalizeH="0" baseline="0" noProof="0" dirty="0">
                <a:ln>
                  <a:noFill/>
                </a:ln>
                <a:solidFill>
                  <a:srgbClr val="1F497D">
                    <a:lumMod val="50000"/>
                  </a:srgbClr>
                </a:solidFill>
                <a:effectLst/>
                <a:uLnTx/>
                <a:uFillTx/>
                <a:latin typeface="Arial"/>
                <a:ea typeface="+mn-ea"/>
                <a:cs typeface="Arial"/>
              </a:rPr>
              <a:t>CSIR intervention/contribution</a:t>
            </a:r>
          </a:p>
          <a:p>
            <a:pPr marL="363538" indent="-277813">
              <a:buFont typeface="Arial" charset="0"/>
              <a:buChar char="•"/>
              <a:tabLst>
                <a:tab pos="271463" algn="l"/>
              </a:tabLst>
              <a:defRPr/>
            </a:pPr>
            <a:r>
              <a:rPr lang="en-US" sz="1200" dirty="0">
                <a:solidFill>
                  <a:srgbClr val="1F497D">
                    <a:lumMod val="50000"/>
                  </a:srgbClr>
                </a:solidFill>
              </a:rPr>
              <a:t>Facilitate farmer participation in main stream economy once licensed</a:t>
            </a:r>
          </a:p>
          <a:p>
            <a:pPr marL="363538" indent="-277813">
              <a:buFont typeface="Arial" charset="0"/>
              <a:buChar char="•"/>
              <a:tabLst>
                <a:tab pos="271463" algn="l"/>
              </a:tabLst>
              <a:defRPr/>
            </a:pPr>
            <a:r>
              <a:rPr lang="en-US" sz="1200" dirty="0">
                <a:solidFill>
                  <a:srgbClr val="1F497D">
                    <a:lumMod val="50000"/>
                  </a:srgbClr>
                </a:solidFill>
              </a:rPr>
              <a:t>Infrastructure for </a:t>
            </a:r>
            <a:r>
              <a:rPr lang="en-US" sz="1200" dirty="0" err="1">
                <a:solidFill>
                  <a:srgbClr val="1F497D">
                    <a:lumMod val="50000"/>
                  </a:srgbClr>
                </a:solidFill>
              </a:rPr>
              <a:t>fibre</a:t>
            </a:r>
            <a:r>
              <a:rPr lang="en-US" sz="1200" dirty="0">
                <a:solidFill>
                  <a:srgbClr val="1F497D">
                    <a:lumMod val="50000"/>
                  </a:srgbClr>
                </a:solidFill>
              </a:rPr>
              <a:t> processing in Port Elizabeth</a:t>
            </a:r>
          </a:p>
          <a:p>
            <a:pPr marL="363538" lvl="0" indent="-277813">
              <a:buFont typeface="Arial" charset="0"/>
              <a:buChar char="•"/>
              <a:tabLst>
                <a:tab pos="271463" algn="l"/>
              </a:tabLst>
              <a:defRPr/>
            </a:pPr>
            <a:r>
              <a:rPr kumimoji="0" lang="en-US" sz="1200" b="0" i="0" u="none" strike="noStrike" kern="1200" cap="none" spc="0" normalizeH="0" baseline="0" noProof="0" dirty="0">
                <a:ln>
                  <a:noFill/>
                </a:ln>
                <a:solidFill>
                  <a:srgbClr val="1F497D">
                    <a:lumMod val="50000"/>
                  </a:srgbClr>
                </a:solidFill>
                <a:effectLst/>
                <a:uLnTx/>
                <a:uFillTx/>
                <a:latin typeface="Arial"/>
                <a:ea typeface="+mn-ea"/>
                <a:cs typeface="Arial"/>
              </a:rPr>
              <a:t>Cannabis oil </a:t>
            </a:r>
            <a:r>
              <a:rPr lang="en-US" sz="1200" dirty="0">
                <a:solidFill>
                  <a:srgbClr val="1F497D">
                    <a:lumMod val="50000"/>
                  </a:srgbClr>
                </a:solidFill>
              </a:rPr>
              <a:t>extraction capabilities, including analytical capabilities</a:t>
            </a:r>
            <a:endParaRPr kumimoji="0" lang="en-US" sz="1200" b="0" i="0" u="none" strike="noStrike" kern="1200" cap="none" spc="0" normalizeH="0" baseline="0" noProof="0" dirty="0">
              <a:ln>
                <a:noFill/>
              </a:ln>
              <a:solidFill>
                <a:srgbClr val="1F497D">
                  <a:lumMod val="50000"/>
                </a:srgbClr>
              </a:solidFill>
              <a:effectLst/>
              <a:uLnTx/>
              <a:uFillTx/>
              <a:latin typeface="Arial"/>
              <a:ea typeface="+mn-ea"/>
              <a:cs typeface="Arial"/>
            </a:endParaRPr>
          </a:p>
          <a:p>
            <a:pPr marL="363538" marR="0" lvl="0" indent="-277813" algn="l" defTabSz="457200" rtl="0" eaLnBrk="1" fontAlgn="auto" latinLnBrk="0" hangingPunct="1">
              <a:lnSpc>
                <a:spcPct val="100000"/>
              </a:lnSpc>
              <a:spcBef>
                <a:spcPct val="20000"/>
              </a:spcBef>
              <a:spcAft>
                <a:spcPts val="0"/>
              </a:spcAft>
              <a:buClrTx/>
              <a:buSzTx/>
              <a:buFont typeface="Arial" charset="0"/>
              <a:buChar char="•"/>
              <a:tabLst>
                <a:tab pos="271463" algn="l"/>
              </a:tabLst>
              <a:defRPr/>
            </a:pPr>
            <a:r>
              <a:rPr kumimoji="0" lang="en-US" sz="1200" b="0" i="0" u="none" strike="noStrike" kern="1200" cap="none" spc="0" normalizeH="0" baseline="0" noProof="0" dirty="0">
                <a:ln>
                  <a:noFill/>
                </a:ln>
                <a:solidFill>
                  <a:srgbClr val="1F497D">
                    <a:lumMod val="50000"/>
                  </a:srgbClr>
                </a:solidFill>
                <a:effectLst/>
                <a:uLnTx/>
                <a:uFillTx/>
                <a:latin typeface="Arial"/>
                <a:ea typeface="+mn-ea"/>
                <a:cs typeface="Arial"/>
              </a:rPr>
              <a:t>Enhancing water solubilisation of cannabinoids</a:t>
            </a:r>
          </a:p>
          <a:p>
            <a:pPr marL="363538" marR="0" lvl="0" indent="-277813" algn="l" defTabSz="457200" rtl="0" eaLnBrk="1" fontAlgn="auto" latinLnBrk="0" hangingPunct="1">
              <a:lnSpc>
                <a:spcPct val="100000"/>
              </a:lnSpc>
              <a:spcBef>
                <a:spcPct val="20000"/>
              </a:spcBef>
              <a:spcAft>
                <a:spcPts val="0"/>
              </a:spcAft>
              <a:buClrTx/>
              <a:buSzTx/>
              <a:buFont typeface="Arial" charset="0"/>
              <a:buChar char="•"/>
              <a:tabLst>
                <a:tab pos="271463" algn="l"/>
              </a:tabLst>
              <a:defRPr/>
            </a:pPr>
            <a:r>
              <a:rPr kumimoji="0" lang="en-US" sz="1200" b="0" i="0" u="none" strike="noStrike" kern="1200" cap="none" spc="0" normalizeH="0" baseline="0" noProof="0" dirty="0">
                <a:ln>
                  <a:noFill/>
                </a:ln>
                <a:solidFill>
                  <a:srgbClr val="1F497D">
                    <a:lumMod val="50000"/>
                  </a:srgbClr>
                </a:solidFill>
                <a:effectLst/>
                <a:uLnTx/>
                <a:uFillTx/>
                <a:latin typeface="Arial"/>
                <a:ea typeface="+mn-ea"/>
                <a:cs typeface="Arial"/>
              </a:rPr>
              <a:t>Encapsulation of cannabinoids </a:t>
            </a:r>
          </a:p>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1400" b="1" i="0" u="none" strike="noStrike" kern="1200" cap="none" spc="0" normalizeH="0" baseline="0" noProof="0" dirty="0">
                <a:ln>
                  <a:noFill/>
                </a:ln>
                <a:solidFill>
                  <a:srgbClr val="1F497D">
                    <a:lumMod val="50000"/>
                  </a:srgbClr>
                </a:solidFill>
                <a:effectLst/>
                <a:uLnTx/>
                <a:uFillTx/>
                <a:latin typeface="Arial"/>
                <a:ea typeface="+mn-ea"/>
                <a:cs typeface="Arial"/>
              </a:rPr>
              <a:t>Current Status</a:t>
            </a:r>
          </a:p>
          <a:p>
            <a:pPr marL="363538" marR="0" lvl="0" indent="-277813" algn="l" defTabSz="457200" rtl="0" eaLnBrk="1" fontAlgn="auto" latinLnBrk="0" hangingPunct="1">
              <a:lnSpc>
                <a:spcPct val="100000"/>
              </a:lnSpc>
              <a:spcBef>
                <a:spcPct val="20000"/>
              </a:spcBef>
              <a:spcAft>
                <a:spcPts val="0"/>
              </a:spcAft>
              <a:buClrTx/>
              <a:buSzTx/>
              <a:buFont typeface="Arial" charset="0"/>
              <a:buChar char="•"/>
              <a:tabLst>
                <a:tab pos="271463" algn="l"/>
              </a:tabLst>
              <a:defRPr/>
            </a:pPr>
            <a:r>
              <a:rPr kumimoji="0" lang="en-US" sz="1200" b="0" i="0" u="none" strike="noStrike" kern="1200" cap="none" spc="0" normalizeH="0" baseline="0" noProof="0" dirty="0" err="1">
                <a:ln>
                  <a:noFill/>
                </a:ln>
                <a:solidFill>
                  <a:srgbClr val="1F497D">
                    <a:lumMod val="50000"/>
                  </a:srgbClr>
                </a:solidFill>
                <a:effectLst/>
                <a:uLnTx/>
                <a:uFillTx/>
                <a:latin typeface="Arial"/>
                <a:ea typeface="+mn-ea"/>
                <a:cs typeface="Arial"/>
              </a:rPr>
              <a:t>Fibre</a:t>
            </a:r>
            <a:r>
              <a:rPr kumimoji="0" lang="en-US" sz="1200" b="0" i="0" u="none" strike="noStrike" kern="1200" cap="none" spc="0" normalizeH="0" baseline="0" noProof="0" dirty="0">
                <a:ln>
                  <a:noFill/>
                </a:ln>
                <a:solidFill>
                  <a:srgbClr val="1F497D">
                    <a:lumMod val="50000"/>
                  </a:srgbClr>
                </a:solidFill>
                <a:effectLst/>
                <a:uLnTx/>
                <a:uFillTx/>
                <a:latin typeface="Arial"/>
                <a:ea typeface="+mn-ea"/>
                <a:cs typeface="Arial"/>
              </a:rPr>
              <a:t> processing facility business plan developed in partnership with </a:t>
            </a:r>
            <a:r>
              <a:rPr kumimoji="0" lang="en-US" sz="1200" b="0" i="0" u="none" strike="noStrike" kern="1200" cap="none" spc="0" normalizeH="0" baseline="0" noProof="0" dirty="0" err="1">
                <a:ln>
                  <a:noFill/>
                </a:ln>
                <a:solidFill>
                  <a:srgbClr val="1F497D">
                    <a:lumMod val="50000"/>
                  </a:srgbClr>
                </a:solidFill>
                <a:effectLst/>
                <a:uLnTx/>
                <a:uFillTx/>
                <a:latin typeface="Arial"/>
                <a:ea typeface="+mn-ea"/>
                <a:cs typeface="Arial"/>
              </a:rPr>
              <a:t>Coega</a:t>
            </a:r>
            <a:r>
              <a:rPr kumimoji="0" lang="en-US" sz="1200" b="0" i="0" u="none" strike="noStrike" kern="1200" cap="none" spc="0" normalizeH="0" baseline="0" noProof="0" dirty="0">
                <a:ln>
                  <a:noFill/>
                </a:ln>
                <a:solidFill>
                  <a:srgbClr val="1F497D">
                    <a:lumMod val="50000"/>
                  </a:srgbClr>
                </a:solidFill>
                <a:effectLst/>
                <a:uLnTx/>
                <a:uFillTx/>
                <a:latin typeface="Arial"/>
                <a:ea typeface="+mn-ea"/>
                <a:cs typeface="Arial"/>
              </a:rPr>
              <a:t> IDZ for </a:t>
            </a:r>
            <a:r>
              <a:rPr kumimoji="0" lang="en-US" sz="1200" b="0" i="0" u="none" strike="noStrike" kern="1200" cap="none" spc="0" normalizeH="0" baseline="0" noProof="0" dirty="0" err="1">
                <a:ln>
                  <a:noFill/>
                </a:ln>
                <a:solidFill>
                  <a:srgbClr val="1F497D">
                    <a:lumMod val="50000"/>
                  </a:srgbClr>
                </a:solidFill>
                <a:effectLst/>
                <a:uLnTx/>
                <a:uFillTx/>
                <a:latin typeface="Arial"/>
                <a:ea typeface="+mn-ea"/>
                <a:cs typeface="Arial"/>
              </a:rPr>
              <a:t>dtic</a:t>
            </a:r>
            <a:r>
              <a:rPr kumimoji="0" lang="en-US" sz="1200" b="0" i="0" u="none" strike="noStrike" kern="1200" cap="none" spc="0" normalizeH="0" baseline="0" noProof="0" dirty="0">
                <a:ln>
                  <a:noFill/>
                </a:ln>
                <a:solidFill>
                  <a:srgbClr val="1F497D">
                    <a:lumMod val="50000"/>
                  </a:srgbClr>
                </a:solidFill>
                <a:effectLst/>
                <a:uLnTx/>
                <a:uFillTx/>
                <a:latin typeface="Arial"/>
                <a:ea typeface="+mn-ea"/>
                <a:cs typeface="Arial"/>
              </a:rPr>
              <a:t> and National Treasury consideration</a:t>
            </a:r>
          </a:p>
          <a:p>
            <a:pPr marL="363538" marR="0" lvl="0" indent="-277813" algn="l" defTabSz="457200" rtl="0" eaLnBrk="1" fontAlgn="auto" latinLnBrk="0" hangingPunct="1">
              <a:lnSpc>
                <a:spcPct val="100000"/>
              </a:lnSpc>
              <a:spcBef>
                <a:spcPct val="20000"/>
              </a:spcBef>
              <a:spcAft>
                <a:spcPts val="0"/>
              </a:spcAft>
              <a:buClrTx/>
              <a:buSzTx/>
              <a:buFont typeface="Arial" charset="0"/>
              <a:buChar char="•"/>
              <a:tabLst>
                <a:tab pos="271463" algn="l"/>
              </a:tabLst>
              <a:defRPr/>
            </a:pPr>
            <a:r>
              <a:rPr kumimoji="0" lang="en-US" sz="1200" b="0" i="0" u="none" strike="noStrike" kern="1200" cap="none" spc="0" normalizeH="0" baseline="0" noProof="0" dirty="0">
                <a:ln>
                  <a:noFill/>
                </a:ln>
                <a:solidFill>
                  <a:srgbClr val="1F497D">
                    <a:lumMod val="50000"/>
                  </a:srgbClr>
                </a:solidFill>
                <a:effectLst/>
                <a:uLnTx/>
                <a:uFillTx/>
                <a:latin typeface="Arial"/>
                <a:ea typeface="+mn-ea"/>
                <a:cs typeface="Arial"/>
              </a:rPr>
              <a:t>Successful cannabinoid-based products at lab scale </a:t>
            </a:r>
          </a:p>
          <a:p>
            <a:pPr marL="363538" marR="0" lvl="0" indent="-277813" algn="l" defTabSz="457200" rtl="0" eaLnBrk="1" fontAlgn="auto" latinLnBrk="0" hangingPunct="1">
              <a:lnSpc>
                <a:spcPct val="100000"/>
              </a:lnSpc>
              <a:spcBef>
                <a:spcPct val="20000"/>
              </a:spcBef>
              <a:spcAft>
                <a:spcPts val="0"/>
              </a:spcAft>
              <a:buClrTx/>
              <a:buSzTx/>
              <a:buFont typeface="Arial" charset="0"/>
              <a:buChar char="•"/>
              <a:tabLst>
                <a:tab pos="271463" algn="l"/>
              </a:tabLst>
              <a:defRPr/>
            </a:pPr>
            <a:r>
              <a:rPr kumimoji="0" lang="en-US" sz="1200" b="0" i="0" u="none" strike="noStrike" kern="1200" cap="none" spc="0" normalizeH="0" baseline="0" noProof="0" dirty="0">
                <a:ln>
                  <a:noFill/>
                </a:ln>
                <a:solidFill>
                  <a:srgbClr val="1F497D">
                    <a:lumMod val="50000"/>
                  </a:srgbClr>
                </a:solidFill>
                <a:effectLst/>
                <a:uLnTx/>
                <a:uFillTx/>
                <a:latin typeface="Arial"/>
                <a:ea typeface="+mn-ea"/>
                <a:cs typeface="Arial"/>
              </a:rPr>
              <a:t>Ready for piloting and testing</a:t>
            </a:r>
          </a:p>
          <a:p>
            <a:pPr marL="363538" marR="0" lvl="0" indent="-277813"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rgbClr val="1F497D">
                  <a:lumMod val="50000"/>
                </a:srgbClr>
              </a:solidFill>
              <a:effectLst/>
              <a:uLnTx/>
              <a:uFillTx/>
              <a:latin typeface="Arial"/>
              <a:ea typeface="+mn-ea"/>
              <a:cs typeface="Arial"/>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621434" y="1713211"/>
            <a:ext cx="2163033" cy="1512873"/>
          </a:xfrm>
          <a:prstGeom prst="roundRect">
            <a:avLst>
              <a:gd name="adj" fmla="val 0"/>
            </a:avLst>
          </a:prstGeom>
          <a:solidFill>
            <a:srgbClr val="FFFFFF">
              <a:shade val="85000"/>
            </a:srgbClr>
          </a:solidFill>
          <a:ln>
            <a:noFill/>
          </a:ln>
          <a:effectLst/>
        </p:spPr>
      </p:pic>
      <p:pic>
        <p:nvPicPr>
          <p:cNvPr id="11" name="Picture 10"/>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621336" y="3485900"/>
            <a:ext cx="2163131" cy="1377523"/>
          </a:xfrm>
          <a:prstGeom prst="roundRect">
            <a:avLst>
              <a:gd name="adj" fmla="val 0"/>
            </a:avLst>
          </a:prstGeom>
          <a:solidFill>
            <a:srgbClr val="FFFFFF">
              <a:shade val="85000"/>
            </a:srgbClr>
          </a:solidFill>
          <a:ln>
            <a:noFill/>
          </a:ln>
          <a:effectLst/>
        </p:spPr>
      </p:pic>
      <p:pic>
        <p:nvPicPr>
          <p:cNvPr id="12" name="Picture 11"/>
          <p:cNvPicPr>
            <a:picLocks noChangeAspect="1"/>
          </p:cNvPicPr>
          <p:nvPr/>
        </p:nvPicPr>
        <p:blipFill>
          <a:blip r:embed="rId5" cstate="print"/>
          <a:stretch>
            <a:fillRect/>
          </a:stretch>
        </p:blipFill>
        <p:spPr>
          <a:xfrm>
            <a:off x="6620956" y="5123239"/>
            <a:ext cx="2163511" cy="1298107"/>
          </a:xfrm>
          <a:prstGeom prst="roundRect">
            <a:avLst>
              <a:gd name="adj" fmla="val 0"/>
            </a:avLst>
          </a:prstGeom>
          <a:solidFill>
            <a:srgbClr val="FFFFFF">
              <a:shade val="85000"/>
            </a:srgbClr>
          </a:solidFill>
          <a:ln>
            <a:noFill/>
          </a:ln>
          <a:effectLst/>
        </p:spPr>
      </p:pic>
      <p:sp>
        <p:nvSpPr>
          <p:cNvPr id="9" name="Title 1">
            <a:extLst>
              <a:ext uri="{FF2B5EF4-FFF2-40B4-BE49-F238E27FC236}">
                <a16:creationId xmlns:a16="http://schemas.microsoft.com/office/drawing/2014/main" xmlns="" id="{D3A56DB9-A62F-4B84-9653-E9E390CC8804}"/>
              </a:ext>
            </a:extLst>
          </p:cNvPr>
          <p:cNvSpPr txBox="1">
            <a:spLocks/>
          </p:cNvSpPr>
          <p:nvPr/>
        </p:nvSpPr>
        <p:spPr>
          <a:xfrm>
            <a:off x="373928" y="121948"/>
            <a:ext cx="8662568"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rPr>
              <a:t>Chemicals, agriculture, food and health </a:t>
            </a:r>
            <a:r>
              <a:rPr kumimoji="0" lang="en-US"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
            </a:r>
            <a:br>
              <a:rPr kumimoji="0" lang="en-US"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br>
            <a:endParaRPr kumimoji="0" lang="en-ZA"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endParaRPr>
          </a:p>
        </p:txBody>
      </p:sp>
    </p:spTree>
    <p:extLst>
      <p:ext uri="{BB962C8B-B14F-4D97-AF65-F5344CB8AC3E}">
        <p14:creationId xmlns:p14="http://schemas.microsoft.com/office/powerpoint/2010/main" xmlns="" val="3526312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323528" y="4300545"/>
            <a:ext cx="8280920" cy="2246769"/>
          </a:xfrm>
        </p:spPr>
        <p:txBody>
          <a:bodyPr rtlCol="0">
            <a:spAutoFit/>
          </a:bodyPr>
          <a:lstStyle/>
          <a:p>
            <a:pPr algn="ctr">
              <a:defRPr/>
            </a:pPr>
            <a:r>
              <a:rPr lang="en-US" sz="2800" dirty="0"/>
              <a:t>SO2: </a:t>
            </a:r>
            <a:br>
              <a:rPr lang="en-US" sz="2800" dirty="0"/>
            </a:br>
            <a:r>
              <a:rPr lang="en-US" sz="2800" b="0" dirty="0"/>
              <a:t>Improve the competitiveness of high-impact industries to  support SA’s re-industrialisation, by collaboratively localising, developing and implementing technology</a:t>
            </a:r>
          </a:p>
        </p:txBody>
      </p:sp>
    </p:spTree>
    <p:extLst>
      <p:ext uri="{BB962C8B-B14F-4D97-AF65-F5344CB8AC3E}">
        <p14:creationId xmlns:p14="http://schemas.microsoft.com/office/powerpoint/2010/main" xmlns="" val="1855393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3A56DB9-A62F-4B84-9653-E9E390CC8804}"/>
              </a:ext>
            </a:extLst>
          </p:cNvPr>
          <p:cNvSpPr txBox="1">
            <a:spLocks/>
          </p:cNvSpPr>
          <p:nvPr/>
        </p:nvSpPr>
        <p:spPr>
          <a:xfrm>
            <a:off x="385861" y="270497"/>
            <a:ext cx="8539163"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rPr>
              <a:t>Mining, manufacturing, defence and security</a:t>
            </a:r>
            <a:endParaRPr kumimoji="0" lang="en-GB" sz="2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 </a:t>
            </a:r>
            <a:br>
              <a:rPr kumimoji="0" lang="en-US"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br>
            <a:endParaRPr kumimoji="0" lang="en-ZA"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endParaRPr>
          </a:p>
        </p:txBody>
      </p:sp>
      <p:sp>
        <p:nvSpPr>
          <p:cNvPr id="4" name="TextBox 3"/>
          <p:cNvSpPr txBox="1"/>
          <p:nvPr/>
        </p:nvSpPr>
        <p:spPr>
          <a:xfrm>
            <a:off x="287338" y="1268413"/>
            <a:ext cx="8497887" cy="369332"/>
          </a:xfrm>
          <a:prstGeom prst="rect">
            <a:avLst/>
          </a:prstGeom>
          <a:solidFill>
            <a:srgbClr val="27BFD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Collision avoidance technologies and modernisation in mining </a:t>
            </a:r>
          </a:p>
        </p:txBody>
      </p:sp>
      <p:pic>
        <p:nvPicPr>
          <p:cNvPr id="5" name="Picture 6">
            <a:extLst>
              <a:ext uri="{FF2B5EF4-FFF2-40B4-BE49-F238E27FC236}">
                <a16:creationId xmlns:a16="http://schemas.microsoft.com/office/drawing/2014/main" xmlns="" id="{BF4A0CC8-2B45-4EBB-B1DB-135068FB645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62417" y="1736976"/>
            <a:ext cx="3337794" cy="142002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a16="http://schemas.microsoft.com/office/drawing/2014/main" xmlns="" id="{3941DBFF-BAC8-4844-AE6A-6B9F7FB54FE0}"/>
              </a:ext>
            </a:extLst>
          </p:cNvPr>
          <p:cNvPicPr>
            <a:picLocks noChangeAspect="1"/>
          </p:cNvPicPr>
          <p:nvPr/>
        </p:nvPicPr>
        <p:blipFill>
          <a:blip r:embed="rId4" cstate="print"/>
          <a:stretch>
            <a:fillRect/>
          </a:stretch>
        </p:blipFill>
        <p:spPr>
          <a:xfrm>
            <a:off x="5412831" y="3789040"/>
            <a:ext cx="3372394" cy="2340260"/>
          </a:xfrm>
          <a:prstGeom prst="rect">
            <a:avLst/>
          </a:prstGeom>
          <a:ln>
            <a:solidFill>
              <a:srgbClr val="17375E"/>
            </a:solidFill>
          </a:ln>
        </p:spPr>
      </p:pic>
      <p:sp>
        <p:nvSpPr>
          <p:cNvPr id="7" name="TextBox 6"/>
          <p:cNvSpPr txBox="1"/>
          <p:nvPr/>
        </p:nvSpPr>
        <p:spPr>
          <a:xfrm>
            <a:off x="287338" y="1665288"/>
            <a:ext cx="4968738"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The challenge</a:t>
            </a:r>
          </a:p>
          <a:p>
            <a:pPr marL="357188" marR="0" lvl="0" indent="-3063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Transport fatalities and inefficient operations of trackless mobile machinery in mining</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Technology intervention</a:t>
            </a:r>
          </a:p>
          <a:p>
            <a:pPr marL="357188" marR="0" lvl="0" indent="-3063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The Minerals Council and the CSIR are investigating locally produced collision-avoidance systems to address this problem</a:t>
            </a:r>
          </a:p>
          <a:p>
            <a:pPr marL="357188" marR="0" lvl="0" indent="-3063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The modernisation of SA’s mining operations has the potential to unlock R153 </a:t>
            </a:r>
            <a:r>
              <a:rPr kumimoji="0" lang="en-US" sz="1400" b="0" i="0" u="none" strike="noStrike" kern="1200" cap="none" spc="0" normalizeH="0" baseline="0" noProof="0" dirty="0" err="1">
                <a:ln>
                  <a:noFill/>
                </a:ln>
                <a:solidFill>
                  <a:srgbClr val="1F497D">
                    <a:lumMod val="50000"/>
                  </a:srgbClr>
                </a:solidFill>
                <a:effectLst/>
                <a:uLnTx/>
                <a:uFillTx/>
                <a:latin typeface="Arial" panose="020B0604020202020204" pitchFamily="34" charset="0"/>
                <a:ea typeface="+mn-ea"/>
                <a:cs typeface="Arial" panose="020B0604020202020204" pitchFamily="34" charset="0"/>
              </a:rPr>
              <a:t>bn</a:t>
            </a:r>
            <a:r>
              <a:rPr kumimoji="0" lang="en-US" sz="14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in value by 2026, which would translate to an increase of 2% to SA GDP</a:t>
            </a:r>
          </a:p>
          <a:p>
            <a:pPr marL="357188" marR="0" lvl="0" indent="-306388"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The CSIR has </a:t>
            </a:r>
            <a:r>
              <a:rPr kumimoji="0" lang="en-US" sz="1400" b="0" i="0" u="none" strike="noStrike" kern="1200" cap="none" spc="0" normalizeH="0" baseline="0" noProof="0" dirty="0" err="1">
                <a:ln>
                  <a:noFill/>
                </a:ln>
                <a:solidFill>
                  <a:srgbClr val="1F497D">
                    <a:lumMod val="50000"/>
                  </a:srgbClr>
                </a:solidFill>
                <a:effectLst/>
                <a:uLnTx/>
                <a:uFillTx/>
                <a:latin typeface="Arial" panose="020B0604020202020204" pitchFamily="34" charset="0"/>
                <a:ea typeface="+mn-ea"/>
                <a:cs typeface="Arial" panose="020B0604020202020204" pitchFamily="34" charset="0"/>
              </a:rPr>
              <a:t>mobilised</a:t>
            </a:r>
            <a:r>
              <a:rPr kumimoji="0" lang="en-US" sz="14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capabilities to: </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Develop and demonstrate digital simulation technologies for cost-effective collision-avoidance systems</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1F497D">
                    <a:lumMod val="50000"/>
                  </a:srgbClr>
                </a:solidFill>
                <a:effectLst/>
                <a:uLnTx/>
                <a:uFillTx/>
                <a:latin typeface="Arial" panose="020B0604020202020204" pitchFamily="34" charset="0"/>
                <a:ea typeface="+mn-ea"/>
                <a:cs typeface="Arial" panose="020B0604020202020204" pitchFamily="34" charset="0"/>
              </a:rPr>
              <a:t>Maximise</a:t>
            </a:r>
            <a:r>
              <a:rPr kumimoji="0" lang="en-US" sz="14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local content in collision-avoidance system development, manufacturing and deployment</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Build technical capability for full product life cycle that is locally produced in SA</a:t>
            </a:r>
          </a:p>
        </p:txBody>
      </p:sp>
      <p:sp>
        <p:nvSpPr>
          <p:cNvPr id="2" name="Title 1"/>
          <p:cNvSpPr>
            <a:spLocks noGrp="1"/>
          </p:cNvSpPr>
          <p:nvPr>
            <p:ph type="title"/>
          </p:nvPr>
        </p:nvSpPr>
        <p:spPr/>
        <p:txBody>
          <a:bodyPr/>
          <a:lstStyle/>
          <a:p>
            <a:endParaRPr lang="en-ZA"/>
          </a:p>
        </p:txBody>
      </p:sp>
    </p:spTree>
    <p:extLst>
      <p:ext uri="{BB962C8B-B14F-4D97-AF65-F5344CB8AC3E}">
        <p14:creationId xmlns:p14="http://schemas.microsoft.com/office/powerpoint/2010/main" xmlns="" val="380719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xmlns="" val="0"/>
              </a:ext>
            </a:extLst>
          </a:blip>
          <a:srcRect b="2462"/>
          <a:stretch/>
        </p:blipFill>
        <p:spPr>
          <a:xfrm>
            <a:off x="143508" y="1243134"/>
            <a:ext cx="8856984" cy="4670142"/>
          </a:xfrm>
          <a:prstGeom prst="rect">
            <a:avLst/>
          </a:prstGeom>
        </p:spPr>
      </p:pic>
      <p:sp>
        <p:nvSpPr>
          <p:cNvPr id="2" name="Title 1"/>
          <p:cNvSpPr>
            <a:spLocks noGrp="1"/>
          </p:cNvSpPr>
          <p:nvPr>
            <p:ph type="title"/>
          </p:nvPr>
        </p:nvSpPr>
        <p:spPr/>
        <p:txBody>
          <a:bodyPr>
            <a:normAutofit/>
          </a:bodyPr>
          <a:lstStyle/>
          <a:p>
            <a:r>
              <a:rPr lang="en-US" sz="2600" dirty="0"/>
              <a:t>Contextual consideration</a:t>
            </a:r>
          </a:p>
        </p:txBody>
      </p:sp>
      <p:sp>
        <p:nvSpPr>
          <p:cNvPr id="7" name="Rectangle 6"/>
          <p:cNvSpPr/>
          <p:nvPr/>
        </p:nvSpPr>
        <p:spPr>
          <a:xfrm>
            <a:off x="217488" y="1881113"/>
            <a:ext cx="1654212" cy="2308324"/>
          </a:xfrm>
          <a:prstGeom prst="rect">
            <a:avLst/>
          </a:prstGeom>
        </p:spPr>
        <p:txBody>
          <a:bodyPr wrap="square">
            <a:spAutoFit/>
          </a:bodyPr>
          <a:lstStyle/>
          <a:p>
            <a:pPr lvl="0" algn="ctr" defTabSz="457200">
              <a:spcBef>
                <a:spcPct val="20000"/>
              </a:spcBef>
            </a:pPr>
            <a:r>
              <a:rPr lang="en-US" sz="1600">
                <a:solidFill>
                  <a:schemeClr val="bg1"/>
                </a:solidFill>
                <a:latin typeface="Arial"/>
                <a:cs typeface="Arial"/>
              </a:rPr>
              <a:t>The COVID-19 pandemic has had a negative impact on the implementation of our strategy and the future sustainability of the CSIR.  </a:t>
            </a:r>
          </a:p>
        </p:txBody>
      </p:sp>
      <p:sp>
        <p:nvSpPr>
          <p:cNvPr id="10" name="Rectangle 9"/>
          <p:cNvSpPr/>
          <p:nvPr/>
        </p:nvSpPr>
        <p:spPr>
          <a:xfrm>
            <a:off x="1979712" y="1881113"/>
            <a:ext cx="1654212" cy="3785652"/>
          </a:xfrm>
          <a:prstGeom prst="rect">
            <a:avLst/>
          </a:prstGeom>
        </p:spPr>
        <p:txBody>
          <a:bodyPr wrap="square">
            <a:spAutoFit/>
          </a:bodyPr>
          <a:lstStyle/>
          <a:p>
            <a:pPr lvl="0" algn="ctr" defTabSz="457200">
              <a:spcBef>
                <a:spcPct val="20000"/>
              </a:spcBef>
            </a:pPr>
            <a:r>
              <a:rPr lang="en-US" sz="1600" dirty="0">
                <a:solidFill>
                  <a:schemeClr val="bg1"/>
                </a:solidFill>
                <a:latin typeface="Arial"/>
                <a:cs typeface="Arial"/>
              </a:rPr>
              <a:t>Despite this, the CSIR has made a significant contribution in supporting the national and private sector response to COVID-19. The CSIR’s planned </a:t>
            </a:r>
            <a:r>
              <a:rPr lang="en-US" sz="1600" dirty="0" err="1">
                <a:solidFill>
                  <a:schemeClr val="bg1"/>
                </a:solidFill>
                <a:latin typeface="Arial"/>
                <a:cs typeface="Arial"/>
              </a:rPr>
              <a:t>programmes</a:t>
            </a:r>
            <a:r>
              <a:rPr lang="en-US" sz="1600" dirty="0">
                <a:solidFill>
                  <a:schemeClr val="bg1"/>
                </a:solidFill>
                <a:latin typeface="Arial"/>
                <a:cs typeface="Arial"/>
              </a:rPr>
              <a:t> will support the country’s economic and recovery plan.</a:t>
            </a:r>
          </a:p>
        </p:txBody>
      </p:sp>
      <p:sp>
        <p:nvSpPr>
          <p:cNvPr id="11" name="Rectangle 10"/>
          <p:cNvSpPr/>
          <p:nvPr/>
        </p:nvSpPr>
        <p:spPr>
          <a:xfrm>
            <a:off x="3744894" y="1881113"/>
            <a:ext cx="1654212" cy="2800767"/>
          </a:xfrm>
          <a:prstGeom prst="rect">
            <a:avLst/>
          </a:prstGeom>
        </p:spPr>
        <p:txBody>
          <a:bodyPr wrap="square">
            <a:spAutoFit/>
          </a:bodyPr>
          <a:lstStyle/>
          <a:p>
            <a:pPr lvl="0" algn="ctr" defTabSz="457200">
              <a:spcBef>
                <a:spcPct val="20000"/>
              </a:spcBef>
            </a:pPr>
            <a:r>
              <a:rPr lang="en-US" sz="1600" dirty="0">
                <a:solidFill>
                  <a:schemeClr val="bg1"/>
                </a:solidFill>
                <a:latin typeface="Arial"/>
                <a:cs typeface="Arial"/>
              </a:rPr>
              <a:t>Reductions in parliamentary grant have curtailed our ability to invest in the sustainability and  development of new capabilities.</a:t>
            </a:r>
          </a:p>
        </p:txBody>
      </p:sp>
      <p:sp>
        <p:nvSpPr>
          <p:cNvPr id="12" name="Rectangle 11"/>
          <p:cNvSpPr/>
          <p:nvPr/>
        </p:nvSpPr>
        <p:spPr>
          <a:xfrm>
            <a:off x="5508104" y="1881113"/>
            <a:ext cx="1654212" cy="3046988"/>
          </a:xfrm>
          <a:prstGeom prst="rect">
            <a:avLst/>
          </a:prstGeom>
        </p:spPr>
        <p:txBody>
          <a:bodyPr wrap="square">
            <a:spAutoFit/>
          </a:bodyPr>
          <a:lstStyle/>
          <a:p>
            <a:pPr lvl="0" algn="ctr" defTabSz="457200">
              <a:spcBef>
                <a:spcPct val="20000"/>
              </a:spcBef>
            </a:pPr>
            <a:r>
              <a:rPr lang="en-US" sz="1600" dirty="0">
                <a:solidFill>
                  <a:schemeClr val="bg1"/>
                </a:solidFill>
                <a:latin typeface="Arial"/>
                <a:cs typeface="Arial"/>
              </a:rPr>
              <a:t>Concerned about possible cuts in investment by the DoD in the CSIR, which is a significant contributor to the sustainability of our defence capabilities.</a:t>
            </a:r>
          </a:p>
        </p:txBody>
      </p:sp>
      <p:sp>
        <p:nvSpPr>
          <p:cNvPr id="13" name="Rectangle 12"/>
          <p:cNvSpPr/>
          <p:nvPr/>
        </p:nvSpPr>
        <p:spPr>
          <a:xfrm>
            <a:off x="7283895" y="1881113"/>
            <a:ext cx="1654212" cy="3785652"/>
          </a:xfrm>
          <a:prstGeom prst="rect">
            <a:avLst/>
          </a:prstGeom>
        </p:spPr>
        <p:txBody>
          <a:bodyPr wrap="square">
            <a:spAutoFit/>
          </a:bodyPr>
          <a:lstStyle/>
          <a:p>
            <a:pPr lvl="0" algn="ctr" defTabSz="457200">
              <a:spcBef>
                <a:spcPct val="20000"/>
              </a:spcBef>
            </a:pPr>
            <a:r>
              <a:rPr lang="en-US" sz="1600" dirty="0">
                <a:solidFill>
                  <a:schemeClr val="bg1"/>
                </a:solidFill>
                <a:latin typeface="Arial"/>
                <a:cs typeface="Arial"/>
              </a:rPr>
              <a:t>The 2021/22 operational plan for the CSIR is based on an aggressive growth of collaboration with the private sector in the face of declining public sector income, in order to sustain the organisation going forward. </a:t>
            </a:r>
          </a:p>
        </p:txBody>
      </p:sp>
    </p:spTree>
    <p:extLst>
      <p:ext uri="{BB962C8B-B14F-4D97-AF65-F5344CB8AC3E}">
        <p14:creationId xmlns:p14="http://schemas.microsoft.com/office/powerpoint/2010/main" xmlns="" val="4181928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043" y="1696314"/>
            <a:ext cx="5488002" cy="4524315"/>
          </a:xfrm>
          <a:prstGeom prst="rect">
            <a:avLst/>
          </a:prstGeom>
          <a:noFill/>
        </p:spPr>
        <p:txBody>
          <a:bodyPr wrap="square" rtlCol="0">
            <a:spAutoFit/>
          </a:bodyPr>
          <a:lstStyle/>
          <a:p>
            <a:pPr algn="just"/>
            <a:r>
              <a:rPr lang="en-US" sz="1200" b="1" dirty="0">
                <a:solidFill>
                  <a:schemeClr val="tx2">
                    <a:lumMod val="50000"/>
                  </a:schemeClr>
                </a:solidFill>
                <a:latin typeface="Arial" panose="020B0604020202020204" pitchFamily="34" charset="0"/>
                <a:cs typeface="Arial" panose="020B0604020202020204" pitchFamily="34" charset="0"/>
              </a:rPr>
              <a:t>The challenge</a:t>
            </a:r>
          </a:p>
          <a:p>
            <a:pPr marL="285750" indent="-285750" algn="just">
              <a:buFont typeface="Arial" panose="020B0604020202020204" pitchFamily="34" charset="0"/>
              <a:buChar char="•"/>
            </a:pPr>
            <a:r>
              <a:rPr lang="en-US" sz="1200" dirty="0">
                <a:solidFill>
                  <a:schemeClr val="tx2">
                    <a:lumMod val="50000"/>
                  </a:schemeClr>
                </a:solidFill>
                <a:latin typeface="Arial" panose="020B0604020202020204" pitchFamily="34" charset="0"/>
                <a:cs typeface="Arial" panose="020B0604020202020204" pitchFamily="34" charset="0"/>
              </a:rPr>
              <a:t>Harnessing a traditionally strong in-country advanced electronics capability to grow radar industry and exports. Industry has struggled to significantly access the global </a:t>
            </a:r>
            <a:r>
              <a:rPr lang="en-US" sz="1200" dirty="0" err="1">
                <a:solidFill>
                  <a:schemeClr val="tx2">
                    <a:lumMod val="50000"/>
                  </a:schemeClr>
                </a:solidFill>
                <a:latin typeface="Arial" panose="020B0604020202020204" pitchFamily="34" charset="0"/>
                <a:cs typeface="Arial" panose="020B0604020202020204" pitchFamily="34" charset="0"/>
              </a:rPr>
              <a:t>defence</a:t>
            </a:r>
            <a:r>
              <a:rPr lang="en-US" sz="1200" dirty="0">
                <a:solidFill>
                  <a:schemeClr val="tx2">
                    <a:lumMod val="50000"/>
                  </a:schemeClr>
                </a:solidFill>
                <a:latin typeface="Arial" panose="020B0604020202020204" pitchFamily="34" charset="0"/>
                <a:cs typeface="Arial" panose="020B0604020202020204" pitchFamily="34" charset="0"/>
              </a:rPr>
              <a:t> markets and has been declining due to diminishing local opportunities</a:t>
            </a:r>
          </a:p>
          <a:p>
            <a:pPr marL="285750" indent="-285750" algn="just">
              <a:buFont typeface="Arial" panose="020B0604020202020204" pitchFamily="34" charset="0"/>
              <a:buChar char="•"/>
            </a:pPr>
            <a:endParaRPr lang="en-US" sz="1200" b="1" dirty="0">
              <a:solidFill>
                <a:schemeClr val="tx2">
                  <a:lumMod val="50000"/>
                </a:schemeClr>
              </a:solidFill>
              <a:latin typeface="Arial" panose="020B0604020202020204" pitchFamily="34" charset="0"/>
              <a:cs typeface="Arial" panose="020B0604020202020204" pitchFamily="34" charset="0"/>
            </a:endParaRPr>
          </a:p>
          <a:p>
            <a:pPr algn="just"/>
            <a:r>
              <a:rPr lang="en-US" sz="1200" b="1" dirty="0">
                <a:solidFill>
                  <a:schemeClr val="tx2">
                    <a:lumMod val="50000"/>
                  </a:schemeClr>
                </a:solidFill>
                <a:latin typeface="Arial" panose="020B0604020202020204" pitchFamily="34" charset="0"/>
                <a:cs typeface="Arial" panose="020B0604020202020204" pitchFamily="34" charset="0"/>
              </a:rPr>
              <a:t>CSIR intervention</a:t>
            </a:r>
          </a:p>
          <a:p>
            <a:pPr marL="285750" indent="-285750" algn="just">
              <a:buFont typeface="Arial" panose="020B0604020202020204" pitchFamily="34" charset="0"/>
              <a:buChar char="•"/>
            </a:pPr>
            <a:r>
              <a:rPr lang="en-US" sz="1200" dirty="0">
                <a:solidFill>
                  <a:schemeClr val="tx2">
                    <a:lumMod val="50000"/>
                  </a:schemeClr>
                </a:solidFill>
                <a:latin typeface="Arial" panose="020B0604020202020204" pitchFamily="34" charset="0"/>
                <a:cs typeface="Arial" panose="020B0604020202020204" pitchFamily="34" charset="0"/>
              </a:rPr>
              <a:t>Partner with </a:t>
            </a:r>
            <a:r>
              <a:rPr lang="en-US" sz="1200" dirty="0" err="1">
                <a:solidFill>
                  <a:schemeClr val="tx2">
                    <a:lumMod val="50000"/>
                  </a:schemeClr>
                </a:solidFill>
                <a:latin typeface="Arial" panose="020B0604020202020204" pitchFamily="34" charset="0"/>
                <a:cs typeface="Arial" panose="020B0604020202020204" pitchFamily="34" charset="0"/>
              </a:rPr>
              <a:t>Hensoldt</a:t>
            </a:r>
            <a:r>
              <a:rPr lang="en-US" sz="1200" dirty="0">
                <a:solidFill>
                  <a:schemeClr val="tx2">
                    <a:lumMod val="50000"/>
                  </a:schemeClr>
                </a:solidFill>
                <a:latin typeface="Arial" panose="020B0604020202020204" pitchFamily="34" charset="0"/>
                <a:cs typeface="Arial" panose="020B0604020202020204" pitchFamily="34" charset="0"/>
              </a:rPr>
              <a:t> GmbH (Germany), a strong international player, </a:t>
            </a:r>
            <a:r>
              <a:rPr lang="en-US" sz="1200" dirty="0" err="1">
                <a:solidFill>
                  <a:schemeClr val="tx2">
                    <a:lumMod val="50000"/>
                  </a:schemeClr>
                </a:solidFill>
                <a:latin typeface="Arial" panose="020B0604020202020204" pitchFamily="34" charset="0"/>
                <a:cs typeface="Arial" panose="020B0604020202020204" pitchFamily="34" charset="0"/>
              </a:rPr>
              <a:t>utilising</a:t>
            </a:r>
            <a:r>
              <a:rPr lang="en-US" sz="1200" dirty="0">
                <a:solidFill>
                  <a:schemeClr val="tx2">
                    <a:lumMod val="50000"/>
                  </a:schemeClr>
                </a:solidFill>
                <a:latin typeface="Arial" panose="020B0604020202020204" pitchFamily="34" charset="0"/>
                <a:cs typeface="Arial" panose="020B0604020202020204" pitchFamily="34" charset="0"/>
              </a:rPr>
              <a:t> CSIR’s technology and radar capability to jointly develop a next generation 3D search radar to replace </a:t>
            </a:r>
            <a:r>
              <a:rPr lang="en-US" sz="1200" dirty="0" err="1">
                <a:solidFill>
                  <a:schemeClr val="tx2">
                    <a:lumMod val="50000"/>
                  </a:schemeClr>
                </a:solidFill>
                <a:latin typeface="Arial" panose="020B0604020202020204" pitchFamily="34" charset="0"/>
                <a:cs typeface="Arial" panose="020B0604020202020204" pitchFamily="34" charset="0"/>
              </a:rPr>
              <a:t>Hensoldt’s</a:t>
            </a:r>
            <a:r>
              <a:rPr lang="en-US" sz="1200" dirty="0">
                <a:solidFill>
                  <a:schemeClr val="tx2">
                    <a:lumMod val="50000"/>
                  </a:schemeClr>
                </a:solidFill>
                <a:latin typeface="Arial" panose="020B0604020202020204" pitchFamily="34" charset="0"/>
                <a:cs typeface="Arial" panose="020B0604020202020204" pitchFamily="34" charset="0"/>
              </a:rPr>
              <a:t> successful existing TMRL 3D/TRS 3D products in their portfolio.</a:t>
            </a:r>
          </a:p>
          <a:p>
            <a:pPr marL="285750" indent="-285750" algn="just">
              <a:buFont typeface="Arial" panose="020B0604020202020204" pitchFamily="34" charset="0"/>
              <a:buChar char="•"/>
            </a:pPr>
            <a:r>
              <a:rPr lang="en-US" sz="1200" dirty="0" err="1">
                <a:solidFill>
                  <a:schemeClr val="tx2">
                    <a:lumMod val="50000"/>
                  </a:schemeClr>
                </a:solidFill>
                <a:latin typeface="Arial" panose="020B0604020202020204" pitchFamily="34" charset="0"/>
                <a:cs typeface="Arial" panose="020B0604020202020204" pitchFamily="34" charset="0"/>
              </a:rPr>
              <a:t>Hensoldt</a:t>
            </a:r>
            <a:r>
              <a:rPr lang="en-US" sz="1200" dirty="0">
                <a:solidFill>
                  <a:schemeClr val="tx2">
                    <a:lumMod val="50000"/>
                  </a:schemeClr>
                </a:solidFill>
                <a:latin typeface="Arial" panose="020B0604020202020204" pitchFamily="34" charset="0"/>
                <a:cs typeface="Arial" panose="020B0604020202020204" pitchFamily="34" charset="0"/>
              </a:rPr>
              <a:t> Germany is </a:t>
            </a:r>
            <a:r>
              <a:rPr lang="en-US" sz="1200" dirty="0" err="1">
                <a:solidFill>
                  <a:schemeClr val="tx2">
                    <a:lumMod val="50000"/>
                  </a:schemeClr>
                </a:solidFill>
                <a:latin typeface="Arial" panose="020B0604020202020204" pitchFamily="34" charset="0"/>
                <a:cs typeface="Arial" panose="020B0604020202020204" pitchFamily="34" charset="0"/>
              </a:rPr>
              <a:t>utilising</a:t>
            </a:r>
            <a:r>
              <a:rPr lang="en-US" sz="1200" dirty="0">
                <a:solidFill>
                  <a:schemeClr val="tx2">
                    <a:lumMod val="50000"/>
                  </a:schemeClr>
                </a:solidFill>
                <a:latin typeface="Arial" panose="020B0604020202020204" pitchFamily="34" charset="0"/>
                <a:cs typeface="Arial" panose="020B0604020202020204" pitchFamily="34" charset="0"/>
              </a:rPr>
              <a:t> this as the vehicle to establish an RSA radar business unit under its existing </a:t>
            </a:r>
            <a:r>
              <a:rPr lang="en-US" sz="1200" dirty="0" err="1">
                <a:solidFill>
                  <a:schemeClr val="tx2">
                    <a:lumMod val="50000"/>
                  </a:schemeClr>
                </a:solidFill>
                <a:latin typeface="Arial" panose="020B0604020202020204" pitchFamily="34" charset="0"/>
                <a:cs typeface="Arial" panose="020B0604020202020204" pitchFamily="34" charset="0"/>
              </a:rPr>
              <a:t>Hensoldt</a:t>
            </a:r>
            <a:r>
              <a:rPr lang="en-US" sz="1200" dirty="0">
                <a:solidFill>
                  <a:schemeClr val="tx2">
                    <a:lumMod val="50000"/>
                  </a:schemeClr>
                </a:solidFill>
                <a:latin typeface="Arial" panose="020B0604020202020204" pitchFamily="34" charset="0"/>
                <a:cs typeface="Arial" panose="020B0604020202020204" pitchFamily="34" charset="0"/>
              </a:rPr>
              <a:t> SA company that will manufacture and export the product, </a:t>
            </a:r>
            <a:r>
              <a:rPr lang="en-US" sz="1200" dirty="0" err="1">
                <a:solidFill>
                  <a:schemeClr val="tx2">
                    <a:lumMod val="50000"/>
                  </a:schemeClr>
                </a:solidFill>
                <a:latin typeface="Arial" panose="020B0604020202020204" pitchFamily="34" charset="0"/>
                <a:cs typeface="Arial" panose="020B0604020202020204" pitchFamily="34" charset="0"/>
              </a:rPr>
              <a:t>utilising</a:t>
            </a:r>
            <a:r>
              <a:rPr lang="en-US" sz="1200" dirty="0">
                <a:solidFill>
                  <a:schemeClr val="tx2">
                    <a:lumMod val="50000"/>
                  </a:schemeClr>
                </a:solidFill>
                <a:latin typeface="Arial" panose="020B0604020202020204" pitchFamily="34" charset="0"/>
                <a:cs typeface="Arial" panose="020B0604020202020204" pitchFamily="34" charset="0"/>
              </a:rPr>
              <a:t> </a:t>
            </a:r>
            <a:r>
              <a:rPr lang="en-US" sz="1200" dirty="0" err="1">
                <a:solidFill>
                  <a:schemeClr val="tx2">
                    <a:lumMod val="50000"/>
                  </a:schemeClr>
                </a:solidFill>
                <a:latin typeface="Arial" panose="020B0604020202020204" pitchFamily="34" charset="0"/>
                <a:cs typeface="Arial" panose="020B0604020202020204" pitchFamily="34" charset="0"/>
              </a:rPr>
              <a:t>Hensoldt’s</a:t>
            </a:r>
            <a:r>
              <a:rPr lang="en-US" sz="1200" dirty="0">
                <a:solidFill>
                  <a:schemeClr val="tx2">
                    <a:lumMod val="50000"/>
                  </a:schemeClr>
                </a:solidFill>
                <a:latin typeface="Arial" panose="020B0604020202020204" pitchFamily="34" charset="0"/>
                <a:cs typeface="Arial" panose="020B0604020202020204" pitchFamily="34" charset="0"/>
              </a:rPr>
              <a:t> global sales force.</a:t>
            </a:r>
          </a:p>
          <a:p>
            <a:pPr algn="just"/>
            <a:endParaRPr lang="en-US" sz="1200" b="1" dirty="0">
              <a:solidFill>
                <a:schemeClr val="tx2">
                  <a:lumMod val="50000"/>
                </a:schemeClr>
              </a:solidFill>
              <a:latin typeface="Arial" panose="020B0604020202020204" pitchFamily="34" charset="0"/>
              <a:cs typeface="Arial" panose="020B0604020202020204" pitchFamily="34" charset="0"/>
            </a:endParaRPr>
          </a:p>
          <a:p>
            <a:pPr algn="just"/>
            <a:r>
              <a:rPr lang="en-US" sz="1200" b="1" dirty="0">
                <a:solidFill>
                  <a:schemeClr val="tx2">
                    <a:lumMod val="50000"/>
                  </a:schemeClr>
                </a:solidFill>
                <a:latin typeface="Arial" panose="020B0604020202020204" pitchFamily="34" charset="0"/>
                <a:cs typeface="Arial" panose="020B0604020202020204" pitchFamily="34" charset="0"/>
              </a:rPr>
              <a:t>Status</a:t>
            </a:r>
          </a:p>
          <a:p>
            <a:pPr marL="285750" indent="-285750" algn="just">
              <a:buFont typeface="Arial" panose="020B0604020202020204" pitchFamily="34" charset="0"/>
              <a:buChar char="•"/>
            </a:pPr>
            <a:r>
              <a:rPr lang="en-US" sz="1200" dirty="0">
                <a:solidFill>
                  <a:schemeClr val="tx2">
                    <a:lumMod val="50000"/>
                  </a:schemeClr>
                </a:solidFill>
                <a:latin typeface="Arial" panose="020B0604020202020204" pitchFamily="34" charset="0"/>
                <a:cs typeface="Arial" panose="020B0604020202020204" pitchFamily="34" charset="0"/>
              </a:rPr>
              <a:t>The CSIR and </a:t>
            </a:r>
            <a:r>
              <a:rPr lang="en-US" sz="1200" dirty="0" err="1">
                <a:solidFill>
                  <a:schemeClr val="tx2">
                    <a:lumMod val="50000"/>
                  </a:schemeClr>
                </a:solidFill>
                <a:latin typeface="Arial" panose="020B0604020202020204" pitchFamily="34" charset="0"/>
                <a:cs typeface="Arial" panose="020B0604020202020204" pitchFamily="34" charset="0"/>
              </a:rPr>
              <a:t>Hensoldt</a:t>
            </a:r>
            <a:r>
              <a:rPr lang="en-US" sz="1200" dirty="0">
                <a:solidFill>
                  <a:schemeClr val="tx2">
                    <a:lumMod val="50000"/>
                  </a:schemeClr>
                </a:solidFill>
                <a:latin typeface="Arial" panose="020B0604020202020204" pitchFamily="34" charset="0"/>
                <a:cs typeface="Arial" panose="020B0604020202020204" pitchFamily="34" charset="0"/>
              </a:rPr>
              <a:t> SA have signed:</a:t>
            </a:r>
          </a:p>
          <a:p>
            <a:pPr marL="742950" lvl="1" indent="-285750" algn="just">
              <a:buFont typeface="Arial" panose="020B0604020202020204" pitchFamily="34" charset="0"/>
              <a:buChar char="•"/>
            </a:pPr>
            <a:r>
              <a:rPr lang="en-US" sz="1200" dirty="0">
                <a:solidFill>
                  <a:schemeClr val="tx2">
                    <a:lumMod val="50000"/>
                  </a:schemeClr>
                </a:solidFill>
                <a:latin typeface="Arial" panose="020B0604020202020204" pitchFamily="34" charset="0"/>
                <a:cs typeface="Arial" panose="020B0604020202020204" pitchFamily="34" charset="0"/>
              </a:rPr>
              <a:t>A development agreement to jointly develop the radar using foreign direct investment from </a:t>
            </a:r>
            <a:r>
              <a:rPr lang="en-US" sz="1200" dirty="0" err="1">
                <a:solidFill>
                  <a:schemeClr val="tx2">
                    <a:lumMod val="50000"/>
                  </a:schemeClr>
                </a:solidFill>
                <a:latin typeface="Arial" panose="020B0604020202020204" pitchFamily="34" charset="0"/>
                <a:cs typeface="Arial" panose="020B0604020202020204" pitchFamily="34" charset="0"/>
              </a:rPr>
              <a:t>Hensoldt</a:t>
            </a:r>
            <a:r>
              <a:rPr lang="en-US" sz="1200" dirty="0">
                <a:solidFill>
                  <a:schemeClr val="tx2">
                    <a:lumMod val="50000"/>
                  </a:schemeClr>
                </a:solidFill>
                <a:latin typeface="Arial" panose="020B0604020202020204" pitchFamily="34" charset="0"/>
                <a:cs typeface="Arial" panose="020B0604020202020204" pitchFamily="34" charset="0"/>
              </a:rPr>
              <a:t> Germany.</a:t>
            </a:r>
          </a:p>
          <a:p>
            <a:pPr marL="742950" lvl="1" indent="-285750" algn="just">
              <a:buFont typeface="Arial" panose="020B0604020202020204" pitchFamily="34" charset="0"/>
              <a:buChar char="•"/>
            </a:pPr>
            <a:r>
              <a:rPr lang="en-US" sz="1200" dirty="0">
                <a:solidFill>
                  <a:schemeClr val="tx2">
                    <a:lumMod val="50000"/>
                  </a:schemeClr>
                </a:solidFill>
                <a:latin typeface="Arial" panose="020B0604020202020204" pitchFamily="34" charset="0"/>
                <a:cs typeface="Arial" panose="020B0604020202020204" pitchFamily="34" charset="0"/>
              </a:rPr>
              <a:t>A licensing agreement to enable </a:t>
            </a:r>
            <a:r>
              <a:rPr lang="en-US" sz="1200" dirty="0" err="1">
                <a:solidFill>
                  <a:schemeClr val="tx2">
                    <a:lumMod val="50000"/>
                  </a:schemeClr>
                </a:solidFill>
                <a:latin typeface="Arial" panose="020B0604020202020204" pitchFamily="34" charset="0"/>
                <a:cs typeface="Arial" panose="020B0604020202020204" pitchFamily="34" charset="0"/>
              </a:rPr>
              <a:t>Hensoldt</a:t>
            </a:r>
            <a:r>
              <a:rPr lang="en-US" sz="1200" dirty="0">
                <a:solidFill>
                  <a:schemeClr val="tx2">
                    <a:lumMod val="50000"/>
                  </a:schemeClr>
                </a:solidFill>
                <a:latin typeface="Arial" panose="020B0604020202020204" pitchFamily="34" charset="0"/>
                <a:cs typeface="Arial" panose="020B0604020202020204" pitchFamily="34" charset="0"/>
              </a:rPr>
              <a:t> South Africa to </a:t>
            </a:r>
            <a:r>
              <a:rPr lang="en-US" sz="1200" dirty="0" err="1">
                <a:solidFill>
                  <a:schemeClr val="tx2">
                    <a:lumMod val="50000"/>
                  </a:schemeClr>
                </a:solidFill>
                <a:latin typeface="Arial" panose="020B0604020202020204" pitchFamily="34" charset="0"/>
                <a:cs typeface="Arial" panose="020B0604020202020204" pitchFamily="34" charset="0"/>
              </a:rPr>
              <a:t>commercialise</a:t>
            </a:r>
            <a:r>
              <a:rPr lang="en-US" sz="1200" dirty="0">
                <a:solidFill>
                  <a:schemeClr val="tx2">
                    <a:lumMod val="50000"/>
                  </a:schemeClr>
                </a:solidFill>
                <a:latin typeface="Arial" panose="020B0604020202020204" pitchFamily="34" charset="0"/>
                <a:cs typeface="Arial" panose="020B0604020202020204" pitchFamily="34" charset="0"/>
              </a:rPr>
              <a:t> the product, resulting in royalties to the CSIR.</a:t>
            </a:r>
          </a:p>
          <a:p>
            <a:pPr marL="285750" indent="-285750" algn="just">
              <a:buFont typeface="Arial" panose="020B0604020202020204" pitchFamily="34" charset="0"/>
              <a:buChar char="•"/>
            </a:pPr>
            <a:r>
              <a:rPr lang="en-US" sz="1200" dirty="0">
                <a:solidFill>
                  <a:schemeClr val="tx2">
                    <a:lumMod val="50000"/>
                  </a:schemeClr>
                </a:solidFill>
                <a:latin typeface="Arial" panose="020B0604020202020204" pitchFamily="34" charset="0"/>
                <a:cs typeface="Arial" panose="020B0604020202020204" pitchFamily="34" charset="0"/>
              </a:rPr>
              <a:t>In parallel, a joint CSIR-</a:t>
            </a:r>
            <a:r>
              <a:rPr lang="en-US" sz="1200" dirty="0" err="1">
                <a:solidFill>
                  <a:schemeClr val="tx2">
                    <a:lumMod val="50000"/>
                  </a:schemeClr>
                </a:solidFill>
                <a:latin typeface="Arial" panose="020B0604020202020204" pitchFamily="34" charset="0"/>
                <a:cs typeface="Arial" panose="020B0604020202020204" pitchFamily="34" charset="0"/>
              </a:rPr>
              <a:t>Hensoldt</a:t>
            </a:r>
            <a:r>
              <a:rPr lang="en-US" sz="1200" dirty="0">
                <a:solidFill>
                  <a:schemeClr val="tx2">
                    <a:lumMod val="50000"/>
                  </a:schemeClr>
                </a:solidFill>
                <a:latin typeface="Arial" panose="020B0604020202020204" pitchFamily="34" charset="0"/>
                <a:cs typeface="Arial" panose="020B0604020202020204" pitchFamily="34" charset="0"/>
              </a:rPr>
              <a:t> SA product team has in 2020 completed the System Requirements and Preliminary Design phases of the development.</a:t>
            </a:r>
          </a:p>
        </p:txBody>
      </p:sp>
      <p:sp>
        <p:nvSpPr>
          <p:cNvPr id="16" name="TextBox 15"/>
          <p:cNvSpPr txBox="1"/>
          <p:nvPr/>
        </p:nvSpPr>
        <p:spPr>
          <a:xfrm>
            <a:off x="251520" y="1343952"/>
            <a:ext cx="8661571" cy="369332"/>
          </a:xfrm>
          <a:prstGeom prst="rect">
            <a:avLst/>
          </a:prstGeom>
          <a:solidFill>
            <a:srgbClr val="27BFD6"/>
          </a:solidFill>
        </p:spPr>
        <p:txBody>
          <a:bodyPr wrap="square" rtlCol="0">
            <a:spAutoFit/>
          </a:bodyPr>
          <a:lstStyle/>
          <a:p>
            <a:pPr algn="ctr"/>
            <a:r>
              <a:rPr lang="en-US" b="1" dirty="0">
                <a:solidFill>
                  <a:schemeClr val="tx2">
                    <a:lumMod val="50000"/>
                  </a:schemeClr>
                </a:solidFill>
                <a:latin typeface="Arial" panose="020B0604020202020204" pitchFamily="34" charset="0"/>
                <a:cs typeface="Arial" panose="020B0604020202020204" pitchFamily="34" charset="0"/>
              </a:rPr>
              <a:t>CSIR partners with </a:t>
            </a:r>
            <a:r>
              <a:rPr lang="en-US" b="1" dirty="0" err="1">
                <a:solidFill>
                  <a:schemeClr val="tx2">
                    <a:lumMod val="50000"/>
                  </a:schemeClr>
                </a:solidFill>
                <a:latin typeface="Arial" panose="020B0604020202020204" pitchFamily="34" charset="0"/>
                <a:cs typeface="Arial" panose="020B0604020202020204" pitchFamily="34" charset="0"/>
              </a:rPr>
              <a:t>Hensoldt</a:t>
            </a:r>
            <a:r>
              <a:rPr lang="en-US" b="1" dirty="0">
                <a:solidFill>
                  <a:schemeClr val="tx2">
                    <a:lumMod val="50000"/>
                  </a:schemeClr>
                </a:solidFill>
                <a:latin typeface="Arial" panose="020B0604020202020204" pitchFamily="34" charset="0"/>
                <a:cs typeface="Arial" panose="020B0604020202020204" pitchFamily="34" charset="0"/>
              </a:rPr>
              <a:t>, a world-class global radar company  </a:t>
            </a:r>
          </a:p>
        </p:txBody>
      </p:sp>
      <p:pic>
        <p:nvPicPr>
          <p:cNvPr id="9" name="Picture 8">
            <a:extLst>
              <a:ext uri="{FF2B5EF4-FFF2-40B4-BE49-F238E27FC236}">
                <a16:creationId xmlns:a16="http://schemas.microsoft.com/office/drawing/2014/main" xmlns="" id="{5BF66E94-3525-804F-B3DC-24A35543B7F4}"/>
              </a:ext>
            </a:extLst>
          </p:cNvPr>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927335" y="1784863"/>
            <a:ext cx="2985756" cy="1010945"/>
          </a:xfrm>
          <a:prstGeom prst="rect">
            <a:avLst/>
          </a:prstGeom>
          <a:noFill/>
          <a:ln>
            <a:noFill/>
          </a:ln>
        </p:spPr>
      </p:pic>
      <p:pic>
        <p:nvPicPr>
          <p:cNvPr id="10" name="Picture 9">
            <a:extLst>
              <a:ext uri="{FF2B5EF4-FFF2-40B4-BE49-F238E27FC236}">
                <a16:creationId xmlns:a16="http://schemas.microsoft.com/office/drawing/2014/main" xmlns="" id="{C484E5B5-B95D-634A-86EB-01D9177B23B6}"/>
              </a:ext>
            </a:extLst>
          </p:cNvPr>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927335" y="2827368"/>
            <a:ext cx="2997689" cy="1094252"/>
          </a:xfrm>
          <a:prstGeom prst="rect">
            <a:avLst/>
          </a:prstGeom>
          <a:noFill/>
          <a:ln>
            <a:noFill/>
          </a:ln>
        </p:spPr>
      </p:pic>
      <p:pic>
        <p:nvPicPr>
          <p:cNvPr id="11" name="Picture 10" descr="A picture containing green, set&#10;&#10;Description automatically generated">
            <a:extLst>
              <a:ext uri="{FF2B5EF4-FFF2-40B4-BE49-F238E27FC236}">
                <a16:creationId xmlns:a16="http://schemas.microsoft.com/office/drawing/2014/main" xmlns="" id="{6F8D9CAA-1993-7B4E-8ECB-3B9AEE97A451}"/>
              </a:ext>
            </a:extLst>
          </p:cNvPr>
          <p:cNvPicPr>
            <a:picLocks noChangeAspect="1"/>
          </p:cNvPicPr>
          <p:nvPr/>
        </p:nvPicPr>
        <p:blipFill>
          <a:blip r:embed="rId4" cstate="print"/>
          <a:stretch>
            <a:fillRect/>
          </a:stretch>
        </p:blipFill>
        <p:spPr>
          <a:xfrm>
            <a:off x="5927335" y="4399073"/>
            <a:ext cx="2997689" cy="1744123"/>
          </a:xfrm>
          <a:prstGeom prst="rect">
            <a:avLst/>
          </a:prstGeom>
        </p:spPr>
      </p:pic>
      <p:sp>
        <p:nvSpPr>
          <p:cNvPr id="12" name="TextBox 11">
            <a:extLst>
              <a:ext uri="{FF2B5EF4-FFF2-40B4-BE49-F238E27FC236}">
                <a16:creationId xmlns:a16="http://schemas.microsoft.com/office/drawing/2014/main" xmlns="" id="{D7571912-4AD6-724D-8148-60DCB1D638B7}"/>
              </a:ext>
            </a:extLst>
          </p:cNvPr>
          <p:cNvSpPr txBox="1"/>
          <p:nvPr/>
        </p:nvSpPr>
        <p:spPr>
          <a:xfrm>
            <a:off x="5886727" y="3921620"/>
            <a:ext cx="3293785"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CSIR low-cost phased array technology, one of the key CSIR technologies enabling this radar</a:t>
            </a:r>
          </a:p>
        </p:txBody>
      </p:sp>
      <p:sp>
        <p:nvSpPr>
          <p:cNvPr id="13" name="TextBox 12">
            <a:extLst>
              <a:ext uri="{FF2B5EF4-FFF2-40B4-BE49-F238E27FC236}">
                <a16:creationId xmlns:a16="http://schemas.microsoft.com/office/drawing/2014/main" xmlns="" id="{1135F3A1-760F-AF4B-94A4-F5B0688996DA}"/>
              </a:ext>
            </a:extLst>
          </p:cNvPr>
          <p:cNvSpPr txBox="1"/>
          <p:nvPr/>
        </p:nvSpPr>
        <p:spPr>
          <a:xfrm>
            <a:off x="5867057" y="6219207"/>
            <a:ext cx="3385463"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Design of radar product resulting from joint preliminary design in 2020</a:t>
            </a:r>
          </a:p>
        </p:txBody>
      </p:sp>
      <p:sp>
        <p:nvSpPr>
          <p:cNvPr id="14" name="Title 1">
            <a:extLst>
              <a:ext uri="{FF2B5EF4-FFF2-40B4-BE49-F238E27FC236}">
                <a16:creationId xmlns:a16="http://schemas.microsoft.com/office/drawing/2014/main" xmlns="" id="{D3A56DB9-A62F-4B84-9653-E9E390CC8804}"/>
              </a:ext>
            </a:extLst>
          </p:cNvPr>
          <p:cNvSpPr txBox="1">
            <a:spLocks/>
          </p:cNvSpPr>
          <p:nvPr/>
        </p:nvSpPr>
        <p:spPr>
          <a:xfrm>
            <a:off x="385861" y="270497"/>
            <a:ext cx="8539163"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rPr>
              <a:t>Mining, manufacturing, defence and security</a:t>
            </a:r>
            <a:endParaRPr kumimoji="0" lang="en-GB" sz="2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 </a:t>
            </a:r>
            <a:br>
              <a:rPr kumimoji="0" lang="en-US"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br>
            <a:endParaRPr kumimoji="0" lang="en-ZA"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endParaRPr>
          </a:p>
        </p:txBody>
      </p:sp>
    </p:spTree>
    <p:extLst>
      <p:ext uri="{BB962C8B-B14F-4D97-AF65-F5344CB8AC3E}">
        <p14:creationId xmlns:p14="http://schemas.microsoft.com/office/powerpoint/2010/main" xmlns="" val="3864045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32526" y="4509120"/>
            <a:ext cx="8278948" cy="1325563"/>
          </a:xfrm>
        </p:spPr>
        <p:txBody>
          <a:bodyPr rtlCol="0">
            <a:noAutofit/>
          </a:bodyPr>
          <a:lstStyle/>
          <a:p>
            <a:pPr algn="ctr">
              <a:defRPr/>
            </a:pPr>
            <a:r>
              <a:rPr lang="en-US" sz="2800" dirty="0"/>
              <a:t>SO3: </a:t>
            </a:r>
            <a:br>
              <a:rPr lang="en-US" sz="2800" dirty="0"/>
            </a:br>
            <a:r>
              <a:rPr lang="en-US" sz="2800" b="0" dirty="0"/>
              <a:t>Drive the socioeconomic transformation through RD&amp;I which supports the development of a capable state</a:t>
            </a:r>
          </a:p>
        </p:txBody>
      </p:sp>
    </p:spTree>
    <p:extLst>
      <p:ext uri="{BB962C8B-B14F-4D97-AF65-F5344CB8AC3E}">
        <p14:creationId xmlns:p14="http://schemas.microsoft.com/office/powerpoint/2010/main" xmlns="" val="714030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253195"/>
            <a:ext cx="8460940" cy="369332"/>
          </a:xfrm>
          <a:prstGeom prst="rect">
            <a:avLst/>
          </a:prstGeom>
          <a:solidFill>
            <a:srgbClr val="27BFD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Inclusive smart cities appropriate to the South African context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xmlns="" id="{D3A56DB9-A62F-4B84-9653-E9E390CC8804}"/>
              </a:ext>
            </a:extLst>
          </p:cNvPr>
          <p:cNvSpPr txBox="1">
            <a:spLocks/>
          </p:cNvSpPr>
          <p:nvPr/>
        </p:nvSpPr>
        <p:spPr>
          <a:xfrm>
            <a:off x="356151" y="113814"/>
            <a:ext cx="8539163" cy="889899"/>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Natural resources, enabling infrastructure, public and professional services division</a:t>
            </a:r>
            <a:endParaRPr kumimoji="0" lang="en-ZA" sz="2600" b="1" i="0" u="none" strike="noStrike" kern="1200" cap="none" spc="0" normalizeH="0" baseline="0" noProof="0" dirty="0">
              <a:ln>
                <a:noFill/>
              </a:ln>
              <a:effectLst/>
              <a:uLnTx/>
              <a:uFillTx/>
              <a:ea typeface="ＭＳ Ｐゴシック" charset="0"/>
            </a:endParaRPr>
          </a:p>
        </p:txBody>
      </p:sp>
      <p:pic>
        <p:nvPicPr>
          <p:cNvPr id="6" name="Picture 5">
            <a:extLst>
              <a:ext uri="{FF2B5EF4-FFF2-40B4-BE49-F238E27FC236}">
                <a16:creationId xmlns:a16="http://schemas.microsoft.com/office/drawing/2014/main" xmlns="" id="{224DCA39-4743-43DC-9F87-519A967767AB}"/>
              </a:ext>
            </a:extLst>
          </p:cNvPr>
          <p:cNvPicPr>
            <a:picLocks noChangeAspect="1"/>
          </p:cNvPicPr>
          <p:nvPr/>
        </p:nvPicPr>
        <p:blipFill>
          <a:blip r:embed="rId2" cstate="print"/>
          <a:stretch>
            <a:fillRect/>
          </a:stretch>
        </p:blipFill>
        <p:spPr>
          <a:xfrm>
            <a:off x="5385756" y="1949798"/>
            <a:ext cx="3326703" cy="4359522"/>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248274" y="1808820"/>
            <a:ext cx="4850004"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The challenge: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Municipalities are under increasing pressure to become ‘smarter’, but it is not always possible to access impartial, factual information about smart cities and </a:t>
            </a:r>
            <a:r>
              <a:rPr kumimoji="0" lang="en-US" sz="160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technologies. Many private companies have vested interests </a:t>
            </a:r>
            <a:r>
              <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and don’t provide reliable advice.</a:t>
            </a:r>
            <a:r>
              <a:rPr kumimoji="0" lang="en-US" sz="1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a:t>
            </a:r>
          </a:p>
        </p:txBody>
      </p:sp>
      <p:sp>
        <p:nvSpPr>
          <p:cNvPr id="3" name="Rectangle 2"/>
          <p:cNvSpPr/>
          <p:nvPr/>
        </p:nvSpPr>
        <p:spPr>
          <a:xfrm>
            <a:off x="201734" y="3615405"/>
            <a:ext cx="4896544"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Intervention: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The CSIR is assisting </a:t>
            </a:r>
            <a:r>
              <a:rPr kumimoji="0" lang="en-US" sz="1600" b="0" i="0" u="none" strike="noStrike" kern="1200" cap="none" spc="0" normalizeH="0" baseline="0" noProof="0" dirty="0" err="1">
                <a:ln>
                  <a:noFill/>
                </a:ln>
                <a:solidFill>
                  <a:srgbClr val="1F497D">
                    <a:lumMod val="50000"/>
                  </a:srgbClr>
                </a:solidFill>
                <a:effectLst/>
                <a:uLnTx/>
                <a:uFillTx/>
                <a:latin typeface="Arial" panose="020B0604020202020204" pitchFamily="34" charset="0"/>
                <a:ea typeface="+mn-ea"/>
                <a:cs typeface="Arial" panose="020B0604020202020204" pitchFamily="34" charset="0"/>
              </a:rPr>
              <a:t>CoGTA</a:t>
            </a:r>
            <a:r>
              <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with the development of 'A South African Smart Cities Framework: A decision-making framework to guide the development of smart cities in South Africa”.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The CSIR team is developing a smart-readiness assessment tool.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This will help municipalities to </a:t>
            </a:r>
            <a:r>
              <a:rPr kumimoji="0" lang="en-US" sz="1600" b="0" i="0" u="none" strike="noStrike" kern="1200" cap="none" spc="0" normalizeH="0" baseline="0" noProof="0" dirty="0" err="1">
                <a:ln>
                  <a:noFill/>
                </a:ln>
                <a:solidFill>
                  <a:srgbClr val="1F497D">
                    <a:lumMod val="50000"/>
                  </a:srgbClr>
                </a:solidFill>
                <a:effectLst/>
                <a:uLnTx/>
                <a:uFillTx/>
                <a:latin typeface="Arial" panose="020B0604020202020204" pitchFamily="34" charset="0"/>
                <a:ea typeface="+mn-ea"/>
                <a:cs typeface="Arial" panose="020B0604020202020204" pitchFamily="34" charset="0"/>
              </a:rPr>
              <a:t>prioritise</a:t>
            </a:r>
            <a:r>
              <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interventions and reduce the possibility of fruitless expenditure on smart technologies that may not be appropriate.</a:t>
            </a:r>
          </a:p>
        </p:txBody>
      </p:sp>
    </p:spTree>
    <p:extLst>
      <p:ext uri="{BB962C8B-B14F-4D97-AF65-F5344CB8AC3E}">
        <p14:creationId xmlns:p14="http://schemas.microsoft.com/office/powerpoint/2010/main" xmlns="" val="1693910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253195"/>
            <a:ext cx="8460940" cy="369332"/>
          </a:xfrm>
          <a:prstGeom prst="rect">
            <a:avLst/>
          </a:prstGeom>
          <a:solidFill>
            <a:srgbClr val="27BFD6"/>
          </a:solidFill>
        </p:spPr>
        <p:txBody>
          <a:bodyPr wrap="square" rtlCol="0">
            <a:spAutoFit/>
          </a:bodyPr>
          <a:lstStyle/>
          <a:p>
            <a:pPr algn="ctr"/>
            <a:r>
              <a:rPr lang="en-US" b="1" dirty="0" err="1">
                <a:latin typeface="Arial" panose="020B0604020202020204" pitchFamily="34" charset="0"/>
                <a:cs typeface="Arial" panose="020B0604020202020204" pitchFamily="34" charset="0"/>
              </a:rPr>
              <a:t>GreenBook</a:t>
            </a:r>
            <a:r>
              <a:rPr lang="en-US" b="1" dirty="0">
                <a:latin typeface="Arial" panose="020B0604020202020204" pitchFamily="34" charset="0"/>
                <a:cs typeface="Arial" panose="020B0604020202020204" pitchFamily="34" charset="0"/>
              </a:rPr>
              <a:t>: Advanced spatial analysis and modelling</a:t>
            </a:r>
            <a:endParaRPr lang="en-US"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D3A56DB9-A62F-4B84-9653-E9E390CC8804}"/>
              </a:ext>
            </a:extLst>
          </p:cNvPr>
          <p:cNvSpPr txBox="1">
            <a:spLocks/>
          </p:cNvSpPr>
          <p:nvPr/>
        </p:nvSpPr>
        <p:spPr>
          <a:xfrm>
            <a:off x="356151" y="113814"/>
            <a:ext cx="8539163" cy="889899"/>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2600" dirty="0">
                <a:latin typeface="Arial" panose="020B0604020202020204" pitchFamily="34" charset="0"/>
                <a:cs typeface="Arial" panose="020B0604020202020204" pitchFamily="34" charset="0"/>
              </a:rPr>
              <a:t>Natural resources, enabling infrastructure, public and professional services </a:t>
            </a:r>
            <a:r>
              <a:rPr kumimoji="0" lang="en-US" sz="26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division</a:t>
            </a:r>
            <a:endParaRPr kumimoji="0" lang="en-ZA" sz="2600" b="1" i="0" u="none" strike="noStrike" kern="1200" cap="none" spc="0" normalizeH="0" baseline="0" noProof="0" dirty="0">
              <a:ln>
                <a:noFill/>
              </a:ln>
              <a:effectLst/>
              <a:uLnTx/>
              <a:uFillTx/>
              <a:ea typeface="ＭＳ Ｐゴシック" charset="0"/>
            </a:endParaRPr>
          </a:p>
        </p:txBody>
      </p:sp>
      <p:sp>
        <p:nvSpPr>
          <p:cNvPr id="2" name="Rectangle 1"/>
          <p:cNvSpPr/>
          <p:nvPr/>
        </p:nvSpPr>
        <p:spPr>
          <a:xfrm>
            <a:off x="155624" y="1928270"/>
            <a:ext cx="4596396" cy="4770537"/>
          </a:xfrm>
          <a:prstGeom prst="rect">
            <a:avLst/>
          </a:prstGeom>
        </p:spPr>
        <p:txBody>
          <a:bodyPr wrap="square">
            <a:spAutoFit/>
          </a:bodyPr>
          <a:lstStyle/>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The focus is to provide planning support to municipalities on climate adaptation. </a:t>
            </a:r>
          </a:p>
          <a:p>
            <a:pPr marL="285750" indent="-285750">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The goal is to develop the capability to support local government in evaluating risks to and vulnerabilities of human settlements given climate change and to adapt planning practices to be more climate resilient. </a:t>
            </a:r>
          </a:p>
          <a:p>
            <a:pPr marL="285750" indent="-285750">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Climate change and the resultant extreme climate events are recognised as a major risk to human settlements. When municipalities do planning as it relates to long-term land-use planning, as well as shorter-term capital investments, it is increasingly important to consider the implications of climate change on built-up areas and determine what cities can do now to see to it that they are (more) climate resilient in future.</a:t>
            </a:r>
          </a:p>
        </p:txBody>
      </p:sp>
      <p:pic>
        <p:nvPicPr>
          <p:cNvPr id="6" name="Picture 5"/>
          <p:cNvPicPr>
            <a:picLocks noChangeAspect="1"/>
          </p:cNvPicPr>
          <p:nvPr/>
        </p:nvPicPr>
        <p:blipFill>
          <a:blip r:embed="rId2" cstate="print"/>
          <a:stretch>
            <a:fillRect/>
          </a:stretch>
        </p:blipFill>
        <p:spPr>
          <a:xfrm>
            <a:off x="5304133" y="3865029"/>
            <a:ext cx="3423214" cy="2896236"/>
          </a:xfrm>
          <a:prstGeom prst="rect">
            <a:avLst/>
          </a:prstGeom>
          <a:noFill/>
          <a:ln>
            <a:solidFill>
              <a:schemeClr val="tx1"/>
            </a:solidFill>
          </a:ln>
        </p:spPr>
      </p:pic>
      <p:pic>
        <p:nvPicPr>
          <p:cNvPr id="7" name="Picture 6"/>
          <p:cNvPicPr>
            <a:picLocks noChangeAspect="1"/>
          </p:cNvPicPr>
          <p:nvPr/>
        </p:nvPicPr>
        <p:blipFill>
          <a:blip r:embed="rId3" cstate="print"/>
          <a:stretch>
            <a:fillRect/>
          </a:stretch>
        </p:blipFill>
        <p:spPr>
          <a:xfrm>
            <a:off x="7835588" y="3874554"/>
            <a:ext cx="932664" cy="575907"/>
          </a:xfrm>
          <a:prstGeom prst="rect">
            <a:avLst/>
          </a:prstGeom>
          <a:ln>
            <a:solidFill>
              <a:schemeClr val="tx1">
                <a:lumMod val="50000"/>
                <a:lumOff val="50000"/>
              </a:schemeClr>
            </a:solidFill>
          </a:ln>
        </p:spPr>
      </p:pic>
      <p:pic>
        <p:nvPicPr>
          <p:cNvPr id="9" name="Picture 8"/>
          <p:cNvPicPr>
            <a:picLocks noChangeAspect="1"/>
          </p:cNvPicPr>
          <p:nvPr/>
        </p:nvPicPr>
        <p:blipFill>
          <a:blip r:embed="rId4" cstate="print"/>
          <a:stretch>
            <a:fillRect/>
          </a:stretch>
        </p:blipFill>
        <p:spPr>
          <a:xfrm>
            <a:off x="5304133" y="1869396"/>
            <a:ext cx="3423214" cy="1803288"/>
          </a:xfrm>
          <a:prstGeom prst="rect">
            <a:avLst/>
          </a:prstGeom>
          <a:noFill/>
          <a:ln>
            <a:solidFill>
              <a:schemeClr val="tx1"/>
            </a:solidFill>
          </a:ln>
        </p:spPr>
      </p:pic>
      <p:sp>
        <p:nvSpPr>
          <p:cNvPr id="10" name="TextBox 9"/>
          <p:cNvSpPr txBox="1"/>
          <p:nvPr/>
        </p:nvSpPr>
        <p:spPr>
          <a:xfrm>
            <a:off x="6113698" y="1596085"/>
            <a:ext cx="1804084" cy="307777"/>
          </a:xfrm>
          <a:prstGeom prst="rect">
            <a:avLst/>
          </a:prstGeom>
          <a:noFill/>
        </p:spPr>
        <p:txBody>
          <a:bodyPr wrap="none" rtlCol="0">
            <a:spAutoFit/>
          </a:bodyPr>
          <a:lstStyle/>
          <a:p>
            <a:r>
              <a:rPr lang="en-US" sz="1400" dirty="0"/>
              <a:t>www.greenbook.co.za</a:t>
            </a:r>
            <a:endParaRPr lang="en-ZA" sz="1400" dirty="0"/>
          </a:p>
        </p:txBody>
      </p:sp>
      <p:sp>
        <p:nvSpPr>
          <p:cNvPr id="11" name="Oval 10"/>
          <p:cNvSpPr/>
          <p:nvPr/>
        </p:nvSpPr>
        <p:spPr>
          <a:xfrm>
            <a:off x="6955693" y="3865029"/>
            <a:ext cx="360040" cy="16651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595955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253195"/>
            <a:ext cx="8460940" cy="369332"/>
          </a:xfrm>
          <a:prstGeom prst="rect">
            <a:avLst/>
          </a:prstGeom>
          <a:solidFill>
            <a:srgbClr val="27BFD6"/>
          </a:solidFill>
        </p:spPr>
        <p:txBody>
          <a:bodyPr wrap="square" rtlCol="0">
            <a:spAutoFit/>
          </a:bodyPr>
          <a:lstStyle/>
          <a:p>
            <a:pPr algn="ctr"/>
            <a:r>
              <a:rPr lang="en-US" b="1" dirty="0">
                <a:latin typeface="Arial" panose="020B0604020202020204" pitchFamily="34" charset="0"/>
                <a:cs typeface="Arial" panose="020B0604020202020204" pitchFamily="34" charset="0"/>
              </a:rPr>
              <a:t>Crash risk modelling and public transport data portal</a:t>
            </a:r>
            <a:endParaRPr lang="en-US"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D3A56DB9-A62F-4B84-9653-E9E390CC8804}"/>
              </a:ext>
            </a:extLst>
          </p:cNvPr>
          <p:cNvSpPr txBox="1">
            <a:spLocks/>
          </p:cNvSpPr>
          <p:nvPr/>
        </p:nvSpPr>
        <p:spPr>
          <a:xfrm>
            <a:off x="356151" y="113814"/>
            <a:ext cx="8539163" cy="889899"/>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2600" dirty="0">
                <a:latin typeface="Arial" panose="020B0604020202020204" pitchFamily="34" charset="0"/>
                <a:cs typeface="Arial" panose="020B0604020202020204" pitchFamily="34" charset="0"/>
              </a:rPr>
              <a:t>Natural resources, enabling infrastructure, public and professional services </a:t>
            </a:r>
            <a:r>
              <a:rPr kumimoji="0" lang="en-US" sz="26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division</a:t>
            </a:r>
            <a:endParaRPr kumimoji="0" lang="en-ZA" sz="2600" b="1" i="0" u="none" strike="noStrike" kern="1200" cap="none" spc="0" normalizeH="0" baseline="0" noProof="0" dirty="0">
              <a:ln>
                <a:noFill/>
              </a:ln>
              <a:effectLst/>
              <a:uLnTx/>
              <a:uFillTx/>
              <a:ea typeface="ＭＳ Ｐゴシック" charset="0"/>
            </a:endParaRPr>
          </a:p>
        </p:txBody>
      </p:sp>
      <p:sp>
        <p:nvSpPr>
          <p:cNvPr id="2" name="Rectangle 1"/>
          <p:cNvSpPr/>
          <p:nvPr/>
        </p:nvSpPr>
        <p:spPr>
          <a:xfrm>
            <a:off x="356150" y="1872009"/>
            <a:ext cx="4611893" cy="4278094"/>
          </a:xfrm>
          <a:prstGeom prst="rect">
            <a:avLst/>
          </a:prstGeom>
        </p:spPr>
        <p:txBody>
          <a:bodyPr wrap="square">
            <a:spAutoFit/>
          </a:bodyPr>
          <a:lstStyle/>
          <a:p>
            <a:r>
              <a:rPr lang="en-US" sz="1600" b="1" dirty="0">
                <a:solidFill>
                  <a:schemeClr val="tx2">
                    <a:lumMod val="50000"/>
                  </a:schemeClr>
                </a:solidFill>
                <a:latin typeface="Arial" panose="020B0604020202020204" pitchFamily="34" charset="0"/>
                <a:cs typeface="Arial" panose="020B0604020202020204" pitchFamily="34" charset="0"/>
              </a:rPr>
              <a:t>Naturalistic Driving Studies </a:t>
            </a:r>
            <a:endParaRPr lang="en-US" sz="1600" dirty="0">
              <a:solidFill>
                <a:schemeClr val="tx2">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2">
                    <a:lumMod val="50000"/>
                  </a:schemeClr>
                </a:solidFill>
                <a:latin typeface="Arial" panose="020B0604020202020204" pitchFamily="34" charset="0"/>
                <a:cs typeface="Arial" panose="020B0604020202020204" pitchFamily="34" charset="0"/>
              </a:rPr>
              <a:t>Improved modelling of crash risk, from a driver perspective to improve road safety</a:t>
            </a:r>
          </a:p>
          <a:p>
            <a:pPr marL="285750" indent="-285750">
              <a:buFont typeface="Arial" panose="020B0604020202020204" pitchFamily="34" charset="0"/>
              <a:buChar char="•"/>
            </a:pPr>
            <a:r>
              <a:rPr lang="en-US" sz="1600" dirty="0">
                <a:solidFill>
                  <a:schemeClr val="tx2">
                    <a:lumMod val="50000"/>
                  </a:schemeClr>
                </a:solidFill>
                <a:latin typeface="Arial" panose="020B0604020202020204" pitchFamily="34" charset="0"/>
                <a:cs typeface="Arial" panose="020B0604020202020204" pitchFamily="34" charset="0"/>
              </a:rPr>
              <a:t>Driver </a:t>
            </a:r>
            <a:r>
              <a:rPr lang="en-US" sz="1600" dirty="0" err="1">
                <a:solidFill>
                  <a:schemeClr val="tx2">
                    <a:lumMod val="50000"/>
                  </a:schemeClr>
                </a:solidFill>
                <a:latin typeface="Arial" panose="020B0604020202020204" pitchFamily="34" charset="0"/>
                <a:cs typeface="Arial" panose="020B0604020202020204" pitchFamily="34" charset="0"/>
              </a:rPr>
              <a:t>behaviour</a:t>
            </a:r>
            <a:r>
              <a:rPr lang="en-US" sz="1600" dirty="0">
                <a:solidFill>
                  <a:schemeClr val="tx2">
                    <a:lumMod val="50000"/>
                  </a:schemeClr>
                </a:solidFill>
                <a:latin typeface="Arial" panose="020B0604020202020204" pitchFamily="34" charset="0"/>
                <a:cs typeface="Arial" panose="020B0604020202020204" pitchFamily="34" charset="0"/>
              </a:rPr>
              <a:t> is a leading cause of crashes.</a:t>
            </a:r>
          </a:p>
          <a:p>
            <a:pPr marL="285750" indent="-285750">
              <a:buFont typeface="Arial" panose="020B0604020202020204" pitchFamily="34" charset="0"/>
              <a:buChar char="•"/>
            </a:pPr>
            <a:r>
              <a:rPr lang="en-US" sz="1600" dirty="0">
                <a:solidFill>
                  <a:schemeClr val="tx2">
                    <a:lumMod val="50000"/>
                  </a:schemeClr>
                </a:solidFill>
                <a:latin typeface="Arial" panose="020B0604020202020204" pitchFamily="34" charset="0"/>
                <a:cs typeface="Arial" panose="020B0604020202020204" pitchFamily="34" charset="0"/>
              </a:rPr>
              <a:t>Installing equipment in vehicles enables the study of hazard perception, distracted driving, handling skills, etc.</a:t>
            </a:r>
          </a:p>
          <a:p>
            <a:endParaRPr lang="en-US" sz="1600" dirty="0">
              <a:solidFill>
                <a:schemeClr val="tx2">
                  <a:lumMod val="50000"/>
                </a:schemeClr>
              </a:solidFill>
              <a:latin typeface="Arial" panose="020B0604020202020204" pitchFamily="34" charset="0"/>
              <a:cs typeface="Arial" panose="020B0604020202020204" pitchFamily="34" charset="0"/>
            </a:endParaRPr>
          </a:p>
          <a:p>
            <a:r>
              <a:rPr lang="en-US" sz="1600" b="1" dirty="0">
                <a:solidFill>
                  <a:schemeClr val="tx2">
                    <a:lumMod val="50000"/>
                  </a:schemeClr>
                </a:solidFill>
                <a:latin typeface="Arial" panose="020B0604020202020204" pitchFamily="34" charset="0"/>
                <a:cs typeface="Arial" panose="020B0604020202020204" pitchFamily="34" charset="0"/>
              </a:rPr>
              <a:t>Public Transport Data Portal</a:t>
            </a:r>
          </a:p>
          <a:p>
            <a:pPr marL="285750" indent="-285750">
              <a:buFont typeface="Arial" panose="020B0604020202020204" pitchFamily="34" charset="0"/>
              <a:buChar char="•"/>
            </a:pPr>
            <a:r>
              <a:rPr lang="en-US" sz="1600" dirty="0">
                <a:solidFill>
                  <a:schemeClr val="tx2">
                    <a:lumMod val="50000"/>
                  </a:schemeClr>
                </a:solidFill>
                <a:latin typeface="Arial" panose="020B0604020202020204" pitchFamily="34" charset="0"/>
                <a:cs typeface="Arial" panose="020B0604020202020204" pitchFamily="34" charset="0"/>
              </a:rPr>
              <a:t>Creation of a relational public transport database with value-added data analytics</a:t>
            </a:r>
          </a:p>
          <a:p>
            <a:pPr marL="285750" indent="-285750">
              <a:buFont typeface="Arial" panose="020B0604020202020204" pitchFamily="34" charset="0"/>
              <a:buChar char="•"/>
            </a:pPr>
            <a:r>
              <a:rPr lang="en-US" sz="1600" dirty="0">
                <a:solidFill>
                  <a:schemeClr val="tx2">
                    <a:lumMod val="50000"/>
                  </a:schemeClr>
                </a:solidFill>
                <a:latin typeface="Arial" panose="020B0604020202020204" pitchFamily="34" charset="0"/>
                <a:cs typeface="Arial" panose="020B0604020202020204" pitchFamily="34" charset="0"/>
              </a:rPr>
              <a:t>All public transport data sets collated include:</a:t>
            </a:r>
          </a:p>
          <a:p>
            <a:pPr marL="742950" lvl="1" indent="-285750">
              <a:buFont typeface="Arial" panose="020B0604020202020204" pitchFamily="34" charset="0"/>
              <a:buChar char="•"/>
            </a:pPr>
            <a:r>
              <a:rPr lang="en-US" sz="1600" dirty="0">
                <a:solidFill>
                  <a:schemeClr val="tx2">
                    <a:lumMod val="50000"/>
                  </a:schemeClr>
                </a:solidFill>
                <a:latin typeface="Arial" panose="020B0604020202020204" pitchFamily="34" charset="0"/>
                <a:cs typeface="Arial" panose="020B0604020202020204" pitchFamily="34" charset="0"/>
              </a:rPr>
              <a:t>Minibus taxi routes, facilities</a:t>
            </a:r>
          </a:p>
          <a:p>
            <a:pPr marL="742950" lvl="1" indent="-285750">
              <a:buFont typeface="Arial" panose="020B0604020202020204" pitchFamily="34" charset="0"/>
              <a:buChar char="•"/>
            </a:pPr>
            <a:r>
              <a:rPr lang="en-US" sz="1600" dirty="0">
                <a:solidFill>
                  <a:schemeClr val="tx2">
                    <a:lumMod val="50000"/>
                  </a:schemeClr>
                </a:solidFill>
                <a:latin typeface="Arial" panose="020B0604020202020204" pitchFamily="34" charset="0"/>
                <a:cs typeface="Arial" panose="020B0604020202020204" pitchFamily="34" charset="0"/>
              </a:rPr>
              <a:t>Gauteng </a:t>
            </a:r>
            <a:r>
              <a:rPr lang="en-US" sz="1600" dirty="0" err="1">
                <a:solidFill>
                  <a:schemeClr val="tx2">
                    <a:lumMod val="50000"/>
                  </a:schemeClr>
                </a:solidFill>
                <a:latin typeface="Arial" panose="020B0604020202020204" pitchFamily="34" charset="0"/>
                <a:cs typeface="Arial" panose="020B0604020202020204" pitchFamily="34" charset="0"/>
              </a:rPr>
              <a:t>Subsidised</a:t>
            </a:r>
            <a:r>
              <a:rPr lang="en-US" sz="1600" dirty="0">
                <a:solidFill>
                  <a:schemeClr val="tx2">
                    <a:lumMod val="50000"/>
                  </a:schemeClr>
                </a:solidFill>
                <a:latin typeface="Arial" panose="020B0604020202020204" pitchFamily="34" charset="0"/>
                <a:cs typeface="Arial" panose="020B0604020202020204" pitchFamily="34" charset="0"/>
              </a:rPr>
              <a:t> Bus Routes</a:t>
            </a:r>
          </a:p>
          <a:p>
            <a:pPr marL="742950" lvl="1" indent="-285750">
              <a:buFont typeface="Arial" panose="020B0604020202020204" pitchFamily="34" charset="0"/>
              <a:buChar char="•"/>
            </a:pPr>
            <a:r>
              <a:rPr lang="en-US" sz="1600" dirty="0">
                <a:solidFill>
                  <a:schemeClr val="tx2">
                    <a:lumMod val="50000"/>
                  </a:schemeClr>
                </a:solidFill>
                <a:latin typeface="Arial" panose="020B0604020202020204" pitchFamily="34" charset="0"/>
                <a:cs typeface="Arial" panose="020B0604020202020204" pitchFamily="34" charset="0"/>
              </a:rPr>
              <a:t>Household Travel Survey</a:t>
            </a:r>
          </a:p>
          <a:p>
            <a:pPr marL="285750" indent="-285750">
              <a:buFont typeface="Arial" panose="020B0604020202020204" pitchFamily="34" charset="0"/>
              <a:buChar char="•"/>
            </a:pPr>
            <a:r>
              <a:rPr lang="en-US" sz="1600" dirty="0">
                <a:solidFill>
                  <a:schemeClr val="tx2">
                    <a:lumMod val="50000"/>
                  </a:schemeClr>
                </a:solidFill>
                <a:latin typeface="Arial" panose="020B0604020202020204" pitchFamily="34" charset="0"/>
                <a:cs typeface="Arial" panose="020B0604020202020204" pitchFamily="34" charset="0"/>
              </a:rPr>
              <a:t>Enables integrated public transport planning</a:t>
            </a:r>
          </a:p>
        </p:txBody>
      </p:sp>
      <p:pic>
        <p:nvPicPr>
          <p:cNvPr id="9" name="Picture 8"/>
          <p:cNvPicPr>
            <a:picLocks noChangeAspect="1"/>
          </p:cNvPicPr>
          <p:nvPr/>
        </p:nvPicPr>
        <p:blipFill>
          <a:blip r:embed="rId2" cstate="print"/>
          <a:stretch>
            <a:fillRect/>
          </a:stretch>
        </p:blipFill>
        <p:spPr>
          <a:xfrm>
            <a:off x="5055026" y="4564666"/>
            <a:ext cx="3514440" cy="1976873"/>
          </a:xfrm>
          <a:prstGeom prst="rect">
            <a:avLst/>
          </a:prstGeom>
        </p:spPr>
      </p:pic>
      <p:pic>
        <p:nvPicPr>
          <p:cNvPr id="10" name="Picture 9"/>
          <p:cNvPicPr>
            <a:picLocks noChangeAspect="1"/>
          </p:cNvPicPr>
          <p:nvPr/>
        </p:nvPicPr>
        <p:blipFill>
          <a:blip r:embed="rId3" cstate="print"/>
          <a:stretch>
            <a:fillRect/>
          </a:stretch>
        </p:blipFill>
        <p:spPr>
          <a:xfrm>
            <a:off x="5043531" y="1861190"/>
            <a:ext cx="3525935" cy="2464813"/>
          </a:xfrm>
          <a:prstGeom prst="rect">
            <a:avLst/>
          </a:prstGeom>
        </p:spPr>
      </p:pic>
    </p:spTree>
    <p:extLst>
      <p:ext uri="{BB962C8B-B14F-4D97-AF65-F5344CB8AC3E}">
        <p14:creationId xmlns:p14="http://schemas.microsoft.com/office/powerpoint/2010/main" xmlns="" val="3598473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648550" y="4329100"/>
            <a:ext cx="7846900" cy="1325563"/>
          </a:xfrm>
        </p:spPr>
        <p:txBody>
          <a:bodyPr rtlCol="0">
            <a:noAutofit/>
          </a:bodyPr>
          <a:lstStyle/>
          <a:p>
            <a:pPr algn="ctr">
              <a:defRPr/>
            </a:pPr>
            <a:r>
              <a:rPr lang="en-US" sz="2800" dirty="0"/>
              <a:t>SO4: </a:t>
            </a:r>
            <a:br>
              <a:rPr lang="en-US" sz="2800" dirty="0"/>
            </a:br>
            <a:r>
              <a:rPr lang="en-US" sz="2800" b="0" dirty="0"/>
              <a:t>Build and transform human capital  </a:t>
            </a:r>
          </a:p>
        </p:txBody>
      </p:sp>
    </p:spTree>
    <p:extLst>
      <p:ext uri="{BB962C8B-B14F-4D97-AF65-F5344CB8AC3E}">
        <p14:creationId xmlns:p14="http://schemas.microsoft.com/office/powerpoint/2010/main" xmlns="" val="3135270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36132" y="1429261"/>
            <a:ext cx="5474513" cy="1051206"/>
          </a:xfrm>
          <a:prstGeom prst="roundRect">
            <a:avLst>
              <a:gd name="adj" fmla="val 18096"/>
            </a:avLst>
          </a:prstGeom>
          <a:noFill/>
          <a:ln>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206016" y="1429261"/>
            <a:ext cx="2936168" cy="1195222"/>
          </a:xfrm>
          <a:prstGeom prst="roundRect">
            <a:avLst>
              <a:gd name="adj" fmla="val 17968"/>
            </a:avLst>
          </a:prstGeom>
          <a:noFill/>
          <a:ln>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12068" y="1429260"/>
            <a:ext cx="3030116" cy="338554"/>
          </a:xfrm>
          <a:prstGeom prst="rect">
            <a:avLst/>
          </a:prstGeom>
        </p:spPr>
        <p:txBody>
          <a:bodyPr wrap="square">
            <a:spAutoFit/>
          </a:bodyPr>
          <a:lstStyle/>
          <a:p>
            <a:pPr lvl="0" algn="ctr" defTabSz="457200"/>
            <a:r>
              <a:rPr lang="en-US" sz="1600" b="1" dirty="0">
                <a:solidFill>
                  <a:srgbClr val="17375E"/>
                </a:solidFill>
                <a:latin typeface="Arial" panose="020B0604020202020204" pitchFamily="34" charset="0"/>
                <a:cs typeface="Arial" panose="020B0604020202020204" pitchFamily="34" charset="0"/>
              </a:rPr>
              <a:t>Strategic Initiative</a:t>
            </a:r>
          </a:p>
        </p:txBody>
      </p:sp>
      <p:sp>
        <p:nvSpPr>
          <p:cNvPr id="10" name="Rounded Rectangle 9"/>
          <p:cNvSpPr/>
          <p:nvPr/>
        </p:nvSpPr>
        <p:spPr>
          <a:xfrm>
            <a:off x="107504" y="1852853"/>
            <a:ext cx="8820980" cy="1396127"/>
          </a:xfrm>
          <a:prstGeom prst="roundRect">
            <a:avLst/>
          </a:prstGeom>
          <a:gradFill flip="none" rotWithShape="1">
            <a:gsLst>
              <a:gs pos="45000">
                <a:srgbClr val="2A8AA7"/>
              </a:gs>
              <a:gs pos="100000">
                <a:srgbClr val="00AFB9"/>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spAutoFit/>
          </a:bodyPr>
          <a:lstStyle/>
          <a:p>
            <a:pPr marL="3255963" indent="-163513">
              <a:spcAft>
                <a:spcPts val="1200"/>
              </a:spcAft>
              <a:buFont typeface="Arial" panose="020B0604020202020204" pitchFamily="34" charset="0"/>
              <a:buChar char="•"/>
            </a:pPr>
            <a:r>
              <a:rPr lang="en-US" sz="1400" dirty="0">
                <a:latin typeface="Arial" charset="0"/>
                <a:ea typeface="Arial" charset="0"/>
                <a:cs typeface="Arial" charset="0"/>
              </a:rPr>
              <a:t>Targeted at undergraduate and postgraduate students to increase the pool of highly qualified individuals in STEM fields. </a:t>
            </a:r>
          </a:p>
          <a:p>
            <a:pPr marL="3255963" indent="-163513">
              <a:spcAft>
                <a:spcPts val="1200"/>
              </a:spcAft>
              <a:buFont typeface="Arial" panose="020B0604020202020204" pitchFamily="34" charset="0"/>
              <a:buChar char="•"/>
            </a:pPr>
            <a:r>
              <a:rPr lang="en-US" sz="1400" dirty="0">
                <a:latin typeface="Arial" charset="0"/>
                <a:ea typeface="Arial" charset="0"/>
                <a:cs typeface="Arial" charset="0"/>
              </a:rPr>
              <a:t>CSIR partnership with DSI, NRF and </a:t>
            </a:r>
            <a:r>
              <a:rPr lang="en-US" sz="1400" dirty="0" err="1">
                <a:latin typeface="Arial" charset="0"/>
                <a:ea typeface="Arial" charset="0"/>
                <a:cs typeface="Arial" charset="0"/>
              </a:rPr>
              <a:t>merSETA</a:t>
            </a:r>
            <a:r>
              <a:rPr lang="en-US" sz="1400" dirty="0">
                <a:latin typeface="Arial" charset="0"/>
                <a:ea typeface="Arial" charset="0"/>
                <a:cs typeface="Arial" charset="0"/>
              </a:rPr>
              <a:t>. </a:t>
            </a:r>
          </a:p>
          <a:p>
            <a:pPr marL="3255963" indent="-163513">
              <a:spcAft>
                <a:spcPts val="1200"/>
              </a:spcAft>
              <a:buFont typeface="Arial" panose="020B0604020202020204" pitchFamily="34" charset="0"/>
              <a:buChar char="•"/>
            </a:pPr>
            <a:r>
              <a:rPr lang="en-US" sz="1400" b="1" dirty="0">
                <a:solidFill>
                  <a:schemeClr val="tx2">
                    <a:lumMod val="50000"/>
                  </a:schemeClr>
                </a:solidFill>
                <a:latin typeface="Arial" charset="0"/>
                <a:ea typeface="Arial" charset="0"/>
                <a:cs typeface="Arial" charset="0"/>
              </a:rPr>
              <a:t>580 students sponsored</a:t>
            </a:r>
          </a:p>
        </p:txBody>
      </p:sp>
      <p:sp>
        <p:nvSpPr>
          <p:cNvPr id="9" name="Rounded Rectangle 8"/>
          <p:cNvSpPr/>
          <p:nvPr/>
        </p:nvSpPr>
        <p:spPr>
          <a:xfrm>
            <a:off x="107504" y="3356992"/>
            <a:ext cx="8820980" cy="1225868"/>
          </a:xfrm>
          <a:prstGeom prst="roundRect">
            <a:avLst/>
          </a:prstGeom>
          <a:gradFill flip="none" rotWithShape="1">
            <a:gsLst>
              <a:gs pos="45000">
                <a:srgbClr val="2A8AA7"/>
              </a:gs>
              <a:gs pos="100000">
                <a:srgbClr val="00AFB9"/>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spAutoFit/>
          </a:bodyPr>
          <a:lstStyle/>
          <a:p>
            <a:pPr marL="3255963" indent="-163513">
              <a:spcAft>
                <a:spcPts val="1200"/>
              </a:spcAft>
              <a:buFont typeface="Arial" panose="020B0604020202020204" pitchFamily="34" charset="0"/>
              <a:buChar char="•"/>
            </a:pPr>
            <a:r>
              <a:rPr lang="en-US" sz="1400" dirty="0">
                <a:latin typeface="Arial" charset="0"/>
                <a:ea typeface="Arial" charset="0"/>
                <a:cs typeface="Arial" charset="0"/>
              </a:rPr>
              <a:t>Holistic development of recent graduates to attain professional registration in their areas of expertise.  </a:t>
            </a:r>
          </a:p>
          <a:p>
            <a:pPr marL="3255963" indent="-163513">
              <a:spcAft>
                <a:spcPts val="1200"/>
              </a:spcAft>
              <a:buFont typeface="Arial" panose="020B0604020202020204" pitchFamily="34" charset="0"/>
              <a:buChar char="•"/>
            </a:pPr>
            <a:r>
              <a:rPr lang="en-US" sz="1400" dirty="0">
                <a:latin typeface="Arial" charset="0"/>
                <a:ea typeface="Arial" charset="0"/>
                <a:cs typeface="Arial" charset="0"/>
              </a:rPr>
              <a:t>Currently have </a:t>
            </a:r>
            <a:r>
              <a:rPr lang="en-US" sz="1400" b="1" dirty="0">
                <a:solidFill>
                  <a:schemeClr val="tx2">
                    <a:lumMod val="50000"/>
                  </a:schemeClr>
                </a:solidFill>
                <a:latin typeface="Arial" charset="0"/>
                <a:ea typeface="Arial" charset="0"/>
                <a:cs typeface="Arial" charset="0"/>
              </a:rPr>
              <a:t>46 graduates on board</a:t>
            </a:r>
            <a:r>
              <a:rPr lang="en-US" sz="1400" dirty="0">
                <a:solidFill>
                  <a:schemeClr val="tx2">
                    <a:lumMod val="50000"/>
                  </a:schemeClr>
                </a:solidFill>
                <a:latin typeface="Arial" charset="0"/>
                <a:ea typeface="Arial" charset="0"/>
                <a:cs typeface="Arial" charset="0"/>
              </a:rPr>
              <a:t> </a:t>
            </a:r>
            <a:r>
              <a:rPr lang="en-US" sz="1400" dirty="0">
                <a:latin typeface="Arial" charset="0"/>
                <a:ea typeface="Arial" charset="0"/>
                <a:cs typeface="Arial" charset="0"/>
              </a:rPr>
              <a:t>who are mentored by CSIR experts.</a:t>
            </a:r>
          </a:p>
        </p:txBody>
      </p:sp>
      <p:sp>
        <p:nvSpPr>
          <p:cNvPr id="8" name="Rounded Rectangle 7"/>
          <p:cNvSpPr/>
          <p:nvPr/>
        </p:nvSpPr>
        <p:spPr>
          <a:xfrm>
            <a:off x="107504" y="4725144"/>
            <a:ext cx="8820980" cy="1396127"/>
          </a:xfrm>
          <a:prstGeom prst="roundRect">
            <a:avLst/>
          </a:prstGeom>
          <a:gradFill flip="none" rotWithShape="1">
            <a:gsLst>
              <a:gs pos="45000">
                <a:srgbClr val="2A8AA7"/>
              </a:gs>
              <a:gs pos="100000">
                <a:srgbClr val="00AFB9"/>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spAutoFit/>
          </a:bodyPr>
          <a:lstStyle/>
          <a:p>
            <a:pPr marL="3255963" indent="-163513">
              <a:spcAft>
                <a:spcPts val="1200"/>
              </a:spcAft>
              <a:buFont typeface="Arial" panose="020B0604020202020204" pitchFamily="34" charset="0"/>
              <a:buChar char="•"/>
            </a:pPr>
            <a:r>
              <a:rPr lang="en-US" sz="1400" dirty="0">
                <a:latin typeface="Arial" charset="0"/>
                <a:ea typeface="Arial" charset="0"/>
                <a:cs typeface="Arial" charset="0"/>
              </a:rPr>
              <a:t>CSIR and </a:t>
            </a:r>
            <a:r>
              <a:rPr lang="en-US" sz="1400" dirty="0" err="1">
                <a:latin typeface="Arial" charset="0"/>
                <a:ea typeface="Arial" charset="0"/>
                <a:cs typeface="Arial" charset="0"/>
              </a:rPr>
              <a:t>merSETA</a:t>
            </a:r>
            <a:r>
              <a:rPr lang="en-US" sz="1400" dirty="0">
                <a:latin typeface="Arial" charset="0"/>
                <a:ea typeface="Arial" charset="0"/>
                <a:cs typeface="Arial" charset="0"/>
              </a:rPr>
              <a:t> partnership</a:t>
            </a:r>
          </a:p>
          <a:p>
            <a:pPr marL="3255963" indent="-163513">
              <a:spcAft>
                <a:spcPts val="1200"/>
              </a:spcAft>
              <a:buFont typeface="Arial" panose="020B0604020202020204" pitchFamily="34" charset="0"/>
              <a:buChar char="•"/>
            </a:pPr>
            <a:r>
              <a:rPr lang="en-US" sz="1400" dirty="0">
                <a:latin typeface="Arial" charset="0"/>
                <a:ea typeface="Arial" charset="0"/>
                <a:cs typeface="Arial" charset="0"/>
              </a:rPr>
              <a:t>Develop a Learning Factory to facilitate the development of skills through </a:t>
            </a:r>
            <a:r>
              <a:rPr lang="en-US" sz="1400" dirty="0" err="1">
                <a:latin typeface="Arial" charset="0"/>
                <a:ea typeface="Arial" charset="0"/>
                <a:cs typeface="Arial" charset="0"/>
              </a:rPr>
              <a:t>learnerships</a:t>
            </a:r>
            <a:r>
              <a:rPr lang="en-US" sz="1400" dirty="0">
                <a:latin typeface="Arial" charset="0"/>
                <a:ea typeface="Arial" charset="0"/>
                <a:cs typeface="Arial" charset="0"/>
              </a:rPr>
              <a:t> and internships</a:t>
            </a:r>
          </a:p>
          <a:p>
            <a:pPr marL="3255963" indent="-163513">
              <a:spcAft>
                <a:spcPts val="1200"/>
              </a:spcAft>
              <a:buFont typeface="Arial" panose="020B0604020202020204" pitchFamily="34" charset="0"/>
              <a:buChar char="•"/>
            </a:pPr>
            <a:r>
              <a:rPr lang="en-US" sz="1400" dirty="0">
                <a:latin typeface="Arial" charset="0"/>
                <a:ea typeface="Arial" charset="0"/>
                <a:cs typeface="Arial" charset="0"/>
              </a:rPr>
              <a:t>There are currently </a:t>
            </a:r>
            <a:r>
              <a:rPr lang="en-US" sz="1400" b="1" dirty="0">
                <a:solidFill>
                  <a:schemeClr val="tx2">
                    <a:lumMod val="50000"/>
                  </a:schemeClr>
                </a:solidFill>
                <a:latin typeface="Arial" charset="0"/>
                <a:ea typeface="Arial" charset="0"/>
                <a:cs typeface="Arial" charset="0"/>
              </a:rPr>
              <a:t>40 interns supported </a:t>
            </a:r>
            <a:r>
              <a:rPr lang="en-US" sz="1400" dirty="0">
                <a:latin typeface="Arial" charset="0"/>
                <a:ea typeface="Arial" charset="0"/>
                <a:cs typeface="Arial" charset="0"/>
              </a:rPr>
              <a:t>within the CSIR.</a:t>
            </a:r>
          </a:p>
        </p:txBody>
      </p:sp>
      <p:sp>
        <p:nvSpPr>
          <p:cNvPr id="5" name="Rounded Rectangle 4"/>
          <p:cNvSpPr/>
          <p:nvPr/>
        </p:nvSpPr>
        <p:spPr>
          <a:xfrm>
            <a:off x="206016" y="4900483"/>
            <a:ext cx="2878212" cy="1135658"/>
          </a:xfrm>
          <a:prstGeom prst="roundRect">
            <a:avLst/>
          </a:prstGeom>
          <a:solidFill>
            <a:srgbClr val="17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charset="0"/>
                <a:ea typeface="Arial" charset="0"/>
                <a:cs typeface="Arial" charset="0"/>
              </a:rPr>
              <a:t>Technical skills development through Learnerships and Internships</a:t>
            </a:r>
            <a:endParaRPr lang="en-ZA" sz="1600" b="1" dirty="0">
              <a:solidFill>
                <a:schemeClr val="bg1"/>
              </a:solidFill>
              <a:latin typeface="Arial" charset="0"/>
              <a:ea typeface="Arial" charset="0"/>
              <a:cs typeface="Arial" charset="0"/>
            </a:endParaRPr>
          </a:p>
        </p:txBody>
      </p:sp>
      <p:sp>
        <p:nvSpPr>
          <p:cNvPr id="6" name="Rounded Rectangle 5"/>
          <p:cNvSpPr/>
          <p:nvPr/>
        </p:nvSpPr>
        <p:spPr>
          <a:xfrm>
            <a:off x="206017" y="3569571"/>
            <a:ext cx="2878212" cy="800708"/>
          </a:xfrm>
          <a:prstGeom prst="roundRect">
            <a:avLst/>
          </a:prstGeom>
          <a:solidFill>
            <a:srgbClr val="17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latin typeface="Arial" charset="0"/>
              <a:ea typeface="Arial" charset="0"/>
              <a:cs typeface="Arial" charset="0"/>
            </a:endParaRPr>
          </a:p>
          <a:p>
            <a:pPr algn="ctr"/>
            <a:endParaRPr lang="en-US" sz="1600" b="1" dirty="0">
              <a:latin typeface="Arial" charset="0"/>
              <a:ea typeface="Arial" charset="0"/>
              <a:cs typeface="Arial" charset="0"/>
            </a:endParaRPr>
          </a:p>
          <a:p>
            <a:pPr algn="ctr"/>
            <a:r>
              <a:rPr lang="en-US" sz="1600" b="1" dirty="0">
                <a:latin typeface="Arial" charset="0"/>
                <a:ea typeface="Arial" charset="0"/>
                <a:cs typeface="Arial" charset="0"/>
              </a:rPr>
              <a:t>Graduates-in-Training Programme</a:t>
            </a:r>
          </a:p>
          <a:p>
            <a:pPr algn="ctr"/>
            <a:endParaRPr lang="en-US" sz="1600" b="1" dirty="0">
              <a:latin typeface="Arial" charset="0"/>
              <a:ea typeface="Arial" charset="0"/>
              <a:cs typeface="Arial" charset="0"/>
            </a:endParaRPr>
          </a:p>
          <a:p>
            <a:pPr algn="ctr"/>
            <a:endParaRPr lang="en-US" sz="1600" b="1" dirty="0">
              <a:latin typeface="Arial" charset="0"/>
              <a:ea typeface="Arial" charset="0"/>
              <a:cs typeface="Arial" charset="0"/>
            </a:endParaRPr>
          </a:p>
        </p:txBody>
      </p:sp>
      <p:sp>
        <p:nvSpPr>
          <p:cNvPr id="7" name="Rounded Rectangle 6"/>
          <p:cNvSpPr/>
          <p:nvPr/>
        </p:nvSpPr>
        <p:spPr>
          <a:xfrm>
            <a:off x="194455" y="2150562"/>
            <a:ext cx="2866740" cy="800708"/>
          </a:xfrm>
          <a:prstGeom prst="roundRect">
            <a:avLst/>
          </a:prstGeom>
          <a:solidFill>
            <a:srgbClr val="17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charset="0"/>
                <a:ea typeface="Arial" charset="0"/>
                <a:cs typeface="Arial" charset="0"/>
              </a:rPr>
              <a:t>Bursary Programmes</a:t>
            </a:r>
          </a:p>
        </p:txBody>
      </p:sp>
      <p:sp>
        <p:nvSpPr>
          <p:cNvPr id="13" name="Rectangle 12"/>
          <p:cNvSpPr/>
          <p:nvPr/>
        </p:nvSpPr>
        <p:spPr>
          <a:xfrm>
            <a:off x="3383868" y="1429260"/>
            <a:ext cx="5302932" cy="338554"/>
          </a:xfrm>
          <a:prstGeom prst="rect">
            <a:avLst/>
          </a:prstGeom>
        </p:spPr>
        <p:txBody>
          <a:bodyPr wrap="square">
            <a:spAutoFit/>
          </a:bodyPr>
          <a:lstStyle/>
          <a:p>
            <a:pPr lvl="0" algn="ctr" defTabSz="457200"/>
            <a:r>
              <a:rPr lang="en-US" sz="1600" b="1">
                <a:solidFill>
                  <a:srgbClr val="17375E"/>
                </a:solidFill>
                <a:latin typeface="Arial" panose="020B0604020202020204" pitchFamily="34" charset="0"/>
                <a:cs typeface="Arial" panose="020B0604020202020204" pitchFamily="34" charset="0"/>
              </a:rPr>
              <a:t>Focus and impact</a:t>
            </a:r>
            <a:endParaRPr lang="en-ZA" sz="1600" b="1" dirty="0">
              <a:solidFill>
                <a:srgbClr val="17375E"/>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xmlns="" id="{D3A56DB9-A62F-4B84-9653-E9E390CC8804}"/>
              </a:ext>
            </a:extLst>
          </p:cNvPr>
          <p:cNvSpPr txBox="1">
            <a:spLocks/>
          </p:cNvSpPr>
          <p:nvPr/>
        </p:nvSpPr>
        <p:spPr>
          <a:xfrm>
            <a:off x="401637" y="112712"/>
            <a:ext cx="8019439"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2600" b="1"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rPr>
              <a:t>Build and transform human capital</a:t>
            </a:r>
            <a:r>
              <a:rPr kumimoji="0" lang="en-US" sz="2600" b="1" i="0" u="none" strike="noStrike" kern="1200" cap="none" spc="0" normalizeH="0" baseline="0" noProof="0" dirty="0">
                <a:ln>
                  <a:noFill/>
                </a:ln>
                <a:solidFill>
                  <a:srgbClr val="1F497D">
                    <a:lumMod val="50000"/>
                  </a:srgbClr>
                </a:solidFill>
                <a:effectLst/>
                <a:uLnTx/>
                <a:uFillTx/>
                <a:ea typeface="ＭＳ Ｐゴシック" charset="0"/>
              </a:rPr>
              <a:t/>
            </a:r>
            <a:br>
              <a:rPr kumimoji="0" lang="en-US" sz="2600" b="1" i="0" u="none" strike="noStrike" kern="1200" cap="none" spc="0" normalizeH="0" baseline="0" noProof="0" dirty="0">
                <a:ln>
                  <a:noFill/>
                </a:ln>
                <a:solidFill>
                  <a:srgbClr val="1F497D">
                    <a:lumMod val="50000"/>
                  </a:srgbClr>
                </a:solidFill>
                <a:effectLst/>
                <a:uLnTx/>
                <a:uFillTx/>
                <a:ea typeface="ＭＳ Ｐゴシック" charset="0"/>
              </a:rPr>
            </a:br>
            <a:endParaRPr kumimoji="0" lang="en-ZA" sz="2600" b="1" i="0" u="none" strike="noStrike" kern="1200" cap="none" spc="0" normalizeH="0" baseline="0" noProof="0" dirty="0">
              <a:ln>
                <a:noFill/>
              </a:ln>
              <a:solidFill>
                <a:srgbClr val="1F497D">
                  <a:lumMod val="50000"/>
                </a:srgbClr>
              </a:solidFill>
              <a:effectLst/>
              <a:uLnTx/>
              <a:uFillTx/>
              <a:ea typeface="ＭＳ Ｐゴシック" charset="0"/>
            </a:endParaRPr>
          </a:p>
        </p:txBody>
      </p:sp>
      <p:cxnSp>
        <p:nvCxnSpPr>
          <p:cNvPr id="19" name="Straight Connector 18"/>
          <p:cNvCxnSpPr/>
          <p:nvPr/>
        </p:nvCxnSpPr>
        <p:spPr>
          <a:xfrm>
            <a:off x="3185332" y="1731810"/>
            <a:ext cx="0" cy="4801355"/>
          </a:xfrm>
          <a:prstGeom prst="line">
            <a:avLst/>
          </a:prstGeom>
          <a:ln w="158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18224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36132" y="1340769"/>
            <a:ext cx="5474513" cy="1051206"/>
          </a:xfrm>
          <a:prstGeom prst="roundRect">
            <a:avLst>
              <a:gd name="adj" fmla="val 18096"/>
            </a:avLst>
          </a:prstGeom>
          <a:noFill/>
          <a:ln>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206016" y="1340769"/>
            <a:ext cx="2936168" cy="1195222"/>
          </a:xfrm>
          <a:prstGeom prst="roundRect">
            <a:avLst>
              <a:gd name="adj" fmla="val 17968"/>
            </a:avLst>
          </a:prstGeom>
          <a:noFill/>
          <a:ln>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12068" y="1340768"/>
            <a:ext cx="3030116" cy="338554"/>
          </a:xfrm>
          <a:prstGeom prst="rect">
            <a:avLst/>
          </a:prstGeom>
        </p:spPr>
        <p:txBody>
          <a:bodyPr wrap="square">
            <a:spAutoFit/>
          </a:bodyPr>
          <a:lstStyle/>
          <a:p>
            <a:pPr lvl="0" algn="ctr" defTabSz="457200"/>
            <a:r>
              <a:rPr lang="en-US" sz="1600" b="1" dirty="0">
                <a:solidFill>
                  <a:srgbClr val="17375E"/>
                </a:solidFill>
                <a:latin typeface="Arial" panose="020B0604020202020204" pitchFamily="34" charset="0"/>
                <a:cs typeface="Arial" panose="020B0604020202020204" pitchFamily="34" charset="0"/>
              </a:rPr>
              <a:t>Strategic Initiative</a:t>
            </a:r>
          </a:p>
        </p:txBody>
      </p:sp>
      <p:sp>
        <p:nvSpPr>
          <p:cNvPr id="10" name="Rounded Rectangle 9"/>
          <p:cNvSpPr/>
          <p:nvPr/>
        </p:nvSpPr>
        <p:spPr>
          <a:xfrm>
            <a:off x="107504" y="1690668"/>
            <a:ext cx="8820980" cy="1464231"/>
          </a:xfrm>
          <a:prstGeom prst="roundRect">
            <a:avLst/>
          </a:prstGeom>
          <a:gradFill flip="none" rotWithShape="1">
            <a:gsLst>
              <a:gs pos="45000">
                <a:srgbClr val="2A8AA7"/>
              </a:gs>
              <a:gs pos="100000">
                <a:srgbClr val="00AFB9"/>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spAutoFit/>
          </a:bodyPr>
          <a:lstStyle/>
          <a:p>
            <a:pPr marL="3255963" indent="-163513">
              <a:spcAft>
                <a:spcPts val="1200"/>
              </a:spcAft>
              <a:buFont typeface="Arial" panose="020B0604020202020204" pitchFamily="34" charset="0"/>
              <a:buChar char="•"/>
            </a:pPr>
            <a:r>
              <a:rPr lang="en-US" sz="1400" dirty="0">
                <a:latin typeface="Arial" charset="0"/>
                <a:ea typeface="Arial" charset="0"/>
                <a:cs typeface="Arial" charset="0"/>
              </a:rPr>
              <a:t>Develop and impart skills, as well as create job opportunities for unemployed youth. </a:t>
            </a:r>
          </a:p>
          <a:p>
            <a:pPr marL="3255963" indent="-163513">
              <a:spcAft>
                <a:spcPts val="1200"/>
              </a:spcAft>
              <a:buFont typeface="Arial" panose="020B0604020202020204" pitchFamily="34" charset="0"/>
              <a:buChar char="•"/>
            </a:pPr>
            <a:r>
              <a:rPr lang="en-US" sz="1400" dirty="0">
                <a:latin typeface="Arial" charset="0"/>
                <a:ea typeface="Arial" charset="0"/>
                <a:cs typeface="Arial" charset="0"/>
              </a:rPr>
              <a:t>The CSIR is the first SOE to participate in this </a:t>
            </a:r>
            <a:r>
              <a:rPr lang="en-US" sz="1400" dirty="0" err="1">
                <a:latin typeface="Arial" charset="0"/>
                <a:ea typeface="Arial" charset="0"/>
                <a:cs typeface="Arial" charset="0"/>
              </a:rPr>
              <a:t>programme</a:t>
            </a:r>
            <a:r>
              <a:rPr lang="en-US" sz="1400" dirty="0">
                <a:latin typeface="Arial" charset="0"/>
                <a:ea typeface="Arial" charset="0"/>
                <a:cs typeface="Arial" charset="0"/>
              </a:rPr>
              <a:t> and has </a:t>
            </a:r>
            <a:r>
              <a:rPr lang="en-US" sz="1400" b="1" dirty="0">
                <a:solidFill>
                  <a:schemeClr val="tx2">
                    <a:lumMod val="50000"/>
                  </a:schemeClr>
                </a:solidFill>
                <a:latin typeface="Arial" charset="0"/>
                <a:ea typeface="Arial" charset="0"/>
                <a:cs typeface="Arial" charset="0"/>
              </a:rPr>
              <a:t>66 youth onboard </a:t>
            </a:r>
            <a:r>
              <a:rPr lang="en-US" sz="1400" dirty="0">
                <a:latin typeface="Arial" charset="0"/>
                <a:ea typeface="Arial" charset="0"/>
                <a:cs typeface="Arial" charset="0"/>
              </a:rPr>
              <a:t>that provide STEM services to schools and municipalities.</a:t>
            </a:r>
          </a:p>
        </p:txBody>
      </p:sp>
      <p:sp>
        <p:nvSpPr>
          <p:cNvPr id="9" name="Rounded Rectangle 8"/>
          <p:cNvSpPr/>
          <p:nvPr/>
        </p:nvSpPr>
        <p:spPr>
          <a:xfrm>
            <a:off x="107504" y="3336689"/>
            <a:ext cx="8820980" cy="1459465"/>
          </a:xfrm>
          <a:prstGeom prst="roundRect">
            <a:avLst/>
          </a:prstGeom>
          <a:gradFill flip="none" rotWithShape="1">
            <a:gsLst>
              <a:gs pos="45000">
                <a:srgbClr val="2A8AA7"/>
              </a:gs>
              <a:gs pos="100000">
                <a:srgbClr val="00AFB9"/>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3255963" indent="-163513">
              <a:spcAft>
                <a:spcPts val="1200"/>
              </a:spcAft>
              <a:buFont typeface="Arial" panose="020B0604020202020204" pitchFamily="34" charset="0"/>
              <a:buChar char="•"/>
            </a:pPr>
            <a:r>
              <a:rPr lang="en-US" sz="1400" dirty="0">
                <a:latin typeface="Arial" charset="0"/>
                <a:ea typeface="Arial" charset="0"/>
                <a:cs typeface="Arial" charset="0"/>
              </a:rPr>
              <a:t>Develop a pool of African SA chief researchers to become internationally </a:t>
            </a:r>
            <a:r>
              <a:rPr lang="en-US" sz="1400" dirty="0" err="1">
                <a:latin typeface="Arial" charset="0"/>
                <a:ea typeface="Arial" charset="0"/>
                <a:cs typeface="Arial" charset="0"/>
              </a:rPr>
              <a:t>recognised</a:t>
            </a:r>
            <a:r>
              <a:rPr lang="en-US" sz="1400" dirty="0">
                <a:latin typeface="Arial" charset="0"/>
                <a:ea typeface="Arial" charset="0"/>
                <a:cs typeface="Arial" charset="0"/>
              </a:rPr>
              <a:t> experts in their field of research. </a:t>
            </a:r>
          </a:p>
          <a:p>
            <a:pPr marL="3255963" indent="-163513">
              <a:spcAft>
                <a:spcPts val="1200"/>
              </a:spcAft>
              <a:buFont typeface="Arial" panose="020B0604020202020204" pitchFamily="34" charset="0"/>
              <a:buChar char="•"/>
            </a:pPr>
            <a:r>
              <a:rPr lang="en-US" sz="1400" dirty="0">
                <a:latin typeface="Arial" charset="0"/>
                <a:ea typeface="Arial" charset="0"/>
                <a:cs typeface="Arial" charset="0"/>
              </a:rPr>
              <a:t>The CSIR has invested in </a:t>
            </a:r>
            <a:r>
              <a:rPr lang="en-US" sz="1400" b="1" dirty="0">
                <a:solidFill>
                  <a:schemeClr val="tx2">
                    <a:lumMod val="50000"/>
                  </a:schemeClr>
                </a:solidFill>
                <a:latin typeface="Arial" charset="0"/>
                <a:ea typeface="Arial" charset="0"/>
                <a:cs typeface="Arial" charset="0"/>
              </a:rPr>
              <a:t>10 researchers, (50% females) </a:t>
            </a:r>
            <a:r>
              <a:rPr lang="en-US" sz="1400" dirty="0">
                <a:latin typeface="Arial" charset="0"/>
                <a:ea typeface="Arial" charset="0"/>
                <a:cs typeface="Arial" charset="0"/>
              </a:rPr>
              <a:t>to equip and qualify as Chief researchers in the next 5 years.</a:t>
            </a:r>
          </a:p>
        </p:txBody>
      </p:sp>
      <p:sp>
        <p:nvSpPr>
          <p:cNvPr id="8" name="Rounded Rectangle 7"/>
          <p:cNvSpPr/>
          <p:nvPr/>
        </p:nvSpPr>
        <p:spPr>
          <a:xfrm>
            <a:off x="107504" y="4977944"/>
            <a:ext cx="8820980" cy="1117775"/>
          </a:xfrm>
          <a:prstGeom prst="roundRect">
            <a:avLst/>
          </a:prstGeom>
          <a:gradFill flip="none" rotWithShape="1">
            <a:gsLst>
              <a:gs pos="45000">
                <a:srgbClr val="2A8AA7"/>
              </a:gs>
              <a:gs pos="100000">
                <a:srgbClr val="00AFB9"/>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3255963" indent="-163513">
              <a:spcAft>
                <a:spcPts val="1200"/>
              </a:spcAft>
              <a:buFont typeface="Arial" panose="020B0604020202020204" pitchFamily="34" charset="0"/>
              <a:buChar char="•"/>
            </a:pPr>
            <a:r>
              <a:rPr lang="en-US" sz="1400" dirty="0">
                <a:latin typeface="Arial" charset="0"/>
                <a:ea typeface="Arial" charset="0"/>
                <a:cs typeface="Arial" charset="0"/>
              </a:rPr>
              <a:t>Training of junior, middle and senior leaders in key competencies that will assist the </a:t>
            </a:r>
            <a:r>
              <a:rPr lang="en-US" sz="1400" dirty="0" err="1">
                <a:latin typeface="Arial" charset="0"/>
                <a:ea typeface="Arial" charset="0"/>
                <a:cs typeface="Arial" charset="0"/>
              </a:rPr>
              <a:t>organisation</a:t>
            </a:r>
            <a:r>
              <a:rPr lang="en-US" sz="1400" dirty="0">
                <a:latin typeface="Arial" charset="0"/>
                <a:ea typeface="Arial" charset="0"/>
                <a:cs typeface="Arial" charset="0"/>
              </a:rPr>
              <a:t> to deliver on its strategy and values.</a:t>
            </a:r>
          </a:p>
        </p:txBody>
      </p:sp>
      <p:sp>
        <p:nvSpPr>
          <p:cNvPr id="5" name="Rounded Rectangle 4"/>
          <p:cNvSpPr/>
          <p:nvPr/>
        </p:nvSpPr>
        <p:spPr>
          <a:xfrm>
            <a:off x="206016" y="5148572"/>
            <a:ext cx="2878212" cy="800708"/>
          </a:xfrm>
          <a:prstGeom prst="roundRect">
            <a:avLst/>
          </a:prstGeom>
          <a:solidFill>
            <a:srgbClr val="17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charset="0"/>
                <a:ea typeface="Arial" charset="0"/>
                <a:cs typeface="Arial" charset="0"/>
              </a:rPr>
              <a:t>Leadership and Management Development </a:t>
            </a:r>
            <a:r>
              <a:rPr lang="en-US" sz="1600" b="1" dirty="0" err="1">
                <a:solidFill>
                  <a:schemeClr val="bg1"/>
                </a:solidFill>
                <a:latin typeface="Arial" charset="0"/>
                <a:ea typeface="Arial" charset="0"/>
                <a:cs typeface="Arial" charset="0"/>
              </a:rPr>
              <a:t>Programme</a:t>
            </a:r>
            <a:endParaRPr lang="en-US" sz="1600" b="1" dirty="0">
              <a:solidFill>
                <a:schemeClr val="bg1"/>
              </a:solidFill>
              <a:latin typeface="Arial" charset="0"/>
              <a:ea typeface="Arial" charset="0"/>
              <a:cs typeface="Arial" charset="0"/>
            </a:endParaRPr>
          </a:p>
        </p:txBody>
      </p:sp>
      <p:sp>
        <p:nvSpPr>
          <p:cNvPr id="6" name="Rounded Rectangle 5"/>
          <p:cNvSpPr/>
          <p:nvPr/>
        </p:nvSpPr>
        <p:spPr>
          <a:xfrm>
            <a:off x="206017" y="3680659"/>
            <a:ext cx="2878212" cy="800708"/>
          </a:xfrm>
          <a:prstGeom prst="roundRect">
            <a:avLst/>
          </a:prstGeom>
          <a:solidFill>
            <a:srgbClr val="17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charset="0"/>
                <a:ea typeface="Arial" charset="0"/>
                <a:cs typeface="Arial" charset="0"/>
              </a:rPr>
              <a:t>Accelerated Researcher Development </a:t>
            </a:r>
            <a:r>
              <a:rPr lang="en-US" sz="1600" b="1" dirty="0" err="1">
                <a:latin typeface="Arial" charset="0"/>
                <a:ea typeface="Arial" charset="0"/>
                <a:cs typeface="Arial" charset="0"/>
              </a:rPr>
              <a:t>Programme</a:t>
            </a:r>
            <a:endParaRPr lang="en-US" sz="1600" b="1" dirty="0">
              <a:latin typeface="Arial" charset="0"/>
              <a:ea typeface="Arial" charset="0"/>
              <a:cs typeface="Arial" charset="0"/>
            </a:endParaRPr>
          </a:p>
        </p:txBody>
      </p:sp>
      <p:sp>
        <p:nvSpPr>
          <p:cNvPr id="7" name="Rounded Rectangle 6"/>
          <p:cNvSpPr/>
          <p:nvPr/>
        </p:nvSpPr>
        <p:spPr>
          <a:xfrm>
            <a:off x="217488" y="2005805"/>
            <a:ext cx="2866740" cy="800708"/>
          </a:xfrm>
          <a:prstGeom prst="roundRect">
            <a:avLst/>
          </a:prstGeom>
          <a:solidFill>
            <a:srgbClr val="17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charset="0"/>
                <a:ea typeface="Arial" charset="0"/>
                <a:cs typeface="Arial" charset="0"/>
              </a:rPr>
              <a:t>Youth Employment Service Initiative</a:t>
            </a:r>
          </a:p>
        </p:txBody>
      </p:sp>
      <p:sp>
        <p:nvSpPr>
          <p:cNvPr id="13" name="Rectangle 12"/>
          <p:cNvSpPr/>
          <p:nvPr/>
        </p:nvSpPr>
        <p:spPr>
          <a:xfrm>
            <a:off x="3383868" y="1340768"/>
            <a:ext cx="5302932" cy="338554"/>
          </a:xfrm>
          <a:prstGeom prst="rect">
            <a:avLst/>
          </a:prstGeom>
        </p:spPr>
        <p:txBody>
          <a:bodyPr wrap="square">
            <a:spAutoFit/>
          </a:bodyPr>
          <a:lstStyle/>
          <a:p>
            <a:pPr lvl="0" algn="ctr" defTabSz="457200"/>
            <a:r>
              <a:rPr lang="en-US" sz="1600" b="1" dirty="0">
                <a:solidFill>
                  <a:srgbClr val="17375E"/>
                </a:solidFill>
                <a:latin typeface="Arial" panose="020B0604020202020204" pitchFamily="34" charset="0"/>
                <a:cs typeface="Arial" panose="020B0604020202020204" pitchFamily="34" charset="0"/>
              </a:rPr>
              <a:t>Focus and impact</a:t>
            </a:r>
            <a:endParaRPr lang="en-ZA" sz="1600" b="1" dirty="0">
              <a:solidFill>
                <a:srgbClr val="17375E"/>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xmlns="" id="{D3A56DB9-A62F-4B84-9653-E9E390CC8804}"/>
              </a:ext>
            </a:extLst>
          </p:cNvPr>
          <p:cNvSpPr txBox="1">
            <a:spLocks/>
          </p:cNvSpPr>
          <p:nvPr/>
        </p:nvSpPr>
        <p:spPr>
          <a:xfrm>
            <a:off x="401637" y="112712"/>
            <a:ext cx="8019439"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2600" b="1"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rPr>
              <a:t>Build and transform human capital</a:t>
            </a:r>
            <a:r>
              <a:rPr kumimoji="0" lang="en-US" sz="2600" b="1" i="0" u="none" strike="noStrike" kern="1200" cap="none" spc="0" normalizeH="0" baseline="0" noProof="0" dirty="0">
                <a:ln>
                  <a:noFill/>
                </a:ln>
                <a:solidFill>
                  <a:srgbClr val="1F497D">
                    <a:lumMod val="50000"/>
                  </a:srgbClr>
                </a:solidFill>
                <a:effectLst/>
                <a:uLnTx/>
                <a:uFillTx/>
                <a:ea typeface="ＭＳ Ｐゴシック" charset="0"/>
              </a:rPr>
              <a:t/>
            </a:r>
            <a:br>
              <a:rPr kumimoji="0" lang="en-US" sz="2600" b="1" i="0" u="none" strike="noStrike" kern="1200" cap="none" spc="0" normalizeH="0" baseline="0" noProof="0" dirty="0">
                <a:ln>
                  <a:noFill/>
                </a:ln>
                <a:solidFill>
                  <a:srgbClr val="1F497D">
                    <a:lumMod val="50000"/>
                  </a:srgbClr>
                </a:solidFill>
                <a:effectLst/>
                <a:uLnTx/>
                <a:uFillTx/>
                <a:ea typeface="ＭＳ Ｐゴシック" charset="0"/>
              </a:rPr>
            </a:br>
            <a:endParaRPr kumimoji="0" lang="en-ZA" sz="2600" b="1" i="0" u="none" strike="noStrike" kern="1200" cap="none" spc="0" normalizeH="0" baseline="0" noProof="0" dirty="0">
              <a:ln>
                <a:noFill/>
              </a:ln>
              <a:solidFill>
                <a:srgbClr val="1F497D">
                  <a:lumMod val="50000"/>
                </a:srgbClr>
              </a:solidFill>
              <a:effectLst/>
              <a:uLnTx/>
              <a:uFillTx/>
              <a:ea typeface="ＭＳ Ｐゴシック" charset="0"/>
            </a:endParaRPr>
          </a:p>
        </p:txBody>
      </p:sp>
      <p:cxnSp>
        <p:nvCxnSpPr>
          <p:cNvPr id="19" name="Straight Connector 18"/>
          <p:cNvCxnSpPr/>
          <p:nvPr/>
        </p:nvCxnSpPr>
        <p:spPr>
          <a:xfrm>
            <a:off x="3185332" y="1679322"/>
            <a:ext cx="0" cy="4308466"/>
          </a:xfrm>
          <a:prstGeom prst="line">
            <a:avLst/>
          </a:prstGeom>
          <a:ln w="158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58185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D3A56DB9-A62F-4B84-9653-E9E390CC8804}"/>
              </a:ext>
            </a:extLst>
          </p:cNvPr>
          <p:cNvSpPr txBox="1">
            <a:spLocks/>
          </p:cNvSpPr>
          <p:nvPr/>
        </p:nvSpPr>
        <p:spPr>
          <a:xfrm>
            <a:off x="401637" y="2024844"/>
            <a:ext cx="8019439"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2600" b="1"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rPr>
              <a:t>Build and transform human capital</a:t>
            </a:r>
            <a:r>
              <a:rPr kumimoji="0" lang="en-US" sz="2600" b="1" i="0" u="none" strike="noStrike" kern="1200" cap="none" spc="0" normalizeH="0" baseline="0" noProof="0" dirty="0">
                <a:ln>
                  <a:noFill/>
                </a:ln>
                <a:solidFill>
                  <a:srgbClr val="1F497D">
                    <a:lumMod val="50000"/>
                  </a:srgbClr>
                </a:solidFill>
                <a:effectLst/>
                <a:uLnTx/>
                <a:uFillTx/>
                <a:ea typeface="ＭＳ Ｐゴシック" charset="0"/>
              </a:rPr>
              <a:t/>
            </a:r>
            <a:br>
              <a:rPr kumimoji="0" lang="en-US" sz="2600" b="1" i="0" u="none" strike="noStrike" kern="1200" cap="none" spc="0" normalizeH="0" baseline="0" noProof="0" dirty="0">
                <a:ln>
                  <a:noFill/>
                </a:ln>
                <a:solidFill>
                  <a:srgbClr val="1F497D">
                    <a:lumMod val="50000"/>
                  </a:srgbClr>
                </a:solidFill>
                <a:effectLst/>
                <a:uLnTx/>
                <a:uFillTx/>
                <a:ea typeface="ＭＳ Ｐゴシック" charset="0"/>
              </a:rPr>
            </a:br>
            <a:endParaRPr kumimoji="0" lang="en-ZA" sz="2600" b="1" i="0" u="none" strike="noStrike" kern="1200" cap="none" spc="0" normalizeH="0" baseline="0" noProof="0" dirty="0">
              <a:ln>
                <a:noFill/>
              </a:ln>
              <a:solidFill>
                <a:srgbClr val="1F497D">
                  <a:lumMod val="50000"/>
                </a:srgbClr>
              </a:solidFill>
              <a:effectLst/>
              <a:uLnTx/>
              <a:uFillTx/>
              <a:ea typeface="ＭＳ Ｐゴシック" charset="0"/>
            </a:endParaRPr>
          </a:p>
        </p:txBody>
      </p:sp>
      <p:sp>
        <p:nvSpPr>
          <p:cNvPr id="6" name="Rounded Rectangle 5"/>
          <p:cNvSpPr/>
          <p:nvPr/>
        </p:nvSpPr>
        <p:spPr>
          <a:xfrm>
            <a:off x="107504" y="2028764"/>
            <a:ext cx="8820980" cy="1225868"/>
          </a:xfrm>
          <a:prstGeom prst="roundRect">
            <a:avLst/>
          </a:prstGeom>
          <a:gradFill flip="none" rotWithShape="1">
            <a:gsLst>
              <a:gs pos="45000">
                <a:srgbClr val="2A8AA7"/>
              </a:gs>
              <a:gs pos="100000">
                <a:srgbClr val="00AFB9"/>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3255963" indent="-163513">
              <a:spcAft>
                <a:spcPts val="1200"/>
              </a:spcAft>
              <a:buFont typeface="Arial" panose="020B0604020202020204" pitchFamily="34" charset="0"/>
              <a:buChar char="•"/>
            </a:pPr>
            <a:endParaRPr lang="en-US" sz="1600" dirty="0">
              <a:latin typeface="Arial" charset="0"/>
              <a:ea typeface="Arial" charset="0"/>
              <a:cs typeface="Arial" charset="0"/>
            </a:endParaRPr>
          </a:p>
        </p:txBody>
      </p:sp>
      <p:sp>
        <p:nvSpPr>
          <p:cNvPr id="7" name="Rounded Rectangle 6"/>
          <p:cNvSpPr/>
          <p:nvPr/>
        </p:nvSpPr>
        <p:spPr>
          <a:xfrm>
            <a:off x="206016" y="2241344"/>
            <a:ext cx="2477865" cy="800708"/>
          </a:xfrm>
          <a:prstGeom prst="roundRect">
            <a:avLst/>
          </a:prstGeom>
          <a:solidFill>
            <a:srgbClr val="17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charset="0"/>
                <a:ea typeface="Arial" charset="0"/>
                <a:cs typeface="Arial" charset="0"/>
              </a:rPr>
              <a:t>Risk</a:t>
            </a:r>
          </a:p>
        </p:txBody>
      </p:sp>
      <p:sp>
        <p:nvSpPr>
          <p:cNvPr id="9" name="Rounded Rectangle 8"/>
          <p:cNvSpPr/>
          <p:nvPr/>
        </p:nvSpPr>
        <p:spPr>
          <a:xfrm>
            <a:off x="144882" y="3613028"/>
            <a:ext cx="8783602" cy="1688180"/>
          </a:xfrm>
          <a:prstGeom prst="roundRect">
            <a:avLst/>
          </a:prstGeom>
          <a:gradFill flip="none" rotWithShape="1">
            <a:gsLst>
              <a:gs pos="45000">
                <a:srgbClr val="2A8AA7"/>
              </a:gs>
              <a:gs pos="100000">
                <a:srgbClr val="00AFB9"/>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3255963" indent="-163513">
              <a:spcAft>
                <a:spcPts val="1200"/>
              </a:spcAft>
              <a:buFont typeface="Arial" panose="020B0604020202020204" pitchFamily="34" charset="0"/>
              <a:buChar char="•"/>
            </a:pPr>
            <a:endParaRPr lang="en-US" sz="1600" dirty="0">
              <a:latin typeface="Arial" charset="0"/>
              <a:ea typeface="Arial" charset="0"/>
              <a:cs typeface="Arial" charset="0"/>
            </a:endParaRPr>
          </a:p>
        </p:txBody>
      </p:sp>
      <p:sp>
        <p:nvSpPr>
          <p:cNvPr id="10" name="Rounded Rectangle 9"/>
          <p:cNvSpPr/>
          <p:nvPr/>
        </p:nvSpPr>
        <p:spPr>
          <a:xfrm>
            <a:off x="242020" y="4056764"/>
            <a:ext cx="2441861" cy="800708"/>
          </a:xfrm>
          <a:prstGeom prst="roundRect">
            <a:avLst/>
          </a:prstGeom>
          <a:solidFill>
            <a:srgbClr val="1737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charset="0"/>
                <a:ea typeface="Arial" charset="0"/>
                <a:cs typeface="Arial" charset="0"/>
              </a:rPr>
              <a:t>COVID-19</a:t>
            </a:r>
          </a:p>
        </p:txBody>
      </p:sp>
      <p:sp>
        <p:nvSpPr>
          <p:cNvPr id="11" name="Title 1">
            <a:extLst>
              <a:ext uri="{FF2B5EF4-FFF2-40B4-BE49-F238E27FC236}">
                <a16:creationId xmlns:a16="http://schemas.microsoft.com/office/drawing/2014/main" xmlns="" id="{D3A56DB9-A62F-4B84-9653-E9E390CC8804}"/>
              </a:ext>
            </a:extLst>
          </p:cNvPr>
          <p:cNvSpPr txBox="1">
            <a:spLocks/>
          </p:cNvSpPr>
          <p:nvPr/>
        </p:nvSpPr>
        <p:spPr>
          <a:xfrm>
            <a:off x="544278" y="76620"/>
            <a:ext cx="8019439"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2600" b="1"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rPr>
              <a:t>Build and transform human capital</a:t>
            </a:r>
            <a:r>
              <a:rPr kumimoji="0" lang="en-US" sz="2600" b="1" i="0" u="none" strike="noStrike" kern="1200" cap="none" spc="0" normalizeH="0" baseline="0" noProof="0" dirty="0">
                <a:ln>
                  <a:noFill/>
                </a:ln>
                <a:solidFill>
                  <a:srgbClr val="1F497D">
                    <a:lumMod val="50000"/>
                  </a:srgbClr>
                </a:solidFill>
                <a:effectLst/>
                <a:uLnTx/>
                <a:uFillTx/>
                <a:ea typeface="ＭＳ Ｐゴシック" charset="0"/>
              </a:rPr>
              <a:t/>
            </a:r>
            <a:br>
              <a:rPr kumimoji="0" lang="en-US" sz="2600" b="1" i="0" u="none" strike="noStrike" kern="1200" cap="none" spc="0" normalizeH="0" baseline="0" noProof="0" dirty="0">
                <a:ln>
                  <a:noFill/>
                </a:ln>
                <a:solidFill>
                  <a:srgbClr val="1F497D">
                    <a:lumMod val="50000"/>
                  </a:srgbClr>
                </a:solidFill>
                <a:effectLst/>
                <a:uLnTx/>
                <a:uFillTx/>
                <a:ea typeface="ＭＳ Ｐゴシック" charset="0"/>
              </a:rPr>
            </a:br>
            <a:endParaRPr kumimoji="0" lang="en-ZA" sz="2600" b="1" i="0" u="none" strike="noStrike" kern="1200" cap="none" spc="0" normalizeH="0" baseline="0" noProof="0" dirty="0">
              <a:ln>
                <a:noFill/>
              </a:ln>
              <a:solidFill>
                <a:srgbClr val="1F497D">
                  <a:lumMod val="50000"/>
                </a:srgbClr>
              </a:solidFill>
              <a:effectLst/>
              <a:uLnTx/>
              <a:uFillTx/>
              <a:ea typeface="ＭＳ Ｐゴシック" charset="0"/>
            </a:endParaRPr>
          </a:p>
        </p:txBody>
      </p:sp>
      <p:sp>
        <p:nvSpPr>
          <p:cNvPr id="2" name="TextBox 1"/>
          <p:cNvSpPr txBox="1"/>
          <p:nvPr/>
        </p:nvSpPr>
        <p:spPr>
          <a:xfrm>
            <a:off x="2885740" y="2226199"/>
            <a:ext cx="5430503"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ability to remain competitive in the market because of restrictions from National Treasury in terms of remuneration-related matters.</a:t>
            </a:r>
          </a:p>
        </p:txBody>
      </p:sp>
      <p:sp>
        <p:nvSpPr>
          <p:cNvPr id="12" name="TextBox 11"/>
          <p:cNvSpPr txBox="1"/>
          <p:nvPr/>
        </p:nvSpPr>
        <p:spPr>
          <a:xfrm>
            <a:off x="2873231" y="3795398"/>
            <a:ext cx="5865903"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Effects on the wellbeing and productivity of staff.</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Pandemic’s rapid spread and the negative impact on the local and global economies, as well as threat to human life.</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National and global lockdown of economic activity due to the coronavirus.</a:t>
            </a:r>
          </a:p>
        </p:txBody>
      </p:sp>
    </p:spTree>
    <p:extLst>
      <p:ext uri="{BB962C8B-B14F-4D97-AF65-F5344CB8AC3E}">
        <p14:creationId xmlns:p14="http://schemas.microsoft.com/office/powerpoint/2010/main" xmlns="" val="440162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1079612" y="4329100"/>
            <a:ext cx="6984776" cy="1325563"/>
          </a:xfrm>
        </p:spPr>
        <p:txBody>
          <a:bodyPr rtlCol="0">
            <a:noAutofit/>
          </a:bodyPr>
          <a:lstStyle/>
          <a:p>
            <a:pPr algn="ctr">
              <a:defRPr/>
            </a:pPr>
            <a:r>
              <a:rPr lang="en-US" sz="2800" dirty="0"/>
              <a:t>SO4: </a:t>
            </a:r>
            <a:br>
              <a:rPr lang="en-US" sz="2800" dirty="0"/>
            </a:br>
            <a:r>
              <a:rPr lang="en-US" sz="2800" b="0" dirty="0"/>
              <a:t>Infrastructure Investment </a:t>
            </a:r>
          </a:p>
        </p:txBody>
      </p:sp>
    </p:spTree>
    <p:extLst>
      <p:ext uri="{BB962C8B-B14F-4D97-AF65-F5344CB8AC3E}">
        <p14:creationId xmlns:p14="http://schemas.microsoft.com/office/powerpoint/2010/main" xmlns="" val="3643511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p:txBody>
          <a:bodyPr/>
          <a:lstStyle/>
          <a:p>
            <a:pPr eaLnBrk="1" hangingPunct="1"/>
            <a:r>
              <a:rPr lang="en-US" altLang="en-US" sz="2600" dirty="0">
                <a:latin typeface="Arial" panose="020B0604020202020204" pitchFamily="34" charset="0"/>
                <a:cs typeface="Arial" panose="020B0604020202020204" pitchFamily="34" charset="0"/>
              </a:rPr>
              <a:t>Contents</a:t>
            </a:r>
          </a:p>
        </p:txBody>
      </p:sp>
      <p:sp>
        <p:nvSpPr>
          <p:cNvPr id="8" name="Rectangle 7"/>
          <p:cNvSpPr/>
          <p:nvPr/>
        </p:nvSpPr>
        <p:spPr>
          <a:xfrm>
            <a:off x="544513" y="1703129"/>
            <a:ext cx="93913" cy="2950007"/>
          </a:xfrm>
          <a:prstGeom prst="rect">
            <a:avLst/>
          </a:prstGeom>
          <a:solidFill>
            <a:srgbClr val="27BFD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906281" y="1578000"/>
            <a:ext cx="6077987" cy="3693319"/>
          </a:xfrm>
          <a:prstGeom prst="rect">
            <a:avLst/>
          </a:prstGeom>
          <a:noFill/>
        </p:spPr>
        <p:txBody>
          <a:bodyPr wrap="square" rtlCol="0">
            <a:spAutoFit/>
          </a:bodyPr>
          <a:lstStyle/>
          <a:p>
            <a:r>
              <a:rPr lang="en-ZA" b="1" dirty="0">
                <a:solidFill>
                  <a:schemeClr val="tx2">
                    <a:lumMod val="50000"/>
                  </a:schemeClr>
                </a:solidFill>
                <a:latin typeface="Arial" panose="020B0604020202020204" pitchFamily="34" charset="0"/>
                <a:cs typeface="Arial" panose="020B0604020202020204" pitchFamily="34" charset="0"/>
              </a:rPr>
              <a:t>&gt; About us</a:t>
            </a:r>
          </a:p>
          <a:p>
            <a:pPr marL="742950" lvl="1" indent="-285750">
              <a:buFont typeface="Arial" panose="020B0604020202020204" pitchFamily="34" charset="0"/>
              <a:buChar char="•"/>
            </a:pPr>
            <a:r>
              <a:rPr lang="en-US" dirty="0">
                <a:solidFill>
                  <a:schemeClr val="tx2">
                    <a:lumMod val="50000"/>
                  </a:schemeClr>
                </a:solidFill>
                <a:latin typeface="Arial" panose="020B0604020202020204" pitchFamily="34" charset="0"/>
                <a:cs typeface="Arial" panose="020B0604020202020204" pitchFamily="34" charset="0"/>
              </a:rPr>
              <a:t>Our mandate</a:t>
            </a:r>
          </a:p>
          <a:p>
            <a:pPr marL="742950" lvl="1" indent="-285750">
              <a:buFont typeface="Arial" panose="020B0604020202020204" pitchFamily="34" charset="0"/>
              <a:buChar char="•"/>
            </a:pPr>
            <a:r>
              <a:rPr lang="en-US" dirty="0">
                <a:solidFill>
                  <a:schemeClr val="tx2">
                    <a:lumMod val="50000"/>
                  </a:schemeClr>
                </a:solidFill>
                <a:latin typeface="Arial" panose="020B0604020202020204" pitchFamily="34" charset="0"/>
                <a:cs typeface="Arial" panose="020B0604020202020204" pitchFamily="34" charset="0"/>
              </a:rPr>
              <a:t>Our vision and mission</a:t>
            </a:r>
          </a:p>
          <a:p>
            <a:pPr marL="742950" lvl="1" indent="-285750">
              <a:buFont typeface="Arial" panose="020B0604020202020204" pitchFamily="34" charset="0"/>
              <a:buChar char="•"/>
            </a:pPr>
            <a:r>
              <a:rPr lang="en-US" dirty="0">
                <a:solidFill>
                  <a:schemeClr val="tx2">
                    <a:lumMod val="50000"/>
                  </a:schemeClr>
                </a:solidFill>
                <a:latin typeface="Arial" panose="020B0604020202020204" pitchFamily="34" charset="0"/>
                <a:cs typeface="Arial" panose="020B0604020202020204" pitchFamily="34" charset="0"/>
              </a:rPr>
              <a:t>Our values</a:t>
            </a:r>
          </a:p>
          <a:p>
            <a:pPr marL="742950" lvl="1" indent="-285750">
              <a:buFont typeface="Arial" panose="020B0604020202020204" pitchFamily="34" charset="0"/>
              <a:buChar char="•"/>
            </a:pPr>
            <a:r>
              <a:rPr lang="en-US" dirty="0">
                <a:solidFill>
                  <a:schemeClr val="tx2">
                    <a:lumMod val="50000"/>
                  </a:schemeClr>
                </a:solidFill>
                <a:latin typeface="Arial" panose="020B0604020202020204" pitchFamily="34" charset="0"/>
                <a:cs typeface="Arial" panose="020B0604020202020204" pitchFamily="34" charset="0"/>
              </a:rPr>
              <a:t>CSIR strategic objectives</a:t>
            </a:r>
          </a:p>
          <a:p>
            <a:pPr lvl="1"/>
            <a:endParaRPr lang="en-US" b="1" dirty="0">
              <a:solidFill>
                <a:schemeClr val="tx2">
                  <a:lumMod val="50000"/>
                </a:schemeClr>
              </a:solidFill>
              <a:latin typeface="Arial" panose="020B0604020202020204" pitchFamily="34" charset="0"/>
              <a:cs typeface="Arial" panose="020B0604020202020204" pitchFamily="34" charset="0"/>
            </a:endParaRPr>
          </a:p>
          <a:p>
            <a:r>
              <a:rPr lang="en-ZA" b="1" dirty="0">
                <a:solidFill>
                  <a:schemeClr val="tx2">
                    <a:lumMod val="50000"/>
                  </a:schemeClr>
                </a:solidFill>
                <a:latin typeface="Arial" panose="020B0604020202020204" pitchFamily="34" charset="0"/>
                <a:cs typeface="Arial" panose="020B0604020202020204" pitchFamily="34" charset="0"/>
              </a:rPr>
              <a:t>&gt; Key performance indicators</a:t>
            </a:r>
          </a:p>
          <a:p>
            <a:endParaRPr lang="en-ZA" b="1" dirty="0">
              <a:solidFill>
                <a:schemeClr val="tx2">
                  <a:lumMod val="50000"/>
                </a:schemeClr>
              </a:solidFill>
              <a:latin typeface="Arial" panose="020B0604020202020204" pitchFamily="34" charset="0"/>
              <a:cs typeface="Arial" panose="020B0604020202020204" pitchFamily="34" charset="0"/>
            </a:endParaRPr>
          </a:p>
          <a:p>
            <a:r>
              <a:rPr lang="en-ZA" b="1" dirty="0">
                <a:solidFill>
                  <a:schemeClr val="tx2">
                    <a:lumMod val="50000"/>
                  </a:schemeClr>
                </a:solidFill>
                <a:latin typeface="Arial" panose="020B0604020202020204" pitchFamily="34" charset="0"/>
                <a:cs typeface="Arial" panose="020B0604020202020204" pitchFamily="34" charset="0"/>
              </a:rPr>
              <a:t>&gt; Delivery on strategic objectives  </a:t>
            </a:r>
          </a:p>
          <a:p>
            <a:endParaRPr lang="en-ZA" b="1" dirty="0">
              <a:solidFill>
                <a:schemeClr val="tx2">
                  <a:lumMod val="50000"/>
                </a:schemeClr>
              </a:solidFill>
              <a:latin typeface="Arial" panose="020B0604020202020204" pitchFamily="34" charset="0"/>
              <a:cs typeface="Arial" panose="020B0604020202020204" pitchFamily="34" charset="0"/>
            </a:endParaRPr>
          </a:p>
          <a:p>
            <a:r>
              <a:rPr lang="en-ZA" b="1" dirty="0">
                <a:solidFill>
                  <a:schemeClr val="tx2">
                    <a:lumMod val="50000"/>
                  </a:schemeClr>
                </a:solidFill>
                <a:latin typeface="Arial" panose="020B0604020202020204" pitchFamily="34" charset="0"/>
                <a:cs typeface="Arial" panose="020B0604020202020204" pitchFamily="34" charset="0"/>
              </a:rPr>
              <a:t>&gt; Conclusion</a:t>
            </a:r>
          </a:p>
          <a:p>
            <a:endParaRPr lang="en-ZA" b="1" dirty="0">
              <a:solidFill>
                <a:schemeClr val="tx2">
                  <a:lumMod val="50000"/>
                </a:schemeClr>
              </a:solidFill>
              <a:latin typeface="Arial" panose="020B0604020202020204" pitchFamily="34" charset="0"/>
              <a:cs typeface="Arial" panose="020B0604020202020204" pitchFamily="34" charset="0"/>
            </a:endParaRPr>
          </a:p>
          <a:p>
            <a:endParaRPr lang="en-ZA"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70979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D3A56DB9-A62F-4B84-9653-E9E390CC8804}"/>
              </a:ext>
            </a:extLst>
          </p:cNvPr>
          <p:cNvSpPr txBox="1">
            <a:spLocks/>
          </p:cNvSpPr>
          <p:nvPr/>
        </p:nvSpPr>
        <p:spPr>
          <a:xfrm>
            <a:off x="355455" y="-4619"/>
            <a:ext cx="8429013" cy="1093359"/>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rPr>
              <a:t>National Treasury and DSI-funded infrastructure</a:t>
            </a:r>
            <a:endParaRPr kumimoji="0" lang="en-ZA"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12692"/>
            <a:ext cx="9144000" cy="3657600"/>
          </a:xfrm>
          <a:prstGeom prst="rect">
            <a:avLst/>
          </a:prstGeo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xmlns="" val="0"/>
              </a:ext>
            </a:extLst>
          </a:blip>
          <a:srcRect l="19353" r="14305"/>
          <a:stretch/>
        </p:blipFill>
        <p:spPr>
          <a:xfrm>
            <a:off x="594128" y="3451853"/>
            <a:ext cx="1452224" cy="1463109"/>
          </a:xfrm>
          <a:prstGeom prst="ellipse">
            <a:avLst/>
          </a:prstGeom>
        </p:spPr>
      </p:pic>
      <p:pic>
        <p:nvPicPr>
          <p:cNvPr id="22" name="Picture 21"/>
          <p:cNvPicPr>
            <a:picLocks noChangeAspect="1"/>
          </p:cNvPicPr>
          <p:nvPr/>
        </p:nvPicPr>
        <p:blipFill rotWithShape="1">
          <a:blip r:embed="rId4" cstate="print">
            <a:extLst>
              <a:ext uri="{28A0092B-C50C-407E-A947-70E740481C1C}">
                <a14:useLocalDpi xmlns:a14="http://schemas.microsoft.com/office/drawing/2010/main" xmlns="" val="0"/>
              </a:ext>
            </a:extLst>
          </a:blip>
          <a:srcRect l="32761" r="711"/>
          <a:stretch/>
        </p:blipFill>
        <p:spPr>
          <a:xfrm>
            <a:off x="2214846" y="2280744"/>
            <a:ext cx="1437796" cy="1438991"/>
          </a:xfrm>
          <a:prstGeom prst="ellipse">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xmlns="" val="0"/>
              </a:ext>
            </a:extLst>
          </a:blip>
          <a:srcRect l="32761" r="711"/>
          <a:stretch/>
        </p:blipFill>
        <p:spPr>
          <a:xfrm>
            <a:off x="2214846" y="2306144"/>
            <a:ext cx="1437796" cy="1438991"/>
          </a:xfrm>
          <a:prstGeom prst="ellipse">
            <a:avLst/>
          </a:prstGeom>
        </p:spPr>
      </p:pic>
      <p:pic>
        <p:nvPicPr>
          <p:cNvPr id="24" name="Picture 23"/>
          <p:cNvPicPr>
            <a:picLocks noChangeAspect="1"/>
          </p:cNvPicPr>
          <p:nvPr/>
        </p:nvPicPr>
        <p:blipFill>
          <a:blip r:embed="rId5" cstate="print"/>
          <a:stretch>
            <a:fillRect/>
          </a:stretch>
        </p:blipFill>
        <p:spPr>
          <a:xfrm>
            <a:off x="3826941" y="3454297"/>
            <a:ext cx="1440830" cy="1437599"/>
          </a:xfrm>
          <a:prstGeom prst="ellipse">
            <a:avLst/>
          </a:prstGeom>
          <a:solidFill>
            <a:srgbClr val="FFFFFF">
              <a:shade val="85000"/>
            </a:srgbClr>
          </a:solidFill>
          <a:ln>
            <a:noFill/>
          </a:ln>
          <a:effectLst/>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xmlns="" val="0"/>
              </a:ext>
            </a:extLst>
          </a:blip>
          <a:srcRect l="13607" t="18357" r="31964"/>
          <a:stretch/>
        </p:blipFill>
        <p:spPr>
          <a:xfrm>
            <a:off x="5466046" y="2280744"/>
            <a:ext cx="1437796" cy="1438991"/>
          </a:xfrm>
          <a:prstGeom prst="ellipse">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xmlns="" val="0"/>
              </a:ext>
            </a:extLst>
          </a:blip>
          <a:srcRect l="13607" t="18357" r="31964"/>
          <a:stretch/>
        </p:blipFill>
        <p:spPr>
          <a:xfrm>
            <a:off x="5472100" y="2297388"/>
            <a:ext cx="1437796" cy="1438991"/>
          </a:xfrm>
          <a:prstGeom prst="ellipse">
            <a:avLst/>
          </a:prstGeom>
        </p:spPr>
      </p:pic>
      <p:pic>
        <p:nvPicPr>
          <p:cNvPr id="27" name="Picture 26"/>
          <p:cNvPicPr>
            <a:picLocks noChangeAspect="1"/>
          </p:cNvPicPr>
          <p:nvPr/>
        </p:nvPicPr>
        <p:blipFill rotWithShape="1">
          <a:blip r:embed="rId7" cstate="print">
            <a:extLst>
              <a:ext uri="{28A0092B-C50C-407E-A947-70E740481C1C}">
                <a14:useLocalDpi xmlns:a14="http://schemas.microsoft.com/office/drawing/2010/main" xmlns="" val="0"/>
              </a:ext>
            </a:extLst>
          </a:blip>
          <a:srcRect l="16313" r="16313"/>
          <a:stretch/>
        </p:blipFill>
        <p:spPr>
          <a:xfrm>
            <a:off x="7092280" y="3455797"/>
            <a:ext cx="1484663" cy="1466599"/>
          </a:xfrm>
          <a:prstGeom prst="ellipse">
            <a:avLst/>
          </a:prstGeom>
        </p:spPr>
      </p:pic>
      <p:sp>
        <p:nvSpPr>
          <p:cNvPr id="5" name="Rectangle 4"/>
          <p:cNvSpPr/>
          <p:nvPr/>
        </p:nvSpPr>
        <p:spPr>
          <a:xfrm>
            <a:off x="271933" y="5321920"/>
            <a:ext cx="177441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497D">
                    <a:lumMod val="50000"/>
                  </a:srgbClr>
                </a:solidFill>
                <a:effectLst/>
                <a:uLnTx/>
                <a:uFillTx/>
                <a:latin typeface="Arial" charset="0"/>
                <a:ea typeface="Arial" charset="0"/>
                <a:cs typeface="Arial" charset="0"/>
              </a:rPr>
              <a:t>The Learning Factory </a:t>
            </a:r>
            <a:endParaRPr kumimoji="0" lang="en-US" sz="1400" b="1" i="0" u="none" strike="noStrike" kern="1200" cap="none" spc="0" normalizeH="0" baseline="0" noProof="0" dirty="0">
              <a:ln>
                <a:noFill/>
              </a:ln>
              <a:solidFill>
                <a:srgbClr val="1F497D">
                  <a:lumMod val="50000"/>
                </a:srgbClr>
              </a:solidFill>
              <a:effectLst/>
              <a:uLnTx/>
              <a:uFillTx/>
              <a:latin typeface="Arial" charset="0"/>
              <a:ea typeface="Arial" charset="0"/>
              <a:cs typeface="Arial" charset="0"/>
            </a:endParaRPr>
          </a:p>
        </p:txBody>
      </p:sp>
      <p:sp>
        <p:nvSpPr>
          <p:cNvPr id="29" name="Rectangle 28"/>
          <p:cNvSpPr/>
          <p:nvPr/>
        </p:nvSpPr>
        <p:spPr>
          <a:xfrm>
            <a:off x="1313704" y="1307323"/>
            <a:ext cx="316300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1F497D">
                    <a:lumMod val="50000"/>
                  </a:srgbClr>
                </a:solidFill>
                <a:effectLst/>
                <a:uLnTx/>
                <a:uFillTx/>
                <a:latin typeface="Arial" charset="0"/>
                <a:ea typeface="Arial" charset="0"/>
                <a:cs typeface="Arial" charset="0"/>
              </a:rPr>
              <a:t>The Supercritical Carbon Dioxide Encapsulation Facility</a:t>
            </a:r>
          </a:p>
        </p:txBody>
      </p:sp>
      <p:sp>
        <p:nvSpPr>
          <p:cNvPr id="30" name="Rectangle 29"/>
          <p:cNvSpPr/>
          <p:nvPr/>
        </p:nvSpPr>
        <p:spPr>
          <a:xfrm>
            <a:off x="3207704" y="5321920"/>
            <a:ext cx="238747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charset="0"/>
                <a:ea typeface="Arial" charset="0"/>
                <a:cs typeface="Arial" charset="0"/>
              </a:rPr>
              <a:t>Pharmaceutical Innovation Platform </a:t>
            </a:r>
          </a:p>
        </p:txBody>
      </p:sp>
      <p:sp>
        <p:nvSpPr>
          <p:cNvPr id="31" name="Rectangle 30"/>
          <p:cNvSpPr/>
          <p:nvPr/>
        </p:nvSpPr>
        <p:spPr>
          <a:xfrm>
            <a:off x="4775576" y="1268760"/>
            <a:ext cx="281873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Advanced Material (Road) Testing Laboratories </a:t>
            </a:r>
          </a:p>
        </p:txBody>
      </p:sp>
      <p:sp>
        <p:nvSpPr>
          <p:cNvPr id="32" name="Rectangle 31"/>
          <p:cNvSpPr/>
          <p:nvPr/>
        </p:nvSpPr>
        <p:spPr>
          <a:xfrm>
            <a:off x="6408204" y="5321920"/>
            <a:ext cx="262014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charset="0"/>
                <a:ea typeface="Arial" charset="0"/>
                <a:cs typeface="Arial" charset="0"/>
              </a:rPr>
              <a:t>Coastal and Hydraulics </a:t>
            </a:r>
            <a:r>
              <a:rPr lang="en-ZA" sz="1400" b="1" dirty="0">
                <a:solidFill>
                  <a:prstClr val="black"/>
                </a:solidFill>
                <a:latin typeface="Arial" charset="0"/>
                <a:ea typeface="Arial" charset="0"/>
                <a:cs typeface="Arial" charset="0"/>
              </a:rPr>
              <a:t>L</a:t>
            </a:r>
            <a:r>
              <a:rPr kumimoji="0" lang="en-ZA" sz="1400" b="1" i="0" u="none" strike="noStrike" kern="1200" cap="none" spc="0" normalizeH="0" baseline="0" noProof="0" dirty="0" err="1">
                <a:ln>
                  <a:noFill/>
                </a:ln>
                <a:solidFill>
                  <a:prstClr val="black"/>
                </a:solidFill>
                <a:effectLst/>
                <a:uLnTx/>
                <a:uFillTx/>
                <a:latin typeface="Arial" charset="0"/>
                <a:ea typeface="Arial" charset="0"/>
                <a:cs typeface="Arial" charset="0"/>
              </a:rPr>
              <a:t>aboratory</a:t>
            </a:r>
            <a:endParaRPr kumimoji="0" lang="en-ZA" sz="14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Tree>
    <p:extLst>
      <p:ext uri="{BB962C8B-B14F-4D97-AF65-F5344CB8AC3E}">
        <p14:creationId xmlns:p14="http://schemas.microsoft.com/office/powerpoint/2010/main" xmlns="" val="272856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p:cNvSpPr txBox="1">
            <a:spLocks/>
          </p:cNvSpPr>
          <p:nvPr/>
        </p:nvSpPr>
        <p:spPr>
          <a:xfrm>
            <a:off x="4932040" y="1546638"/>
            <a:ext cx="4104455" cy="3859514"/>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2000" kern="1200">
                <a:solidFill>
                  <a:srgbClr val="032C50"/>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032C50"/>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032C50"/>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032C50"/>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rgbClr val="032C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1400" b="1" i="0" u="none" strike="noStrike" kern="1200" cap="none" spc="0" normalizeH="0" baseline="0" noProof="0" dirty="0">
                <a:ln>
                  <a:noFill/>
                </a:ln>
                <a:solidFill>
                  <a:srgbClr val="1F497D">
                    <a:lumMod val="50000"/>
                  </a:srgbClr>
                </a:solidFill>
                <a:effectLst/>
                <a:uLnTx/>
                <a:uFillTx/>
                <a:latin typeface="Arial"/>
                <a:ea typeface="+mn-ea"/>
                <a:cs typeface="Arial"/>
              </a:rPr>
              <a:t>The problem</a:t>
            </a:r>
          </a:p>
          <a:p>
            <a:pPr marL="317500" marR="0" lvl="0" indent="-158750" algn="l" defTabSz="650206" rtl="0" eaLnBrk="1" fontAlgn="auto" latinLnBrk="0" hangingPunct="1">
              <a:lnSpc>
                <a:spcPct val="120000"/>
              </a:lnSpc>
              <a:spcBef>
                <a:spcPts val="0"/>
              </a:spcBef>
              <a:spcAft>
                <a:spcPts val="0"/>
              </a:spcAft>
              <a:buClrTx/>
              <a:buSzPct val="100000"/>
              <a:buFont typeface="Arial" charset="0"/>
              <a:buChar char="•"/>
              <a:tabLst/>
              <a:defRPr sz="1400">
                <a:solidFill>
                  <a:srgbClr val="2A4779"/>
                </a:solidFill>
                <a:latin typeface="Arial"/>
                <a:ea typeface="Arial"/>
                <a:cs typeface="Arial"/>
                <a:sym typeface="Arial"/>
              </a:defRPr>
            </a:pPr>
            <a:r>
              <a:rPr kumimoji="0" lang="en-US" sz="1200" b="0" i="0" u="none" strike="noStrike" kern="1200" cap="none" spc="0" normalizeH="0" baseline="0" noProof="0" dirty="0">
                <a:ln>
                  <a:noFill/>
                </a:ln>
                <a:solidFill>
                  <a:srgbClr val="17375E"/>
                </a:solidFill>
                <a:effectLst/>
                <a:uLnTx/>
                <a:uFillTx/>
                <a:latin typeface="Arial"/>
                <a:cs typeface="Arial"/>
                <a:sym typeface="Arial"/>
              </a:rPr>
              <a:t>Lack of local production capacity for pharmaceuticals</a:t>
            </a:r>
          </a:p>
          <a:p>
            <a:pPr marL="317500" marR="0" lvl="0" indent="-158750" algn="l" defTabSz="650206" rtl="0" eaLnBrk="1" fontAlgn="auto" latinLnBrk="0" hangingPunct="1">
              <a:lnSpc>
                <a:spcPct val="120000"/>
              </a:lnSpc>
              <a:spcBef>
                <a:spcPts val="0"/>
              </a:spcBef>
              <a:spcAft>
                <a:spcPts val="0"/>
              </a:spcAft>
              <a:buClrTx/>
              <a:buSzPct val="100000"/>
              <a:buFont typeface="Arial" charset="0"/>
              <a:buChar char="•"/>
              <a:tabLst/>
              <a:defRPr sz="1400">
                <a:solidFill>
                  <a:srgbClr val="2A4779"/>
                </a:solidFill>
                <a:latin typeface="Arial"/>
                <a:ea typeface="Arial"/>
                <a:cs typeface="Arial"/>
                <a:sym typeface="Arial"/>
              </a:defRPr>
            </a:pPr>
            <a:r>
              <a:rPr kumimoji="0" lang="en-US" sz="1200" b="0" i="0" u="none" strike="noStrike" kern="1200" cap="none" spc="0" normalizeH="0" baseline="0" noProof="0" dirty="0">
                <a:ln>
                  <a:noFill/>
                </a:ln>
                <a:solidFill>
                  <a:srgbClr val="17375E"/>
                </a:solidFill>
                <a:effectLst/>
                <a:uLnTx/>
                <a:uFillTx/>
                <a:latin typeface="Arial"/>
                <a:cs typeface="Arial"/>
                <a:sym typeface="Arial"/>
              </a:rPr>
              <a:t>Pharmaceuticals 5</a:t>
            </a:r>
            <a:r>
              <a:rPr kumimoji="0" lang="en-US" sz="1200" b="0" i="0" u="none" strike="noStrike" kern="1200" cap="none" spc="0" normalizeH="0" baseline="30000" noProof="0" dirty="0">
                <a:ln>
                  <a:noFill/>
                </a:ln>
                <a:solidFill>
                  <a:srgbClr val="17375E"/>
                </a:solidFill>
                <a:effectLst/>
                <a:uLnTx/>
                <a:uFillTx/>
                <a:latin typeface="Arial"/>
                <a:cs typeface="Arial"/>
                <a:sym typeface="Arial"/>
              </a:rPr>
              <a:t>th</a:t>
            </a:r>
            <a:r>
              <a:rPr kumimoji="0" lang="en-US" sz="1200" b="0" i="0" u="none" strike="noStrike" kern="1200" cap="none" spc="0" normalizeH="0" baseline="0" noProof="0" dirty="0">
                <a:ln>
                  <a:noFill/>
                </a:ln>
                <a:solidFill>
                  <a:srgbClr val="17375E"/>
                </a:solidFill>
                <a:effectLst/>
                <a:uLnTx/>
                <a:uFillTx/>
                <a:latin typeface="Arial"/>
                <a:cs typeface="Arial"/>
                <a:sym typeface="Arial"/>
              </a:rPr>
              <a:t> largest contributor to trade deficit</a:t>
            </a:r>
          </a:p>
          <a:p>
            <a:pPr marL="317500" marR="0" lvl="0" indent="-158750" algn="l" defTabSz="650206" rtl="0" eaLnBrk="1" fontAlgn="auto" latinLnBrk="0" hangingPunct="1">
              <a:lnSpc>
                <a:spcPct val="120000"/>
              </a:lnSpc>
              <a:spcBef>
                <a:spcPts val="0"/>
              </a:spcBef>
              <a:spcAft>
                <a:spcPts val="0"/>
              </a:spcAft>
              <a:buClrTx/>
              <a:buSzPct val="100000"/>
              <a:buFont typeface="Arial" charset="0"/>
              <a:buChar char="•"/>
              <a:tabLst/>
              <a:defRPr sz="1400">
                <a:solidFill>
                  <a:srgbClr val="2A4779"/>
                </a:solidFill>
                <a:latin typeface="Arial"/>
                <a:ea typeface="Arial"/>
                <a:cs typeface="Arial"/>
                <a:sym typeface="Arial"/>
              </a:defRPr>
            </a:pPr>
            <a:r>
              <a:rPr kumimoji="0" lang="en-US" sz="1200" b="0" i="0" u="none" strike="noStrike" kern="1200" cap="none" spc="0" normalizeH="0" baseline="0" noProof="0" dirty="0">
                <a:ln>
                  <a:noFill/>
                </a:ln>
                <a:solidFill>
                  <a:srgbClr val="17375E"/>
                </a:solidFill>
                <a:effectLst/>
                <a:uLnTx/>
                <a:uFillTx/>
                <a:latin typeface="Arial"/>
                <a:cs typeface="Arial"/>
                <a:sym typeface="Arial"/>
              </a:rPr>
              <a:t>Linked security of supply risk for the country</a:t>
            </a:r>
          </a:p>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1400" b="1" i="0" u="none" strike="noStrike" kern="1200" cap="none" spc="0" normalizeH="0" baseline="0" noProof="0" dirty="0">
                <a:ln>
                  <a:noFill/>
                </a:ln>
                <a:solidFill>
                  <a:srgbClr val="1F497D">
                    <a:lumMod val="50000"/>
                  </a:srgbClr>
                </a:solidFill>
                <a:effectLst/>
                <a:uLnTx/>
                <a:uFillTx/>
                <a:latin typeface="Arial"/>
                <a:ea typeface="+mn-ea"/>
                <a:cs typeface="Arial"/>
              </a:rPr>
              <a:t>The technology intervention</a:t>
            </a:r>
          </a:p>
          <a:p>
            <a:pPr marL="317500" marR="0" lvl="0" indent="-158750" algn="l" defTabSz="650206" rtl="0" eaLnBrk="1" fontAlgn="auto" latinLnBrk="0" hangingPunct="1">
              <a:lnSpc>
                <a:spcPct val="120000"/>
              </a:lnSpc>
              <a:spcBef>
                <a:spcPts val="0"/>
              </a:spcBef>
              <a:spcAft>
                <a:spcPts val="0"/>
              </a:spcAft>
              <a:buClrTx/>
              <a:buSzPct val="100000"/>
              <a:buFont typeface="Arial" charset="0"/>
              <a:buChar char="•"/>
              <a:tabLst/>
              <a:defRPr sz="1400">
                <a:solidFill>
                  <a:srgbClr val="2A4779"/>
                </a:solidFill>
                <a:latin typeface="Arial"/>
                <a:ea typeface="Arial"/>
                <a:cs typeface="Arial"/>
                <a:sym typeface="Arial"/>
              </a:defRPr>
            </a:pPr>
            <a:r>
              <a:rPr kumimoji="0" lang="en-US" sz="1200" b="0" i="0" u="none" strike="noStrike" kern="1200" cap="none" spc="0" normalizeH="0" baseline="0" noProof="0" dirty="0">
                <a:ln>
                  <a:noFill/>
                </a:ln>
                <a:solidFill>
                  <a:srgbClr val="17375E"/>
                </a:solidFill>
                <a:effectLst/>
                <a:uLnTx/>
                <a:uFillTx/>
                <a:latin typeface="Arial"/>
                <a:ea typeface="Arial"/>
                <a:cs typeface="Arial"/>
                <a:sym typeface="Arial"/>
              </a:rPr>
              <a:t>An integrated open access facility that focuses on research translation and the production of clinical grade materials for early clinical development</a:t>
            </a:r>
          </a:p>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1400" b="1" i="0" u="none" strike="noStrike" kern="1200" cap="none" spc="0" normalizeH="0" baseline="0" noProof="0" dirty="0">
                <a:ln>
                  <a:noFill/>
                </a:ln>
                <a:solidFill>
                  <a:srgbClr val="1F497D">
                    <a:lumMod val="50000"/>
                  </a:srgbClr>
                </a:solidFill>
                <a:effectLst/>
                <a:uLnTx/>
                <a:uFillTx/>
                <a:latin typeface="Arial"/>
                <a:ea typeface="+mn-ea"/>
                <a:cs typeface="Arial"/>
              </a:rPr>
              <a:t>The opportunity</a:t>
            </a:r>
            <a:endParaRPr kumimoji="0" lang="en-US" sz="1200" b="0" i="0" u="none" strike="noStrike" kern="1200" cap="none" spc="0" normalizeH="0" baseline="0" noProof="0" dirty="0">
              <a:ln>
                <a:noFill/>
              </a:ln>
              <a:solidFill>
                <a:srgbClr val="17375E"/>
              </a:solidFill>
              <a:effectLst/>
              <a:uLnTx/>
              <a:uFillTx/>
              <a:latin typeface="Arial"/>
              <a:ea typeface="+mn-ea"/>
              <a:cs typeface="Arial"/>
              <a:sym typeface="Arial"/>
            </a:endParaRPr>
          </a:p>
          <a:p>
            <a:pPr marL="317500" marR="0" lvl="0" indent="-317500" algn="l" defTabSz="650206" rtl="0" eaLnBrk="1" fontAlgn="auto" latinLnBrk="0" hangingPunct="1">
              <a:lnSpc>
                <a:spcPct val="120000"/>
              </a:lnSpc>
              <a:spcBef>
                <a:spcPts val="0"/>
              </a:spcBef>
              <a:spcAft>
                <a:spcPts val="0"/>
              </a:spcAft>
              <a:buClrTx/>
              <a:buSzPct val="100000"/>
              <a:buFont typeface="Arial" charset="0"/>
              <a:buChar char="•"/>
              <a:tabLst/>
              <a:defRPr sz="1400">
                <a:solidFill>
                  <a:srgbClr val="2A4779"/>
                </a:solidFill>
                <a:latin typeface="Arial"/>
                <a:ea typeface="Arial"/>
                <a:cs typeface="Arial"/>
                <a:sym typeface="Arial"/>
              </a:defRPr>
            </a:pPr>
            <a:r>
              <a:rPr kumimoji="0" lang="en-US" sz="1200" b="0" i="0" u="none" strike="noStrike" kern="1200" cap="none" spc="0" normalizeH="0" baseline="0" noProof="0" dirty="0">
                <a:ln>
                  <a:noFill/>
                </a:ln>
                <a:solidFill>
                  <a:srgbClr val="17375E"/>
                </a:solidFill>
                <a:effectLst/>
                <a:uLnTx/>
                <a:uFillTx/>
                <a:latin typeface="Arial"/>
                <a:cs typeface="Arial"/>
                <a:sym typeface="Arial"/>
              </a:rPr>
              <a:t>Combined batch, </a:t>
            </a:r>
            <a:r>
              <a:rPr kumimoji="0" lang="en-US" sz="1200" b="0" i="0" u="none" strike="noStrike" kern="1200" cap="none" spc="0" normalizeH="0" baseline="0" noProof="0" dirty="0" err="1">
                <a:ln>
                  <a:noFill/>
                </a:ln>
                <a:solidFill>
                  <a:srgbClr val="17375E"/>
                </a:solidFill>
                <a:effectLst/>
                <a:uLnTx/>
                <a:uFillTx/>
                <a:latin typeface="Arial"/>
                <a:cs typeface="Arial"/>
                <a:sym typeface="Arial"/>
              </a:rPr>
              <a:t>biocatalytic</a:t>
            </a:r>
            <a:r>
              <a:rPr kumimoji="0" lang="en-US" sz="1200" b="0" i="0" u="none" strike="noStrike" kern="1200" cap="none" spc="0" normalizeH="0" baseline="0" noProof="0" dirty="0">
                <a:ln>
                  <a:noFill/>
                </a:ln>
                <a:solidFill>
                  <a:srgbClr val="17375E"/>
                </a:solidFill>
                <a:effectLst/>
                <a:uLnTx/>
                <a:uFillTx/>
                <a:latin typeface="Arial"/>
                <a:cs typeface="Arial"/>
                <a:sym typeface="Arial"/>
              </a:rPr>
              <a:t> and flow processing, full continuous flow processing</a:t>
            </a:r>
          </a:p>
          <a:p>
            <a:pPr marL="317500" marR="0" lvl="0" indent="-317500" algn="l" defTabSz="650206" rtl="0" eaLnBrk="1" fontAlgn="auto" latinLnBrk="0" hangingPunct="1">
              <a:lnSpc>
                <a:spcPct val="120000"/>
              </a:lnSpc>
              <a:spcBef>
                <a:spcPts val="0"/>
              </a:spcBef>
              <a:spcAft>
                <a:spcPts val="0"/>
              </a:spcAft>
              <a:buClrTx/>
              <a:buSzPct val="100000"/>
              <a:buFont typeface="Arial" charset="0"/>
              <a:buChar char="•"/>
              <a:tabLst/>
              <a:defRPr sz="1400">
                <a:solidFill>
                  <a:srgbClr val="2A4779"/>
                </a:solidFill>
                <a:latin typeface="Arial"/>
                <a:ea typeface="Arial"/>
                <a:cs typeface="Arial"/>
                <a:sym typeface="Arial"/>
              </a:defRPr>
            </a:pPr>
            <a:r>
              <a:rPr kumimoji="0" lang="en-US" sz="1200" b="0" i="0" u="none" strike="noStrike" kern="1200" cap="none" spc="0" normalizeH="0" baseline="0" noProof="0" dirty="0">
                <a:ln>
                  <a:noFill/>
                </a:ln>
                <a:solidFill>
                  <a:srgbClr val="17375E"/>
                </a:solidFill>
                <a:effectLst/>
                <a:uLnTx/>
                <a:uFillTx/>
                <a:latin typeface="Arial"/>
                <a:cs typeface="Arial"/>
                <a:sym typeface="Arial"/>
              </a:rPr>
              <a:t>Fermentation technology and bio-production of enzymes/proteins/antibodies</a:t>
            </a:r>
          </a:p>
          <a:p>
            <a:pPr marL="317500" marR="0" lvl="0" indent="-317500" algn="l" defTabSz="650206" rtl="0" eaLnBrk="1" fontAlgn="auto" latinLnBrk="0" hangingPunct="1">
              <a:lnSpc>
                <a:spcPct val="120000"/>
              </a:lnSpc>
              <a:spcBef>
                <a:spcPts val="0"/>
              </a:spcBef>
              <a:spcAft>
                <a:spcPts val="0"/>
              </a:spcAft>
              <a:buClrTx/>
              <a:buSzPct val="100000"/>
              <a:buFont typeface="Arial" charset="0"/>
              <a:buChar char="•"/>
              <a:tabLst/>
              <a:defRPr sz="1400">
                <a:solidFill>
                  <a:srgbClr val="2A4779"/>
                </a:solidFill>
                <a:latin typeface="Arial"/>
                <a:ea typeface="Arial"/>
                <a:cs typeface="Arial"/>
                <a:sym typeface="Arial"/>
              </a:defRPr>
            </a:pPr>
            <a:r>
              <a:rPr kumimoji="0" lang="en-US" sz="1200" b="0" i="0" u="none" strike="noStrike" kern="1200" cap="none" spc="0" normalizeH="0" baseline="0" noProof="0" dirty="0">
                <a:ln>
                  <a:noFill/>
                </a:ln>
                <a:solidFill>
                  <a:srgbClr val="17375E"/>
                </a:solidFill>
                <a:effectLst/>
                <a:uLnTx/>
                <a:uFillTx/>
                <a:latin typeface="Arial"/>
                <a:cs typeface="Arial"/>
                <a:sym typeface="Arial"/>
              </a:rPr>
              <a:t>Plant-based expression systems for vaccines and antibodies</a:t>
            </a:r>
          </a:p>
          <a:p>
            <a:pPr marL="317500" marR="0" lvl="0" indent="-317500" algn="l" defTabSz="650206" rtl="0" eaLnBrk="1" fontAlgn="auto" latinLnBrk="0" hangingPunct="1">
              <a:lnSpc>
                <a:spcPct val="120000"/>
              </a:lnSpc>
              <a:spcBef>
                <a:spcPts val="0"/>
              </a:spcBef>
              <a:spcAft>
                <a:spcPts val="0"/>
              </a:spcAft>
              <a:buClrTx/>
              <a:buSzPct val="100000"/>
              <a:buFont typeface="Arial" charset="0"/>
              <a:buChar char="•"/>
              <a:tabLst/>
              <a:defRPr sz="1400">
                <a:solidFill>
                  <a:srgbClr val="2A4779"/>
                </a:solidFill>
                <a:latin typeface="Arial"/>
                <a:ea typeface="Arial"/>
                <a:cs typeface="Arial"/>
                <a:sym typeface="Arial"/>
              </a:defRPr>
            </a:pPr>
            <a:r>
              <a:rPr kumimoji="0" lang="en-US" sz="1200" b="0" i="0" u="none" strike="noStrike" kern="1200" cap="none" spc="0" normalizeH="0" baseline="0" noProof="0" dirty="0">
                <a:ln>
                  <a:noFill/>
                </a:ln>
                <a:solidFill>
                  <a:srgbClr val="17375E"/>
                </a:solidFill>
                <a:effectLst/>
                <a:uLnTx/>
                <a:uFillTx/>
                <a:latin typeface="Arial"/>
                <a:cs typeface="Arial"/>
                <a:sym typeface="Arial"/>
              </a:rPr>
              <a:t>Improve performance by blurring the lines between the physical and digital to make production processing more automated, modular and responsive</a:t>
            </a:r>
          </a:p>
        </p:txBody>
      </p:sp>
      <p:sp>
        <p:nvSpPr>
          <p:cNvPr id="3" name="Title 1">
            <a:extLst>
              <a:ext uri="{FF2B5EF4-FFF2-40B4-BE49-F238E27FC236}">
                <a16:creationId xmlns:a16="http://schemas.microsoft.com/office/drawing/2014/main" xmlns="" id="{D3A56DB9-A62F-4B84-9653-E9E390CC8804}"/>
              </a:ext>
            </a:extLst>
          </p:cNvPr>
          <p:cNvSpPr txBox="1">
            <a:spLocks/>
          </p:cNvSpPr>
          <p:nvPr/>
        </p:nvSpPr>
        <p:spPr>
          <a:xfrm>
            <a:off x="390941" y="215293"/>
            <a:ext cx="8019439" cy="802326"/>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2600" b="1"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rPr>
              <a:t>Strategic infrastructure to support local pharmaceutical production</a:t>
            </a:r>
            <a:endParaRPr kumimoji="0" lang="en-GB" sz="2600" b="1"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endParaRPr>
          </a:p>
        </p:txBody>
      </p:sp>
      <p:sp>
        <p:nvSpPr>
          <p:cNvPr id="6" name="Title 1"/>
          <p:cNvSpPr txBox="1"/>
          <p:nvPr/>
        </p:nvSpPr>
        <p:spPr>
          <a:xfrm>
            <a:off x="287524" y="1251675"/>
            <a:ext cx="8856476" cy="295440"/>
          </a:xfrm>
          <a:prstGeom prst="rect">
            <a:avLst/>
          </a:prstGeom>
          <a:solidFill>
            <a:srgbClr val="27BFD6"/>
          </a:solidFill>
          <a:ln w="12700">
            <a:miter lim="400000"/>
          </a:ln>
          <a:extLst>
            <a:ext uri="{C572A759-6A51-4108-AA02-DFA0A04FC94B}">
              <ma14:wrappingTextBoxFlag xmlns="" xmlns:ma14="http://schemas.microsoft.com/office/mac/drawingml/2011/main" val="1"/>
            </a:ext>
          </a:extLst>
        </p:spPr>
        <p:txBody>
          <a:bodyPr lIns="180000" tIns="0" rIns="0" bIns="0" anchor="ctr"/>
          <a:lstStyle/>
          <a:p>
            <a:pPr marL="0" marR="0" lvl="0" indent="0" algn="l" defTabSz="457184" rtl="0" eaLnBrk="1" fontAlgn="auto" latinLnBrk="0" hangingPunct="1">
              <a:lnSpc>
                <a:spcPct val="100000"/>
              </a:lnSpc>
              <a:spcBef>
                <a:spcPts val="0"/>
              </a:spcBef>
              <a:spcAft>
                <a:spcPts val="0"/>
              </a:spcAft>
              <a:buClrTx/>
              <a:buSzTx/>
              <a:buFontTx/>
              <a:buNone/>
              <a:tabLst/>
              <a:defRPr sz="3400">
                <a:solidFill>
                  <a:srgbClr val="2A4879"/>
                </a:solidFill>
                <a:latin typeface="Arial"/>
                <a:ea typeface="Arial"/>
                <a:cs typeface="Arial"/>
                <a:sym typeface="Arial"/>
              </a:defRPr>
            </a:pPr>
            <a:r>
              <a:rPr kumimoji="0" sz="1600" b="1" i="0" u="none" strike="noStrike" kern="1200" cap="none" spc="0" normalizeH="0" baseline="0" noProof="0" dirty="0">
                <a:ln>
                  <a:noFill/>
                </a:ln>
                <a:solidFill>
                  <a:srgbClr val="1F497D">
                    <a:lumMod val="50000"/>
                  </a:srgbClr>
                </a:solidFill>
                <a:effectLst/>
                <a:uLnTx/>
                <a:uFillTx/>
                <a:latin typeface="Arial"/>
                <a:cs typeface="Arial"/>
                <a:sym typeface="Arial"/>
              </a:rPr>
              <a:t>Synthesis 4.0 manufacturing hub:</a:t>
            </a:r>
            <a:r>
              <a:rPr kumimoji="0" lang="en-US" sz="1600" b="1" i="0" u="none" strike="noStrike" kern="1200" cap="none" spc="0" normalizeH="0" baseline="0" noProof="0" dirty="0">
                <a:ln>
                  <a:noFill/>
                </a:ln>
                <a:solidFill>
                  <a:srgbClr val="1F497D">
                    <a:lumMod val="50000"/>
                  </a:srgbClr>
                </a:solidFill>
                <a:effectLst/>
                <a:uLnTx/>
                <a:uFillTx/>
                <a:latin typeface="Arial"/>
                <a:cs typeface="Arial"/>
                <a:sym typeface="Arial"/>
              </a:rPr>
              <a:t> </a:t>
            </a:r>
            <a:r>
              <a:rPr kumimoji="0" lang="en-ZA" sz="1600" b="1" i="0" u="none" strike="noStrike" kern="1200" cap="none" spc="0" normalizeH="0" baseline="0" noProof="0" dirty="0">
                <a:ln>
                  <a:noFill/>
                </a:ln>
                <a:solidFill>
                  <a:srgbClr val="1F497D">
                    <a:lumMod val="50000"/>
                  </a:srgbClr>
                </a:solidFill>
                <a:effectLst/>
                <a:uLnTx/>
                <a:uFillTx/>
                <a:latin typeface="Arial"/>
                <a:cs typeface="Arial"/>
                <a:sym typeface="Arial"/>
              </a:rPr>
              <a:t>Pharmaceutical technologies</a:t>
            </a:r>
            <a:endParaRPr kumimoji="0" sz="1600" b="1" i="0" u="none" strike="noStrike" kern="1200" cap="none" spc="0" normalizeH="0" baseline="0" noProof="0" dirty="0">
              <a:ln>
                <a:noFill/>
              </a:ln>
              <a:solidFill>
                <a:srgbClr val="1F497D">
                  <a:lumMod val="50000"/>
                </a:srgbClr>
              </a:solidFill>
              <a:effectLst/>
              <a:uLnTx/>
              <a:uFillTx/>
              <a:latin typeface="Arial"/>
              <a:cs typeface="Arial"/>
              <a:sym typeface="Arial"/>
            </a:endParaRPr>
          </a:p>
        </p:txBody>
      </p:sp>
      <p:pic>
        <p:nvPicPr>
          <p:cNvPr id="10" name="Picture 9"/>
          <p:cNvPicPr>
            <a:picLocks noChangeAspect="1"/>
          </p:cNvPicPr>
          <p:nvPr/>
        </p:nvPicPr>
        <p:blipFill>
          <a:blip r:embed="rId2" cstate="print"/>
          <a:stretch>
            <a:fillRect/>
          </a:stretch>
        </p:blipFill>
        <p:spPr>
          <a:xfrm>
            <a:off x="369044" y="1825930"/>
            <a:ext cx="4178685" cy="1043538"/>
          </a:xfrm>
          <a:prstGeom prst="rect">
            <a:avLst/>
          </a:prstGeom>
        </p:spPr>
      </p:pic>
      <p:pic>
        <p:nvPicPr>
          <p:cNvPr id="139" name="Picture 138"/>
          <p:cNvPicPr>
            <a:picLocks noChangeAspect="1"/>
          </p:cNvPicPr>
          <p:nvPr/>
        </p:nvPicPr>
        <p:blipFill>
          <a:blip r:embed="rId3" cstate="print"/>
          <a:stretch>
            <a:fillRect/>
          </a:stretch>
        </p:blipFill>
        <p:spPr>
          <a:xfrm>
            <a:off x="153634" y="2597538"/>
            <a:ext cx="4962290" cy="3031296"/>
          </a:xfrm>
          <a:prstGeom prst="rect">
            <a:avLst/>
          </a:prstGeom>
        </p:spPr>
      </p:pic>
      <p:sp>
        <p:nvSpPr>
          <p:cNvPr id="143" name="Content Placeholder 1"/>
          <p:cNvSpPr txBox="1">
            <a:spLocks/>
          </p:cNvSpPr>
          <p:nvPr/>
        </p:nvSpPr>
        <p:spPr>
          <a:xfrm>
            <a:off x="285752" y="5764765"/>
            <a:ext cx="8606727" cy="1012607"/>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2000" kern="1200">
                <a:solidFill>
                  <a:srgbClr val="032C50"/>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032C50"/>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032C50"/>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032C50"/>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rgbClr val="032C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1400" b="1" i="0" u="none" strike="noStrike" kern="1200" cap="none" spc="0" normalizeH="0" baseline="0" noProof="0" dirty="0">
                <a:ln>
                  <a:noFill/>
                </a:ln>
                <a:solidFill>
                  <a:srgbClr val="1F497D">
                    <a:lumMod val="50000"/>
                  </a:srgbClr>
                </a:solidFill>
                <a:effectLst/>
                <a:uLnTx/>
                <a:uFillTx/>
                <a:latin typeface="Arial"/>
                <a:ea typeface="+mn-ea"/>
                <a:cs typeface="Arial"/>
              </a:rPr>
              <a:t>Current status</a:t>
            </a:r>
          </a:p>
          <a:p>
            <a:pPr marL="277813" marR="0" lvl="0" indent="-158750" algn="l" defTabSz="650206" rtl="0" eaLnBrk="1" fontAlgn="auto" latinLnBrk="0" hangingPunct="1">
              <a:lnSpc>
                <a:spcPct val="120000"/>
              </a:lnSpc>
              <a:spcBef>
                <a:spcPts val="0"/>
              </a:spcBef>
              <a:spcAft>
                <a:spcPts val="0"/>
              </a:spcAft>
              <a:buClrTx/>
              <a:buSzPct val="100000"/>
              <a:buFont typeface="Arial" charset="0"/>
              <a:buChar char="•"/>
              <a:tabLst/>
              <a:defRPr sz="1400">
                <a:solidFill>
                  <a:srgbClr val="2A4779"/>
                </a:solidFill>
                <a:latin typeface="Arial"/>
                <a:ea typeface="Arial"/>
                <a:cs typeface="Arial"/>
                <a:sym typeface="Arial"/>
              </a:defRPr>
            </a:pPr>
            <a:r>
              <a:rPr kumimoji="0" lang="en-US" sz="1200" b="0" i="0" u="none" strike="noStrike" kern="1200" cap="none" spc="0" normalizeH="0" baseline="0" noProof="0" dirty="0">
                <a:ln>
                  <a:noFill/>
                </a:ln>
                <a:solidFill>
                  <a:srgbClr val="17375E"/>
                </a:solidFill>
                <a:effectLst/>
                <a:uLnTx/>
                <a:uFillTx/>
                <a:latin typeface="Arial"/>
                <a:ea typeface="Arial"/>
                <a:cs typeface="Arial"/>
                <a:sym typeface="Arial"/>
              </a:rPr>
              <a:t>The CSIR has integrated relevant capability in the BIDC: Batch processing (lab -&gt; kilo lab -&gt; pilot chemical / bioreactors), CNSM: Analytical </a:t>
            </a:r>
            <a:r>
              <a:rPr kumimoji="0" lang="en-US" sz="1200" b="0" i="0" u="none" strike="noStrike" kern="1200" cap="none" spc="0" normalizeH="0" baseline="0" noProof="0" dirty="0" err="1">
                <a:ln>
                  <a:noFill/>
                </a:ln>
                <a:solidFill>
                  <a:srgbClr val="17375E"/>
                </a:solidFill>
                <a:effectLst/>
                <a:uLnTx/>
                <a:uFillTx/>
                <a:latin typeface="Arial"/>
                <a:ea typeface="Arial"/>
                <a:cs typeface="Arial"/>
                <a:sym typeface="Arial"/>
              </a:rPr>
              <a:t>characterisation</a:t>
            </a:r>
            <a:r>
              <a:rPr kumimoji="0" lang="en-US" sz="1200" b="0" i="0" u="none" strike="noStrike" kern="1200" cap="none" spc="0" normalizeH="0" baseline="0" noProof="0" dirty="0">
                <a:ln>
                  <a:noFill/>
                </a:ln>
                <a:solidFill>
                  <a:srgbClr val="17375E"/>
                </a:solidFill>
                <a:effectLst/>
                <a:uLnTx/>
                <a:uFillTx/>
                <a:latin typeface="Arial"/>
                <a:ea typeface="Arial"/>
                <a:cs typeface="Arial"/>
                <a:sym typeface="Arial"/>
              </a:rPr>
              <a:t> and </a:t>
            </a:r>
            <a:r>
              <a:rPr kumimoji="0" lang="en-US" sz="1200" b="0" i="0" u="none" strike="noStrike" kern="1200" cap="none" spc="0" normalizeH="0" baseline="0" noProof="0" dirty="0" err="1">
                <a:ln>
                  <a:noFill/>
                </a:ln>
                <a:solidFill>
                  <a:srgbClr val="17375E"/>
                </a:solidFill>
                <a:effectLst/>
                <a:uLnTx/>
                <a:uFillTx/>
                <a:latin typeface="Arial"/>
                <a:ea typeface="Arial"/>
                <a:cs typeface="Arial"/>
                <a:sym typeface="Arial"/>
              </a:rPr>
              <a:t>nano</a:t>
            </a:r>
            <a:r>
              <a:rPr kumimoji="0" lang="en-US" sz="1200" b="0" i="0" u="none" strike="noStrike" kern="1200" cap="none" spc="0" normalizeH="0" baseline="0" noProof="0" dirty="0">
                <a:ln>
                  <a:noFill/>
                </a:ln>
                <a:solidFill>
                  <a:srgbClr val="17375E"/>
                </a:solidFill>
                <a:effectLst/>
                <a:uLnTx/>
                <a:uFillTx/>
                <a:latin typeface="Arial"/>
                <a:ea typeface="Arial"/>
                <a:cs typeface="Arial"/>
                <a:sym typeface="Arial"/>
              </a:rPr>
              <a:t>-formulation</a:t>
            </a:r>
          </a:p>
          <a:p>
            <a:pPr marL="277813" marR="0" lvl="0" indent="-158750" algn="l" defTabSz="650206" rtl="0" eaLnBrk="1" fontAlgn="auto" latinLnBrk="0" hangingPunct="1">
              <a:lnSpc>
                <a:spcPct val="120000"/>
              </a:lnSpc>
              <a:spcBef>
                <a:spcPts val="0"/>
              </a:spcBef>
              <a:spcAft>
                <a:spcPts val="0"/>
              </a:spcAft>
              <a:buClrTx/>
              <a:buSzPct val="100000"/>
              <a:buFont typeface="Arial" charset="0"/>
              <a:buChar char="•"/>
              <a:tabLst/>
              <a:defRPr sz="1400">
                <a:solidFill>
                  <a:srgbClr val="2A4779"/>
                </a:solidFill>
                <a:latin typeface="Arial"/>
                <a:ea typeface="Arial"/>
                <a:cs typeface="Arial"/>
                <a:sym typeface="Arial"/>
              </a:defRPr>
            </a:pPr>
            <a:r>
              <a:rPr kumimoji="0" lang="en-US" sz="1200" b="0" i="0" u="none" strike="noStrike" kern="1200" cap="none" spc="0" normalizeH="0" baseline="0" noProof="0" dirty="0">
                <a:ln>
                  <a:noFill/>
                </a:ln>
                <a:solidFill>
                  <a:srgbClr val="17375E"/>
                </a:solidFill>
                <a:effectLst/>
                <a:uLnTx/>
                <a:uFillTx/>
                <a:latin typeface="Arial"/>
                <a:ea typeface="Arial"/>
                <a:cs typeface="Arial"/>
                <a:sym typeface="Arial"/>
              </a:rPr>
              <a:t>R75 million National Treasury investment in the current MTEF</a:t>
            </a:r>
          </a:p>
        </p:txBody>
      </p:sp>
    </p:spTree>
    <p:extLst>
      <p:ext uri="{BB962C8B-B14F-4D97-AF65-F5344CB8AC3E}">
        <p14:creationId xmlns:p14="http://schemas.microsoft.com/office/powerpoint/2010/main" xmlns="" val="781940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701570" y="4492599"/>
            <a:ext cx="7740860" cy="1325563"/>
          </a:xfrm>
        </p:spPr>
        <p:txBody>
          <a:bodyPr rtlCol="0">
            <a:noAutofit/>
          </a:bodyPr>
          <a:lstStyle/>
          <a:p>
            <a:pPr algn="ctr">
              <a:defRPr/>
            </a:pPr>
            <a:r>
              <a:rPr lang="en-US" sz="2800" dirty="0"/>
              <a:t>SO5: </a:t>
            </a:r>
            <a:br>
              <a:rPr lang="en-US" sz="2800" dirty="0"/>
            </a:br>
            <a:r>
              <a:rPr lang="en-US" sz="2800" b="0" dirty="0"/>
              <a:t>Diversify income, maintain financial sustainability and good governance</a:t>
            </a:r>
          </a:p>
        </p:txBody>
      </p:sp>
    </p:spTree>
    <p:extLst>
      <p:ext uri="{BB962C8B-B14F-4D97-AF65-F5344CB8AC3E}">
        <p14:creationId xmlns:p14="http://schemas.microsoft.com/office/powerpoint/2010/main" xmlns="" val="2949854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99692" y="5818398"/>
            <a:ext cx="6497116" cy="994978"/>
          </a:xfrm>
          <a:prstGeom prst="roundRect">
            <a:avLst>
              <a:gd name="adj" fmla="val 11966"/>
            </a:avLst>
          </a:prstGeom>
          <a:noFill/>
          <a:ln>
            <a:solidFill>
              <a:srgbClr val="27BF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81025" marR="0" lvl="0" indent="-277813"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Maintain clean Audit Report</a:t>
            </a:r>
          </a:p>
          <a:p>
            <a:pPr marL="581025" marR="0" lvl="0" indent="-277813"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Maintain compliance with PFMA and other legislation </a:t>
            </a:r>
          </a:p>
        </p:txBody>
      </p:sp>
      <p:sp>
        <p:nvSpPr>
          <p:cNvPr id="5" name="Rounded Rectangle 4"/>
          <p:cNvSpPr/>
          <p:nvPr/>
        </p:nvSpPr>
        <p:spPr>
          <a:xfrm>
            <a:off x="1231826" y="5522062"/>
            <a:ext cx="2664296" cy="490776"/>
          </a:xfrm>
          <a:prstGeom prst="roundRect">
            <a:avLst>
              <a:gd name="adj" fmla="val 42649"/>
            </a:avLst>
          </a:prstGeom>
          <a:solidFill>
            <a:srgbClr val="27BFD6"/>
          </a:solidFill>
        </p:spPr>
        <p:style>
          <a:lnRef idx="1">
            <a:schemeClr val="accent1"/>
          </a:lnRef>
          <a:fillRef idx="3">
            <a:schemeClr val="accent1"/>
          </a:fillRef>
          <a:effectRef idx="2">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Good Governance</a:t>
            </a:r>
          </a:p>
        </p:txBody>
      </p:sp>
      <p:sp>
        <p:nvSpPr>
          <p:cNvPr id="6" name="Rounded Rectangle 5"/>
          <p:cNvSpPr/>
          <p:nvPr/>
        </p:nvSpPr>
        <p:spPr>
          <a:xfrm>
            <a:off x="1795984" y="3753036"/>
            <a:ext cx="6497116" cy="1674171"/>
          </a:xfrm>
          <a:prstGeom prst="roundRect">
            <a:avLst>
              <a:gd name="adj" fmla="val 11966"/>
            </a:avLst>
          </a:prstGeom>
          <a:noFill/>
          <a:ln>
            <a:solidFill>
              <a:srgbClr val="27BF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81025" lvl="0" indent="-277813">
              <a:buFont typeface="Arial" panose="020B0604020202020204" pitchFamily="34" charset="0"/>
              <a:buChar char="•"/>
              <a:defRPr/>
            </a:pPr>
            <a:r>
              <a:rPr lang="en-US" sz="1600" dirty="0">
                <a:solidFill>
                  <a:schemeClr val="tx2">
                    <a:lumMod val="50000"/>
                  </a:schemeClr>
                </a:solidFill>
                <a:latin typeface="Arial" panose="020B0604020202020204" pitchFamily="34" charset="0"/>
                <a:cs typeface="Arial" panose="020B0604020202020204" pitchFamily="34" charset="0"/>
              </a:rPr>
              <a:t>Diversify income (via commercialisation of technology, engagement with private sector and participation in international </a:t>
            </a:r>
            <a:r>
              <a:rPr lang="en-US" sz="1600" dirty="0" err="1">
                <a:solidFill>
                  <a:schemeClr val="tx2">
                    <a:lumMod val="50000"/>
                  </a:schemeClr>
                </a:solidFill>
                <a:latin typeface="Arial" panose="020B0604020202020204" pitchFamily="34" charset="0"/>
                <a:cs typeface="Arial" panose="020B0604020202020204" pitchFamily="34" charset="0"/>
              </a:rPr>
              <a:t>endeavours</a:t>
            </a:r>
            <a:r>
              <a:rPr lang="en-US" sz="1600" dirty="0">
                <a:solidFill>
                  <a:schemeClr val="tx2">
                    <a:lumMod val="50000"/>
                  </a:schemeClr>
                </a:solidFill>
                <a:latin typeface="Arial" panose="020B0604020202020204" pitchFamily="34" charset="0"/>
                <a:cs typeface="Arial" panose="020B0604020202020204" pitchFamily="34" charset="0"/>
              </a:rPr>
              <a:t> to strengthen other funding streams</a:t>
            </a:r>
          </a:p>
          <a:p>
            <a:pPr marL="581025" lvl="0" indent="-277813">
              <a:buFont typeface="Arial" panose="020B0604020202020204" pitchFamily="34" charset="0"/>
              <a:buChar char="•"/>
              <a:defRPr/>
            </a:pPr>
            <a:r>
              <a:rPr lang="en-US" sz="1600" dirty="0">
                <a:solidFill>
                  <a:schemeClr val="tx2">
                    <a:lumMod val="50000"/>
                  </a:schemeClr>
                </a:solidFill>
                <a:latin typeface="Arial" panose="020B0604020202020204" pitchFamily="34" charset="0"/>
                <a:cs typeface="Arial" panose="020B0604020202020204" pitchFamily="34" charset="0"/>
              </a:rPr>
              <a:t>Continue </a:t>
            </a:r>
            <a:r>
              <a:rPr kumimoji="0" lang="en-US" sz="16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to implement stringent cost-containment measures</a:t>
            </a:r>
          </a:p>
          <a:p>
            <a:pPr marL="581025" marR="0" lvl="0" indent="-277813"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chemeClr val="tx2">
                    <a:lumMod val="50000"/>
                  </a:schemeClr>
                </a:solidFill>
                <a:effectLst/>
                <a:uLnTx/>
                <a:uFillTx/>
                <a:latin typeface="Arial" panose="020B0604020202020204" pitchFamily="34" charset="0"/>
                <a:ea typeface="+mn-ea"/>
                <a:cs typeface="Arial" panose="020B0604020202020204" pitchFamily="34" charset="0"/>
              </a:rPr>
              <a:t>Optimise</a:t>
            </a:r>
            <a:r>
              <a:rPr kumimoji="0" lang="en-US" sz="16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 the debtors collection function </a:t>
            </a:r>
          </a:p>
        </p:txBody>
      </p:sp>
      <p:sp>
        <p:nvSpPr>
          <p:cNvPr id="8" name="Rounded Rectangle 7"/>
          <p:cNvSpPr/>
          <p:nvPr/>
        </p:nvSpPr>
        <p:spPr>
          <a:xfrm>
            <a:off x="1795984" y="1615612"/>
            <a:ext cx="6497115" cy="1633368"/>
          </a:xfrm>
          <a:prstGeom prst="roundRect">
            <a:avLst>
              <a:gd name="adj" fmla="val 11966"/>
            </a:avLst>
          </a:prstGeom>
          <a:noFill/>
          <a:ln>
            <a:solidFill>
              <a:srgbClr val="27BF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81025" marR="0" lvl="0" indent="-277813"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chemeClr val="tx2">
                    <a:lumMod val="50000"/>
                  </a:schemeClr>
                </a:solidFill>
                <a:effectLst/>
                <a:uLnTx/>
                <a:uFillTx/>
                <a:latin typeface="Arial" panose="020B0604020202020204" pitchFamily="34" charset="0"/>
                <a:ea typeface="+mn-ea"/>
                <a:cs typeface="Arial" panose="020B0604020202020204" pitchFamily="34" charset="0"/>
              </a:rPr>
              <a:t>Commercialisation</a:t>
            </a:r>
            <a:r>
              <a:rPr kumimoji="0" lang="en-US" sz="16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 strategy – generate more revenue out of IP and technology</a:t>
            </a:r>
          </a:p>
          <a:p>
            <a:pPr marL="581025" marR="0" lvl="0" indent="-277813"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R&amp;D partner of choice for SOEs, government departments and municipalities </a:t>
            </a:r>
          </a:p>
          <a:p>
            <a:pPr marL="581025" marR="0" lvl="0" indent="-277813"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Optimal space </a:t>
            </a:r>
            <a:r>
              <a:rPr kumimoji="0" lang="en-US" sz="1600" b="0" i="0" u="none" strike="noStrike" kern="1200" cap="none" spc="0" normalizeH="0" baseline="0" noProof="0" dirty="0" err="1">
                <a:ln>
                  <a:noFill/>
                </a:ln>
                <a:solidFill>
                  <a:schemeClr val="tx2">
                    <a:lumMod val="50000"/>
                  </a:schemeClr>
                </a:solidFill>
                <a:effectLst/>
                <a:uLnTx/>
                <a:uFillTx/>
                <a:latin typeface="Arial" panose="020B0604020202020204" pitchFamily="34" charset="0"/>
                <a:ea typeface="+mn-ea"/>
                <a:cs typeface="Arial" panose="020B0604020202020204" pitchFamily="34" charset="0"/>
              </a:rPr>
              <a:t>utilisation</a:t>
            </a:r>
            <a:r>
              <a:rPr kumimoji="0" lang="en-US" sz="16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 on CSIR campus </a:t>
            </a:r>
          </a:p>
        </p:txBody>
      </p:sp>
      <p:sp>
        <p:nvSpPr>
          <p:cNvPr id="9" name="Rounded Rectangle 8"/>
          <p:cNvSpPr/>
          <p:nvPr/>
        </p:nvSpPr>
        <p:spPr>
          <a:xfrm>
            <a:off x="1079612" y="1276404"/>
            <a:ext cx="4284476" cy="490776"/>
          </a:xfrm>
          <a:prstGeom prst="roundRect">
            <a:avLst>
              <a:gd name="adj" fmla="val 42649"/>
            </a:avLst>
          </a:prstGeom>
          <a:solidFill>
            <a:srgbClr val="27BFD6"/>
          </a:solidFill>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marL="21590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Diversification opportunities</a:t>
            </a:r>
            <a:endParaRPr kumimoji="0" lang="en-ZA" sz="18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xmlns="" id="{D3A56DB9-A62F-4B84-9653-E9E390CC8804}"/>
              </a:ext>
            </a:extLst>
          </p:cNvPr>
          <p:cNvSpPr txBox="1">
            <a:spLocks/>
          </p:cNvSpPr>
          <p:nvPr/>
        </p:nvSpPr>
        <p:spPr>
          <a:xfrm>
            <a:off x="512474" y="58737"/>
            <a:ext cx="8019439"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2600" b="1" i="0" u="none" strike="noStrike" kern="1200" cap="none" spc="0" normalizeH="0" baseline="0" noProof="0" dirty="0">
                <a:ln>
                  <a:noFill/>
                </a:ln>
                <a:solidFill>
                  <a:srgbClr val="10253F"/>
                </a:solidFill>
                <a:effectLst/>
                <a:uLnTx/>
                <a:uFillTx/>
                <a:latin typeface="Arial"/>
                <a:ea typeface="ＭＳ Ｐゴシック" charset="0"/>
                <a:cs typeface="Arial"/>
              </a:rPr>
              <a:t>Maintain financial sustainability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 </a:t>
            </a:r>
            <a:endParaRPr kumimoji="0" lang="en-ZA"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endParaRPr>
          </a:p>
        </p:txBody>
      </p:sp>
      <p:sp>
        <p:nvSpPr>
          <p:cNvPr id="13" name="Oval 12"/>
          <p:cNvSpPr/>
          <p:nvPr/>
        </p:nvSpPr>
        <p:spPr>
          <a:xfrm>
            <a:off x="807583" y="5407087"/>
            <a:ext cx="720725" cy="720725"/>
          </a:xfrm>
          <a:prstGeom prst="ellipse">
            <a:avLst/>
          </a:prstGeom>
          <a:solidFill>
            <a:schemeClr val="bg1"/>
          </a:solidFill>
          <a:ln w="12700">
            <a:solidFill>
              <a:srgbClr val="27BFD6"/>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0762" y="5522063"/>
            <a:ext cx="654366" cy="490772"/>
          </a:xfrm>
          <a:prstGeom prst="rect">
            <a:avLst/>
          </a:prstGeom>
        </p:spPr>
      </p:pic>
      <p:sp>
        <p:nvSpPr>
          <p:cNvPr id="7" name="Rounded Rectangle 6"/>
          <p:cNvSpPr/>
          <p:nvPr/>
        </p:nvSpPr>
        <p:spPr>
          <a:xfrm>
            <a:off x="1228118" y="3356411"/>
            <a:ext cx="4135970" cy="490776"/>
          </a:xfrm>
          <a:prstGeom prst="roundRect">
            <a:avLst>
              <a:gd name="adj" fmla="val 42649"/>
            </a:avLst>
          </a:prstGeom>
          <a:solidFill>
            <a:srgbClr val="27BFD6"/>
          </a:solidFill>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marL="30480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Maintain financial sustainability</a:t>
            </a:r>
          </a:p>
        </p:txBody>
      </p:sp>
      <p:sp>
        <p:nvSpPr>
          <p:cNvPr id="14" name="Oval 13"/>
          <p:cNvSpPr/>
          <p:nvPr/>
        </p:nvSpPr>
        <p:spPr>
          <a:xfrm>
            <a:off x="824126" y="3176972"/>
            <a:ext cx="807984" cy="807982"/>
          </a:xfrm>
          <a:prstGeom prst="ellipse">
            <a:avLst/>
          </a:prstGeom>
          <a:solidFill>
            <a:schemeClr val="bg1"/>
          </a:solidFill>
          <a:ln>
            <a:solidFill>
              <a:srgbClr val="27BFD6"/>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descr="icons-14.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907343" y="3286891"/>
            <a:ext cx="641550" cy="588143"/>
          </a:xfrm>
          <a:prstGeom prst="rect">
            <a:avLst/>
          </a:prstGeom>
        </p:spPr>
      </p:pic>
      <p:grpSp>
        <p:nvGrpSpPr>
          <p:cNvPr id="16" name="Group 15"/>
          <p:cNvGrpSpPr/>
          <p:nvPr/>
        </p:nvGrpSpPr>
        <p:grpSpPr>
          <a:xfrm>
            <a:off x="763953" y="1160748"/>
            <a:ext cx="807984" cy="807982"/>
            <a:chOff x="-606765" y="1786506"/>
            <a:chExt cx="807984" cy="807982"/>
          </a:xfrm>
        </p:grpSpPr>
        <p:sp>
          <p:nvSpPr>
            <p:cNvPr id="20" name="Oval 19"/>
            <p:cNvSpPr/>
            <p:nvPr/>
          </p:nvSpPr>
          <p:spPr>
            <a:xfrm>
              <a:off x="-606765" y="1786506"/>
              <a:ext cx="807984" cy="807982"/>
            </a:xfrm>
            <a:prstGeom prst="ellipse">
              <a:avLst/>
            </a:prstGeom>
            <a:solidFill>
              <a:schemeClr val="bg1"/>
            </a:solidFill>
            <a:ln>
              <a:solidFill>
                <a:srgbClr val="27BFD6"/>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5697" y="1870897"/>
              <a:ext cx="746916" cy="662360"/>
            </a:xfrm>
            <a:prstGeom prst="rect">
              <a:avLst/>
            </a:prstGeom>
          </p:spPr>
        </p:pic>
      </p:grpSp>
    </p:spTree>
    <p:extLst>
      <p:ext uri="{BB962C8B-B14F-4D97-AF65-F5344CB8AC3E}">
        <p14:creationId xmlns:p14="http://schemas.microsoft.com/office/powerpoint/2010/main" xmlns="" val="2922694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583669" y="4916723"/>
            <a:ext cx="7056782" cy="1514899"/>
          </a:xfrm>
          <a:prstGeom prst="roundRect">
            <a:avLst>
              <a:gd name="adj" fmla="val 11966"/>
            </a:avLst>
          </a:prstGeom>
          <a:noFill/>
          <a:ln>
            <a:solidFill>
              <a:srgbClr val="27BF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447675" marR="0" lvl="0" indent="-265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Declining PG in both nominal and real terms</a:t>
            </a:r>
          </a:p>
          <a:p>
            <a:pPr marL="447675" marR="0" lvl="0" indent="-265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Increasing debtors and doubtful debts</a:t>
            </a:r>
          </a:p>
          <a:p>
            <a:pPr marL="447675" marR="0" lvl="0" indent="-265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Reduced liquidity</a:t>
            </a:r>
          </a:p>
          <a:p>
            <a:pPr marL="447675" marR="0" lvl="0" indent="-265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Current state of the economy</a:t>
            </a:r>
          </a:p>
        </p:txBody>
      </p:sp>
      <p:sp>
        <p:nvSpPr>
          <p:cNvPr id="9" name="Title 1">
            <a:extLst>
              <a:ext uri="{FF2B5EF4-FFF2-40B4-BE49-F238E27FC236}">
                <a16:creationId xmlns:a16="http://schemas.microsoft.com/office/drawing/2014/main" xmlns="" id="{D3A56DB9-A62F-4B84-9653-E9E390CC8804}"/>
              </a:ext>
            </a:extLst>
          </p:cNvPr>
          <p:cNvSpPr txBox="1">
            <a:spLocks/>
          </p:cNvSpPr>
          <p:nvPr/>
        </p:nvSpPr>
        <p:spPr>
          <a:xfrm>
            <a:off x="512474" y="58737"/>
            <a:ext cx="8019439"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2600" b="1" i="0" u="none" strike="noStrike" kern="1200" cap="none" spc="0" normalizeH="0" baseline="0" noProof="0" dirty="0">
                <a:ln>
                  <a:noFill/>
                </a:ln>
                <a:solidFill>
                  <a:srgbClr val="10253F"/>
                </a:solidFill>
                <a:effectLst/>
                <a:uLnTx/>
                <a:uFillTx/>
                <a:latin typeface="Arial"/>
                <a:ea typeface="ＭＳ Ｐゴシック" charset="0"/>
                <a:cs typeface="Arial"/>
              </a:rPr>
              <a:t>Maintain financial sustainability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 </a:t>
            </a:r>
            <a:endParaRPr kumimoji="0" lang="en-ZA"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endParaRPr>
          </a:p>
        </p:txBody>
      </p:sp>
      <p:sp>
        <p:nvSpPr>
          <p:cNvPr id="10" name="Rounded Rectangle 9"/>
          <p:cNvSpPr/>
          <p:nvPr/>
        </p:nvSpPr>
        <p:spPr>
          <a:xfrm>
            <a:off x="1594618" y="1880828"/>
            <a:ext cx="7045833" cy="2268252"/>
          </a:xfrm>
          <a:prstGeom prst="roundRect">
            <a:avLst>
              <a:gd name="adj" fmla="val 6053"/>
            </a:avLst>
          </a:prstGeom>
          <a:noFill/>
          <a:ln>
            <a:solidFill>
              <a:srgbClr val="27BF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81025" lvl="0" indent="-277813">
              <a:buFont typeface="Arial" panose="020B0604020202020204" pitchFamily="34" charset="0"/>
              <a:buChar char="•"/>
              <a:defRPr/>
            </a:pPr>
            <a:r>
              <a:rPr lang="en-US" sz="1600" dirty="0">
                <a:solidFill>
                  <a:schemeClr val="tx2">
                    <a:lumMod val="50000"/>
                  </a:schemeClr>
                </a:solidFill>
                <a:latin typeface="Arial" panose="020B0604020202020204" pitchFamily="34" charset="0"/>
                <a:cs typeface="Arial" panose="020B0604020202020204" pitchFamily="34" charset="0"/>
              </a:rPr>
              <a:t>Investment requirements for implementation of strategy – R5 billion to support strategic infrastructure and modernisation</a:t>
            </a:r>
          </a:p>
          <a:p>
            <a:pPr marL="581025" lvl="0" indent="-277813">
              <a:buFont typeface="Arial" panose="020B0604020202020204" pitchFamily="34" charset="0"/>
              <a:buChar char="•"/>
              <a:defRPr/>
            </a:pPr>
            <a:r>
              <a:rPr lang="en-US" sz="1600" dirty="0">
                <a:solidFill>
                  <a:schemeClr val="tx2">
                    <a:lumMod val="50000"/>
                  </a:schemeClr>
                </a:solidFill>
                <a:latin typeface="Arial" panose="020B0604020202020204" pitchFamily="34" charset="0"/>
                <a:cs typeface="Arial" panose="020B0604020202020204" pitchFamily="34" charset="0"/>
              </a:rPr>
              <a:t>Continued support to the CSIR to be preferred supplier for strategic solutions to state in line with mandate</a:t>
            </a:r>
          </a:p>
          <a:p>
            <a:pPr marL="581025" marR="0" lvl="0" indent="-277813"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Additional guarantees for foreign revenue generation –</a:t>
            </a:r>
            <a:r>
              <a:rPr kumimoji="0" lang="en-US" sz="1600" b="0" i="0" u="none" strike="noStrike" kern="1200" cap="none" spc="0" normalizeH="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R200 million</a:t>
            </a:r>
          </a:p>
          <a:p>
            <a:pPr marL="581025" lvl="0" indent="-277813">
              <a:buFont typeface="Arial" panose="020B0604020202020204" pitchFamily="34" charset="0"/>
              <a:buChar char="•"/>
              <a:defRPr/>
            </a:pPr>
            <a:r>
              <a:rPr kumimoji="0" lang="en-US" sz="16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See R&amp;D as investment in </a:t>
            </a:r>
            <a:r>
              <a:rPr lang="en-US" sz="1600" dirty="0">
                <a:solidFill>
                  <a:schemeClr val="tx2">
                    <a:lumMod val="50000"/>
                  </a:schemeClr>
                </a:solidFill>
                <a:latin typeface="Arial" panose="020B0604020202020204" pitchFamily="34" charset="0"/>
                <a:cs typeface="Arial" panose="020B0604020202020204" pitchFamily="34" charset="0"/>
              </a:rPr>
              <a:t>future competitiveness  </a:t>
            </a:r>
            <a:r>
              <a:rPr kumimoji="0" lang="en-US" sz="16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and not as an expense</a:t>
            </a:r>
          </a:p>
          <a:p>
            <a:pPr marL="581025" marR="0" lvl="0" indent="-277813"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Increase % of R&amp;D spending as a proportion of GDP</a:t>
            </a:r>
          </a:p>
        </p:txBody>
      </p:sp>
      <p:sp>
        <p:nvSpPr>
          <p:cNvPr id="11" name="Rounded Rectangle 10"/>
          <p:cNvSpPr/>
          <p:nvPr/>
        </p:nvSpPr>
        <p:spPr>
          <a:xfrm>
            <a:off x="611560" y="1467411"/>
            <a:ext cx="3816424" cy="490776"/>
          </a:xfrm>
          <a:prstGeom prst="roundRect">
            <a:avLst>
              <a:gd name="adj" fmla="val 42649"/>
            </a:avLst>
          </a:prstGeom>
          <a:solidFill>
            <a:srgbClr val="27BFD6"/>
          </a:solidFill>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marL="48260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Support from Shareholder</a:t>
            </a:r>
          </a:p>
        </p:txBody>
      </p:sp>
      <p:sp>
        <p:nvSpPr>
          <p:cNvPr id="7" name="Oval 6"/>
          <p:cNvSpPr/>
          <p:nvPr/>
        </p:nvSpPr>
        <p:spPr>
          <a:xfrm>
            <a:off x="431800" y="1369590"/>
            <a:ext cx="720725" cy="720725"/>
          </a:xfrm>
          <a:prstGeom prst="ellipse">
            <a:avLst/>
          </a:prstGeom>
          <a:solidFill>
            <a:schemeClr val="bg1"/>
          </a:solidFill>
          <a:ln>
            <a:solidFill>
              <a:srgbClr val="27BFD6"/>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p:cNvPicPr>
            <a:picLocks noChangeAspect="1"/>
          </p:cNvPicPr>
          <p:nvPr/>
        </p:nvPicPr>
        <p:blipFill>
          <a:blip r:embed="rId3" cstate="print"/>
          <a:stretch>
            <a:fillRect/>
          </a:stretch>
        </p:blipFill>
        <p:spPr>
          <a:xfrm>
            <a:off x="520120" y="1447036"/>
            <a:ext cx="558165" cy="565832"/>
          </a:xfrm>
          <a:prstGeom prst="rect">
            <a:avLst/>
          </a:prstGeom>
        </p:spPr>
      </p:pic>
      <p:sp>
        <p:nvSpPr>
          <p:cNvPr id="13" name="Rounded Rectangle 12"/>
          <p:cNvSpPr/>
          <p:nvPr/>
        </p:nvSpPr>
        <p:spPr>
          <a:xfrm>
            <a:off x="611560" y="4659240"/>
            <a:ext cx="2304256" cy="490776"/>
          </a:xfrm>
          <a:prstGeom prst="roundRect">
            <a:avLst>
              <a:gd name="adj" fmla="val 42649"/>
            </a:avLst>
          </a:prstGeom>
          <a:solidFill>
            <a:srgbClr val="27BFD6"/>
          </a:solidFill>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497D">
                    <a:lumMod val="50000"/>
                  </a:srgbClr>
                </a:solidFill>
                <a:effectLst/>
                <a:uLnTx/>
                <a:uFillTx/>
                <a:latin typeface="Arial" panose="020B0604020202020204" pitchFamily="34" charset="0"/>
                <a:ea typeface="+mn-ea"/>
                <a:cs typeface="Arial" panose="020B0604020202020204" pitchFamily="34" charset="0"/>
              </a:rPr>
              <a:t>Risks</a:t>
            </a:r>
            <a:endParaRPr kumimoji="0" lang="en-US" sz="18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14" name="Oval 13"/>
          <p:cNvSpPr/>
          <p:nvPr/>
        </p:nvSpPr>
        <p:spPr>
          <a:xfrm>
            <a:off x="431800" y="4545124"/>
            <a:ext cx="720725" cy="720725"/>
          </a:xfrm>
          <a:prstGeom prst="ellipse">
            <a:avLst/>
          </a:prstGeom>
          <a:solidFill>
            <a:schemeClr val="bg1"/>
          </a:solidFill>
          <a:ln>
            <a:solidFill>
              <a:srgbClr val="27BFD6"/>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2474" y="4655039"/>
            <a:ext cx="558165" cy="494977"/>
          </a:xfrm>
          <a:prstGeom prst="rect">
            <a:avLst/>
          </a:prstGeom>
        </p:spPr>
      </p:pic>
    </p:spTree>
    <p:extLst>
      <p:ext uri="{BB962C8B-B14F-4D97-AF65-F5344CB8AC3E}">
        <p14:creationId xmlns:p14="http://schemas.microsoft.com/office/powerpoint/2010/main" xmlns="" val="238224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D3A56DB9-A62F-4B84-9653-E9E390CC8804}"/>
              </a:ext>
            </a:extLst>
          </p:cNvPr>
          <p:cNvSpPr txBox="1">
            <a:spLocks/>
          </p:cNvSpPr>
          <p:nvPr/>
        </p:nvSpPr>
        <p:spPr>
          <a:xfrm>
            <a:off x="512474" y="58737"/>
            <a:ext cx="8019439"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2600" b="1" i="0" u="none" strike="noStrike" kern="1200" cap="none" spc="0" normalizeH="0" baseline="0" noProof="0" dirty="0">
                <a:ln>
                  <a:noFill/>
                </a:ln>
                <a:solidFill>
                  <a:srgbClr val="10253F"/>
                </a:solidFill>
                <a:effectLst/>
                <a:uLnTx/>
                <a:uFillTx/>
                <a:latin typeface="Arial"/>
                <a:ea typeface="ＭＳ Ｐゴシック" charset="0"/>
                <a:cs typeface="Arial"/>
              </a:rPr>
              <a:t>Maintain financial sustainability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 </a:t>
            </a:r>
            <a:endParaRPr kumimoji="0" lang="en-ZA"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endParaRPr>
          </a:p>
        </p:txBody>
      </p:sp>
      <p:pic>
        <p:nvPicPr>
          <p:cNvPr id="2050" name="Picture 2" descr="C:\Users\NMwabi\AppData\Local\Temp\XPgrpwise\60225D2ENORTH2POBOX2100161716411A9241\GW_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968" y="1448780"/>
            <a:ext cx="8934450" cy="43529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0397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3412" y="1196752"/>
            <a:ext cx="8790437" cy="5040560"/>
          </a:xfrm>
          <a:prstGeom prst="rect">
            <a:avLst/>
          </a:prstGeom>
        </p:spPr>
      </p:pic>
      <p:sp>
        <p:nvSpPr>
          <p:cNvPr id="6" name="Title 1">
            <a:extLst>
              <a:ext uri="{FF2B5EF4-FFF2-40B4-BE49-F238E27FC236}">
                <a16:creationId xmlns:a16="http://schemas.microsoft.com/office/drawing/2014/main" xmlns="" id="{D3A56DB9-A62F-4B84-9653-E9E390CC8804}"/>
              </a:ext>
            </a:extLst>
          </p:cNvPr>
          <p:cNvSpPr txBox="1">
            <a:spLocks/>
          </p:cNvSpPr>
          <p:nvPr/>
        </p:nvSpPr>
        <p:spPr>
          <a:xfrm>
            <a:off x="512474" y="58737"/>
            <a:ext cx="8019439"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2600" b="1" i="0" u="none" strike="noStrike" kern="1200" cap="none" spc="0" normalizeH="0" baseline="0" noProof="0" dirty="0">
                <a:ln>
                  <a:noFill/>
                </a:ln>
                <a:solidFill>
                  <a:srgbClr val="10253F"/>
                </a:solidFill>
                <a:effectLst/>
                <a:uLnTx/>
                <a:uFillTx/>
                <a:latin typeface="Arial"/>
                <a:ea typeface="ＭＳ Ｐゴシック" charset="0"/>
                <a:cs typeface="Arial"/>
              </a:rPr>
              <a:t>Maintain good governance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 </a:t>
            </a:r>
            <a:endParaRPr kumimoji="0" lang="en-ZA"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endParaRPr>
          </a:p>
        </p:txBody>
      </p:sp>
      <p:sp>
        <p:nvSpPr>
          <p:cNvPr id="11" name="TextBox 10"/>
          <p:cNvSpPr txBox="1"/>
          <p:nvPr/>
        </p:nvSpPr>
        <p:spPr>
          <a:xfrm>
            <a:off x="1043608" y="1392812"/>
            <a:ext cx="6048672" cy="2246769"/>
          </a:xfrm>
          <a:prstGeom prst="rect">
            <a:avLst/>
          </a:prstGeom>
          <a:noFill/>
        </p:spPr>
        <p:txBody>
          <a:bodyPr wrap="square" rtlCol="0">
            <a:spAutoFit/>
          </a:bodyPr>
          <a:lstStyle/>
          <a:p>
            <a:pPr marL="285750" indent="-285750">
              <a:buFont typeface="Arial" panose="020B0604020202020204" pitchFamily="34" charset="0"/>
              <a:buChar char="•"/>
            </a:pPr>
            <a:r>
              <a:rPr lang="en-ZA" sz="1400" dirty="0">
                <a:solidFill>
                  <a:schemeClr val="tx2">
                    <a:lumMod val="50000"/>
                  </a:schemeClr>
                </a:solidFill>
                <a:latin typeface="Arial" panose="020B0604020202020204" pitchFamily="34" charset="0"/>
                <a:cs typeface="Arial" panose="020B0604020202020204" pitchFamily="34" charset="0"/>
              </a:rPr>
              <a:t>SHEQ focus remains on safe operation conditions due to continued impact of COVID-19</a:t>
            </a:r>
          </a:p>
          <a:p>
            <a:pPr marL="285750" indent="-285750">
              <a:buFont typeface="Arial" panose="020B0604020202020204" pitchFamily="34" charset="0"/>
              <a:buChar char="•"/>
            </a:pPr>
            <a:r>
              <a:rPr lang="en-ZA" sz="1400" dirty="0">
                <a:solidFill>
                  <a:schemeClr val="tx2">
                    <a:lumMod val="50000"/>
                  </a:schemeClr>
                </a:solidFill>
                <a:latin typeface="Arial" panose="020B0604020202020204" pitchFamily="34" charset="0"/>
                <a:cs typeface="Arial" panose="020B0604020202020204" pitchFamily="34" charset="0"/>
              </a:rPr>
              <a:t>SHEQ functionality and model continued focus on enhanced maturity and responsiveness to risks</a:t>
            </a:r>
          </a:p>
          <a:p>
            <a:pPr marL="742950" lvl="1" indent="-285750">
              <a:buFont typeface="Courier New" panose="02070309020205020404" pitchFamily="49" charset="0"/>
              <a:buChar char="o"/>
            </a:pPr>
            <a:r>
              <a:rPr lang="en-ZA" sz="1400" dirty="0">
                <a:solidFill>
                  <a:schemeClr val="tx2">
                    <a:lumMod val="50000"/>
                  </a:schemeClr>
                </a:solidFill>
                <a:latin typeface="Arial" panose="020B0604020202020204" pitchFamily="34" charset="0"/>
                <a:cs typeface="Arial" panose="020B0604020202020204" pitchFamily="34" charset="0"/>
              </a:rPr>
              <a:t>COVID-19 </a:t>
            </a:r>
          </a:p>
          <a:p>
            <a:pPr marL="742950" lvl="1" indent="-285750">
              <a:buFont typeface="Courier New" panose="02070309020205020404" pitchFamily="49" charset="0"/>
              <a:buChar char="o"/>
            </a:pPr>
            <a:r>
              <a:rPr lang="en-ZA" sz="1400" dirty="0">
                <a:solidFill>
                  <a:schemeClr val="tx2">
                    <a:lumMod val="50000"/>
                  </a:schemeClr>
                </a:solidFill>
                <a:latin typeface="Arial" panose="020B0604020202020204" pitchFamily="34" charset="0"/>
                <a:cs typeface="Arial" panose="020B0604020202020204" pitchFamily="34" charset="0"/>
              </a:rPr>
              <a:t>Increasing industrialisation</a:t>
            </a:r>
          </a:p>
          <a:p>
            <a:pPr marL="285750" indent="-285750">
              <a:buFont typeface="Arial" panose="020B0604020202020204" pitchFamily="34" charset="0"/>
              <a:buChar char="•"/>
            </a:pPr>
            <a:r>
              <a:rPr lang="en-ZA" sz="1400" dirty="0">
                <a:solidFill>
                  <a:schemeClr val="tx2">
                    <a:lumMod val="50000"/>
                  </a:schemeClr>
                </a:solidFill>
                <a:latin typeface="Arial" panose="020B0604020202020204" pitchFamily="34" charset="0"/>
                <a:cs typeface="Arial" panose="020B0604020202020204" pitchFamily="34" charset="0"/>
              </a:rPr>
              <a:t>CSIR launched an initiative to measure National Greenhouse Gas Emission Reporting Regulations</a:t>
            </a:r>
          </a:p>
          <a:p>
            <a:pPr marL="742950" lvl="1" indent="-285750">
              <a:buFont typeface="Courier New" panose="02070309020205020404" pitchFamily="49" charset="0"/>
              <a:buChar char="o"/>
            </a:pPr>
            <a:r>
              <a:rPr lang="en-ZA" sz="1400" dirty="0">
                <a:solidFill>
                  <a:schemeClr val="tx2">
                    <a:lumMod val="50000"/>
                  </a:schemeClr>
                </a:solidFill>
                <a:latin typeface="Arial" panose="020B0604020202020204" pitchFamily="34" charset="0"/>
                <a:cs typeface="Arial" panose="020B0604020202020204" pitchFamily="34" charset="0"/>
              </a:rPr>
              <a:t>Continued improvement of data integrity and emission reduction</a:t>
            </a:r>
          </a:p>
          <a:p>
            <a:pPr marL="285750" indent="-285750">
              <a:buFont typeface="Arial" panose="020B0604020202020204" pitchFamily="34" charset="0"/>
              <a:buChar char="•"/>
            </a:pPr>
            <a:r>
              <a:rPr lang="en-ZA" sz="1400" dirty="0">
                <a:solidFill>
                  <a:schemeClr val="tx2">
                    <a:lumMod val="50000"/>
                  </a:schemeClr>
                </a:solidFill>
                <a:latin typeface="Arial" panose="020B0604020202020204" pitchFamily="34" charset="0"/>
                <a:cs typeface="Arial" panose="020B0604020202020204" pitchFamily="34" charset="0"/>
              </a:rPr>
              <a:t>RIR target reduced from 2 to 1.8</a:t>
            </a:r>
          </a:p>
        </p:txBody>
      </p:sp>
      <p:sp>
        <p:nvSpPr>
          <p:cNvPr id="10" name="Rectangle 9"/>
          <p:cNvSpPr/>
          <p:nvPr/>
        </p:nvSpPr>
        <p:spPr>
          <a:xfrm rot="16200000">
            <a:off x="230106" y="2287930"/>
            <a:ext cx="838691" cy="456535"/>
          </a:xfrm>
          <a:prstGeom prst="rect">
            <a:avLst/>
          </a:prstGeom>
        </p:spPr>
        <p:txBody>
          <a:bodyPr wrap="none">
            <a:spAutoFit/>
          </a:bodyPr>
          <a:lstStyle/>
          <a:p>
            <a:pPr>
              <a:lnSpc>
                <a:spcPct val="150000"/>
              </a:lnSpc>
            </a:pPr>
            <a:r>
              <a:rPr lang="en-US" b="1" dirty="0">
                <a:solidFill>
                  <a:schemeClr val="bg1"/>
                </a:solidFill>
                <a:latin typeface="Arial" panose="020B0604020202020204" pitchFamily="34" charset="0"/>
                <a:cs typeface="Arial" panose="020B0604020202020204" pitchFamily="34" charset="0"/>
              </a:rPr>
              <a:t>SHEQ</a:t>
            </a:r>
          </a:p>
        </p:txBody>
      </p:sp>
      <p:sp>
        <p:nvSpPr>
          <p:cNvPr id="14" name="TextBox 13"/>
          <p:cNvSpPr txBox="1"/>
          <p:nvPr/>
        </p:nvSpPr>
        <p:spPr>
          <a:xfrm>
            <a:off x="1043609" y="4545124"/>
            <a:ext cx="5688632" cy="1169551"/>
          </a:xfrm>
          <a:prstGeom prst="rect">
            <a:avLst/>
          </a:prstGeom>
          <a:noFill/>
        </p:spPr>
        <p:txBody>
          <a:bodyPr wrap="square" rtlCol="0">
            <a:spAutoFit/>
          </a:bodyPr>
          <a:lstStyle/>
          <a:p>
            <a:endParaRPr lang="en-US" sz="1400" b="1" dirty="0">
              <a:solidFill>
                <a:schemeClr val="tx2">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2">
                    <a:lumMod val="50000"/>
                  </a:schemeClr>
                </a:solidFill>
                <a:latin typeface="Arial" panose="020B0604020202020204" pitchFamily="34" charset="0"/>
                <a:cs typeface="Arial" panose="020B0604020202020204" pitchFamily="34" charset="0"/>
              </a:rPr>
              <a:t>B-BBEE audit achieved a Level 2 B-BBEE certification</a:t>
            </a:r>
          </a:p>
          <a:p>
            <a:pPr marL="285750" indent="-285750">
              <a:buFont typeface="Arial" panose="020B0604020202020204" pitchFamily="34" charset="0"/>
              <a:buChar char="•"/>
            </a:pPr>
            <a:r>
              <a:rPr lang="en-ZA" sz="1400" dirty="0">
                <a:solidFill>
                  <a:schemeClr val="tx2">
                    <a:lumMod val="50000"/>
                  </a:schemeClr>
                </a:solidFill>
                <a:latin typeface="Arial" panose="020B0604020202020204" pitchFamily="34" charset="0"/>
                <a:cs typeface="Arial" panose="020B0604020202020204" pitchFamily="34" charset="0"/>
              </a:rPr>
              <a:t>YES Programme significant contributor</a:t>
            </a:r>
          </a:p>
          <a:p>
            <a:pPr marL="285750" indent="-285750">
              <a:buFont typeface="Arial" panose="020B0604020202020204" pitchFamily="34" charset="0"/>
              <a:buChar char="•"/>
            </a:pPr>
            <a:r>
              <a:rPr lang="en-ZA" sz="1400" dirty="0">
                <a:solidFill>
                  <a:schemeClr val="tx2">
                    <a:lumMod val="50000"/>
                  </a:schemeClr>
                </a:solidFill>
                <a:latin typeface="Arial" panose="020B0604020202020204" pitchFamily="34" charset="0"/>
                <a:cs typeface="Arial" panose="020B0604020202020204" pitchFamily="34" charset="0"/>
              </a:rPr>
              <a:t>On target to maintain Level 2</a:t>
            </a:r>
            <a:endParaRPr lang="en-US" sz="1400" dirty="0">
              <a:solidFill>
                <a:schemeClr val="tx2">
                  <a:lumMod val="50000"/>
                </a:schemeClr>
              </a:solidFill>
              <a:latin typeface="Arial" panose="020B0604020202020204" pitchFamily="34" charset="0"/>
              <a:cs typeface="Arial" panose="020B0604020202020204" pitchFamily="34" charset="0"/>
            </a:endParaRPr>
          </a:p>
          <a:p>
            <a:endParaRPr lang="en-US" sz="1400" dirty="0">
              <a:solidFill>
                <a:schemeClr val="tx2">
                  <a:lumMod val="50000"/>
                </a:schemeClr>
              </a:solidFill>
              <a:latin typeface="Arial" panose="020B0604020202020204" pitchFamily="34" charset="0"/>
              <a:cs typeface="Arial" panose="020B0604020202020204" pitchFamily="34" charset="0"/>
            </a:endParaRPr>
          </a:p>
        </p:txBody>
      </p:sp>
      <p:sp>
        <p:nvSpPr>
          <p:cNvPr id="15" name="Rectangle 14"/>
          <p:cNvSpPr/>
          <p:nvPr/>
        </p:nvSpPr>
        <p:spPr>
          <a:xfrm rot="16200000">
            <a:off x="114690" y="4880218"/>
            <a:ext cx="1069524" cy="456535"/>
          </a:xfrm>
          <a:prstGeom prst="rect">
            <a:avLst/>
          </a:prstGeom>
        </p:spPr>
        <p:txBody>
          <a:bodyPr wrap="none">
            <a:spAutoFit/>
          </a:bodyPr>
          <a:lstStyle/>
          <a:p>
            <a:pPr>
              <a:lnSpc>
                <a:spcPct val="150000"/>
              </a:lnSpc>
            </a:pPr>
            <a:r>
              <a:rPr lang="en-US" b="1" dirty="0">
                <a:solidFill>
                  <a:schemeClr val="tx2">
                    <a:lumMod val="50000"/>
                  </a:schemeClr>
                </a:solidFill>
                <a:latin typeface="Arial" panose="020B0604020202020204" pitchFamily="34" charset="0"/>
                <a:cs typeface="Arial" panose="020B0604020202020204" pitchFamily="34" charset="0"/>
              </a:rPr>
              <a:t>B-BBEE</a:t>
            </a:r>
          </a:p>
        </p:txBody>
      </p:sp>
      <p:pic>
        <p:nvPicPr>
          <p:cNvPr id="16" name="Picture 15" descr="A picture containing icon&#10;&#10;Description automatically generated">
            <a:extLst>
              <a:ext uri="{FF2B5EF4-FFF2-40B4-BE49-F238E27FC236}">
                <a16:creationId xmlns:a16="http://schemas.microsoft.com/office/drawing/2014/main" xmlns="" id="{ECD9EECF-BAFD-4A1F-BA98-18E8CD5E900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60081" y="4614150"/>
            <a:ext cx="1482957" cy="651054"/>
          </a:xfrm>
          <a:prstGeom prst="rect">
            <a:avLst/>
          </a:prstGeom>
          <a:effectLst/>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xmlns="" val="0"/>
              </a:ext>
            </a:extLst>
          </a:blip>
          <a:srcRect l="10219" t="5606" r="6621" b="24564"/>
          <a:stretch/>
        </p:blipFill>
        <p:spPr>
          <a:xfrm>
            <a:off x="6825862" y="1589278"/>
            <a:ext cx="1751394" cy="1751394"/>
          </a:xfrm>
          <a:prstGeom prst="ellipse">
            <a:avLst/>
          </a:prstGeom>
        </p:spPr>
      </p:pic>
    </p:spTree>
    <p:extLst>
      <p:ext uri="{BB962C8B-B14F-4D97-AF65-F5344CB8AC3E}">
        <p14:creationId xmlns:p14="http://schemas.microsoft.com/office/powerpoint/2010/main" xmlns="" val="3939120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C93DF22-D665-452B-9DA6-4C94316BA914}"/>
              </a:ext>
            </a:extLst>
          </p:cNvPr>
          <p:cNvPicPr>
            <a:picLocks noChangeAspect="1"/>
          </p:cNvPicPr>
          <p:nvPr/>
        </p:nvPicPr>
        <p:blipFill>
          <a:blip r:embed="rId2" cstate="print"/>
          <a:stretch>
            <a:fillRect/>
          </a:stretch>
        </p:blipFill>
        <p:spPr>
          <a:xfrm>
            <a:off x="1352012" y="2626513"/>
            <a:ext cx="7072416" cy="3976898"/>
          </a:xfrm>
          <a:prstGeom prst="rect">
            <a:avLst/>
          </a:prstGeom>
          <a:ln>
            <a:noFill/>
          </a:ln>
          <a:effectLst>
            <a:softEdge rad="112500"/>
          </a:effectLst>
        </p:spPr>
      </p:pic>
      <p:sp>
        <p:nvSpPr>
          <p:cNvPr id="4" name="Title 1">
            <a:extLst>
              <a:ext uri="{FF2B5EF4-FFF2-40B4-BE49-F238E27FC236}">
                <a16:creationId xmlns:a16="http://schemas.microsoft.com/office/drawing/2014/main" xmlns="" id="{D3A56DB9-A62F-4B84-9653-E9E390CC8804}"/>
              </a:ext>
            </a:extLst>
          </p:cNvPr>
          <p:cNvSpPr txBox="1">
            <a:spLocks/>
          </p:cNvSpPr>
          <p:nvPr/>
        </p:nvSpPr>
        <p:spPr>
          <a:xfrm>
            <a:off x="512474" y="58737"/>
            <a:ext cx="8019439" cy="1470025"/>
          </a:xfrm>
          <a:prstGeom prst="rect">
            <a:avLst/>
          </a:prstGeom>
        </p:spPr>
        <p:txBody>
          <a:bodyPr anchor="ctr"/>
          <a:lstStyle>
            <a:defPPr>
              <a:defRPr lang="de-DE"/>
            </a:defPPr>
            <a:lvl1pPr defTabSz="457200">
              <a:spcBef>
                <a:spcPct val="0"/>
              </a:spcBef>
              <a:defRPr sz="2800" b="1">
                <a:solidFill>
                  <a:schemeClr val="tx2">
                    <a:lumMod val="50000"/>
                  </a:schemeClr>
                </a:solidFill>
                <a:latin typeface="Arial"/>
                <a:ea typeface="ＭＳ Ｐゴシック" charset="0"/>
                <a:cs typeface="Aria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2600" b="1" i="0" u="none" strike="noStrike" kern="1200" cap="none" spc="0" normalizeH="0" baseline="0" noProof="0" dirty="0">
                <a:ln>
                  <a:noFill/>
                </a:ln>
                <a:solidFill>
                  <a:srgbClr val="10253F"/>
                </a:solidFill>
                <a:effectLst/>
                <a:uLnTx/>
                <a:uFillTx/>
                <a:latin typeface="Arial"/>
                <a:ea typeface="ＭＳ Ｐゴシック" charset="0"/>
                <a:cs typeface="Arial"/>
              </a:rPr>
              <a:t>Maintain good governance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 </a:t>
            </a:r>
            <a:endParaRPr kumimoji="0" lang="en-ZA" sz="2600" b="1" i="0" u="none" strike="noStrike" kern="1200" cap="none" spc="0" normalizeH="0" baseline="0" noProof="0" dirty="0">
              <a:ln>
                <a:noFill/>
              </a:ln>
              <a:solidFill>
                <a:srgbClr val="1F497D">
                  <a:lumMod val="50000"/>
                </a:srgbClr>
              </a:solidFill>
              <a:effectLst/>
              <a:uLnTx/>
              <a:uFillTx/>
              <a:latin typeface="Arial"/>
              <a:ea typeface="ＭＳ Ｐゴシック" charset="0"/>
              <a:cs typeface="Arial"/>
            </a:endParaRPr>
          </a:p>
        </p:txBody>
      </p:sp>
      <p:sp>
        <p:nvSpPr>
          <p:cNvPr id="8" name="Rounded Rectangle 7"/>
          <p:cNvSpPr/>
          <p:nvPr/>
        </p:nvSpPr>
        <p:spPr>
          <a:xfrm>
            <a:off x="705308" y="1651524"/>
            <a:ext cx="7611108" cy="936105"/>
          </a:xfrm>
          <a:prstGeom prst="roundRect">
            <a:avLst>
              <a:gd name="adj" fmla="val 11966"/>
            </a:avLst>
          </a:prstGeom>
          <a:gradFill flip="none" rotWithShape="1">
            <a:gsLst>
              <a:gs pos="0">
                <a:schemeClr val="bg1">
                  <a:lumMod val="85000"/>
                </a:schemeClr>
              </a:gs>
              <a:gs pos="100000">
                <a:schemeClr val="bg1">
                  <a:alpha val="0"/>
                </a:schemeClr>
              </a:gs>
            </a:gsLst>
            <a:lin ang="0" scaled="1"/>
            <a:tileRect/>
          </a:gradFill>
          <a:ln>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447675" indent="-265113">
              <a:buFont typeface="Arial" panose="020B0604020202020204" pitchFamily="34" charset="0"/>
              <a:buChar char="•"/>
            </a:pPr>
            <a:r>
              <a:rPr lang="en-US" sz="1600" dirty="0">
                <a:solidFill>
                  <a:schemeClr val="tx2">
                    <a:lumMod val="50000"/>
                  </a:schemeClr>
                </a:solidFill>
                <a:latin typeface="Arial" panose="020B0604020202020204" pitchFamily="34" charset="0"/>
                <a:cs typeface="Arial" panose="020B0604020202020204" pitchFamily="34" charset="0"/>
              </a:rPr>
              <a:t>Bottom up and top down risk identification and mitigation</a:t>
            </a:r>
          </a:p>
          <a:p>
            <a:pPr marL="447675" indent="-265113">
              <a:buFont typeface="Arial" panose="020B0604020202020204" pitchFamily="34" charset="0"/>
              <a:buChar char="•"/>
            </a:pPr>
            <a:r>
              <a:rPr lang="en-US" sz="1600" dirty="0">
                <a:solidFill>
                  <a:schemeClr val="tx2">
                    <a:lumMod val="50000"/>
                  </a:schemeClr>
                </a:solidFill>
                <a:latin typeface="Arial" panose="020B0604020202020204" pitchFamily="34" charset="0"/>
                <a:cs typeface="Arial" panose="020B0604020202020204" pitchFamily="34" charset="0"/>
              </a:rPr>
              <a:t>Benchmark WEF/IRMSA top economic risks mapped for organisations post COVID-19 onset </a:t>
            </a:r>
          </a:p>
        </p:txBody>
      </p:sp>
      <p:sp>
        <p:nvSpPr>
          <p:cNvPr id="9" name="Rounded Rectangle 8"/>
          <p:cNvSpPr/>
          <p:nvPr/>
        </p:nvSpPr>
        <p:spPr>
          <a:xfrm>
            <a:off x="447228" y="1232756"/>
            <a:ext cx="1541225" cy="490776"/>
          </a:xfrm>
          <a:prstGeom prst="roundRect">
            <a:avLst>
              <a:gd name="adj" fmla="val 42649"/>
            </a:avLst>
          </a:prstGeom>
          <a:solidFill>
            <a:srgbClr val="27BFD6"/>
          </a:solidFill>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b="1" dirty="0">
                <a:solidFill>
                  <a:schemeClr val="tx2">
                    <a:lumMod val="50000"/>
                  </a:schemeClr>
                </a:solidFill>
                <a:latin typeface="Arial" panose="020B0604020202020204" pitchFamily="34" charset="0"/>
                <a:cs typeface="Arial" panose="020B0604020202020204" pitchFamily="34" charset="0"/>
              </a:rPr>
              <a:t>Risks</a:t>
            </a:r>
          </a:p>
        </p:txBody>
      </p:sp>
    </p:spTree>
    <p:extLst>
      <p:ext uri="{BB962C8B-B14F-4D97-AF65-F5344CB8AC3E}">
        <p14:creationId xmlns:p14="http://schemas.microsoft.com/office/powerpoint/2010/main" xmlns="" val="384955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1079612" y="4329100"/>
            <a:ext cx="6984776" cy="1325563"/>
          </a:xfrm>
        </p:spPr>
        <p:txBody>
          <a:bodyPr rtlCol="0">
            <a:normAutofit/>
          </a:bodyPr>
          <a:lstStyle/>
          <a:p>
            <a:pPr algn="ctr">
              <a:defRPr/>
            </a:pPr>
            <a:r>
              <a:rPr lang="en-US" dirty="0"/>
              <a:t>THANK YOU </a:t>
            </a:r>
          </a:p>
        </p:txBody>
      </p:sp>
    </p:spTree>
    <p:extLst>
      <p:ext uri="{BB962C8B-B14F-4D97-AF65-F5344CB8AC3E}">
        <p14:creationId xmlns:p14="http://schemas.microsoft.com/office/powerpoint/2010/main" xmlns="" val="53437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107504" y="1384559"/>
            <a:ext cx="9068037" cy="4636729"/>
          </a:xfrm>
          <a:prstGeom prst="rect">
            <a:avLst/>
          </a:prstGeom>
        </p:spPr>
      </p:pic>
      <p:sp>
        <p:nvSpPr>
          <p:cNvPr id="5" name="TextBox 4"/>
          <p:cNvSpPr txBox="1"/>
          <p:nvPr/>
        </p:nvSpPr>
        <p:spPr>
          <a:xfrm>
            <a:off x="1295636" y="2068858"/>
            <a:ext cx="7283152" cy="2439642"/>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800" b="1" i="0" u="none" strike="noStrike" kern="1200" cap="none" spc="0" normalizeH="0" baseline="30000" noProof="0" dirty="0">
                <a:ln>
                  <a:noFill/>
                </a:ln>
                <a:solidFill>
                  <a:srgbClr val="27BFD6"/>
                </a:solidFill>
                <a:effectLst/>
                <a:uLnTx/>
                <a:uFillTx/>
                <a:latin typeface="Arial"/>
                <a:ea typeface="+mn-ea"/>
                <a:cs typeface="Arial"/>
              </a:rPr>
              <a:t>CSIR MANDATE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000" b="1" i="0" u="none" strike="noStrike" kern="1200" cap="none" spc="0" normalizeH="0" baseline="30000" noProof="0" dirty="0">
                <a:ln>
                  <a:noFill/>
                </a:ln>
                <a:solidFill>
                  <a:schemeClr val="bg1"/>
                </a:solidFill>
                <a:effectLst/>
                <a:uLnTx/>
                <a:uFillTx/>
                <a:latin typeface="Arial"/>
                <a:ea typeface="+mn-ea"/>
                <a:cs typeface="Arial"/>
              </a:rPr>
              <a:t>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000" b="0" i="0" u="none" strike="noStrike" kern="1200" cap="none" spc="0" normalizeH="0" baseline="30000" noProof="0" dirty="0">
                <a:ln>
                  <a:noFill/>
                </a:ln>
                <a:solidFill>
                  <a:schemeClr val="bg1"/>
                </a:solidFill>
                <a:effectLst/>
                <a:uLnTx/>
                <a:uFillTx/>
                <a:latin typeface="Arial"/>
                <a:ea typeface="+mn-ea"/>
                <a:cs typeface="Arial"/>
              </a:rPr>
              <a:t>“The objects of the CSIR are, through </a:t>
            </a:r>
            <a:r>
              <a:rPr kumimoji="0" lang="en-GB" sz="2000" b="1" i="0" u="none" strike="noStrike" kern="1200" cap="none" spc="0" normalizeH="0" baseline="30000" noProof="0" dirty="0">
                <a:ln>
                  <a:noFill/>
                </a:ln>
                <a:solidFill>
                  <a:srgbClr val="27BFD6"/>
                </a:solidFill>
                <a:effectLst/>
                <a:uLnTx/>
                <a:uFillTx/>
                <a:latin typeface="Arial"/>
                <a:ea typeface="+mn-ea"/>
                <a:cs typeface="Arial"/>
              </a:rPr>
              <a:t>directed</a:t>
            </a:r>
            <a:r>
              <a:rPr kumimoji="0" lang="en-GB" sz="2000" b="1" i="0" u="none" strike="noStrike" kern="1200" cap="none" spc="0" normalizeH="0" baseline="30000" noProof="0" dirty="0">
                <a:ln>
                  <a:noFill/>
                </a:ln>
                <a:solidFill>
                  <a:schemeClr val="bg1"/>
                </a:solidFill>
                <a:effectLst/>
                <a:uLnTx/>
                <a:uFillTx/>
                <a:latin typeface="Arial"/>
                <a:ea typeface="+mn-ea"/>
                <a:cs typeface="Arial"/>
              </a:rPr>
              <a:t> </a:t>
            </a:r>
            <a:r>
              <a:rPr kumimoji="0" lang="en-GB" sz="2000" b="0" i="0" u="none" strike="noStrike" kern="1200" cap="none" spc="0" normalizeH="0" baseline="30000" noProof="0" dirty="0">
                <a:ln>
                  <a:noFill/>
                </a:ln>
                <a:solidFill>
                  <a:schemeClr val="bg1"/>
                </a:solidFill>
                <a:effectLst/>
                <a:uLnTx/>
                <a:uFillTx/>
                <a:latin typeface="Arial"/>
                <a:ea typeface="+mn-ea"/>
                <a:cs typeface="Arial"/>
              </a:rPr>
              <a:t>and</a:t>
            </a:r>
            <a:r>
              <a:rPr kumimoji="0" lang="en-GB" sz="2000" b="1" i="0" u="none" strike="noStrike" kern="1200" cap="none" spc="0" normalizeH="0" baseline="30000" noProof="0" dirty="0">
                <a:ln>
                  <a:noFill/>
                </a:ln>
                <a:solidFill>
                  <a:schemeClr val="bg1"/>
                </a:solidFill>
                <a:effectLst/>
                <a:uLnTx/>
                <a:uFillTx/>
                <a:latin typeface="Arial"/>
                <a:ea typeface="+mn-ea"/>
                <a:cs typeface="Arial"/>
              </a:rPr>
              <a:t> </a:t>
            </a:r>
            <a:r>
              <a:rPr kumimoji="0" lang="en-GB" sz="2000" b="1" i="0" u="none" strike="noStrike" kern="1200" cap="none" spc="0" normalizeH="0" baseline="30000" noProof="0" dirty="0">
                <a:ln>
                  <a:noFill/>
                </a:ln>
                <a:solidFill>
                  <a:srgbClr val="27BFD6"/>
                </a:solidFill>
                <a:effectLst/>
                <a:uLnTx/>
                <a:uFillTx/>
                <a:latin typeface="Arial"/>
                <a:ea typeface="+mn-ea"/>
                <a:cs typeface="Arial"/>
              </a:rPr>
              <a:t>particularly multi-disciplinary</a:t>
            </a:r>
            <a:r>
              <a:rPr kumimoji="0" lang="en-GB" sz="2000" b="1" i="0" u="none" strike="noStrike" kern="1200" cap="none" spc="0" normalizeH="0" baseline="30000" noProof="0" dirty="0">
                <a:ln>
                  <a:noFill/>
                </a:ln>
                <a:solidFill>
                  <a:srgbClr val="2A8AA7"/>
                </a:solidFill>
                <a:effectLst/>
                <a:uLnTx/>
                <a:uFillTx/>
                <a:latin typeface="Arial"/>
                <a:ea typeface="+mn-ea"/>
                <a:cs typeface="Arial"/>
              </a:rPr>
              <a:t> </a:t>
            </a:r>
            <a:r>
              <a:rPr kumimoji="0" lang="en-GB" sz="2000" b="1" i="0" u="none" strike="noStrike" kern="1200" cap="none" spc="0" normalizeH="0" baseline="30000" noProof="0" dirty="0">
                <a:ln>
                  <a:noFill/>
                </a:ln>
                <a:solidFill>
                  <a:srgbClr val="27BFD6"/>
                </a:solidFill>
                <a:effectLst/>
                <a:uLnTx/>
                <a:uFillTx/>
                <a:latin typeface="Arial"/>
                <a:ea typeface="+mn-ea"/>
                <a:cs typeface="Arial"/>
              </a:rPr>
              <a:t>research </a:t>
            </a:r>
            <a:r>
              <a:rPr kumimoji="0" lang="en-GB" sz="2000" b="0" i="0" u="none" strike="noStrike" kern="1200" cap="none" spc="0" normalizeH="0" baseline="30000" noProof="0" dirty="0">
                <a:ln>
                  <a:noFill/>
                </a:ln>
                <a:solidFill>
                  <a:srgbClr val="27BFD6"/>
                </a:solidFill>
                <a:effectLst/>
                <a:uLnTx/>
                <a:uFillTx/>
                <a:latin typeface="Arial"/>
                <a:ea typeface="+mn-ea"/>
                <a:cs typeface="Arial"/>
              </a:rPr>
              <a:t>and</a:t>
            </a:r>
            <a:r>
              <a:rPr kumimoji="0" lang="en-GB" sz="2000" b="1" i="0" u="none" strike="noStrike" kern="1200" cap="none" spc="0" normalizeH="0" baseline="30000" noProof="0" dirty="0">
                <a:ln>
                  <a:noFill/>
                </a:ln>
                <a:solidFill>
                  <a:srgbClr val="27BFD6"/>
                </a:solidFill>
                <a:effectLst/>
                <a:uLnTx/>
                <a:uFillTx/>
                <a:latin typeface="Arial"/>
                <a:ea typeface="+mn-ea"/>
                <a:cs typeface="Arial"/>
              </a:rPr>
              <a:t> technological innovation</a:t>
            </a:r>
            <a:r>
              <a:rPr kumimoji="0" lang="en-GB" sz="2000" b="0" i="0" u="none" strike="noStrike" kern="1200" cap="none" spc="0" normalizeH="0" baseline="30000" noProof="0" dirty="0">
                <a:ln>
                  <a:noFill/>
                </a:ln>
                <a:solidFill>
                  <a:srgbClr val="27BFD6"/>
                </a:solidFill>
                <a:effectLst/>
                <a:uLnTx/>
                <a:uFillTx/>
                <a:latin typeface="Arial"/>
                <a:ea typeface="+mn-ea"/>
                <a:cs typeface="Arial"/>
              </a:rPr>
              <a:t>, </a:t>
            </a:r>
            <a:r>
              <a:rPr kumimoji="0" lang="en-GB" sz="2000" b="0" i="0" u="none" strike="noStrike" kern="1200" cap="none" spc="0" normalizeH="0" baseline="30000" noProof="0" dirty="0">
                <a:ln>
                  <a:noFill/>
                </a:ln>
                <a:solidFill>
                  <a:schemeClr val="bg1"/>
                </a:solidFill>
                <a:effectLst/>
                <a:uLnTx/>
                <a:uFillTx/>
                <a:latin typeface="Arial"/>
                <a:ea typeface="+mn-ea"/>
                <a:cs typeface="Arial"/>
              </a:rPr>
              <a:t>to foster, in the </a:t>
            </a:r>
            <a:r>
              <a:rPr kumimoji="0" lang="en-GB" sz="2000" b="1" i="0" u="none" strike="noStrike" kern="1200" cap="none" spc="0" normalizeH="0" baseline="30000" noProof="0" dirty="0">
                <a:ln>
                  <a:noFill/>
                </a:ln>
                <a:solidFill>
                  <a:srgbClr val="27BFD6"/>
                </a:solidFill>
                <a:effectLst/>
                <a:uLnTx/>
                <a:uFillTx/>
                <a:latin typeface="Arial"/>
                <a:ea typeface="+mn-ea"/>
                <a:cs typeface="Arial"/>
              </a:rPr>
              <a:t>national interest </a:t>
            </a:r>
            <a:r>
              <a:rPr kumimoji="0" lang="en-GB" sz="2000" b="0" i="0" u="none" strike="noStrike" kern="1200" cap="none" spc="0" normalizeH="0" baseline="30000" noProof="0" dirty="0">
                <a:ln>
                  <a:noFill/>
                </a:ln>
                <a:solidFill>
                  <a:schemeClr val="bg1"/>
                </a:solidFill>
                <a:effectLst/>
                <a:uLnTx/>
                <a:uFillTx/>
                <a:latin typeface="Arial"/>
                <a:ea typeface="+mn-ea"/>
                <a:cs typeface="Arial"/>
              </a:rPr>
              <a:t>and in fields which in its opinion should receive preference, </a:t>
            </a:r>
            <a:r>
              <a:rPr kumimoji="0" lang="en-GB" sz="2000" b="1" i="0" u="none" strike="noStrike" kern="1200" cap="none" spc="0" normalizeH="0" baseline="30000" noProof="0" dirty="0">
                <a:ln>
                  <a:noFill/>
                </a:ln>
                <a:solidFill>
                  <a:srgbClr val="27BFD6"/>
                </a:solidFill>
                <a:effectLst/>
                <a:uLnTx/>
                <a:uFillTx/>
                <a:latin typeface="Arial"/>
                <a:ea typeface="+mn-ea"/>
                <a:cs typeface="Arial"/>
              </a:rPr>
              <a:t>industrial</a:t>
            </a:r>
            <a:r>
              <a:rPr kumimoji="0" lang="en-GB" sz="2000" b="1" i="0" u="none" strike="noStrike" kern="1200" cap="none" spc="0" normalizeH="0" baseline="30000" noProof="0" dirty="0">
                <a:ln>
                  <a:noFill/>
                </a:ln>
                <a:solidFill>
                  <a:schemeClr val="bg1"/>
                </a:solidFill>
                <a:effectLst/>
                <a:uLnTx/>
                <a:uFillTx/>
                <a:latin typeface="Arial"/>
                <a:ea typeface="+mn-ea"/>
                <a:cs typeface="Arial"/>
              </a:rPr>
              <a:t> </a:t>
            </a:r>
            <a:r>
              <a:rPr kumimoji="0" lang="en-GB" sz="2000" b="0" i="0" u="none" strike="noStrike" kern="1200" cap="none" spc="0" normalizeH="0" baseline="30000" noProof="0" dirty="0">
                <a:ln>
                  <a:noFill/>
                </a:ln>
                <a:solidFill>
                  <a:schemeClr val="bg1"/>
                </a:solidFill>
                <a:effectLst/>
                <a:uLnTx/>
                <a:uFillTx/>
                <a:latin typeface="Arial"/>
                <a:ea typeface="+mn-ea"/>
                <a:cs typeface="Arial"/>
              </a:rPr>
              <a:t>and</a:t>
            </a:r>
            <a:r>
              <a:rPr kumimoji="0" lang="en-GB" sz="2000" b="1" i="0" u="none" strike="noStrike" kern="1200" cap="none" spc="0" normalizeH="0" baseline="30000" noProof="0" dirty="0">
                <a:ln>
                  <a:noFill/>
                </a:ln>
                <a:solidFill>
                  <a:schemeClr val="bg1"/>
                </a:solidFill>
                <a:effectLst/>
                <a:uLnTx/>
                <a:uFillTx/>
                <a:latin typeface="Arial"/>
                <a:ea typeface="+mn-ea"/>
                <a:cs typeface="Arial"/>
              </a:rPr>
              <a:t> </a:t>
            </a:r>
            <a:r>
              <a:rPr kumimoji="0" lang="en-GB" sz="2000" b="1" i="0" u="none" strike="noStrike" kern="1200" cap="none" spc="0" normalizeH="0" baseline="30000" noProof="0" dirty="0">
                <a:ln>
                  <a:noFill/>
                </a:ln>
                <a:solidFill>
                  <a:srgbClr val="27BFD6"/>
                </a:solidFill>
                <a:effectLst/>
                <a:uLnTx/>
                <a:uFillTx/>
                <a:latin typeface="Arial"/>
                <a:ea typeface="+mn-ea"/>
                <a:cs typeface="Arial"/>
              </a:rPr>
              <a:t>scientific development</a:t>
            </a:r>
            <a:r>
              <a:rPr kumimoji="0" lang="en-GB" sz="2000" b="0" i="0" u="none" strike="noStrike" kern="1200" cap="none" spc="0" normalizeH="0" baseline="30000" noProof="0" dirty="0">
                <a:ln>
                  <a:noFill/>
                </a:ln>
                <a:solidFill>
                  <a:srgbClr val="27BFD6"/>
                </a:solidFill>
                <a:effectLst/>
                <a:uLnTx/>
                <a:uFillTx/>
                <a:latin typeface="Arial"/>
                <a:ea typeface="+mn-ea"/>
                <a:cs typeface="Arial"/>
              </a:rPr>
              <a:t>,</a:t>
            </a:r>
            <a:r>
              <a:rPr kumimoji="0" lang="en-GB" sz="2000" b="0" i="0" u="none" strike="noStrike" kern="1200" cap="none" spc="0" normalizeH="0" baseline="30000" noProof="0" dirty="0">
                <a:ln>
                  <a:noFill/>
                </a:ln>
                <a:solidFill>
                  <a:schemeClr val="bg1"/>
                </a:solidFill>
                <a:effectLst/>
                <a:uLnTx/>
                <a:uFillTx/>
                <a:latin typeface="Arial"/>
                <a:ea typeface="+mn-ea"/>
                <a:cs typeface="Arial"/>
              </a:rPr>
              <a:t> either by itself or in </a:t>
            </a:r>
            <a:r>
              <a:rPr kumimoji="0" lang="en-GB" sz="2000" b="1" i="0" u="none" strike="noStrike" kern="1200" cap="none" spc="0" normalizeH="0" baseline="30000" noProof="0" dirty="0">
                <a:ln>
                  <a:noFill/>
                </a:ln>
                <a:solidFill>
                  <a:srgbClr val="27BFD6"/>
                </a:solidFill>
                <a:effectLst/>
                <a:uLnTx/>
                <a:uFillTx/>
                <a:latin typeface="Arial"/>
                <a:ea typeface="+mn-ea"/>
                <a:cs typeface="Arial"/>
              </a:rPr>
              <a:t>co-operation with principals</a:t>
            </a:r>
            <a:r>
              <a:rPr kumimoji="0" lang="en-GB" sz="2000" b="1" i="0" u="none" strike="noStrike" kern="1200" cap="none" spc="0" normalizeH="0" baseline="30000" noProof="0" dirty="0">
                <a:ln>
                  <a:noFill/>
                </a:ln>
                <a:solidFill>
                  <a:schemeClr val="bg1"/>
                </a:solidFill>
                <a:effectLst/>
                <a:uLnTx/>
                <a:uFillTx/>
                <a:latin typeface="Arial"/>
                <a:ea typeface="+mn-ea"/>
                <a:cs typeface="Arial"/>
              </a:rPr>
              <a:t> </a:t>
            </a:r>
            <a:r>
              <a:rPr kumimoji="0" lang="en-GB" sz="2000" b="0" i="0" u="none" strike="noStrike" kern="1200" cap="none" spc="0" normalizeH="0" baseline="30000" noProof="0" dirty="0">
                <a:ln>
                  <a:noFill/>
                </a:ln>
                <a:solidFill>
                  <a:schemeClr val="bg1"/>
                </a:solidFill>
                <a:effectLst/>
                <a:uLnTx/>
                <a:uFillTx/>
                <a:latin typeface="Arial"/>
                <a:ea typeface="+mn-ea"/>
                <a:cs typeface="Arial"/>
              </a:rPr>
              <a:t>from the </a:t>
            </a:r>
            <a:r>
              <a:rPr kumimoji="0" lang="en-GB" sz="2000" b="1" i="0" u="none" strike="noStrike" kern="1200" cap="none" spc="0" normalizeH="0" baseline="30000" noProof="0" dirty="0">
                <a:ln>
                  <a:noFill/>
                </a:ln>
                <a:solidFill>
                  <a:srgbClr val="27BFD6"/>
                </a:solidFill>
                <a:effectLst/>
                <a:uLnTx/>
                <a:uFillTx/>
                <a:latin typeface="Arial"/>
                <a:ea typeface="+mn-ea"/>
                <a:cs typeface="Arial"/>
              </a:rPr>
              <a:t>private</a:t>
            </a:r>
            <a:r>
              <a:rPr kumimoji="0" lang="en-GB" sz="2000" b="1" i="0" u="none" strike="noStrike" kern="1200" cap="none" spc="0" normalizeH="0" baseline="30000" noProof="0" dirty="0">
                <a:ln>
                  <a:noFill/>
                </a:ln>
                <a:solidFill>
                  <a:schemeClr val="bg1"/>
                </a:solidFill>
                <a:effectLst/>
                <a:uLnTx/>
                <a:uFillTx/>
                <a:latin typeface="Arial"/>
                <a:ea typeface="+mn-ea"/>
                <a:cs typeface="Arial"/>
              </a:rPr>
              <a:t> </a:t>
            </a:r>
            <a:r>
              <a:rPr kumimoji="0" lang="en-GB" sz="2000" b="0" i="0" u="none" strike="noStrike" kern="1200" cap="none" spc="0" normalizeH="0" baseline="30000" noProof="0" dirty="0">
                <a:ln>
                  <a:noFill/>
                </a:ln>
                <a:solidFill>
                  <a:schemeClr val="bg1"/>
                </a:solidFill>
                <a:effectLst/>
                <a:uLnTx/>
                <a:uFillTx/>
                <a:latin typeface="Arial"/>
                <a:ea typeface="+mn-ea"/>
                <a:cs typeface="Arial"/>
              </a:rPr>
              <a:t>or</a:t>
            </a:r>
            <a:r>
              <a:rPr kumimoji="0" lang="en-GB" sz="2000" b="1" i="0" u="none" strike="noStrike" kern="1200" cap="none" spc="0" normalizeH="0" baseline="30000" noProof="0" dirty="0">
                <a:ln>
                  <a:noFill/>
                </a:ln>
                <a:solidFill>
                  <a:schemeClr val="bg1"/>
                </a:solidFill>
                <a:effectLst/>
                <a:uLnTx/>
                <a:uFillTx/>
                <a:latin typeface="Arial"/>
                <a:ea typeface="+mn-ea"/>
                <a:cs typeface="Arial"/>
              </a:rPr>
              <a:t> </a:t>
            </a:r>
            <a:r>
              <a:rPr kumimoji="0" lang="en-GB" sz="2000" b="1" i="0" u="none" strike="noStrike" kern="1200" cap="none" spc="0" normalizeH="0" baseline="30000" noProof="0" dirty="0">
                <a:ln>
                  <a:noFill/>
                </a:ln>
                <a:solidFill>
                  <a:srgbClr val="27BFD6"/>
                </a:solidFill>
                <a:effectLst/>
                <a:uLnTx/>
                <a:uFillTx/>
                <a:latin typeface="Arial"/>
                <a:ea typeface="+mn-ea"/>
                <a:cs typeface="Arial"/>
              </a:rPr>
              <a:t>public sectors</a:t>
            </a:r>
            <a:r>
              <a:rPr kumimoji="0" lang="en-GB" sz="2000" b="0" i="0" u="none" strike="noStrike" kern="1200" cap="none" spc="0" normalizeH="0" baseline="30000" noProof="0" dirty="0">
                <a:ln>
                  <a:noFill/>
                </a:ln>
                <a:solidFill>
                  <a:schemeClr val="bg1"/>
                </a:solidFill>
                <a:effectLst/>
                <a:uLnTx/>
                <a:uFillTx/>
                <a:latin typeface="Arial"/>
                <a:ea typeface="+mn-ea"/>
                <a:cs typeface="Arial"/>
              </a:rPr>
              <a:t>, and thereby to contribute to the </a:t>
            </a:r>
            <a:r>
              <a:rPr kumimoji="0" lang="en-GB" sz="2000" b="1" i="0" u="none" strike="noStrike" kern="1200" cap="none" spc="0" normalizeH="0" baseline="30000" noProof="0" dirty="0">
                <a:ln>
                  <a:noFill/>
                </a:ln>
                <a:solidFill>
                  <a:srgbClr val="27BFD6"/>
                </a:solidFill>
                <a:effectLst/>
                <a:uLnTx/>
                <a:uFillTx/>
                <a:latin typeface="Arial"/>
                <a:ea typeface="+mn-ea"/>
                <a:cs typeface="Arial"/>
              </a:rPr>
              <a:t>improvement of the quality of life</a:t>
            </a:r>
            <a:r>
              <a:rPr kumimoji="0" lang="en-GB" sz="2000" b="1" i="0" u="none" strike="noStrike" kern="1200" cap="none" spc="0" normalizeH="0" baseline="30000" noProof="0" dirty="0">
                <a:ln>
                  <a:noFill/>
                </a:ln>
                <a:solidFill>
                  <a:schemeClr val="bg1"/>
                </a:solidFill>
                <a:effectLst/>
                <a:uLnTx/>
                <a:uFillTx/>
                <a:latin typeface="Arial"/>
                <a:ea typeface="+mn-ea"/>
                <a:cs typeface="Arial"/>
              </a:rPr>
              <a:t> </a:t>
            </a:r>
            <a:r>
              <a:rPr kumimoji="0" lang="en-GB" sz="2000" b="0" i="0" u="none" strike="noStrike" kern="1200" cap="none" spc="0" normalizeH="0" baseline="30000" noProof="0" dirty="0">
                <a:ln>
                  <a:noFill/>
                </a:ln>
                <a:solidFill>
                  <a:schemeClr val="bg1"/>
                </a:solidFill>
                <a:effectLst/>
                <a:uLnTx/>
                <a:uFillTx/>
                <a:latin typeface="Arial"/>
                <a:ea typeface="+mn-ea"/>
                <a:cs typeface="Arial"/>
              </a:rPr>
              <a:t>of the people of the Republic, and to perform any other functions that may be assigned to the CSIR by or under this Act.”</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000" b="0" u="none" strike="noStrike" kern="1200" cap="none" spc="0" normalizeH="0" baseline="30000" noProof="0" dirty="0">
              <a:ln>
                <a:noFill/>
              </a:ln>
              <a:solidFill>
                <a:schemeClr val="bg1"/>
              </a:solidFill>
              <a:effectLst/>
              <a:uLnTx/>
              <a:uFillTx/>
              <a:latin typeface="Arial"/>
              <a:ea typeface="+mn-ea"/>
              <a:cs typeface="Arial"/>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000" b="1" u="none" strike="noStrike" kern="1200" cap="none" spc="0" normalizeH="0" baseline="30000" noProof="0" dirty="0">
                <a:ln>
                  <a:noFill/>
                </a:ln>
                <a:solidFill>
                  <a:srgbClr val="27BFD6"/>
                </a:solidFill>
                <a:effectLst/>
                <a:uLnTx/>
                <a:uFillTx/>
                <a:latin typeface="Arial"/>
                <a:ea typeface="+mn-ea"/>
                <a:cs typeface="Arial"/>
              </a:rPr>
              <a:t>(Scientific Research Council Act 46 of 1988, amended by Act 27 of 2014)</a:t>
            </a:r>
          </a:p>
        </p:txBody>
      </p:sp>
      <p:sp>
        <p:nvSpPr>
          <p:cNvPr id="8" name="Title 1"/>
          <p:cNvSpPr>
            <a:spLocks noGrp="1"/>
          </p:cNvSpPr>
          <p:nvPr>
            <p:ph type="title"/>
          </p:nvPr>
        </p:nvSpPr>
        <p:spPr>
          <a:xfrm>
            <a:off x="457200" y="152636"/>
            <a:ext cx="8229600" cy="972108"/>
          </a:xfrm>
        </p:spPr>
        <p:txBody>
          <a:bodyPr/>
          <a:lstStyle/>
          <a:p>
            <a:r>
              <a:rPr lang="en-US" sz="2600" dirty="0"/>
              <a:t>CSIR mandate</a:t>
            </a:r>
            <a:endParaRPr lang="en-ZA" sz="2600" dirty="0"/>
          </a:p>
        </p:txBody>
      </p:sp>
    </p:spTree>
    <p:extLst>
      <p:ext uri="{BB962C8B-B14F-4D97-AF65-F5344CB8AC3E}">
        <p14:creationId xmlns:p14="http://schemas.microsoft.com/office/powerpoint/2010/main" xmlns="" val="197081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a:ext>
            </a:extLst>
          </a:blip>
          <a:srcRect l="1856" r="4111"/>
          <a:stretch/>
        </p:blipFill>
        <p:spPr>
          <a:xfrm>
            <a:off x="0" y="296652"/>
            <a:ext cx="9144000" cy="6354688"/>
          </a:xfrm>
          <a:prstGeom prst="rect">
            <a:avLst/>
          </a:prstGeom>
        </p:spPr>
      </p:pic>
      <p:sp>
        <p:nvSpPr>
          <p:cNvPr id="5" name="Rectangle 4"/>
          <p:cNvSpPr/>
          <p:nvPr/>
        </p:nvSpPr>
        <p:spPr>
          <a:xfrm>
            <a:off x="5472100" y="1988840"/>
            <a:ext cx="2867958" cy="1626086"/>
          </a:xfrm>
          <a:prstGeom prst="rect">
            <a:avLst/>
          </a:prstGeom>
        </p:spPr>
        <p:txBody>
          <a:bodyPr wrap="square">
            <a:spAutoFit/>
          </a:bodyPr>
          <a:lstStyle/>
          <a:p>
            <a:pPr marL="0" marR="0" lvl="0" indent="0" algn="ctr" defTabSz="914400" rtl="0" eaLnBrk="0" fontAlgn="base" latinLnBrk="0" hangingPunct="0">
              <a:lnSpc>
                <a:spcPct val="110000"/>
              </a:lnSpc>
              <a:spcBef>
                <a:spcPts val="1400"/>
              </a:spcBef>
              <a:spcAft>
                <a:spcPct val="0"/>
              </a:spcAft>
              <a:buClr>
                <a:srgbClr val="1F497D"/>
              </a:buClr>
              <a:buSzPct val="100000"/>
              <a:buFontTx/>
              <a:buNone/>
              <a:tabLst/>
              <a:defRPr/>
            </a:pPr>
            <a:r>
              <a:rPr kumimoji="0" lang="en-GB" sz="20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mn-cs"/>
              </a:rPr>
              <a:t>VISION</a:t>
            </a:r>
          </a:p>
          <a:p>
            <a:pPr marL="0" marR="0" lvl="0" indent="0" algn="ctr" defTabSz="914400" rtl="0" eaLnBrk="0" fontAlgn="base" latinLnBrk="0" hangingPunct="0">
              <a:lnSpc>
                <a:spcPct val="110000"/>
              </a:lnSpc>
              <a:spcBef>
                <a:spcPts val="1400"/>
              </a:spcBef>
              <a:spcAft>
                <a:spcPct val="0"/>
              </a:spcAft>
              <a:buClr>
                <a:srgbClr val="1F497D"/>
              </a:buClr>
              <a:buSzPct val="100000"/>
              <a:buFontTx/>
              <a:buNone/>
              <a:tabLst/>
              <a:defRPr/>
            </a:pPr>
            <a:r>
              <a:rPr kumimoji="0" lang="en-GB" sz="1500" b="1"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mn-cs"/>
              </a:rPr>
              <a:t>We are </a:t>
            </a:r>
            <a:r>
              <a:rPr kumimoji="0" lang="en-GB" sz="1500" b="1"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mn-cs"/>
              </a:rPr>
              <a:t>accelerators</a:t>
            </a:r>
            <a:r>
              <a:rPr kumimoji="0" lang="en-GB" sz="1500" b="1" u="none" strike="noStrike" kern="1200" cap="none" spc="0" normalizeH="0" baseline="0" noProof="0" dirty="0">
                <a:ln>
                  <a:noFill/>
                </a:ln>
                <a:solidFill>
                  <a:prstClr val="white">
                    <a:lumMod val="50000"/>
                  </a:prstClr>
                </a:solidFill>
                <a:effectLst/>
                <a:uLnTx/>
                <a:uFillTx/>
                <a:latin typeface="Arial" panose="020B0604020202020204" pitchFamily="34" charset="0"/>
                <a:ea typeface="ＭＳ Ｐゴシック" charset="0"/>
                <a:cs typeface="+mn-cs"/>
              </a:rPr>
              <a:t> </a:t>
            </a:r>
            <a:r>
              <a:rPr kumimoji="0" lang="en-GB" sz="1500" b="1"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mn-cs"/>
              </a:rPr>
              <a:t>of </a:t>
            </a:r>
            <a:r>
              <a:rPr kumimoji="0" lang="en-GB" sz="1500" b="1"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mn-cs"/>
              </a:rPr>
              <a:t>socio-economic </a:t>
            </a:r>
            <a:r>
              <a:rPr kumimoji="0" lang="en-GB" sz="1500" b="1"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mn-cs"/>
              </a:rPr>
              <a:t>prosperity in South Africa through </a:t>
            </a:r>
            <a:r>
              <a:rPr kumimoji="0" lang="en-GB" sz="1500" b="1"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mn-cs"/>
              </a:rPr>
              <a:t>leading innovation</a:t>
            </a:r>
          </a:p>
        </p:txBody>
      </p:sp>
      <p:sp>
        <p:nvSpPr>
          <p:cNvPr id="6" name="Rectangle 5"/>
          <p:cNvSpPr/>
          <p:nvPr/>
        </p:nvSpPr>
        <p:spPr>
          <a:xfrm>
            <a:off x="827584" y="3933056"/>
            <a:ext cx="3158365" cy="2100062"/>
          </a:xfrm>
          <a:prstGeom prst="rect">
            <a:avLst/>
          </a:prstGeom>
          <a:noFill/>
        </p:spPr>
        <p:txBody>
          <a:bodyPr wrap="square">
            <a:spAutoFit/>
          </a:bodyPr>
          <a:lstStyle/>
          <a:p>
            <a:pPr marL="0" marR="0" lvl="0" indent="0" algn="ctr" defTabSz="914400" rtl="0" eaLnBrk="0" fontAlgn="base" latinLnBrk="0" hangingPunct="0">
              <a:lnSpc>
                <a:spcPct val="110000"/>
              </a:lnSpc>
              <a:spcBef>
                <a:spcPts val="1400"/>
              </a:spcBef>
              <a:spcAft>
                <a:spcPct val="0"/>
              </a:spcAft>
              <a:buClr>
                <a:srgbClr val="1F497D"/>
              </a:buClr>
              <a:buSzPct val="100000"/>
              <a:buFontTx/>
              <a:buNone/>
              <a:tabLst/>
              <a:defRPr/>
            </a:pPr>
            <a:r>
              <a:rPr kumimoji="0" lang="en-ZA" sz="18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mn-cs"/>
              </a:rPr>
              <a:t>MISSION</a:t>
            </a:r>
          </a:p>
          <a:p>
            <a:pPr marL="0" marR="0" lvl="0" indent="0" algn="ctr" defTabSz="914400" rtl="0" eaLnBrk="0" fontAlgn="base" latinLnBrk="0" hangingPunct="0">
              <a:lnSpc>
                <a:spcPct val="110000"/>
              </a:lnSpc>
              <a:spcBef>
                <a:spcPts val="1400"/>
              </a:spcBef>
              <a:spcAft>
                <a:spcPct val="0"/>
              </a:spcAft>
              <a:buClr>
                <a:srgbClr val="1F497D"/>
              </a:buClr>
              <a:buSzPct val="100000"/>
              <a:buFontTx/>
              <a:buNone/>
              <a:tabLst/>
              <a:defRPr/>
            </a:pPr>
            <a:r>
              <a:rPr kumimoji="0" lang="en-ZA" sz="1500" b="1"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mn-cs"/>
              </a:rPr>
              <a:t>Collaboratively innovating </a:t>
            </a:r>
            <a:r>
              <a:rPr kumimoji="0" lang="en-ZA" sz="1500" b="1"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mn-cs"/>
              </a:rPr>
              <a:t>and</a:t>
            </a:r>
            <a:r>
              <a:rPr kumimoji="0" lang="en-ZA" sz="1500" b="1" u="none" strike="noStrike" kern="1200" cap="none" spc="0" normalizeH="0" baseline="0" noProof="0" dirty="0">
                <a:ln>
                  <a:noFill/>
                </a:ln>
                <a:solidFill>
                  <a:srgbClr val="7E9ED2"/>
                </a:solidFill>
                <a:effectLst/>
                <a:uLnTx/>
                <a:uFillTx/>
                <a:latin typeface="Arial" panose="020B0604020202020204" pitchFamily="34" charset="0"/>
                <a:ea typeface="ＭＳ Ｐゴシック" charset="0"/>
                <a:cs typeface="+mn-cs"/>
              </a:rPr>
              <a:t> </a:t>
            </a:r>
            <a:r>
              <a:rPr kumimoji="0" lang="en-ZA" sz="1500" b="1"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mn-cs"/>
              </a:rPr>
              <a:t>localising </a:t>
            </a:r>
            <a:r>
              <a:rPr kumimoji="0" lang="en-ZA" sz="1500" b="1"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mn-cs"/>
              </a:rPr>
              <a:t>technologies</a:t>
            </a:r>
            <a:r>
              <a:rPr kumimoji="0" lang="en-ZA" sz="1500" b="1" u="none" strike="noStrike" kern="1200" cap="none" spc="0" normalizeH="0" baseline="0" noProof="0" dirty="0">
                <a:ln>
                  <a:noFill/>
                </a:ln>
                <a:solidFill>
                  <a:srgbClr val="7E9ED2"/>
                </a:solidFill>
                <a:effectLst/>
                <a:uLnTx/>
                <a:uFillTx/>
                <a:latin typeface="Arial" panose="020B0604020202020204" pitchFamily="34" charset="0"/>
                <a:ea typeface="ＭＳ Ｐゴシック" charset="0"/>
                <a:cs typeface="+mn-cs"/>
              </a:rPr>
              <a:t> </a:t>
            </a:r>
            <a:r>
              <a:rPr kumimoji="0" lang="en-ZA" sz="1500" b="1"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mn-cs"/>
              </a:rPr>
              <a:t>while</a:t>
            </a:r>
            <a:r>
              <a:rPr kumimoji="0" lang="en-ZA" sz="1500" b="1" u="none" strike="noStrike" kern="1200" cap="none" spc="0" normalizeH="0" baseline="0" noProof="0" dirty="0">
                <a:ln>
                  <a:noFill/>
                </a:ln>
                <a:solidFill>
                  <a:srgbClr val="7E9ED2"/>
                </a:solidFill>
                <a:effectLst/>
                <a:uLnTx/>
                <a:uFillTx/>
                <a:latin typeface="Arial" panose="020B0604020202020204" pitchFamily="34" charset="0"/>
                <a:ea typeface="ＭＳ Ｐゴシック" charset="0"/>
                <a:cs typeface="+mn-cs"/>
              </a:rPr>
              <a:t> </a:t>
            </a:r>
            <a:r>
              <a:rPr kumimoji="0" lang="en-ZA" sz="1500" b="1"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mn-cs"/>
              </a:rPr>
              <a:t>providing knowledge solutions</a:t>
            </a:r>
            <a:r>
              <a:rPr kumimoji="0" lang="en-ZA" sz="15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n-cs"/>
              </a:rPr>
              <a:t> </a:t>
            </a:r>
            <a:r>
              <a:rPr kumimoji="0" lang="en-ZA" sz="1500" b="1"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mn-cs"/>
              </a:rPr>
              <a:t>for </a:t>
            </a:r>
            <a:r>
              <a:rPr kumimoji="0" lang="en-ZA" sz="1500" b="1"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mn-cs"/>
              </a:rPr>
              <a:t>the inclusive and sustainable </a:t>
            </a:r>
            <a:r>
              <a:rPr kumimoji="0" lang="en-ZA" sz="1500" b="1"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mn-cs"/>
              </a:rPr>
              <a:t>advancement of </a:t>
            </a:r>
            <a:r>
              <a:rPr kumimoji="0" lang="en-ZA" sz="1500" b="1"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mn-cs"/>
              </a:rPr>
              <a:t>industry and society</a:t>
            </a:r>
            <a:endParaRPr kumimoji="0" lang="en-GB" sz="1500" b="1"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mn-cs"/>
            </a:endParaRPr>
          </a:p>
        </p:txBody>
      </p:sp>
      <p:sp>
        <p:nvSpPr>
          <p:cNvPr id="9" name="Title 1"/>
          <p:cNvSpPr>
            <a:spLocks noGrp="1"/>
          </p:cNvSpPr>
          <p:nvPr>
            <p:ph type="title"/>
          </p:nvPr>
        </p:nvSpPr>
        <p:spPr/>
        <p:txBody>
          <a:bodyPr/>
          <a:lstStyle/>
          <a:p>
            <a:r>
              <a:rPr lang="en-US" sz="2600" dirty="0"/>
              <a:t>Vision and mission</a:t>
            </a:r>
            <a:endParaRPr lang="en-ZA" sz="2600" dirty="0"/>
          </a:p>
        </p:txBody>
      </p:sp>
    </p:spTree>
    <p:extLst>
      <p:ext uri="{BB962C8B-B14F-4D97-AF65-F5344CB8AC3E}">
        <p14:creationId xmlns:p14="http://schemas.microsoft.com/office/powerpoint/2010/main" xmlns="" val="1254992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112680" y="1160748"/>
            <a:ext cx="9073524" cy="5106626"/>
          </a:xfrm>
          <a:prstGeom prst="rect">
            <a:avLst/>
          </a:prstGeom>
        </p:spPr>
      </p:pic>
      <p:sp>
        <p:nvSpPr>
          <p:cNvPr id="5" name="Rounded Rectangle 4"/>
          <p:cNvSpPr/>
          <p:nvPr/>
        </p:nvSpPr>
        <p:spPr>
          <a:xfrm>
            <a:off x="2468452" y="1298822"/>
            <a:ext cx="1941192" cy="851039"/>
          </a:xfrm>
          <a:prstGeom prst="roundRect">
            <a:avLst>
              <a:gd name="adj" fmla="val 0"/>
            </a:avLst>
          </a:prstGeom>
          <a:noFill/>
          <a:ln>
            <a:noFill/>
          </a:ln>
          <a:effectLst/>
          <a:scene3d>
            <a:camera prst="orthographicFront"/>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P</a:t>
            </a:r>
            <a:r>
              <a:rPr kumimoji="0" lang="en-Z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eople-centred</a:t>
            </a:r>
          </a:p>
        </p:txBody>
      </p:sp>
      <p:sp>
        <p:nvSpPr>
          <p:cNvPr id="6" name="Rounded Rectangle 5"/>
          <p:cNvSpPr/>
          <p:nvPr/>
        </p:nvSpPr>
        <p:spPr>
          <a:xfrm>
            <a:off x="4788112" y="1298822"/>
            <a:ext cx="1772906" cy="851039"/>
          </a:xfrm>
          <a:prstGeom prst="roundRect">
            <a:avLst>
              <a:gd name="adj" fmla="val 0"/>
            </a:avLst>
          </a:prstGeom>
          <a:noFill/>
          <a:ln>
            <a:noFill/>
          </a:ln>
          <a:effectLst/>
          <a:scene3d>
            <a:camera prst="orthographicFront"/>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I</a:t>
            </a:r>
            <a:r>
              <a:rPr kumimoji="0" lang="en-Z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ntegrity</a:t>
            </a:r>
          </a:p>
        </p:txBody>
      </p:sp>
      <p:sp>
        <p:nvSpPr>
          <p:cNvPr id="7" name="Rounded Rectangle 6"/>
          <p:cNvSpPr/>
          <p:nvPr/>
        </p:nvSpPr>
        <p:spPr>
          <a:xfrm>
            <a:off x="7036223" y="1298822"/>
            <a:ext cx="1732910" cy="851039"/>
          </a:xfrm>
          <a:prstGeom prst="roundRect">
            <a:avLst>
              <a:gd name="adj" fmla="val 0"/>
            </a:avLst>
          </a:prstGeom>
          <a:noFill/>
          <a:ln>
            <a:noFill/>
          </a:ln>
          <a:effectLst/>
          <a:scene3d>
            <a:camera prst="orthographicFront"/>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C</a:t>
            </a:r>
            <a:r>
              <a:rPr kumimoji="0" lang="en-Z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ollaboration</a:t>
            </a:r>
          </a:p>
        </p:txBody>
      </p:sp>
      <p:sp>
        <p:nvSpPr>
          <p:cNvPr id="8" name="Rounded Rectangle 7"/>
          <p:cNvSpPr/>
          <p:nvPr/>
        </p:nvSpPr>
        <p:spPr>
          <a:xfrm>
            <a:off x="533917" y="1298822"/>
            <a:ext cx="1458924" cy="851039"/>
          </a:xfrm>
          <a:prstGeom prst="roundRect">
            <a:avLst>
              <a:gd name="adj" fmla="val 0"/>
            </a:avLst>
          </a:prstGeom>
          <a:noFill/>
          <a:ln>
            <a:noFill/>
          </a:ln>
          <a:effectLst/>
          <a:scene3d>
            <a:camera prst="orthographicFront"/>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E</a:t>
            </a:r>
            <a:r>
              <a:rPr kumimoji="0" lang="en-Z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xcellence</a:t>
            </a:r>
          </a:p>
        </p:txBody>
      </p:sp>
      <p:sp>
        <p:nvSpPr>
          <p:cNvPr id="9" name="TextBox 8"/>
          <p:cNvSpPr txBox="1"/>
          <p:nvPr/>
        </p:nvSpPr>
        <p:spPr>
          <a:xfrm>
            <a:off x="378640" y="2486954"/>
            <a:ext cx="1769479" cy="223703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We excel at R&amp;D and industrial </a:t>
            </a:r>
            <a:r>
              <a:rPr kumimoji="0" lang="en-GB" sz="14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innovation</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 </a:t>
            </a:r>
            <a:r>
              <a:rPr kumimoji="0" lang="en-GB"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solutions that address South Africa’s challenges. We are unashamedly </a:t>
            </a:r>
            <a:r>
              <a:rPr kumimoji="0" lang="en-GB" sz="14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passionate</a:t>
            </a:r>
            <a:r>
              <a:rPr kumimoji="0" lang="en-GB" sz="1400" b="1" i="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 </a:t>
            </a:r>
            <a:r>
              <a:rPr kumimoji="0" lang="en-GB"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about the </a:t>
            </a:r>
            <a:r>
              <a:rPr kumimoji="0" lang="en-GB" sz="14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impact</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 </a:t>
            </a:r>
            <a:r>
              <a:rPr kumimoji="0" lang="en-GB"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we make and pursue </a:t>
            </a:r>
            <a:r>
              <a:rPr kumimoji="0" lang="en-GB" sz="14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excellence</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 </a:t>
            </a:r>
            <a:r>
              <a:rPr kumimoji="0" lang="en-GB"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in every facet of CSIR life.</a:t>
            </a:r>
            <a:endParaRPr kumimoji="0" lang="en-ZA"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sp>
        <p:nvSpPr>
          <p:cNvPr id="10" name="Rectangle 9"/>
          <p:cNvSpPr/>
          <p:nvPr/>
        </p:nvSpPr>
        <p:spPr>
          <a:xfrm>
            <a:off x="2543023" y="2486954"/>
            <a:ext cx="1792051" cy="2432779"/>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We </a:t>
            </a:r>
            <a:r>
              <a:rPr kumimoji="0" lang="en-GB" sz="14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care</a:t>
            </a:r>
            <a:r>
              <a:rPr kumimoji="0" lang="en-GB" sz="1400" b="0"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 </a:t>
            </a:r>
            <a:r>
              <a:rPr kumimoji="0" lang="en-GB"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about people – our impact through innovation aims to </a:t>
            </a:r>
            <a:r>
              <a:rPr kumimoji="0" lang="en-GB" sz="14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improve lives</a:t>
            </a:r>
            <a:r>
              <a:rPr kumimoji="0" lang="en-GB" sz="14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 </a:t>
            </a:r>
            <a:r>
              <a:rPr kumimoji="0" lang="en-GB"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We respect each other’s </a:t>
            </a:r>
            <a:r>
              <a:rPr kumimoji="0" lang="en-GB" sz="14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diversity</a:t>
            </a:r>
            <a:r>
              <a:rPr kumimoji="0" lang="en-GB"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 and uphold the </a:t>
            </a:r>
            <a:r>
              <a:rPr kumimoji="0" lang="en-GB" sz="14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dignity</a:t>
            </a:r>
            <a:r>
              <a:rPr kumimoji="0" lang="en-GB" sz="1400" b="0"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 </a:t>
            </a:r>
            <a:r>
              <a:rPr kumimoji="0" lang="en-GB"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of every person, regardless of </a:t>
            </a:r>
            <a:r>
              <a:rPr kumimoji="0" lang="en-GB" sz="14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culture or belief system</a:t>
            </a:r>
            <a:r>
              <a:rPr kumimoji="0" lang="en-GB" sz="14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 </a:t>
            </a:r>
            <a:r>
              <a:rPr kumimoji="0" lang="en-GB"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We treat our </a:t>
            </a:r>
            <a:r>
              <a:rPr kumimoji="0" lang="en-GB" sz="14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stakeholders</a:t>
            </a:r>
            <a:r>
              <a:rPr kumimoji="0" lang="en-GB" sz="1400" b="0"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 </a:t>
            </a:r>
            <a:r>
              <a:rPr kumimoji="0" lang="en-GB"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the way we like to be treated.</a:t>
            </a:r>
            <a:endParaRPr kumimoji="0" lang="en-ZA"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sp>
        <p:nvSpPr>
          <p:cNvPr id="11" name="Rectangle 10"/>
          <p:cNvSpPr/>
          <p:nvPr/>
        </p:nvSpPr>
        <p:spPr>
          <a:xfrm>
            <a:off x="4729977" y="2486954"/>
            <a:ext cx="1889176" cy="26285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We value integrity – in ourselves and in others. We are </a:t>
            </a:r>
            <a:r>
              <a:rPr kumimoji="0" lang="en-GB" sz="14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honest</a:t>
            </a:r>
            <a:r>
              <a:rPr kumimoji="0" lang="en-GB"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 and </a:t>
            </a:r>
            <a:r>
              <a:rPr kumimoji="0" lang="en-GB" sz="14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fair</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 </a:t>
            </a:r>
            <a:r>
              <a:rPr kumimoji="0" lang="en-GB"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in how we work and how we engage the world around us. </a:t>
            </a:r>
            <a:r>
              <a:rPr kumimoji="0" lang="en-ZA"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We respect the trust that our colleagues and our stakeholders place in us and commit to ethical decision-making, delivery and governance.</a:t>
            </a:r>
          </a:p>
        </p:txBody>
      </p:sp>
      <p:sp>
        <p:nvSpPr>
          <p:cNvPr id="12" name="Rectangle 11"/>
          <p:cNvSpPr/>
          <p:nvPr/>
        </p:nvSpPr>
        <p:spPr>
          <a:xfrm>
            <a:off x="6929001" y="2486954"/>
            <a:ext cx="1947356" cy="184555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We are keen to learn from one another and </a:t>
            </a:r>
            <a:r>
              <a:rPr kumimoji="0" lang="en-GB" sz="14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collaborate</a:t>
            </a:r>
            <a:r>
              <a:rPr kumimoji="0" lang="en-GB" sz="1400" b="0"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 </a:t>
            </a:r>
            <a:r>
              <a:rPr kumimoji="0" lang="en-GB"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across the organisation and with external partners, to ensure our work has the best chance to </a:t>
            </a:r>
            <a:r>
              <a:rPr kumimoji="0" lang="en-GB" sz="14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innovate</a:t>
            </a:r>
            <a:r>
              <a:rPr kumimoji="0" lang="en-GB" sz="1400" b="0"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 </a:t>
            </a:r>
            <a:r>
              <a:rPr kumimoji="0" lang="en-GB"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a better future for South Africans. </a:t>
            </a:r>
            <a:endParaRPr kumimoji="0" lang="en-ZA" sz="14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sp>
        <p:nvSpPr>
          <p:cNvPr id="14" name="Title 1"/>
          <p:cNvSpPr>
            <a:spLocks noGrp="1"/>
          </p:cNvSpPr>
          <p:nvPr>
            <p:ph type="title"/>
          </p:nvPr>
        </p:nvSpPr>
        <p:spPr/>
        <p:txBody>
          <a:bodyPr/>
          <a:lstStyle/>
          <a:p>
            <a:r>
              <a:rPr lang="en-US" sz="2600" dirty="0"/>
              <a:t>Our values</a:t>
            </a:r>
            <a:endParaRPr lang="en-ZA" sz="2600" dirty="0"/>
          </a:p>
        </p:txBody>
      </p:sp>
    </p:spTree>
    <p:extLst>
      <p:ext uri="{BB962C8B-B14F-4D97-AF65-F5344CB8AC3E}">
        <p14:creationId xmlns:p14="http://schemas.microsoft.com/office/powerpoint/2010/main" xmlns="" val="54036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210227" y="3833032"/>
            <a:ext cx="2793096" cy="1648196"/>
          </a:xfrm>
          <a:prstGeom prst="roundRect">
            <a:avLst>
              <a:gd name="adj" fmla="val 9776"/>
            </a:avLst>
          </a:prstGeom>
          <a:gradFill>
            <a:gsLst>
              <a:gs pos="0">
                <a:schemeClr val="accent1">
                  <a:lumMod val="5000"/>
                  <a:lumOff val="95000"/>
                  <a:alpha val="0"/>
                </a:schemeClr>
              </a:gs>
              <a:gs pos="100000">
                <a:schemeClr val="bg1"/>
              </a:gs>
            </a:gsLst>
            <a:lin ang="0" scaled="1"/>
          </a:gradFill>
          <a:ln w="12700">
            <a:gradFill flip="none" rotWithShape="1">
              <a:gsLst>
                <a:gs pos="0">
                  <a:schemeClr val="accent1">
                    <a:lumMod val="5000"/>
                    <a:lumOff val="95000"/>
                    <a:alpha val="0"/>
                  </a:schemeClr>
                </a:gs>
                <a:gs pos="100000">
                  <a:srgbClr val="949CA4"/>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217488" y="3833032"/>
            <a:ext cx="3010028" cy="1648196"/>
          </a:xfrm>
          <a:prstGeom prst="roundRect">
            <a:avLst>
              <a:gd name="adj" fmla="val 9776"/>
            </a:avLst>
          </a:prstGeom>
          <a:gradFill>
            <a:gsLst>
              <a:gs pos="0">
                <a:schemeClr val="accent1">
                  <a:lumMod val="5000"/>
                  <a:lumOff val="95000"/>
                  <a:alpha val="0"/>
                </a:schemeClr>
              </a:gs>
              <a:gs pos="100000">
                <a:schemeClr val="bg1"/>
              </a:gs>
            </a:gsLst>
            <a:lin ang="10800000" scaled="1"/>
          </a:gradFill>
          <a:ln w="12700">
            <a:gradFill flip="none" rotWithShape="1">
              <a:gsLst>
                <a:gs pos="0">
                  <a:schemeClr val="accent1">
                    <a:lumMod val="5000"/>
                    <a:lumOff val="95000"/>
                    <a:alpha val="0"/>
                  </a:schemeClr>
                </a:gs>
                <a:gs pos="100000">
                  <a:srgbClr val="949CA4"/>
                </a:gs>
              </a:gsLst>
              <a:lin ang="1080000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17488" y="1808820"/>
            <a:ext cx="3098776" cy="1692188"/>
          </a:xfrm>
          <a:prstGeom prst="roundRect">
            <a:avLst>
              <a:gd name="adj" fmla="val 9776"/>
            </a:avLst>
          </a:prstGeom>
          <a:noFill/>
          <a:ln w="12700">
            <a:gradFill flip="none" rotWithShape="1">
              <a:gsLst>
                <a:gs pos="0">
                  <a:schemeClr val="accent1">
                    <a:lumMod val="5000"/>
                    <a:lumOff val="95000"/>
                    <a:alpha val="0"/>
                  </a:schemeClr>
                </a:gs>
                <a:gs pos="100000">
                  <a:srgbClr val="949CA4"/>
                </a:gs>
              </a:gsLst>
              <a:lin ang="1080000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3203087" y="2276872"/>
            <a:ext cx="2737065" cy="2664296"/>
          </a:xfrm>
          <a:prstGeom prst="rect">
            <a:avLst/>
          </a:prstGeom>
        </p:spPr>
      </p:pic>
      <p:sp>
        <p:nvSpPr>
          <p:cNvPr id="8" name="Rectangle 7"/>
          <p:cNvSpPr/>
          <p:nvPr/>
        </p:nvSpPr>
        <p:spPr>
          <a:xfrm>
            <a:off x="330019" y="1971295"/>
            <a:ext cx="2986244" cy="1408078"/>
          </a:xfrm>
          <a:prstGeom prst="rect">
            <a:avLst/>
          </a:prstGeom>
        </p:spPr>
        <p:txBody>
          <a:bodyPr wrap="square">
            <a:spAutoFit/>
          </a:bodyPr>
          <a:lstStyle/>
          <a:p>
            <a:pPr marL="0" marR="0" lvl="0" indent="0" algn="l" defTabSz="914400" rtl="0" eaLnBrk="0" fontAlgn="base" latinLnBrk="0" hangingPunct="0">
              <a:lnSpc>
                <a:spcPct val="5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Growth </a:t>
            </a:r>
          </a:p>
          <a:p>
            <a:pPr marL="0" marR="0" lvl="0" indent="0" algn="l" defTabSz="914400" rtl="0" eaLnBrk="0" fontAlgn="base" latinLnBrk="0" hangingPunct="0">
              <a:lnSpc>
                <a:spcPct val="5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a:p>
            <a:pPr lvl="0" eaLnBrk="0" fontAlgn="base" hangingPunct="0">
              <a:spcBef>
                <a:spcPct val="0"/>
              </a:spcBef>
              <a:spcAft>
                <a:spcPct val="0"/>
              </a:spcAft>
              <a:defRPr/>
            </a:pPr>
            <a:r>
              <a:rPr lang="en-US" sz="1200" dirty="0">
                <a:solidFill>
                  <a:srgbClr val="032C50"/>
                </a:solidFill>
                <a:latin typeface="Arial" panose="020B0604020202020204" pitchFamily="34" charset="0"/>
                <a:ea typeface="ＭＳ Ｐゴシック" charset="0"/>
                <a:cs typeface="Arial" panose="020B0604020202020204" pitchFamily="34" charset="0"/>
              </a:rPr>
              <a:t>Refers to inclusive and dual growth for the country and the CSIR. The CSIR will use its capabilities in </a:t>
            </a:r>
            <a:r>
              <a:rPr lang="en-US" sz="1200" dirty="0" err="1">
                <a:solidFill>
                  <a:srgbClr val="032C50"/>
                </a:solidFill>
                <a:latin typeface="Arial" panose="020B0604020202020204" pitchFamily="34" charset="0"/>
                <a:ea typeface="ＭＳ Ｐゴシック" charset="0"/>
                <a:cs typeface="Arial" panose="020B0604020202020204" pitchFamily="34" charset="0"/>
              </a:rPr>
              <a:t>e.g</a:t>
            </a:r>
            <a:r>
              <a:rPr lang="en-US" sz="1200" dirty="0">
                <a:solidFill>
                  <a:srgbClr val="032C50"/>
                </a:solidFill>
                <a:latin typeface="Arial" panose="020B0604020202020204" pitchFamily="34" charset="0"/>
                <a:ea typeface="ＭＳ Ｐゴシック" charset="0"/>
                <a:cs typeface="Arial" panose="020B0604020202020204" pitchFamily="34" charset="0"/>
              </a:rPr>
              <a:t> skilled human capital and infrastructure to assist in growing the economy; but will also grow to become a world-class organisation. </a:t>
            </a:r>
          </a:p>
        </p:txBody>
      </p:sp>
      <p:sp>
        <p:nvSpPr>
          <p:cNvPr id="9" name="Rectangle 8"/>
          <p:cNvSpPr/>
          <p:nvPr/>
        </p:nvSpPr>
        <p:spPr>
          <a:xfrm>
            <a:off x="6017081" y="2006450"/>
            <a:ext cx="2923346" cy="1508105"/>
          </a:xfrm>
          <a:prstGeom prst="rect">
            <a:avLst/>
          </a:prstGeom>
        </p:spPr>
        <p:txBody>
          <a:bodyPr wrap="square">
            <a:spAutoFit/>
          </a:bodyPr>
          <a:lstStyle/>
          <a:p>
            <a:pPr marL="0" marR="0" lvl="0" indent="0" algn="l" defTabSz="914400" rtl="0" eaLnBrk="0" fontAlgn="base" latinLnBrk="0" hangingPunct="0">
              <a:lnSpc>
                <a:spcPct val="5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Sustainability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Focuses on CSIR-developed technologies that lead to the advancement and sustainability of SA enterprises and the financial sustainability of the organisation in a resource-constrained environment.</a:t>
            </a:r>
          </a:p>
        </p:txBody>
      </p:sp>
      <p:sp>
        <p:nvSpPr>
          <p:cNvPr id="10" name="Rounded Rectangle 9"/>
          <p:cNvSpPr/>
          <p:nvPr/>
        </p:nvSpPr>
        <p:spPr>
          <a:xfrm>
            <a:off x="6034800" y="1808820"/>
            <a:ext cx="2968523" cy="1692188"/>
          </a:xfrm>
          <a:prstGeom prst="roundRect">
            <a:avLst>
              <a:gd name="adj" fmla="val 9776"/>
            </a:avLst>
          </a:prstGeom>
          <a:noFill/>
          <a:ln w="12700">
            <a:gradFill flip="none" rotWithShape="1">
              <a:gsLst>
                <a:gs pos="0">
                  <a:schemeClr val="accent1">
                    <a:lumMod val="5000"/>
                    <a:lumOff val="95000"/>
                    <a:alpha val="0"/>
                  </a:schemeClr>
                </a:gs>
                <a:gs pos="100000">
                  <a:srgbClr val="949CA4"/>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30019" y="3967919"/>
            <a:ext cx="2968525" cy="1300356"/>
          </a:xfrm>
          <a:prstGeom prst="rect">
            <a:avLst/>
          </a:prstGeom>
        </p:spPr>
        <p:txBody>
          <a:bodyPr wrap="square">
            <a:spAutoFit/>
          </a:bodyPr>
          <a:lstStyle/>
          <a:p>
            <a:pPr marL="0" marR="0" lvl="0" indent="0" algn="l" defTabSz="914400" rtl="0" eaLnBrk="0" fontAlgn="base" latinLnBrk="0" hangingPunct="0">
              <a:lnSpc>
                <a:spcPct val="5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Impact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Focuses on the commercialisation of our technologies and innovations for industrial development, as well as technology and knowledge transfer that enable a capable state.</a:t>
            </a:r>
            <a:endParaRPr kumimoji="0" lang="en-ZA"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sp>
        <p:nvSpPr>
          <p:cNvPr id="12" name="Rectangle 11"/>
          <p:cNvSpPr/>
          <p:nvPr/>
        </p:nvSpPr>
        <p:spPr>
          <a:xfrm>
            <a:off x="6034800" y="4038228"/>
            <a:ext cx="2968523" cy="1115690"/>
          </a:xfrm>
          <a:prstGeom prst="rect">
            <a:avLst/>
          </a:prstGeom>
        </p:spPr>
        <p:txBody>
          <a:bodyPr wrap="square">
            <a:spAutoFit/>
          </a:bodyPr>
          <a:lstStyle/>
          <a:p>
            <a:pPr marL="0" marR="0" lvl="0" indent="0" algn="l" defTabSz="914400" rtl="0" eaLnBrk="0" fontAlgn="base" latinLnBrk="0" hangingPunct="0">
              <a:lnSpc>
                <a:spcPct val="5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Relevance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Addresses the CSIR’s role in driving the relevance of innovation in inclusive</a:t>
            </a:r>
            <a:r>
              <a:rPr kumimoji="0" lang="en-US" sz="1200" b="0" i="0" u="none" strike="noStrike" kern="1200" cap="none" spc="0" normalizeH="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 </a:t>
            </a:r>
            <a:r>
              <a:rPr kumimoji="0" lang="en-US"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sustainable industrial development</a:t>
            </a:r>
            <a:r>
              <a:rPr kumimoji="0" lang="en-US" sz="1200" b="0" i="0" u="none" strike="noStrike" kern="1200" cap="none" spc="0" normalizeH="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 and the creation of a capable state.</a:t>
            </a:r>
            <a:endParaRPr kumimoji="0" lang="en-ZA"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sp>
        <p:nvSpPr>
          <p:cNvPr id="15" name="Title 2"/>
          <p:cNvSpPr>
            <a:spLocks noGrp="1"/>
          </p:cNvSpPr>
          <p:nvPr>
            <p:ph type="title"/>
          </p:nvPr>
        </p:nvSpPr>
        <p:spPr/>
        <p:txBody>
          <a:bodyPr/>
          <a:lstStyle/>
          <a:p>
            <a:r>
              <a:rPr lang="en-US" sz="2600" dirty="0"/>
              <a:t>The CSIR strategic intent</a:t>
            </a:r>
            <a:endParaRPr lang="en-ZA" sz="2600" dirty="0"/>
          </a:p>
        </p:txBody>
      </p:sp>
    </p:spTree>
    <p:extLst>
      <p:ext uri="{BB962C8B-B14F-4D97-AF65-F5344CB8AC3E}">
        <p14:creationId xmlns:p14="http://schemas.microsoft.com/office/powerpoint/2010/main" xmlns="" val="663580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038" y="1274315"/>
            <a:ext cx="9146658" cy="5583493"/>
            <a:chOff x="463340" y="1274506"/>
            <a:chExt cx="9146658" cy="5583493"/>
          </a:xfrm>
        </p:grpSpPr>
        <p:pic>
          <p:nvPicPr>
            <p:cNvPr id="4" name="Picture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463340" y="1274506"/>
              <a:ext cx="9146658" cy="5583493"/>
            </a:xfrm>
            <a:prstGeom prst="rect">
              <a:avLst/>
            </a:prstGeom>
          </p:spPr>
        </p:pic>
        <p:sp>
          <p:nvSpPr>
            <p:cNvPr id="5" name="TextBox 4"/>
            <p:cNvSpPr txBox="1"/>
            <p:nvPr/>
          </p:nvSpPr>
          <p:spPr>
            <a:xfrm>
              <a:off x="2075996" y="1579435"/>
              <a:ext cx="7238782" cy="553998"/>
            </a:xfrm>
            <a:prstGeom prst="rect">
              <a:avLst/>
            </a:prstGeom>
          </p:spPr>
          <p:txBody>
            <a:bodyPr wrap="square">
              <a:spAutoFit/>
            </a:bodyPr>
            <a:lstStyle>
              <a:defPPr>
                <a:defRPr lang="en-US"/>
              </a:defPPr>
              <a:lvl2pPr marL="1077912" lvl="1">
                <a:defRPr sz="1600" b="1">
                  <a:solidFill>
                    <a:srgbClr val="1F497D">
                      <a:lumMod val="50000"/>
                    </a:srgbClr>
                  </a:solidFill>
                  <a:latin typeface="Arial" panose="020B0604020202020204" pitchFamily="34" charset="0"/>
                  <a:cs typeface="Arial" panose="020B0604020202020204" pitchFamily="34" charset="0"/>
                </a:defRPr>
              </a:lvl2pPr>
            </a:lstStyle>
            <a:p>
              <a:pPr marL="15875" lvl="1">
                <a:defRPr/>
              </a:pPr>
              <a:r>
                <a:rPr lang="en-US" sz="1500" dirty="0">
                  <a:solidFill>
                    <a:srgbClr val="032C50"/>
                  </a:solidFill>
                </a:rPr>
                <a:t>Conduct research and development of transformative technologies </a:t>
              </a:r>
            </a:p>
            <a:p>
              <a:pPr marL="15875" lvl="1">
                <a:defRPr/>
              </a:pPr>
              <a:r>
                <a:rPr lang="en-US" sz="1500" dirty="0">
                  <a:solidFill>
                    <a:srgbClr val="032C50"/>
                  </a:solidFill>
                </a:rPr>
                <a:t>and accelerate their diffusion.</a:t>
              </a:r>
              <a:endParaRPr kumimoji="0" lang="en-ZA" sz="15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sp>
          <p:nvSpPr>
            <p:cNvPr id="6" name="Rectangle 5"/>
            <p:cNvSpPr/>
            <p:nvPr/>
          </p:nvSpPr>
          <p:spPr>
            <a:xfrm>
              <a:off x="2836753" y="2598833"/>
              <a:ext cx="6400911" cy="784830"/>
            </a:xfrm>
            <a:prstGeom prst="rect">
              <a:avLst/>
            </a:prstGeom>
          </p:spPr>
          <p:txBody>
            <a:bodyPr wrap="square">
              <a:spAutoFit/>
            </a:bodyPr>
            <a:lstStyle/>
            <a:p>
              <a:pPr marL="15875" lvl="1">
                <a:defRPr/>
              </a:pPr>
              <a:r>
                <a:rPr lang="en-US" sz="1500" b="1" dirty="0">
                  <a:solidFill>
                    <a:srgbClr val="032C50"/>
                  </a:solidFill>
                  <a:latin typeface="Arial" panose="020B0604020202020204" pitchFamily="34" charset="0"/>
                  <a:cs typeface="Arial" panose="020B0604020202020204" pitchFamily="34" charset="0"/>
                </a:rPr>
                <a:t>Improve the competitiveness of high-impact industries to support South Africa's re-industrialisation by collaboratively developing, localising and implementing technology.</a:t>
              </a:r>
              <a:endParaRPr lang="en-US" sz="1500" b="1" dirty="0">
                <a:solidFill>
                  <a:srgbClr val="032C50"/>
                </a:solidFill>
                <a:latin typeface="Arial" panose="020B0604020202020204" pitchFamily="34" charset="0"/>
                <a:ea typeface="ＭＳ Ｐゴシック" charset="0"/>
                <a:cs typeface="Arial" panose="020B0604020202020204" pitchFamily="34" charset="0"/>
              </a:endParaRPr>
            </a:p>
          </p:txBody>
        </p:sp>
        <p:sp>
          <p:nvSpPr>
            <p:cNvPr id="7" name="Rectangle 6"/>
            <p:cNvSpPr/>
            <p:nvPr/>
          </p:nvSpPr>
          <p:spPr>
            <a:xfrm>
              <a:off x="2072348" y="3753056"/>
              <a:ext cx="6718678" cy="553998"/>
            </a:xfrm>
            <a:prstGeom prst="rect">
              <a:avLst/>
            </a:prstGeom>
          </p:spPr>
          <p:txBody>
            <a:bodyPr wrap="square">
              <a:spAutoFit/>
            </a:bodyPr>
            <a:lstStyle/>
            <a:p>
              <a:pPr marL="12700" marR="0" lvl="1" defTabSz="914400" rtl="0" eaLnBrk="0" fontAlgn="base" latinLnBrk="0" hangingPunct="0">
                <a:lnSpc>
                  <a:spcPct val="100000"/>
                </a:lnSpc>
                <a:spcBef>
                  <a:spcPct val="0"/>
                </a:spcBef>
                <a:spcAft>
                  <a:spcPct val="0"/>
                </a:spcAft>
                <a:buClrTx/>
                <a:buSzTx/>
                <a:buFontTx/>
                <a:buNone/>
                <a:defRPr/>
              </a:pPr>
              <a:r>
                <a:rPr kumimoji="0" lang="en-ZA" sz="15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Drive socioeconomic transformation through RD&amp;I that supports the development of a capable state.</a:t>
              </a:r>
            </a:p>
          </p:txBody>
        </p:sp>
        <p:sp>
          <p:nvSpPr>
            <p:cNvPr id="8" name="Rectangle 7"/>
            <p:cNvSpPr/>
            <p:nvPr/>
          </p:nvSpPr>
          <p:spPr>
            <a:xfrm>
              <a:off x="2836753" y="4984961"/>
              <a:ext cx="5189867" cy="323165"/>
            </a:xfrm>
            <a:prstGeom prst="rect">
              <a:avLst/>
            </a:prstGeom>
          </p:spPr>
          <p:txBody>
            <a:bodyPr wrap="square">
              <a:spAutoFit/>
            </a:bodyPr>
            <a:lstStyle/>
            <a:p>
              <a:pPr marL="15875" marR="0" lvl="1" defTabSz="914400" rtl="0" eaLnBrk="0" fontAlgn="base" latinLnBrk="0" hangingPunct="0">
                <a:lnSpc>
                  <a:spcPct val="100000"/>
                </a:lnSpc>
                <a:spcBef>
                  <a:spcPct val="0"/>
                </a:spcBef>
                <a:spcAft>
                  <a:spcPct val="0"/>
                </a:spcAft>
                <a:buClrTx/>
                <a:buSzTx/>
                <a:buFontTx/>
                <a:buNone/>
                <a:defRPr/>
              </a:pPr>
              <a:r>
                <a:rPr kumimoji="0" lang="en-ZA" sz="15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Build and transform human capital and infrastructure. </a:t>
              </a:r>
            </a:p>
          </p:txBody>
        </p:sp>
        <p:sp>
          <p:nvSpPr>
            <p:cNvPr id="9" name="Rectangle 8"/>
            <p:cNvSpPr/>
            <p:nvPr/>
          </p:nvSpPr>
          <p:spPr>
            <a:xfrm>
              <a:off x="2219399" y="5935243"/>
              <a:ext cx="5954272" cy="553998"/>
            </a:xfrm>
            <a:prstGeom prst="rect">
              <a:avLst/>
            </a:prstGeom>
          </p:spPr>
          <p:txBody>
            <a:bodyPr wrap="square">
              <a:spAutoFit/>
            </a:bodyPr>
            <a:lstStyle/>
            <a:p>
              <a:pPr marL="15875" marR="0" lvl="1" defTabSz="914400" rtl="0" eaLnBrk="0" fontAlgn="base" latinLnBrk="0" hangingPunct="0">
                <a:lnSpc>
                  <a:spcPct val="100000"/>
                </a:lnSpc>
                <a:spcBef>
                  <a:spcPct val="0"/>
                </a:spcBef>
                <a:spcAft>
                  <a:spcPct val="0"/>
                </a:spcAft>
                <a:buClrTx/>
                <a:buSzTx/>
                <a:buFontTx/>
                <a:buNone/>
                <a:defRPr/>
              </a:pPr>
              <a:r>
                <a:rPr kumimoji="0" lang="en-ZA" sz="15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Diversify income and maintain financial sustainability and</a:t>
              </a:r>
              <a:r>
                <a:rPr kumimoji="0" lang="en-ZA" sz="1500" b="1" i="0" u="none" strike="noStrike" kern="1200" cap="none" spc="0" normalizeH="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 </a:t>
              </a:r>
              <a:r>
                <a:rPr kumimoji="0" lang="en-ZA" sz="15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good governance.</a:t>
              </a: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182602" y="1660713"/>
              <a:ext cx="440952" cy="4409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829311" y="2737592"/>
              <a:ext cx="447544" cy="44754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829311" y="4826209"/>
              <a:ext cx="589878" cy="58987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1007473" y="3753057"/>
              <a:ext cx="553998" cy="55399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1104125" y="5958447"/>
              <a:ext cx="490334" cy="490334"/>
            </a:xfrm>
            <a:prstGeom prst="rect">
              <a:avLst/>
            </a:prstGeom>
          </p:spPr>
        </p:pic>
      </p:grpSp>
      <p:sp>
        <p:nvSpPr>
          <p:cNvPr id="18" name="Title 1"/>
          <p:cNvSpPr>
            <a:spLocks noGrp="1"/>
          </p:cNvSpPr>
          <p:nvPr>
            <p:ph type="title"/>
          </p:nvPr>
        </p:nvSpPr>
        <p:spPr>
          <a:xfrm>
            <a:off x="457200" y="152636"/>
            <a:ext cx="8229600" cy="972108"/>
          </a:xfrm>
        </p:spPr>
        <p:txBody>
          <a:bodyPr/>
          <a:lstStyle/>
          <a:p>
            <a:r>
              <a:rPr lang="en-US" sz="2600" dirty="0"/>
              <a:t>Strategic objectives</a:t>
            </a:r>
            <a:endParaRPr lang="en-ZA" sz="2600" dirty="0"/>
          </a:p>
        </p:txBody>
      </p:sp>
    </p:spTree>
    <p:extLst>
      <p:ext uri="{BB962C8B-B14F-4D97-AF65-F5344CB8AC3E}">
        <p14:creationId xmlns:p14="http://schemas.microsoft.com/office/powerpoint/2010/main" xmlns="" val="38879455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1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2&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 %1 %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m&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5&quot;&gt;&lt;elem m_fUsage=&quot;2.11230738899999970215E+00&quot;&gt;&lt;m_msothmcolidx val=&quot;0&quot;/&gt;&lt;m_rgb r=&quot;9F&quot; g=&quot;BB&quot; b=&quot;59&quot;/&gt;&lt;m_nBrightness tagver0=&quot;26206&quot; tagname0=&quot;m_nBrightnessUNRECOGNIZED&quot; val=&quot;0&quot;/&gt;&lt;/elem&gt;&lt;elem m_fUsage=&quot;1.86190821000000017449E+00&quot;&gt;&lt;m_msothmcolidx val=&quot;0&quot;/&gt;&lt;m_rgb r=&quot;C0&quot; g=&quot;5A&quot; b=&quot;4D&quot;/&gt;&lt;m_nBrightness tagver0=&quot;26206&quot; tagname0=&quot;m_nBrightnessUNRECOGNIZED&quot; val=&quot;0&quot;/&gt;&lt;/elem&gt;&lt;elem m_fUsage=&quot;1.81000000000000005329E+00&quot;&gt;&lt;m_msothmcolidx val=&quot;0&quot;/&gt;&lt;m_rgb r=&quot;96&quot; g=&quot;05&quot; b=&quot;05&quot;/&gt;&lt;m_nBrightness tagver0=&quot;26206&quot; tagname0=&quot;m_nBrightnessUNRECOGNIZED&quot; val=&quot;0&quot;/&gt;&lt;/elem&gt;&lt;elem m_fUsage=&quot;7.29000000000000092371E-01&quot;&gt;&lt;m_msothmcolidx val=&quot;0&quot;/&gt;&lt;m_rgb r=&quot;D1&quot; g=&quot;D5&quot; b=&quot;ED&quot;/&gt;&lt;m_nBrightness tagver0=&quot;26206&quot; tagname0=&quot;m_nBrightnessUNRECOGNIZED&quot; val=&quot;0&quot;/&gt;&lt;/elem&gt;&lt;elem m_fUsage=&quot;3.48678440100000153201E-01&quot;&gt;&lt;m_msothmcolidx val=&quot;0&quot;/&gt;&lt;m_rgb r=&quot;CE&quot; g=&quot;D5&quot; b=&quot;AC&quot;/&gt;&lt;m_nBrightness tagver0=&quot;26206&quot; tagname0=&quot;m_nBrightnessUNRECOGNIZED&quot; val=&quot;0&quot;/&gt;&lt;/elem&gt;&lt;/m_vecMRU&gt;&lt;/m_mruColor&gt;&lt;m_eweekdayFirstOfWeek val=&quot;2&quot;/&gt;&lt;m_eweekdayFirstOfWorkweek val=&quot;2&quot;/&gt;&lt;m_eweekdayFirstOfWeekend val=&quot;7&quot;/&gt;&lt;/CPresentation&gt;&lt;/root&gt;"/>
  <p:tag name="THINKCELLUNDODONOTDELETE" val="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ATK Color 2012_01">
      <a:dk1>
        <a:srgbClr val="000000"/>
      </a:dk1>
      <a:lt1>
        <a:srgbClr val="FFFFFF"/>
      </a:lt1>
      <a:dk2>
        <a:srgbClr val="778242"/>
      </a:dk2>
      <a:lt2>
        <a:srgbClr val="9B1717"/>
      </a:lt2>
      <a:accent1>
        <a:srgbClr val="364086"/>
      </a:accent1>
      <a:accent2>
        <a:srgbClr val="EFEEEC"/>
      </a:accent2>
      <a:accent3>
        <a:srgbClr val="ADABA1"/>
      </a:accent3>
      <a:accent4>
        <a:srgbClr val="858274"/>
      </a:accent4>
      <a:accent5>
        <a:srgbClr val="FCA248"/>
      </a:accent5>
      <a:accent6>
        <a:srgbClr val="CDD773"/>
      </a:accent6>
      <a:hlink>
        <a:srgbClr val="364086"/>
      </a:hlink>
      <a:folHlink>
        <a:srgbClr val="A3AA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4317</Words>
  <Application>Microsoft Office PowerPoint</Application>
  <PresentationFormat>On-screen Show (4:3)</PresentationFormat>
  <Paragraphs>686</Paragraphs>
  <Slides>48</Slides>
  <Notes>7</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48</vt:i4>
      </vt:variant>
    </vt:vector>
  </HeadingPairs>
  <TitlesOfParts>
    <vt:vector size="55" baseType="lpstr">
      <vt:lpstr>Custom Design</vt:lpstr>
      <vt:lpstr>2_Custom Design</vt:lpstr>
      <vt:lpstr>5_Custom Design</vt:lpstr>
      <vt:lpstr>1_Custom Design</vt:lpstr>
      <vt:lpstr>10_Office Theme</vt:lpstr>
      <vt:lpstr>11_Office Theme</vt:lpstr>
      <vt:lpstr>think-cell Slide</vt:lpstr>
      <vt:lpstr>Slide 1</vt:lpstr>
      <vt:lpstr>Contextual consideration</vt:lpstr>
      <vt:lpstr>Contextual consideration</vt:lpstr>
      <vt:lpstr>Contents</vt:lpstr>
      <vt:lpstr>CSIR mandate</vt:lpstr>
      <vt:lpstr>Vision and mission</vt:lpstr>
      <vt:lpstr>Our values</vt:lpstr>
      <vt:lpstr>The CSIR strategic intent</vt:lpstr>
      <vt:lpstr>Strategic objectives</vt:lpstr>
      <vt:lpstr>The pillars of the CSIR Strategy Positioned to drive SA’s industrialisation</vt:lpstr>
      <vt:lpstr>Slide 11</vt:lpstr>
      <vt:lpstr>Slide 12</vt:lpstr>
      <vt:lpstr>Slide 13</vt:lpstr>
      <vt:lpstr>CSIR COVID-19 solutions and interventions</vt:lpstr>
      <vt:lpstr>Slide 15</vt:lpstr>
      <vt:lpstr>KEY PERFORMANCE INDICATORS</vt:lpstr>
      <vt:lpstr>Slide 17</vt:lpstr>
      <vt:lpstr>Slide 18</vt:lpstr>
      <vt:lpstr>Slide 19</vt:lpstr>
      <vt:lpstr>Slide 20</vt:lpstr>
      <vt:lpstr>Slide 21</vt:lpstr>
      <vt:lpstr>Slide 22</vt:lpstr>
      <vt:lpstr>DELIVERY ON STRATEGIC OBJECTIVES</vt:lpstr>
      <vt:lpstr>SO1:  Conduct RD&amp;I of transformative technologies and accelerate their diffusion</vt:lpstr>
      <vt:lpstr>Slide 25</vt:lpstr>
      <vt:lpstr>Slide 26</vt:lpstr>
      <vt:lpstr>Slide 27</vt:lpstr>
      <vt:lpstr>SO2:  Improve the competitiveness of high-impact industries to  support SA’s re-industrialisation, by collaboratively localising, developing and implementing technology</vt:lpstr>
      <vt:lpstr>Slide 29</vt:lpstr>
      <vt:lpstr>Slide 30</vt:lpstr>
      <vt:lpstr>SO3:  Drive the socioeconomic transformation through RD&amp;I which supports the development of a capable state</vt:lpstr>
      <vt:lpstr>Slide 32</vt:lpstr>
      <vt:lpstr>Slide 33</vt:lpstr>
      <vt:lpstr>Slide 34</vt:lpstr>
      <vt:lpstr>SO4:  Build and transform human capital  </vt:lpstr>
      <vt:lpstr>Slide 36</vt:lpstr>
      <vt:lpstr>Slide 37</vt:lpstr>
      <vt:lpstr>Slide 38</vt:lpstr>
      <vt:lpstr>SO4:  Infrastructure Investment </vt:lpstr>
      <vt:lpstr>Slide 40</vt:lpstr>
      <vt:lpstr>Slide 41</vt:lpstr>
      <vt:lpstr>SO5:  Diversify income, maintain financial sustainability and good governance</vt:lpstr>
      <vt:lpstr>Slide 43</vt:lpstr>
      <vt:lpstr>Slide 44</vt:lpstr>
      <vt:lpstr>Slide 45</vt:lpstr>
      <vt:lpstr>Slide 46</vt:lpstr>
      <vt:lpstr>Slide 47</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the areas of focus for the CSIR</dc:title>
  <dc:creator/>
  <cp:lastModifiedBy/>
  <cp:revision>2</cp:revision>
  <dcterms:created xsi:type="dcterms:W3CDTF">2018-04-04T12:03:04Z</dcterms:created>
  <dcterms:modified xsi:type="dcterms:W3CDTF">2021-05-10T11:42:32Z</dcterms:modified>
  <cp:version>012018</cp:version>
</cp:coreProperties>
</file>