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259" r:id="rId4"/>
    <p:sldId id="326" r:id="rId5"/>
    <p:sldId id="328" r:id="rId6"/>
    <p:sldId id="367" r:id="rId7"/>
    <p:sldId id="363" r:id="rId8"/>
    <p:sldId id="364" r:id="rId9"/>
    <p:sldId id="365" r:id="rId10"/>
    <p:sldId id="366" r:id="rId11"/>
    <p:sldId id="369" r:id="rId12"/>
    <p:sldId id="329" r:id="rId13"/>
    <p:sldId id="349" r:id="rId14"/>
    <p:sldId id="309" r:id="rId15"/>
    <p:sldId id="281" r:id="rId16"/>
    <p:sldId id="35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ile Msane" initials="AM" lastIdx="1" clrIdx="0">
    <p:extLst>
      <p:ext uri="{19B8F6BF-5375-455C-9EA6-DF929625EA0E}">
        <p15:presenceInfo xmlns:p15="http://schemas.microsoft.com/office/powerpoint/2012/main" xmlns="" userId="S-1-5-21-1875354701-1785178695-996302570-26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3194" autoAdjust="0"/>
  </p:normalViewPr>
  <p:slideViewPr>
    <p:cSldViewPr snapToGrid="0" snapToObjects="1">
      <p:cViewPr varScale="1">
        <p:scale>
          <a:sx n="68" d="100"/>
          <a:sy n="68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A0802-235E-BF4E-8DA6-02DB0A1BCA03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195D-4AF1-2A47-A883-B473E697B9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88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701B04-22B6-4D51-A47F-C897F82FFC20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190125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3BEB5C-ACE4-4FB4-9278-A9F289F6E2C9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411146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3BEB5C-ACE4-4FB4-9278-A9F289F6E2C9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xmlns="" val="138830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37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28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57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E835-75AE-4368-B930-9F2595D2C8BC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91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E82A-CAB3-4C98-A60E-475ACBFDA911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47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E4C4-9AEE-489F-AE85-AFFC9452D9A0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5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53FA0-3477-4E99-8493-9C1B32AD1894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630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DBB1D-C495-4900-9CE4-EDE85309155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986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D636-4DC5-4E59-81A2-1723B1B9FB9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867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FCD45-F425-416B-8541-99E2FA934968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697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0"/>
            <a:ext cx="91773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EA22-2E3F-42D6-B579-3AC6000F6D3F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11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7380A3-0DCF-CA4B-A5D1-B055D47D5F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3999" cy="1206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275" y="138024"/>
            <a:ext cx="7151299" cy="974782"/>
          </a:xfrm>
        </p:spPr>
        <p:txBody>
          <a:bodyPr tIns="72000" bIns="0">
            <a:normAutofit/>
          </a:bodyPr>
          <a:lstStyle>
            <a:lvl1pPr>
              <a:lnSpc>
                <a:spcPts val="3400"/>
              </a:lnSpc>
              <a:defRPr lang="en-ZA" sz="3600" b="1" cap="all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ZA" b="1" dirty="0">
                <a:effectLst/>
                <a:latin typeface="Calibri" panose="020F0502020204030204" pitchFamily="34" charset="0"/>
              </a:rPr>
              <a:t>TYPE HEADING HERE</a:t>
            </a:r>
            <a:endParaRPr lang="en-ZA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75" y="1397479"/>
            <a:ext cx="8807570" cy="49515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A184F46-E541-2648-B50F-883B6E628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299" y="6538823"/>
            <a:ext cx="2057400" cy="182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67396-EAD7-1246-A93B-5244FF267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001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41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59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645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33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74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42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63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67396-EAD7-1246-A93B-5244FF267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74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2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D51E8CC-E6B4-43BB-AA25-D5C30CCAC445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33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Osaka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D701C6-9245-C748-9F59-B80F639B3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467" y="186266"/>
            <a:ext cx="913857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7B3C4-C878-1D4B-89BE-1437A3091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360" y="2722264"/>
            <a:ext cx="6949440" cy="1627632"/>
          </a:xfrm>
        </p:spPr>
        <p:txBody>
          <a:bodyPr anchor="ctr">
            <a:normAutofit/>
          </a:bodyPr>
          <a:lstStyle/>
          <a:p>
            <a:r>
              <a:rPr lang="en-GB" sz="2000" b="1" cap="all" dirty="0">
                <a:solidFill>
                  <a:schemeClr val="bg1"/>
                </a:solidFill>
                <a:latin typeface="Calibri" panose="020F0502020204030204" pitchFamily="34" charset="0"/>
              </a:rPr>
              <a:t>State of Provincial Finances: North West Province</a:t>
            </a:r>
            <a:br>
              <a:rPr lang="en-GB" sz="2000" b="1" cap="all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2000" b="1" cap="all" dirty="0">
                <a:solidFill>
                  <a:schemeClr val="bg1"/>
                </a:solidFill>
                <a:latin typeface="Calibri" panose="020F0502020204030204" pitchFamily="34" charset="0"/>
              </a:rPr>
              <a:t>National Treasury | </a:t>
            </a:r>
            <a:r>
              <a:rPr lang="en-GB" sz="2000" b="1" cap="all" dirty="0" smtClean="0">
                <a:solidFill>
                  <a:schemeClr val="bg1"/>
                </a:solidFill>
                <a:latin typeface="Calibri" panose="020F0502020204030204" pitchFamily="34" charset="0"/>
              </a:rPr>
              <a:t>31 May 2021</a:t>
            </a:r>
            <a:r>
              <a:rPr lang="en-GB" sz="2000" b="1" cap="all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GB" sz="2000" b="1" cap="all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ZA" sz="2000" b="1" cap="al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754271-9F4E-604A-AAA1-A880F603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8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7541" y="0"/>
            <a:ext cx="7151299" cy="1143000"/>
          </a:xfrm>
        </p:spPr>
        <p:txBody>
          <a:bodyPr>
            <a:normAutofit/>
          </a:bodyPr>
          <a:lstStyle/>
          <a:p>
            <a:r>
              <a:rPr lang="en-ZA" sz="2400" dirty="0"/>
              <a:t>Budget and expenditure for PUBLIC WORKS AND ROADS department: 2018/19 to 2020/21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5096933"/>
            <a:ext cx="8348133" cy="1346200"/>
            <a:chOff x="7314917" y="900299"/>
            <a:chExt cx="2137234" cy="477684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7314917" y="900299"/>
              <a:ext cx="2137234" cy="4094853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9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7314917" y="900299"/>
              <a:ext cx="2137234" cy="4776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defTabSz="57785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>
                  <a:latin typeface="Arial Narrow" panose="020B0606020202030204" pitchFamily="34" charset="0"/>
                  <a:cs typeface="Arial" panose="020B0604020202020204" pitchFamily="34" charset="0"/>
                </a:rPr>
                <a:t>Public Works and Roads records preliminary expenditure of R3.282 billion or 97.88 per cent, underspending by R70.936 million against the allocation of R3.353 billion</a:t>
              </a:r>
              <a:r>
                <a:rPr lang="en-US" sz="14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114300" lvl="1" indent="-114300" defTabSz="57785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Provincial </a:t>
              </a:r>
              <a:r>
                <a:rPr lang="en-GB" sz="1400" dirty="0">
                  <a:latin typeface="Arial Narrow" panose="020B0606020202030204" pitchFamily="34" charset="0"/>
                  <a:cs typeface="Arial" panose="020B0604020202020204" pitchFamily="34" charset="0"/>
                </a:rPr>
                <a:t>Roads Maintenance Grant registered a significant increase in spending from the low spending over the preceding months to 99.93 per cent or R1.264 billion from the allocated R1.265 billion</a:t>
              </a:r>
              <a:r>
                <a:rPr lang="en-GB" sz="14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  <a:endParaRPr lang="en-US" sz="14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5" y="1278467"/>
            <a:ext cx="8807450" cy="37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73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Conditional grant expenditure, </a:t>
            </a:r>
            <a:r>
              <a:rPr lang="en-ZA" sz="2800" dirty="0" smtClean="0"/>
              <a:t>2018/19 </a:t>
            </a:r>
            <a:r>
              <a:rPr lang="en-ZA" sz="2800" dirty="0"/>
              <a:t>– 2020/21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" y="1175424"/>
            <a:ext cx="8057392" cy="55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dirty="0"/>
              <a:t>Irregular expenditure, from 2011/12 to </a:t>
            </a:r>
            <a:r>
              <a:rPr lang="en-ZA" sz="2800" b="1" dirty="0" smtClean="0"/>
              <a:t>2020/21</a:t>
            </a:r>
            <a:endParaRPr lang="en-ZA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0EA22-2E3F-42D6-B579-3AC6000F6D3F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76737"/>
            <a:ext cx="6579840" cy="2755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929067"/>
            <a:ext cx="6589877" cy="27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0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dirty="0"/>
              <a:t>Accruals and </a:t>
            </a:r>
            <a:r>
              <a:rPr lang="en-ZA" sz="2800" b="1" dirty="0" smtClean="0"/>
              <a:t>Payables, 2017/18 – 2020/21</a:t>
            </a:r>
            <a:endParaRPr lang="en-ZA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0EA22-2E3F-42D6-B579-3AC6000F6D3F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 Bold Italic" pitchFamily="1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 Italic" pitchFamily="1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7" y="4102215"/>
            <a:ext cx="6654800" cy="2755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28582"/>
            <a:ext cx="7983788" cy="307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59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155275" y="0"/>
            <a:ext cx="7151299" cy="974782"/>
          </a:xfrm>
        </p:spPr>
        <p:txBody>
          <a:bodyPr>
            <a:normAutofit/>
          </a:bodyPr>
          <a:lstStyle/>
          <a:p>
            <a:r>
              <a:rPr lang="en-ZA" altLang="en-US" sz="2800" dirty="0">
                <a:latin typeface="Arial" charset="0"/>
              </a:rPr>
              <a:t>CONCLUSION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0" y="1258796"/>
            <a:ext cx="9144000" cy="4951564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E171EA-6BFD-4C68-86EC-82554CFD24DF}" type="slidenum">
              <a:rPr lang="en-US" altLang="en-US" sz="1000">
                <a:solidFill>
                  <a:schemeClr val="bg2"/>
                </a:solidFill>
                <a:latin typeface="Arial Bold Italic" panose="020B070402020209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b="0"/>
          </a:p>
        </p:txBody>
      </p:sp>
      <p:sp>
        <p:nvSpPr>
          <p:cNvPr id="2" name="Rectangle 1"/>
          <p:cNvSpPr/>
          <p:nvPr/>
        </p:nvSpPr>
        <p:spPr>
          <a:xfrm>
            <a:off x="155275" y="1363133"/>
            <a:ext cx="85992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/>
              <a:t>It is recommended that the Committee notes: 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The  </a:t>
            </a:r>
            <a:r>
              <a:rPr lang="en-ZA" dirty="0"/>
              <a:t>North West </a:t>
            </a:r>
            <a:r>
              <a:rPr lang="en-ZA" dirty="0" smtClean="0"/>
              <a:t>Province Financial position remains healthy even after some budget cuts to cater for COVID19 and improved spending as at end of 2021/21 financial year;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Improvements towards achieving budget credibility and increased funding for social sector departments like Health;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Slight reductions in annual recording of Irregular, Unauthorised, Fruitless and wasteful expenditure by departments under Section100(1)(b) of the Constitution of South Africa;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That </a:t>
            </a:r>
            <a:r>
              <a:rPr lang="en-ZA" dirty="0"/>
              <a:t>the National Treasury is concerned about </a:t>
            </a:r>
            <a:r>
              <a:rPr lang="en-ZA" dirty="0" smtClean="0"/>
              <a:t>poor performance on Conditional Grant spending by departments like Education,  </a:t>
            </a:r>
            <a:r>
              <a:rPr lang="en-ZA" dirty="0"/>
              <a:t>Public Works and </a:t>
            </a:r>
            <a:r>
              <a:rPr lang="en-ZA" dirty="0" smtClean="0"/>
              <a:t>Roads and Human </a:t>
            </a:r>
            <a:r>
              <a:rPr lang="en-ZA" dirty="0"/>
              <a:t>Settlements</a:t>
            </a:r>
            <a:r>
              <a:rPr lang="en-ZA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Departments need to improve infrastructure (IDMS) governance structures and </a:t>
            </a:r>
            <a:r>
              <a:rPr lang="en-ZA" dirty="0"/>
              <a:t>capacitate the SCM units; </a:t>
            </a:r>
          </a:p>
        </p:txBody>
      </p:sp>
    </p:spTree>
    <p:extLst>
      <p:ext uri="{BB962C8B-B14F-4D97-AF65-F5344CB8AC3E}">
        <p14:creationId xmlns:p14="http://schemas.microsoft.com/office/powerpoint/2010/main" xmlns="" val="79647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800"/>
              <a:t>.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0" y="1258796"/>
            <a:ext cx="9144000" cy="4951564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dirty="0"/>
          </a:p>
          <a:p>
            <a:pPr marL="0" indent="0" algn="ctr">
              <a:buFontTx/>
              <a:buNone/>
            </a:pPr>
            <a:endParaRPr lang="en-US" altLang="en-US" dirty="0"/>
          </a:p>
          <a:p>
            <a:pPr marL="0" indent="0" algn="ctr">
              <a:buFontTx/>
              <a:buNone/>
            </a:pPr>
            <a:r>
              <a:rPr lang="en-US" altLang="en-US" sz="4400" b="1" dirty="0"/>
              <a:t>THANK YOU</a:t>
            </a:r>
            <a:endParaRPr lang="en-ZA" altLang="en-US" sz="4400" b="1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E171EA-6BFD-4C68-86EC-82554CFD24DF}" type="slidenum">
              <a:rPr lang="en-US" altLang="en-US" sz="1000">
                <a:solidFill>
                  <a:schemeClr val="bg2"/>
                </a:solidFill>
                <a:latin typeface="Arial Bold Italic" panose="020B070402020209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xmlns="" val="3244278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3439006" y="40464"/>
            <a:ext cx="8812213" cy="838200"/>
          </a:xfrm>
        </p:spPr>
        <p:txBody>
          <a:bodyPr/>
          <a:lstStyle/>
          <a:p>
            <a:pPr algn="ctr"/>
            <a:r>
              <a:rPr lang="en-ZA" altLang="en-US" sz="2800" dirty="0"/>
              <a:t>Overview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42875" y="1196975"/>
            <a:ext cx="8164513" cy="4319588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endParaRPr lang="en-ZA" altLang="en-US" sz="1800" dirty="0"/>
          </a:p>
          <a:p>
            <a:pPr marL="342900" lvl="1" indent="-342900">
              <a:buFontTx/>
              <a:buNone/>
              <a:defRPr/>
            </a:pPr>
            <a:endParaRPr lang="en-ZA" altLang="en-US" sz="1800" dirty="0"/>
          </a:p>
          <a:p>
            <a:pPr>
              <a:defRPr/>
            </a:pPr>
            <a:endParaRPr lang="en-ZA" altLang="en-US" sz="1800" dirty="0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E44B95-1920-4DE5-BEEA-CFE90C5971D7}" type="slidenum">
              <a:rPr lang="en-US" altLang="en-US" sz="1000">
                <a:solidFill>
                  <a:schemeClr val="bg2"/>
                </a:solidFill>
                <a:latin typeface="Arial Bold Italic" panose="020B070402020209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b="0"/>
          </a:p>
        </p:txBody>
      </p:sp>
      <p:sp>
        <p:nvSpPr>
          <p:cNvPr id="3" name="TextBox 2"/>
          <p:cNvSpPr txBox="1"/>
          <p:nvPr/>
        </p:nvSpPr>
        <p:spPr>
          <a:xfrm>
            <a:off x="257464" y="1335236"/>
            <a:ext cx="84796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Budget and Expenditure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Spending per department and economic classifications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Conditional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Grant spending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Irregularities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Irregular, Fruitless and Wasteful as well as Unauthorised Expenditure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56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Budget and expenditure per </a:t>
            </a:r>
            <a:r>
              <a:rPr lang="en-ZA" sz="2400" dirty="0" smtClean="0"/>
              <a:t>department: 2018/19 </a:t>
            </a:r>
            <a:r>
              <a:rPr lang="en-ZA" sz="2400" dirty="0"/>
              <a:t>to 2020/21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43585603"/>
              </p:ext>
            </p:extLst>
          </p:nvPr>
        </p:nvGraphicFramePr>
        <p:xfrm>
          <a:off x="155273" y="1282171"/>
          <a:ext cx="8709327" cy="3552296"/>
        </p:xfrm>
        <a:graphic>
          <a:graphicData uri="http://schemas.openxmlformats.org/presentationml/2006/ole">
            <p:oleObj spid="_x0000_s1067" name="Worksheet" r:id="rId3" imgW="12477664" imgH="3721159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335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Budget </a:t>
            </a:r>
            <a:r>
              <a:rPr lang="en-ZA" sz="3200" dirty="0"/>
              <a:t>and</a:t>
            </a:r>
            <a:r>
              <a:rPr lang="en-ZA" sz="2800" dirty="0"/>
              <a:t> expenditure per economic classification, </a:t>
            </a:r>
            <a:r>
              <a:rPr lang="en-ZA" sz="2800" dirty="0" smtClean="0"/>
              <a:t>2018/19 </a:t>
            </a:r>
            <a:r>
              <a:rPr lang="en-ZA" sz="2800" dirty="0"/>
              <a:t>– 2020/21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6" y="1320499"/>
            <a:ext cx="8623339" cy="41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1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PROVINCIAL MONTHLY EXPENDITURE, 2018/19 – 2020/21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75" y="1350877"/>
            <a:ext cx="8060830" cy="44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0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Budget and expenditure </a:t>
            </a:r>
            <a:r>
              <a:rPr lang="en-ZA" sz="2400" dirty="0" smtClean="0"/>
              <a:t>for health department: 2018/19 </a:t>
            </a:r>
            <a:r>
              <a:rPr lang="en-ZA" sz="2400" dirty="0"/>
              <a:t>to 2020/21</a:t>
            </a: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6330071"/>
              </p:ext>
            </p:extLst>
          </p:nvPr>
        </p:nvGraphicFramePr>
        <p:xfrm>
          <a:off x="188913" y="1482725"/>
          <a:ext cx="8770937" cy="3486150"/>
        </p:xfrm>
        <a:graphic>
          <a:graphicData uri="http://schemas.openxmlformats.org/presentationml/2006/ole">
            <p:oleObj spid="_x0000_s18454" name="Worksheet" r:id="rId3" imgW="10674510" imgH="4241653" progId="Excel.Sheet.12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88913" y="5147733"/>
            <a:ext cx="8709554" cy="1573743"/>
            <a:chOff x="2442022" y="900299"/>
            <a:chExt cx="2137234" cy="409485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ctangle 8"/>
            <p:cNvSpPr/>
            <p:nvPr/>
          </p:nvSpPr>
          <p:spPr>
            <a:xfrm>
              <a:off x="2442022" y="900299"/>
              <a:ext cx="2137234" cy="4094853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9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442022" y="900299"/>
              <a:ext cx="2137234" cy="40948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Department </a:t>
              </a:r>
              <a:r>
                <a:rPr lang="en-US" sz="1300" kern="1200" dirty="0">
                  <a:latin typeface="Arial Narrow" panose="020B0606020202030204" pitchFamily="34" charset="0"/>
                  <a:cs typeface="Arial" panose="020B0604020202020204" pitchFamily="34" charset="0"/>
                </a:rPr>
                <a:t>received additional R1.7 billion for COVID-19 response;</a:t>
              </a:r>
              <a:endParaRPr lang="en-ZA" sz="1300" kern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7785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>
                  <a:latin typeface="Arial Narrow" panose="020B0606020202030204" pitchFamily="34" charset="0"/>
                  <a:cs typeface="Arial" panose="020B0604020202020204" pitchFamily="34" charset="0"/>
                </a:rPr>
                <a:t>Spending on COVID-19 has been quite </a:t>
              </a:r>
              <a:r>
                <a:rPr lang="en-US" sz="1300" kern="1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slow</a:t>
              </a:r>
            </a:p>
            <a:p>
              <a:pPr marL="114300" lvl="1" indent="-114300" defTabSz="57785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Health records preliminary expenditure of R14.052 billion or 98.99 per cent, underspending by R143.977 million against the allocation of R14.196 billion</a:t>
              </a:r>
              <a:r>
                <a:rPr lang="en-US" sz="13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. With COE overspending and payments of capital assets underspending.</a:t>
              </a:r>
              <a:endParaRPr lang="en-ZA" sz="13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7785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The </a:t>
              </a:r>
              <a:r>
                <a:rPr lang="en-US" sz="1300" kern="1200" dirty="0">
                  <a:latin typeface="Arial Narrow" panose="020B0606020202030204" pitchFamily="34" charset="0"/>
                  <a:cs typeface="Arial" panose="020B0604020202020204" pitchFamily="34" charset="0"/>
                </a:rPr>
                <a:t>initial additional beds planned at West Vaal, Duff Scott and </a:t>
              </a:r>
              <a:r>
                <a:rPr lang="en-US" sz="1300" kern="1200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Maseve</a:t>
              </a:r>
              <a:r>
                <a:rPr lang="en-US" sz="1300" kern="1200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n-US" sz="1300" kern="1200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Hopsital</a:t>
              </a:r>
              <a:r>
                <a:rPr lang="en-US" sz="1300" kern="1200" dirty="0">
                  <a:latin typeface="Arial Narrow" panose="020B0606020202030204" pitchFamily="34" charset="0"/>
                  <a:cs typeface="Arial" panose="020B0604020202020204" pitchFamily="34" charset="0"/>
                </a:rPr>
                <a:t> were not reached given the staffing challenges. However, the current assessment revealed that there were enough beds based on the demands over the past 6 months.</a:t>
              </a:r>
              <a:endParaRPr lang="en-ZA" sz="1300" kern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143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Budget and expenditure </a:t>
            </a:r>
            <a:r>
              <a:rPr lang="en-ZA" sz="2400" dirty="0" smtClean="0"/>
              <a:t>for EDUCATION department: 2018/19 </a:t>
            </a:r>
            <a:r>
              <a:rPr lang="en-ZA" sz="2400" dirty="0"/>
              <a:t>to 2020/21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38" y="1422437"/>
            <a:ext cx="8807450" cy="30764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1082" y="4760835"/>
            <a:ext cx="8346453" cy="1777988"/>
            <a:chOff x="2824068" y="118217"/>
            <a:chExt cx="8346453" cy="976998"/>
          </a:xfrm>
        </p:grpSpPr>
        <p:sp>
          <p:nvSpPr>
            <p:cNvPr id="7" name="Round Same Side Corner Rectangle 6"/>
            <p:cNvSpPr/>
            <p:nvPr/>
          </p:nvSpPr>
          <p:spPr>
            <a:xfrm rot="5400000">
              <a:off x="6508796" y="-3566511"/>
              <a:ext cx="976998" cy="8346453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4"/>
            <p:cNvSpPr txBox="1"/>
            <p:nvPr/>
          </p:nvSpPr>
          <p:spPr>
            <a:xfrm>
              <a:off x="2824069" y="165909"/>
              <a:ext cx="8298760" cy="881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>
                  <a:latin typeface="Arial Narrow" pitchFamily="34" charset="0"/>
                  <a:cs typeface="Arial" pitchFamily="34" charset="0"/>
                </a:rPr>
                <a:t>Learner </a:t>
              </a:r>
              <a:r>
                <a:rPr lang="en-US" sz="1300" kern="1200" dirty="0">
                  <a:latin typeface="Arial Narrow" pitchFamily="34" charset="0"/>
                  <a:cs typeface="Arial" pitchFamily="34" charset="0"/>
                </a:rPr>
                <a:t>Teacher Support </a:t>
              </a:r>
              <a:r>
                <a:rPr lang="en-US" sz="1300" kern="1200" dirty="0" smtClean="0">
                  <a:latin typeface="Arial Narrow" pitchFamily="34" charset="0"/>
                  <a:cs typeface="Arial" pitchFamily="34" charset="0"/>
                </a:rPr>
                <a:t>Material(LTSM) expenditure started to pick during last month of financial year </a:t>
              </a:r>
              <a:r>
                <a:rPr lang="en-US" sz="1300" dirty="0" smtClean="0">
                  <a:latin typeface="Arial Narrow" pitchFamily="34" charset="0"/>
                  <a:cs typeface="Arial" pitchFamily="34" charset="0"/>
                </a:rPr>
                <a:t>due to slow purchasing process</a:t>
              </a:r>
              <a:r>
                <a:rPr lang="en-US" sz="1300" kern="1200" dirty="0" smtClean="0">
                  <a:latin typeface="Arial Narrow" pitchFamily="34" charset="0"/>
                  <a:cs typeface="Arial" pitchFamily="34" charset="0"/>
                </a:rPr>
                <a:t>es during the year. </a:t>
              </a:r>
            </a:p>
            <a:p>
              <a:pPr marL="114300" lvl="1" indent="-11430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dirty="0" smtClean="0">
                  <a:latin typeface="Arial Narrow" pitchFamily="34" charset="0"/>
                  <a:cs typeface="Arial" pitchFamily="34" charset="0"/>
                </a:rPr>
                <a:t>COVID-19 </a:t>
              </a:r>
              <a:r>
                <a:rPr lang="en-US" sz="1300" dirty="0">
                  <a:latin typeface="Arial Narrow" pitchFamily="34" charset="0"/>
                  <a:cs typeface="Arial" pitchFamily="34" charset="0"/>
                </a:rPr>
                <a:t>response was allocated an amount of R435.011 million, of which 82.8 per cent has been recorded as expenditure.</a:t>
              </a:r>
              <a:endParaRPr lang="en-ZA" sz="1300" dirty="0">
                <a:latin typeface="Arial Narrow" pitchFamily="34" charset="0"/>
                <a:cs typeface="Arial" pitchFamily="34" charset="0"/>
              </a:endParaRPr>
            </a:p>
            <a:p>
              <a:pPr marL="114300" lvl="1" indent="-11430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ZA" sz="1300" b="1" dirty="0">
                  <a:latin typeface="Arial Narrow" pitchFamily="34" charset="0"/>
                  <a:cs typeface="Arial" pitchFamily="34" charset="0"/>
                </a:rPr>
                <a:t>Sanitary Dignity Project </a:t>
              </a:r>
              <a:r>
                <a:rPr lang="en-ZA" sz="1300" dirty="0">
                  <a:latin typeface="Arial Narrow" pitchFamily="34" charset="0"/>
                  <a:cs typeface="Arial" pitchFamily="34" charset="0"/>
                </a:rPr>
                <a:t>spending is at R7.288 million against the allocation of R16.427 </a:t>
              </a:r>
              <a:r>
                <a:rPr lang="en-ZA" sz="1300" dirty="0" smtClean="0">
                  <a:latin typeface="Arial Narrow" pitchFamily="34" charset="0"/>
                  <a:cs typeface="Arial" pitchFamily="34" charset="0"/>
                </a:rPr>
                <a:t>million, </a:t>
              </a:r>
              <a:r>
                <a:rPr lang="en-ZA" sz="1300" dirty="0">
                  <a:latin typeface="Arial Narrow" pitchFamily="34" charset="0"/>
                  <a:cs typeface="Arial" pitchFamily="34" charset="0"/>
                </a:rPr>
                <a:t>registered under expenditure of R9.139 million</a:t>
              </a:r>
              <a:r>
                <a:rPr lang="en-ZA" dirty="0"/>
                <a:t>. </a:t>
              </a:r>
              <a:endParaRPr lang="en-ZA" dirty="0" smtClean="0"/>
            </a:p>
            <a:p>
              <a:pPr marL="114300" lvl="1" indent="-11430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ZA" sz="1300" b="1" dirty="0">
                  <a:latin typeface="Arial Narrow" pitchFamily="34" charset="0"/>
                  <a:cs typeface="Arial" pitchFamily="34" charset="0"/>
                </a:rPr>
                <a:t>Presidential Employment </a:t>
              </a:r>
              <a:r>
                <a:rPr lang="en-ZA" sz="1300" b="1" dirty="0" smtClean="0">
                  <a:latin typeface="Arial Narrow" pitchFamily="34" charset="0"/>
                  <a:cs typeface="Arial" pitchFamily="34" charset="0"/>
                </a:rPr>
                <a:t>Initiative </a:t>
              </a:r>
              <a:r>
                <a:rPr lang="en-ZA" sz="1300" dirty="0" smtClean="0">
                  <a:latin typeface="Arial Narrow" pitchFamily="34" charset="0"/>
                  <a:cs typeface="Arial" pitchFamily="34" charset="0"/>
                </a:rPr>
                <a:t>had allocation R445.251 million, </a:t>
              </a:r>
              <a:r>
                <a:rPr lang="en-ZA" sz="1300" dirty="0">
                  <a:latin typeface="Arial Narrow" pitchFamily="34" charset="0"/>
                  <a:cs typeface="Arial" pitchFamily="34" charset="0"/>
                </a:rPr>
                <a:t>of which R427.081 million </a:t>
              </a:r>
              <a:r>
                <a:rPr lang="en-ZA" sz="1300" dirty="0" smtClean="0">
                  <a:latin typeface="Arial Narrow" pitchFamily="34" charset="0"/>
                  <a:cs typeface="Arial" pitchFamily="34" charset="0"/>
                </a:rPr>
                <a:t>have been spend.</a:t>
              </a:r>
              <a:endParaRPr lang="en-ZA" sz="1300" dirty="0">
                <a:latin typeface="Arial Narrow" pitchFamily="34" charset="0"/>
                <a:cs typeface="Arial" pitchFamily="34" charset="0"/>
              </a:endParaRPr>
            </a:p>
            <a:p>
              <a:pPr marL="114300" lvl="1" indent="-114300" algn="just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>
                  <a:latin typeface="Arial Narrow" pitchFamily="34" charset="0"/>
                  <a:cs typeface="Arial" pitchFamily="34" charset="0"/>
                </a:rPr>
                <a:t>Procurement </a:t>
              </a:r>
              <a:r>
                <a:rPr lang="en-US" sz="1300" kern="1200" dirty="0">
                  <a:latin typeface="Arial Narrow" pitchFamily="34" charset="0"/>
                  <a:cs typeface="Arial" pitchFamily="34" charset="0"/>
                </a:rPr>
                <a:t>of laptops, office furniture, sports and recreation equipment for schools that were placed on hold are being revived;</a:t>
              </a:r>
              <a:endParaRPr lang="en-ZA" sz="1300" kern="1200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205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Budget and expenditure </a:t>
            </a:r>
            <a:r>
              <a:rPr lang="en-ZA" sz="2400" dirty="0" smtClean="0"/>
              <a:t>for Office of the PREMIER: 2018/19 </a:t>
            </a:r>
            <a:r>
              <a:rPr lang="en-ZA" sz="2400" dirty="0"/>
              <a:t>to 2020/21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35903"/>
            <a:ext cx="8466667" cy="25482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1498" y="4412271"/>
            <a:ext cx="8199969" cy="2126552"/>
            <a:chOff x="8967" y="-107017"/>
            <a:chExt cx="2190383" cy="575010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8967" y="34181"/>
              <a:ext cx="2137234" cy="4094853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9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21406" y="-107017"/>
              <a:ext cx="2177944" cy="5750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defTabSz="577850"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300" dirty="0" smtClean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114300" lvl="1" indent="-114300" defTabSz="57785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OTP budget was reduced by approximately </a:t>
              </a:r>
              <a:r>
                <a:rPr lang="en-US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R231.438 million since tabling of the 2020/21 Main </a:t>
              </a:r>
              <a:r>
                <a:rPr lang="en-US" sz="13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Appropriation and this resulted in reduction in underspending when compared to last financial year.</a:t>
              </a:r>
              <a:endParaRPr lang="en-US" sz="13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7785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Budget </a:t>
              </a:r>
              <a:r>
                <a:rPr lang="en-US" sz="1300" kern="1200" dirty="0">
                  <a:latin typeface="Arial Narrow" panose="020B0606020202030204" pitchFamily="34" charset="0"/>
                  <a:cs typeface="Arial" panose="020B0604020202020204" pitchFamily="34" charset="0"/>
                </a:rPr>
                <a:t>reduction affected the ITC transformation projects which are now deferred to the next financial year;</a:t>
              </a:r>
              <a:endParaRPr lang="en-ZA" sz="1300" kern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7785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>
                  <a:latin typeface="Arial Narrow" panose="020B0606020202030204" pitchFamily="34" charset="0"/>
                  <a:cs typeface="Arial" panose="020B0604020202020204" pitchFamily="34" charset="0"/>
                </a:rPr>
                <a:t>The training as per the workplace skills plan is pended to the 2021/22 financial year. The HRM unit will arrange free online training for officials who urgently need training. </a:t>
              </a:r>
              <a:endParaRPr lang="en-ZA" sz="1300" kern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7785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>
                  <a:latin typeface="Arial Narrow" panose="020B0606020202030204" pitchFamily="34" charset="0"/>
                  <a:cs typeface="Arial" panose="020B0604020202020204" pitchFamily="34" charset="0"/>
                </a:rPr>
                <a:t>Delayed filling of identified critical posts</a:t>
              </a:r>
              <a:endParaRPr lang="en-ZA" sz="1300" kern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042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E67396-EAD7-1246-A93B-5244FF2679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7541" y="0"/>
            <a:ext cx="7151299" cy="1143000"/>
          </a:xfrm>
        </p:spPr>
        <p:txBody>
          <a:bodyPr>
            <a:normAutofit fontScale="90000"/>
          </a:bodyPr>
          <a:lstStyle/>
          <a:p>
            <a:r>
              <a:rPr lang="en-ZA" sz="2400" dirty="0"/>
              <a:t>Budget and expenditure </a:t>
            </a:r>
            <a:r>
              <a:rPr lang="en-ZA" sz="2400" dirty="0" smtClean="0"/>
              <a:t>for COMMUNITY SAFETY AND TRASNPORT MANAGEMENT department: 2018/19 </a:t>
            </a:r>
            <a:r>
              <a:rPr lang="en-ZA" sz="2400" dirty="0"/>
              <a:t>to 2020/21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4800" y="5376333"/>
            <a:ext cx="8348133" cy="1540934"/>
            <a:chOff x="7314917" y="900299"/>
            <a:chExt cx="2137234" cy="576451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7314917" y="900299"/>
              <a:ext cx="2137234" cy="4094853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9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7314917" y="900299"/>
              <a:ext cx="2137234" cy="57645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defTabSz="57785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>
                  <a:latin typeface="Arial Narrow" panose="020B0606020202030204" pitchFamily="34" charset="0"/>
                  <a:cs typeface="Arial" panose="020B0604020202020204" pitchFamily="34" charset="0"/>
                </a:rPr>
                <a:t>The spending on Scholar Transport as at end March 2021 amounts to R274.347 million or 94.10 per cent, worth-noting is that the department still has outstanding accruals for scholar transport service providers.</a:t>
              </a:r>
            </a:p>
            <a:p>
              <a:pPr marL="114300" lvl="1" indent="-114300" algn="l" defTabSz="57785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Scholar </a:t>
              </a:r>
              <a:r>
                <a:rPr lang="en-US" sz="1400" kern="1200" dirty="0">
                  <a:latin typeface="Arial Narrow" panose="020B0606020202030204" pitchFamily="34" charset="0"/>
                  <a:cs typeface="Arial" panose="020B0604020202020204" pitchFamily="34" charset="0"/>
                </a:rPr>
                <a:t>Transport expenditure for the current year was restricted given that not all grades were granted permission for schooling;</a:t>
              </a:r>
              <a:endParaRPr lang="en-ZA" sz="1400" kern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1" y="1374156"/>
            <a:ext cx="8807450" cy="39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46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49681</TotalTime>
  <Words>674</Words>
  <Application>Microsoft Office PowerPoint</Application>
  <PresentationFormat>On-screen Show (4:3)</PresentationFormat>
  <Paragraphs>71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12_Blank Presentation</vt:lpstr>
      <vt:lpstr>Worksheet</vt:lpstr>
      <vt:lpstr>State of Provincial Finances: North West Province National Treasury | 31 May 2021 </vt:lpstr>
      <vt:lpstr>Overview</vt:lpstr>
      <vt:lpstr>Budget and expenditure per department: 2018/19 to 2020/21</vt:lpstr>
      <vt:lpstr>Budget and expenditure per economic classification, 2018/19 – 2020/21</vt:lpstr>
      <vt:lpstr>PROVINCIAL MONTHLY EXPENDITURE, 2018/19 – 2020/21</vt:lpstr>
      <vt:lpstr>Budget and expenditure for health department: 2018/19 to 2020/21</vt:lpstr>
      <vt:lpstr>Budget and expenditure for EDUCATION department: 2018/19 to 2020/21</vt:lpstr>
      <vt:lpstr>Budget and expenditure for Office of the PREMIER: 2018/19 to 2020/21</vt:lpstr>
      <vt:lpstr>Budget and expenditure for COMMUNITY SAFETY AND TRASNPORT MANAGEMENT department: 2018/19 to 2020/21</vt:lpstr>
      <vt:lpstr>Budget and expenditure for PUBLIC WORKS AND ROADS department: 2018/19 to 2020/21</vt:lpstr>
      <vt:lpstr>Conditional grant expenditure, 2018/19 – 2020/21 </vt:lpstr>
      <vt:lpstr>Irregular expenditure, from 2011/12 to 2020/21</vt:lpstr>
      <vt:lpstr>Accruals and Payables, 2017/18 – 2020/21</vt:lpstr>
      <vt:lpstr>CONCLUSION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318</cp:revision>
  <dcterms:created xsi:type="dcterms:W3CDTF">2020-04-24T06:12:55Z</dcterms:created>
  <dcterms:modified xsi:type="dcterms:W3CDTF">2021-05-31T07:36:47Z</dcterms:modified>
</cp:coreProperties>
</file>