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5"/>
    <p:sldMasterId id="2147483648" r:id="rId6"/>
  </p:sldMasterIdLst>
  <p:notesMasterIdLst>
    <p:notesMasterId r:id="rId40"/>
  </p:notesMasterIdLst>
  <p:sldIdLst>
    <p:sldId id="273" r:id="rId7"/>
    <p:sldId id="264" r:id="rId8"/>
    <p:sldId id="267" r:id="rId9"/>
    <p:sldId id="268" r:id="rId10"/>
    <p:sldId id="313" r:id="rId11"/>
    <p:sldId id="285" r:id="rId12"/>
    <p:sldId id="286" r:id="rId13"/>
    <p:sldId id="290" r:id="rId14"/>
    <p:sldId id="293" r:id="rId15"/>
    <p:sldId id="291" r:id="rId16"/>
    <p:sldId id="294" r:id="rId17"/>
    <p:sldId id="295" r:id="rId18"/>
    <p:sldId id="297" r:id="rId19"/>
    <p:sldId id="296" r:id="rId20"/>
    <p:sldId id="292" r:id="rId21"/>
    <p:sldId id="298" r:id="rId22"/>
    <p:sldId id="299" r:id="rId23"/>
    <p:sldId id="314" r:id="rId24"/>
    <p:sldId id="300" r:id="rId25"/>
    <p:sldId id="301" r:id="rId26"/>
    <p:sldId id="302" r:id="rId27"/>
    <p:sldId id="303" r:id="rId28"/>
    <p:sldId id="304" r:id="rId29"/>
    <p:sldId id="305" r:id="rId30"/>
    <p:sldId id="306" r:id="rId31"/>
    <p:sldId id="312" r:id="rId32"/>
    <p:sldId id="287" r:id="rId33"/>
    <p:sldId id="288" r:id="rId34"/>
    <p:sldId id="289" r:id="rId35"/>
    <p:sldId id="308" r:id="rId36"/>
    <p:sldId id="309" r:id="rId37"/>
    <p:sldId id="310"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isinyani,Thabelo (SM)" initials="M(" lastIdx="3" clrIdx="0">
    <p:extLst>
      <p:ext uri="{19B8F6BF-5375-455C-9EA6-DF929625EA0E}">
        <p15:presenceInfo xmlns:p15="http://schemas.microsoft.com/office/powerpoint/2012/main" userId="S-1-5-21-1765814103-231811140-111032338-567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708D"/>
    <a:srgbClr val="00A88E"/>
    <a:srgbClr val="D9D9D9"/>
    <a:srgbClr val="AA998B"/>
    <a:srgbClr val="E1ECF8"/>
    <a:srgbClr val="CFEBE4"/>
    <a:srgbClr val="FFFFFF"/>
    <a:srgbClr val="EEF6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7"/>
    <p:restoredTop sz="94643"/>
  </p:normalViewPr>
  <p:slideViewPr>
    <p:cSldViewPr snapToGrid="0" snapToObjects="1">
      <p:cViewPr varScale="1">
        <p:scale>
          <a:sx n="61" d="100"/>
          <a:sy n="61"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41A6E-2EC9-43A8-9541-69AAE3371CB1}"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CDF9EB7C-E784-4477-9FF2-08BB30A25EB5}">
      <dgm:prSet phldrT="[Text]"/>
      <dgm:spPr>
        <a:ln>
          <a:solidFill>
            <a:srgbClr val="71708D"/>
          </a:solidFill>
        </a:ln>
      </dgm:spPr>
      <dgm:t>
        <a:bodyPr/>
        <a:lstStyle/>
        <a:p>
          <a:r>
            <a:rPr lang="en-US" dirty="0" smtClean="0"/>
            <a:t>Prevention</a:t>
          </a:r>
          <a:endParaRPr lang="en-US" dirty="0"/>
        </a:p>
      </dgm:t>
    </dgm:pt>
    <dgm:pt modelId="{4994831D-34E3-4C5F-B2B7-21A7564FD83B}" type="parTrans" cxnId="{815066AF-1359-42A4-BFDD-ED51ED368C2C}">
      <dgm:prSet/>
      <dgm:spPr/>
      <dgm:t>
        <a:bodyPr/>
        <a:lstStyle/>
        <a:p>
          <a:endParaRPr lang="en-US"/>
        </a:p>
      </dgm:t>
    </dgm:pt>
    <dgm:pt modelId="{66D4ECAA-22C6-4626-993A-5BE28242AA7B}" type="sibTrans" cxnId="{815066AF-1359-42A4-BFDD-ED51ED368C2C}">
      <dgm:prSet/>
      <dgm:spPr/>
      <dgm:t>
        <a:bodyPr/>
        <a:lstStyle/>
        <a:p>
          <a:endParaRPr lang="en-US"/>
        </a:p>
      </dgm:t>
    </dgm:pt>
    <dgm:pt modelId="{CDF9C8AE-4746-42EF-9FF6-993AD385A6E2}">
      <dgm:prSet phldrT="[Text]"/>
      <dgm:spPr>
        <a:ln>
          <a:solidFill>
            <a:schemeClr val="accent6">
              <a:lumMod val="75000"/>
            </a:schemeClr>
          </a:solidFill>
        </a:ln>
      </dgm:spPr>
      <dgm:t>
        <a:bodyPr/>
        <a:lstStyle/>
        <a:p>
          <a:r>
            <a:rPr lang="en-US" dirty="0" smtClean="0"/>
            <a:t>Detection (audit)</a:t>
          </a:r>
          <a:endParaRPr lang="en-US" dirty="0"/>
        </a:p>
      </dgm:t>
    </dgm:pt>
    <dgm:pt modelId="{68091160-A813-4C5F-8172-E94E6A91283D}" type="parTrans" cxnId="{1689A98F-CC89-4131-BCE5-F14D51D681D7}">
      <dgm:prSet/>
      <dgm:spPr/>
      <dgm:t>
        <a:bodyPr/>
        <a:lstStyle/>
        <a:p>
          <a:endParaRPr lang="en-US"/>
        </a:p>
      </dgm:t>
    </dgm:pt>
    <dgm:pt modelId="{1DF5D1AA-CFAA-4B8F-92F2-370C5FCDD2D4}" type="sibTrans" cxnId="{1689A98F-CC89-4131-BCE5-F14D51D681D7}">
      <dgm:prSet/>
      <dgm:spPr/>
      <dgm:t>
        <a:bodyPr/>
        <a:lstStyle/>
        <a:p>
          <a:endParaRPr lang="en-US"/>
        </a:p>
      </dgm:t>
    </dgm:pt>
    <dgm:pt modelId="{4585B432-ACAA-4EC4-BD47-7795A7C55FB5}">
      <dgm:prSet phldrT="[Text]"/>
      <dgm:spPr>
        <a:ln>
          <a:solidFill>
            <a:schemeClr val="accent6">
              <a:lumMod val="50000"/>
            </a:schemeClr>
          </a:solidFill>
        </a:ln>
      </dgm:spPr>
      <dgm:t>
        <a:bodyPr/>
        <a:lstStyle/>
        <a:p>
          <a:r>
            <a:rPr lang="en-US" dirty="0" smtClean="0"/>
            <a:t>Reporting</a:t>
          </a:r>
          <a:endParaRPr lang="en-US" dirty="0"/>
        </a:p>
      </dgm:t>
    </dgm:pt>
    <dgm:pt modelId="{F6E5EB32-8883-4EDC-B164-FFA4E854F558}" type="parTrans" cxnId="{3570A581-3E8A-483B-99B2-3ED64681987C}">
      <dgm:prSet/>
      <dgm:spPr/>
      <dgm:t>
        <a:bodyPr/>
        <a:lstStyle/>
        <a:p>
          <a:endParaRPr lang="en-US"/>
        </a:p>
      </dgm:t>
    </dgm:pt>
    <dgm:pt modelId="{D4F867B9-8742-44E9-982A-B8431A0B2D15}" type="sibTrans" cxnId="{3570A581-3E8A-483B-99B2-3ED64681987C}">
      <dgm:prSet/>
      <dgm:spPr/>
      <dgm:t>
        <a:bodyPr/>
        <a:lstStyle/>
        <a:p>
          <a:endParaRPr lang="en-US"/>
        </a:p>
      </dgm:t>
    </dgm:pt>
    <dgm:pt modelId="{819DC1D3-0065-400A-87D5-D8EF1FE2D78B}" type="pres">
      <dgm:prSet presAssocID="{00A41A6E-2EC9-43A8-9541-69AAE3371CB1}" presName="Name0" presStyleCnt="0">
        <dgm:presLayoutVars>
          <dgm:dir/>
          <dgm:resizeHandles val="exact"/>
        </dgm:presLayoutVars>
      </dgm:prSet>
      <dgm:spPr/>
    </dgm:pt>
    <dgm:pt modelId="{7A108C0A-1725-48B0-905B-51EDDB7824A4}" type="pres">
      <dgm:prSet presAssocID="{CDF9EB7C-E784-4477-9FF2-08BB30A25EB5}" presName="composite" presStyleCnt="0"/>
      <dgm:spPr/>
    </dgm:pt>
    <dgm:pt modelId="{DF8AF957-357F-453C-B176-5DFA3434DA70}" type="pres">
      <dgm:prSet presAssocID="{CDF9EB7C-E784-4477-9FF2-08BB30A25EB5}" presName="bgChev" presStyleLbl="node1" presStyleIdx="0" presStyleCnt="3"/>
      <dgm:spPr>
        <a:solidFill>
          <a:srgbClr val="203864"/>
        </a:solidFill>
      </dgm:spPr>
    </dgm:pt>
    <dgm:pt modelId="{59E8EC21-9D65-47AB-B71C-56D68F523667}" type="pres">
      <dgm:prSet presAssocID="{CDF9EB7C-E784-4477-9FF2-08BB30A25EB5}" presName="txNode" presStyleLbl="fgAcc1" presStyleIdx="0" presStyleCnt="3">
        <dgm:presLayoutVars>
          <dgm:bulletEnabled val="1"/>
        </dgm:presLayoutVars>
      </dgm:prSet>
      <dgm:spPr/>
      <dgm:t>
        <a:bodyPr/>
        <a:lstStyle/>
        <a:p>
          <a:endParaRPr lang="en-US"/>
        </a:p>
      </dgm:t>
    </dgm:pt>
    <dgm:pt modelId="{2BA07DCC-D03E-4153-9700-95A20F248151}" type="pres">
      <dgm:prSet presAssocID="{66D4ECAA-22C6-4626-993A-5BE28242AA7B}" presName="compositeSpace" presStyleCnt="0"/>
      <dgm:spPr/>
    </dgm:pt>
    <dgm:pt modelId="{7B9C41CA-D68D-4029-A23D-DD8281A35C9D}" type="pres">
      <dgm:prSet presAssocID="{CDF9C8AE-4746-42EF-9FF6-993AD385A6E2}" presName="composite" presStyleCnt="0"/>
      <dgm:spPr/>
    </dgm:pt>
    <dgm:pt modelId="{70D404E6-4545-48E7-9222-86D1EC9431F5}" type="pres">
      <dgm:prSet presAssocID="{CDF9C8AE-4746-42EF-9FF6-993AD385A6E2}" presName="bgChev" presStyleLbl="node1" presStyleIdx="1" presStyleCnt="3"/>
      <dgm:spPr>
        <a:solidFill>
          <a:srgbClr val="385723"/>
        </a:solidFill>
      </dgm:spPr>
    </dgm:pt>
    <dgm:pt modelId="{6B24E69C-B425-43A0-BDC4-758B5D9F5DE1}" type="pres">
      <dgm:prSet presAssocID="{CDF9C8AE-4746-42EF-9FF6-993AD385A6E2}" presName="txNode" presStyleLbl="fgAcc1" presStyleIdx="1" presStyleCnt="3">
        <dgm:presLayoutVars>
          <dgm:bulletEnabled val="1"/>
        </dgm:presLayoutVars>
      </dgm:prSet>
      <dgm:spPr/>
      <dgm:t>
        <a:bodyPr/>
        <a:lstStyle/>
        <a:p>
          <a:endParaRPr lang="en-US"/>
        </a:p>
      </dgm:t>
    </dgm:pt>
    <dgm:pt modelId="{9A7CA5AB-3644-4E6A-873F-65BA7E648CFB}" type="pres">
      <dgm:prSet presAssocID="{1DF5D1AA-CFAA-4B8F-92F2-370C5FCDD2D4}" presName="compositeSpace" presStyleCnt="0"/>
      <dgm:spPr/>
    </dgm:pt>
    <dgm:pt modelId="{0B40FB03-7622-4425-8D50-EE76F33D4B25}" type="pres">
      <dgm:prSet presAssocID="{4585B432-ACAA-4EC4-BD47-7795A7C55FB5}" presName="composite" presStyleCnt="0"/>
      <dgm:spPr/>
    </dgm:pt>
    <dgm:pt modelId="{E6BE52A4-5CD0-4278-A56D-EEA8CC4A3E26}" type="pres">
      <dgm:prSet presAssocID="{4585B432-ACAA-4EC4-BD47-7795A7C55FB5}" presName="bgChev" presStyleLbl="node1" presStyleIdx="2" presStyleCnt="3"/>
      <dgm:spPr>
        <a:solidFill>
          <a:srgbClr val="548235"/>
        </a:solidFill>
      </dgm:spPr>
    </dgm:pt>
    <dgm:pt modelId="{901068D3-0F02-41A6-9AFE-34BD3AEC37EA}" type="pres">
      <dgm:prSet presAssocID="{4585B432-ACAA-4EC4-BD47-7795A7C55FB5}" presName="txNode" presStyleLbl="fgAcc1" presStyleIdx="2" presStyleCnt="3">
        <dgm:presLayoutVars>
          <dgm:bulletEnabled val="1"/>
        </dgm:presLayoutVars>
      </dgm:prSet>
      <dgm:spPr/>
      <dgm:t>
        <a:bodyPr/>
        <a:lstStyle/>
        <a:p>
          <a:endParaRPr lang="en-US"/>
        </a:p>
      </dgm:t>
    </dgm:pt>
  </dgm:ptLst>
  <dgm:cxnLst>
    <dgm:cxn modelId="{AD8FE921-424A-414A-92DD-B0BF7C6D35DD}" type="presOf" srcId="{CDF9C8AE-4746-42EF-9FF6-993AD385A6E2}" destId="{6B24E69C-B425-43A0-BDC4-758B5D9F5DE1}" srcOrd="0" destOrd="0" presId="urn:microsoft.com/office/officeart/2005/8/layout/chevronAccent+Icon"/>
    <dgm:cxn modelId="{1689A98F-CC89-4131-BCE5-F14D51D681D7}" srcId="{00A41A6E-2EC9-43A8-9541-69AAE3371CB1}" destId="{CDF9C8AE-4746-42EF-9FF6-993AD385A6E2}" srcOrd="1" destOrd="0" parTransId="{68091160-A813-4C5F-8172-E94E6A91283D}" sibTransId="{1DF5D1AA-CFAA-4B8F-92F2-370C5FCDD2D4}"/>
    <dgm:cxn modelId="{5B128A5B-FB02-4B75-BD5B-CDDA95964252}" type="presOf" srcId="{4585B432-ACAA-4EC4-BD47-7795A7C55FB5}" destId="{901068D3-0F02-41A6-9AFE-34BD3AEC37EA}" srcOrd="0" destOrd="0" presId="urn:microsoft.com/office/officeart/2005/8/layout/chevronAccent+Icon"/>
    <dgm:cxn modelId="{1963F7C7-D9E2-4E57-81A3-D1421A3C8EE2}" type="presOf" srcId="{00A41A6E-2EC9-43A8-9541-69AAE3371CB1}" destId="{819DC1D3-0065-400A-87D5-D8EF1FE2D78B}" srcOrd="0" destOrd="0" presId="urn:microsoft.com/office/officeart/2005/8/layout/chevronAccent+Icon"/>
    <dgm:cxn modelId="{815066AF-1359-42A4-BFDD-ED51ED368C2C}" srcId="{00A41A6E-2EC9-43A8-9541-69AAE3371CB1}" destId="{CDF9EB7C-E784-4477-9FF2-08BB30A25EB5}" srcOrd="0" destOrd="0" parTransId="{4994831D-34E3-4C5F-B2B7-21A7564FD83B}" sibTransId="{66D4ECAA-22C6-4626-993A-5BE28242AA7B}"/>
    <dgm:cxn modelId="{3570A581-3E8A-483B-99B2-3ED64681987C}" srcId="{00A41A6E-2EC9-43A8-9541-69AAE3371CB1}" destId="{4585B432-ACAA-4EC4-BD47-7795A7C55FB5}" srcOrd="2" destOrd="0" parTransId="{F6E5EB32-8883-4EDC-B164-FFA4E854F558}" sibTransId="{D4F867B9-8742-44E9-982A-B8431A0B2D15}"/>
    <dgm:cxn modelId="{CB14EFD4-0951-4173-AF94-1997245D492A}" type="presOf" srcId="{CDF9EB7C-E784-4477-9FF2-08BB30A25EB5}" destId="{59E8EC21-9D65-47AB-B71C-56D68F523667}" srcOrd="0" destOrd="0" presId="urn:microsoft.com/office/officeart/2005/8/layout/chevronAccent+Icon"/>
    <dgm:cxn modelId="{55A93495-830E-4C27-B8FE-76070B3130C8}" type="presParOf" srcId="{819DC1D3-0065-400A-87D5-D8EF1FE2D78B}" destId="{7A108C0A-1725-48B0-905B-51EDDB7824A4}" srcOrd="0" destOrd="0" presId="urn:microsoft.com/office/officeart/2005/8/layout/chevronAccent+Icon"/>
    <dgm:cxn modelId="{3AD6291B-860A-4D82-A9AB-0E688A9E44D5}" type="presParOf" srcId="{7A108C0A-1725-48B0-905B-51EDDB7824A4}" destId="{DF8AF957-357F-453C-B176-5DFA3434DA70}" srcOrd="0" destOrd="0" presId="urn:microsoft.com/office/officeart/2005/8/layout/chevronAccent+Icon"/>
    <dgm:cxn modelId="{2E2E264A-1234-45A2-B4BD-12541137A16F}" type="presParOf" srcId="{7A108C0A-1725-48B0-905B-51EDDB7824A4}" destId="{59E8EC21-9D65-47AB-B71C-56D68F523667}" srcOrd="1" destOrd="0" presId="urn:microsoft.com/office/officeart/2005/8/layout/chevronAccent+Icon"/>
    <dgm:cxn modelId="{22648190-7676-4781-9C51-58BBC15D40F0}" type="presParOf" srcId="{819DC1D3-0065-400A-87D5-D8EF1FE2D78B}" destId="{2BA07DCC-D03E-4153-9700-95A20F248151}" srcOrd="1" destOrd="0" presId="urn:microsoft.com/office/officeart/2005/8/layout/chevronAccent+Icon"/>
    <dgm:cxn modelId="{298A362F-FAA9-49B3-B4C6-79DB38067DC8}" type="presParOf" srcId="{819DC1D3-0065-400A-87D5-D8EF1FE2D78B}" destId="{7B9C41CA-D68D-4029-A23D-DD8281A35C9D}" srcOrd="2" destOrd="0" presId="urn:microsoft.com/office/officeart/2005/8/layout/chevronAccent+Icon"/>
    <dgm:cxn modelId="{A2DC935A-7102-471A-8417-E6DF3CAA7372}" type="presParOf" srcId="{7B9C41CA-D68D-4029-A23D-DD8281A35C9D}" destId="{70D404E6-4545-48E7-9222-86D1EC9431F5}" srcOrd="0" destOrd="0" presId="urn:microsoft.com/office/officeart/2005/8/layout/chevronAccent+Icon"/>
    <dgm:cxn modelId="{268B1511-6761-4726-BD07-EB2FDBE8569E}" type="presParOf" srcId="{7B9C41CA-D68D-4029-A23D-DD8281A35C9D}" destId="{6B24E69C-B425-43A0-BDC4-758B5D9F5DE1}" srcOrd="1" destOrd="0" presId="urn:microsoft.com/office/officeart/2005/8/layout/chevronAccent+Icon"/>
    <dgm:cxn modelId="{2A1C9E53-CF05-4A3D-90C8-34F69A43D920}" type="presParOf" srcId="{819DC1D3-0065-400A-87D5-D8EF1FE2D78B}" destId="{9A7CA5AB-3644-4E6A-873F-65BA7E648CFB}" srcOrd="3" destOrd="0" presId="urn:microsoft.com/office/officeart/2005/8/layout/chevronAccent+Icon"/>
    <dgm:cxn modelId="{24A5170D-90E3-4324-B7A2-28D939ABFA37}" type="presParOf" srcId="{819DC1D3-0065-400A-87D5-D8EF1FE2D78B}" destId="{0B40FB03-7622-4425-8D50-EE76F33D4B25}" srcOrd="4" destOrd="0" presId="urn:microsoft.com/office/officeart/2005/8/layout/chevronAccent+Icon"/>
    <dgm:cxn modelId="{087D6D7A-E885-494C-B7AF-C6687985256F}" type="presParOf" srcId="{0B40FB03-7622-4425-8D50-EE76F33D4B25}" destId="{E6BE52A4-5CD0-4278-A56D-EEA8CC4A3E26}" srcOrd="0" destOrd="0" presId="urn:microsoft.com/office/officeart/2005/8/layout/chevronAccent+Icon"/>
    <dgm:cxn modelId="{D5E526A6-0EFE-4121-A19C-62E392789ABE}" type="presParOf" srcId="{0B40FB03-7622-4425-8D50-EE76F33D4B25}" destId="{901068D3-0F02-41A6-9AFE-34BD3AEC37E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AF957-357F-453C-B176-5DFA3434DA70}">
      <dsp:nvSpPr>
        <dsp:cNvPr id="0" name=""/>
        <dsp:cNvSpPr/>
      </dsp:nvSpPr>
      <dsp:spPr>
        <a:xfrm>
          <a:off x="1278" y="95409"/>
          <a:ext cx="3213337" cy="1240348"/>
        </a:xfrm>
        <a:prstGeom prst="chevron">
          <a:avLst>
            <a:gd name="adj" fmla="val 40000"/>
          </a:avLst>
        </a:prstGeom>
        <a:solidFill>
          <a:srgbClr val="2038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8EC21-9D65-47AB-B71C-56D68F523667}">
      <dsp:nvSpPr>
        <dsp:cNvPr id="0" name=""/>
        <dsp:cNvSpPr/>
      </dsp:nvSpPr>
      <dsp:spPr>
        <a:xfrm>
          <a:off x="858168" y="405496"/>
          <a:ext cx="2713485" cy="1240348"/>
        </a:xfrm>
        <a:prstGeom prst="roundRect">
          <a:avLst>
            <a:gd name="adj" fmla="val 10000"/>
          </a:avLst>
        </a:prstGeom>
        <a:solidFill>
          <a:schemeClr val="lt1">
            <a:alpha val="90000"/>
            <a:hueOff val="0"/>
            <a:satOff val="0"/>
            <a:lumOff val="0"/>
            <a:alphaOff val="0"/>
          </a:schemeClr>
        </a:solidFill>
        <a:ln w="12700" cap="flat" cmpd="sng" algn="ctr">
          <a:solidFill>
            <a:srgbClr val="71708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Prevention</a:t>
          </a:r>
          <a:endParaRPr lang="en-US" sz="2700" kern="1200" dirty="0"/>
        </a:p>
      </dsp:txBody>
      <dsp:txXfrm>
        <a:off x="894497" y="441825"/>
        <a:ext cx="2640827" cy="1167690"/>
      </dsp:txXfrm>
    </dsp:sp>
    <dsp:sp modelId="{70D404E6-4545-48E7-9222-86D1EC9431F5}">
      <dsp:nvSpPr>
        <dsp:cNvPr id="0" name=""/>
        <dsp:cNvSpPr/>
      </dsp:nvSpPr>
      <dsp:spPr>
        <a:xfrm>
          <a:off x="3671624" y="95409"/>
          <a:ext cx="3213337" cy="1240348"/>
        </a:xfrm>
        <a:prstGeom prst="chevron">
          <a:avLst>
            <a:gd name="adj" fmla="val 40000"/>
          </a:avLst>
        </a:prstGeom>
        <a:solidFill>
          <a:srgbClr val="3857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4E69C-B425-43A0-BDC4-758B5D9F5DE1}">
      <dsp:nvSpPr>
        <dsp:cNvPr id="0" name=""/>
        <dsp:cNvSpPr/>
      </dsp:nvSpPr>
      <dsp:spPr>
        <a:xfrm>
          <a:off x="4528514" y="405496"/>
          <a:ext cx="2713485" cy="1240348"/>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Detection (audit)</a:t>
          </a:r>
          <a:endParaRPr lang="en-US" sz="2700" kern="1200" dirty="0"/>
        </a:p>
      </dsp:txBody>
      <dsp:txXfrm>
        <a:off x="4564843" y="441825"/>
        <a:ext cx="2640827" cy="1167690"/>
      </dsp:txXfrm>
    </dsp:sp>
    <dsp:sp modelId="{E6BE52A4-5CD0-4278-A56D-EEA8CC4A3E26}">
      <dsp:nvSpPr>
        <dsp:cNvPr id="0" name=""/>
        <dsp:cNvSpPr/>
      </dsp:nvSpPr>
      <dsp:spPr>
        <a:xfrm>
          <a:off x="7341970" y="95409"/>
          <a:ext cx="3213337" cy="1240348"/>
        </a:xfrm>
        <a:prstGeom prst="chevron">
          <a:avLst>
            <a:gd name="adj" fmla="val 40000"/>
          </a:avLst>
        </a:prstGeom>
        <a:solidFill>
          <a:srgbClr val="5482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068D3-0F02-41A6-9AFE-34BD3AEC37EA}">
      <dsp:nvSpPr>
        <dsp:cNvPr id="0" name=""/>
        <dsp:cNvSpPr/>
      </dsp:nvSpPr>
      <dsp:spPr>
        <a:xfrm>
          <a:off x="8198860" y="405496"/>
          <a:ext cx="2713485" cy="1240348"/>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Reporting</a:t>
          </a:r>
          <a:endParaRPr lang="en-US" sz="2700" kern="1200" dirty="0"/>
        </a:p>
      </dsp:txBody>
      <dsp:txXfrm>
        <a:off x="8235189" y="441825"/>
        <a:ext cx="2640827" cy="11676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99762-1014-4DAF-B1EF-43EB277265B8}" type="datetimeFigureOut">
              <a:rPr lang="en-ZA" smtClean="0"/>
              <a:t>2021/05/26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8A857-F0CF-47FA-B1C4-7C14EFEFDAA4}" type="slidenum">
              <a:rPr lang="en-ZA" smtClean="0"/>
              <a:t>‹#›</a:t>
            </a:fld>
            <a:endParaRPr lang="en-ZA"/>
          </a:p>
        </p:txBody>
      </p:sp>
    </p:spTree>
    <p:extLst>
      <p:ext uri="{BB962C8B-B14F-4D97-AF65-F5344CB8AC3E}">
        <p14:creationId xmlns:p14="http://schemas.microsoft.com/office/powerpoint/2010/main" val="42622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28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9413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defRPr lang="en-US" sz="2800" b="1" kern="120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397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248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5655"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1880" y="3994379"/>
            <a:ext cx="2384669" cy="263916"/>
          </a:xfrm>
          <a:prstGeom prst="rect">
            <a:avLst/>
          </a:prstGeom>
        </p:spPr>
      </p:pic>
      <p:sp>
        <p:nvSpPr>
          <p:cNvPr id="11" name="Title 1"/>
          <p:cNvSpPr>
            <a:spLocks noGrp="1"/>
          </p:cNvSpPr>
          <p:nvPr>
            <p:ph type="title"/>
          </p:nvPr>
        </p:nvSpPr>
        <p:spPr>
          <a:xfrm>
            <a:off x="752559" y="3038855"/>
            <a:ext cx="10373990" cy="403618"/>
          </a:xfrm>
          <a:prstGeom prst="rect">
            <a:avLst/>
          </a:prstGeom>
          <a:ln>
            <a:noFill/>
          </a:ln>
        </p:spPr>
        <p:txBody>
          <a:bodyPr/>
          <a:lstStyle>
            <a:lvl1pPr marL="0" algn="r" defTabSz="914400" rtl="0" eaLnBrk="1" latinLnBrk="0" hangingPunct="1">
              <a:lnSpc>
                <a:spcPct val="90000"/>
              </a:lnSpc>
              <a:spcBef>
                <a:spcPct val="0"/>
              </a:spcBef>
              <a:buNone/>
              <a:defRPr lang="en-US" sz="2800" b="1" kern="1200" dirty="0">
                <a:solidFill>
                  <a:srgbClr val="AA998B"/>
                </a:solidFill>
                <a:latin typeface="Century Gothic" charset="0"/>
                <a:ea typeface="Century Gothic" charset="0"/>
                <a:cs typeface="Century Gothic"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9175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61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0"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a:stretch>
            <a:fillRect/>
          </a:stretch>
        </p:blipFill>
        <p:spPr>
          <a:xfrm>
            <a:off x="610605" y="6298747"/>
            <a:ext cx="11023600" cy="368300"/>
          </a:xfrm>
          <a:prstGeom prst="rect">
            <a:avLst/>
          </a:prstGeom>
        </p:spPr>
      </p:pic>
      <p:sp>
        <p:nvSpPr>
          <p:cNvPr id="2" name="TextBox 1"/>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282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18"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19" name="Picture 18"/>
          <p:cNvPicPr>
            <a:picLocks noChangeAspect="1"/>
          </p:cNvPicPr>
          <p:nvPr userDrawn="1"/>
        </p:nvPicPr>
        <p:blipFill>
          <a:blip r:embed="rId3"/>
          <a:stretch>
            <a:fillRect/>
          </a:stretch>
        </p:blipFill>
        <p:spPr>
          <a:xfrm>
            <a:off x="610605" y="6298747"/>
            <a:ext cx="11023600" cy="368300"/>
          </a:xfrm>
          <a:prstGeom prst="rect">
            <a:avLst/>
          </a:prstGeom>
        </p:spPr>
      </p:pic>
      <p:sp>
        <p:nvSpPr>
          <p:cNvPr id="20"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TextBox 20"/>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3323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8693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5" name="Content Placeholder 7"/>
          <p:cNvSpPr>
            <a:spLocks noGrp="1"/>
          </p:cNvSpPr>
          <p:nvPr>
            <p:ph sz="quarter" idx="10"/>
          </p:nvPr>
        </p:nvSpPr>
        <p:spPr>
          <a:xfrm>
            <a:off x="1140977" y="1238081"/>
            <a:ext cx="10398294" cy="4774301"/>
          </a:xfrm>
          <a:prstGeom prst="rect">
            <a:avLst/>
          </a:prstGeom>
        </p:spPr>
        <p:txBody>
          <a:bodyPr/>
          <a:lstStyle>
            <a:lvl1pPr>
              <a:defRPr sz="2400">
                <a:solidFill>
                  <a:srgbClr val="71708D"/>
                </a:solidFill>
                <a:latin typeface="Century Gothic" charset="0"/>
                <a:ea typeface="Century Gothic" charset="0"/>
                <a:cs typeface="Century Gothic" charset="0"/>
              </a:defRPr>
            </a:lvl1pPr>
            <a:lvl2pPr>
              <a:defRPr sz="2000">
                <a:solidFill>
                  <a:srgbClr val="71708D"/>
                </a:solidFill>
                <a:latin typeface="Century Gothic" charset="0"/>
                <a:ea typeface="Century Gothic" charset="0"/>
                <a:cs typeface="Century Gothic" charset="0"/>
              </a:defRPr>
            </a:lvl2pPr>
            <a:lvl3pPr>
              <a:defRPr sz="1800">
                <a:solidFill>
                  <a:srgbClr val="71708D"/>
                </a:solidFill>
                <a:latin typeface="Century Gothic" charset="0"/>
                <a:ea typeface="Century Gothic" charset="0"/>
                <a:cs typeface="Century Gothic" charset="0"/>
              </a:defRPr>
            </a:lvl3pPr>
            <a:lvl4pPr>
              <a:defRPr sz="1600">
                <a:solidFill>
                  <a:srgbClr val="71708D"/>
                </a:solidFill>
                <a:latin typeface="Century Gothic" charset="0"/>
                <a:ea typeface="Century Gothic" charset="0"/>
                <a:cs typeface="Century Gothic" charset="0"/>
              </a:defRPr>
            </a:lvl4pPr>
            <a:lvl5pPr>
              <a:defRPr sz="1600">
                <a:solidFill>
                  <a:srgbClr val="71708D"/>
                </a:solidFill>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634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05" y="430222"/>
            <a:ext cx="11023600" cy="615308"/>
          </a:xfrm>
          <a:prstGeom prst="rect">
            <a:avLst/>
          </a:prstGeom>
        </p:spPr>
      </p:pic>
      <p:sp>
        <p:nvSpPr>
          <p:cNvPr id="2" name="Title 1"/>
          <p:cNvSpPr>
            <a:spLocks noGrp="1"/>
          </p:cNvSpPr>
          <p:nvPr>
            <p:ph type="title"/>
          </p:nvPr>
        </p:nvSpPr>
        <p:spPr>
          <a:xfrm>
            <a:off x="976214" y="523929"/>
            <a:ext cx="10433556" cy="427894"/>
          </a:xfrm>
          <a:prstGeom prst="rect">
            <a:avLst/>
          </a:prstGeom>
        </p:spPr>
        <p:txBody>
          <a:bodyPr/>
          <a:lstStyle>
            <a:lvl1pPr marL="0" algn="l" defTabSz="914400" rtl="0" eaLnBrk="1" latinLnBrk="0" hangingPunct="1">
              <a:defRPr lang="en-US" sz="2400" b="1" kern="1200">
                <a:solidFill>
                  <a:schemeClr val="bg1"/>
                </a:solidFill>
                <a:latin typeface="Century Gothic" charset="0"/>
                <a:ea typeface="Century Gothic" charset="0"/>
                <a:cs typeface="Century Gothic"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stretch>
            <a:fillRect/>
          </a:stretch>
        </p:blipFill>
        <p:spPr>
          <a:xfrm>
            <a:off x="610605" y="6298747"/>
            <a:ext cx="11023600" cy="368300"/>
          </a:xfrm>
          <a:prstGeom prst="rect">
            <a:avLst/>
          </a:prstGeom>
        </p:spPr>
      </p:pic>
      <p:sp>
        <p:nvSpPr>
          <p:cNvPr id="6" name="TextBox 5"/>
          <p:cNvSpPr txBox="1"/>
          <p:nvPr userDrawn="1"/>
        </p:nvSpPr>
        <p:spPr>
          <a:xfrm>
            <a:off x="10584383" y="6392708"/>
            <a:ext cx="380326" cy="276999"/>
          </a:xfrm>
          <a:prstGeom prst="rect">
            <a:avLst/>
          </a:prstGeom>
          <a:noFill/>
        </p:spPr>
        <p:txBody>
          <a:bodyPr wrap="square" rtlCol="0">
            <a:spAutoFit/>
          </a:bodyPr>
          <a:lstStyle/>
          <a:p>
            <a:pPr algn="ctr"/>
            <a:fld id="{E6D6A0C0-CE57-0C49-8BA9-382050109D93}" type="slidenum">
              <a:rPr lang="en-US" sz="1200" smtClean="0">
                <a:solidFill>
                  <a:srgbClr val="AA998B"/>
                </a:solidFill>
                <a:latin typeface="Century Gothic" charset="0"/>
                <a:ea typeface="Century Gothic" charset="0"/>
                <a:cs typeface="Century Gothic" charset="0"/>
              </a:rPr>
              <a:pPr algn="ctr"/>
              <a:t>‹#›</a:t>
            </a:fld>
            <a:endParaRPr lang="en-US" sz="12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79025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085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3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6" r:id="rId4"/>
    <p:sldLayoutId id="2147483655" r:id="rId5"/>
    <p:sldLayoutId id="2147483657" r:id="rId6"/>
    <p:sldLayoutId id="2147483658" r:id="rId7"/>
    <p:sldLayoutId id="214748366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cid:image001.jpg@01D6C261.6B9B1470" TargetMode="External"/><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75" y="-25395"/>
            <a:ext cx="10328782" cy="68833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2" y="-25396"/>
            <a:ext cx="12225278" cy="6883395"/>
          </a:xfrm>
          <a:prstGeom prst="rect">
            <a:avLst/>
          </a:prstGeom>
        </p:spPr>
      </p:pic>
      <p:sp>
        <p:nvSpPr>
          <p:cNvPr id="8" name="TextBox 7"/>
          <p:cNvSpPr txBox="1"/>
          <p:nvPr/>
        </p:nvSpPr>
        <p:spPr>
          <a:xfrm>
            <a:off x="5544767" y="3509660"/>
            <a:ext cx="6342434" cy="461665"/>
          </a:xfrm>
          <a:prstGeom prst="rect">
            <a:avLst/>
          </a:prstGeom>
          <a:noFill/>
        </p:spPr>
        <p:txBody>
          <a:bodyPr wrap="square" rtlCol="0" anchor="b">
            <a:spAutoFit/>
          </a:bodyPr>
          <a:lstStyle/>
          <a:p>
            <a:pPr algn="r"/>
            <a:r>
              <a:rPr lang="en-US" sz="2400" b="1" dirty="0">
                <a:solidFill>
                  <a:srgbClr val="D9D9D9"/>
                </a:solidFill>
                <a:latin typeface="Century Gothic" charset="0"/>
                <a:ea typeface="Century Gothic" charset="0"/>
                <a:cs typeface="Century Gothic" charset="0"/>
              </a:rPr>
              <a:t>FIRST &amp; </a:t>
            </a:r>
            <a:r>
              <a:rPr lang="en-US" sz="2400" b="1" dirty="0" smtClean="0">
                <a:solidFill>
                  <a:srgbClr val="D9D9D9"/>
                </a:solidFill>
                <a:latin typeface="Century Gothic" charset="0"/>
                <a:ea typeface="Century Gothic" charset="0"/>
                <a:cs typeface="Century Gothic" charset="0"/>
              </a:rPr>
              <a:t>SECOND SPECIAL REPORT</a:t>
            </a:r>
            <a:endParaRPr lang="en-US" sz="2400" b="1" dirty="0">
              <a:solidFill>
                <a:srgbClr val="D9D9D9"/>
              </a:solidFill>
              <a:latin typeface="Century Gothic" charset="0"/>
              <a:ea typeface="Century Gothic" charset="0"/>
              <a:cs typeface="Century Gothic" charset="0"/>
            </a:endParaRPr>
          </a:p>
        </p:txBody>
      </p:sp>
      <p:sp>
        <p:nvSpPr>
          <p:cNvPr id="9" name="TextBox 8"/>
          <p:cNvSpPr txBox="1"/>
          <p:nvPr/>
        </p:nvSpPr>
        <p:spPr>
          <a:xfrm>
            <a:off x="9081477" y="6313862"/>
            <a:ext cx="2805723" cy="338554"/>
          </a:xfrm>
          <a:prstGeom prst="rect">
            <a:avLst/>
          </a:prstGeom>
          <a:noFill/>
        </p:spPr>
        <p:txBody>
          <a:bodyPr wrap="square" rtlCol="0">
            <a:spAutoFit/>
          </a:bodyPr>
          <a:lstStyle/>
          <a:p>
            <a:pPr algn="r"/>
            <a:r>
              <a:rPr lang="en-US" sz="1600" dirty="0" smtClean="0">
                <a:solidFill>
                  <a:srgbClr val="AA998B"/>
                </a:solidFill>
                <a:latin typeface="Century Gothic" charset="0"/>
                <a:ea typeface="Century Gothic" charset="0"/>
                <a:cs typeface="Century Gothic" charset="0"/>
              </a:rPr>
              <a:t>28 May 2021</a:t>
            </a:r>
            <a:endParaRPr lang="en-US" sz="1600" dirty="0">
              <a:solidFill>
                <a:srgbClr val="AA998B"/>
              </a:solidFill>
              <a:latin typeface="Century Gothic" charset="0"/>
              <a:ea typeface="Century Gothic" charset="0"/>
              <a:cs typeface="Century Gothic"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2531" y="4042931"/>
            <a:ext cx="2384669" cy="263916"/>
          </a:xfrm>
          <a:prstGeom prst="rect">
            <a:avLst/>
          </a:prstGeom>
        </p:spPr>
      </p:pic>
    </p:spTree>
    <p:extLst>
      <p:ext uri="{BB962C8B-B14F-4D97-AF65-F5344CB8AC3E}">
        <p14:creationId xmlns:p14="http://schemas.microsoft.com/office/powerpoint/2010/main" val="144413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Personal Protective Equipment (PPE) for Healthcare workers </a:t>
            </a:r>
          </a:p>
        </p:txBody>
      </p:sp>
      <p:sp>
        <p:nvSpPr>
          <p:cNvPr id="5" name="Rectangle 4"/>
          <p:cNvSpPr/>
          <p:nvPr/>
        </p:nvSpPr>
        <p:spPr>
          <a:xfrm>
            <a:off x="594809" y="1117720"/>
            <a:ext cx="8232267" cy="369332"/>
          </a:xfrm>
          <a:prstGeom prst="rect">
            <a:avLst/>
          </a:prstGeom>
        </p:spPr>
        <p:txBody>
          <a:bodyPr wrap="square">
            <a:spAutoFit/>
          </a:bodyPr>
          <a:lstStyle/>
          <a:p>
            <a:r>
              <a:rPr lang="en-ZA" dirty="0" smtClean="0">
                <a:latin typeface="Century Gothic" charset="0"/>
                <a:ea typeface="Century Gothic" charset="0"/>
                <a:cs typeface="Century Gothic" charset="0"/>
              </a:rPr>
              <a:t>A few examples from Special Report (SR) 1</a:t>
            </a:r>
            <a:endParaRPr lang="en-ZA" dirty="0">
              <a:latin typeface="Century Gothic" charset="0"/>
              <a:ea typeface="Century Gothic" charset="0"/>
              <a:cs typeface="Century Gothic"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21466658"/>
              </p:ext>
            </p:extLst>
          </p:nvPr>
        </p:nvGraphicFramePr>
        <p:xfrm>
          <a:off x="678210" y="1531331"/>
          <a:ext cx="11024164" cy="4995266"/>
        </p:xfrm>
        <a:graphic>
          <a:graphicData uri="http://schemas.openxmlformats.org/drawingml/2006/table">
            <a:tbl>
              <a:tblPr firstRow="1" bandRow="1">
                <a:tableStyleId>{5C22544A-7EE6-4342-B048-85BDC9FD1C3A}</a:tableStyleId>
              </a:tblPr>
              <a:tblGrid>
                <a:gridCol w="1302990">
                  <a:extLst>
                    <a:ext uri="{9D8B030D-6E8A-4147-A177-3AD203B41FA5}">
                      <a16:colId xmlns:a16="http://schemas.microsoft.com/office/drawing/2014/main" val="1901454704"/>
                    </a:ext>
                  </a:extLst>
                </a:gridCol>
                <a:gridCol w="8322733">
                  <a:extLst>
                    <a:ext uri="{9D8B030D-6E8A-4147-A177-3AD203B41FA5}">
                      <a16:colId xmlns:a16="http://schemas.microsoft.com/office/drawing/2014/main" val="4049620143"/>
                    </a:ext>
                  </a:extLst>
                </a:gridCol>
                <a:gridCol w="1398441">
                  <a:extLst>
                    <a:ext uri="{9D8B030D-6E8A-4147-A177-3AD203B41FA5}">
                      <a16:colId xmlns:a16="http://schemas.microsoft.com/office/drawing/2014/main" val="3364381704"/>
                    </a:ext>
                  </a:extLst>
                </a:gridCol>
              </a:tblGrid>
              <a:tr h="517607">
                <a:tc>
                  <a:txBody>
                    <a:bodyPr/>
                    <a:lstStyle/>
                    <a:p>
                      <a:r>
                        <a:rPr lang="en-US" sz="1500" b="1" kern="1200" dirty="0" smtClean="0">
                          <a:solidFill>
                            <a:schemeClr val="lt1"/>
                          </a:solidFill>
                          <a:effectLst/>
                          <a:latin typeface="Century Gothic" panose="020B0502020202020204"/>
                          <a:ea typeface="+mn-ea"/>
                          <a:cs typeface="+mn-cs"/>
                        </a:rPr>
                        <a:t>Finding No.</a:t>
                      </a:r>
                      <a:r>
                        <a:rPr lang="en-US" sz="1500" b="1" kern="1200" baseline="0" dirty="0" smtClean="0">
                          <a:solidFill>
                            <a:schemeClr val="lt1"/>
                          </a:solidFill>
                          <a:effectLst/>
                          <a:latin typeface="Century Gothic" panose="020B0502020202020204"/>
                          <a:ea typeface="+mn-ea"/>
                          <a:cs typeface="+mn-cs"/>
                        </a:rPr>
                        <a:t> i</a:t>
                      </a:r>
                      <a:r>
                        <a:rPr lang="en-US" sz="1500" b="1" kern="1200" dirty="0" smtClean="0">
                          <a:solidFill>
                            <a:schemeClr val="lt1"/>
                          </a:solidFill>
                          <a:effectLst/>
                          <a:latin typeface="Century Gothic" panose="020B0502020202020204"/>
                          <a:ea typeface="+mn-ea"/>
                          <a:cs typeface="+mn-cs"/>
                        </a:rPr>
                        <a:t>n SR 1</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en-ZA" sz="1500" b="1" kern="1200" dirty="0" smtClean="0">
                          <a:solidFill>
                            <a:schemeClr val="lt1"/>
                          </a:solidFill>
                          <a:effectLst/>
                          <a:latin typeface="Century Gothic" panose="020B0502020202020204"/>
                          <a:ea typeface="+mn-ea"/>
                          <a:cs typeface="+mn-cs"/>
                        </a:rPr>
                        <a:t>Detailed audit</a:t>
                      </a:r>
                      <a:r>
                        <a:rPr lang="en-ZA" sz="1500" b="1" kern="1200" baseline="0" dirty="0" smtClean="0">
                          <a:solidFill>
                            <a:schemeClr val="lt1"/>
                          </a:solidFill>
                          <a:effectLst/>
                          <a:latin typeface="Century Gothic" panose="020B0502020202020204"/>
                          <a:ea typeface="+mn-ea"/>
                          <a:cs typeface="+mn-cs"/>
                        </a:rPr>
                        <a:t> findings</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r>
                        <a:rPr lang="en-US" sz="1500" b="1" kern="1200" dirty="0" smtClean="0">
                          <a:solidFill>
                            <a:schemeClr val="lt1"/>
                          </a:solidFill>
                          <a:effectLst/>
                          <a:latin typeface="Century Gothic" panose="020B0502020202020204"/>
                          <a:ea typeface="+mn-ea"/>
                          <a:cs typeface="+mn-cs"/>
                        </a:rPr>
                        <a:t>Province</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396188440"/>
                  </a:ext>
                </a:extLst>
              </a:tr>
              <a:tr h="851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1</a:t>
                      </a:r>
                      <a:endParaRPr kumimoji="0" lang="en-ZA"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PPE items not ordered at prices regarded by the National Treasury as market related</a:t>
                      </a: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  Seven of the nine provinces ordered PPE items from suppliers at prices in excess of the maximum prices prescribed by National Treasury.</a:t>
                      </a:r>
                      <a:endParaRPr kumimoji="0" lang="en-ZA"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EC, GP, KZN, MP, NW, NC, WC</a:t>
                      </a:r>
                      <a:endParaRPr kumimoji="0" lang="en-ZA"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49743"/>
                  </a:ext>
                </a:extLst>
              </a:tr>
              <a:tr h="11031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3.1</a:t>
                      </a:r>
                      <a:endParaRPr kumimoji="0" lang="en-ZA"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Specifications not indicated on awards and submissions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When we assessed the awards, submissions and delivery notes in relation to goods delivered, we noticed that no mention was made of the actual specifications that had to be complied with for the goods to be delivered, as required by instruction note 8 of 2019-20 paragraph 3.7.6.</a:t>
                      </a:r>
                      <a:endParaRPr kumimoji="0" lang="en-ZA"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KZN,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54060"/>
                  </a:ext>
                </a:extLst>
              </a:tr>
              <a:tr h="13553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3.3</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chemeClr val="tx1"/>
                          </a:solidFill>
                          <a:effectLst/>
                          <a:uLnTx/>
                          <a:uFillTx/>
                          <a:latin typeface="Century Gothic" panose="020B0502020202020204"/>
                          <a:ea typeface="Century Gothic" charset="0"/>
                          <a:cs typeface="Century Gothic" charset="0"/>
                        </a:rPr>
                        <a:t>Goods received and accepted other than those ordered</a:t>
                      </a:r>
                      <a:r>
                        <a:rPr kumimoji="0" lang="en-ZA" sz="1500" b="0" i="0" u="none" strike="noStrike" kern="1200" cap="none" spc="0" normalizeH="0" baseline="0" noProof="0" dirty="0" smtClean="0">
                          <a:ln>
                            <a:noFill/>
                          </a:ln>
                          <a:solidFill>
                            <a:schemeClr val="tx1"/>
                          </a:solidFill>
                          <a:effectLst/>
                          <a:uLnTx/>
                          <a:uFillTx/>
                          <a:latin typeface="Century Gothic" panose="020B0502020202020204"/>
                          <a:ea typeface="Century Gothic" charset="0"/>
                          <a:cs typeface="Century Gothic"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Century Gothic" panose="020B0502020202020204"/>
                          <a:ea typeface="Century Gothic" charset="0"/>
                          <a:cs typeface="Century Gothic" charset="0"/>
                        </a:rPr>
                        <a:t>PPE of inferior quality accepted other than those ordered and paid for (KZN).</a:t>
                      </a:r>
                      <a:r>
                        <a:rPr kumimoji="0" lang="en-ZA" sz="1500" b="0" i="0" u="none" strike="noStrike" kern="1200" cap="none" spc="0" normalizeH="0" baseline="0" noProof="0" dirty="0" smtClean="0">
                          <a:ln>
                            <a:noFill/>
                          </a:ln>
                          <a:solidFill>
                            <a:schemeClr val="tx1"/>
                          </a:solidFill>
                          <a:effectLst/>
                          <a:uLnTx/>
                          <a:uFillTx/>
                          <a:latin typeface="Century Gothic" panose="020B0502020202020204"/>
                          <a:ea typeface="Century Gothic" charset="0"/>
                          <a:cs typeface="Century Gothic" charset="0"/>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Century Gothic" panose="020B0502020202020204"/>
                          <a:ea typeface="Century Gothic" charset="0"/>
                          <a:cs typeface="Century Gothic" charset="0"/>
                        </a:rPr>
                        <a:t>Goods were received and paid for by the department that were not the same as the ones specified in the original order documents (GP).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same price paid for smaller units delivered and accepted than those ordered (KZN)</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KZN,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519166"/>
                  </a:ext>
                </a:extLst>
              </a:tr>
              <a:tr h="8510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3.4</a:t>
                      </a:r>
                      <a:endParaRPr kumimoji="0" lang="en-ZA" sz="15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Transactions noted with tax-related discrepancies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transactions entered into with suppliers who are not tax compliant at order date (KZN)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transactions entered into with suppliers who are not tax compliant at order date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KZN, GP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111153"/>
                  </a:ext>
                </a:extLst>
              </a:tr>
            </a:tbl>
          </a:graphicData>
        </a:graphic>
      </p:graphicFrame>
    </p:spTree>
    <p:extLst>
      <p:ext uri="{BB962C8B-B14F-4D97-AF65-F5344CB8AC3E}">
        <p14:creationId xmlns:p14="http://schemas.microsoft.com/office/powerpoint/2010/main" val="1284564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Personal Protective Equipment (PPE) for Healthcare workers </a:t>
            </a:r>
          </a:p>
        </p:txBody>
      </p:sp>
      <p:sp>
        <p:nvSpPr>
          <p:cNvPr id="5" name="Rectangle 4"/>
          <p:cNvSpPr/>
          <p:nvPr/>
        </p:nvSpPr>
        <p:spPr>
          <a:xfrm>
            <a:off x="594809" y="1115808"/>
            <a:ext cx="8232267" cy="369332"/>
          </a:xfrm>
          <a:prstGeom prst="rect">
            <a:avLst/>
          </a:prstGeom>
        </p:spPr>
        <p:txBody>
          <a:bodyPr wrap="square">
            <a:spAutoFit/>
          </a:bodyPr>
          <a:lstStyle/>
          <a:p>
            <a:r>
              <a:rPr lang="en-ZA" dirty="0" smtClean="0">
                <a:latin typeface="Century Gothic" charset="0"/>
                <a:ea typeface="Century Gothic" charset="0"/>
                <a:cs typeface="Century Gothic" charset="0"/>
              </a:rPr>
              <a:t>A few examples from Special Report (SR) 2</a:t>
            </a:r>
            <a:endParaRPr lang="en-ZA" dirty="0">
              <a:latin typeface="Century Gothic" charset="0"/>
              <a:ea typeface="Century Gothic" charset="0"/>
              <a:cs typeface="Century Gothic"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71928015"/>
              </p:ext>
            </p:extLst>
          </p:nvPr>
        </p:nvGraphicFramePr>
        <p:xfrm>
          <a:off x="594809" y="1531253"/>
          <a:ext cx="11063793" cy="4804815"/>
        </p:xfrm>
        <a:graphic>
          <a:graphicData uri="http://schemas.openxmlformats.org/drawingml/2006/table">
            <a:tbl>
              <a:tblPr firstRow="1" firstCol="1" bandRow="1">
                <a:tableStyleId>{5C22544A-7EE6-4342-B048-85BDC9FD1C3A}</a:tableStyleId>
              </a:tblPr>
              <a:tblGrid>
                <a:gridCol w="929191">
                  <a:extLst>
                    <a:ext uri="{9D8B030D-6E8A-4147-A177-3AD203B41FA5}">
                      <a16:colId xmlns:a16="http://schemas.microsoft.com/office/drawing/2014/main" val="620188725"/>
                    </a:ext>
                  </a:extLst>
                </a:gridCol>
                <a:gridCol w="8356600">
                  <a:extLst>
                    <a:ext uri="{9D8B030D-6E8A-4147-A177-3AD203B41FA5}">
                      <a16:colId xmlns:a16="http://schemas.microsoft.com/office/drawing/2014/main" val="258947741"/>
                    </a:ext>
                  </a:extLst>
                </a:gridCol>
                <a:gridCol w="1778002">
                  <a:extLst>
                    <a:ext uri="{9D8B030D-6E8A-4147-A177-3AD203B41FA5}">
                      <a16:colId xmlns:a16="http://schemas.microsoft.com/office/drawing/2014/main" val="2174729003"/>
                    </a:ext>
                  </a:extLst>
                </a:gridCol>
              </a:tblGrid>
              <a:tr h="552855">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Finding </a:t>
                      </a:r>
                      <a:r>
                        <a:rPr lang="en-ZA" sz="1500" b="1" kern="1200" dirty="0" smtClean="0">
                          <a:solidFill>
                            <a:schemeClr val="lt1"/>
                          </a:solidFill>
                          <a:effectLst/>
                          <a:latin typeface="Century Gothic" panose="020B0502020202020204"/>
                          <a:ea typeface="+mn-ea"/>
                          <a:cs typeface="+mn-cs"/>
                        </a:rPr>
                        <a:t>No SR 2</a:t>
                      </a:r>
                      <a:endParaRPr lang="en-ZA" sz="15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Description of finding</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Province</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485571606"/>
                  </a:ext>
                </a:extLst>
              </a:tr>
              <a:tr h="532920">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600" kern="1200" dirty="0">
                          <a:solidFill>
                            <a:schemeClr val="tx1"/>
                          </a:solidFill>
                          <a:latin typeface="Century Gothic" charset="0"/>
                          <a:ea typeface="Century Gothic" charset="0"/>
                          <a:cs typeface="Century Gothic" charset="0"/>
                        </a:rPr>
                        <a:t>Reasons for deviation </a:t>
                      </a:r>
                      <a:r>
                        <a:rPr lang="en-ZA" sz="1600" kern="1200" dirty="0" smtClean="0">
                          <a:solidFill>
                            <a:schemeClr val="tx1"/>
                          </a:solidFill>
                          <a:latin typeface="Century Gothic" charset="0"/>
                          <a:ea typeface="Century Gothic" charset="0"/>
                          <a:cs typeface="Century Gothic" charset="0"/>
                        </a:rPr>
                        <a:t>from supply chain management prescripts,</a:t>
                      </a:r>
                      <a:r>
                        <a:rPr lang="en-ZA" sz="1600" kern="1200" baseline="0" dirty="0" smtClean="0">
                          <a:solidFill>
                            <a:schemeClr val="tx1"/>
                          </a:solidFill>
                          <a:latin typeface="Century Gothic" charset="0"/>
                          <a:ea typeface="Century Gothic" charset="0"/>
                          <a:cs typeface="Century Gothic" charset="0"/>
                        </a:rPr>
                        <a:t> </a:t>
                      </a:r>
                      <a:r>
                        <a:rPr lang="en-ZA" sz="1600" kern="1200" dirty="0" smtClean="0">
                          <a:solidFill>
                            <a:schemeClr val="tx1"/>
                          </a:solidFill>
                          <a:latin typeface="Century Gothic" charset="0"/>
                          <a:ea typeface="Century Gothic" charset="0"/>
                          <a:cs typeface="Century Gothic" charset="0"/>
                        </a:rPr>
                        <a:t>not </a:t>
                      </a:r>
                      <a:r>
                        <a:rPr lang="en-ZA" sz="1600" kern="1200" dirty="0">
                          <a:solidFill>
                            <a:schemeClr val="tx1"/>
                          </a:solidFill>
                          <a:latin typeface="Century Gothic" charset="0"/>
                          <a:ea typeface="Century Gothic" charset="0"/>
                          <a:cs typeface="Century Gothic" charset="0"/>
                        </a:rPr>
                        <a:t>recorded </a:t>
                      </a:r>
                      <a:r>
                        <a:rPr lang="en-ZA" sz="1600" kern="1200" dirty="0" smtClean="0">
                          <a:solidFill>
                            <a:schemeClr val="tx1"/>
                          </a:solidFill>
                          <a:latin typeface="Century Gothic" charset="0"/>
                          <a:ea typeface="Century Gothic" charset="0"/>
                          <a:cs typeface="Century Gothic" charset="0"/>
                        </a:rPr>
                        <a:t>and/</a:t>
                      </a:r>
                      <a:r>
                        <a:rPr lang="en-ZA" sz="1600" kern="1200" baseline="0" dirty="0" smtClean="0">
                          <a:solidFill>
                            <a:schemeClr val="tx1"/>
                          </a:solidFill>
                          <a:latin typeface="Century Gothic" charset="0"/>
                          <a:ea typeface="Century Gothic" charset="0"/>
                          <a:cs typeface="Century Gothic" charset="0"/>
                        </a:rPr>
                        <a:t> or </a:t>
                      </a:r>
                      <a:r>
                        <a:rPr lang="en-ZA" sz="1600" kern="1200" dirty="0" smtClean="0">
                          <a:solidFill>
                            <a:schemeClr val="tx1"/>
                          </a:solidFill>
                          <a:latin typeface="Century Gothic" charset="0"/>
                          <a:ea typeface="Century Gothic" charset="0"/>
                          <a:cs typeface="Century Gothic" charset="0"/>
                        </a:rPr>
                        <a:t>approved </a:t>
                      </a:r>
                      <a:r>
                        <a:rPr lang="en-ZA" sz="1600" kern="1200" dirty="0">
                          <a:solidFill>
                            <a:schemeClr val="tx1"/>
                          </a:solidFill>
                          <a:latin typeface="Century Gothic" charset="0"/>
                          <a:ea typeface="Century Gothic" charset="0"/>
                          <a:cs typeface="Century Gothic" charset="0"/>
                        </a:rPr>
                        <a:t>as per the approved delegation of </a:t>
                      </a:r>
                      <a:r>
                        <a:rPr lang="en-ZA" sz="1600" kern="1200" dirty="0" smtClean="0">
                          <a:solidFill>
                            <a:schemeClr val="tx1"/>
                          </a:solidFill>
                          <a:latin typeface="Century Gothic" charset="0"/>
                          <a:ea typeface="Century Gothic" charset="0"/>
                          <a:cs typeface="Century Gothic" charset="0"/>
                        </a:rPr>
                        <a:t>authority</a:t>
                      </a:r>
                      <a:r>
                        <a:rPr lang="en-US" sz="1600" kern="1200" dirty="0" smtClean="0">
                          <a:solidFill>
                            <a:schemeClr val="tx1"/>
                          </a:solidFill>
                          <a:latin typeface="Century Gothic" charset="0"/>
                          <a:ea typeface="Century Gothic" charset="0"/>
                          <a:cs typeface="Century Gothic" charset="0"/>
                        </a:rPr>
                        <a:t>, as required by treasury regulation 16A6.4</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0"/>
                        </a:spcBef>
                        <a:spcAft>
                          <a:spcPts val="0"/>
                        </a:spcAft>
                      </a:pPr>
                      <a:r>
                        <a:rPr lang="en-ZA" sz="1600" kern="1200" dirty="0" smtClean="0">
                          <a:solidFill>
                            <a:schemeClr val="tx1"/>
                          </a:solidFill>
                          <a:latin typeface="Century Gothic" charset="0"/>
                          <a:ea typeface="Century Gothic" charset="0"/>
                          <a:cs typeface="Century Gothic" charset="0"/>
                        </a:rPr>
                        <a:t>EC, GP, NC, NW</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0686593"/>
                  </a:ext>
                </a:extLst>
              </a:tr>
              <a:tr h="552855">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600" b="1" kern="1200" dirty="0">
                          <a:solidFill>
                            <a:schemeClr val="tx1"/>
                          </a:solidFill>
                          <a:latin typeface="Century Gothic" charset="0"/>
                          <a:ea typeface="Century Gothic" charset="0"/>
                          <a:cs typeface="Century Gothic" charset="0"/>
                        </a:rPr>
                        <a:t>Goods procured at prices higher than National Treasury Instruction </a:t>
                      </a:r>
                      <a:r>
                        <a:rPr lang="en-ZA" sz="1600" b="1" kern="1200" dirty="0" smtClean="0">
                          <a:solidFill>
                            <a:schemeClr val="tx1"/>
                          </a:solidFill>
                          <a:latin typeface="Century Gothic" charset="0"/>
                          <a:ea typeface="Century Gothic" charset="0"/>
                          <a:cs typeface="Century Gothic" charset="0"/>
                        </a:rPr>
                        <a:t>Notes</a:t>
                      </a:r>
                    </a:p>
                    <a:p>
                      <a:pPr>
                        <a:lnSpc>
                          <a:spcPct val="100000"/>
                        </a:lnSpc>
                        <a:spcBef>
                          <a:spcPts val="0"/>
                        </a:spcBef>
                        <a:spcAft>
                          <a:spcPts val="0"/>
                        </a:spcAft>
                      </a:pPr>
                      <a:r>
                        <a:rPr lang="en-US" sz="1600" kern="1200" dirty="0" smtClean="0">
                          <a:solidFill>
                            <a:schemeClr val="tx1"/>
                          </a:solidFill>
                          <a:latin typeface="Century Gothic" charset="0"/>
                          <a:ea typeface="Century Gothic" charset="0"/>
                          <a:cs typeface="Century Gothic" charset="0"/>
                        </a:rPr>
                        <a:t>As reported in the first special report, departments did not always adhere to the instruction notes issued by the National Treasury, as they continued to order PPE items at prices in excess of the maximum prices prescribed by the National Treasury.</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ZA" sz="1600" kern="1200" dirty="0" smtClean="0">
                          <a:solidFill>
                            <a:schemeClr val="tx1"/>
                          </a:solidFill>
                          <a:latin typeface="Century Gothic" charset="0"/>
                          <a:ea typeface="Century Gothic" charset="0"/>
                          <a:cs typeface="Century Gothic" charset="0"/>
                        </a:rPr>
                        <a:t>GP, KZN, NW, WC</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040492"/>
                  </a:ext>
                </a:extLst>
              </a:tr>
              <a:tr h="320576">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600" b="1" kern="1200" dirty="0">
                          <a:solidFill>
                            <a:schemeClr val="tx1"/>
                          </a:solidFill>
                          <a:latin typeface="Century Gothic" charset="0"/>
                          <a:ea typeface="Century Gothic" charset="0"/>
                          <a:cs typeface="Century Gothic" charset="0"/>
                        </a:rPr>
                        <a:t>Non-compliance with local content </a:t>
                      </a:r>
                      <a:r>
                        <a:rPr lang="en-ZA" sz="1600" b="1" kern="1200" dirty="0" smtClean="0">
                          <a:solidFill>
                            <a:schemeClr val="tx1"/>
                          </a:solidFill>
                          <a:latin typeface="Century Gothic" charset="0"/>
                          <a:ea typeface="Century Gothic" charset="0"/>
                          <a:cs typeface="Century Gothic" charset="0"/>
                        </a:rPr>
                        <a:t>requirements</a:t>
                      </a:r>
                    </a:p>
                    <a:p>
                      <a:pPr>
                        <a:lnSpc>
                          <a:spcPct val="100000"/>
                        </a:lnSpc>
                        <a:spcBef>
                          <a:spcPts val="0"/>
                        </a:spcBef>
                        <a:spcAft>
                          <a:spcPts val="0"/>
                        </a:spcAft>
                      </a:pPr>
                      <a:r>
                        <a:rPr lang="en-US" sz="1600" kern="1200" dirty="0" smtClean="0">
                          <a:solidFill>
                            <a:schemeClr val="tx1"/>
                          </a:solidFill>
                          <a:latin typeface="Century Gothic" charset="0"/>
                          <a:ea typeface="Century Gothic" charset="0"/>
                          <a:cs typeface="Century Gothic" charset="0"/>
                        </a:rPr>
                        <a:t>The winning service providers did not submit a declaration on local content</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ZA" sz="1600" kern="1200" dirty="0" smtClean="0">
                          <a:solidFill>
                            <a:schemeClr val="tx1"/>
                          </a:solidFill>
                          <a:latin typeface="Century Gothic" charset="0"/>
                          <a:ea typeface="Century Gothic" charset="0"/>
                          <a:cs typeface="Century Gothic" charset="0"/>
                        </a:rPr>
                        <a:t>KZN, MP, NC</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6654993"/>
                  </a:ext>
                </a:extLst>
              </a:tr>
              <a:tr h="276427">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600" b="1" kern="1200" dirty="0">
                          <a:solidFill>
                            <a:schemeClr val="tx1"/>
                          </a:solidFill>
                          <a:latin typeface="Century Gothic" charset="0"/>
                          <a:ea typeface="Century Gothic" charset="0"/>
                          <a:cs typeface="Century Gothic" charset="0"/>
                        </a:rPr>
                        <a:t>Specifications not indicated on quotations and submissions </a:t>
                      </a:r>
                      <a:endParaRPr lang="en-ZA" sz="1600" b="1" kern="1200" dirty="0" smtClean="0">
                        <a:solidFill>
                          <a:schemeClr val="tx1"/>
                        </a:solidFill>
                        <a:latin typeface="Century Gothic" charset="0"/>
                        <a:ea typeface="Century Gothic" charset="0"/>
                        <a:cs typeface="Century Gothic" charset="0"/>
                      </a:endParaRPr>
                    </a:p>
                    <a:p>
                      <a:pPr>
                        <a:lnSpc>
                          <a:spcPct val="100000"/>
                        </a:lnSpc>
                        <a:spcBef>
                          <a:spcPts val="0"/>
                        </a:spcBef>
                        <a:spcAft>
                          <a:spcPts val="0"/>
                        </a:spcAft>
                      </a:pPr>
                      <a:r>
                        <a:rPr kumimoji="0" lang="en-US"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As reported in the first special report, when we assessed the awards, submissions and delivery notes in relation to goods delivered, we noticed that no mention was made of the actual specifications that had to be complied with for the goods to be delivered, as required by instruction note 8 of 2019-20 paragraph 3.7.6</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US" sz="1600" kern="1200" dirty="0" smtClean="0">
                          <a:solidFill>
                            <a:schemeClr val="tx1"/>
                          </a:solidFill>
                          <a:latin typeface="Century Gothic" charset="0"/>
                          <a:ea typeface="Century Gothic" charset="0"/>
                          <a:cs typeface="Century Gothic" charset="0"/>
                        </a:rPr>
                        <a:t>EC,GP, KZN</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21479"/>
                  </a:ext>
                </a:extLst>
              </a:tr>
              <a:tr h="552855">
                <a:tc>
                  <a:txBody>
                    <a:bodyPr/>
                    <a:lstStyle/>
                    <a:p>
                      <a:pPr algn="ctr">
                        <a:lnSpc>
                          <a:spcPct val="130000"/>
                        </a:lnSpc>
                        <a:spcBef>
                          <a:spcPts val="300"/>
                        </a:spcBef>
                        <a:spcAft>
                          <a:spcPts val="300"/>
                        </a:spcAft>
                      </a:pPr>
                      <a:r>
                        <a:rPr lang="en-ZA" sz="1600" b="0" kern="1200" dirty="0">
                          <a:solidFill>
                            <a:schemeClr val="tx1"/>
                          </a:solidFill>
                          <a:latin typeface="Century Gothic" charset="0"/>
                          <a:ea typeface="Century Gothic" charset="0"/>
                          <a:cs typeface="Century Gothic"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600" kern="1200" dirty="0">
                          <a:solidFill>
                            <a:schemeClr val="tx1"/>
                          </a:solidFill>
                          <a:latin typeface="Century Gothic" charset="0"/>
                          <a:ea typeface="Century Gothic" charset="0"/>
                          <a:cs typeface="Century Gothic" charset="0"/>
                        </a:rPr>
                        <a:t>Limitation of scope </a:t>
                      </a:r>
                      <a:r>
                        <a:rPr lang="en-ZA" sz="1600" kern="1200" dirty="0" smtClean="0">
                          <a:solidFill>
                            <a:schemeClr val="tx1"/>
                          </a:solidFill>
                          <a:latin typeface="Century Gothic" charset="0"/>
                          <a:ea typeface="Century Gothic" charset="0"/>
                          <a:cs typeface="Century Gothic" charset="0"/>
                        </a:rPr>
                        <a:t>– procurement information requested not </a:t>
                      </a:r>
                      <a:r>
                        <a:rPr lang="en-ZA" sz="1600" kern="1200" dirty="0">
                          <a:solidFill>
                            <a:schemeClr val="tx1"/>
                          </a:solidFill>
                          <a:latin typeface="Century Gothic" charset="0"/>
                          <a:ea typeface="Century Gothic" charset="0"/>
                          <a:cs typeface="Century Gothic" charset="0"/>
                        </a:rPr>
                        <a:t>submitted for audit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600" kern="1200" dirty="0" smtClean="0">
                          <a:solidFill>
                            <a:schemeClr val="tx1"/>
                          </a:solidFill>
                          <a:latin typeface="Century Gothic" charset="0"/>
                          <a:ea typeface="Century Gothic" charset="0"/>
                          <a:cs typeface="Century Gothic" charset="0"/>
                        </a:rPr>
                        <a:t>FS, GP, KZN, MP</a:t>
                      </a:r>
                      <a:endParaRPr lang="en-ZA" sz="16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129905"/>
                  </a:ext>
                </a:extLst>
              </a:tr>
            </a:tbl>
          </a:graphicData>
        </a:graphic>
      </p:graphicFrame>
    </p:spTree>
    <p:extLst>
      <p:ext uri="{BB962C8B-B14F-4D97-AF65-F5344CB8AC3E}">
        <p14:creationId xmlns:p14="http://schemas.microsoft.com/office/powerpoint/2010/main" val="1366989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Temporary quarantine facilities &amp; field hospitals</a:t>
            </a:r>
          </a:p>
        </p:txBody>
      </p:sp>
      <p:sp>
        <p:nvSpPr>
          <p:cNvPr id="5" name="Rectangle 4"/>
          <p:cNvSpPr/>
          <p:nvPr/>
        </p:nvSpPr>
        <p:spPr>
          <a:xfrm>
            <a:off x="542802" y="1104454"/>
            <a:ext cx="8232267" cy="369332"/>
          </a:xfrm>
          <a:prstGeom prst="rect">
            <a:avLst/>
          </a:prstGeom>
        </p:spPr>
        <p:txBody>
          <a:bodyPr wrap="square">
            <a:spAutoFit/>
          </a:bodyPr>
          <a:lstStyle/>
          <a:p>
            <a:r>
              <a:rPr lang="en-ZA" dirty="0" smtClean="0">
                <a:latin typeface="Century Gothic" charset="0"/>
                <a:ea typeface="Century Gothic" charset="0"/>
                <a:cs typeface="Century Gothic" charset="0"/>
              </a:rPr>
              <a:t>A few examples from Special Report (SR) 2</a:t>
            </a:r>
            <a:endParaRPr lang="en-ZA" dirty="0">
              <a:latin typeface="Century Gothic" charset="0"/>
              <a:ea typeface="Century Gothic" charset="0"/>
              <a:cs typeface="Century Gothic"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63969811"/>
              </p:ext>
            </p:extLst>
          </p:nvPr>
        </p:nvGraphicFramePr>
        <p:xfrm>
          <a:off x="594808" y="1496122"/>
          <a:ext cx="11000561" cy="1965960"/>
        </p:xfrm>
        <a:graphic>
          <a:graphicData uri="http://schemas.openxmlformats.org/drawingml/2006/table">
            <a:tbl>
              <a:tblPr firstRow="1" firstCol="1" bandRow="1">
                <a:tableStyleId>{5C22544A-7EE6-4342-B048-85BDC9FD1C3A}</a:tableStyleId>
              </a:tblPr>
              <a:tblGrid>
                <a:gridCol w="1098525">
                  <a:extLst>
                    <a:ext uri="{9D8B030D-6E8A-4147-A177-3AD203B41FA5}">
                      <a16:colId xmlns:a16="http://schemas.microsoft.com/office/drawing/2014/main" val="620188725"/>
                    </a:ext>
                  </a:extLst>
                </a:gridCol>
                <a:gridCol w="8932334">
                  <a:extLst>
                    <a:ext uri="{9D8B030D-6E8A-4147-A177-3AD203B41FA5}">
                      <a16:colId xmlns:a16="http://schemas.microsoft.com/office/drawing/2014/main" val="258947741"/>
                    </a:ext>
                  </a:extLst>
                </a:gridCol>
                <a:gridCol w="969702">
                  <a:extLst>
                    <a:ext uri="{9D8B030D-6E8A-4147-A177-3AD203B41FA5}">
                      <a16:colId xmlns:a16="http://schemas.microsoft.com/office/drawing/2014/main" val="2174729003"/>
                    </a:ext>
                  </a:extLst>
                </a:gridCol>
              </a:tblGrid>
              <a:tr h="342811">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Finding on </a:t>
                      </a:r>
                      <a:r>
                        <a:rPr lang="en-ZA" sz="1500" b="1" kern="1200" dirty="0" smtClean="0">
                          <a:solidFill>
                            <a:schemeClr val="lt1"/>
                          </a:solidFill>
                          <a:effectLst/>
                          <a:latin typeface="Century Gothic" panose="020B0502020202020204"/>
                          <a:ea typeface="+mn-ea"/>
                          <a:cs typeface="+mn-cs"/>
                        </a:rPr>
                        <a:t>SR 1</a:t>
                      </a:r>
                      <a:endParaRPr lang="en-ZA" sz="15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ZA" sz="1500" b="1" kern="1200" dirty="0" smtClean="0">
                          <a:solidFill>
                            <a:schemeClr val="lt1"/>
                          </a:solidFill>
                          <a:effectLst/>
                          <a:latin typeface="Century Gothic" panose="020B0502020202020204"/>
                          <a:ea typeface="+mn-ea"/>
                          <a:cs typeface="+mn-cs"/>
                        </a:rPr>
                        <a:t>Detailed audit</a:t>
                      </a:r>
                      <a:r>
                        <a:rPr lang="en-ZA" sz="1500" b="1" kern="1200" baseline="0" dirty="0" smtClean="0">
                          <a:solidFill>
                            <a:schemeClr val="lt1"/>
                          </a:solidFill>
                          <a:effectLst/>
                          <a:latin typeface="Century Gothic" panose="020B0502020202020204"/>
                          <a:ea typeface="+mn-ea"/>
                          <a:cs typeface="+mn-cs"/>
                        </a:rPr>
                        <a:t> findings</a:t>
                      </a:r>
                      <a:endParaRPr lang="en-ZA" sz="15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US" sz="1500" b="1" kern="1200" dirty="0" smtClean="0">
                          <a:solidFill>
                            <a:schemeClr val="lt1"/>
                          </a:solidFill>
                          <a:effectLst/>
                          <a:latin typeface="Century Gothic" panose="020B0502020202020204"/>
                          <a:ea typeface="+mn-ea"/>
                          <a:cs typeface="+mn-cs"/>
                        </a:rPr>
                        <a:t>Province</a:t>
                      </a:r>
                      <a:endParaRPr lang="en-ZA" sz="15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485571606"/>
                  </a:ext>
                </a:extLst>
              </a:tr>
              <a:tr h="340164">
                <a:tc>
                  <a:txBody>
                    <a:bodyPr/>
                    <a:lstStyle/>
                    <a:p>
                      <a:pPr algn="ctr">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1</a:t>
                      </a:r>
                      <a:endParaRPr lang="en-ZA" sz="1500" kern="1200" dirty="0">
                        <a:solidFill>
                          <a:schemeClr val="tx1"/>
                        </a:solidFill>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rPr>
                        <a:t>Needs assessments and evaluation of major capital projects not performed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rPr>
                        <a:t>Proper needs assessment, including a proper evaluation of major capital projects prior to a final decision, was not performed on some projects</a:t>
                      </a:r>
                      <a:endParaRPr kumimoji="0" lang="en-ZA"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rPr>
                        <a:t>KZN</a:t>
                      </a:r>
                      <a:endParaRPr kumimoji="0" lang="en-ZA"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876761"/>
                  </a:ext>
                </a:extLst>
              </a:tr>
              <a:tr h="299726">
                <a:tc>
                  <a:txBody>
                    <a:bodyPr/>
                    <a:lstStyle/>
                    <a:p>
                      <a:pPr algn="ctr">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2</a:t>
                      </a:r>
                      <a:endParaRPr lang="en-ZA" sz="1500" kern="1200" dirty="0">
                        <a:solidFill>
                          <a:schemeClr val="tx1"/>
                        </a:solidFill>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rPr>
                        <a:t>Declaration of interest (SBD 4) not included in procurement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rPr>
                        <a:t>Declaration of interest forms were not included in the procurement documents, resulting in a limitation in the testing of compliance</a:t>
                      </a:r>
                      <a:endParaRPr kumimoji="0" lang="en-ZA"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KZN</a:t>
                      </a:r>
                      <a:endParaRPr lang="en-ZA" sz="1500" kern="1200" dirty="0">
                        <a:solidFill>
                          <a:schemeClr val="tx1"/>
                        </a:solidFill>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803697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98370465"/>
              </p:ext>
            </p:extLst>
          </p:nvPr>
        </p:nvGraphicFramePr>
        <p:xfrm>
          <a:off x="594809" y="4031042"/>
          <a:ext cx="11000560" cy="2168652"/>
        </p:xfrm>
        <a:graphic>
          <a:graphicData uri="http://schemas.openxmlformats.org/drawingml/2006/table">
            <a:tbl>
              <a:tblPr firstRow="1" firstCol="1" bandRow="1">
                <a:tableStyleId>{5C22544A-7EE6-4342-B048-85BDC9FD1C3A}</a:tableStyleId>
              </a:tblPr>
              <a:tblGrid>
                <a:gridCol w="1076675">
                  <a:extLst>
                    <a:ext uri="{9D8B030D-6E8A-4147-A177-3AD203B41FA5}">
                      <a16:colId xmlns:a16="http://schemas.microsoft.com/office/drawing/2014/main" val="620188725"/>
                    </a:ext>
                  </a:extLst>
                </a:gridCol>
                <a:gridCol w="8947355">
                  <a:extLst>
                    <a:ext uri="{9D8B030D-6E8A-4147-A177-3AD203B41FA5}">
                      <a16:colId xmlns:a16="http://schemas.microsoft.com/office/drawing/2014/main" val="258947741"/>
                    </a:ext>
                  </a:extLst>
                </a:gridCol>
                <a:gridCol w="976530">
                  <a:extLst>
                    <a:ext uri="{9D8B030D-6E8A-4147-A177-3AD203B41FA5}">
                      <a16:colId xmlns:a16="http://schemas.microsoft.com/office/drawing/2014/main" val="1959796642"/>
                    </a:ext>
                  </a:extLst>
                </a:gridCol>
              </a:tblGrid>
              <a:tr h="523418">
                <a:tc>
                  <a:txBody>
                    <a:bodyPr/>
                    <a:lstStyle/>
                    <a:p>
                      <a:pPr>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Finding on </a:t>
                      </a:r>
                      <a:r>
                        <a:rPr lang="en-ZA" sz="1500" b="1" kern="1200" dirty="0" smtClean="0">
                          <a:solidFill>
                            <a:schemeClr val="lt1"/>
                          </a:solidFill>
                          <a:effectLst/>
                          <a:latin typeface="Century Gothic" panose="020B0502020202020204"/>
                          <a:ea typeface="+mn-ea"/>
                          <a:cs typeface="+mn-cs"/>
                        </a:rPr>
                        <a:t>SR 2</a:t>
                      </a:r>
                      <a:endParaRPr lang="en-ZA" sz="15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Description of finding</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Province</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485571606"/>
                  </a:ext>
                </a:extLst>
              </a:tr>
              <a:tr h="289433">
                <a:tc>
                  <a:txBody>
                    <a:bodyPr/>
                    <a:lstStyle/>
                    <a:p>
                      <a:pPr marL="0" algn="ctr" defTabSz="914400" rtl="0" eaLnBrk="1" latinLnBrk="0" hangingPunct="1">
                        <a:lnSpc>
                          <a:spcPct val="130000"/>
                        </a:lnSpc>
                        <a:spcBef>
                          <a:spcPts val="300"/>
                        </a:spcBef>
                        <a:spcAft>
                          <a:spcPts val="300"/>
                        </a:spcAft>
                      </a:pPr>
                      <a:r>
                        <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8</a:t>
                      </a:r>
                      <a:r>
                        <a:rPr kumimoji="0" lang="en-ZA"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.1</a:t>
                      </a:r>
                      <a:endPar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kumimoji="0" lang="en-ZA" sz="1600" b="1"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Standard </a:t>
                      </a:r>
                      <a:r>
                        <a:rPr kumimoji="0" lang="en-ZA" sz="1600" b="1"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bid documentation was not included in procurement documents </a:t>
                      </a:r>
                      <a:r>
                        <a:rPr kumimoji="0" lang="en-ZA" sz="1600" b="1"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provided</a:t>
                      </a:r>
                    </a:p>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kumimoji="0" lang="en-US"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The required declarations of interest (SBD 4).</a:t>
                      </a:r>
                    </a:p>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kumimoji="0" lang="en-US"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Documentation to support that the awarded suppliers had not failed to perform in any previous contracts (SBD 8).</a:t>
                      </a:r>
                    </a:p>
                    <a:p>
                      <a:pPr marL="285750" indent="-285750" algn="l" defTabSz="914400" rtl="0" eaLnBrk="1" latinLnBrk="0" hangingPunct="1">
                        <a:lnSpc>
                          <a:spcPct val="100000"/>
                        </a:lnSpc>
                        <a:spcBef>
                          <a:spcPts val="0"/>
                        </a:spcBef>
                        <a:spcAft>
                          <a:spcPts val="0"/>
                        </a:spcAft>
                        <a:buFont typeface="Arial" panose="020B0604020202020204" pitchFamily="34" charset="0"/>
                        <a:buChar char="•"/>
                      </a:pPr>
                      <a:r>
                        <a:rPr kumimoji="0" lang="en-US"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Documents indicating whether the awarded suppliers committed corruption or fraud in competing for any previous awards (SBD 9).</a:t>
                      </a:r>
                      <a:endPar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kumimoji="0" lang="en-ZA"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DOH – KZN, DPW - GP</a:t>
                      </a:r>
                      <a:endPar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0686593"/>
                  </a:ext>
                </a:extLst>
              </a:tr>
            </a:tbl>
          </a:graphicData>
        </a:graphic>
      </p:graphicFrame>
      <p:sp>
        <p:nvSpPr>
          <p:cNvPr id="9" name="Rectangle 8"/>
          <p:cNvSpPr/>
          <p:nvPr/>
        </p:nvSpPr>
        <p:spPr>
          <a:xfrm>
            <a:off x="594808" y="3661710"/>
            <a:ext cx="8336280" cy="369332"/>
          </a:xfrm>
          <a:prstGeom prst="rect">
            <a:avLst/>
          </a:prstGeom>
        </p:spPr>
        <p:txBody>
          <a:bodyPr wrap="square">
            <a:spAutoFit/>
          </a:bodyPr>
          <a:lstStyle/>
          <a:p>
            <a:r>
              <a:rPr lang="en-ZA" dirty="0" smtClean="0">
                <a:latin typeface="Century Gothic" charset="0"/>
                <a:ea typeface="Century Gothic" charset="0"/>
                <a:cs typeface="Century Gothic" charset="0"/>
              </a:rPr>
              <a:t>An example from Special Report (SR) 2</a:t>
            </a:r>
            <a:endParaRPr lang="en-ZA" dirty="0">
              <a:latin typeface="Century Gothic" charset="0"/>
              <a:ea typeface="Century Gothic" charset="0"/>
              <a:cs typeface="Century Gothic" charset="0"/>
            </a:endParaRPr>
          </a:p>
        </p:txBody>
      </p:sp>
    </p:spTree>
    <p:extLst>
      <p:ext uri="{BB962C8B-B14F-4D97-AF65-F5344CB8AC3E}">
        <p14:creationId xmlns:p14="http://schemas.microsoft.com/office/powerpoint/2010/main" val="65611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559" y="2698386"/>
            <a:ext cx="10373990" cy="949485"/>
          </a:xfrm>
        </p:spPr>
        <p:txBody>
          <a:bodyPr/>
          <a:lstStyle/>
          <a:p>
            <a:r>
              <a:rPr lang="en-US" dirty="0" smtClean="0"/>
              <a:t>SECTION B:</a:t>
            </a:r>
            <a:r>
              <a:rPr lang="en-US" sz="4800" dirty="0"/>
              <a:t/>
            </a:r>
            <a:br>
              <a:rPr lang="en-US" sz="4800" dirty="0"/>
            </a:br>
            <a:r>
              <a:rPr lang="en-US" dirty="0" smtClean="0"/>
              <a:t>Focus Areas</a:t>
            </a:r>
            <a:endParaRPr lang="en-US" dirty="0"/>
          </a:p>
        </p:txBody>
      </p:sp>
    </p:spTree>
    <p:extLst>
      <p:ext uri="{BB962C8B-B14F-4D97-AF65-F5344CB8AC3E}">
        <p14:creationId xmlns:p14="http://schemas.microsoft.com/office/powerpoint/2010/main" val="2832869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559" y="2440683"/>
            <a:ext cx="10373990" cy="1148823"/>
          </a:xfrm>
        </p:spPr>
        <p:txBody>
          <a:bodyPr/>
          <a:lstStyle/>
          <a:p>
            <a:r>
              <a:rPr lang="en-US" dirty="0"/>
              <a:t>FOCUS AREA 1:</a:t>
            </a:r>
            <a:br>
              <a:rPr lang="en-US" dirty="0"/>
            </a:br>
            <a:r>
              <a:rPr lang="en-US" dirty="0"/>
              <a:t>Personal Protective Equipment (PPE) for </a:t>
            </a:r>
            <a:r>
              <a:rPr lang="en-US" dirty="0" smtClean="0"/>
              <a:t>Healthcare workers</a:t>
            </a:r>
            <a:endParaRPr lang="en-US" b="1" dirty="0"/>
          </a:p>
        </p:txBody>
      </p:sp>
    </p:spTree>
    <p:extLst>
      <p:ext uri="{BB962C8B-B14F-4D97-AF65-F5344CB8AC3E}">
        <p14:creationId xmlns:p14="http://schemas.microsoft.com/office/powerpoint/2010/main" val="3503208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Value Chain- PPE</a:t>
            </a:r>
            <a:endParaRPr lang="en-US" dirty="0"/>
          </a:p>
        </p:txBody>
      </p:sp>
      <p:sp>
        <p:nvSpPr>
          <p:cNvPr id="4" name="Content Placeholder 3"/>
          <p:cNvSpPr>
            <a:spLocks noGrp="1"/>
          </p:cNvSpPr>
          <p:nvPr>
            <p:ph sz="quarter" idx="10"/>
          </p:nvPr>
        </p:nvSpPr>
        <p:spPr>
          <a:xfrm>
            <a:off x="576774" y="1179715"/>
            <a:ext cx="11076962" cy="3509017"/>
          </a:xfrm>
        </p:spPr>
        <p:txBody>
          <a:bodyPr/>
          <a:lstStyle/>
          <a:p>
            <a:pPr marL="0" indent="0">
              <a:buNone/>
            </a:pPr>
            <a:r>
              <a:rPr lang="en-ZA" sz="1800" dirty="0">
                <a:solidFill>
                  <a:schemeClr val="tx1"/>
                </a:solidFill>
              </a:rPr>
              <a:t>The value chain below includes the ideal chain of events from when the healthcare sector determines the need for PPE during the pandemic up to the time when sufficient supplies of PPE are continuously available at healthcare facilities and provided to healthcare workers to protect them against the Covid-19 virus while treating patients.</a:t>
            </a:r>
            <a:endParaRPr lang="en-US" sz="1800" dirty="0">
              <a:solidFill>
                <a:schemeClr val="tx1"/>
              </a:solidFill>
            </a:endParaRPr>
          </a:p>
          <a:p>
            <a:pPr marL="0" indent="0">
              <a:buNone/>
            </a:pPr>
            <a:endParaRPr lang="en-US" dirty="0"/>
          </a:p>
        </p:txBody>
      </p:sp>
      <p:pic>
        <p:nvPicPr>
          <p:cNvPr id="2" name="Picture 1"/>
          <p:cNvPicPr>
            <a:picLocks noChangeAspect="1"/>
          </p:cNvPicPr>
          <p:nvPr/>
        </p:nvPicPr>
        <p:blipFill>
          <a:blip r:embed="rId2"/>
          <a:stretch>
            <a:fillRect/>
          </a:stretch>
        </p:blipFill>
        <p:spPr>
          <a:xfrm>
            <a:off x="846306" y="2416594"/>
            <a:ext cx="10203510" cy="3614556"/>
          </a:xfrm>
          <a:prstGeom prst="rect">
            <a:avLst/>
          </a:prstGeom>
        </p:spPr>
      </p:pic>
    </p:spTree>
    <p:extLst>
      <p:ext uri="{BB962C8B-B14F-4D97-AF65-F5344CB8AC3E}">
        <p14:creationId xmlns:p14="http://schemas.microsoft.com/office/powerpoint/2010/main" val="3408907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Key audit observations - </a:t>
            </a:r>
            <a:r>
              <a:rPr lang="en-US" sz="2300" dirty="0"/>
              <a:t>Recording, storage and/or distribution of PPE</a:t>
            </a:r>
            <a:r>
              <a:rPr lang="en-US" dirty="0"/>
              <a:t/>
            </a:r>
            <a:br>
              <a:rPr lang="en-US" dirty="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6191178"/>
              </p:ext>
            </p:extLst>
          </p:nvPr>
        </p:nvGraphicFramePr>
        <p:xfrm>
          <a:off x="635087" y="1214434"/>
          <a:ext cx="10981181" cy="5205984"/>
        </p:xfrm>
        <a:graphic>
          <a:graphicData uri="http://schemas.openxmlformats.org/drawingml/2006/table">
            <a:tbl>
              <a:tblPr firstRow="1" firstCol="1" bandRow="1">
                <a:tableStyleId>{5C22544A-7EE6-4342-B048-85BDC9FD1C3A}</a:tableStyleId>
              </a:tblPr>
              <a:tblGrid>
                <a:gridCol w="1168313">
                  <a:extLst>
                    <a:ext uri="{9D8B030D-6E8A-4147-A177-3AD203B41FA5}">
                      <a16:colId xmlns:a16="http://schemas.microsoft.com/office/drawing/2014/main" val="620188725"/>
                    </a:ext>
                  </a:extLst>
                </a:gridCol>
                <a:gridCol w="8238067">
                  <a:extLst>
                    <a:ext uri="{9D8B030D-6E8A-4147-A177-3AD203B41FA5}">
                      <a16:colId xmlns:a16="http://schemas.microsoft.com/office/drawing/2014/main" val="3803270127"/>
                    </a:ext>
                  </a:extLst>
                </a:gridCol>
                <a:gridCol w="1574801">
                  <a:extLst>
                    <a:ext uri="{9D8B030D-6E8A-4147-A177-3AD203B41FA5}">
                      <a16:colId xmlns:a16="http://schemas.microsoft.com/office/drawing/2014/main" val="2694591895"/>
                    </a:ext>
                  </a:extLst>
                </a:gridCol>
              </a:tblGrid>
              <a:tr h="616731">
                <a:tc>
                  <a:txBody>
                    <a:bodyPr/>
                    <a:lstStyle/>
                    <a:p>
                      <a:pPr>
                        <a:lnSpc>
                          <a:spcPct val="130000"/>
                        </a:lnSpc>
                        <a:spcBef>
                          <a:spcPts val="300"/>
                        </a:spcBef>
                        <a:spcAft>
                          <a:spcPts val="300"/>
                        </a:spcAft>
                      </a:pPr>
                      <a:r>
                        <a:rPr lang="en-ZA" sz="1600" b="1" kern="1200" dirty="0" smtClean="0">
                          <a:solidFill>
                            <a:schemeClr val="lt1"/>
                          </a:solidFill>
                          <a:effectLst/>
                          <a:latin typeface="Century Gothic" panose="020B0502020202020204"/>
                          <a:ea typeface="+mn-ea"/>
                          <a:cs typeface="+mn-cs"/>
                        </a:rPr>
                        <a:t>Finding on SR 2</a:t>
                      </a:r>
                      <a:endParaRPr lang="en-ZA" sz="16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ZA" sz="1600" b="1" kern="1200" dirty="0">
                          <a:solidFill>
                            <a:schemeClr val="lt1"/>
                          </a:solidFill>
                          <a:effectLst/>
                          <a:latin typeface="Century Gothic" panose="020B0502020202020204"/>
                          <a:ea typeface="+mn-ea"/>
                          <a:cs typeface="+mn-cs"/>
                        </a:rPr>
                        <a:t>Description of finding</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l" defTabSz="914400" rtl="0" eaLnBrk="1" latinLnBrk="0" hangingPunct="1">
                        <a:lnSpc>
                          <a:spcPct val="130000"/>
                        </a:lnSpc>
                        <a:spcBef>
                          <a:spcPts val="300"/>
                        </a:spcBef>
                        <a:spcAft>
                          <a:spcPts val="300"/>
                        </a:spcAft>
                      </a:pPr>
                      <a:r>
                        <a:rPr lang="en-ZA" sz="1600" b="1" kern="1200" dirty="0">
                          <a:solidFill>
                            <a:schemeClr val="lt1"/>
                          </a:solidFill>
                          <a:effectLst/>
                          <a:latin typeface="Century Gothic" panose="020B0502020202020204"/>
                          <a:ea typeface="+mn-ea"/>
                          <a:cs typeface="+mn-cs"/>
                        </a:rPr>
                        <a:t>Province</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485571606"/>
                  </a:ext>
                </a:extLst>
              </a:tr>
              <a:tr h="308365">
                <a:tc>
                  <a:txBody>
                    <a:bodyPr/>
                    <a:lstStyle/>
                    <a:p>
                      <a:pPr marL="0" algn="l" defTabSz="914400" rtl="0" eaLnBrk="1" latinLnBrk="0" hangingPunct="1">
                        <a:lnSpc>
                          <a:spcPct val="130000"/>
                        </a:lnSpc>
                        <a:spcBef>
                          <a:spcPts val="300"/>
                        </a:spcBef>
                        <a:spcAft>
                          <a:spcPts val="300"/>
                        </a:spcAft>
                      </a:pPr>
                      <a:r>
                        <a:rPr lang="en-ZA" sz="1500" kern="1200" dirty="0">
                          <a:solidFill>
                            <a:schemeClr val="tx1"/>
                          </a:solidFill>
                          <a:latin typeface="Century Gothic" charset="0"/>
                          <a:ea typeface="Century Gothic" charset="0"/>
                          <a:cs typeface="Century Gothic" charset="0"/>
                        </a:rPr>
                        <a:t>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Bef>
                          <a:spcPts val="0"/>
                        </a:spcBef>
                        <a:spcAft>
                          <a:spcPts val="0"/>
                        </a:spcAft>
                      </a:pPr>
                      <a:r>
                        <a:rPr lang="en-ZA" sz="1500" b="1" kern="1200" dirty="0">
                          <a:solidFill>
                            <a:schemeClr val="tx1"/>
                          </a:solidFill>
                          <a:latin typeface="Century Gothic" charset="0"/>
                          <a:ea typeface="Century Gothic" charset="0"/>
                          <a:cs typeface="Century Gothic" charset="0"/>
                        </a:rPr>
                        <a:t>Systems and/or controls to account for PPE not in place or not effectively used at bulk storage and healthcare </a:t>
                      </a:r>
                      <a:r>
                        <a:rPr lang="en-ZA" sz="1500" b="1" kern="1200" dirty="0" smtClean="0">
                          <a:solidFill>
                            <a:schemeClr val="tx1"/>
                          </a:solidFill>
                          <a:latin typeface="Century Gothic" charset="0"/>
                          <a:ea typeface="Century Gothic" charset="0"/>
                          <a:cs typeface="Century Gothic" charset="0"/>
                        </a:rPr>
                        <a:t>facilities</a:t>
                      </a:r>
                    </a:p>
                    <a:p>
                      <a:pPr marL="0" algn="l" defTabSz="914400" rtl="0" eaLnBrk="1" latinLnBrk="0" hangingPunct="1">
                        <a:lnSpc>
                          <a:spcPct val="100000"/>
                        </a:lnSpc>
                        <a:spcBef>
                          <a:spcPts val="0"/>
                        </a:spcBef>
                        <a:spcAft>
                          <a:spcPts val="0"/>
                        </a:spcAft>
                      </a:pPr>
                      <a:r>
                        <a:rPr lang="en-US" sz="1500" kern="1200" dirty="0" smtClean="0">
                          <a:solidFill>
                            <a:schemeClr val="tx1"/>
                          </a:solidFill>
                          <a:latin typeface="Century Gothic" charset="0"/>
                          <a:ea typeface="Century Gothic" charset="0"/>
                          <a:cs typeface="Century Gothic" charset="0"/>
                        </a:rPr>
                        <a:t>We identified that, at nine bulk storage facilities and nine healthcare facilities in five of the nine provinces, systems and/or controls to account for PPE were not in place or, where they were in place, were not used effectively based on the requirements of the respective departments.</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EC, KZN, MP, NC, NW </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846712"/>
                  </a:ext>
                </a:extLst>
              </a:tr>
              <a:tr h="308365">
                <a:tc>
                  <a:txBody>
                    <a:bodyPr/>
                    <a:lstStyle/>
                    <a:p>
                      <a:pPr marL="0" algn="l" defTabSz="914400" rtl="0" eaLnBrk="1" latinLnBrk="0" hangingPunct="1">
                        <a:lnSpc>
                          <a:spcPct val="130000"/>
                        </a:lnSpc>
                        <a:spcBef>
                          <a:spcPts val="300"/>
                        </a:spcBef>
                        <a:spcAft>
                          <a:spcPts val="300"/>
                        </a:spcAft>
                      </a:pPr>
                      <a:r>
                        <a:rPr lang="en-ZA" sz="1500" kern="1200" dirty="0">
                          <a:solidFill>
                            <a:schemeClr val="tx1"/>
                          </a:solidFill>
                          <a:latin typeface="Century Gothic" charset="0"/>
                          <a:ea typeface="Century Gothic" charset="0"/>
                          <a:cs typeface="Century Gothic" charset="0"/>
                        </a:rPr>
                        <a:t>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Bef>
                          <a:spcPts val="0"/>
                        </a:spcBef>
                        <a:spcAft>
                          <a:spcPts val="0"/>
                        </a:spcAft>
                      </a:pPr>
                      <a:r>
                        <a:rPr lang="en-ZA" sz="1500" b="1" kern="1200" dirty="0">
                          <a:solidFill>
                            <a:schemeClr val="tx1"/>
                          </a:solidFill>
                          <a:latin typeface="Century Gothic" charset="0"/>
                          <a:ea typeface="Century Gothic" charset="0"/>
                          <a:cs typeface="Century Gothic" charset="0"/>
                        </a:rPr>
                        <a:t>PPE not distributed in a complete and/or timely manner to healthcare facilities </a:t>
                      </a:r>
                      <a:endParaRPr lang="en-ZA" sz="1500" b="1" kern="1200" dirty="0" smtClean="0">
                        <a:solidFill>
                          <a:schemeClr val="tx1"/>
                        </a:solidFill>
                        <a:latin typeface="Century Gothic" charset="0"/>
                        <a:ea typeface="Century Gothic" charset="0"/>
                        <a:cs typeface="Century Gothic" charset="0"/>
                      </a:endParaRPr>
                    </a:p>
                    <a:p>
                      <a:pPr marL="0" algn="l" defTabSz="914400" rtl="0" eaLnBrk="1" latinLnBrk="0" hangingPunct="1">
                        <a:lnSpc>
                          <a:spcPct val="100000"/>
                        </a:lnSpc>
                        <a:spcBef>
                          <a:spcPts val="0"/>
                        </a:spcBef>
                        <a:spcAft>
                          <a:spcPts val="0"/>
                        </a:spcAft>
                      </a:pPr>
                      <a:r>
                        <a:rPr lang="en-US" sz="1500" kern="1200" dirty="0" smtClean="0">
                          <a:solidFill>
                            <a:schemeClr val="tx1"/>
                          </a:solidFill>
                          <a:latin typeface="Century Gothic" charset="0"/>
                          <a:ea typeface="Century Gothic" charset="0"/>
                          <a:cs typeface="Century Gothic" charset="0"/>
                        </a:rPr>
                        <a:t>Ten of the bulk storage facilities in eight of the nine provinces fulfilled some of the requests for PPE from the healthcare facilities in reduced quantities or not at all.</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EC, FS, GP, KZN, LP, NW</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166675"/>
                  </a:ext>
                </a:extLst>
              </a:tr>
              <a:tr h="308365">
                <a:tc>
                  <a:txBody>
                    <a:bodyPr/>
                    <a:lstStyle/>
                    <a:p>
                      <a:pPr marL="0" algn="l" defTabSz="914400" rtl="0" eaLnBrk="1" latinLnBrk="0" hangingPunct="1">
                        <a:lnSpc>
                          <a:spcPct val="130000"/>
                        </a:lnSpc>
                        <a:spcBef>
                          <a:spcPts val="300"/>
                        </a:spcBef>
                        <a:spcAft>
                          <a:spcPts val="300"/>
                        </a:spcAft>
                      </a:pPr>
                      <a:r>
                        <a:rPr lang="en-ZA" sz="1500" kern="1200" dirty="0">
                          <a:solidFill>
                            <a:schemeClr val="tx1"/>
                          </a:solidFill>
                          <a:latin typeface="Century Gothic" charset="0"/>
                          <a:ea typeface="Century Gothic" charset="0"/>
                          <a:cs typeface="Century Gothic" charset="0"/>
                        </a:rPr>
                        <a:t>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Bef>
                          <a:spcPts val="0"/>
                        </a:spcBef>
                        <a:spcAft>
                          <a:spcPts val="0"/>
                        </a:spcAft>
                      </a:pPr>
                      <a:r>
                        <a:rPr lang="en-ZA" sz="1500" b="1" kern="1200" dirty="0">
                          <a:solidFill>
                            <a:schemeClr val="tx1"/>
                          </a:solidFill>
                          <a:latin typeface="Century Gothic" charset="0"/>
                          <a:ea typeface="Century Gothic" charset="0"/>
                          <a:cs typeface="Century Gothic" charset="0"/>
                        </a:rPr>
                        <a:t>Poor storage practices at bulk storage and health care facilities </a:t>
                      </a:r>
                      <a:endParaRPr lang="en-ZA" sz="1500" b="1" kern="1200" dirty="0" smtClean="0">
                        <a:solidFill>
                          <a:schemeClr val="tx1"/>
                        </a:solidFill>
                        <a:latin typeface="Century Gothic" charset="0"/>
                        <a:ea typeface="Century Gothic" charset="0"/>
                        <a:cs typeface="Century Gothic" charset="0"/>
                      </a:endParaRPr>
                    </a:p>
                    <a:p>
                      <a:pPr marL="0" algn="l" defTabSz="914400" rtl="0" eaLnBrk="1" latinLnBrk="0" hangingPunct="1">
                        <a:lnSpc>
                          <a:spcPct val="100000"/>
                        </a:lnSpc>
                        <a:spcBef>
                          <a:spcPts val="0"/>
                        </a:spcBef>
                        <a:spcAft>
                          <a:spcPts val="0"/>
                        </a:spcAft>
                      </a:pPr>
                      <a:r>
                        <a:rPr lang="en-US" sz="1500" kern="1200" dirty="0" smtClean="0">
                          <a:solidFill>
                            <a:schemeClr val="tx1"/>
                          </a:solidFill>
                          <a:latin typeface="Century Gothic" charset="0"/>
                          <a:ea typeface="Century Gothic" charset="0"/>
                          <a:cs typeface="Century Gothic" charset="0"/>
                        </a:rPr>
                        <a:t>PPE stock was not always stored according to the respective departments’ requirements to ensure efficient and effective storage. We found poor storage practices at 12 bulk storage facilities and 23 healthcare facilities in eight of the nine provinces</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EC, FS, GP, KZN, LP, MP, NC, NW</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0254317"/>
                  </a:ext>
                </a:extLst>
              </a:tr>
              <a:tr h="308365">
                <a:tc>
                  <a:txBody>
                    <a:bodyPr/>
                    <a:lstStyle/>
                    <a:p>
                      <a:pPr marL="0" algn="l" defTabSz="914400" rtl="0" eaLnBrk="1" latinLnBrk="0" hangingPunct="1">
                        <a:lnSpc>
                          <a:spcPct val="130000"/>
                        </a:lnSpc>
                        <a:spcBef>
                          <a:spcPts val="300"/>
                        </a:spcBef>
                        <a:spcAft>
                          <a:spcPts val="300"/>
                        </a:spcAft>
                      </a:pPr>
                      <a:r>
                        <a:rPr lang="en-ZA" sz="1500" kern="1200" dirty="0">
                          <a:solidFill>
                            <a:schemeClr val="tx1"/>
                          </a:solidFill>
                          <a:latin typeface="Century Gothic" charset="0"/>
                          <a:ea typeface="Century Gothic" charset="0"/>
                          <a:cs typeface="Century Gothic" charset="0"/>
                        </a:rPr>
                        <a:t>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Bef>
                          <a:spcPts val="0"/>
                        </a:spcBef>
                        <a:spcAft>
                          <a:spcPts val="0"/>
                        </a:spcAft>
                      </a:pPr>
                      <a:r>
                        <a:rPr lang="en-ZA" sz="1500" b="1" kern="1200" dirty="0">
                          <a:solidFill>
                            <a:schemeClr val="tx1"/>
                          </a:solidFill>
                          <a:latin typeface="Century Gothic" charset="0"/>
                          <a:ea typeface="Century Gothic" charset="0"/>
                          <a:cs typeface="Century Gothic" charset="0"/>
                        </a:rPr>
                        <a:t>Limited security controls at bulk storage facilities </a:t>
                      </a:r>
                      <a:endParaRPr lang="en-ZA" sz="1500" b="1" kern="1200" dirty="0" smtClean="0">
                        <a:solidFill>
                          <a:schemeClr val="tx1"/>
                        </a:solidFill>
                        <a:latin typeface="Century Gothic" charset="0"/>
                        <a:ea typeface="Century Gothic" charset="0"/>
                        <a:cs typeface="Century Gothic" charset="0"/>
                      </a:endParaRPr>
                    </a:p>
                    <a:p>
                      <a:pPr marL="0" algn="l" defTabSz="914400" rtl="0" eaLnBrk="1" latinLnBrk="0" hangingPunct="1">
                        <a:lnSpc>
                          <a:spcPct val="100000"/>
                        </a:lnSpc>
                        <a:spcBef>
                          <a:spcPts val="0"/>
                        </a:spcBef>
                        <a:spcAft>
                          <a:spcPts val="0"/>
                        </a:spcAft>
                      </a:pPr>
                      <a:r>
                        <a:rPr lang="en-US" sz="1500" kern="1200" dirty="0" smtClean="0">
                          <a:solidFill>
                            <a:schemeClr val="tx1"/>
                          </a:solidFill>
                          <a:latin typeface="Century Gothic" charset="0"/>
                          <a:ea typeface="Century Gothic" charset="0"/>
                          <a:cs typeface="Century Gothic" charset="0"/>
                        </a:rPr>
                        <a:t>At seven of the bulk storage facilities in four of the nine provinces, PPE stock was not always stored securely</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EC, FS, NC, NW</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170101"/>
                  </a:ext>
                </a:extLst>
              </a:tr>
              <a:tr h="308365">
                <a:tc>
                  <a:txBody>
                    <a:bodyPr/>
                    <a:lstStyle/>
                    <a:p>
                      <a:pPr marL="0" algn="l" defTabSz="914400" rtl="0" eaLnBrk="1" latinLnBrk="0" hangingPunct="1">
                        <a:lnSpc>
                          <a:spcPct val="130000"/>
                        </a:lnSpc>
                        <a:spcBef>
                          <a:spcPts val="300"/>
                        </a:spcBef>
                        <a:spcAft>
                          <a:spcPts val="300"/>
                        </a:spcAft>
                      </a:pPr>
                      <a:r>
                        <a:rPr lang="en-ZA" sz="1500" kern="1200" dirty="0">
                          <a:solidFill>
                            <a:schemeClr val="tx1"/>
                          </a:solidFill>
                          <a:latin typeface="Century Gothic" charset="0"/>
                          <a:ea typeface="Century Gothic" charset="0"/>
                          <a:cs typeface="Century Gothic" charset="0"/>
                        </a:rPr>
                        <a:t>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Bef>
                          <a:spcPts val="0"/>
                        </a:spcBef>
                        <a:spcAft>
                          <a:spcPts val="0"/>
                        </a:spcAft>
                      </a:pPr>
                      <a:r>
                        <a:rPr lang="en-US" sz="1500" b="1" kern="1200" dirty="0" smtClean="0">
                          <a:solidFill>
                            <a:schemeClr val="tx1"/>
                          </a:solidFill>
                          <a:latin typeface="Century Gothic" charset="0"/>
                          <a:ea typeface="Century Gothic" charset="0"/>
                          <a:cs typeface="Century Gothic" charset="0"/>
                        </a:rPr>
                        <a:t>Ineffective quality assurance over PPE during receipt</a:t>
                      </a:r>
                    </a:p>
                    <a:p>
                      <a:pPr marL="0" algn="l" defTabSz="914400" rtl="0" eaLnBrk="1" latinLnBrk="0" hangingPunct="1">
                        <a:lnSpc>
                          <a:spcPct val="100000"/>
                        </a:lnSpc>
                        <a:spcBef>
                          <a:spcPts val="0"/>
                        </a:spcBef>
                        <a:spcAft>
                          <a:spcPts val="0"/>
                        </a:spcAft>
                      </a:pPr>
                      <a:r>
                        <a:rPr lang="en-US" sz="1500" kern="1200" dirty="0" smtClean="0">
                          <a:solidFill>
                            <a:schemeClr val="tx1"/>
                          </a:solidFill>
                          <a:latin typeface="Century Gothic" charset="0"/>
                          <a:ea typeface="Century Gothic" charset="0"/>
                          <a:cs typeface="Century Gothic" charset="0"/>
                        </a:rPr>
                        <a:t>Some items of PPE received by the healthcare facilities in seven of the nine provinces did not meet the minimum required standards and/or specifications.</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EC, FS, GP, KZN, MP, NC, NW</a:t>
                      </a:r>
                      <a:endParaRPr lang="en-ZA" sz="1500" kern="1200" dirty="0">
                        <a:solidFill>
                          <a:schemeClr val="tx1"/>
                        </a:solidFill>
                        <a:latin typeface="Century Gothic" charset="0"/>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854314"/>
                  </a:ext>
                </a:extLst>
              </a:tr>
            </a:tbl>
          </a:graphicData>
        </a:graphic>
      </p:graphicFrame>
    </p:spTree>
    <p:extLst>
      <p:ext uri="{BB962C8B-B14F-4D97-AF65-F5344CB8AC3E}">
        <p14:creationId xmlns:p14="http://schemas.microsoft.com/office/powerpoint/2010/main" val="2863863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Poor </a:t>
            </a:r>
            <a:r>
              <a:rPr lang="en-US" dirty="0"/>
              <a:t>storage practices at bulk storage and health care facilities </a:t>
            </a:r>
            <a:br>
              <a:rPr lang="en-US" dirty="0"/>
            </a:br>
            <a:endParaRPr lang="en-US" dirty="0"/>
          </a:p>
        </p:txBody>
      </p:sp>
      <p:pic>
        <p:nvPicPr>
          <p:cNvPr id="2" name="Picture 1"/>
          <p:cNvPicPr>
            <a:picLocks noChangeAspect="1"/>
          </p:cNvPicPr>
          <p:nvPr/>
        </p:nvPicPr>
        <p:blipFill>
          <a:blip r:embed="rId2"/>
          <a:stretch>
            <a:fillRect/>
          </a:stretch>
        </p:blipFill>
        <p:spPr>
          <a:xfrm>
            <a:off x="727587" y="1616789"/>
            <a:ext cx="10756489" cy="5049482"/>
          </a:xfrm>
          <a:prstGeom prst="rect">
            <a:avLst/>
          </a:prstGeom>
        </p:spPr>
      </p:pic>
      <p:sp>
        <p:nvSpPr>
          <p:cNvPr id="14" name="Rectangle 13"/>
          <p:cNvSpPr/>
          <p:nvPr/>
        </p:nvSpPr>
        <p:spPr>
          <a:xfrm>
            <a:off x="527073" y="1062791"/>
            <a:ext cx="11089193" cy="553998"/>
          </a:xfrm>
          <a:prstGeom prst="rect">
            <a:avLst/>
          </a:prstGeom>
        </p:spPr>
        <p:txBody>
          <a:bodyPr wrap="square">
            <a:spAutoFit/>
          </a:bodyPr>
          <a:lstStyle/>
          <a:p>
            <a:r>
              <a:rPr lang="en-US" sz="1500" dirty="0">
                <a:latin typeface="Century Gothic" charset="0"/>
                <a:ea typeface="Century Gothic" charset="0"/>
                <a:cs typeface="Century Gothic" charset="0"/>
              </a:rPr>
              <a:t>The table below shows the number of bulk storage and healthcare facilities selected for audit per province as well as the number of facilities where audit findings were raised:</a:t>
            </a:r>
            <a:endParaRPr lang="en-ZA" sz="1500" dirty="0">
              <a:latin typeface="Century Gothic" charset="0"/>
              <a:ea typeface="Century Gothic" charset="0"/>
              <a:cs typeface="Century Gothic" charset="0"/>
            </a:endParaRPr>
          </a:p>
        </p:txBody>
      </p:sp>
    </p:spTree>
    <p:extLst>
      <p:ext uri="{BB962C8B-B14F-4D97-AF65-F5344CB8AC3E}">
        <p14:creationId xmlns:p14="http://schemas.microsoft.com/office/powerpoint/2010/main" val="2347324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dirty="0"/>
              <a:t>Poor storage practices at bulk storage and health care facilities </a:t>
            </a:r>
            <a:r>
              <a:rPr lang="en-US" sz="2200" dirty="0" smtClean="0"/>
              <a:t>- Examples</a:t>
            </a:r>
            <a:endParaRPr lang="en-US" sz="2200" dirty="0"/>
          </a:p>
        </p:txBody>
      </p:sp>
      <p:pic>
        <p:nvPicPr>
          <p:cNvPr id="4" name="Picture 3" descr="cid:image001.jpg@01D6C261.6B9B14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53313" y="1158068"/>
            <a:ext cx="1641025" cy="1463502"/>
          </a:xfrm>
          <a:prstGeom prst="rect">
            <a:avLst/>
          </a:prstGeom>
          <a:noFill/>
          <a:ln>
            <a:noFill/>
          </a:ln>
        </p:spPr>
      </p:pic>
      <p:pic>
        <p:nvPicPr>
          <p:cNvPr id="5" name="Picture 4" descr="20200703_125708"/>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87496" y="2726424"/>
            <a:ext cx="1372659" cy="1641024"/>
          </a:xfrm>
          <a:prstGeom prst="rect">
            <a:avLst/>
          </a:prstGeom>
          <a:noFill/>
          <a:ln>
            <a:noFill/>
          </a:ln>
        </p:spPr>
      </p:pic>
      <p:pic>
        <p:nvPicPr>
          <p:cNvPr id="7" name="Picture 6" descr="20200708_113757"/>
          <p:cNvPicPr/>
          <p:nvPr/>
        </p:nvPicPr>
        <p:blipFill rotWithShape="1">
          <a:blip r:embed="rId5">
            <a:extLst>
              <a:ext uri="{28A0092B-C50C-407E-A947-70E740481C1C}">
                <a14:useLocalDpi xmlns:a14="http://schemas.microsoft.com/office/drawing/2010/main" val="0"/>
              </a:ext>
            </a:extLst>
          </a:blip>
          <a:srcRect b="17953"/>
          <a:stretch/>
        </p:blipFill>
        <p:spPr bwMode="auto">
          <a:xfrm rot="5400000">
            <a:off x="1428916" y="4536734"/>
            <a:ext cx="1519199" cy="161164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4444701" y="1579508"/>
            <a:ext cx="7236022" cy="584775"/>
          </a:xfrm>
          <a:prstGeom prst="rect">
            <a:avLst/>
          </a:prstGeom>
          <a:ln>
            <a:solidFill>
              <a:srgbClr val="71708D"/>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effectLst/>
                <a:uLnTx/>
                <a:uFillTx/>
                <a:latin typeface="Century Gothic" charset="0"/>
                <a:ea typeface="Century Gothic" charset="0"/>
                <a:cs typeface="Century Gothic" charset="0"/>
              </a:rPr>
              <a:t>Picture 1: PPE stored in the walkways, outside the boxes and on top of each other in a disorderly manner.</a:t>
            </a:r>
          </a:p>
        </p:txBody>
      </p:sp>
      <p:sp>
        <p:nvSpPr>
          <p:cNvPr id="9" name="Rectangle 8"/>
          <p:cNvSpPr/>
          <p:nvPr/>
        </p:nvSpPr>
        <p:spPr>
          <a:xfrm>
            <a:off x="4452050" y="2885216"/>
            <a:ext cx="7228673" cy="1569660"/>
          </a:xfrm>
          <a:prstGeom prst="rect">
            <a:avLst/>
          </a:prstGeom>
          <a:ln>
            <a:solidFill>
              <a:srgbClr val="71708D"/>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effectLst/>
                <a:uLnTx/>
                <a:uFillTx/>
                <a:latin typeface="Century Gothic" charset="0"/>
                <a:ea typeface="Century Gothic" charset="0"/>
                <a:cs typeface="Century Gothic" charset="0"/>
              </a:rPr>
              <a:t>Picture 2: PPE stock was stored at a temporary bulk storage facility and some healthcare facilities where the infrastructure was not well maintained and therefore in a poor condition. Instances were identified where the ceilings were not in a good condition due to water damage. Some of the PPE was damaged by water as indicated in picture 2</a:t>
            </a:r>
            <a:r>
              <a:rPr kumimoji="0" lang="en-ZA" sz="1200" b="0" i="0" u="none" strike="noStrike" kern="1200" cap="none" spc="0" normalizeH="0" baseline="0" noProof="0" dirty="0">
                <a:ln>
                  <a:noFill/>
                </a:ln>
                <a:effectLst/>
                <a:uLnTx/>
                <a:uFillTx/>
                <a:latin typeface="Century Gothic" charset="0"/>
                <a:ea typeface="Century Gothic" charset="0"/>
                <a:cs typeface="Century Gothic" charset="0"/>
              </a:rPr>
              <a:t>.</a:t>
            </a:r>
          </a:p>
        </p:txBody>
      </p:sp>
      <p:sp>
        <p:nvSpPr>
          <p:cNvPr id="10" name="Rectangle 9"/>
          <p:cNvSpPr/>
          <p:nvPr/>
        </p:nvSpPr>
        <p:spPr>
          <a:xfrm>
            <a:off x="4444701" y="4861623"/>
            <a:ext cx="7236021" cy="1323439"/>
          </a:xfrm>
          <a:prstGeom prst="rect">
            <a:avLst/>
          </a:prstGeom>
          <a:ln>
            <a:solidFill>
              <a:srgbClr val="71708D"/>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effectLst/>
                <a:uLnTx/>
                <a:uFillTx/>
                <a:latin typeface="Century Gothic" charset="0"/>
                <a:ea typeface="Century Gothic" charset="0"/>
                <a:cs typeface="Century Gothic" charset="0"/>
              </a:rPr>
              <a:t>Some PPE stock was stored outside a temporary bulk storage facility. Picture 3 shows sanitisers that were stored outside the facility that were exposed to the sun and rain. Some of these items were damaged due to exposure to direct sunlight, therefore its integrity/quality was compromised. </a:t>
            </a:r>
          </a:p>
        </p:txBody>
      </p:sp>
      <p:cxnSp>
        <p:nvCxnSpPr>
          <p:cNvPr id="11" name="Straight Arrow Connector 10"/>
          <p:cNvCxnSpPr/>
          <p:nvPr/>
        </p:nvCxnSpPr>
        <p:spPr>
          <a:xfrm>
            <a:off x="3677836" y="1789085"/>
            <a:ext cx="2685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74140" y="3644115"/>
            <a:ext cx="272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67229" y="5281067"/>
            <a:ext cx="279163" cy="2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5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559" y="2440683"/>
            <a:ext cx="10373990" cy="1148823"/>
          </a:xfrm>
        </p:spPr>
        <p:txBody>
          <a:bodyPr/>
          <a:lstStyle/>
          <a:p>
            <a:r>
              <a:rPr lang="en-US" dirty="0"/>
              <a:t>FOCUS AREA </a:t>
            </a:r>
            <a:r>
              <a:rPr lang="en-US" dirty="0" smtClean="0"/>
              <a:t>2:</a:t>
            </a:r>
            <a:r>
              <a:rPr lang="en-US" dirty="0"/>
              <a:t/>
            </a:r>
            <a:br>
              <a:rPr lang="en-US" dirty="0"/>
            </a:br>
            <a:r>
              <a:rPr lang="en-US" dirty="0"/>
              <a:t>Community testing and case management solution</a:t>
            </a:r>
            <a:endParaRPr lang="en-US" b="1" dirty="0"/>
          </a:p>
        </p:txBody>
      </p:sp>
    </p:spTree>
    <p:extLst>
      <p:ext uri="{BB962C8B-B14F-4D97-AF65-F5344CB8AC3E}">
        <p14:creationId xmlns:p14="http://schemas.microsoft.com/office/powerpoint/2010/main" val="466742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05" y="7000308"/>
            <a:ext cx="535805" cy="535805"/>
          </a:xfrm>
          <a:prstGeom prst="rect">
            <a:avLst/>
          </a:prstGeom>
        </p:spPr>
      </p:pic>
      <p:sp>
        <p:nvSpPr>
          <p:cNvPr id="13" name="TextBox 12"/>
          <p:cNvSpPr txBox="1"/>
          <p:nvPr/>
        </p:nvSpPr>
        <p:spPr>
          <a:xfrm>
            <a:off x="1213835" y="7068155"/>
            <a:ext cx="1735016" cy="400110"/>
          </a:xfrm>
          <a:prstGeom prst="rect">
            <a:avLst/>
          </a:prstGeom>
          <a:noFill/>
        </p:spPr>
        <p:txBody>
          <a:bodyPr wrap="square" rtlCol="0">
            <a:spAutoFit/>
          </a:bodyPr>
          <a:lstStyle/>
          <a:p>
            <a:r>
              <a:rPr lang="en-US" sz="2000" b="1" dirty="0" smtClean="0">
                <a:solidFill>
                  <a:srgbClr val="00A88E"/>
                </a:solidFill>
                <a:latin typeface="Century Gothic" charset="0"/>
                <a:ea typeface="Century Gothic" charset="0"/>
                <a:cs typeface="Century Gothic" charset="0"/>
              </a:rPr>
              <a:t>VALUES</a:t>
            </a:r>
            <a:endParaRPr lang="en-US" sz="2000" b="1" dirty="0">
              <a:solidFill>
                <a:srgbClr val="00A88E"/>
              </a:solidFill>
              <a:latin typeface="Century Gothic" charset="0"/>
              <a:ea typeface="Century Gothic" charset="0"/>
              <a:cs typeface="Century Gothic" charset="0"/>
            </a:endParaRPr>
          </a:p>
        </p:txBody>
      </p:sp>
      <p:pic>
        <p:nvPicPr>
          <p:cNvPr id="18" name="Picture 17"/>
          <p:cNvPicPr>
            <a:picLocks noChangeAspect="1"/>
          </p:cNvPicPr>
          <p:nvPr/>
        </p:nvPicPr>
        <p:blipFill>
          <a:blip r:embed="rId3"/>
          <a:stretch>
            <a:fillRect/>
          </a:stretch>
        </p:blipFill>
        <p:spPr>
          <a:xfrm>
            <a:off x="610605" y="6298747"/>
            <a:ext cx="11023600" cy="368300"/>
          </a:xfrm>
          <a:prstGeom prst="rect">
            <a:avLst/>
          </a:prstGeom>
        </p:spPr>
      </p:pic>
      <p:pic>
        <p:nvPicPr>
          <p:cNvPr id="16" name="Picture 15"/>
          <p:cNvPicPr>
            <a:picLocks noChangeAspect="1"/>
          </p:cNvPicPr>
          <p:nvPr/>
        </p:nvPicPr>
        <p:blipFill>
          <a:blip r:embed="rId4">
            <a:alphaModFix amt="50000"/>
          </a:blip>
          <a:stretch>
            <a:fillRect/>
          </a:stretch>
        </p:blipFill>
        <p:spPr>
          <a:xfrm>
            <a:off x="0" y="7904"/>
            <a:ext cx="12192000" cy="6142043"/>
          </a:xfrm>
          <a:prstGeom prst="rect">
            <a:avLst/>
          </a:prstGeom>
        </p:spPr>
      </p:pic>
      <p:pic>
        <p:nvPicPr>
          <p:cNvPr id="17" name="Picture 16"/>
          <p:cNvPicPr>
            <a:picLocks noChangeAspect="1"/>
          </p:cNvPicPr>
          <p:nvPr/>
        </p:nvPicPr>
        <p:blipFill>
          <a:blip r:embed="rId5"/>
          <a:stretch>
            <a:fillRect/>
          </a:stretch>
        </p:blipFill>
        <p:spPr>
          <a:xfrm>
            <a:off x="1790700" y="791225"/>
            <a:ext cx="9843505" cy="588928"/>
          </a:xfrm>
          <a:prstGeom prst="rect">
            <a:avLst/>
          </a:prstGeom>
        </p:spPr>
      </p:pic>
      <p:sp>
        <p:nvSpPr>
          <p:cNvPr id="19" name="TextBox 18"/>
          <p:cNvSpPr txBox="1"/>
          <p:nvPr/>
        </p:nvSpPr>
        <p:spPr>
          <a:xfrm>
            <a:off x="2105306" y="842239"/>
            <a:ext cx="1735016" cy="461665"/>
          </a:xfrm>
          <a:prstGeom prst="rect">
            <a:avLst/>
          </a:prstGeom>
          <a:noFill/>
        </p:spPr>
        <p:txBody>
          <a:bodyPr wrap="square" rtlCol="0">
            <a:spAutoFit/>
          </a:bodyPr>
          <a:lstStyle/>
          <a:p>
            <a:r>
              <a:rPr lang="en-US" sz="2400" b="1" dirty="0" smtClean="0">
                <a:solidFill>
                  <a:srgbClr val="E1ECF8"/>
                </a:solidFill>
                <a:latin typeface="Century Gothic" charset="0"/>
                <a:ea typeface="Century Gothic" charset="0"/>
                <a:cs typeface="Century Gothic" charset="0"/>
              </a:rPr>
              <a:t>MISSION</a:t>
            </a:r>
            <a:endParaRPr lang="en-US" sz="2400" b="1" dirty="0">
              <a:solidFill>
                <a:srgbClr val="E1ECF8"/>
              </a:solidFill>
              <a:latin typeface="Century Gothic" charset="0"/>
              <a:ea typeface="Century Gothic" charset="0"/>
              <a:cs typeface="Century Gothic" charset="0"/>
            </a:endParaRPr>
          </a:p>
        </p:txBody>
      </p:sp>
      <p:sp>
        <p:nvSpPr>
          <p:cNvPr id="20" name="TextBox 19"/>
          <p:cNvSpPr txBox="1"/>
          <p:nvPr/>
        </p:nvSpPr>
        <p:spPr>
          <a:xfrm>
            <a:off x="2091781" y="1627026"/>
            <a:ext cx="8888544" cy="1631216"/>
          </a:xfrm>
          <a:prstGeom prst="rect">
            <a:avLst/>
          </a:prstGeom>
          <a:noFill/>
        </p:spPr>
        <p:txBody>
          <a:bodyPr wrap="square" rtlCol="0">
            <a:spAutoFit/>
          </a:bodyPr>
          <a:lstStyle/>
          <a:p>
            <a:r>
              <a:rPr lang="en-US" sz="2000" dirty="0">
                <a:solidFill>
                  <a:srgbClr val="71708D"/>
                </a:solidFill>
                <a:latin typeface="Century Gothic" charset="0"/>
                <a:ea typeface="Century Gothic" charset="0"/>
                <a:cs typeface="Century Gothic" charset="0"/>
              </a:rPr>
              <a:t>“The Auditor-General of South Africa has a constitutional mandate and, as the Supreme Audit Institution (SAI) of South Africa, it exists to strengthen our country’s democracy by enabling oversight, accountability and governance in the public sector through auditing, thereby building public confidence.” </a:t>
            </a:r>
          </a:p>
        </p:txBody>
      </p:sp>
      <p:sp>
        <p:nvSpPr>
          <p:cNvPr id="21" name="TextBox 20"/>
          <p:cNvSpPr txBox="1"/>
          <p:nvPr/>
        </p:nvSpPr>
        <p:spPr>
          <a:xfrm>
            <a:off x="2005812" y="4714092"/>
            <a:ext cx="8888544" cy="707886"/>
          </a:xfrm>
          <a:prstGeom prst="rect">
            <a:avLst/>
          </a:prstGeom>
          <a:noFill/>
        </p:spPr>
        <p:txBody>
          <a:bodyPr wrap="square" rtlCol="0">
            <a:spAutoFit/>
          </a:bodyPr>
          <a:lstStyle/>
          <a:p>
            <a:r>
              <a:rPr lang="en-US" sz="2000" dirty="0">
                <a:solidFill>
                  <a:srgbClr val="71708D"/>
                </a:solidFill>
                <a:latin typeface="Century Gothic" charset="0"/>
                <a:ea typeface="Century Gothic" charset="0"/>
                <a:cs typeface="Century Gothic" charset="0"/>
              </a:rPr>
              <a:t>“To be recognised by all our stakeholders as a relevant Supreme Audit Institution (SAI) that enhances public sector accountability</a:t>
            </a:r>
            <a:r>
              <a:rPr lang="en-US" sz="2000" dirty="0" smtClean="0">
                <a:solidFill>
                  <a:srgbClr val="71708D"/>
                </a:solidFill>
                <a:latin typeface="Century Gothic" charset="0"/>
                <a:ea typeface="Century Gothic" charset="0"/>
                <a:cs typeface="Century Gothic" charset="0"/>
              </a:rPr>
              <a:t>.”</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707" y="694382"/>
            <a:ext cx="754815" cy="754815"/>
          </a:xfrm>
          <a:prstGeom prst="rect">
            <a:avLst/>
          </a:prstGeom>
        </p:spPr>
      </p:pic>
      <p:pic>
        <p:nvPicPr>
          <p:cNvPr id="27" name="Picture 26"/>
          <p:cNvPicPr>
            <a:picLocks noChangeAspect="1"/>
          </p:cNvPicPr>
          <p:nvPr/>
        </p:nvPicPr>
        <p:blipFill>
          <a:blip r:embed="rId5"/>
          <a:stretch>
            <a:fillRect/>
          </a:stretch>
        </p:blipFill>
        <p:spPr>
          <a:xfrm>
            <a:off x="1790700" y="3889436"/>
            <a:ext cx="9843505" cy="588928"/>
          </a:xfrm>
          <a:prstGeom prst="rect">
            <a:avLst/>
          </a:prstGeom>
        </p:spPr>
      </p:pic>
      <p:sp>
        <p:nvSpPr>
          <p:cNvPr id="28" name="TextBox 27"/>
          <p:cNvSpPr txBox="1"/>
          <p:nvPr/>
        </p:nvSpPr>
        <p:spPr>
          <a:xfrm>
            <a:off x="2105306" y="3940450"/>
            <a:ext cx="1735016" cy="461665"/>
          </a:xfrm>
          <a:prstGeom prst="rect">
            <a:avLst/>
          </a:prstGeom>
          <a:noFill/>
        </p:spPr>
        <p:txBody>
          <a:bodyPr wrap="square" rtlCol="0">
            <a:spAutoFit/>
          </a:bodyPr>
          <a:lstStyle/>
          <a:p>
            <a:r>
              <a:rPr lang="en-US" sz="2400" b="1" dirty="0" smtClean="0">
                <a:solidFill>
                  <a:srgbClr val="E1ECF8"/>
                </a:solidFill>
                <a:latin typeface="Century Gothic" charset="0"/>
                <a:ea typeface="Century Gothic" charset="0"/>
                <a:cs typeface="Century Gothic" charset="0"/>
              </a:rPr>
              <a:t>VISION</a:t>
            </a:r>
            <a:endParaRPr lang="en-US" sz="2400" b="1" dirty="0">
              <a:solidFill>
                <a:srgbClr val="E1ECF8"/>
              </a:solidFill>
              <a:latin typeface="Century Gothic" charset="0"/>
              <a:ea typeface="Century Gothic" charset="0"/>
              <a:cs typeface="Century Gothic"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4036" y="3900800"/>
            <a:ext cx="579486" cy="579486"/>
          </a:xfrm>
          <a:prstGeom prst="rect">
            <a:avLst/>
          </a:prstGeom>
        </p:spPr>
      </p:pic>
    </p:spTree>
    <p:extLst>
      <p:ext uri="{BB962C8B-B14F-4D97-AF65-F5344CB8AC3E}">
        <p14:creationId xmlns:p14="http://schemas.microsoft.com/office/powerpoint/2010/main" val="1045553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Value Chain- </a:t>
            </a:r>
            <a:r>
              <a:rPr lang="en-US" dirty="0"/>
              <a:t>Community testing and case management solution</a:t>
            </a:r>
          </a:p>
        </p:txBody>
      </p:sp>
      <p:sp>
        <p:nvSpPr>
          <p:cNvPr id="6" name="Rectangle 5"/>
          <p:cNvSpPr/>
          <p:nvPr/>
        </p:nvSpPr>
        <p:spPr>
          <a:xfrm>
            <a:off x="515568" y="1217296"/>
            <a:ext cx="8211312" cy="338554"/>
          </a:xfrm>
          <a:prstGeom prst="rect">
            <a:avLst/>
          </a:prstGeom>
        </p:spPr>
        <p:txBody>
          <a:bodyPr wrap="square">
            <a:spAutoFit/>
          </a:bodyPr>
          <a:lstStyle/>
          <a:p>
            <a:r>
              <a:rPr lang="en-ZA" sz="1600" dirty="0">
                <a:latin typeface="Century Gothic" charset="0"/>
                <a:ea typeface="Century Gothic" charset="0"/>
                <a:cs typeface="Century Gothic" charset="0"/>
              </a:rPr>
              <a:t>The </a:t>
            </a:r>
            <a:r>
              <a:rPr lang="en-ZA" sz="1600" dirty="0" smtClean="0">
                <a:latin typeface="Century Gothic" charset="0"/>
                <a:ea typeface="Century Gothic" charset="0"/>
                <a:cs typeface="Century Gothic" charset="0"/>
              </a:rPr>
              <a:t>diagram below summarises the process flow that we had planned to focus on:</a:t>
            </a:r>
            <a:endParaRPr lang="en-ZA" sz="1600" b="1" dirty="0">
              <a:latin typeface="Century Gothic" charset="0"/>
              <a:ea typeface="Century Gothic" charset="0"/>
              <a:cs typeface="Century Gothic" charset="0"/>
            </a:endParaRPr>
          </a:p>
        </p:txBody>
      </p:sp>
      <p:pic>
        <p:nvPicPr>
          <p:cNvPr id="7" name="Picture 6"/>
          <p:cNvPicPr>
            <a:picLocks noChangeAspect="1"/>
          </p:cNvPicPr>
          <p:nvPr/>
        </p:nvPicPr>
        <p:blipFill>
          <a:blip r:embed="rId2"/>
          <a:stretch>
            <a:fillRect/>
          </a:stretch>
        </p:blipFill>
        <p:spPr>
          <a:xfrm>
            <a:off x="752779" y="1856565"/>
            <a:ext cx="10258425" cy="3981450"/>
          </a:xfrm>
          <a:prstGeom prst="rect">
            <a:avLst/>
          </a:prstGeom>
        </p:spPr>
      </p:pic>
    </p:spTree>
    <p:extLst>
      <p:ext uri="{BB962C8B-B14F-4D97-AF65-F5344CB8AC3E}">
        <p14:creationId xmlns:p14="http://schemas.microsoft.com/office/powerpoint/2010/main" val="789448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Key audit observations</a:t>
            </a:r>
            <a:endParaRPr lang="en-US" dirty="0"/>
          </a:p>
        </p:txBody>
      </p:sp>
      <p:sp>
        <p:nvSpPr>
          <p:cNvPr id="4" name="Rectangle 3"/>
          <p:cNvSpPr/>
          <p:nvPr/>
        </p:nvSpPr>
        <p:spPr>
          <a:xfrm>
            <a:off x="531815" y="1105505"/>
            <a:ext cx="8455590" cy="353943"/>
          </a:xfrm>
          <a:prstGeom prst="rect">
            <a:avLst/>
          </a:prstGeom>
        </p:spPr>
        <p:txBody>
          <a:bodyPr wrap="square">
            <a:spAutoFit/>
          </a:bodyPr>
          <a:lstStyle/>
          <a:p>
            <a:r>
              <a:rPr lang="en-ZA" sz="1700" dirty="0" smtClean="0">
                <a:latin typeface="Century Gothic" charset="0"/>
                <a:ea typeface="Century Gothic" charset="0"/>
                <a:cs typeface="Century Gothic" charset="0"/>
              </a:rPr>
              <a:t>Special Report (SR) 1</a:t>
            </a:r>
            <a:endParaRPr lang="en-ZA" sz="1700" dirty="0">
              <a:latin typeface="Century Gothic" charset="0"/>
              <a:ea typeface="Century Gothic" charset="0"/>
              <a:cs typeface="Century Gothic"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14931201"/>
              </p:ext>
            </p:extLst>
          </p:nvPr>
        </p:nvGraphicFramePr>
        <p:xfrm>
          <a:off x="618066" y="1557492"/>
          <a:ext cx="10977303" cy="1188720"/>
        </p:xfrm>
        <a:graphic>
          <a:graphicData uri="http://schemas.openxmlformats.org/drawingml/2006/table">
            <a:tbl>
              <a:tblPr firstRow="1" bandRow="1">
                <a:tableStyleId>{5C22544A-7EE6-4342-B048-85BDC9FD1C3A}</a:tableStyleId>
              </a:tblPr>
              <a:tblGrid>
                <a:gridCol w="965201">
                  <a:extLst>
                    <a:ext uri="{9D8B030D-6E8A-4147-A177-3AD203B41FA5}">
                      <a16:colId xmlns:a16="http://schemas.microsoft.com/office/drawing/2014/main" val="3684573672"/>
                    </a:ext>
                  </a:extLst>
                </a:gridCol>
                <a:gridCol w="8974353">
                  <a:extLst>
                    <a:ext uri="{9D8B030D-6E8A-4147-A177-3AD203B41FA5}">
                      <a16:colId xmlns:a16="http://schemas.microsoft.com/office/drawing/2014/main" val="4049620143"/>
                    </a:ext>
                  </a:extLst>
                </a:gridCol>
                <a:gridCol w="1037749">
                  <a:extLst>
                    <a:ext uri="{9D8B030D-6E8A-4147-A177-3AD203B41FA5}">
                      <a16:colId xmlns:a16="http://schemas.microsoft.com/office/drawing/2014/main" val="1427974454"/>
                    </a:ext>
                  </a:extLst>
                </a:gridCol>
              </a:tblGrid>
              <a:tr h="529324">
                <a:tc>
                  <a:txBody>
                    <a:bodyPr/>
                    <a:lstStyle/>
                    <a:p>
                      <a:r>
                        <a:rPr lang="en-US" sz="1500" b="1" kern="1200" dirty="0" smtClean="0">
                          <a:solidFill>
                            <a:schemeClr val="lt1"/>
                          </a:solidFill>
                          <a:effectLst/>
                          <a:latin typeface="Century Gothic" panose="020B0502020202020204"/>
                          <a:ea typeface="+mn-ea"/>
                          <a:cs typeface="+mn-cs"/>
                        </a:rPr>
                        <a:t>Finding on SR 1</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r>
                        <a:rPr lang="en-ZA" sz="1500" b="1" kern="1200" dirty="0" smtClean="0">
                          <a:solidFill>
                            <a:schemeClr val="lt1"/>
                          </a:solidFill>
                          <a:effectLst/>
                          <a:latin typeface="Century Gothic" panose="020B0502020202020204"/>
                          <a:ea typeface="+mn-ea"/>
                          <a:cs typeface="+mn-cs"/>
                        </a:rPr>
                        <a:t>Detailed audit</a:t>
                      </a:r>
                      <a:r>
                        <a:rPr lang="en-ZA" sz="1500" b="1" kern="1200" baseline="0" dirty="0" smtClean="0">
                          <a:solidFill>
                            <a:schemeClr val="lt1"/>
                          </a:solidFill>
                          <a:effectLst/>
                          <a:latin typeface="Century Gothic" panose="020B0502020202020204"/>
                          <a:ea typeface="+mn-ea"/>
                          <a:cs typeface="+mn-cs"/>
                        </a:rPr>
                        <a:t> findings</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r>
                        <a:rPr lang="en-US" sz="1500" b="1" kern="1200" dirty="0" smtClean="0">
                          <a:solidFill>
                            <a:schemeClr val="lt1"/>
                          </a:solidFill>
                          <a:effectLst/>
                          <a:latin typeface="Century Gothic" panose="020B0502020202020204"/>
                          <a:ea typeface="+mn-ea"/>
                          <a:cs typeface="+mn-cs"/>
                        </a:rPr>
                        <a:t>Auditee</a:t>
                      </a:r>
                      <a:endParaRPr lang="en-ZA" sz="1500" b="1" kern="1200" dirty="0">
                        <a:solidFill>
                          <a:schemeClr val="lt1"/>
                        </a:solidFill>
                        <a:effectLst/>
                        <a:latin typeface="Century Gothic" panose="020B0502020202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396188440"/>
                  </a:ext>
                </a:extLst>
              </a:tr>
              <a:tr h="317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rPr>
                        <a:t>2</a:t>
                      </a:r>
                      <a:endParaRPr kumimoji="0" lang="en-ZA"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dirty="0" smtClean="0">
                          <a:ln>
                            <a:noFill/>
                          </a:ln>
                          <a:solidFill>
                            <a:schemeClr val="tx1"/>
                          </a:solidFill>
                          <a:effectLst/>
                          <a:uLnTx/>
                          <a:uFillTx/>
                          <a:latin typeface="Century Gothic" charset="0"/>
                          <a:ea typeface="Century Gothic" charset="0"/>
                          <a:cs typeface="Century Gothic" charset="0"/>
                        </a:rPr>
                        <a:t>No provision for data backup management process in the service level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chemeClr val="tx1"/>
                          </a:solidFill>
                          <a:effectLst/>
                          <a:uLnTx/>
                          <a:uFillTx/>
                          <a:latin typeface="Century Gothic" charset="0"/>
                          <a:ea typeface="Century Gothic" charset="0"/>
                          <a:cs typeface="Century Gothic" charset="0"/>
                        </a:rPr>
                        <a:t>NDoH</a:t>
                      </a:r>
                      <a:endParaRPr kumimoji="0" lang="en-ZA" sz="1500" b="0" i="0" u="none" strike="noStrike" kern="1200" cap="none" spc="0" normalizeH="0" baseline="0" noProof="0" dirty="0" smtClean="0">
                        <a:ln>
                          <a:noFill/>
                        </a:ln>
                        <a:solidFill>
                          <a:schemeClr val="tx1"/>
                        </a:solidFill>
                        <a:effectLst/>
                        <a:uLnTx/>
                        <a:uFillTx/>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954060"/>
                  </a:ext>
                </a:extLst>
              </a:tr>
              <a:tr h="2905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chemeClr val="tx1"/>
                          </a:solidFill>
                          <a:effectLst/>
                          <a:uLnTx/>
                          <a:uFillTx/>
                          <a:latin typeface="Century Gothic" charset="0"/>
                          <a:ea typeface="Century Gothic" charset="0"/>
                          <a:cs typeface="Century Gothic" charset="0"/>
                        </a:rPr>
                        <a:t>3</a:t>
                      </a:r>
                      <a:endParaRPr kumimoji="0" lang="en-ZA" sz="1500" b="0" i="0" u="none" strike="noStrike" kern="1200" cap="none" spc="0" normalizeH="0" baseline="0" noProof="0" dirty="0" smtClean="0">
                        <a:ln>
                          <a:noFill/>
                        </a:ln>
                        <a:solidFill>
                          <a:schemeClr val="tx1"/>
                        </a:solidFill>
                        <a:effectLst/>
                        <a:uLnTx/>
                        <a:uFillTx/>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Century Gothic" charset="0"/>
                          <a:ea typeface="Century Gothic" charset="0"/>
                          <a:cs typeface="Century Gothic" charset="0"/>
                        </a:rPr>
                        <a:t>No provision for change management process in the Service level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chemeClr val="tx1"/>
                          </a:solidFill>
                          <a:effectLst/>
                          <a:uLnTx/>
                          <a:uFillTx/>
                          <a:latin typeface="Century Gothic" charset="0"/>
                          <a:ea typeface="Century Gothic" charset="0"/>
                          <a:cs typeface="Century Gothic" charset="0"/>
                        </a:rPr>
                        <a:t>NDoH</a:t>
                      </a:r>
                      <a:endParaRPr kumimoji="0" lang="en-ZA" sz="1500" b="0" i="0" u="none" strike="noStrike" kern="1200" cap="none" spc="0" normalizeH="0" baseline="0" noProof="0" dirty="0" smtClean="0">
                        <a:ln>
                          <a:noFill/>
                        </a:ln>
                        <a:solidFill>
                          <a:schemeClr val="tx1"/>
                        </a:solidFill>
                        <a:effectLst/>
                        <a:uLnTx/>
                        <a:uFillTx/>
                        <a:latin typeface="Century Gothic" charset="0"/>
                        <a:ea typeface="Century Gothic" charset="0"/>
                        <a:cs typeface="Century Goth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423072"/>
                  </a:ext>
                </a:extLst>
              </a:tr>
            </a:tbl>
          </a:graphicData>
        </a:graphic>
      </p:graphicFrame>
      <p:sp>
        <p:nvSpPr>
          <p:cNvPr id="7" name="Rectangle 6"/>
          <p:cNvSpPr/>
          <p:nvPr/>
        </p:nvSpPr>
        <p:spPr>
          <a:xfrm>
            <a:off x="531815" y="2971714"/>
            <a:ext cx="8455590" cy="353943"/>
          </a:xfrm>
          <a:prstGeom prst="rect">
            <a:avLst/>
          </a:prstGeom>
        </p:spPr>
        <p:txBody>
          <a:bodyPr wrap="square">
            <a:spAutoFit/>
          </a:bodyPr>
          <a:lstStyle/>
          <a:p>
            <a:r>
              <a:rPr lang="en-ZA" sz="1700" dirty="0" smtClean="0">
                <a:latin typeface="Century Gothic" charset="0"/>
                <a:ea typeface="Century Gothic" charset="0"/>
                <a:cs typeface="Century Gothic" charset="0"/>
              </a:rPr>
              <a:t>Special Report (SR) 2</a:t>
            </a:r>
            <a:endParaRPr lang="en-ZA" sz="1700" dirty="0">
              <a:latin typeface="Century Gothic" charset="0"/>
              <a:ea typeface="Century Gothic" charset="0"/>
              <a:cs typeface="Century Gothic"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08215157"/>
              </p:ext>
            </p:extLst>
          </p:nvPr>
        </p:nvGraphicFramePr>
        <p:xfrm>
          <a:off x="618066" y="3381898"/>
          <a:ext cx="10977303" cy="2880360"/>
        </p:xfrm>
        <a:graphic>
          <a:graphicData uri="http://schemas.openxmlformats.org/drawingml/2006/table">
            <a:tbl>
              <a:tblPr firstRow="1" firstCol="1" bandRow="1">
                <a:tableStyleId>{5C22544A-7EE6-4342-B048-85BDC9FD1C3A}</a:tableStyleId>
              </a:tblPr>
              <a:tblGrid>
                <a:gridCol w="922868">
                  <a:extLst>
                    <a:ext uri="{9D8B030D-6E8A-4147-A177-3AD203B41FA5}">
                      <a16:colId xmlns:a16="http://schemas.microsoft.com/office/drawing/2014/main" val="620188725"/>
                    </a:ext>
                  </a:extLst>
                </a:gridCol>
                <a:gridCol w="8999247">
                  <a:extLst>
                    <a:ext uri="{9D8B030D-6E8A-4147-A177-3AD203B41FA5}">
                      <a16:colId xmlns:a16="http://schemas.microsoft.com/office/drawing/2014/main" val="258947741"/>
                    </a:ext>
                  </a:extLst>
                </a:gridCol>
                <a:gridCol w="1055188">
                  <a:extLst>
                    <a:ext uri="{9D8B030D-6E8A-4147-A177-3AD203B41FA5}">
                      <a16:colId xmlns:a16="http://schemas.microsoft.com/office/drawing/2014/main" val="2174729003"/>
                    </a:ext>
                  </a:extLst>
                </a:gridCol>
              </a:tblGrid>
              <a:tr h="517396">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Finding on </a:t>
                      </a:r>
                      <a:r>
                        <a:rPr lang="en-ZA" sz="1500" b="1" kern="1200" dirty="0" smtClean="0">
                          <a:solidFill>
                            <a:schemeClr val="lt1"/>
                          </a:solidFill>
                          <a:effectLst/>
                          <a:latin typeface="Century Gothic" panose="020B0502020202020204"/>
                          <a:ea typeface="+mn-ea"/>
                          <a:cs typeface="+mn-cs"/>
                        </a:rPr>
                        <a:t>SR 2</a:t>
                      </a:r>
                      <a:endParaRPr lang="en-ZA" sz="15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algn="l" defTabSz="914400" rtl="0" eaLnBrk="1" latinLnBrk="0" hangingPunct="1">
                        <a:lnSpc>
                          <a:spcPct val="130000"/>
                        </a:lnSpc>
                        <a:spcBef>
                          <a:spcPts val="300"/>
                        </a:spcBef>
                        <a:spcAft>
                          <a:spcPts val="300"/>
                        </a:spcAft>
                      </a:pPr>
                      <a:r>
                        <a:rPr lang="en-ZA" sz="1500" b="1" kern="1200" dirty="0">
                          <a:solidFill>
                            <a:schemeClr val="lt1"/>
                          </a:solidFill>
                          <a:effectLst/>
                          <a:latin typeface="Century Gothic" panose="020B0502020202020204"/>
                          <a:ea typeface="+mn-ea"/>
                          <a:cs typeface="+mn-cs"/>
                        </a:rPr>
                        <a:t>Description of finding</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algn="l" defTabSz="914400" rtl="0" eaLnBrk="1" latinLnBrk="0" hangingPunct="1">
                        <a:lnSpc>
                          <a:spcPct val="130000"/>
                        </a:lnSpc>
                        <a:spcBef>
                          <a:spcPts val="300"/>
                        </a:spcBef>
                        <a:spcAft>
                          <a:spcPts val="300"/>
                        </a:spcAft>
                      </a:pPr>
                      <a:r>
                        <a:rPr lang="en-US" sz="1500" b="1" kern="1200" dirty="0" smtClean="0">
                          <a:solidFill>
                            <a:schemeClr val="lt1"/>
                          </a:solidFill>
                          <a:effectLst/>
                          <a:latin typeface="Century Gothic" panose="020B0502020202020204"/>
                          <a:ea typeface="+mn-ea"/>
                          <a:cs typeface="+mn-cs"/>
                        </a:rPr>
                        <a:t>Auditee</a:t>
                      </a:r>
                      <a:endParaRPr lang="en-ZA" sz="15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485571606"/>
                  </a:ext>
                </a:extLst>
              </a:tr>
              <a:tr h="269820">
                <a:tc>
                  <a:txBody>
                    <a:bodyPr/>
                    <a:lstStyle/>
                    <a:p>
                      <a:pPr algn="ctr">
                        <a:lnSpc>
                          <a:spcPct val="130000"/>
                        </a:lnSpc>
                        <a:spcBef>
                          <a:spcPts val="300"/>
                        </a:spcBef>
                        <a:spcAft>
                          <a:spcPts val="300"/>
                        </a:spcAft>
                      </a:pPr>
                      <a:r>
                        <a:rPr lang="en-ZA" sz="1500" b="0" kern="1200" dirty="0" smtClean="0">
                          <a:solidFill>
                            <a:schemeClr val="tx1"/>
                          </a:solidFill>
                          <a:latin typeface="Century Gothic" charset="0"/>
                          <a:ea typeface="Century Gothic" charset="0"/>
                          <a:cs typeface="Century Gothic" charset="0"/>
                        </a:rPr>
                        <a:t>6</a:t>
                      </a:r>
                      <a:endParaRPr lang="en-ZA" sz="1500" b="0" kern="1200" dirty="0">
                        <a:solidFill>
                          <a:schemeClr val="tx1"/>
                        </a:solidFill>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0"/>
                        </a:spcBef>
                        <a:spcAft>
                          <a:spcPts val="0"/>
                        </a:spcAft>
                      </a:pPr>
                      <a:r>
                        <a:rPr lang="en-ZA" sz="1500" b="1" kern="1200" dirty="0" smtClean="0">
                          <a:solidFill>
                            <a:schemeClr val="tx1"/>
                          </a:solidFill>
                          <a:latin typeface="Century Gothic" charset="0"/>
                          <a:ea typeface="Century Gothic" charset="0"/>
                          <a:cs typeface="Century Gothic" charset="0"/>
                        </a:rPr>
                        <a:t>PPE procured at prices higher than National Treasury instruction notes </a:t>
                      </a:r>
                    </a:p>
                    <a:p>
                      <a:pPr>
                        <a:lnSpc>
                          <a:spcPct val="100000"/>
                        </a:lnSpc>
                        <a:spcBef>
                          <a:spcPts val="0"/>
                        </a:spcBef>
                        <a:spcAft>
                          <a:spcPts val="0"/>
                        </a:spcAft>
                      </a:pPr>
                      <a:r>
                        <a:rPr lang="en-US" sz="1500" kern="1200" dirty="0" smtClean="0">
                          <a:solidFill>
                            <a:schemeClr val="tx1"/>
                          </a:solidFill>
                          <a:latin typeface="Century Gothic" charset="0"/>
                          <a:ea typeface="Century Gothic" charset="0"/>
                          <a:cs typeface="Century Gothic" charset="0"/>
                        </a:rPr>
                        <a:t>The NHLS procured some PPE items at prices in excess of the prices regarded by the National Treasury as market related</a:t>
                      </a:r>
                      <a:endParaRPr lang="en-ZA" sz="1500" kern="1200" dirty="0">
                        <a:solidFill>
                          <a:schemeClr val="tx1"/>
                        </a:solidFill>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ZA" sz="1500" kern="1200" dirty="0" smtClean="0">
                          <a:solidFill>
                            <a:schemeClr val="tx1"/>
                          </a:solidFill>
                          <a:latin typeface="Century Gothic" charset="0"/>
                          <a:ea typeface="Century Gothic" charset="0"/>
                          <a:cs typeface="Century Gothic" charset="0"/>
                        </a:rPr>
                        <a:t>NHLS</a:t>
                      </a:r>
                      <a:endParaRPr lang="en-ZA" sz="1500" kern="1200" dirty="0">
                        <a:solidFill>
                          <a:schemeClr val="tx1"/>
                        </a:solidFill>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876761"/>
                  </a:ext>
                </a:extLst>
              </a:tr>
              <a:tr h="194553">
                <a:tc>
                  <a:txBody>
                    <a:bodyPr/>
                    <a:lstStyle/>
                    <a:p>
                      <a:pPr algn="ctr">
                        <a:lnSpc>
                          <a:spcPct val="130000"/>
                        </a:lnSpc>
                        <a:spcBef>
                          <a:spcPts val="300"/>
                        </a:spcBef>
                        <a:spcAft>
                          <a:spcPts val="300"/>
                        </a:spcAft>
                      </a:pPr>
                      <a:r>
                        <a:rPr lang="en-ZA" sz="1500" b="0" kern="1200" dirty="0">
                          <a:solidFill>
                            <a:schemeClr val="tx1"/>
                          </a:solidFill>
                          <a:latin typeface="Century Gothic" charset="0"/>
                          <a:ea typeface="Century Gothic" charset="0"/>
                          <a:cs typeface="Century Gothic" charset="0"/>
                        </a:rPr>
                        <a:t>7</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kern="1200" dirty="0" smtClean="0">
                          <a:solidFill>
                            <a:schemeClr val="tx1"/>
                          </a:solidFill>
                          <a:latin typeface="Century Gothic" charset="0"/>
                          <a:ea typeface="Century Gothic" charset="0"/>
                          <a:cs typeface="Century Gothic" charset="0"/>
                        </a:rPr>
                        <a:t>IT project management governance and system implementation controls deficiencies resulted in incomplete and inaccurate data </a:t>
                      </a:r>
                    </a:p>
                    <a:p>
                      <a:pPr marL="285750" indent="-285750">
                        <a:buFont typeface="Arial" panose="020B0604020202020204" pitchFamily="34" charset="0"/>
                        <a:buChar char="•"/>
                      </a:pPr>
                      <a:r>
                        <a:rPr lang="en-US" sz="1500" kern="1200" dirty="0" smtClean="0">
                          <a:solidFill>
                            <a:schemeClr val="tx1"/>
                          </a:solidFill>
                          <a:latin typeface="Century Gothic" charset="0"/>
                          <a:ea typeface="Century Gothic" charset="0"/>
                          <a:cs typeface="Century Gothic" charset="0"/>
                        </a:rPr>
                        <a:t>Systems were implemented without clearly defined business and functional requirements.</a:t>
                      </a:r>
                    </a:p>
                    <a:p>
                      <a:pPr marL="285750" indent="-285750">
                        <a:buFont typeface="Arial" panose="020B0604020202020204" pitchFamily="34" charset="0"/>
                        <a:buChar char="•"/>
                      </a:pPr>
                      <a:r>
                        <a:rPr lang="en-US" sz="1500" kern="1200" dirty="0" smtClean="0">
                          <a:solidFill>
                            <a:schemeClr val="tx1"/>
                          </a:solidFill>
                          <a:latin typeface="Century Gothic" charset="0"/>
                          <a:ea typeface="Century Gothic" charset="0"/>
                          <a:cs typeface="Century Gothic" charset="0"/>
                        </a:rPr>
                        <a:t>Project governance was not adequate for overall oversight and monitoring, including managing risks as they arose</a:t>
                      </a:r>
                    </a:p>
                    <a:p>
                      <a:pPr marL="285750" indent="-285750">
                        <a:buFont typeface="Arial" panose="020B0604020202020204" pitchFamily="34" charset="0"/>
                        <a:buChar char="•"/>
                      </a:pPr>
                      <a:r>
                        <a:rPr lang="en-US" sz="1500" kern="1200" dirty="0" smtClean="0">
                          <a:solidFill>
                            <a:schemeClr val="tx1"/>
                          </a:solidFill>
                          <a:latin typeface="Century Gothic" charset="0"/>
                          <a:ea typeface="Century Gothic" charset="0"/>
                          <a:cs typeface="Century Gothic" charset="0"/>
                        </a:rPr>
                        <a:t>We were not provided with any evidence that some form of systems testing was performed before systems went live.</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US" sz="1500" kern="1200" dirty="0" smtClean="0">
                          <a:solidFill>
                            <a:schemeClr val="tx1"/>
                          </a:solidFill>
                          <a:latin typeface="Century Gothic" charset="0"/>
                          <a:ea typeface="Century Gothic" charset="0"/>
                          <a:cs typeface="Century Gothic" charset="0"/>
                        </a:rPr>
                        <a:t>NDoH</a:t>
                      </a:r>
                      <a:endParaRPr lang="en-ZA" sz="1500" kern="1200" dirty="0">
                        <a:solidFill>
                          <a:schemeClr val="tx1"/>
                        </a:solidFill>
                        <a:latin typeface="Century Gothic" charset="0"/>
                        <a:ea typeface="Century Gothic" charset="0"/>
                        <a:cs typeface="Century Gothic" charset="0"/>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468200"/>
                  </a:ext>
                </a:extLst>
              </a:tr>
            </a:tbl>
          </a:graphicData>
        </a:graphic>
      </p:graphicFrame>
    </p:spTree>
    <p:extLst>
      <p:ext uri="{BB962C8B-B14F-4D97-AF65-F5344CB8AC3E}">
        <p14:creationId xmlns:p14="http://schemas.microsoft.com/office/powerpoint/2010/main" val="1935614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559" y="2440683"/>
            <a:ext cx="10373990" cy="1148823"/>
          </a:xfrm>
        </p:spPr>
        <p:txBody>
          <a:bodyPr/>
          <a:lstStyle/>
          <a:p>
            <a:r>
              <a:rPr lang="en-US" dirty="0"/>
              <a:t>FOCUS AREA 3</a:t>
            </a:r>
            <a:r>
              <a:rPr lang="en-US" dirty="0" smtClean="0"/>
              <a:t>:</a:t>
            </a:r>
            <a:r>
              <a:rPr lang="en-US" dirty="0"/>
              <a:t/>
            </a:r>
            <a:br>
              <a:rPr lang="en-US" dirty="0"/>
            </a:br>
            <a:r>
              <a:rPr lang="en-US" dirty="0"/>
              <a:t>Temporary quarantine facilities and field hospitals </a:t>
            </a:r>
            <a:endParaRPr lang="en-US" b="1" dirty="0"/>
          </a:p>
        </p:txBody>
      </p:sp>
    </p:spTree>
    <p:extLst>
      <p:ext uri="{BB962C8B-B14F-4D97-AF65-F5344CB8AC3E}">
        <p14:creationId xmlns:p14="http://schemas.microsoft.com/office/powerpoint/2010/main" val="1919863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Value </a:t>
            </a:r>
            <a:r>
              <a:rPr lang="en-ZA" dirty="0" smtClean="0"/>
              <a:t>Chain - </a:t>
            </a:r>
            <a:r>
              <a:rPr lang="en-US" dirty="0"/>
              <a:t>Temporary quarantine facilities and field hospitals</a:t>
            </a:r>
          </a:p>
        </p:txBody>
      </p:sp>
      <p:sp>
        <p:nvSpPr>
          <p:cNvPr id="5" name="Rectangle 4"/>
          <p:cNvSpPr/>
          <p:nvPr/>
        </p:nvSpPr>
        <p:spPr>
          <a:xfrm>
            <a:off x="622570" y="1165557"/>
            <a:ext cx="11001982" cy="584775"/>
          </a:xfrm>
          <a:prstGeom prst="rect">
            <a:avLst/>
          </a:prstGeom>
        </p:spPr>
        <p:txBody>
          <a:bodyPr wrap="square">
            <a:spAutoFit/>
          </a:bodyPr>
          <a:lstStyle/>
          <a:p>
            <a:r>
              <a:rPr lang="en-ZA" sz="1600" dirty="0">
                <a:latin typeface="Century Gothic" charset="0"/>
                <a:ea typeface="Century Gothic" charset="0"/>
                <a:cs typeface="Century Gothic" charset="0"/>
              </a:rPr>
              <a:t>The value chain includes the ideal chain of events from when the public sector determines the needs for temporary quarantine facilities and field hospitals during the Covid-19 pandemic up to utilisation of these facilities.</a:t>
            </a:r>
          </a:p>
        </p:txBody>
      </p:sp>
      <p:pic>
        <p:nvPicPr>
          <p:cNvPr id="2" name="Picture 1"/>
          <p:cNvPicPr>
            <a:picLocks noChangeAspect="1"/>
          </p:cNvPicPr>
          <p:nvPr/>
        </p:nvPicPr>
        <p:blipFill>
          <a:blip r:embed="rId2"/>
          <a:stretch>
            <a:fillRect/>
          </a:stretch>
        </p:blipFill>
        <p:spPr>
          <a:xfrm>
            <a:off x="2363821" y="1857341"/>
            <a:ext cx="6322979" cy="4395502"/>
          </a:xfrm>
          <a:prstGeom prst="rect">
            <a:avLst/>
          </a:prstGeom>
        </p:spPr>
      </p:pic>
    </p:spTree>
    <p:extLst>
      <p:ext uri="{BB962C8B-B14F-4D97-AF65-F5344CB8AC3E}">
        <p14:creationId xmlns:p14="http://schemas.microsoft.com/office/powerpoint/2010/main" val="1632344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Key audit observations</a:t>
            </a:r>
            <a:endParaRPr lang="en-US" dirty="0"/>
          </a:p>
        </p:txBody>
      </p:sp>
      <p:sp>
        <p:nvSpPr>
          <p:cNvPr id="9" name="Rectangle 8"/>
          <p:cNvSpPr/>
          <p:nvPr/>
        </p:nvSpPr>
        <p:spPr>
          <a:xfrm>
            <a:off x="544991" y="1170288"/>
            <a:ext cx="11050378" cy="338554"/>
          </a:xfrm>
          <a:prstGeom prst="rect">
            <a:avLst/>
          </a:prstGeom>
        </p:spPr>
        <p:txBody>
          <a:bodyPr wrap="square">
            <a:spAutoFit/>
          </a:bodyPr>
          <a:lstStyle/>
          <a:p>
            <a:pPr>
              <a:spcBef>
                <a:spcPts val="1200"/>
              </a:spcBef>
              <a:spcAft>
                <a:spcPts val="600"/>
              </a:spcAft>
            </a:pPr>
            <a:r>
              <a:rPr lang="en-ZA" sz="1600" dirty="0" smtClean="0">
                <a:latin typeface="Century Gothic" charset="0"/>
                <a:ea typeface="Century Gothic" charset="0"/>
                <a:cs typeface="Century Gothic" charset="0"/>
              </a:rPr>
              <a:t>The </a:t>
            </a:r>
            <a:r>
              <a:rPr lang="en-ZA" sz="1600" dirty="0">
                <a:latin typeface="Century Gothic" charset="0"/>
                <a:ea typeface="Century Gothic" charset="0"/>
                <a:cs typeface="Century Gothic" charset="0"/>
              </a:rPr>
              <a:t>following </a:t>
            </a:r>
            <a:r>
              <a:rPr lang="en-ZA" sz="1600" dirty="0" smtClean="0">
                <a:latin typeface="Century Gothic" charset="0"/>
                <a:ea typeface="Century Gothic" charset="0"/>
                <a:cs typeface="Century Gothic" charset="0"/>
              </a:rPr>
              <a:t>key audit observations were noted relating to implementation and commissioning</a:t>
            </a:r>
            <a:endParaRPr lang="en-ZA" sz="1600" dirty="0">
              <a:latin typeface="Century Gothic" charset="0"/>
              <a:ea typeface="Century Gothic" charset="0"/>
              <a:cs typeface="Century Gothic"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289743145"/>
              </p:ext>
            </p:extLst>
          </p:nvPr>
        </p:nvGraphicFramePr>
        <p:xfrm>
          <a:off x="643800" y="1689451"/>
          <a:ext cx="10951568" cy="1488097"/>
        </p:xfrm>
        <a:graphic>
          <a:graphicData uri="http://schemas.openxmlformats.org/drawingml/2006/table">
            <a:tbl>
              <a:tblPr firstRow="1" firstCol="1" bandRow="1">
                <a:tableStyleId>{5C22544A-7EE6-4342-B048-85BDC9FD1C3A}</a:tableStyleId>
              </a:tblPr>
              <a:tblGrid>
                <a:gridCol w="1447406">
                  <a:extLst>
                    <a:ext uri="{9D8B030D-6E8A-4147-A177-3AD203B41FA5}">
                      <a16:colId xmlns:a16="http://schemas.microsoft.com/office/drawing/2014/main" val="620188725"/>
                    </a:ext>
                  </a:extLst>
                </a:gridCol>
                <a:gridCol w="7673503">
                  <a:extLst>
                    <a:ext uri="{9D8B030D-6E8A-4147-A177-3AD203B41FA5}">
                      <a16:colId xmlns:a16="http://schemas.microsoft.com/office/drawing/2014/main" val="258947741"/>
                    </a:ext>
                  </a:extLst>
                </a:gridCol>
                <a:gridCol w="1830659">
                  <a:extLst>
                    <a:ext uri="{9D8B030D-6E8A-4147-A177-3AD203B41FA5}">
                      <a16:colId xmlns:a16="http://schemas.microsoft.com/office/drawing/2014/main" val="1959796642"/>
                    </a:ext>
                  </a:extLst>
                </a:gridCol>
              </a:tblGrid>
              <a:tr h="523418">
                <a:tc>
                  <a:txBody>
                    <a:bodyPr/>
                    <a:lstStyle/>
                    <a:p>
                      <a:pPr>
                        <a:lnSpc>
                          <a:spcPct val="130000"/>
                        </a:lnSpc>
                        <a:spcBef>
                          <a:spcPts val="300"/>
                        </a:spcBef>
                        <a:spcAft>
                          <a:spcPts val="300"/>
                        </a:spcAft>
                      </a:pPr>
                      <a:r>
                        <a:rPr lang="en-ZA" sz="1600" b="1" kern="1200" dirty="0">
                          <a:solidFill>
                            <a:schemeClr val="lt1"/>
                          </a:solidFill>
                          <a:effectLst/>
                          <a:latin typeface="Century Gothic" panose="020B0502020202020204"/>
                          <a:ea typeface="+mn-ea"/>
                          <a:cs typeface="+mn-cs"/>
                        </a:rPr>
                        <a:t>Finding on </a:t>
                      </a:r>
                      <a:r>
                        <a:rPr lang="en-ZA" sz="1600" b="1" kern="1200" dirty="0" smtClean="0">
                          <a:solidFill>
                            <a:schemeClr val="lt1"/>
                          </a:solidFill>
                          <a:effectLst/>
                          <a:latin typeface="Century Gothic" panose="020B0502020202020204"/>
                          <a:ea typeface="+mn-ea"/>
                          <a:cs typeface="+mn-cs"/>
                        </a:rPr>
                        <a:t>SR 2</a:t>
                      </a:r>
                      <a:endParaRPr lang="en-ZA" sz="1600" b="1" kern="1200" dirty="0">
                        <a:solidFill>
                          <a:schemeClr val="lt1"/>
                        </a:solidFill>
                        <a:effectLst/>
                        <a:latin typeface="Century Gothic" panose="020B0502020202020204"/>
                        <a:ea typeface="+mn-ea"/>
                        <a:cs typeface="+mn-cs"/>
                      </a:endParaRP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algn="l" defTabSz="914400" rtl="0" eaLnBrk="1" latinLnBrk="0" hangingPunct="1">
                        <a:lnSpc>
                          <a:spcPct val="130000"/>
                        </a:lnSpc>
                        <a:spcBef>
                          <a:spcPts val="300"/>
                        </a:spcBef>
                        <a:spcAft>
                          <a:spcPts val="300"/>
                        </a:spcAft>
                      </a:pPr>
                      <a:r>
                        <a:rPr lang="en-ZA" sz="1600" b="1" kern="1200" dirty="0">
                          <a:solidFill>
                            <a:schemeClr val="lt1"/>
                          </a:solidFill>
                          <a:effectLst/>
                          <a:latin typeface="Century Gothic" panose="020B0502020202020204"/>
                          <a:ea typeface="+mn-ea"/>
                          <a:cs typeface="+mn-cs"/>
                        </a:rPr>
                        <a:t>Description of finding</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algn="l" defTabSz="914400" rtl="0" eaLnBrk="1" latinLnBrk="0" hangingPunct="1">
                        <a:lnSpc>
                          <a:spcPct val="130000"/>
                        </a:lnSpc>
                        <a:spcBef>
                          <a:spcPts val="300"/>
                        </a:spcBef>
                        <a:spcAft>
                          <a:spcPts val="300"/>
                        </a:spcAft>
                      </a:pPr>
                      <a:r>
                        <a:rPr lang="en-ZA" sz="1600" b="1" kern="1200" dirty="0">
                          <a:solidFill>
                            <a:schemeClr val="lt1"/>
                          </a:solidFill>
                          <a:effectLst/>
                          <a:latin typeface="Century Gothic" panose="020B0502020202020204"/>
                          <a:ea typeface="+mn-ea"/>
                          <a:cs typeface="+mn-cs"/>
                        </a:rPr>
                        <a:t>Province</a:t>
                      </a:r>
                    </a:p>
                  </a:txBody>
                  <a:tcPr marL="36382" marR="36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485571606"/>
                  </a:ext>
                </a:extLst>
              </a:tr>
              <a:tr h="487498">
                <a:tc>
                  <a:txBody>
                    <a:bodyPr/>
                    <a:lstStyle/>
                    <a:p>
                      <a:pPr marL="0" algn="ctr" defTabSz="914400" rtl="0" eaLnBrk="1" latinLnBrk="0" hangingPunct="1">
                        <a:lnSpc>
                          <a:spcPct val="130000"/>
                        </a:lnSpc>
                        <a:spcBef>
                          <a:spcPts val="300"/>
                        </a:spcBef>
                        <a:spcAft>
                          <a:spcPts val="300"/>
                        </a:spcAft>
                      </a:pPr>
                      <a:r>
                        <a:rPr kumimoji="0" lang="en-US"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9.1</a:t>
                      </a:r>
                      <a:endPar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Free State: Bloemfontein Show </a:t>
                      </a:r>
                      <a:r>
                        <a:rPr kumimoji="0" lang="en-ZA"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Grounds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FS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031274"/>
                  </a:ext>
                </a:extLst>
              </a:tr>
              <a:tr h="366615">
                <a:tc>
                  <a:txBody>
                    <a:bodyPr/>
                    <a:lstStyle/>
                    <a:p>
                      <a:pPr marL="0" algn="ctr" defTabSz="914400" rtl="0" eaLnBrk="1" latinLnBrk="0" hangingPunct="1">
                        <a:lnSpc>
                          <a:spcPct val="130000"/>
                        </a:lnSpc>
                        <a:spcBef>
                          <a:spcPts val="300"/>
                        </a:spcBef>
                        <a:spcAft>
                          <a:spcPts val="300"/>
                        </a:spcAft>
                      </a:pPr>
                      <a:r>
                        <a:rPr kumimoji="0" lang="en-US" sz="1600" b="0" i="0" u="none" strike="noStrike" kern="1200" cap="none" spc="0" normalizeH="0" baseline="0" dirty="0" smtClean="0">
                          <a:ln>
                            <a:noFill/>
                          </a:ln>
                          <a:solidFill>
                            <a:schemeClr val="tx1"/>
                          </a:solidFill>
                          <a:effectLst/>
                          <a:uLnTx/>
                          <a:uFillTx/>
                          <a:latin typeface="Century Gothic" panose="020B0502020202020204"/>
                          <a:ea typeface="Century Gothic" charset="0"/>
                          <a:cs typeface="Century Gothic" charset="0"/>
                        </a:rPr>
                        <a:t>9.2</a:t>
                      </a:r>
                      <a:endPar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KZN: </a:t>
                      </a:r>
                      <a:r>
                        <a:rPr kumimoji="0" lang="en-ZA" sz="1600" b="0" i="0" u="none" strike="noStrike" kern="1200" cap="none" spc="0" normalizeH="0" baseline="0" dirty="0" err="1">
                          <a:ln>
                            <a:noFill/>
                          </a:ln>
                          <a:solidFill>
                            <a:schemeClr val="tx1"/>
                          </a:solidFill>
                          <a:effectLst/>
                          <a:uLnTx/>
                          <a:uFillTx/>
                          <a:latin typeface="Century Gothic" panose="020B0502020202020204"/>
                          <a:ea typeface="Century Gothic" charset="0"/>
                          <a:cs typeface="Century Gothic" charset="0"/>
                        </a:rPr>
                        <a:t>Clairwood</a:t>
                      </a:r>
                      <a:r>
                        <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 Temporary Field Hospital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30000"/>
                        </a:lnSpc>
                        <a:spcBef>
                          <a:spcPts val="300"/>
                        </a:spcBef>
                        <a:spcAft>
                          <a:spcPts val="300"/>
                        </a:spcAft>
                      </a:pPr>
                      <a:r>
                        <a:rPr kumimoji="0" lang="en-ZA" sz="1600" b="0" i="0" u="none" strike="noStrike" kern="1200" cap="none" spc="0" normalizeH="0" baseline="0" dirty="0">
                          <a:ln>
                            <a:noFill/>
                          </a:ln>
                          <a:solidFill>
                            <a:schemeClr val="tx1"/>
                          </a:solidFill>
                          <a:effectLst/>
                          <a:uLnTx/>
                          <a:uFillTx/>
                          <a:latin typeface="Century Gothic" panose="020B0502020202020204"/>
                          <a:ea typeface="Century Gothic" charset="0"/>
                          <a:cs typeface="Century Gothic" charset="0"/>
                        </a:rPr>
                        <a:t>KZN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478618"/>
                  </a:ext>
                </a:extLst>
              </a:tr>
            </a:tbl>
          </a:graphicData>
        </a:graphic>
      </p:graphicFrame>
      <p:sp>
        <p:nvSpPr>
          <p:cNvPr id="11" name="TextBox 10"/>
          <p:cNvSpPr txBox="1"/>
          <p:nvPr/>
        </p:nvSpPr>
        <p:spPr>
          <a:xfrm>
            <a:off x="643801" y="3384280"/>
            <a:ext cx="10951567" cy="1600438"/>
          </a:xfrm>
          <a:prstGeom prst="rect">
            <a:avLst/>
          </a:prstGeom>
          <a:noFill/>
        </p:spPr>
        <p:txBody>
          <a:bodyPr wrap="square" rtlCol="0">
            <a:spAutoFit/>
          </a:bodyPr>
          <a:lstStyle/>
          <a:p>
            <a:r>
              <a:rPr lang="en-US" sz="1400" b="1" u="sng" dirty="0">
                <a:latin typeface="Century Gothic" charset="0"/>
                <a:ea typeface="Century Gothic" charset="0"/>
                <a:cs typeface="Century Gothic" charset="0"/>
              </a:rPr>
              <a:t>Notes</a:t>
            </a:r>
            <a:r>
              <a:rPr lang="en-US" sz="1400" b="1" u="sng" dirty="0" smtClean="0">
                <a:latin typeface="Century Gothic" charset="0"/>
                <a:ea typeface="Century Gothic" charset="0"/>
                <a:cs typeface="Century Gothic" charset="0"/>
              </a:rPr>
              <a:t>:</a:t>
            </a:r>
          </a:p>
          <a:p>
            <a:pPr marL="171450" indent="-171450">
              <a:buFont typeface="Arial" panose="020B0604020202020204" pitchFamily="34" charset="0"/>
              <a:buChar char="•"/>
            </a:pPr>
            <a:r>
              <a:rPr lang="en-ZA" sz="1400" i="1" dirty="0" smtClean="0">
                <a:latin typeface="Century Gothic" charset="0"/>
                <a:ea typeface="Century Gothic" charset="0"/>
                <a:cs typeface="Century Gothic" charset="0"/>
              </a:rPr>
              <a:t>9.1 </a:t>
            </a:r>
            <a:r>
              <a:rPr lang="en-ZA" sz="1400" i="1" dirty="0">
                <a:latin typeface="Century Gothic" charset="0"/>
                <a:ea typeface="Century Gothic" charset="0"/>
                <a:cs typeface="Century Gothic" charset="0"/>
              </a:rPr>
              <a:t>Free State: Bloemfontein Show Grounds - Delay in completion of the field hospital</a:t>
            </a:r>
          </a:p>
          <a:p>
            <a:pPr marL="171450" indent="-171450">
              <a:buFont typeface="Arial" panose="020B0604020202020204" pitchFamily="34" charset="0"/>
              <a:buChar char="•"/>
            </a:pPr>
            <a:r>
              <a:rPr lang="en-US" sz="1400" i="1" dirty="0" smtClean="0">
                <a:latin typeface="Century Gothic" charset="0"/>
                <a:ea typeface="Century Gothic" charset="0"/>
                <a:cs typeface="Century Gothic" charset="0"/>
              </a:rPr>
              <a:t>9.2 </a:t>
            </a:r>
            <a:r>
              <a:rPr lang="en-US" sz="1400" i="1" dirty="0">
                <a:latin typeface="Century Gothic" charset="0"/>
                <a:ea typeface="Century Gothic" charset="0"/>
                <a:cs typeface="Century Gothic" charset="0"/>
              </a:rPr>
              <a:t>KZN: </a:t>
            </a:r>
            <a:r>
              <a:rPr lang="en-US" sz="1400" i="1" dirty="0" err="1">
                <a:latin typeface="Century Gothic" charset="0"/>
                <a:ea typeface="Century Gothic" charset="0"/>
                <a:cs typeface="Century Gothic" charset="0"/>
              </a:rPr>
              <a:t>Clairwood</a:t>
            </a:r>
            <a:r>
              <a:rPr lang="en-US" sz="1400" i="1" dirty="0">
                <a:latin typeface="Century Gothic" charset="0"/>
                <a:ea typeface="Century Gothic" charset="0"/>
                <a:cs typeface="Century Gothic" charset="0"/>
              </a:rPr>
              <a:t> Temporary Field Hospital:</a:t>
            </a:r>
          </a:p>
          <a:p>
            <a:pPr marL="538163" indent="-182563">
              <a:buFont typeface="Wingdings" panose="05000000000000000000" pitchFamily="2" charset="2"/>
              <a:buChar char="ü"/>
            </a:pPr>
            <a:r>
              <a:rPr lang="en-US" sz="1400" i="1" dirty="0">
                <a:latin typeface="Century Gothic" charset="0"/>
                <a:ea typeface="Century Gothic" charset="0"/>
                <a:cs typeface="Century Gothic" charset="0"/>
              </a:rPr>
              <a:t>9</a:t>
            </a:r>
            <a:r>
              <a:rPr lang="en-US" sz="1400" i="1" dirty="0" smtClean="0">
                <a:latin typeface="Century Gothic" charset="0"/>
                <a:ea typeface="Century Gothic" charset="0"/>
                <a:cs typeface="Century Gothic" charset="0"/>
              </a:rPr>
              <a:t>.2.1</a:t>
            </a:r>
            <a:r>
              <a:rPr lang="en-US" sz="1400" i="1" dirty="0">
                <a:latin typeface="Century Gothic" charset="0"/>
                <a:ea typeface="Century Gothic" charset="0"/>
                <a:cs typeface="Century Gothic" charset="0"/>
              </a:rPr>
              <a:t>. Project cost – </a:t>
            </a:r>
            <a:r>
              <a:rPr lang="en-US" sz="1400" i="1" dirty="0" smtClean="0">
                <a:latin typeface="Century Gothic" charset="0"/>
                <a:ea typeface="Century Gothic" charset="0"/>
                <a:cs typeface="Century Gothic" charset="0"/>
              </a:rPr>
              <a:t>no evidence provided for approval and breakdown of project costs</a:t>
            </a:r>
            <a:endParaRPr lang="en-US" sz="1400" i="1" dirty="0">
              <a:latin typeface="Century Gothic" charset="0"/>
              <a:ea typeface="Century Gothic" charset="0"/>
              <a:cs typeface="Century Gothic" charset="0"/>
            </a:endParaRPr>
          </a:p>
          <a:p>
            <a:pPr marL="538163" indent="-182563">
              <a:buFont typeface="Wingdings" panose="05000000000000000000" pitchFamily="2" charset="2"/>
              <a:buChar char="ü"/>
            </a:pPr>
            <a:r>
              <a:rPr lang="en-US" sz="1400" i="1" dirty="0">
                <a:latin typeface="Century Gothic" charset="0"/>
                <a:ea typeface="Century Gothic" charset="0"/>
                <a:cs typeface="Century Gothic" charset="0"/>
              </a:rPr>
              <a:t>9</a:t>
            </a:r>
            <a:r>
              <a:rPr lang="en-US" sz="1400" i="1" dirty="0" smtClean="0">
                <a:latin typeface="Century Gothic" charset="0"/>
                <a:ea typeface="Century Gothic" charset="0"/>
                <a:cs typeface="Century Gothic" charset="0"/>
              </a:rPr>
              <a:t>.2.2</a:t>
            </a:r>
            <a:r>
              <a:rPr lang="en-US" sz="1400" i="1" dirty="0">
                <a:latin typeface="Century Gothic" charset="0"/>
                <a:ea typeface="Century Gothic" charset="0"/>
                <a:cs typeface="Century Gothic" charset="0"/>
              </a:rPr>
              <a:t>. Request for proposals invited from a limited number of suppliers</a:t>
            </a:r>
          </a:p>
          <a:p>
            <a:pPr marL="538163" indent="-182563">
              <a:buFont typeface="Wingdings" panose="05000000000000000000" pitchFamily="2" charset="2"/>
              <a:buChar char="ü"/>
            </a:pPr>
            <a:r>
              <a:rPr lang="en-US" sz="1400" i="1" dirty="0" smtClean="0">
                <a:latin typeface="Century Gothic" charset="0"/>
                <a:ea typeface="Century Gothic" charset="0"/>
                <a:cs typeface="Century Gothic" charset="0"/>
              </a:rPr>
              <a:t>9.2.3. </a:t>
            </a:r>
            <a:r>
              <a:rPr lang="en-US" sz="1400" i="1" dirty="0">
                <a:latin typeface="Century Gothic" charset="0"/>
                <a:ea typeface="Century Gothic" charset="0"/>
                <a:cs typeface="Century Gothic" charset="0"/>
              </a:rPr>
              <a:t>Project delays </a:t>
            </a:r>
          </a:p>
          <a:p>
            <a:pPr marL="538163" indent="-182563">
              <a:buFont typeface="Wingdings" panose="05000000000000000000" pitchFamily="2" charset="2"/>
              <a:buChar char="ü"/>
            </a:pPr>
            <a:r>
              <a:rPr lang="en-US" sz="1400" i="1" dirty="0" smtClean="0">
                <a:latin typeface="Century Gothic" charset="0"/>
                <a:ea typeface="Century Gothic" charset="0"/>
                <a:cs typeface="Century Gothic" charset="0"/>
              </a:rPr>
              <a:t>9.2.4. </a:t>
            </a:r>
            <a:r>
              <a:rPr lang="en-US" sz="1400" i="1" dirty="0">
                <a:latin typeface="Century Gothic" charset="0"/>
                <a:ea typeface="Century Gothic" charset="0"/>
                <a:cs typeface="Century Gothic" charset="0"/>
              </a:rPr>
              <a:t>Project </a:t>
            </a:r>
            <a:r>
              <a:rPr lang="en-US" sz="1400" i="1" dirty="0" smtClean="0">
                <a:latin typeface="Century Gothic" charset="0"/>
                <a:ea typeface="Century Gothic" charset="0"/>
                <a:cs typeface="Century Gothic" charset="0"/>
              </a:rPr>
              <a:t>snags/poor project quality </a:t>
            </a:r>
            <a:endParaRPr lang="en-US" sz="1400" i="1" dirty="0">
              <a:latin typeface="Century Gothic" charset="0"/>
              <a:ea typeface="Century Gothic" charset="0"/>
              <a:cs typeface="Century Gothic" charset="0"/>
            </a:endParaRPr>
          </a:p>
        </p:txBody>
      </p:sp>
    </p:spTree>
    <p:extLst>
      <p:ext uri="{BB962C8B-B14F-4D97-AF65-F5344CB8AC3E}">
        <p14:creationId xmlns:p14="http://schemas.microsoft.com/office/powerpoint/2010/main" val="2660869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559" y="3111892"/>
            <a:ext cx="10373990" cy="506797"/>
          </a:xfrm>
        </p:spPr>
        <p:txBody>
          <a:bodyPr/>
          <a:lstStyle/>
          <a:p>
            <a:r>
              <a:rPr lang="en-US" dirty="0" smtClean="0"/>
              <a:t>RECOMMENDATIONS &amp; FOLLOW UP FROM SR1</a:t>
            </a:r>
            <a:endParaRPr lang="en-US" b="1" dirty="0"/>
          </a:p>
        </p:txBody>
      </p:sp>
    </p:spTree>
    <p:extLst>
      <p:ext uri="{BB962C8B-B14F-4D97-AF65-F5344CB8AC3E}">
        <p14:creationId xmlns:p14="http://schemas.microsoft.com/office/powerpoint/2010/main" val="2075798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Recommendations</a:t>
            </a:r>
            <a:endParaRPr lang="en-US" dirty="0"/>
          </a:p>
        </p:txBody>
      </p:sp>
      <p:sp>
        <p:nvSpPr>
          <p:cNvPr id="9" name="Rectangle 8"/>
          <p:cNvSpPr/>
          <p:nvPr/>
        </p:nvSpPr>
        <p:spPr>
          <a:xfrm>
            <a:off x="544991" y="1170288"/>
            <a:ext cx="11050378" cy="4678204"/>
          </a:xfrm>
          <a:prstGeom prst="rect">
            <a:avLst/>
          </a:prstGeom>
        </p:spPr>
        <p:txBody>
          <a:bodyPr wrap="square">
            <a:spAutoFit/>
          </a:bodyPr>
          <a:lstStyle/>
          <a:p>
            <a:pPr>
              <a:spcBef>
                <a:spcPts val="1200"/>
              </a:spcBef>
              <a:spcAft>
                <a:spcPts val="600"/>
              </a:spcAft>
            </a:pPr>
            <a:r>
              <a:rPr lang="en-US" sz="1600" b="1" u="sng" dirty="0" smtClean="0">
                <a:latin typeface="Century Gothic" charset="0"/>
                <a:ea typeface="Century Gothic" charset="0"/>
                <a:cs typeface="Century Gothic" charset="0"/>
              </a:rPr>
              <a:t>PPE</a:t>
            </a:r>
          </a:p>
          <a:p>
            <a:pPr marL="285750" indent="-285750">
              <a:spcBef>
                <a:spcPts val="1200"/>
              </a:spcBef>
              <a:spcAft>
                <a:spcPts val="600"/>
              </a:spcAft>
              <a:buFont typeface="Arial" panose="020B0604020202020204" pitchFamily="34" charset="0"/>
              <a:buChar char="•"/>
            </a:pPr>
            <a:r>
              <a:rPr lang="en-ZA" sz="1600" b="1" dirty="0" smtClean="0">
                <a:latin typeface="Century Gothic" charset="0"/>
                <a:ea typeface="Century Gothic" charset="0"/>
                <a:cs typeface="Century Gothic" charset="0"/>
              </a:rPr>
              <a:t>Accounting officers must </a:t>
            </a:r>
            <a:r>
              <a:rPr lang="en-ZA" sz="1600" b="1" dirty="0">
                <a:latin typeface="Century Gothic" charset="0"/>
                <a:ea typeface="Century Gothic" charset="0"/>
                <a:cs typeface="Century Gothic" charset="0"/>
              </a:rPr>
              <a:t>focus </a:t>
            </a:r>
            <a:r>
              <a:rPr lang="en-ZA" sz="1600" dirty="0">
                <a:latin typeface="Century Gothic" charset="0"/>
                <a:ea typeface="Century Gothic" charset="0"/>
                <a:cs typeface="Century Gothic" charset="0"/>
              </a:rPr>
              <a:t>on the </a:t>
            </a:r>
            <a:r>
              <a:rPr lang="en-ZA" sz="1600" b="1" dirty="0">
                <a:latin typeface="Century Gothic" charset="0"/>
                <a:ea typeface="Century Gothic" charset="0"/>
                <a:cs typeface="Century Gothic" charset="0"/>
              </a:rPr>
              <a:t>implementation of robust preventative controls</a:t>
            </a:r>
            <a:r>
              <a:rPr lang="en-ZA" sz="1600" dirty="0">
                <a:latin typeface="Century Gothic" charset="0"/>
                <a:ea typeface="Century Gothic" charset="0"/>
                <a:cs typeface="Century Gothic" charset="0"/>
              </a:rPr>
              <a:t>. These</a:t>
            </a:r>
            <a:r>
              <a:rPr lang="en-ZA" sz="1600" b="1" dirty="0">
                <a:latin typeface="Century Gothic" charset="0"/>
                <a:ea typeface="Century Gothic" charset="0"/>
                <a:cs typeface="Century Gothic" charset="0"/>
              </a:rPr>
              <a:t> preventative controls must be enforced </a:t>
            </a:r>
            <a:r>
              <a:rPr lang="en-ZA" sz="1600" dirty="0">
                <a:latin typeface="Century Gothic" charset="0"/>
                <a:ea typeface="Century Gothic" charset="0"/>
                <a:cs typeface="Century Gothic" charset="0"/>
              </a:rPr>
              <a:t>and there should be </a:t>
            </a:r>
            <a:r>
              <a:rPr lang="en-ZA" sz="1600" b="1" dirty="0">
                <a:latin typeface="Century Gothic" charset="0"/>
                <a:ea typeface="Century Gothic" charset="0"/>
                <a:cs typeface="Century Gothic" charset="0"/>
              </a:rPr>
              <a:t>zero tolerance for </a:t>
            </a:r>
            <a:r>
              <a:rPr lang="en-ZA" sz="1600" b="1" dirty="0" smtClean="0">
                <a:latin typeface="Century Gothic" charset="0"/>
                <a:ea typeface="Century Gothic" charset="0"/>
                <a:cs typeface="Century Gothic" charset="0"/>
              </a:rPr>
              <a:t>transgressions and consequence management </a:t>
            </a:r>
            <a:r>
              <a:rPr lang="en-ZA" sz="1600" dirty="0" smtClean="0">
                <a:latin typeface="Century Gothic" charset="0"/>
                <a:ea typeface="Century Gothic" charset="0"/>
                <a:cs typeface="Century Gothic" charset="0"/>
              </a:rPr>
              <a:t>in order to affirm accountability. </a:t>
            </a:r>
          </a:p>
          <a:p>
            <a:pPr marL="285750" indent="-285750">
              <a:spcBef>
                <a:spcPts val="1200"/>
              </a:spcBef>
              <a:spcAft>
                <a:spcPts val="600"/>
              </a:spcAft>
              <a:buFont typeface="Arial" panose="020B0604020202020204" pitchFamily="34" charset="0"/>
              <a:buChar char="•"/>
            </a:pPr>
            <a:r>
              <a:rPr lang="en-ZA" sz="1600" b="1" dirty="0" smtClean="0">
                <a:latin typeface="Century Gothic" charset="0"/>
                <a:ea typeface="Century Gothic" charset="0"/>
                <a:cs typeface="Century Gothic" charset="0"/>
              </a:rPr>
              <a:t>Departments must investigate unjustifiable awards of contracts </a:t>
            </a:r>
            <a:r>
              <a:rPr lang="en-ZA" sz="1600" dirty="0" smtClean="0">
                <a:latin typeface="Century Gothic" charset="0"/>
                <a:ea typeface="Century Gothic" charset="0"/>
                <a:cs typeface="Century Gothic" charset="0"/>
              </a:rPr>
              <a:t>fully and hold transgressors accountable. They should also fully </a:t>
            </a:r>
            <a:r>
              <a:rPr lang="en-ZA" sz="1600" b="1" dirty="0" smtClean="0">
                <a:latin typeface="Century Gothic" charset="0"/>
                <a:ea typeface="Century Gothic" charset="0"/>
                <a:cs typeface="Century Gothic" charset="0"/>
              </a:rPr>
              <a:t>disclose such instances as it relates to irregular expenditure and recover potential losses.</a:t>
            </a:r>
            <a:endParaRPr lang="en-US" sz="1600" b="1" dirty="0">
              <a:latin typeface="Century Gothic" charset="0"/>
              <a:ea typeface="Century Gothic" charset="0"/>
              <a:cs typeface="Century Gothic" charset="0"/>
            </a:endParaRPr>
          </a:p>
          <a:p>
            <a:pPr>
              <a:spcBef>
                <a:spcPts val="1200"/>
              </a:spcBef>
              <a:spcAft>
                <a:spcPts val="600"/>
              </a:spcAft>
            </a:pPr>
            <a:r>
              <a:rPr lang="en-US" sz="1600" b="1" u="sng" dirty="0" smtClean="0">
                <a:latin typeface="Century Gothic" charset="0"/>
                <a:ea typeface="Century Gothic" charset="0"/>
                <a:cs typeface="Century Gothic" charset="0"/>
              </a:rPr>
              <a:t>Community testing and screening, Case management</a:t>
            </a:r>
          </a:p>
          <a:p>
            <a:pPr marL="285750" indent="-285750">
              <a:spcBef>
                <a:spcPts val="1200"/>
              </a:spcBef>
              <a:spcAft>
                <a:spcPts val="600"/>
              </a:spcAft>
              <a:buFont typeface="Arial" panose="020B0604020202020204" pitchFamily="34" charset="0"/>
              <a:buChar char="•"/>
            </a:pPr>
            <a:r>
              <a:rPr lang="en-ZA" sz="1600" dirty="0" smtClean="0">
                <a:latin typeface="Century Gothic" charset="0"/>
                <a:ea typeface="Century Gothic" charset="0"/>
                <a:cs typeface="Century Gothic" charset="0"/>
              </a:rPr>
              <a:t>The </a:t>
            </a:r>
            <a:r>
              <a:rPr lang="en-ZA" sz="1600" b="1" dirty="0" smtClean="0">
                <a:latin typeface="Century Gothic" charset="0"/>
                <a:ea typeface="Century Gothic" charset="0"/>
                <a:cs typeface="Century Gothic" charset="0"/>
              </a:rPr>
              <a:t>accounting officer should ensure </a:t>
            </a:r>
            <a:r>
              <a:rPr lang="en-ZA" sz="1600" dirty="0" smtClean="0">
                <a:latin typeface="Century Gothic" charset="0"/>
                <a:ea typeface="Century Gothic" charset="0"/>
                <a:cs typeface="Century Gothic" charset="0"/>
              </a:rPr>
              <a:t>that </a:t>
            </a:r>
            <a:r>
              <a:rPr lang="en-ZA" sz="1600" b="1" dirty="0" smtClean="0">
                <a:latin typeface="Century Gothic" charset="0"/>
                <a:ea typeface="Century Gothic" charset="0"/>
                <a:cs typeface="Century Gothic" charset="0"/>
              </a:rPr>
              <a:t>governance </a:t>
            </a:r>
            <a:r>
              <a:rPr lang="en-ZA" sz="1600" b="1" dirty="0">
                <a:latin typeface="Century Gothic" charset="0"/>
                <a:ea typeface="Century Gothic" charset="0"/>
                <a:cs typeface="Century Gothic" charset="0"/>
              </a:rPr>
              <a:t>and contract management of the case management system </a:t>
            </a:r>
            <a:r>
              <a:rPr lang="en-ZA" sz="1600" b="1" dirty="0" smtClean="0">
                <a:latin typeface="Century Gothic" charset="0"/>
                <a:ea typeface="Century Gothic" charset="0"/>
                <a:cs typeface="Century Gothic" charset="0"/>
              </a:rPr>
              <a:t>is strengthened.</a:t>
            </a:r>
            <a:endParaRPr lang="en-ZA" sz="1600" b="1" dirty="0">
              <a:latin typeface="Century Gothic" charset="0"/>
              <a:ea typeface="Century Gothic" charset="0"/>
              <a:cs typeface="Century Gothic" charset="0"/>
            </a:endParaRPr>
          </a:p>
          <a:p>
            <a:pPr>
              <a:spcBef>
                <a:spcPts val="1200"/>
              </a:spcBef>
              <a:spcAft>
                <a:spcPts val="600"/>
              </a:spcAft>
            </a:pPr>
            <a:r>
              <a:rPr lang="en-ZA" sz="1600" b="1" u="sng" dirty="0" smtClean="0">
                <a:latin typeface="Century Gothic" charset="0"/>
                <a:ea typeface="Century Gothic" charset="0"/>
                <a:cs typeface="Century Gothic" charset="0"/>
              </a:rPr>
              <a:t>Temporary quarantine sites and field hospitals</a:t>
            </a:r>
          </a:p>
          <a:p>
            <a:pPr marL="285750" indent="-285750">
              <a:spcBef>
                <a:spcPts val="1200"/>
              </a:spcBef>
              <a:spcAft>
                <a:spcPts val="600"/>
              </a:spcAft>
              <a:buFont typeface="Arial" panose="020B0604020202020204" pitchFamily="34" charset="0"/>
              <a:buChar char="•"/>
            </a:pPr>
            <a:r>
              <a:rPr lang="en-ZA" sz="1600" dirty="0" smtClean="0">
                <a:latin typeface="Century Gothic" charset="0"/>
                <a:ea typeface="Century Gothic" charset="0"/>
                <a:cs typeface="Century Gothic" charset="0"/>
              </a:rPr>
              <a:t>The </a:t>
            </a:r>
            <a:r>
              <a:rPr lang="en-ZA" sz="1600" b="1" dirty="0" smtClean="0">
                <a:latin typeface="Century Gothic" charset="0"/>
                <a:ea typeface="Century Gothic" charset="0"/>
                <a:cs typeface="Century Gothic" charset="0"/>
              </a:rPr>
              <a:t>accounting officer should ensure </a:t>
            </a:r>
            <a:r>
              <a:rPr lang="en-ZA" sz="1600" dirty="0" smtClean="0">
                <a:latin typeface="Century Gothic" charset="0"/>
                <a:ea typeface="Century Gothic" charset="0"/>
                <a:cs typeface="Century Gothic" charset="0"/>
              </a:rPr>
              <a:t>that there is </a:t>
            </a:r>
            <a:r>
              <a:rPr lang="en-ZA" sz="1600" b="1" dirty="0" smtClean="0">
                <a:latin typeface="Century Gothic" charset="0"/>
                <a:ea typeface="Century Gothic" charset="0"/>
                <a:cs typeface="Century Gothic" charset="0"/>
              </a:rPr>
              <a:t>more </a:t>
            </a:r>
            <a:r>
              <a:rPr lang="en-ZA" sz="1600" b="1" dirty="0">
                <a:latin typeface="Century Gothic" charset="0"/>
                <a:ea typeface="Century Gothic" charset="0"/>
                <a:cs typeface="Century Gothic" charset="0"/>
              </a:rPr>
              <a:t>accountability</a:t>
            </a:r>
            <a:r>
              <a:rPr lang="en-ZA" sz="1600" dirty="0">
                <a:latin typeface="Century Gothic" charset="0"/>
                <a:ea typeface="Century Gothic" charset="0"/>
                <a:cs typeface="Century Gothic" charset="0"/>
              </a:rPr>
              <a:t> </a:t>
            </a:r>
            <a:r>
              <a:rPr lang="en-ZA" sz="1600" dirty="0" smtClean="0">
                <a:latin typeface="Century Gothic" charset="0"/>
                <a:ea typeface="Century Gothic" charset="0"/>
                <a:cs typeface="Century Gothic" charset="0"/>
              </a:rPr>
              <a:t>with regards to the temporary quarantine sites and field hospitals. </a:t>
            </a:r>
          </a:p>
        </p:txBody>
      </p:sp>
    </p:spTree>
    <p:extLst>
      <p:ext uri="{BB962C8B-B14F-4D97-AF65-F5344CB8AC3E}">
        <p14:creationId xmlns:p14="http://schemas.microsoft.com/office/powerpoint/2010/main" val="2717032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SR 1 Findings, key commitments and follow up in SR 2</a:t>
            </a:r>
          </a:p>
        </p:txBody>
      </p:sp>
      <p:graphicFrame>
        <p:nvGraphicFramePr>
          <p:cNvPr id="5" name="Table 4"/>
          <p:cNvGraphicFramePr>
            <a:graphicFrameLocks noGrp="1"/>
          </p:cNvGraphicFramePr>
          <p:nvPr>
            <p:extLst>
              <p:ext uri="{D42A27DB-BD31-4B8C-83A1-F6EECF244321}">
                <p14:modId xmlns:p14="http://schemas.microsoft.com/office/powerpoint/2010/main" val="1883293432"/>
              </p:ext>
            </p:extLst>
          </p:nvPr>
        </p:nvGraphicFramePr>
        <p:xfrm>
          <a:off x="632436" y="1129167"/>
          <a:ext cx="10953206" cy="5208420"/>
        </p:xfrm>
        <a:graphic>
          <a:graphicData uri="http://schemas.openxmlformats.org/drawingml/2006/table">
            <a:tbl>
              <a:tblPr firstRow="1" firstCol="1" bandRow="1">
                <a:tableStyleId>{5C22544A-7EE6-4342-B048-85BDC9FD1C3A}</a:tableStyleId>
              </a:tblPr>
              <a:tblGrid>
                <a:gridCol w="284090">
                  <a:extLst>
                    <a:ext uri="{9D8B030D-6E8A-4147-A177-3AD203B41FA5}">
                      <a16:colId xmlns:a16="http://schemas.microsoft.com/office/drawing/2014/main" val="1674861839"/>
                    </a:ext>
                  </a:extLst>
                </a:gridCol>
                <a:gridCol w="1311108">
                  <a:extLst>
                    <a:ext uri="{9D8B030D-6E8A-4147-A177-3AD203B41FA5}">
                      <a16:colId xmlns:a16="http://schemas.microsoft.com/office/drawing/2014/main" val="620188725"/>
                    </a:ext>
                  </a:extLst>
                </a:gridCol>
                <a:gridCol w="4610911">
                  <a:extLst>
                    <a:ext uri="{9D8B030D-6E8A-4147-A177-3AD203B41FA5}">
                      <a16:colId xmlns:a16="http://schemas.microsoft.com/office/drawing/2014/main" val="258947741"/>
                    </a:ext>
                  </a:extLst>
                </a:gridCol>
                <a:gridCol w="4747097">
                  <a:extLst>
                    <a:ext uri="{9D8B030D-6E8A-4147-A177-3AD203B41FA5}">
                      <a16:colId xmlns:a16="http://schemas.microsoft.com/office/drawing/2014/main" val="2174729003"/>
                    </a:ext>
                  </a:extLst>
                </a:gridCol>
              </a:tblGrid>
              <a:tr h="346674">
                <a:tc rowSpan="2">
                  <a:txBody>
                    <a:bodyPr/>
                    <a:lstStyle/>
                    <a:p>
                      <a:pPr algn="ctr">
                        <a:lnSpc>
                          <a:spcPct val="130000"/>
                        </a:lnSpc>
                        <a:spcBef>
                          <a:spcPts val="300"/>
                        </a:spcBef>
                        <a:spcAft>
                          <a:spcPts val="3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lvl="1">
                        <a:lnSpc>
                          <a:spcPct val="130000"/>
                        </a:lnSpc>
                        <a:spcBef>
                          <a:spcPts val="600"/>
                        </a:spcBef>
                        <a:spcAft>
                          <a:spcPts val="6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Province</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lang="en-US" sz="1100" b="0" dirty="0" smtClean="0">
                          <a:solidFill>
                            <a:schemeClr val="tx1">
                              <a:lumMod val="95000"/>
                              <a:lumOff val="5000"/>
                            </a:schemeClr>
                          </a:solidFill>
                          <a:latin typeface="Century Gothic" panose="020B0502020202020204" pitchFamily="34" charset="0"/>
                        </a:rPr>
                        <a:t>Key commitments received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nSpc>
                          <a:spcPct val="130000"/>
                        </a:lnSpc>
                        <a:spcBef>
                          <a:spcPts val="300"/>
                        </a:spcBef>
                        <a:spcAft>
                          <a:spcPts val="300"/>
                        </a:spcAft>
                      </a:pPr>
                      <a:endParaRPr lang="en-ZA" sz="10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618111"/>
                  </a:ext>
                </a:extLst>
              </a:tr>
              <a:tr h="287960">
                <a:tc vMerge="1">
                  <a:txBody>
                    <a:bodyPr/>
                    <a:lstStyle/>
                    <a:p>
                      <a:endParaRPr lang="en-ZA"/>
                    </a:p>
                  </a:txBody>
                  <a:tcPr/>
                </a:tc>
                <a:tc vMerge="1">
                  <a:txBody>
                    <a:bodyPr/>
                    <a:lstStyle/>
                    <a:p>
                      <a:endParaRPr lang="en-ZA"/>
                    </a:p>
                  </a:txBody>
                  <a:tcPr/>
                </a:tc>
                <a:tc>
                  <a:txBody>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lang="en-US" sz="1100" b="0" dirty="0" smtClean="0">
                          <a:solidFill>
                            <a:schemeClr val="bg1"/>
                          </a:solidFill>
                          <a:latin typeface="Century Gothic" panose="020B0502020202020204" pitchFamily="34" charset="0"/>
                        </a:rPr>
                        <a:t>Implemented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30000"/>
                        </a:lnSpc>
                        <a:spcBef>
                          <a:spcPts val="600"/>
                        </a:spcBef>
                        <a:spcAft>
                          <a:spcPts val="6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In progress/</a:t>
                      </a:r>
                      <a:r>
                        <a:rPr lang="en-ZA" sz="1100" kern="1200" baseline="0" dirty="0" smtClean="0">
                          <a:solidFill>
                            <a:schemeClr val="tx1">
                              <a:lumMod val="95000"/>
                              <a:lumOff val="5000"/>
                            </a:schemeClr>
                          </a:solidFill>
                          <a:effectLst/>
                          <a:latin typeface="Century Gothic" panose="020B0502020202020204" pitchFamily="34" charset="0"/>
                          <a:ea typeface="+mn-ea"/>
                          <a:cs typeface="+mn-cs"/>
                        </a:rPr>
                        <a:t> Not implemented</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8885087"/>
                  </a:ext>
                </a:extLst>
              </a:tr>
              <a:tr h="1651025">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Eastern</a:t>
                      </a:r>
                      <a:r>
                        <a:rPr lang="en-ZA" sz="1100" kern="1200" baseline="0" dirty="0" smtClean="0">
                          <a:solidFill>
                            <a:schemeClr val="dk1"/>
                          </a:solidFill>
                          <a:effectLst/>
                          <a:latin typeface="Century Gothic" panose="020B0502020202020204" pitchFamily="34" charset="0"/>
                          <a:ea typeface="+mn-ea"/>
                          <a:cs typeface="+mn-cs"/>
                        </a:rPr>
                        <a:t> Cape</a:t>
                      </a:r>
                      <a:endParaRPr lang="en-ZA" sz="11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300"/>
                        </a:spcBef>
                        <a:spcAft>
                          <a:spcPts val="300"/>
                        </a:spcAft>
                        <a:buClrTx/>
                        <a:buSzTx/>
                        <a:buFontTx/>
                        <a:buNone/>
                        <a:tabLst/>
                        <a:defRPr/>
                      </a:pPr>
                      <a:r>
                        <a:rPr lang="en-ZA" sz="1100" b="0" dirty="0" smtClean="0">
                          <a:solidFill>
                            <a:schemeClr val="tx1">
                              <a:lumMod val="85000"/>
                              <a:lumOff val="15000"/>
                            </a:schemeClr>
                          </a:solidFill>
                          <a:latin typeface="Century Gothic" panose="020B0502020202020204" pitchFamily="34" charset="0"/>
                        </a:rPr>
                        <a:t>The </a:t>
                      </a:r>
                      <a:r>
                        <a:rPr lang="en-ZA" sz="1100" b="1" dirty="0" smtClean="0">
                          <a:solidFill>
                            <a:schemeClr val="tx1">
                              <a:lumMod val="85000"/>
                              <a:lumOff val="15000"/>
                            </a:schemeClr>
                          </a:solidFill>
                          <a:latin typeface="Century Gothic" panose="020B0502020202020204" pitchFamily="34" charset="0"/>
                        </a:rPr>
                        <a:t>Eastern Cape </a:t>
                      </a:r>
                      <a:r>
                        <a:rPr lang="en-ZA" sz="1100" b="1" dirty="0" err="1" smtClean="0">
                          <a:solidFill>
                            <a:schemeClr val="tx1">
                              <a:lumMod val="85000"/>
                              <a:lumOff val="15000"/>
                            </a:schemeClr>
                          </a:solidFill>
                          <a:latin typeface="Century Gothic" panose="020B0502020202020204" pitchFamily="34" charset="0"/>
                        </a:rPr>
                        <a:t>DoH</a:t>
                      </a:r>
                      <a:r>
                        <a:rPr lang="en-ZA" sz="1100" b="1" dirty="0" smtClean="0">
                          <a:solidFill>
                            <a:schemeClr val="tx1">
                              <a:lumMod val="85000"/>
                              <a:lumOff val="15000"/>
                            </a:schemeClr>
                          </a:solidFill>
                          <a:latin typeface="Century Gothic" panose="020B0502020202020204" pitchFamily="34" charset="0"/>
                        </a:rPr>
                        <a:t> </a:t>
                      </a:r>
                      <a:r>
                        <a:rPr lang="en-ZA" sz="1100" b="0" dirty="0" smtClean="0">
                          <a:solidFill>
                            <a:schemeClr val="tx1">
                              <a:lumMod val="85000"/>
                              <a:lumOff val="15000"/>
                            </a:schemeClr>
                          </a:solidFill>
                          <a:latin typeface="Century Gothic" panose="020B0502020202020204" pitchFamily="34" charset="0"/>
                        </a:rPr>
                        <a:t>established a </a:t>
                      </a:r>
                      <a:r>
                        <a:rPr lang="en-ZA" sz="1100" b="1" dirty="0" smtClean="0">
                          <a:solidFill>
                            <a:schemeClr val="tx1">
                              <a:lumMod val="85000"/>
                              <a:lumOff val="15000"/>
                            </a:schemeClr>
                          </a:solidFill>
                          <a:latin typeface="Century Gothic" panose="020B0502020202020204" pitchFamily="34" charset="0"/>
                        </a:rPr>
                        <a:t>provincial contract specifically for covid-19 PPE to ensure that PPE was ordered at prices regarded by the National Treasury as market related</a:t>
                      </a:r>
                      <a:r>
                        <a:rPr lang="en-ZA" sz="1100" b="0" dirty="0" smtClean="0">
                          <a:solidFill>
                            <a:schemeClr val="tx1">
                              <a:lumMod val="85000"/>
                              <a:lumOff val="15000"/>
                            </a:schemeClr>
                          </a:solidFill>
                          <a:latin typeface="Century Gothic" panose="020B0502020202020204" pitchFamily="34" charset="0"/>
                        </a:rPr>
                        <a:t>. Long-outstanding orders with suppliers were cancelled and more recent orders were followed up frequently to ensure timely delivery. Also, </a:t>
                      </a:r>
                      <a:r>
                        <a:rPr lang="en-ZA" sz="1100" b="1" dirty="0" smtClean="0">
                          <a:solidFill>
                            <a:schemeClr val="tx1">
                              <a:lumMod val="85000"/>
                              <a:lumOff val="15000"/>
                            </a:schemeClr>
                          </a:solidFill>
                          <a:latin typeface="Century Gothic" panose="020B0502020202020204" pitchFamily="34" charset="0"/>
                        </a:rPr>
                        <a:t>a provincial pharmaceutical procurement unit was being established to, among others, centrally manage the procurement of PPE</a:t>
                      </a:r>
                      <a:r>
                        <a:rPr lang="en-ZA" sz="1100" b="0" dirty="0" smtClean="0">
                          <a:solidFill>
                            <a:schemeClr val="tx1">
                              <a:lumMod val="85000"/>
                              <a:lumOff val="15000"/>
                            </a:schemeClr>
                          </a:solidFill>
                          <a:latin typeface="Century Gothic" panose="020B0502020202020204" pitchFamily="34" charset="0"/>
                        </a:rPr>
                        <a:t>.</a:t>
                      </a:r>
                      <a:endParaRPr lang="en-US" sz="1100" b="0" dirty="0" smtClean="0">
                        <a:solidFill>
                          <a:schemeClr val="tx1">
                            <a:lumMod val="85000"/>
                            <a:lumOff val="15000"/>
                          </a:schemeClr>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ZA" sz="1100" b="1" kern="1200" dirty="0" smtClean="0">
                          <a:solidFill>
                            <a:schemeClr val="bg1"/>
                          </a:solidFill>
                          <a:effectLst/>
                          <a:latin typeface="Century Gothic" panose="020B0502020202020204" pitchFamily="34" charset="0"/>
                          <a:ea typeface="+mn-ea"/>
                          <a:cs typeface="+mn-cs"/>
                        </a:rPr>
                        <a:t>The department did not agree with all the identified control weaknesses in relation to the possible fraud risks, but has started improving some controls. In some instances, the control weaknesses have led to actual transactions, therefore, the CFO instructed that manual orders may longer be used. The completeness and accuracy of the asset register, as well as the appropriate classification of covid-19 expenditure, will be audited as part of the 2020-21 financial audit.</a:t>
                      </a:r>
                      <a:endParaRPr lang="en-ZA" sz="1100" b="1" kern="1200" dirty="0">
                        <a:solidFill>
                          <a:schemeClr val="bg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00686593"/>
                  </a:ext>
                </a:extLst>
              </a:tr>
              <a:tr h="707583">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Free</a:t>
                      </a:r>
                      <a:r>
                        <a:rPr lang="en-ZA" sz="1100" kern="1200" baseline="0" dirty="0" smtClean="0">
                          <a:solidFill>
                            <a:schemeClr val="dk1"/>
                          </a:solidFill>
                          <a:effectLst/>
                          <a:latin typeface="Century Gothic" panose="020B0502020202020204" pitchFamily="34" charset="0"/>
                          <a:ea typeface="+mn-ea"/>
                          <a:cs typeface="+mn-cs"/>
                        </a:rPr>
                        <a:t> State </a:t>
                      </a:r>
                      <a:endParaRPr lang="en-ZA" sz="11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300"/>
                        </a:spcBef>
                        <a:spcAft>
                          <a:spcPts val="300"/>
                        </a:spcAft>
                        <a:buClrTx/>
                        <a:buSzTx/>
                        <a:buFontTx/>
                        <a:buNone/>
                        <a:tabLst/>
                        <a:defRPr/>
                      </a:pPr>
                      <a:r>
                        <a:rPr lang="en-ZA" sz="1100" dirty="0" smtClean="0">
                          <a:solidFill>
                            <a:schemeClr val="tx1">
                              <a:lumMod val="85000"/>
                              <a:lumOff val="15000"/>
                            </a:schemeClr>
                          </a:solidFill>
                          <a:effectLst/>
                          <a:latin typeface="Century Gothic" panose="020B0502020202020204" pitchFamily="34" charset="0"/>
                        </a:rPr>
                        <a:t>N/A – commitments were in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30000"/>
                        </a:lnSpc>
                        <a:spcBef>
                          <a:spcPts val="300"/>
                        </a:spcBef>
                        <a:spcAft>
                          <a:spcPts val="300"/>
                        </a:spcAft>
                        <a:buClrTx/>
                        <a:buSzTx/>
                        <a:buFontTx/>
                        <a:buNone/>
                        <a:tabLst/>
                        <a:defRPr/>
                      </a:pPr>
                      <a:r>
                        <a:rPr lang="en-ZA" sz="1100" b="1" dirty="0" smtClean="0">
                          <a:solidFill>
                            <a:schemeClr val="tx1">
                              <a:lumMod val="85000"/>
                              <a:lumOff val="15000"/>
                            </a:schemeClr>
                          </a:solidFill>
                          <a:effectLst/>
                          <a:latin typeface="Century Gothic" panose="020B0502020202020204" pitchFamily="34" charset="0"/>
                        </a:rPr>
                        <a:t>The Free State </a:t>
                      </a:r>
                      <a:r>
                        <a:rPr lang="en-ZA" sz="1100" b="1" dirty="0" err="1" smtClean="0">
                          <a:solidFill>
                            <a:schemeClr val="tx1">
                              <a:lumMod val="85000"/>
                              <a:lumOff val="15000"/>
                            </a:schemeClr>
                          </a:solidFill>
                          <a:effectLst/>
                          <a:latin typeface="Century Gothic" panose="020B0502020202020204" pitchFamily="34" charset="0"/>
                        </a:rPr>
                        <a:t>DoH</a:t>
                      </a:r>
                      <a:r>
                        <a:rPr lang="en-ZA" sz="1100" b="1" dirty="0" smtClean="0">
                          <a:solidFill>
                            <a:schemeClr val="tx1">
                              <a:lumMod val="85000"/>
                              <a:lumOff val="15000"/>
                            </a:schemeClr>
                          </a:solidFill>
                          <a:effectLst/>
                          <a:latin typeface="Century Gothic" panose="020B0502020202020204" pitchFamily="34" charset="0"/>
                        </a:rPr>
                        <a:t> followed up on outstanding PPE orders on a weekly basis. If the delivery has been outstanding for more than 60 days, the orders placed with the suppliers were cancelled.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60721758"/>
                  </a:ext>
                </a:extLst>
              </a:tr>
              <a:tr h="2122747">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Gauteng</a:t>
                      </a:r>
                      <a:endParaRPr lang="en-ZA" sz="11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tx1">
                              <a:lumMod val="85000"/>
                              <a:lumOff val="15000"/>
                            </a:schemeClr>
                          </a:solidFill>
                          <a:effectLst/>
                          <a:latin typeface="Century Gothic" panose="020B0502020202020204" pitchFamily="34" charset="0"/>
                          <a:ea typeface="+mn-ea"/>
                          <a:cs typeface="+mn-cs"/>
                        </a:rPr>
                        <a:t>The </a:t>
                      </a:r>
                      <a:r>
                        <a:rPr lang="en-ZA" sz="1100" b="1" kern="1200" dirty="0" smtClean="0">
                          <a:solidFill>
                            <a:schemeClr val="tx1">
                              <a:lumMod val="85000"/>
                              <a:lumOff val="15000"/>
                            </a:schemeClr>
                          </a:solidFill>
                          <a:effectLst/>
                          <a:latin typeface="Century Gothic" panose="020B0502020202020204" pitchFamily="34" charset="0"/>
                          <a:ea typeface="+mn-ea"/>
                          <a:cs typeface="+mn-cs"/>
                        </a:rPr>
                        <a:t>Gauteng </a:t>
                      </a:r>
                      <a:r>
                        <a:rPr lang="en-ZA" sz="1100" b="1" kern="1200" dirty="0" err="1" smtClean="0">
                          <a:solidFill>
                            <a:schemeClr val="tx1">
                              <a:lumMod val="85000"/>
                              <a:lumOff val="15000"/>
                            </a:schemeClr>
                          </a:solidFill>
                          <a:effectLst/>
                          <a:latin typeface="Century Gothic" panose="020B0502020202020204" pitchFamily="34" charset="0"/>
                          <a:ea typeface="+mn-ea"/>
                          <a:cs typeface="+mn-cs"/>
                        </a:rPr>
                        <a:t>DoH</a:t>
                      </a:r>
                      <a:r>
                        <a:rPr lang="en-ZA" sz="1100" b="1" kern="1200" dirty="0" smtClean="0">
                          <a:solidFill>
                            <a:schemeClr val="tx1">
                              <a:lumMod val="85000"/>
                              <a:lumOff val="15000"/>
                            </a:schemeClr>
                          </a:solidFill>
                          <a:effectLst/>
                          <a:latin typeface="Century Gothic" panose="020B0502020202020204" pitchFamily="34" charset="0"/>
                          <a:ea typeface="+mn-ea"/>
                          <a:cs typeface="+mn-cs"/>
                        </a:rPr>
                        <a:t> charged the procurement committees with the responsibility to ensure compliance with the National Treasury Instruction Notes. </a:t>
                      </a:r>
                      <a:r>
                        <a:rPr lang="en-ZA" sz="1100" kern="1200" dirty="0" smtClean="0">
                          <a:solidFill>
                            <a:schemeClr val="tx1">
                              <a:lumMod val="85000"/>
                              <a:lumOff val="15000"/>
                            </a:schemeClr>
                          </a:solidFill>
                          <a:effectLst/>
                          <a:latin typeface="Century Gothic" panose="020B0502020202020204" pitchFamily="34" charset="0"/>
                          <a:ea typeface="+mn-ea"/>
                          <a:cs typeface="+mn-cs"/>
                        </a:rPr>
                        <a:t>The supplier appointment letters were updated to reflect the agreed delivery dates. The accounting officer committed to institute disciplinary actions against implicated officials, which resulted in the suspension of the chief director: SCM and the acting chief director: SCM shortly afterwards. The accounting officer also subsequently tendered his resignation after being suspended by the premier of the province.</a:t>
                      </a:r>
                      <a:endParaRPr lang="en-ZA" sz="1100" kern="1200" dirty="0">
                        <a:solidFill>
                          <a:schemeClr val="tx1">
                            <a:lumMod val="85000"/>
                            <a:lumOff val="1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Bef>
                          <a:spcPts val="300"/>
                        </a:spcBef>
                        <a:spcAft>
                          <a:spcPts val="300"/>
                        </a:spcAft>
                      </a:pPr>
                      <a:r>
                        <a:rPr lang="en-ZA" sz="1100" b="1" kern="1200" dirty="0" smtClean="0">
                          <a:solidFill>
                            <a:schemeClr val="dk1"/>
                          </a:solidFill>
                          <a:effectLst/>
                          <a:latin typeface="Century Gothic" panose="020B0502020202020204" pitchFamily="34" charset="0"/>
                          <a:ea typeface="+mn-ea"/>
                          <a:cs typeface="+mn-cs"/>
                        </a:rPr>
                        <a:t>The acting </a:t>
                      </a:r>
                      <a:r>
                        <a:rPr lang="en-ZA" sz="1100" b="1" kern="1200" dirty="0" err="1" smtClean="0">
                          <a:solidFill>
                            <a:schemeClr val="dk1"/>
                          </a:solidFill>
                          <a:effectLst/>
                          <a:latin typeface="Century Gothic" panose="020B0502020202020204" pitchFamily="34" charset="0"/>
                          <a:ea typeface="+mn-ea"/>
                          <a:cs typeface="+mn-cs"/>
                        </a:rPr>
                        <a:t>HoD</a:t>
                      </a:r>
                      <a:r>
                        <a:rPr lang="en-ZA" sz="1100" b="1" kern="1200" dirty="0" smtClean="0">
                          <a:solidFill>
                            <a:schemeClr val="dk1"/>
                          </a:solidFill>
                          <a:effectLst/>
                          <a:latin typeface="Century Gothic" panose="020B0502020202020204" pitchFamily="34" charset="0"/>
                          <a:ea typeface="+mn-ea"/>
                          <a:cs typeface="+mn-cs"/>
                        </a:rPr>
                        <a:t> requested an extension to the end of November 2020 to provide commitments in addressing the issues noted. The accounting officer indicated that the department agrees with the control weaknesses identified in relation to the possible fraud risks reported, and is in the process of developing a response plan to address the control weaknesses. The plan will be made available to the AGSA by the end of November 2020, after which the adequacy and effectiveness of the control improvements can be evaluated.</a:t>
                      </a:r>
                      <a:endParaRPr lang="en-ZA" sz="1100" b="1"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040492"/>
                  </a:ext>
                </a:extLst>
              </a:tr>
            </a:tbl>
          </a:graphicData>
        </a:graphic>
      </p:graphicFrame>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47030" y="1217494"/>
            <a:ext cx="510771" cy="480266"/>
          </a:xfrm>
          <a:prstGeom prst="rect">
            <a:avLst/>
          </a:prstGeom>
        </p:spPr>
      </p:pic>
    </p:spTree>
    <p:extLst>
      <p:ext uri="{BB962C8B-B14F-4D97-AF65-F5344CB8AC3E}">
        <p14:creationId xmlns:p14="http://schemas.microsoft.com/office/powerpoint/2010/main" val="434435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SR 1 Findings, key commitments and follow up in SR 2</a:t>
            </a:r>
          </a:p>
        </p:txBody>
      </p:sp>
      <p:graphicFrame>
        <p:nvGraphicFramePr>
          <p:cNvPr id="5" name="Table 4"/>
          <p:cNvGraphicFramePr>
            <a:graphicFrameLocks noGrp="1"/>
          </p:cNvGraphicFramePr>
          <p:nvPr>
            <p:extLst>
              <p:ext uri="{D42A27DB-BD31-4B8C-83A1-F6EECF244321}">
                <p14:modId xmlns:p14="http://schemas.microsoft.com/office/powerpoint/2010/main" val="3320341755"/>
              </p:ext>
            </p:extLst>
          </p:nvPr>
        </p:nvGraphicFramePr>
        <p:xfrm>
          <a:off x="647645" y="1183194"/>
          <a:ext cx="10976908" cy="4742018"/>
        </p:xfrm>
        <a:graphic>
          <a:graphicData uri="http://schemas.openxmlformats.org/drawingml/2006/table">
            <a:tbl>
              <a:tblPr firstRow="1" firstCol="1" bandRow="1">
                <a:tableStyleId>{5C22544A-7EE6-4342-B048-85BDC9FD1C3A}</a:tableStyleId>
              </a:tblPr>
              <a:tblGrid>
                <a:gridCol w="284705">
                  <a:extLst>
                    <a:ext uri="{9D8B030D-6E8A-4147-A177-3AD203B41FA5}">
                      <a16:colId xmlns:a16="http://schemas.microsoft.com/office/drawing/2014/main" val="1674861839"/>
                    </a:ext>
                  </a:extLst>
                </a:gridCol>
                <a:gridCol w="1597117">
                  <a:extLst>
                    <a:ext uri="{9D8B030D-6E8A-4147-A177-3AD203B41FA5}">
                      <a16:colId xmlns:a16="http://schemas.microsoft.com/office/drawing/2014/main" val="620188725"/>
                    </a:ext>
                  </a:extLst>
                </a:gridCol>
                <a:gridCol w="4974582">
                  <a:extLst>
                    <a:ext uri="{9D8B030D-6E8A-4147-A177-3AD203B41FA5}">
                      <a16:colId xmlns:a16="http://schemas.microsoft.com/office/drawing/2014/main" val="258947741"/>
                    </a:ext>
                  </a:extLst>
                </a:gridCol>
                <a:gridCol w="4120504">
                  <a:extLst>
                    <a:ext uri="{9D8B030D-6E8A-4147-A177-3AD203B41FA5}">
                      <a16:colId xmlns:a16="http://schemas.microsoft.com/office/drawing/2014/main" val="2174729003"/>
                    </a:ext>
                  </a:extLst>
                </a:gridCol>
              </a:tblGrid>
              <a:tr h="344362">
                <a:tc rowSpan="2">
                  <a:txBody>
                    <a:bodyPr/>
                    <a:lstStyle/>
                    <a:p>
                      <a:pPr algn="ctr">
                        <a:lnSpc>
                          <a:spcPct val="130000"/>
                        </a:lnSpc>
                        <a:spcBef>
                          <a:spcPts val="300"/>
                        </a:spcBef>
                        <a:spcAft>
                          <a:spcPts val="3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lvl="1" algn="ctr">
                        <a:lnSpc>
                          <a:spcPct val="130000"/>
                        </a:lnSpc>
                        <a:spcBef>
                          <a:spcPts val="600"/>
                        </a:spcBef>
                        <a:spcAft>
                          <a:spcPts val="6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Province</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lang="en-US" sz="1100" b="0" dirty="0" smtClean="0">
                          <a:solidFill>
                            <a:schemeClr val="tx1">
                              <a:lumMod val="95000"/>
                              <a:lumOff val="5000"/>
                            </a:schemeClr>
                          </a:solidFill>
                          <a:latin typeface="Century Gothic" panose="020B0502020202020204" pitchFamily="34" charset="0"/>
                        </a:rPr>
                        <a:t>Key commitments received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nSpc>
                          <a:spcPct val="130000"/>
                        </a:lnSpc>
                        <a:spcBef>
                          <a:spcPts val="300"/>
                        </a:spcBef>
                        <a:spcAft>
                          <a:spcPts val="300"/>
                        </a:spcAft>
                      </a:pPr>
                      <a:endParaRPr lang="en-ZA" sz="10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618111"/>
                  </a:ext>
                </a:extLst>
              </a:tr>
              <a:tr h="286039">
                <a:tc vMerge="1">
                  <a:txBody>
                    <a:bodyPr/>
                    <a:lstStyle/>
                    <a:p>
                      <a:endParaRPr lang="en-ZA"/>
                    </a:p>
                  </a:txBody>
                  <a:tcPr/>
                </a:tc>
                <a:tc vMerge="1">
                  <a:txBody>
                    <a:bodyPr/>
                    <a:lstStyle/>
                    <a:p>
                      <a:endParaRPr lang="en-ZA"/>
                    </a:p>
                  </a:txBody>
                  <a:tcPr/>
                </a:tc>
                <a:tc>
                  <a:txBody>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lang="en-US" sz="1100" b="0" dirty="0" smtClean="0">
                          <a:solidFill>
                            <a:schemeClr val="bg1"/>
                          </a:solidFill>
                          <a:latin typeface="Century Gothic" panose="020B0502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30000"/>
                        </a:lnSpc>
                        <a:spcBef>
                          <a:spcPts val="600"/>
                        </a:spcBef>
                        <a:spcAft>
                          <a:spcPts val="6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In progress/</a:t>
                      </a:r>
                      <a:r>
                        <a:rPr lang="en-ZA" sz="1100" kern="1200" baseline="0" dirty="0" smtClean="0">
                          <a:solidFill>
                            <a:schemeClr val="tx1">
                              <a:lumMod val="95000"/>
                              <a:lumOff val="5000"/>
                            </a:schemeClr>
                          </a:solidFill>
                          <a:effectLst/>
                          <a:latin typeface="Century Gothic" panose="020B0502020202020204" pitchFamily="34" charset="0"/>
                          <a:ea typeface="+mn-ea"/>
                          <a:cs typeface="+mn-cs"/>
                        </a:rPr>
                        <a:t> Not implemented</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8885087"/>
                  </a:ext>
                </a:extLst>
              </a:tr>
              <a:tr h="1775911">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KwaZulu-Natal</a:t>
                      </a:r>
                      <a:endParaRPr lang="en-ZA" sz="11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tx1">
                              <a:lumMod val="85000"/>
                              <a:lumOff val="15000"/>
                            </a:schemeClr>
                          </a:solidFill>
                          <a:effectLst/>
                          <a:latin typeface="Century Gothic" panose="020B0502020202020204" pitchFamily="34" charset="0"/>
                          <a:ea typeface="+mn-ea"/>
                          <a:cs typeface="+mn-cs"/>
                        </a:rPr>
                        <a:t>The </a:t>
                      </a:r>
                      <a:r>
                        <a:rPr lang="en-ZA" sz="1100" b="1" kern="1200" dirty="0" smtClean="0">
                          <a:solidFill>
                            <a:schemeClr val="tx1">
                              <a:lumMod val="85000"/>
                              <a:lumOff val="15000"/>
                            </a:schemeClr>
                          </a:solidFill>
                          <a:effectLst/>
                          <a:latin typeface="Century Gothic" panose="020B0502020202020204" pitchFamily="34" charset="0"/>
                          <a:ea typeface="+mn-ea"/>
                          <a:cs typeface="+mn-cs"/>
                        </a:rPr>
                        <a:t>KwaZulu-Natal </a:t>
                      </a:r>
                      <a:r>
                        <a:rPr lang="en-ZA" sz="1100" b="1" kern="1200" dirty="0" err="1" smtClean="0">
                          <a:solidFill>
                            <a:schemeClr val="tx1">
                              <a:lumMod val="85000"/>
                              <a:lumOff val="15000"/>
                            </a:schemeClr>
                          </a:solidFill>
                          <a:effectLst/>
                          <a:latin typeface="Century Gothic" panose="020B0502020202020204" pitchFamily="34" charset="0"/>
                          <a:ea typeface="+mn-ea"/>
                          <a:cs typeface="+mn-cs"/>
                        </a:rPr>
                        <a:t>DoH</a:t>
                      </a:r>
                      <a:r>
                        <a:rPr lang="en-ZA" sz="1100" b="1" kern="1200" dirty="0" smtClean="0">
                          <a:solidFill>
                            <a:schemeClr val="tx1">
                              <a:lumMod val="85000"/>
                              <a:lumOff val="15000"/>
                            </a:schemeClr>
                          </a:solidFill>
                          <a:effectLst/>
                          <a:latin typeface="Century Gothic" panose="020B0502020202020204" pitchFamily="34" charset="0"/>
                          <a:ea typeface="+mn-ea"/>
                          <a:cs typeface="+mn-cs"/>
                        </a:rPr>
                        <a:t> ordered PPE from suppliers with existing contracts, as far as possible, to ensure that PPE was ordered at prices regarded by the National Treasury as market related. </a:t>
                      </a:r>
                      <a:r>
                        <a:rPr lang="en-ZA" sz="1100" kern="1200" dirty="0" smtClean="0">
                          <a:solidFill>
                            <a:schemeClr val="tx1">
                              <a:lumMod val="85000"/>
                              <a:lumOff val="15000"/>
                            </a:schemeClr>
                          </a:solidFill>
                          <a:effectLst/>
                          <a:latin typeface="Century Gothic" panose="020B0502020202020204" pitchFamily="34" charset="0"/>
                          <a:ea typeface="+mn-ea"/>
                          <a:cs typeface="+mn-cs"/>
                        </a:rPr>
                        <a:t>To avoid extended lead times, the department also made it mandatory that suppliers confirm that they had PPE stock on hand when they submitted quotations.</a:t>
                      </a:r>
                      <a:endParaRPr lang="en-ZA" sz="1100" kern="1200" dirty="0">
                        <a:solidFill>
                          <a:schemeClr val="tx1">
                            <a:lumMod val="85000"/>
                            <a:lumOff val="1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300"/>
                        </a:spcBef>
                        <a:spcAft>
                          <a:spcPts val="300"/>
                        </a:spcAft>
                        <a:buClrTx/>
                        <a:buSzTx/>
                        <a:buFontTx/>
                        <a:buNone/>
                        <a:tabLst/>
                        <a:defRPr/>
                      </a:pPr>
                      <a:r>
                        <a:rPr lang="en-ZA" sz="1100" b="1" dirty="0" smtClean="0">
                          <a:effectLst/>
                          <a:latin typeface="Century Gothic" panose="020B0502020202020204" pitchFamily="34" charset="0"/>
                        </a:rPr>
                        <a:t>The accounting officer indicated that potential fraud risks to the department's operations are viewed in a serious light and that detailed improvement plans will be developed by the end November 2020, after which the adequacy and effectiveness of the control improvements can be evaluated.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37529948"/>
                  </a:ext>
                </a:extLst>
              </a:tr>
              <a:tr h="992222">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Limpopo</a:t>
                      </a:r>
                      <a:endParaRPr lang="en-ZA" sz="11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Where a </a:t>
                      </a:r>
                      <a:r>
                        <a:rPr lang="en-ZA" sz="1100" b="1" kern="1200" dirty="0" smtClean="0">
                          <a:solidFill>
                            <a:schemeClr val="dk1"/>
                          </a:solidFill>
                          <a:effectLst/>
                          <a:latin typeface="Century Gothic" panose="020B0502020202020204" pitchFamily="34" charset="0"/>
                          <a:ea typeface="+mn-ea"/>
                          <a:cs typeface="+mn-cs"/>
                        </a:rPr>
                        <a:t>supplier could not deliver the required PPE within the agreed lead time, the order was automatically cancelled unless extension of the delivery period was specifically granted</a:t>
                      </a:r>
                      <a:r>
                        <a:rPr lang="en-ZA" sz="1100" kern="1200" dirty="0" smtClean="0">
                          <a:solidFill>
                            <a:schemeClr val="dk1"/>
                          </a:solidFill>
                          <a:effectLst/>
                          <a:latin typeface="Century Gothic" panose="020B0502020202020204" pitchFamily="34" charset="0"/>
                          <a:ea typeface="+mn-ea"/>
                          <a:cs typeface="+mn-cs"/>
                        </a:rPr>
                        <a:t>. </a:t>
                      </a:r>
                      <a:endParaRPr lang="en-ZA" sz="11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N/A – Commitments</a:t>
                      </a:r>
                      <a:r>
                        <a:rPr lang="en-ZA" sz="1100" kern="1200" baseline="0" dirty="0" smtClean="0">
                          <a:solidFill>
                            <a:schemeClr val="dk1"/>
                          </a:solidFill>
                          <a:effectLst/>
                          <a:latin typeface="Century Gothic" panose="020B0502020202020204" pitchFamily="34" charset="0"/>
                          <a:ea typeface="+mn-ea"/>
                          <a:cs typeface="+mn-cs"/>
                        </a:rPr>
                        <a:t> were implemented</a:t>
                      </a:r>
                      <a:endParaRPr lang="en-ZA" sz="11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821479"/>
                  </a:ext>
                </a:extLst>
              </a:tr>
              <a:tr h="1343484">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Mpumalanga</a:t>
                      </a:r>
                      <a:r>
                        <a:rPr lang="en-ZA" sz="1100" kern="1200" baseline="0" dirty="0" smtClean="0">
                          <a:solidFill>
                            <a:schemeClr val="dk1"/>
                          </a:solidFill>
                          <a:effectLst/>
                          <a:latin typeface="Century Gothic" panose="020B0502020202020204" pitchFamily="34" charset="0"/>
                          <a:ea typeface="+mn-ea"/>
                          <a:cs typeface="+mn-cs"/>
                        </a:rPr>
                        <a:t> &amp; Western Cape</a:t>
                      </a:r>
                      <a:endParaRPr lang="en-ZA" sz="11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N/A - </a:t>
                      </a:r>
                      <a:r>
                        <a:rPr lang="en-ZA" sz="1100" dirty="0" smtClean="0">
                          <a:solidFill>
                            <a:schemeClr val="tx1">
                              <a:lumMod val="85000"/>
                              <a:lumOff val="15000"/>
                            </a:schemeClr>
                          </a:solidFill>
                          <a:effectLst/>
                          <a:latin typeface="Century Gothic" panose="020B0502020202020204" pitchFamily="34" charset="0"/>
                        </a:rPr>
                        <a:t>commitments were in progress</a:t>
                      </a:r>
                      <a:endParaRPr lang="en-ZA" sz="11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300"/>
                        </a:spcBef>
                        <a:spcAft>
                          <a:spcPts val="300"/>
                        </a:spcAft>
                        <a:buClrTx/>
                        <a:buSzTx/>
                        <a:buFontTx/>
                        <a:buNone/>
                        <a:tabLst/>
                        <a:defRPr/>
                      </a:pPr>
                      <a:r>
                        <a:rPr lang="en-ZA" sz="1100" b="1" kern="1200" dirty="0" smtClean="0">
                          <a:solidFill>
                            <a:schemeClr val="dk1"/>
                          </a:solidFill>
                          <a:effectLst/>
                          <a:latin typeface="Century Gothic" panose="020B0502020202020204" pitchFamily="34" charset="0"/>
                          <a:ea typeface="+mn-ea"/>
                          <a:cs typeface="+mn-cs"/>
                        </a:rPr>
                        <a:t>The Mpumalanga and Western Cape </a:t>
                      </a:r>
                      <a:r>
                        <a:rPr lang="en-ZA" sz="1100" b="1" kern="1200" dirty="0" err="1" smtClean="0">
                          <a:solidFill>
                            <a:schemeClr val="dk1"/>
                          </a:solidFill>
                          <a:effectLst/>
                          <a:latin typeface="Century Gothic" panose="020B0502020202020204" pitchFamily="34" charset="0"/>
                          <a:ea typeface="+mn-ea"/>
                          <a:cs typeface="+mn-cs"/>
                        </a:rPr>
                        <a:t>DoH</a:t>
                      </a:r>
                      <a:r>
                        <a:rPr lang="en-ZA" sz="1100" b="1" kern="1200" dirty="0" smtClean="0">
                          <a:solidFill>
                            <a:schemeClr val="dk1"/>
                          </a:solidFill>
                          <a:effectLst/>
                          <a:latin typeface="Century Gothic" panose="020B0502020202020204" pitchFamily="34" charset="0"/>
                          <a:ea typeface="+mn-ea"/>
                          <a:cs typeface="+mn-cs"/>
                        </a:rPr>
                        <a:t> continued to ensure compliance with the National Treasury Instruction Notes and they also continued to follow up on long-outstanding orders with suppliers.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95394181"/>
                  </a:ext>
                </a:extLst>
              </a:tr>
            </a:tbl>
          </a:graphicData>
        </a:graphic>
      </p:graphicFrame>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56625" y="1198038"/>
            <a:ext cx="628711" cy="591162"/>
          </a:xfrm>
          <a:prstGeom prst="rect">
            <a:avLst/>
          </a:prstGeom>
        </p:spPr>
      </p:pic>
    </p:spTree>
    <p:extLst>
      <p:ext uri="{BB962C8B-B14F-4D97-AF65-F5344CB8AC3E}">
        <p14:creationId xmlns:p14="http://schemas.microsoft.com/office/powerpoint/2010/main" val="1628544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SR 1 Findings, key commitments and follow up in SR 2</a:t>
            </a:r>
          </a:p>
        </p:txBody>
      </p:sp>
      <p:pic>
        <p:nvPicPr>
          <p:cNvPr id="6" name="Picture 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92859" y="1216492"/>
            <a:ext cx="632376" cy="48026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285415031"/>
              </p:ext>
            </p:extLst>
          </p:nvPr>
        </p:nvGraphicFramePr>
        <p:xfrm>
          <a:off x="612950" y="1179070"/>
          <a:ext cx="11103427" cy="5084454"/>
        </p:xfrm>
        <a:graphic>
          <a:graphicData uri="http://schemas.openxmlformats.org/drawingml/2006/table">
            <a:tbl>
              <a:tblPr firstRow="1" firstCol="1" bandRow="1">
                <a:tableStyleId>{5C22544A-7EE6-4342-B048-85BDC9FD1C3A}</a:tableStyleId>
              </a:tblPr>
              <a:tblGrid>
                <a:gridCol w="287986">
                  <a:extLst>
                    <a:ext uri="{9D8B030D-6E8A-4147-A177-3AD203B41FA5}">
                      <a16:colId xmlns:a16="http://schemas.microsoft.com/office/drawing/2014/main" val="1674861839"/>
                    </a:ext>
                  </a:extLst>
                </a:gridCol>
                <a:gridCol w="1514615">
                  <a:extLst>
                    <a:ext uri="{9D8B030D-6E8A-4147-A177-3AD203B41FA5}">
                      <a16:colId xmlns:a16="http://schemas.microsoft.com/office/drawing/2014/main" val="620188725"/>
                    </a:ext>
                  </a:extLst>
                </a:gridCol>
                <a:gridCol w="5671480">
                  <a:extLst>
                    <a:ext uri="{9D8B030D-6E8A-4147-A177-3AD203B41FA5}">
                      <a16:colId xmlns:a16="http://schemas.microsoft.com/office/drawing/2014/main" val="258947741"/>
                    </a:ext>
                  </a:extLst>
                </a:gridCol>
                <a:gridCol w="3629346">
                  <a:extLst>
                    <a:ext uri="{9D8B030D-6E8A-4147-A177-3AD203B41FA5}">
                      <a16:colId xmlns:a16="http://schemas.microsoft.com/office/drawing/2014/main" val="2174729003"/>
                    </a:ext>
                  </a:extLst>
                </a:gridCol>
              </a:tblGrid>
              <a:tr h="289300">
                <a:tc rowSpan="2">
                  <a:txBody>
                    <a:bodyPr/>
                    <a:lstStyle/>
                    <a:p>
                      <a:pPr algn="ctr">
                        <a:lnSpc>
                          <a:spcPct val="130000"/>
                        </a:lnSpc>
                        <a:spcBef>
                          <a:spcPts val="300"/>
                        </a:spcBef>
                        <a:spcAft>
                          <a:spcPts val="3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lvl="1">
                        <a:lnSpc>
                          <a:spcPct val="130000"/>
                        </a:lnSpc>
                        <a:spcBef>
                          <a:spcPts val="600"/>
                        </a:spcBef>
                        <a:spcAft>
                          <a:spcPts val="6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Province</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lang="en-US" sz="1100" b="0" dirty="0" smtClean="0">
                          <a:solidFill>
                            <a:schemeClr val="tx1">
                              <a:lumMod val="95000"/>
                              <a:lumOff val="5000"/>
                            </a:schemeClr>
                          </a:solidFill>
                          <a:latin typeface="Century Gothic" panose="020B0502020202020204" pitchFamily="34" charset="0"/>
                        </a:rPr>
                        <a:t>Key commitments received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nSpc>
                          <a:spcPct val="130000"/>
                        </a:lnSpc>
                        <a:spcBef>
                          <a:spcPts val="300"/>
                        </a:spcBef>
                        <a:spcAft>
                          <a:spcPts val="300"/>
                        </a:spcAft>
                      </a:pPr>
                      <a:endParaRPr lang="en-ZA" sz="10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618111"/>
                  </a:ext>
                </a:extLst>
              </a:tr>
              <a:tr h="240303">
                <a:tc vMerge="1">
                  <a:txBody>
                    <a:bodyPr/>
                    <a:lstStyle/>
                    <a:p>
                      <a:endParaRPr lang="en-ZA"/>
                    </a:p>
                  </a:txBody>
                  <a:tcPr/>
                </a:tc>
                <a:tc vMerge="1">
                  <a:txBody>
                    <a:bodyPr/>
                    <a:lstStyle/>
                    <a:p>
                      <a:endParaRPr lang="en-ZA"/>
                    </a:p>
                  </a:txBody>
                  <a:tcPr/>
                </a:tc>
                <a:tc>
                  <a:txBody>
                    <a:bodyPr/>
                    <a:lstStyle/>
                    <a:p>
                      <a:pPr marL="0" marR="0" lvl="0" indent="0" algn="ctr" defTabSz="914400" rtl="0" eaLnBrk="1" fontAlgn="auto" latinLnBrk="0" hangingPunct="1">
                        <a:lnSpc>
                          <a:spcPct val="130000"/>
                        </a:lnSpc>
                        <a:spcBef>
                          <a:spcPts val="600"/>
                        </a:spcBef>
                        <a:spcAft>
                          <a:spcPts val="600"/>
                        </a:spcAft>
                        <a:buClrTx/>
                        <a:buSzTx/>
                        <a:buFontTx/>
                        <a:buNone/>
                        <a:tabLst/>
                        <a:defRPr/>
                      </a:pPr>
                      <a:r>
                        <a:rPr lang="en-US" sz="1100" b="0" dirty="0" smtClean="0">
                          <a:solidFill>
                            <a:schemeClr val="bg1"/>
                          </a:solidFill>
                          <a:latin typeface="Century Gothic" panose="020B0502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30000"/>
                        </a:lnSpc>
                        <a:spcBef>
                          <a:spcPts val="600"/>
                        </a:spcBef>
                        <a:spcAft>
                          <a:spcPts val="600"/>
                        </a:spcAft>
                      </a:pPr>
                      <a:r>
                        <a:rPr lang="en-ZA" sz="1100" kern="1200" dirty="0" smtClean="0">
                          <a:solidFill>
                            <a:schemeClr val="tx1">
                              <a:lumMod val="95000"/>
                              <a:lumOff val="5000"/>
                            </a:schemeClr>
                          </a:solidFill>
                          <a:effectLst/>
                          <a:latin typeface="Century Gothic" panose="020B0502020202020204" pitchFamily="34" charset="0"/>
                          <a:ea typeface="+mn-ea"/>
                          <a:cs typeface="+mn-cs"/>
                        </a:rPr>
                        <a:t>In progress/</a:t>
                      </a:r>
                      <a:r>
                        <a:rPr lang="en-ZA" sz="1100" kern="1200" baseline="0" dirty="0" smtClean="0">
                          <a:solidFill>
                            <a:schemeClr val="tx1">
                              <a:lumMod val="95000"/>
                              <a:lumOff val="5000"/>
                            </a:schemeClr>
                          </a:solidFill>
                          <a:effectLst/>
                          <a:latin typeface="Century Gothic" panose="020B0502020202020204" pitchFamily="34" charset="0"/>
                          <a:ea typeface="+mn-ea"/>
                          <a:cs typeface="+mn-cs"/>
                        </a:rPr>
                        <a:t> Not implemented</a:t>
                      </a:r>
                      <a:endParaRPr lang="en-ZA" sz="1100" kern="1200" dirty="0">
                        <a:solidFill>
                          <a:schemeClr val="tx1">
                            <a:lumMod val="95000"/>
                            <a:lumOff val="5000"/>
                          </a:schemeClr>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8885087"/>
                  </a:ext>
                </a:extLst>
              </a:tr>
              <a:tr h="1198270">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Northern</a:t>
                      </a:r>
                      <a:r>
                        <a:rPr lang="en-ZA" sz="1100" kern="1200" baseline="0" dirty="0" smtClean="0">
                          <a:solidFill>
                            <a:schemeClr val="dk1"/>
                          </a:solidFill>
                          <a:effectLst/>
                          <a:latin typeface="Century Gothic" panose="020B0502020202020204" pitchFamily="34" charset="0"/>
                          <a:ea typeface="+mn-ea"/>
                          <a:cs typeface="+mn-cs"/>
                        </a:rPr>
                        <a:t> Cape</a:t>
                      </a:r>
                      <a:endParaRPr lang="en-ZA" sz="11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300"/>
                        </a:spcBef>
                        <a:spcAft>
                          <a:spcPts val="300"/>
                        </a:spcAft>
                        <a:buClrTx/>
                        <a:buSzTx/>
                        <a:buFontTx/>
                        <a:buNone/>
                        <a:tabLst/>
                        <a:defRPr/>
                      </a:pPr>
                      <a:r>
                        <a:rPr lang="en-ZA" sz="1100" dirty="0" smtClean="0">
                          <a:effectLst/>
                          <a:latin typeface="Century Gothic" panose="020B0502020202020204" pitchFamily="34" charset="0"/>
                        </a:rPr>
                        <a:t>Since the previous report, </a:t>
                      </a:r>
                      <a:r>
                        <a:rPr lang="en-ZA" sz="1100" b="1" dirty="0" smtClean="0">
                          <a:effectLst/>
                          <a:latin typeface="Century Gothic" panose="020B0502020202020204" pitchFamily="34" charset="0"/>
                        </a:rPr>
                        <a:t>the Northern Cape </a:t>
                      </a:r>
                      <a:r>
                        <a:rPr lang="en-ZA" sz="1100" b="1" dirty="0" err="1" smtClean="0">
                          <a:effectLst/>
                          <a:latin typeface="Century Gothic" panose="020B0502020202020204" pitchFamily="34" charset="0"/>
                        </a:rPr>
                        <a:t>DoH</a:t>
                      </a:r>
                      <a:r>
                        <a:rPr lang="en-ZA" sz="1100" b="1" dirty="0" smtClean="0">
                          <a:effectLst/>
                          <a:latin typeface="Century Gothic" panose="020B0502020202020204" pitchFamily="34" charset="0"/>
                        </a:rPr>
                        <a:t> had provided us with their corrective actions.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b="1" dirty="0" smtClean="0">
                          <a:effectLst/>
                          <a:latin typeface="Century Gothic" panose="020B0502020202020204" pitchFamily="34" charset="0"/>
                        </a:rPr>
                        <a:t>The department committed to ensure compliance with the national treasury instruction notes and their system relating to the management of PPE orders was strengthened.</a:t>
                      </a:r>
                      <a:endParaRPr lang="en-ZA" sz="1100" b="1"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98410896"/>
                  </a:ext>
                </a:extLst>
              </a:tr>
              <a:tr h="1613125">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North</a:t>
                      </a:r>
                      <a:r>
                        <a:rPr lang="en-ZA" sz="1100" kern="1200" baseline="0" dirty="0" smtClean="0">
                          <a:solidFill>
                            <a:schemeClr val="dk1"/>
                          </a:solidFill>
                          <a:effectLst/>
                          <a:latin typeface="Century Gothic" panose="020B0502020202020204" pitchFamily="34" charset="0"/>
                          <a:ea typeface="+mn-ea"/>
                          <a:cs typeface="+mn-cs"/>
                        </a:rPr>
                        <a:t> West</a:t>
                      </a:r>
                      <a:endParaRPr lang="en-ZA" sz="11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The </a:t>
                      </a:r>
                      <a:r>
                        <a:rPr lang="en-ZA" sz="1100" b="1" kern="1200" dirty="0" smtClean="0">
                          <a:solidFill>
                            <a:schemeClr val="dk1"/>
                          </a:solidFill>
                          <a:effectLst/>
                          <a:latin typeface="Century Gothic" panose="020B0502020202020204" pitchFamily="34" charset="0"/>
                          <a:ea typeface="+mn-ea"/>
                          <a:cs typeface="+mn-cs"/>
                        </a:rPr>
                        <a:t>North West </a:t>
                      </a:r>
                      <a:r>
                        <a:rPr lang="en-ZA" sz="1100" b="1" kern="1200" dirty="0" err="1" smtClean="0">
                          <a:solidFill>
                            <a:schemeClr val="dk1"/>
                          </a:solidFill>
                          <a:effectLst/>
                          <a:latin typeface="Century Gothic" panose="020B0502020202020204" pitchFamily="34" charset="0"/>
                          <a:ea typeface="+mn-ea"/>
                          <a:cs typeface="+mn-cs"/>
                        </a:rPr>
                        <a:t>DoH</a:t>
                      </a:r>
                      <a:r>
                        <a:rPr lang="en-ZA" sz="1100" b="1" kern="1200" dirty="0" smtClean="0">
                          <a:solidFill>
                            <a:schemeClr val="dk1"/>
                          </a:solidFill>
                          <a:effectLst/>
                          <a:latin typeface="Century Gothic" panose="020B0502020202020204" pitchFamily="34" charset="0"/>
                          <a:ea typeface="+mn-ea"/>
                          <a:cs typeface="+mn-cs"/>
                        </a:rPr>
                        <a:t> ordered, as far as possible, PPE by using existing contracts to ensure that PPE is ordered at prices regarded by the National Treasury as market related. </a:t>
                      </a:r>
                      <a:r>
                        <a:rPr lang="en-ZA" sz="1100" kern="1200" dirty="0" smtClean="0">
                          <a:solidFill>
                            <a:schemeClr val="dk1"/>
                          </a:solidFill>
                          <a:effectLst/>
                          <a:latin typeface="Century Gothic" panose="020B0502020202020204" pitchFamily="34" charset="0"/>
                          <a:ea typeface="+mn-ea"/>
                          <a:cs typeface="+mn-cs"/>
                        </a:rPr>
                        <a:t>The department also reported suppliers that charged them inflated prices and those who were defaulting in terms of lead times to the provincial treasury. This department also followed up on long-outstanding orders and classified some suppliers as dormant once they did not supply PPE on time.</a:t>
                      </a:r>
                      <a:endParaRPr lang="en-ZA" sz="11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b="1" kern="1200" dirty="0" smtClean="0">
                          <a:solidFill>
                            <a:schemeClr val="bg1"/>
                          </a:solidFill>
                          <a:effectLst/>
                          <a:latin typeface="Century Gothic" panose="020B0502020202020204" pitchFamily="34" charset="0"/>
                          <a:ea typeface="+mn-ea"/>
                          <a:cs typeface="+mn-cs"/>
                        </a:rPr>
                        <a:t>Although the department's risk register was updated to include covid-19-specific risks, the monitoring of preventative controls was still lacking. This, coupled with late payment of suppliers, resulted in some repeat findings in a number of areas, as reported later in the report.</a:t>
                      </a:r>
                      <a:endParaRPr lang="en-ZA" sz="1100" b="1" kern="1200" dirty="0">
                        <a:solidFill>
                          <a:schemeClr val="bg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592836058"/>
                  </a:ext>
                </a:extLst>
              </a:tr>
              <a:tr h="1662222">
                <a:tc>
                  <a:txBody>
                    <a:bodyPr/>
                    <a:lstStyle/>
                    <a:p>
                      <a:pPr>
                        <a:lnSpc>
                          <a:spcPct val="130000"/>
                        </a:lnSpc>
                        <a:spcBef>
                          <a:spcPts val="300"/>
                        </a:spcBef>
                        <a:spcAft>
                          <a:spcPts val="300"/>
                        </a:spcAft>
                      </a:pPr>
                      <a:r>
                        <a:rPr lang="en-ZA" sz="1100" kern="1200" dirty="0">
                          <a:solidFill>
                            <a:schemeClr val="dk1"/>
                          </a:solidFill>
                          <a:effectLst/>
                          <a:latin typeface="Century Gothic" panose="020B0502020202020204" pitchFamily="34" charset="0"/>
                          <a:ea typeface="+mn-ea"/>
                          <a:cs typeface="+mn-cs"/>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National</a:t>
                      </a:r>
                      <a:r>
                        <a:rPr lang="en-ZA" sz="1100" kern="1200" baseline="0" dirty="0" smtClean="0">
                          <a:solidFill>
                            <a:schemeClr val="dk1"/>
                          </a:solidFill>
                          <a:effectLst/>
                          <a:latin typeface="Century Gothic" panose="020B0502020202020204" pitchFamily="34" charset="0"/>
                          <a:ea typeface="+mn-ea"/>
                          <a:cs typeface="+mn-cs"/>
                        </a:rPr>
                        <a:t> Department</a:t>
                      </a:r>
                      <a:endParaRPr lang="en-ZA" sz="11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300"/>
                        </a:spcBef>
                        <a:spcAft>
                          <a:spcPts val="300"/>
                        </a:spcAft>
                        <a:buClrTx/>
                        <a:buSzTx/>
                        <a:buFontTx/>
                        <a:buNone/>
                        <a:tabLst/>
                        <a:defRPr/>
                      </a:pPr>
                      <a:r>
                        <a:rPr lang="en-ZA" sz="1100" dirty="0" smtClean="0">
                          <a:effectLst/>
                          <a:latin typeface="Century Gothic" panose="020B0502020202020204" pitchFamily="34" charset="0"/>
                        </a:rPr>
                        <a:t>For the national </a:t>
                      </a:r>
                      <a:r>
                        <a:rPr lang="en-ZA" sz="1100" dirty="0" err="1" smtClean="0">
                          <a:effectLst/>
                          <a:latin typeface="Century Gothic" panose="020B0502020202020204" pitchFamily="34" charset="0"/>
                        </a:rPr>
                        <a:t>DoH</a:t>
                      </a:r>
                      <a:r>
                        <a:rPr lang="en-ZA" sz="1100" dirty="0" smtClean="0">
                          <a:effectLst/>
                          <a:latin typeface="Century Gothic" panose="020B0502020202020204" pitchFamily="34" charset="0"/>
                        </a:rPr>
                        <a:t>, the previous special report included findings without management commitments. A follow-up was performed on the findings from the review of the service-level agreement as reported, which revealed that the cost associated with software licences beyond 30 September 2020 was not clearly defined. </a:t>
                      </a:r>
                      <a:r>
                        <a:rPr lang="en-ZA" sz="1100" b="1" dirty="0" smtClean="0">
                          <a:effectLst/>
                          <a:latin typeface="Century Gothic" panose="020B0502020202020204" pitchFamily="34" charset="0"/>
                        </a:rPr>
                        <a:t>Communication between the department and the service provider confirmed that although the service provider's services were extended beyond 30 September 2020, this was done at no extra cost to the department</a:t>
                      </a:r>
                      <a:r>
                        <a:rPr lang="en-ZA" sz="1100" dirty="0" smtClean="0">
                          <a:effectLst/>
                          <a:latin typeface="Century Gothic" panose="020B0502020202020204" pitchFamily="34" charset="0"/>
                        </a:rPr>
                        <a:t>; therefore, addressing the risk of any potential additional system implementation costs.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Bef>
                          <a:spcPts val="300"/>
                        </a:spcBef>
                        <a:spcAft>
                          <a:spcPts val="300"/>
                        </a:spcAft>
                      </a:pPr>
                      <a:r>
                        <a:rPr lang="en-ZA" sz="1100" kern="1200" dirty="0" smtClean="0">
                          <a:solidFill>
                            <a:schemeClr val="dk1"/>
                          </a:solidFill>
                          <a:effectLst/>
                          <a:latin typeface="Century Gothic" panose="020B0502020202020204" pitchFamily="34" charset="0"/>
                          <a:ea typeface="+mn-ea"/>
                          <a:cs typeface="+mn-cs"/>
                        </a:rPr>
                        <a:t>N/A – Commitments were implemented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7129905"/>
                  </a:ext>
                </a:extLst>
              </a:tr>
            </a:tbl>
          </a:graphicData>
        </a:graphic>
      </p:graphicFrame>
    </p:spTree>
    <p:extLst>
      <p:ext uri="{BB962C8B-B14F-4D97-AF65-F5344CB8AC3E}">
        <p14:creationId xmlns:p14="http://schemas.microsoft.com/office/powerpoint/2010/main" val="1541381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a:t>
            </a:r>
            <a:endParaRPr lang="en-US" b="1" dirty="0"/>
          </a:p>
        </p:txBody>
      </p:sp>
    </p:spTree>
    <p:extLst>
      <p:ext uri="{BB962C8B-B14F-4D97-AF65-F5344CB8AC3E}">
        <p14:creationId xmlns:p14="http://schemas.microsoft.com/office/powerpoint/2010/main" val="1121130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559" y="3111892"/>
            <a:ext cx="10373990" cy="506797"/>
          </a:xfrm>
        </p:spPr>
        <p:txBody>
          <a:bodyPr/>
          <a:lstStyle/>
          <a:p>
            <a:r>
              <a:rPr lang="en-US" dirty="0" smtClean="0"/>
              <a:t>CONCLUSION</a:t>
            </a:r>
            <a:endParaRPr lang="en-US" b="1" dirty="0"/>
          </a:p>
        </p:txBody>
      </p:sp>
    </p:spTree>
    <p:extLst>
      <p:ext uri="{BB962C8B-B14F-4D97-AF65-F5344CB8AC3E}">
        <p14:creationId xmlns:p14="http://schemas.microsoft.com/office/powerpoint/2010/main" val="3759810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Conclusion</a:t>
            </a:r>
            <a:endParaRPr lang="en-US" dirty="0"/>
          </a:p>
        </p:txBody>
      </p:sp>
      <p:sp>
        <p:nvSpPr>
          <p:cNvPr id="9" name="Rectangle 8"/>
          <p:cNvSpPr/>
          <p:nvPr/>
        </p:nvSpPr>
        <p:spPr>
          <a:xfrm>
            <a:off x="622569" y="1335658"/>
            <a:ext cx="10972799" cy="3939540"/>
          </a:xfrm>
          <a:prstGeom prst="rect">
            <a:avLst/>
          </a:prstGeom>
        </p:spPr>
        <p:txBody>
          <a:bodyPr wrap="square">
            <a:spAutoFit/>
          </a:bodyPr>
          <a:lstStyle/>
          <a:p>
            <a:pPr marL="285750" lvl="0" indent="-285750">
              <a:buFont typeface="Arial" panose="020B0604020202020204" pitchFamily="34" charset="0"/>
              <a:buChar char="•"/>
            </a:pPr>
            <a:r>
              <a:rPr lang="en-ZA" sz="1600" dirty="0">
                <a:solidFill>
                  <a:schemeClr val="tx2">
                    <a:lumMod val="75000"/>
                  </a:schemeClr>
                </a:solidFill>
                <a:latin typeface="Century Gothic" charset="0"/>
                <a:ea typeface="Century Gothic" charset="0"/>
                <a:cs typeface="Century Gothic" charset="0"/>
              </a:rPr>
              <a:t>Overall, we have identified several control weaknesses and related findings throughout the health sector that </a:t>
            </a:r>
            <a:r>
              <a:rPr lang="en-ZA" sz="1600" b="1" u="sng" dirty="0">
                <a:solidFill>
                  <a:schemeClr val="tx2">
                    <a:lumMod val="75000"/>
                  </a:schemeClr>
                </a:solidFill>
                <a:latin typeface="Century Gothic" charset="0"/>
                <a:ea typeface="Century Gothic" charset="0"/>
                <a:cs typeface="Century Gothic" charset="0"/>
              </a:rPr>
              <a:t>materially impacted the quality and value for money of the services or products delivered</a:t>
            </a:r>
            <a:r>
              <a:rPr lang="en-ZA" sz="1600" dirty="0">
                <a:solidFill>
                  <a:schemeClr val="tx2">
                    <a:lumMod val="75000"/>
                  </a:schemeClr>
                </a:solidFill>
                <a:latin typeface="Century Gothic" charset="0"/>
                <a:ea typeface="Century Gothic" charset="0"/>
                <a:cs typeface="Century Gothic" charset="0"/>
              </a:rPr>
              <a:t>, and communicated these to management. These had a significant impact on whether the </a:t>
            </a:r>
            <a:r>
              <a:rPr lang="en-ZA" sz="1600" b="1" u="sng" dirty="0">
                <a:solidFill>
                  <a:schemeClr val="tx2">
                    <a:lumMod val="75000"/>
                  </a:schemeClr>
                </a:solidFill>
                <a:latin typeface="Century Gothic" charset="0"/>
                <a:ea typeface="Century Gothic" charset="0"/>
                <a:cs typeface="Century Gothic" charset="0"/>
              </a:rPr>
              <a:t>funds allocated had actually been spent for the intended purpose</a:t>
            </a:r>
            <a:r>
              <a:rPr lang="en-ZA" sz="1600" dirty="0">
                <a:solidFill>
                  <a:schemeClr val="tx2">
                    <a:lumMod val="75000"/>
                  </a:schemeClr>
                </a:solidFill>
                <a:latin typeface="Century Gothic" charset="0"/>
                <a:ea typeface="Century Gothic" charset="0"/>
                <a:cs typeface="Century Gothic" charset="0"/>
              </a:rPr>
              <a:t>, by the institutions involved. </a:t>
            </a:r>
            <a:endParaRPr lang="en-ZA" sz="1600" dirty="0" smtClean="0">
              <a:solidFill>
                <a:schemeClr val="tx2">
                  <a:lumMod val="75000"/>
                </a:schemeClr>
              </a:solidFill>
              <a:latin typeface="Century Gothic" charset="0"/>
              <a:ea typeface="Century Gothic" charset="0"/>
              <a:cs typeface="Century Gothic" charset="0"/>
            </a:endParaRPr>
          </a:p>
          <a:p>
            <a:pPr marL="285750" lvl="0" indent="-285750">
              <a:buFont typeface="Arial" panose="020B0604020202020204" pitchFamily="34" charset="0"/>
              <a:buChar char="•"/>
            </a:pPr>
            <a:endParaRPr lang="en-ZA" sz="1600" dirty="0">
              <a:solidFill>
                <a:schemeClr val="tx2">
                  <a:lumMod val="75000"/>
                </a:schemeClr>
              </a:solidFill>
              <a:latin typeface="Century Gothic" charset="0"/>
              <a:ea typeface="Century Gothic" charset="0"/>
              <a:cs typeface="Century Gothic" charset="0"/>
            </a:endParaRPr>
          </a:p>
          <a:p>
            <a:pPr marL="285750" lvl="0" indent="-285750">
              <a:buFont typeface="Arial" panose="020B0604020202020204" pitchFamily="34" charset="0"/>
              <a:buChar char="•"/>
            </a:pPr>
            <a:r>
              <a:rPr lang="en-ZA" sz="1600" dirty="0">
                <a:solidFill>
                  <a:schemeClr val="tx2">
                    <a:lumMod val="75000"/>
                  </a:schemeClr>
                </a:solidFill>
                <a:latin typeface="Century Gothic" charset="0"/>
                <a:ea typeface="Century Gothic" charset="0"/>
                <a:cs typeface="Century Gothic" charset="0"/>
              </a:rPr>
              <a:t>A majority of the findings reported in the second report, were in progress at the time of tabling the first report. Repeat findings noted, were as a result of the </a:t>
            </a:r>
            <a:r>
              <a:rPr lang="en-ZA" sz="1600" b="1" u="sng" dirty="0">
                <a:solidFill>
                  <a:schemeClr val="tx2">
                    <a:lumMod val="75000"/>
                  </a:schemeClr>
                </a:solidFill>
                <a:latin typeface="Century Gothic" charset="0"/>
                <a:ea typeface="Century Gothic" charset="0"/>
                <a:cs typeface="Century Gothic" charset="0"/>
              </a:rPr>
              <a:t>slow response by management to implement the recommendations and commitments made, with appreciation that management were occupied with responding to the pandemic.</a:t>
            </a:r>
            <a:r>
              <a:rPr lang="en-ZA" sz="1600" dirty="0">
                <a:solidFill>
                  <a:schemeClr val="tx2">
                    <a:lumMod val="75000"/>
                  </a:schemeClr>
                </a:solidFill>
                <a:latin typeface="Century Gothic" charset="0"/>
                <a:ea typeface="Century Gothic" charset="0"/>
                <a:cs typeface="Century Gothic" charset="0"/>
              </a:rPr>
              <a:t> </a:t>
            </a:r>
            <a:endParaRPr lang="en-ZA" sz="1600" dirty="0" smtClean="0">
              <a:solidFill>
                <a:schemeClr val="tx2">
                  <a:lumMod val="75000"/>
                </a:schemeClr>
              </a:solidFill>
              <a:latin typeface="Century Gothic" charset="0"/>
              <a:ea typeface="Century Gothic" charset="0"/>
              <a:cs typeface="Century Gothic" charset="0"/>
            </a:endParaRPr>
          </a:p>
          <a:p>
            <a:pPr lvl="0"/>
            <a:endParaRPr lang="en-ZA" sz="1600" dirty="0">
              <a:solidFill>
                <a:schemeClr val="tx2">
                  <a:lumMod val="75000"/>
                </a:schemeClr>
              </a:solidFill>
              <a:latin typeface="Century Gothic" charset="0"/>
              <a:ea typeface="Century Gothic" charset="0"/>
              <a:cs typeface="Century Gothic" charset="0"/>
            </a:endParaRPr>
          </a:p>
          <a:p>
            <a:pPr marL="285750" indent="-285750">
              <a:buFont typeface="Arial" panose="020B0604020202020204" pitchFamily="34" charset="0"/>
              <a:buChar char="•"/>
            </a:pPr>
            <a:r>
              <a:rPr lang="en-ZA" sz="1600" dirty="0">
                <a:solidFill>
                  <a:schemeClr val="tx2">
                    <a:lumMod val="75000"/>
                  </a:schemeClr>
                </a:solidFill>
                <a:latin typeface="Century Gothic" charset="0"/>
                <a:ea typeface="Century Gothic" charset="0"/>
                <a:cs typeface="Century Gothic" charset="0"/>
              </a:rPr>
              <a:t>The accounting officers have </a:t>
            </a:r>
            <a:r>
              <a:rPr lang="en-ZA" sz="1600" b="1" u="sng" dirty="0">
                <a:solidFill>
                  <a:schemeClr val="tx2">
                    <a:lumMod val="75000"/>
                  </a:schemeClr>
                </a:solidFill>
                <a:latin typeface="Century Gothic" charset="0"/>
                <a:ea typeface="Century Gothic" charset="0"/>
                <a:cs typeface="Century Gothic" charset="0"/>
              </a:rPr>
              <a:t>committed to implementing a number of internal controls to address the </a:t>
            </a:r>
            <a:r>
              <a:rPr lang="en-ZA" sz="1600" b="1" u="sng" dirty="0" smtClean="0">
                <a:solidFill>
                  <a:schemeClr val="tx2">
                    <a:lumMod val="75000"/>
                  </a:schemeClr>
                </a:solidFill>
                <a:latin typeface="Century Gothic" charset="0"/>
                <a:ea typeface="Century Gothic" charset="0"/>
                <a:cs typeface="Century Gothic" charset="0"/>
              </a:rPr>
              <a:t>significant </a:t>
            </a:r>
            <a:r>
              <a:rPr lang="en-ZA" sz="1600" b="1" u="sng" dirty="0">
                <a:solidFill>
                  <a:schemeClr val="tx2">
                    <a:lumMod val="75000"/>
                  </a:schemeClr>
                </a:solidFill>
                <a:latin typeface="Century Gothic" charset="0"/>
                <a:ea typeface="Century Gothic" charset="0"/>
                <a:cs typeface="Century Gothic" charset="0"/>
              </a:rPr>
              <a:t>deficiencies identified</a:t>
            </a:r>
            <a:r>
              <a:rPr lang="en-ZA" sz="1600" dirty="0">
                <a:solidFill>
                  <a:schemeClr val="tx2">
                    <a:lumMod val="75000"/>
                  </a:schemeClr>
                </a:solidFill>
                <a:latin typeface="Century Gothic" charset="0"/>
                <a:ea typeface="Century Gothic" charset="0"/>
                <a:cs typeface="Century Gothic" charset="0"/>
              </a:rPr>
              <a:t>, with most accounting officers committing to suspending emergency procurement and reverting back to normal procurement processes, as well as ensuring that matters reported are followed up. These follow up actions </a:t>
            </a:r>
            <a:r>
              <a:rPr lang="en-ZA" sz="1600" b="1" u="sng" dirty="0">
                <a:solidFill>
                  <a:schemeClr val="tx2">
                    <a:lumMod val="75000"/>
                  </a:schemeClr>
                </a:solidFill>
                <a:latin typeface="Century Gothic" charset="0"/>
                <a:ea typeface="Century Gothic" charset="0"/>
                <a:cs typeface="Century Gothic" charset="0"/>
              </a:rPr>
              <a:t>should include investigations and consequence management, where applicable, for transgressions</a:t>
            </a:r>
            <a:r>
              <a:rPr lang="en-ZA" sz="1600" dirty="0">
                <a:solidFill>
                  <a:schemeClr val="tx2">
                    <a:lumMod val="75000"/>
                  </a:schemeClr>
                </a:solidFill>
                <a:latin typeface="Century Gothic" charset="0"/>
                <a:ea typeface="Century Gothic" charset="0"/>
                <a:cs typeface="Century Gothic" charset="0"/>
              </a:rPr>
              <a:t>.</a:t>
            </a:r>
            <a:endParaRPr lang="en-ZA" sz="1600" dirty="0">
              <a:solidFill>
                <a:schemeClr val="tx2">
                  <a:lumMod val="75000"/>
                </a:schemeClr>
              </a:solidFill>
              <a:latin typeface="Century Gothic" panose="020B0502020202020204" pitchFamily="34" charset="0"/>
            </a:endParaRPr>
          </a:p>
          <a:p>
            <a:pPr>
              <a:spcBef>
                <a:spcPts val="1200"/>
              </a:spcBef>
              <a:spcAft>
                <a:spcPts val="600"/>
              </a:spcAft>
            </a:pPr>
            <a:endParaRPr lang="en-ZA" sz="1600" dirty="0">
              <a:solidFill>
                <a:srgbClr val="71708D"/>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59081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Conclusion</a:t>
            </a:r>
            <a:endParaRPr lang="en-US" dirty="0"/>
          </a:p>
        </p:txBody>
      </p:sp>
      <p:sp>
        <p:nvSpPr>
          <p:cNvPr id="4" name="Rectangle 3"/>
          <p:cNvSpPr/>
          <p:nvPr/>
        </p:nvSpPr>
        <p:spPr>
          <a:xfrm>
            <a:off x="976215" y="2474899"/>
            <a:ext cx="10580246" cy="646331"/>
          </a:xfrm>
          <a:prstGeom prst="rect">
            <a:avLst/>
          </a:prstGeom>
        </p:spPr>
        <p:txBody>
          <a:bodyPr wrap="square">
            <a:spAutoFit/>
          </a:bodyPr>
          <a:lstStyle/>
          <a:p>
            <a:r>
              <a:rPr lang="en-US" dirty="0">
                <a:solidFill>
                  <a:srgbClr val="000000"/>
                </a:solidFill>
                <a:latin typeface="Bahnschrift" panose="020B0502040204020203" pitchFamily="34" charset="0"/>
              </a:rPr>
              <a:t>‘Even in the midst of a crisis, transparency and accountability for government spending to the benefit of citizens cannot take a backseat.’ </a:t>
            </a:r>
            <a:endParaRPr lang="en-ZA" dirty="0"/>
          </a:p>
        </p:txBody>
      </p:sp>
      <p:sp>
        <p:nvSpPr>
          <p:cNvPr id="5" name="TextBox 4"/>
          <p:cNvSpPr txBox="1"/>
          <p:nvPr/>
        </p:nvSpPr>
        <p:spPr>
          <a:xfrm>
            <a:off x="7561409" y="3483602"/>
            <a:ext cx="3848361" cy="369332"/>
          </a:xfrm>
          <a:prstGeom prst="rect">
            <a:avLst/>
          </a:prstGeom>
          <a:noFill/>
        </p:spPr>
        <p:txBody>
          <a:bodyPr wrap="none" rtlCol="0">
            <a:spAutoFit/>
          </a:bodyPr>
          <a:lstStyle/>
          <a:p>
            <a:r>
              <a:rPr lang="en-US" dirty="0" smtClean="0"/>
              <a:t>The late auditor-general </a:t>
            </a:r>
            <a:r>
              <a:rPr lang="en-US" dirty="0" err="1" smtClean="0"/>
              <a:t>Kimi</a:t>
            </a:r>
            <a:r>
              <a:rPr lang="en-US" dirty="0" smtClean="0"/>
              <a:t> </a:t>
            </a:r>
            <a:r>
              <a:rPr lang="en-US" dirty="0" err="1" smtClean="0"/>
              <a:t>Makwetu</a:t>
            </a:r>
            <a:endParaRPr lang="en-ZA" dirty="0"/>
          </a:p>
        </p:txBody>
      </p:sp>
    </p:spTree>
    <p:extLst>
      <p:ext uri="{BB962C8B-B14F-4D97-AF65-F5344CB8AC3E}">
        <p14:creationId xmlns:p14="http://schemas.microsoft.com/office/powerpoint/2010/main" val="590725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social media platforms</a:t>
            </a:r>
            <a:endParaRPr lang="en-US" dirty="0"/>
          </a:p>
        </p:txBody>
      </p:sp>
      <p:pic>
        <p:nvPicPr>
          <p:cNvPr id="6" name="Picture 5"/>
          <p:cNvPicPr>
            <a:picLocks noChangeAspect="1"/>
          </p:cNvPicPr>
          <p:nvPr/>
        </p:nvPicPr>
        <p:blipFill>
          <a:blip r:embed="rId2"/>
          <a:stretch>
            <a:fillRect/>
          </a:stretch>
        </p:blipFill>
        <p:spPr>
          <a:xfrm>
            <a:off x="3750658" y="2536853"/>
            <a:ext cx="4419600" cy="2305878"/>
          </a:xfrm>
          <a:prstGeom prst="rect">
            <a:avLst/>
          </a:prstGeom>
        </p:spPr>
      </p:pic>
    </p:spTree>
    <p:extLst>
      <p:ext uri="{BB962C8B-B14F-4D97-AF65-F5344CB8AC3E}">
        <p14:creationId xmlns:p14="http://schemas.microsoft.com/office/powerpoint/2010/main" val="212360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role of the Auditor-General of South Africa </a:t>
            </a:r>
          </a:p>
        </p:txBody>
      </p:sp>
      <p:sp>
        <p:nvSpPr>
          <p:cNvPr id="4" name="Content Placeholder 3"/>
          <p:cNvSpPr>
            <a:spLocks noGrp="1"/>
          </p:cNvSpPr>
          <p:nvPr>
            <p:ph sz="quarter" idx="10"/>
          </p:nvPr>
        </p:nvSpPr>
        <p:spPr>
          <a:xfrm>
            <a:off x="674050" y="1675825"/>
            <a:ext cx="10398294" cy="3509017"/>
          </a:xfrm>
        </p:spPr>
        <p:txBody>
          <a:bodyPr/>
          <a:lstStyle/>
          <a:p>
            <a:pPr marL="0" indent="0">
              <a:buNone/>
            </a:pPr>
            <a:r>
              <a:rPr lang="en-US" dirty="0">
                <a:solidFill>
                  <a:schemeClr val="tx1"/>
                </a:solidFill>
              </a:rPr>
              <a:t>We have undertaken a comprehensive, multifaceted and risk-based audit of the key initiatives introduced by government and the management of the multibillion rand in funds made available. Our objective with this </a:t>
            </a:r>
            <a:r>
              <a:rPr lang="en-US" dirty="0" err="1">
                <a:solidFill>
                  <a:schemeClr val="tx1"/>
                </a:solidFill>
              </a:rPr>
              <a:t>Covid</a:t>
            </a:r>
            <a:r>
              <a:rPr lang="en-US" dirty="0">
                <a:solidFill>
                  <a:schemeClr val="tx1"/>
                </a:solidFill>
              </a:rPr>
              <a:t> audit is not to disrupt or stand in the way of the good work that is being done; our role will be to enhance the public confidence that government funds and interventions have reached its intended targets.</a:t>
            </a:r>
          </a:p>
          <a:p>
            <a:endParaRPr lang="en-US" dirty="0"/>
          </a:p>
        </p:txBody>
      </p:sp>
    </p:spTree>
    <p:extLst>
      <p:ext uri="{BB962C8B-B14F-4D97-AF65-F5344CB8AC3E}">
        <p14:creationId xmlns:p14="http://schemas.microsoft.com/office/powerpoint/2010/main" val="901990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Covid-19 audit is a real-time audit with 3 components</a:t>
            </a:r>
          </a:p>
        </p:txBody>
      </p:sp>
      <p:graphicFrame>
        <p:nvGraphicFramePr>
          <p:cNvPr id="5" name="Diagram 4"/>
          <p:cNvGraphicFramePr/>
          <p:nvPr>
            <p:extLst>
              <p:ext uri="{D42A27DB-BD31-4B8C-83A1-F6EECF244321}">
                <p14:modId xmlns:p14="http://schemas.microsoft.com/office/powerpoint/2010/main" val="3973454654"/>
              </p:ext>
            </p:extLst>
          </p:nvPr>
        </p:nvGraphicFramePr>
        <p:xfrm>
          <a:off x="736180" y="1124860"/>
          <a:ext cx="10913624" cy="1741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22037" y="2929084"/>
            <a:ext cx="3428229" cy="332778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300" dirty="0" smtClean="0">
                <a:solidFill>
                  <a:schemeClr val="tx1"/>
                </a:solidFill>
              </a:rPr>
              <a:t>Building on our strong stakeholder relationships and processes, we had </a:t>
            </a:r>
            <a:r>
              <a:rPr lang="en-ZA" sz="1300" b="1" dirty="0" smtClean="0">
                <a:solidFill>
                  <a:schemeClr val="tx1"/>
                </a:solidFill>
              </a:rPr>
              <a:t>engagements with accounting officers/authorities and executive authorities on the need for preventative controls </a:t>
            </a:r>
            <a:r>
              <a:rPr lang="en-ZA" sz="1300" dirty="0" smtClean="0">
                <a:solidFill>
                  <a:schemeClr val="tx1"/>
                </a:solidFill>
              </a:rPr>
              <a:t>to be implemented or strengthened to address the increased risks and significant changes in operations.</a:t>
            </a:r>
          </a:p>
          <a:p>
            <a:endParaRPr lang="en-ZA" sz="1300" dirty="0">
              <a:solidFill>
                <a:schemeClr val="tx1"/>
              </a:solidFill>
            </a:endParaRPr>
          </a:p>
          <a:p>
            <a:r>
              <a:rPr lang="en-ZA" sz="1300" dirty="0" smtClean="0">
                <a:solidFill>
                  <a:schemeClr val="tx1"/>
                </a:solidFill>
              </a:rPr>
              <a:t>We are testing </a:t>
            </a:r>
            <a:r>
              <a:rPr lang="en-ZA" sz="1300" b="1" dirty="0" smtClean="0">
                <a:solidFill>
                  <a:schemeClr val="tx1"/>
                </a:solidFill>
              </a:rPr>
              <a:t>the implementation of the preventative controls </a:t>
            </a:r>
            <a:r>
              <a:rPr lang="en-ZA" sz="1300" dirty="0" smtClean="0">
                <a:solidFill>
                  <a:schemeClr val="tx1"/>
                </a:solidFill>
              </a:rPr>
              <a:t>(including automated controls) and report any remaining risks to accounting officers/authorities, with recommendations on closing the gaps</a:t>
            </a:r>
            <a:r>
              <a:rPr lang="en-ZA" sz="1200" dirty="0" smtClean="0">
                <a:solidFill>
                  <a:schemeClr val="tx1"/>
                </a:solidFill>
              </a:rPr>
              <a:t>.</a:t>
            </a:r>
            <a:endParaRPr lang="en-ZA" sz="1200" b="1" dirty="0" smtClean="0">
              <a:solidFill>
                <a:schemeClr val="tx1"/>
              </a:solidFill>
            </a:endParaRPr>
          </a:p>
          <a:p>
            <a:endParaRPr lang="en-ZA" sz="1200" b="1" dirty="0"/>
          </a:p>
          <a:p>
            <a:endParaRPr lang="en-ZA" sz="1200" b="1" dirty="0"/>
          </a:p>
        </p:txBody>
      </p:sp>
      <p:sp>
        <p:nvSpPr>
          <p:cNvPr id="6" name="Rectangle 5"/>
          <p:cNvSpPr/>
          <p:nvPr/>
        </p:nvSpPr>
        <p:spPr>
          <a:xfrm>
            <a:off x="4478867" y="2911769"/>
            <a:ext cx="3589866" cy="334509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300" dirty="0" smtClean="0">
              <a:solidFill>
                <a:schemeClr val="tx1"/>
              </a:solidFill>
            </a:endParaRPr>
          </a:p>
          <a:p>
            <a:r>
              <a:rPr lang="en-ZA" sz="1300" dirty="0" smtClean="0">
                <a:solidFill>
                  <a:schemeClr val="tx1"/>
                </a:solidFill>
              </a:rPr>
              <a:t>We identify high risk transactions, payments, procurement and processes using a </a:t>
            </a:r>
            <a:r>
              <a:rPr lang="en-ZA" sz="1300" b="1" dirty="0" smtClean="0">
                <a:solidFill>
                  <a:schemeClr val="tx1"/>
                </a:solidFill>
              </a:rPr>
              <a:t>risk identification process enabled through data analytics and a deep understanding of the environment. </a:t>
            </a:r>
          </a:p>
          <a:p>
            <a:endParaRPr lang="en-ZA" sz="1300" b="1" dirty="0">
              <a:solidFill>
                <a:schemeClr val="tx1"/>
              </a:solidFill>
            </a:endParaRPr>
          </a:p>
          <a:p>
            <a:r>
              <a:rPr lang="en-ZA" sz="1300" dirty="0" smtClean="0">
                <a:solidFill>
                  <a:schemeClr val="tx1"/>
                </a:solidFill>
              </a:rPr>
              <a:t>We audit the </a:t>
            </a:r>
            <a:r>
              <a:rPr lang="en-ZA" sz="1300" b="1" dirty="0" smtClean="0">
                <a:solidFill>
                  <a:schemeClr val="tx1"/>
                </a:solidFill>
              </a:rPr>
              <a:t>high risk items </a:t>
            </a:r>
            <a:r>
              <a:rPr lang="en-ZA" sz="1300" dirty="0" smtClean="0">
                <a:solidFill>
                  <a:schemeClr val="tx1"/>
                </a:solidFill>
              </a:rPr>
              <a:t>– the procedures are dependant on the nature of the matter being audited (e.g. emergency procurement or grant payments).</a:t>
            </a:r>
          </a:p>
          <a:p>
            <a:endParaRPr lang="en-ZA" sz="1300" dirty="0">
              <a:solidFill>
                <a:schemeClr val="tx1"/>
              </a:solidFill>
            </a:endParaRPr>
          </a:p>
          <a:p>
            <a:r>
              <a:rPr lang="en-ZA" sz="1300" dirty="0" smtClean="0">
                <a:solidFill>
                  <a:schemeClr val="tx1"/>
                </a:solidFill>
              </a:rPr>
              <a:t>We report any </a:t>
            </a:r>
            <a:r>
              <a:rPr lang="en-ZA" sz="1300" b="1" dirty="0" smtClean="0">
                <a:solidFill>
                  <a:schemeClr val="tx1"/>
                </a:solidFill>
              </a:rPr>
              <a:t>findings to the accounting officers/authorities </a:t>
            </a:r>
            <a:r>
              <a:rPr lang="en-ZA" sz="1300" dirty="0" smtClean="0">
                <a:solidFill>
                  <a:schemeClr val="tx1"/>
                </a:solidFill>
              </a:rPr>
              <a:t>as soon as they are identified so that they can address the finding and fix any control weaknesses identified before additional payments or distributions are made.</a:t>
            </a:r>
          </a:p>
        </p:txBody>
      </p:sp>
      <p:sp>
        <p:nvSpPr>
          <p:cNvPr id="7" name="Rectangle 6"/>
          <p:cNvSpPr/>
          <p:nvPr/>
        </p:nvSpPr>
        <p:spPr>
          <a:xfrm>
            <a:off x="8249309" y="2911770"/>
            <a:ext cx="3384971" cy="334509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300" dirty="0" smtClean="0">
                <a:solidFill>
                  <a:schemeClr val="tx1"/>
                </a:solidFill>
              </a:rPr>
              <a:t>We will be reporting on our work and the outcome thereof as well as the responses by the accounting officers/authorities to any weaknesses identified in </a:t>
            </a:r>
            <a:r>
              <a:rPr lang="en-ZA" sz="1300" b="1" dirty="0" smtClean="0">
                <a:solidFill>
                  <a:schemeClr val="tx1"/>
                </a:solidFill>
              </a:rPr>
              <a:t>special reports </a:t>
            </a:r>
            <a:r>
              <a:rPr lang="en-ZA" sz="1300" dirty="0" smtClean="0">
                <a:solidFill>
                  <a:schemeClr val="tx1"/>
                </a:solidFill>
              </a:rPr>
              <a:t>tabled in Parliament.</a:t>
            </a:r>
          </a:p>
          <a:p>
            <a:endParaRPr lang="en-ZA" sz="1200" dirty="0"/>
          </a:p>
          <a:p>
            <a:endParaRPr lang="en-ZA" sz="1200" dirty="0" smtClean="0"/>
          </a:p>
          <a:p>
            <a:endParaRPr lang="en-ZA" sz="1200" dirty="0"/>
          </a:p>
          <a:p>
            <a:endParaRPr lang="en-ZA" sz="1200" dirty="0" smtClean="0"/>
          </a:p>
          <a:p>
            <a:endParaRPr lang="en-ZA" sz="1200" dirty="0"/>
          </a:p>
          <a:p>
            <a:endParaRPr lang="en-ZA" sz="1200" dirty="0" smtClean="0"/>
          </a:p>
          <a:p>
            <a:endParaRPr lang="en-ZA" sz="1200" dirty="0"/>
          </a:p>
          <a:p>
            <a:endParaRPr lang="en-ZA" sz="1200" dirty="0" smtClean="0"/>
          </a:p>
          <a:p>
            <a:endParaRPr lang="en-ZA" sz="1200" dirty="0"/>
          </a:p>
          <a:p>
            <a:endParaRPr lang="en-ZA" sz="1200" dirty="0" smtClean="0"/>
          </a:p>
          <a:p>
            <a:endParaRPr lang="en-ZA" sz="1200" dirty="0"/>
          </a:p>
        </p:txBody>
      </p:sp>
    </p:spTree>
    <p:extLst>
      <p:ext uri="{BB962C8B-B14F-4D97-AF65-F5344CB8AC3E}">
        <p14:creationId xmlns:p14="http://schemas.microsoft.com/office/powerpoint/2010/main" val="3273033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Healthcare Services</a:t>
            </a:r>
            <a:endParaRPr lang="en-US" dirty="0"/>
          </a:p>
        </p:txBody>
      </p:sp>
      <p:pic>
        <p:nvPicPr>
          <p:cNvPr id="7" name="Content Placeholder 6"/>
          <p:cNvPicPr>
            <a:picLocks noGrp="1" noChangeAspect="1"/>
          </p:cNvPicPr>
          <p:nvPr>
            <p:ph sz="quarter" idx="10"/>
          </p:nvPr>
        </p:nvPicPr>
        <p:blipFill>
          <a:blip r:embed="rId2"/>
          <a:stretch>
            <a:fillRect/>
          </a:stretch>
        </p:blipFill>
        <p:spPr>
          <a:xfrm>
            <a:off x="2237804" y="1082608"/>
            <a:ext cx="7139659" cy="5202053"/>
          </a:xfrm>
          <a:prstGeom prst="rect">
            <a:avLst/>
          </a:prstGeom>
        </p:spPr>
      </p:pic>
    </p:spTree>
    <p:extLst>
      <p:ext uri="{BB962C8B-B14F-4D97-AF65-F5344CB8AC3E}">
        <p14:creationId xmlns:p14="http://schemas.microsoft.com/office/powerpoint/2010/main" val="2355284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role of the Auditor-General of South Africa </a:t>
            </a:r>
          </a:p>
        </p:txBody>
      </p:sp>
      <p:sp>
        <p:nvSpPr>
          <p:cNvPr id="5" name="Action Button: Custom 4">
            <a:hlinkClick r:id="" action="ppaction://noaction" highlightClick="1"/>
          </p:cNvPr>
          <p:cNvSpPr/>
          <p:nvPr/>
        </p:nvSpPr>
        <p:spPr>
          <a:xfrm>
            <a:off x="2082420" y="1106561"/>
            <a:ext cx="7548880" cy="5126106"/>
          </a:xfrm>
          <a:prstGeom prst="actionButtonBlank">
            <a:avLst/>
          </a:prstGeom>
          <a:noFill/>
          <a:ln w="28575">
            <a:solidFill>
              <a:srgbClr val="717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Freeform 5"/>
          <p:cNvSpPr/>
          <p:nvPr/>
        </p:nvSpPr>
        <p:spPr>
          <a:xfrm>
            <a:off x="2345072" y="1251882"/>
            <a:ext cx="2854960" cy="716395"/>
          </a:xfrm>
          <a:custGeom>
            <a:avLst/>
            <a:gdLst>
              <a:gd name="connsiteX0" fmla="*/ 0 w 1432790"/>
              <a:gd name="connsiteY0" fmla="*/ 71640 h 716395"/>
              <a:gd name="connsiteX1" fmla="*/ 71640 w 1432790"/>
              <a:gd name="connsiteY1" fmla="*/ 0 h 716395"/>
              <a:gd name="connsiteX2" fmla="*/ 1361151 w 1432790"/>
              <a:gd name="connsiteY2" fmla="*/ 0 h 716395"/>
              <a:gd name="connsiteX3" fmla="*/ 1432791 w 1432790"/>
              <a:gd name="connsiteY3" fmla="*/ 71640 h 716395"/>
              <a:gd name="connsiteX4" fmla="*/ 1432790 w 1432790"/>
              <a:gd name="connsiteY4" fmla="*/ 644756 h 716395"/>
              <a:gd name="connsiteX5" fmla="*/ 1361150 w 1432790"/>
              <a:gd name="connsiteY5" fmla="*/ 716396 h 716395"/>
              <a:gd name="connsiteX6" fmla="*/ 71640 w 1432790"/>
              <a:gd name="connsiteY6" fmla="*/ 716395 h 716395"/>
              <a:gd name="connsiteX7" fmla="*/ 0 w 1432790"/>
              <a:gd name="connsiteY7" fmla="*/ 644755 h 716395"/>
              <a:gd name="connsiteX8" fmla="*/ 0 w 1432790"/>
              <a:gd name="connsiteY8" fmla="*/ 71640 h 71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0" h="716395">
                <a:moveTo>
                  <a:pt x="0" y="71640"/>
                </a:moveTo>
                <a:cubicBezTo>
                  <a:pt x="0" y="32074"/>
                  <a:pt x="32074" y="0"/>
                  <a:pt x="71640" y="0"/>
                </a:cubicBezTo>
                <a:lnTo>
                  <a:pt x="1361151" y="0"/>
                </a:lnTo>
                <a:cubicBezTo>
                  <a:pt x="1400717" y="0"/>
                  <a:pt x="1432791" y="32074"/>
                  <a:pt x="1432791" y="71640"/>
                </a:cubicBezTo>
                <a:cubicBezTo>
                  <a:pt x="1432791" y="262679"/>
                  <a:pt x="1432790" y="453717"/>
                  <a:pt x="1432790" y="644756"/>
                </a:cubicBezTo>
                <a:cubicBezTo>
                  <a:pt x="1432790" y="684322"/>
                  <a:pt x="1400716" y="716396"/>
                  <a:pt x="1361150" y="716396"/>
                </a:cubicBezTo>
                <a:lnTo>
                  <a:pt x="71640" y="716395"/>
                </a:lnTo>
                <a:cubicBezTo>
                  <a:pt x="32074" y="716395"/>
                  <a:pt x="0" y="684321"/>
                  <a:pt x="0" y="644755"/>
                </a:cubicBezTo>
                <a:lnTo>
                  <a:pt x="0" y="71640"/>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182" tIns="71782" rIns="97182" bIns="71782" numCol="1" spcCol="1270" anchor="ctr" anchorCtr="0">
            <a:noAutofit/>
          </a:bodyPr>
          <a:lstStyle/>
          <a:p>
            <a:pPr lvl="0" algn="ctr" defTabSz="1778000">
              <a:lnSpc>
                <a:spcPct val="90000"/>
              </a:lnSpc>
              <a:spcBef>
                <a:spcPct val="0"/>
              </a:spcBef>
              <a:spcAft>
                <a:spcPct val="35000"/>
              </a:spcAft>
            </a:pPr>
            <a:r>
              <a:rPr lang="en-US" sz="2000" kern="1200" dirty="0" smtClean="0">
                <a:latin typeface="Century Gothic" panose="020B0502020202020204" pitchFamily="34" charset="0"/>
              </a:rPr>
              <a:t>Main focus areas</a:t>
            </a:r>
            <a:endParaRPr lang="en-US" sz="2000" kern="1200" dirty="0">
              <a:solidFill>
                <a:srgbClr val="71708D"/>
              </a:solidFill>
              <a:latin typeface="Century Gothic" panose="020B0502020202020204" pitchFamily="34" charset="0"/>
              <a:ea typeface="Century Gothic" charset="0"/>
              <a:cs typeface="Century Gothic" charset="0"/>
            </a:endParaRPr>
          </a:p>
        </p:txBody>
      </p:sp>
      <p:sp>
        <p:nvSpPr>
          <p:cNvPr id="7" name="Freeform 6"/>
          <p:cNvSpPr/>
          <p:nvPr/>
        </p:nvSpPr>
        <p:spPr>
          <a:xfrm>
            <a:off x="2657610" y="2089524"/>
            <a:ext cx="2217762" cy="910562"/>
          </a:xfrm>
          <a:custGeom>
            <a:avLst/>
            <a:gdLst>
              <a:gd name="connsiteX0" fmla="*/ 0 w 1146232"/>
              <a:gd name="connsiteY0" fmla="*/ 71640 h 716395"/>
              <a:gd name="connsiteX1" fmla="*/ 71640 w 1146232"/>
              <a:gd name="connsiteY1" fmla="*/ 0 h 716395"/>
              <a:gd name="connsiteX2" fmla="*/ 1074593 w 1146232"/>
              <a:gd name="connsiteY2" fmla="*/ 0 h 716395"/>
              <a:gd name="connsiteX3" fmla="*/ 1146233 w 1146232"/>
              <a:gd name="connsiteY3" fmla="*/ 71640 h 716395"/>
              <a:gd name="connsiteX4" fmla="*/ 1146232 w 1146232"/>
              <a:gd name="connsiteY4" fmla="*/ 644756 h 716395"/>
              <a:gd name="connsiteX5" fmla="*/ 1074592 w 1146232"/>
              <a:gd name="connsiteY5" fmla="*/ 716396 h 716395"/>
              <a:gd name="connsiteX6" fmla="*/ 71640 w 1146232"/>
              <a:gd name="connsiteY6" fmla="*/ 716395 h 716395"/>
              <a:gd name="connsiteX7" fmla="*/ 0 w 1146232"/>
              <a:gd name="connsiteY7" fmla="*/ 644755 h 716395"/>
              <a:gd name="connsiteX8" fmla="*/ 0 w 1146232"/>
              <a:gd name="connsiteY8" fmla="*/ 71640 h 71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2" h="716395">
                <a:moveTo>
                  <a:pt x="0" y="71640"/>
                </a:moveTo>
                <a:cubicBezTo>
                  <a:pt x="0" y="32074"/>
                  <a:pt x="32074" y="0"/>
                  <a:pt x="71640" y="0"/>
                </a:cubicBezTo>
                <a:lnTo>
                  <a:pt x="1074593" y="0"/>
                </a:lnTo>
                <a:cubicBezTo>
                  <a:pt x="1114159" y="0"/>
                  <a:pt x="1146233" y="32074"/>
                  <a:pt x="1146233" y="71640"/>
                </a:cubicBezTo>
                <a:cubicBezTo>
                  <a:pt x="1146233" y="262679"/>
                  <a:pt x="1146232" y="453717"/>
                  <a:pt x="1146232" y="644756"/>
                </a:cubicBezTo>
                <a:cubicBezTo>
                  <a:pt x="1146232" y="684322"/>
                  <a:pt x="1114158" y="716396"/>
                  <a:pt x="1074592" y="716396"/>
                </a:cubicBezTo>
                <a:lnTo>
                  <a:pt x="71640" y="716395"/>
                </a:lnTo>
                <a:cubicBezTo>
                  <a:pt x="32074" y="716395"/>
                  <a:pt x="0" y="684321"/>
                  <a:pt x="0" y="644755"/>
                </a:cubicBezTo>
                <a:lnTo>
                  <a:pt x="0" y="7164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032" tIns="33682" rIns="40032" bIns="33682" numCol="1" spcCol="1270" anchor="ctr" anchorCtr="0">
            <a:noAutofit/>
          </a:bodyPr>
          <a:lstStyle/>
          <a:p>
            <a:pPr lvl="0" algn="ctr" defTabSz="444500">
              <a:lnSpc>
                <a:spcPct val="90000"/>
              </a:lnSpc>
              <a:spcBef>
                <a:spcPct val="0"/>
              </a:spcBef>
              <a:spcAft>
                <a:spcPct val="35000"/>
              </a:spcAft>
            </a:pPr>
            <a:r>
              <a:rPr lang="en-ZA" sz="1600" kern="1200" dirty="0" smtClean="0">
                <a:solidFill>
                  <a:srgbClr val="71708D"/>
                </a:solidFill>
                <a:latin typeface="Century Gothic" charset="0"/>
                <a:ea typeface="Century Gothic" charset="0"/>
                <a:cs typeface="Century Gothic" charset="0"/>
              </a:rPr>
              <a:t>Purchase and distribution of PPE</a:t>
            </a:r>
            <a:endParaRPr lang="en-US" sz="1600" kern="1200" dirty="0"/>
          </a:p>
        </p:txBody>
      </p:sp>
      <p:sp>
        <p:nvSpPr>
          <p:cNvPr id="8" name="Freeform 7"/>
          <p:cNvSpPr/>
          <p:nvPr/>
        </p:nvSpPr>
        <p:spPr>
          <a:xfrm>
            <a:off x="2619013" y="3156531"/>
            <a:ext cx="2256359" cy="883009"/>
          </a:xfrm>
          <a:custGeom>
            <a:avLst/>
            <a:gdLst>
              <a:gd name="connsiteX0" fmla="*/ 0 w 1146232"/>
              <a:gd name="connsiteY0" fmla="*/ 71640 h 716395"/>
              <a:gd name="connsiteX1" fmla="*/ 71640 w 1146232"/>
              <a:gd name="connsiteY1" fmla="*/ 0 h 716395"/>
              <a:gd name="connsiteX2" fmla="*/ 1074593 w 1146232"/>
              <a:gd name="connsiteY2" fmla="*/ 0 h 716395"/>
              <a:gd name="connsiteX3" fmla="*/ 1146233 w 1146232"/>
              <a:gd name="connsiteY3" fmla="*/ 71640 h 716395"/>
              <a:gd name="connsiteX4" fmla="*/ 1146232 w 1146232"/>
              <a:gd name="connsiteY4" fmla="*/ 644756 h 716395"/>
              <a:gd name="connsiteX5" fmla="*/ 1074592 w 1146232"/>
              <a:gd name="connsiteY5" fmla="*/ 716396 h 716395"/>
              <a:gd name="connsiteX6" fmla="*/ 71640 w 1146232"/>
              <a:gd name="connsiteY6" fmla="*/ 716395 h 716395"/>
              <a:gd name="connsiteX7" fmla="*/ 0 w 1146232"/>
              <a:gd name="connsiteY7" fmla="*/ 644755 h 716395"/>
              <a:gd name="connsiteX8" fmla="*/ 0 w 1146232"/>
              <a:gd name="connsiteY8" fmla="*/ 71640 h 71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2" h="716395">
                <a:moveTo>
                  <a:pt x="0" y="71640"/>
                </a:moveTo>
                <a:cubicBezTo>
                  <a:pt x="0" y="32074"/>
                  <a:pt x="32074" y="0"/>
                  <a:pt x="71640" y="0"/>
                </a:cubicBezTo>
                <a:lnTo>
                  <a:pt x="1074593" y="0"/>
                </a:lnTo>
                <a:cubicBezTo>
                  <a:pt x="1114159" y="0"/>
                  <a:pt x="1146233" y="32074"/>
                  <a:pt x="1146233" y="71640"/>
                </a:cubicBezTo>
                <a:cubicBezTo>
                  <a:pt x="1146233" y="262679"/>
                  <a:pt x="1146232" y="453717"/>
                  <a:pt x="1146232" y="644756"/>
                </a:cubicBezTo>
                <a:cubicBezTo>
                  <a:pt x="1146232" y="684322"/>
                  <a:pt x="1114158" y="716396"/>
                  <a:pt x="1074592" y="716396"/>
                </a:cubicBezTo>
                <a:lnTo>
                  <a:pt x="71640" y="716395"/>
                </a:lnTo>
                <a:cubicBezTo>
                  <a:pt x="32074" y="716395"/>
                  <a:pt x="0" y="684321"/>
                  <a:pt x="0" y="644755"/>
                </a:cubicBezTo>
                <a:lnTo>
                  <a:pt x="0" y="7164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032" tIns="33682" rIns="40032" bIns="3368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solidFill>
                  <a:srgbClr val="71708D"/>
                </a:solidFill>
                <a:latin typeface="Century Gothic" charset="0"/>
                <a:ea typeface="Century Gothic" charset="0"/>
                <a:cs typeface="Century Gothic" charset="0"/>
              </a:rPr>
              <a:t>Community screening and testing</a:t>
            </a:r>
            <a:endParaRPr lang="en-US" sz="1600" kern="1200" dirty="0">
              <a:solidFill>
                <a:srgbClr val="71708D"/>
              </a:solidFill>
              <a:latin typeface="Century Gothic" charset="0"/>
              <a:ea typeface="Century Gothic" charset="0"/>
              <a:cs typeface="Century Gothic" charset="0"/>
            </a:endParaRPr>
          </a:p>
        </p:txBody>
      </p:sp>
      <p:sp>
        <p:nvSpPr>
          <p:cNvPr id="9" name="Freeform 8"/>
          <p:cNvSpPr/>
          <p:nvPr/>
        </p:nvSpPr>
        <p:spPr>
          <a:xfrm>
            <a:off x="2657609" y="4174770"/>
            <a:ext cx="2211037" cy="1019582"/>
          </a:xfrm>
          <a:custGeom>
            <a:avLst/>
            <a:gdLst>
              <a:gd name="connsiteX0" fmla="*/ 0 w 1146232"/>
              <a:gd name="connsiteY0" fmla="*/ 71640 h 716395"/>
              <a:gd name="connsiteX1" fmla="*/ 71640 w 1146232"/>
              <a:gd name="connsiteY1" fmla="*/ 0 h 716395"/>
              <a:gd name="connsiteX2" fmla="*/ 1074593 w 1146232"/>
              <a:gd name="connsiteY2" fmla="*/ 0 h 716395"/>
              <a:gd name="connsiteX3" fmla="*/ 1146233 w 1146232"/>
              <a:gd name="connsiteY3" fmla="*/ 71640 h 716395"/>
              <a:gd name="connsiteX4" fmla="*/ 1146232 w 1146232"/>
              <a:gd name="connsiteY4" fmla="*/ 644756 h 716395"/>
              <a:gd name="connsiteX5" fmla="*/ 1074592 w 1146232"/>
              <a:gd name="connsiteY5" fmla="*/ 716396 h 716395"/>
              <a:gd name="connsiteX6" fmla="*/ 71640 w 1146232"/>
              <a:gd name="connsiteY6" fmla="*/ 716395 h 716395"/>
              <a:gd name="connsiteX7" fmla="*/ 0 w 1146232"/>
              <a:gd name="connsiteY7" fmla="*/ 644755 h 716395"/>
              <a:gd name="connsiteX8" fmla="*/ 0 w 1146232"/>
              <a:gd name="connsiteY8" fmla="*/ 71640 h 71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2" h="716395">
                <a:moveTo>
                  <a:pt x="0" y="71640"/>
                </a:moveTo>
                <a:cubicBezTo>
                  <a:pt x="0" y="32074"/>
                  <a:pt x="32074" y="0"/>
                  <a:pt x="71640" y="0"/>
                </a:cubicBezTo>
                <a:lnTo>
                  <a:pt x="1074593" y="0"/>
                </a:lnTo>
                <a:cubicBezTo>
                  <a:pt x="1114159" y="0"/>
                  <a:pt x="1146233" y="32074"/>
                  <a:pt x="1146233" y="71640"/>
                </a:cubicBezTo>
                <a:cubicBezTo>
                  <a:pt x="1146233" y="262679"/>
                  <a:pt x="1146232" y="453717"/>
                  <a:pt x="1146232" y="644756"/>
                </a:cubicBezTo>
                <a:cubicBezTo>
                  <a:pt x="1146232" y="684322"/>
                  <a:pt x="1114158" y="716396"/>
                  <a:pt x="1074592" y="716396"/>
                </a:cubicBezTo>
                <a:lnTo>
                  <a:pt x="71640" y="716395"/>
                </a:lnTo>
                <a:cubicBezTo>
                  <a:pt x="32074" y="716395"/>
                  <a:pt x="0" y="684321"/>
                  <a:pt x="0" y="644755"/>
                </a:cubicBezTo>
                <a:lnTo>
                  <a:pt x="0" y="7164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032" tIns="33682" rIns="40032" bIns="3368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solidFill>
                  <a:srgbClr val="71708D"/>
                </a:solidFill>
                <a:latin typeface="Century Gothic" charset="0"/>
                <a:ea typeface="Century Gothic" charset="0"/>
                <a:cs typeface="Century Gothic" charset="0"/>
              </a:rPr>
              <a:t>Capacitation of hospital beds through erection of field hospitals</a:t>
            </a:r>
            <a:endParaRPr lang="en-US" sz="1600" kern="1200" dirty="0">
              <a:solidFill>
                <a:srgbClr val="71708D"/>
              </a:solidFill>
              <a:latin typeface="Century Gothic" charset="0"/>
              <a:ea typeface="Century Gothic" charset="0"/>
              <a:cs typeface="Century Gothic" charset="0"/>
            </a:endParaRPr>
          </a:p>
        </p:txBody>
      </p:sp>
      <p:sp>
        <p:nvSpPr>
          <p:cNvPr id="10" name="Freeform 9"/>
          <p:cNvSpPr/>
          <p:nvPr/>
        </p:nvSpPr>
        <p:spPr>
          <a:xfrm>
            <a:off x="2647450" y="5337724"/>
            <a:ext cx="2250204" cy="804155"/>
          </a:xfrm>
          <a:custGeom>
            <a:avLst/>
            <a:gdLst>
              <a:gd name="connsiteX0" fmla="*/ 0 w 1146232"/>
              <a:gd name="connsiteY0" fmla="*/ 71640 h 716395"/>
              <a:gd name="connsiteX1" fmla="*/ 71640 w 1146232"/>
              <a:gd name="connsiteY1" fmla="*/ 0 h 716395"/>
              <a:gd name="connsiteX2" fmla="*/ 1074593 w 1146232"/>
              <a:gd name="connsiteY2" fmla="*/ 0 h 716395"/>
              <a:gd name="connsiteX3" fmla="*/ 1146233 w 1146232"/>
              <a:gd name="connsiteY3" fmla="*/ 71640 h 716395"/>
              <a:gd name="connsiteX4" fmla="*/ 1146232 w 1146232"/>
              <a:gd name="connsiteY4" fmla="*/ 644756 h 716395"/>
              <a:gd name="connsiteX5" fmla="*/ 1074592 w 1146232"/>
              <a:gd name="connsiteY5" fmla="*/ 716396 h 716395"/>
              <a:gd name="connsiteX6" fmla="*/ 71640 w 1146232"/>
              <a:gd name="connsiteY6" fmla="*/ 716395 h 716395"/>
              <a:gd name="connsiteX7" fmla="*/ 0 w 1146232"/>
              <a:gd name="connsiteY7" fmla="*/ 644755 h 716395"/>
              <a:gd name="connsiteX8" fmla="*/ 0 w 1146232"/>
              <a:gd name="connsiteY8" fmla="*/ 71640 h 71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232" h="716395">
                <a:moveTo>
                  <a:pt x="0" y="71640"/>
                </a:moveTo>
                <a:cubicBezTo>
                  <a:pt x="0" y="32074"/>
                  <a:pt x="32074" y="0"/>
                  <a:pt x="71640" y="0"/>
                </a:cubicBezTo>
                <a:lnTo>
                  <a:pt x="1074593" y="0"/>
                </a:lnTo>
                <a:cubicBezTo>
                  <a:pt x="1114159" y="0"/>
                  <a:pt x="1146233" y="32074"/>
                  <a:pt x="1146233" y="71640"/>
                </a:cubicBezTo>
                <a:cubicBezTo>
                  <a:pt x="1146233" y="262679"/>
                  <a:pt x="1146232" y="453717"/>
                  <a:pt x="1146232" y="644756"/>
                </a:cubicBezTo>
                <a:cubicBezTo>
                  <a:pt x="1146232" y="684322"/>
                  <a:pt x="1114158" y="716396"/>
                  <a:pt x="1074592" y="716396"/>
                </a:cubicBezTo>
                <a:lnTo>
                  <a:pt x="71640" y="716395"/>
                </a:lnTo>
                <a:cubicBezTo>
                  <a:pt x="32074" y="716395"/>
                  <a:pt x="0" y="684321"/>
                  <a:pt x="0" y="644755"/>
                </a:cubicBezTo>
                <a:lnTo>
                  <a:pt x="0" y="7164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032" tIns="33682" rIns="40032" bIns="3368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solidFill>
                  <a:srgbClr val="71708D"/>
                </a:solidFill>
                <a:latin typeface="Century Gothic" charset="0"/>
                <a:ea typeface="Century Gothic" charset="0"/>
                <a:cs typeface="Century Gothic" charset="0"/>
              </a:rPr>
              <a:t>Other Expenditure</a:t>
            </a:r>
            <a:endParaRPr lang="en-US" sz="1600" kern="1200" dirty="0">
              <a:solidFill>
                <a:srgbClr val="71708D"/>
              </a:solidFill>
              <a:latin typeface="Century Gothic" charset="0"/>
              <a:ea typeface="Century Gothic" charset="0"/>
              <a:cs typeface="Century Gothic" charset="0"/>
            </a:endParaRPr>
          </a:p>
        </p:txBody>
      </p:sp>
      <p:sp>
        <p:nvSpPr>
          <p:cNvPr id="11" name="Freeform 10"/>
          <p:cNvSpPr/>
          <p:nvPr/>
        </p:nvSpPr>
        <p:spPr>
          <a:xfrm>
            <a:off x="6290707" y="1237960"/>
            <a:ext cx="2806300" cy="716395"/>
          </a:xfrm>
          <a:custGeom>
            <a:avLst/>
            <a:gdLst>
              <a:gd name="connsiteX0" fmla="*/ 0 w 1432790"/>
              <a:gd name="connsiteY0" fmla="*/ 71640 h 716395"/>
              <a:gd name="connsiteX1" fmla="*/ 71640 w 1432790"/>
              <a:gd name="connsiteY1" fmla="*/ 0 h 716395"/>
              <a:gd name="connsiteX2" fmla="*/ 1361151 w 1432790"/>
              <a:gd name="connsiteY2" fmla="*/ 0 h 716395"/>
              <a:gd name="connsiteX3" fmla="*/ 1432791 w 1432790"/>
              <a:gd name="connsiteY3" fmla="*/ 71640 h 716395"/>
              <a:gd name="connsiteX4" fmla="*/ 1432790 w 1432790"/>
              <a:gd name="connsiteY4" fmla="*/ 644756 h 716395"/>
              <a:gd name="connsiteX5" fmla="*/ 1361150 w 1432790"/>
              <a:gd name="connsiteY5" fmla="*/ 716396 h 716395"/>
              <a:gd name="connsiteX6" fmla="*/ 71640 w 1432790"/>
              <a:gd name="connsiteY6" fmla="*/ 716395 h 716395"/>
              <a:gd name="connsiteX7" fmla="*/ 0 w 1432790"/>
              <a:gd name="connsiteY7" fmla="*/ 644755 h 716395"/>
              <a:gd name="connsiteX8" fmla="*/ 0 w 1432790"/>
              <a:gd name="connsiteY8" fmla="*/ 71640 h 71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790" h="716395">
                <a:moveTo>
                  <a:pt x="0" y="71640"/>
                </a:moveTo>
                <a:cubicBezTo>
                  <a:pt x="0" y="32074"/>
                  <a:pt x="32074" y="0"/>
                  <a:pt x="71640" y="0"/>
                </a:cubicBezTo>
                <a:lnTo>
                  <a:pt x="1361151" y="0"/>
                </a:lnTo>
                <a:cubicBezTo>
                  <a:pt x="1400717" y="0"/>
                  <a:pt x="1432791" y="32074"/>
                  <a:pt x="1432791" y="71640"/>
                </a:cubicBezTo>
                <a:cubicBezTo>
                  <a:pt x="1432791" y="262679"/>
                  <a:pt x="1432790" y="453717"/>
                  <a:pt x="1432790" y="644756"/>
                </a:cubicBezTo>
                <a:cubicBezTo>
                  <a:pt x="1432790" y="684322"/>
                  <a:pt x="1400716" y="716396"/>
                  <a:pt x="1361150" y="716396"/>
                </a:cubicBezTo>
                <a:lnTo>
                  <a:pt x="71640" y="716395"/>
                </a:lnTo>
                <a:cubicBezTo>
                  <a:pt x="32074" y="716395"/>
                  <a:pt x="0" y="684321"/>
                  <a:pt x="0" y="644755"/>
                </a:cubicBezTo>
                <a:lnTo>
                  <a:pt x="0" y="7164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182" tIns="71782" rIns="97182" bIns="71782" numCol="1" spcCol="1270" anchor="ctr" anchorCtr="0">
            <a:noAutofit/>
          </a:bodyPr>
          <a:lstStyle/>
          <a:p>
            <a:pPr algn="ctr" defTabSz="1778000">
              <a:lnSpc>
                <a:spcPct val="90000"/>
              </a:lnSpc>
              <a:spcBef>
                <a:spcPct val="0"/>
              </a:spcBef>
              <a:spcAft>
                <a:spcPct val="35000"/>
              </a:spcAft>
            </a:pPr>
            <a:r>
              <a:rPr lang="en-US" sz="2000" dirty="0" smtClean="0">
                <a:latin typeface="Century Gothic" panose="020B0502020202020204" pitchFamily="34" charset="0"/>
              </a:rPr>
              <a:t>Sub-focus area</a:t>
            </a:r>
            <a:endParaRPr lang="en-US" sz="2000" dirty="0">
              <a:latin typeface="Century Gothic" panose="020B0502020202020204" pitchFamily="34" charset="0"/>
            </a:endParaRPr>
          </a:p>
        </p:txBody>
      </p:sp>
      <p:cxnSp>
        <p:nvCxnSpPr>
          <p:cNvPr id="12" name="Straight Arrow Connector 11"/>
          <p:cNvCxnSpPr/>
          <p:nvPr/>
        </p:nvCxnSpPr>
        <p:spPr>
          <a:xfrm>
            <a:off x="5556510" y="2536696"/>
            <a:ext cx="358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14227" y="2066151"/>
            <a:ext cx="2743264"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Procurement Process</a:t>
            </a:r>
          </a:p>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Recording</a:t>
            </a:r>
          </a:p>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Storage</a:t>
            </a:r>
          </a:p>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Distribution</a:t>
            </a:r>
          </a:p>
        </p:txBody>
      </p:sp>
      <p:sp>
        <p:nvSpPr>
          <p:cNvPr id="14" name="TextBox 13"/>
          <p:cNvSpPr txBox="1"/>
          <p:nvPr/>
        </p:nvSpPr>
        <p:spPr>
          <a:xfrm>
            <a:off x="6522276" y="3252356"/>
            <a:ext cx="2670988"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Community Testing</a:t>
            </a:r>
          </a:p>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Case management solution</a:t>
            </a:r>
          </a:p>
        </p:txBody>
      </p:sp>
      <p:sp>
        <p:nvSpPr>
          <p:cNvPr id="15" name="TextBox 14"/>
          <p:cNvSpPr txBox="1"/>
          <p:nvPr/>
        </p:nvSpPr>
        <p:spPr>
          <a:xfrm>
            <a:off x="6514227" y="4149409"/>
            <a:ext cx="2848864"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Procurement Process</a:t>
            </a:r>
          </a:p>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Construction and Commissioning</a:t>
            </a:r>
          </a:p>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Decommissioning</a:t>
            </a:r>
          </a:p>
        </p:txBody>
      </p:sp>
      <p:sp>
        <p:nvSpPr>
          <p:cNvPr id="16" name="TextBox 15"/>
          <p:cNvSpPr txBox="1"/>
          <p:nvPr/>
        </p:nvSpPr>
        <p:spPr>
          <a:xfrm>
            <a:off x="6563591" y="5575471"/>
            <a:ext cx="2210757" cy="307777"/>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rgbClr val="71708D"/>
                </a:solidFill>
                <a:latin typeface="Century Gothic" charset="0"/>
                <a:ea typeface="Century Gothic" charset="0"/>
                <a:cs typeface="Century Gothic" charset="0"/>
              </a:rPr>
              <a:t>Procurement Process</a:t>
            </a:r>
          </a:p>
        </p:txBody>
      </p:sp>
      <p:cxnSp>
        <p:nvCxnSpPr>
          <p:cNvPr id="17" name="Straight Arrow Connector 16"/>
          <p:cNvCxnSpPr/>
          <p:nvPr/>
        </p:nvCxnSpPr>
        <p:spPr>
          <a:xfrm>
            <a:off x="5556510" y="4702577"/>
            <a:ext cx="358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58799" y="3602146"/>
            <a:ext cx="358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601080" y="5715165"/>
            <a:ext cx="358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472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AUDIT OBSERVATIONS</a:t>
            </a:r>
            <a:endParaRPr lang="en-US" b="1" dirty="0"/>
          </a:p>
        </p:txBody>
      </p:sp>
    </p:spTree>
    <p:extLst>
      <p:ext uri="{BB962C8B-B14F-4D97-AF65-F5344CB8AC3E}">
        <p14:creationId xmlns:p14="http://schemas.microsoft.com/office/powerpoint/2010/main" val="167125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2559" y="2698386"/>
            <a:ext cx="10373990" cy="949485"/>
          </a:xfrm>
        </p:spPr>
        <p:txBody>
          <a:bodyPr/>
          <a:lstStyle/>
          <a:p>
            <a:r>
              <a:rPr lang="en-US" dirty="0" smtClean="0"/>
              <a:t>SECTION A:</a:t>
            </a:r>
            <a:r>
              <a:rPr lang="en-US" sz="4800" dirty="0"/>
              <a:t/>
            </a:r>
            <a:br>
              <a:rPr lang="en-US" sz="4800" dirty="0"/>
            </a:br>
            <a:r>
              <a:rPr lang="en-US" dirty="0"/>
              <a:t>Procurement and contract management</a:t>
            </a:r>
          </a:p>
        </p:txBody>
      </p:sp>
    </p:spTree>
    <p:extLst>
      <p:ext uri="{BB962C8B-B14F-4D97-AF65-F5344CB8AC3E}">
        <p14:creationId xmlns:p14="http://schemas.microsoft.com/office/powerpoint/2010/main" val="1145729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81E71C805E148B4B8E341B49BE5DB" ma:contentTypeVersion="0" ma:contentTypeDescription="Create a new document." ma:contentTypeScope="" ma:versionID="ed7a2bd22d55bb930b5c5f47dd844726">
  <xsd:schema xmlns:xsd="http://www.w3.org/2001/XMLSchema" xmlns:xs="http://www.w3.org/2001/XMLSchema" xmlns:p="http://schemas.microsoft.com/office/2006/metadata/properties" xmlns:ns2="db9a61e7-e58b-4a0f-a1f0-f0fe15068406" targetNamespace="http://schemas.microsoft.com/office/2006/metadata/properties" ma:root="true" ma:fieldsID="54871da8e3a5dc7dee505a93f5ce489b" ns2:_="">
    <xsd:import namespace="db9a61e7-e58b-4a0f-a1f0-f0fe1506840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a61e7-e58b-4a0f-a1f0-f0fe1506840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3A254-1486-4026-B24F-30FF8DE41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a61e7-e58b-4a0f-a1f0-f0fe150684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795337-C051-4DA2-985E-BB1D84730014}">
  <ds:schemaRefs>
    <ds:schemaRef ds:uri="db9a61e7-e58b-4a0f-a1f0-f0fe15068406"/>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CFDA00E-8359-4272-B09C-BBD13620642F}">
  <ds:schemaRefs>
    <ds:schemaRef ds:uri="http://schemas.microsoft.com/sharepoint/events"/>
  </ds:schemaRefs>
</ds:datastoreItem>
</file>

<file path=customXml/itemProps4.xml><?xml version="1.0" encoding="utf-8"?>
<ds:datastoreItem xmlns:ds="http://schemas.openxmlformats.org/officeDocument/2006/customXml" ds:itemID="{389E3579-B11F-4943-B50B-5D54D98124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2590</TotalTime>
  <Words>3279</Words>
  <Application>Microsoft Office PowerPoint</Application>
  <PresentationFormat>Widescreen</PresentationFormat>
  <Paragraphs>279</Paragraphs>
  <Slides>33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Bahnschrift</vt:lpstr>
      <vt:lpstr>Calibri</vt:lpstr>
      <vt:lpstr>Century Gothic</vt:lpstr>
      <vt:lpstr>Wingdings</vt:lpstr>
      <vt:lpstr>1_Office Theme</vt:lpstr>
      <vt:lpstr>Office Theme</vt:lpstr>
      <vt:lpstr>PowerPoint Presentation</vt:lpstr>
      <vt:lpstr>PowerPoint Presentation</vt:lpstr>
      <vt:lpstr>INTRODUCTION</vt:lpstr>
      <vt:lpstr>The role of the Auditor-General of South Africa </vt:lpstr>
      <vt:lpstr>The Covid-19 audit is a real-time audit with 3 components</vt:lpstr>
      <vt:lpstr>Healthcare Services</vt:lpstr>
      <vt:lpstr>The role of the Auditor-General of South Africa </vt:lpstr>
      <vt:lpstr>KEY AUDIT OBSERVATIONS</vt:lpstr>
      <vt:lpstr>SECTION A: Procurement and contract management</vt:lpstr>
      <vt:lpstr>Personal Protective Equipment (PPE) for Healthcare workers </vt:lpstr>
      <vt:lpstr>Personal Protective Equipment (PPE) for Healthcare workers </vt:lpstr>
      <vt:lpstr>Temporary quarantine facilities &amp; field hospitals</vt:lpstr>
      <vt:lpstr>SECTION B: Focus Areas</vt:lpstr>
      <vt:lpstr>FOCUS AREA 1: Personal Protective Equipment (PPE) for Healthcare workers</vt:lpstr>
      <vt:lpstr>Value Chain- PPE</vt:lpstr>
      <vt:lpstr>Key audit observations - Recording, storage and/or distribution of PPE </vt:lpstr>
      <vt:lpstr>Poor storage practices at bulk storage and health care facilities  </vt:lpstr>
      <vt:lpstr>Poor storage practices at bulk storage and health care facilities - Examples</vt:lpstr>
      <vt:lpstr>FOCUS AREA 2: Community testing and case management solution</vt:lpstr>
      <vt:lpstr>Value Chain- Community testing and case management solution</vt:lpstr>
      <vt:lpstr>Key audit observations</vt:lpstr>
      <vt:lpstr>FOCUS AREA 3: Temporary quarantine facilities and field hospitals </vt:lpstr>
      <vt:lpstr>Value Chain - Temporary quarantine facilities and field hospitals</vt:lpstr>
      <vt:lpstr>Key audit observations</vt:lpstr>
      <vt:lpstr>RECOMMENDATIONS &amp; FOLLOW UP FROM SR1</vt:lpstr>
      <vt:lpstr>Recommendations</vt:lpstr>
      <vt:lpstr>SR 1 Findings, key commitments and follow up in SR 2</vt:lpstr>
      <vt:lpstr>SR 1 Findings, key commitments and follow up in SR 2</vt:lpstr>
      <vt:lpstr>SR 1 Findings, key commitments and follow up in SR 2</vt:lpstr>
      <vt:lpstr>CONCLUSION</vt:lpstr>
      <vt:lpstr>Conclusion</vt:lpstr>
      <vt:lpstr>Conclusion</vt:lpstr>
      <vt:lpstr>Our social media platforms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 Haan,Eugene (DBE)</cp:lastModifiedBy>
  <cp:revision>114</cp:revision>
  <dcterms:created xsi:type="dcterms:W3CDTF">2019-03-13T13:21:24Z</dcterms:created>
  <dcterms:modified xsi:type="dcterms:W3CDTF">2021-05-26T17:55:15Z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0x01010034B81E71C805E148B4B8E341B49BE5DB</vt:lpwstr>
  </property>
</Properties>
</file>