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58" r:id="rId6"/>
    <p:sldId id="275" r:id="rId7"/>
    <p:sldId id="262" r:id="rId8"/>
    <p:sldId id="276" r:id="rId9"/>
    <p:sldId id="277" r:id="rId10"/>
    <p:sldId id="278" r:id="rId11"/>
    <p:sldId id="279" r:id="rId12"/>
    <p:sldId id="280" r:id="rId13"/>
    <p:sldId id="281" r:id="rId14"/>
    <p:sldId id="266" r:id="rId15"/>
    <p:sldId id="282" r:id="rId16"/>
    <p:sldId id="283" r:id="rId17"/>
    <p:sldId id="284" r:id="rId18"/>
    <p:sldId id="285" r:id="rId19"/>
    <p:sldId id="286" r:id="rId20"/>
    <p:sldId id="287" r:id="rId21"/>
    <p:sldId id="288" r:id="rId22"/>
    <p:sldId id="289"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4168908809430307E-2"/>
          <c:y val="0.1174423323290984"/>
          <c:w val="0.97166218238113944"/>
          <c:h val="0.76174584651710553"/>
        </c:manualLayout>
      </c:layout>
      <c:pie3DChart>
        <c:varyColors val="1"/>
        <c:ser>
          <c:idx val="0"/>
          <c:order val="0"/>
          <c:tx>
            <c:strRef>
              <c:f>Sheet1!$B$1</c:f>
              <c:strCache>
                <c:ptCount val="1"/>
                <c:pt idx="0">
                  <c:v>TOTAL REQUIRED 5369</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F08-4BD8-BAE0-72E1D704159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F08-4BD8-BAE0-72E1D7041596}"/>
              </c:ext>
            </c:extLst>
          </c:dPt>
          <c:dLbls>
            <c:dLbl>
              <c:idx val="0"/>
              <c:tx>
                <c:rich>
                  <a:bodyPr/>
                  <a:lstStyle/>
                  <a:p>
                    <a:fld id="{48509F99-D029-49D9-81F1-812955473F02}" type="CATEGORYNAME">
                      <a:rPr lang="en-US"/>
                      <a:pPr/>
                      <a:t>[CATEGORY NAME]</a:t>
                    </a:fld>
                    <a:r>
                      <a:rPr lang="en-US"/>
                      <a:t>
</a:t>
                    </a:r>
                    <a:fld id="{76DFF2EB-2977-4561-9B6E-FC55FE723277}" type="PERCENTAGE">
                      <a:rPr lang="en-US"/>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08-4BD8-BAE0-72E1D7041596}"/>
                </c:ext>
              </c:extLst>
            </c:dLbl>
            <c:dLbl>
              <c:idx val="1"/>
              <c:tx>
                <c:rich>
                  <a:bodyPr/>
                  <a:lstStyle/>
                  <a:p>
                    <a:fld id="{428D6942-35B4-4D4F-8A19-718F9066EE86}" type="CATEGORYNAME">
                      <a:rPr lang="en-US"/>
                      <a:pPr/>
                      <a:t>[CATEGORY NAME]</a:t>
                    </a:fld>
                    <a:r>
                      <a:rPr lang="en-US"/>
                      <a:t>
</a:t>
                    </a:r>
                    <a:fld id="{BF97EA39-9D45-4001-8417-6F08ED5E1939}" type="PERCENTAGE">
                      <a:rPr lang="en-US"/>
                      <a:pPr/>
                      <a:t>[PERCENTAGE]</a:t>
                    </a:fld>
                    <a:endParaRPr lang="en-US"/>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F08-4BD8-BAE0-72E1D7041596}"/>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CURRENT STAFFING 1691</c:v>
                </c:pt>
                <c:pt idx="1">
                  <c:v>SHORTFALL 3678</c:v>
                </c:pt>
              </c:strCache>
            </c:strRef>
          </c:cat>
          <c:val>
            <c:numRef>
              <c:f>Sheet1!$B$2:$B$3</c:f>
              <c:numCache>
                <c:formatCode>General</c:formatCode>
                <c:ptCount val="2"/>
                <c:pt idx="0">
                  <c:v>1691</c:v>
                </c:pt>
                <c:pt idx="1">
                  <c:v>3678</c:v>
                </c:pt>
              </c:numCache>
            </c:numRef>
          </c:val>
          <c:extLst>
            <c:ext xmlns:c16="http://schemas.microsoft.com/office/drawing/2014/chart" uri="{C3380CC4-5D6E-409C-BE32-E72D297353CC}">
              <c16:uniqueId val="{00000004-6F08-4BD8-BAE0-72E1D7041596}"/>
            </c:ext>
          </c:extLst>
        </c:ser>
        <c:dLbls>
          <c:dLblPos val="ctr"/>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2F76A0-DDA4-408D-A5E5-0D046D2E05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7553EA04-7607-41BA-ADA8-38F322D1CF6A}">
      <dgm:prSet/>
      <dgm:spPr>
        <a:solidFill>
          <a:srgbClr val="FFFF00"/>
        </a:solidFill>
      </dgm:spPr>
      <dgm:t>
        <a:bodyPr/>
        <a:lstStyle/>
        <a:p>
          <a:pPr algn="ctr" rtl="0"/>
          <a:r>
            <a:rPr lang="en-US" dirty="0">
              <a:solidFill>
                <a:schemeClr val="tx1"/>
              </a:solidFill>
            </a:rPr>
            <a:t>Properly constituted , democratically elected body representing Environmental Health Practitioners in South Africa</a:t>
          </a:r>
          <a:endParaRPr lang="en-ZA" dirty="0">
            <a:solidFill>
              <a:schemeClr val="tx1"/>
            </a:solidFill>
          </a:endParaRPr>
        </a:p>
      </dgm:t>
    </dgm:pt>
    <dgm:pt modelId="{12088FCA-13BC-414C-8645-70297FBAF59C}" type="parTrans" cxnId="{6FF75DC3-62B3-4664-8507-20A6EAF5A23A}">
      <dgm:prSet/>
      <dgm:spPr/>
      <dgm:t>
        <a:bodyPr/>
        <a:lstStyle/>
        <a:p>
          <a:pPr algn="ctr"/>
          <a:endParaRPr lang="en-ZA"/>
        </a:p>
      </dgm:t>
    </dgm:pt>
    <dgm:pt modelId="{0167BE41-9FC6-494E-B895-61E7A58C4881}" type="sibTrans" cxnId="{6FF75DC3-62B3-4664-8507-20A6EAF5A23A}">
      <dgm:prSet/>
      <dgm:spPr/>
      <dgm:t>
        <a:bodyPr/>
        <a:lstStyle/>
        <a:p>
          <a:pPr algn="ctr"/>
          <a:endParaRPr lang="en-ZA"/>
        </a:p>
      </dgm:t>
    </dgm:pt>
    <dgm:pt modelId="{73411F15-457A-4146-93F7-E073AB828DCE}" type="pres">
      <dgm:prSet presAssocID="{0B2F76A0-DDA4-408D-A5E5-0D046D2E05DA}" presName="linear" presStyleCnt="0">
        <dgm:presLayoutVars>
          <dgm:animLvl val="lvl"/>
          <dgm:resizeHandles val="exact"/>
        </dgm:presLayoutVars>
      </dgm:prSet>
      <dgm:spPr/>
      <dgm:t>
        <a:bodyPr/>
        <a:lstStyle/>
        <a:p>
          <a:endParaRPr lang="en-US"/>
        </a:p>
      </dgm:t>
    </dgm:pt>
    <dgm:pt modelId="{03715D66-789E-4AC7-A36A-AF2BD62B9012}" type="pres">
      <dgm:prSet presAssocID="{7553EA04-7607-41BA-ADA8-38F322D1CF6A}" presName="parentText" presStyleLbl="node1" presStyleIdx="0" presStyleCnt="1" custLinFactNeighborX="55" custLinFactNeighborY="19014">
        <dgm:presLayoutVars>
          <dgm:chMax val="0"/>
          <dgm:bulletEnabled val="1"/>
        </dgm:presLayoutVars>
      </dgm:prSet>
      <dgm:spPr/>
      <dgm:t>
        <a:bodyPr/>
        <a:lstStyle/>
        <a:p>
          <a:endParaRPr lang="en-US"/>
        </a:p>
      </dgm:t>
    </dgm:pt>
  </dgm:ptLst>
  <dgm:cxnLst>
    <dgm:cxn modelId="{6FF75DC3-62B3-4664-8507-20A6EAF5A23A}" srcId="{0B2F76A0-DDA4-408D-A5E5-0D046D2E05DA}" destId="{7553EA04-7607-41BA-ADA8-38F322D1CF6A}" srcOrd="0" destOrd="0" parTransId="{12088FCA-13BC-414C-8645-70297FBAF59C}" sibTransId="{0167BE41-9FC6-494E-B895-61E7A58C4881}"/>
    <dgm:cxn modelId="{936FB7DA-85AA-4ECF-B419-CA96E1038F1E}" type="presOf" srcId="{7553EA04-7607-41BA-ADA8-38F322D1CF6A}" destId="{03715D66-789E-4AC7-A36A-AF2BD62B9012}" srcOrd="0" destOrd="0" presId="urn:microsoft.com/office/officeart/2005/8/layout/vList2"/>
    <dgm:cxn modelId="{7360D7A2-5770-4D50-A1E4-3122B9388DFF}" type="presOf" srcId="{0B2F76A0-DDA4-408D-A5E5-0D046D2E05DA}" destId="{73411F15-457A-4146-93F7-E073AB828DCE}" srcOrd="0" destOrd="0" presId="urn:microsoft.com/office/officeart/2005/8/layout/vList2"/>
    <dgm:cxn modelId="{A70FD894-8786-42DD-A5E5-A28FC9AC43ED}" type="presParOf" srcId="{73411F15-457A-4146-93F7-E073AB828DCE}" destId="{03715D66-789E-4AC7-A36A-AF2BD62B901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6A4BE-60FC-46C3-A77B-D452DF40082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A"/>
        </a:p>
      </dgm:t>
    </dgm:pt>
    <dgm:pt modelId="{D182D9E1-1D69-4362-BABB-7CB80029D5EB}">
      <dgm:prSet custT="1"/>
      <dgm:spPr>
        <a:solidFill>
          <a:srgbClr val="FF6600"/>
        </a:solidFill>
      </dgm:spPr>
      <dgm:t>
        <a:bodyPr/>
        <a:lstStyle/>
        <a:p>
          <a:pPr rtl="0"/>
          <a:r>
            <a:rPr lang="en-US" sz="2000" dirty="0">
              <a:solidFill>
                <a:schemeClr val="bg1"/>
              </a:solidFill>
            </a:rPr>
            <a:t>We are the only recognized body representing EHP’s and EHA’s in South Africa </a:t>
          </a:r>
          <a:r>
            <a:rPr lang="en-US" sz="2700" dirty="0">
              <a:solidFill>
                <a:schemeClr val="bg1"/>
              </a:solidFill>
            </a:rPr>
            <a:t>:</a:t>
          </a:r>
          <a:endParaRPr lang="en-ZA" sz="2700" dirty="0">
            <a:solidFill>
              <a:schemeClr val="bg1"/>
            </a:solidFill>
          </a:endParaRPr>
        </a:p>
      </dgm:t>
    </dgm:pt>
    <dgm:pt modelId="{E3946858-5779-4FFC-9FE7-D8242C97F63D}" type="parTrans" cxnId="{F368A7FD-14CF-4400-A1DF-20E6BD61BB47}">
      <dgm:prSet/>
      <dgm:spPr/>
      <dgm:t>
        <a:bodyPr/>
        <a:lstStyle/>
        <a:p>
          <a:endParaRPr lang="en-ZA"/>
        </a:p>
      </dgm:t>
    </dgm:pt>
    <dgm:pt modelId="{286EF2F8-9868-499A-BA27-E82D62744AB5}" type="sibTrans" cxnId="{F368A7FD-14CF-4400-A1DF-20E6BD61BB47}">
      <dgm:prSet/>
      <dgm:spPr/>
      <dgm:t>
        <a:bodyPr/>
        <a:lstStyle/>
        <a:p>
          <a:endParaRPr lang="en-ZA"/>
        </a:p>
      </dgm:t>
    </dgm:pt>
    <dgm:pt modelId="{D0C893F3-09D3-408A-AF61-73E99166C4F8}" type="pres">
      <dgm:prSet presAssocID="{9156A4BE-60FC-46C3-A77B-D452DF40082F}" presName="Name0" presStyleCnt="0">
        <dgm:presLayoutVars>
          <dgm:chMax val="1"/>
          <dgm:dir/>
          <dgm:animLvl val="ctr"/>
          <dgm:resizeHandles val="exact"/>
        </dgm:presLayoutVars>
      </dgm:prSet>
      <dgm:spPr/>
      <dgm:t>
        <a:bodyPr/>
        <a:lstStyle/>
        <a:p>
          <a:endParaRPr lang="en-US"/>
        </a:p>
      </dgm:t>
    </dgm:pt>
    <dgm:pt modelId="{EA1BA5C9-F47F-492B-ADFD-3C855BADAC25}" type="pres">
      <dgm:prSet presAssocID="{D182D9E1-1D69-4362-BABB-7CB80029D5EB}" presName="centerShape" presStyleLbl="node0" presStyleIdx="0" presStyleCnt="1" custScaleX="447650" custScaleY="62658" custLinFactNeighborX="-4127" custLinFactNeighborY="3653"/>
      <dgm:spPr/>
      <dgm:t>
        <a:bodyPr/>
        <a:lstStyle/>
        <a:p>
          <a:endParaRPr lang="en-US"/>
        </a:p>
      </dgm:t>
    </dgm:pt>
  </dgm:ptLst>
  <dgm:cxnLst>
    <dgm:cxn modelId="{F368A7FD-14CF-4400-A1DF-20E6BD61BB47}" srcId="{9156A4BE-60FC-46C3-A77B-D452DF40082F}" destId="{D182D9E1-1D69-4362-BABB-7CB80029D5EB}" srcOrd="0" destOrd="0" parTransId="{E3946858-5779-4FFC-9FE7-D8242C97F63D}" sibTransId="{286EF2F8-9868-499A-BA27-E82D62744AB5}"/>
    <dgm:cxn modelId="{ACD6FC7A-D463-4ED0-96F4-B193B45EA452}" type="presOf" srcId="{9156A4BE-60FC-46C3-A77B-D452DF40082F}" destId="{D0C893F3-09D3-408A-AF61-73E99166C4F8}" srcOrd="0" destOrd="0" presId="urn:microsoft.com/office/officeart/2005/8/layout/radial6"/>
    <dgm:cxn modelId="{14D7E9CB-0847-40D9-A43D-B9430DA37A30}" type="presOf" srcId="{D182D9E1-1D69-4362-BABB-7CB80029D5EB}" destId="{EA1BA5C9-F47F-492B-ADFD-3C855BADAC25}" srcOrd="0" destOrd="0" presId="urn:microsoft.com/office/officeart/2005/8/layout/radial6"/>
    <dgm:cxn modelId="{D2F57113-E308-4B4B-9122-1D2C30387CDB}" type="presParOf" srcId="{D0C893F3-09D3-408A-AF61-73E99166C4F8}" destId="{EA1BA5C9-F47F-492B-ADFD-3C855BADAC25}"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26C9AC-D29C-45F9-8A90-A923D6810BC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CBA71117-9863-404B-B6D2-6A5EC11BE76D}">
      <dgm:prSet custT="1"/>
      <dgm:spPr>
        <a:solidFill>
          <a:srgbClr val="CE1D0A"/>
        </a:solidFill>
      </dgm:spPr>
      <dgm:t>
        <a:bodyPr/>
        <a:lstStyle/>
        <a:p>
          <a:pPr rtl="0"/>
          <a:r>
            <a:rPr lang="en-US" sz="1400" dirty="0">
              <a:solidFill>
                <a:schemeClr val="bg1"/>
              </a:solidFill>
            </a:rPr>
            <a:t>Recognized by the National  Department of Health</a:t>
          </a:r>
        </a:p>
        <a:p>
          <a:pPr rtl="0"/>
          <a:r>
            <a:rPr lang="en-US" sz="1400" dirty="0">
              <a:solidFill>
                <a:schemeClr val="bg1"/>
              </a:solidFill>
            </a:rPr>
            <a:t>  ( NDOH )</a:t>
          </a:r>
          <a:endParaRPr lang="en-ZA" sz="1400" dirty="0">
            <a:solidFill>
              <a:schemeClr val="bg1"/>
            </a:solidFill>
          </a:endParaRPr>
        </a:p>
      </dgm:t>
    </dgm:pt>
    <dgm:pt modelId="{593D3498-41B1-4EEB-BD7F-80BF3D3FA7E9}" type="parTrans" cxnId="{411D3E70-5A86-446E-9DFC-4262B944B30A}">
      <dgm:prSet/>
      <dgm:spPr/>
      <dgm:t>
        <a:bodyPr/>
        <a:lstStyle/>
        <a:p>
          <a:endParaRPr lang="en-ZA"/>
        </a:p>
      </dgm:t>
    </dgm:pt>
    <dgm:pt modelId="{F5756799-91F6-4F93-B1A2-FC3CA8CEF51B}" type="sibTrans" cxnId="{411D3E70-5A86-446E-9DFC-4262B944B30A}">
      <dgm:prSet/>
      <dgm:spPr>
        <a:solidFill>
          <a:srgbClr val="7030A0"/>
        </a:solidFill>
      </dgm:spPr>
      <dgm:t>
        <a:bodyPr/>
        <a:lstStyle/>
        <a:p>
          <a:endParaRPr lang="en-ZA"/>
        </a:p>
      </dgm:t>
    </dgm:pt>
    <dgm:pt modelId="{32798E20-23AA-4401-8CA9-25194F10C5E1}">
      <dgm:prSet custT="1"/>
      <dgm:spPr>
        <a:solidFill>
          <a:schemeClr val="accent3"/>
        </a:solidFill>
      </dgm:spPr>
      <dgm:t>
        <a:bodyPr/>
        <a:lstStyle/>
        <a:p>
          <a:pPr rtl="0"/>
          <a:r>
            <a:rPr lang="en-US" sz="1400" dirty="0">
              <a:solidFill>
                <a:schemeClr val="bg1"/>
              </a:solidFill>
            </a:rPr>
            <a:t>Recognized by the South African Local Government  Association ( SALGA </a:t>
          </a:r>
          <a:endParaRPr lang="en-ZA" sz="1400" dirty="0">
            <a:solidFill>
              <a:schemeClr val="bg1"/>
            </a:solidFill>
          </a:endParaRPr>
        </a:p>
      </dgm:t>
    </dgm:pt>
    <dgm:pt modelId="{44C5A435-7022-4628-B53C-D7247EB3D73F}" type="parTrans" cxnId="{B06A72AA-7F92-4B0A-97F9-11923A4E0579}">
      <dgm:prSet/>
      <dgm:spPr/>
      <dgm:t>
        <a:bodyPr/>
        <a:lstStyle/>
        <a:p>
          <a:endParaRPr lang="en-ZA"/>
        </a:p>
      </dgm:t>
    </dgm:pt>
    <dgm:pt modelId="{E246A536-D3A7-4EC3-84A7-707C188CF193}" type="sibTrans" cxnId="{B06A72AA-7F92-4B0A-97F9-11923A4E0579}">
      <dgm:prSet/>
      <dgm:spPr>
        <a:solidFill>
          <a:srgbClr val="7030A0"/>
        </a:solidFill>
      </dgm:spPr>
      <dgm:t>
        <a:bodyPr/>
        <a:lstStyle/>
        <a:p>
          <a:endParaRPr lang="en-ZA"/>
        </a:p>
      </dgm:t>
    </dgm:pt>
    <dgm:pt modelId="{526F949A-5333-4181-87F7-851E4EEC7478}">
      <dgm:prSet custT="1"/>
      <dgm:spPr>
        <a:solidFill>
          <a:srgbClr val="FFFF00"/>
        </a:solidFill>
      </dgm:spPr>
      <dgm:t>
        <a:bodyPr/>
        <a:lstStyle/>
        <a:p>
          <a:pPr rtl="0"/>
          <a:r>
            <a:rPr lang="en-US" sz="1400" b="1" dirty="0">
              <a:solidFill>
                <a:schemeClr val="tx1"/>
              </a:solidFill>
            </a:rPr>
            <a:t>Recognized by the National Department of Environmental Affairs</a:t>
          </a:r>
          <a:endParaRPr lang="en-ZA" sz="1400" b="1" dirty="0">
            <a:solidFill>
              <a:schemeClr val="tx1"/>
            </a:solidFill>
          </a:endParaRPr>
        </a:p>
      </dgm:t>
    </dgm:pt>
    <dgm:pt modelId="{FFB233C9-1CE1-4F64-B4AE-5EA314FBA434}" type="parTrans" cxnId="{2592FBC7-FC4C-4B38-BE12-799401DCA947}">
      <dgm:prSet/>
      <dgm:spPr/>
      <dgm:t>
        <a:bodyPr/>
        <a:lstStyle/>
        <a:p>
          <a:endParaRPr lang="en-ZA"/>
        </a:p>
      </dgm:t>
    </dgm:pt>
    <dgm:pt modelId="{EB2885B3-6118-49ED-9269-132F70E7FC02}" type="sibTrans" cxnId="{2592FBC7-FC4C-4B38-BE12-799401DCA947}">
      <dgm:prSet/>
      <dgm:spPr>
        <a:solidFill>
          <a:srgbClr val="7030A0"/>
        </a:solidFill>
      </dgm:spPr>
      <dgm:t>
        <a:bodyPr/>
        <a:lstStyle/>
        <a:p>
          <a:endParaRPr lang="en-ZA"/>
        </a:p>
      </dgm:t>
    </dgm:pt>
    <dgm:pt modelId="{14C80E98-CC6D-46C1-81C8-CBB989E464D7}">
      <dgm:prSet custT="1"/>
      <dgm:spPr>
        <a:solidFill>
          <a:srgbClr val="0ACE59"/>
        </a:solidFill>
      </dgm:spPr>
      <dgm:t>
        <a:bodyPr/>
        <a:lstStyle/>
        <a:p>
          <a:pPr rtl="0"/>
          <a:r>
            <a:rPr lang="en-US" sz="1600" b="1" dirty="0">
              <a:solidFill>
                <a:schemeClr val="tx1"/>
              </a:solidFill>
            </a:rPr>
            <a:t>( DEA )</a:t>
          </a:r>
          <a:endParaRPr lang="en-ZA" sz="1600" b="1" dirty="0">
            <a:solidFill>
              <a:schemeClr val="tx1"/>
            </a:solidFill>
          </a:endParaRPr>
        </a:p>
      </dgm:t>
    </dgm:pt>
    <dgm:pt modelId="{05486BEB-9387-4846-B599-571170386A56}" type="parTrans" cxnId="{DC2C13B5-596E-43E1-8121-7AB03D09A2E9}">
      <dgm:prSet/>
      <dgm:spPr/>
      <dgm:t>
        <a:bodyPr/>
        <a:lstStyle/>
        <a:p>
          <a:endParaRPr lang="en-ZA"/>
        </a:p>
      </dgm:t>
    </dgm:pt>
    <dgm:pt modelId="{72EB232F-FE5C-47B6-8D90-8C158692A256}" type="sibTrans" cxnId="{DC2C13B5-596E-43E1-8121-7AB03D09A2E9}">
      <dgm:prSet/>
      <dgm:spPr>
        <a:solidFill>
          <a:srgbClr val="7030A0"/>
        </a:solidFill>
      </dgm:spPr>
      <dgm:t>
        <a:bodyPr/>
        <a:lstStyle/>
        <a:p>
          <a:endParaRPr lang="en-ZA"/>
        </a:p>
      </dgm:t>
    </dgm:pt>
    <dgm:pt modelId="{4E44A86D-0B8F-4A43-BD53-00EB72B07A7C}">
      <dgm:prSet custT="1"/>
      <dgm:spPr>
        <a:solidFill>
          <a:schemeClr val="accent5">
            <a:lumMod val="75000"/>
          </a:schemeClr>
        </a:solidFill>
      </dgm:spPr>
      <dgm:t>
        <a:bodyPr/>
        <a:lstStyle/>
        <a:p>
          <a:pPr rtl="0"/>
          <a:r>
            <a:rPr lang="en-US" sz="1400" b="1" i="0" baseline="0" dirty="0">
              <a:solidFill>
                <a:schemeClr val="bg1"/>
              </a:solidFill>
            </a:rPr>
            <a:t>Recognized by the National Department of Veterinary Services and Agriculture</a:t>
          </a:r>
          <a:endParaRPr lang="en-ZA" sz="1400" b="1" dirty="0">
            <a:solidFill>
              <a:schemeClr val="bg1"/>
            </a:solidFill>
          </a:endParaRPr>
        </a:p>
      </dgm:t>
    </dgm:pt>
    <dgm:pt modelId="{9163B78A-00AC-4138-B02C-2D5B1506611F}" type="parTrans" cxnId="{50A1333F-C040-4BBC-A488-F75D1A2ABBB3}">
      <dgm:prSet/>
      <dgm:spPr/>
      <dgm:t>
        <a:bodyPr/>
        <a:lstStyle/>
        <a:p>
          <a:endParaRPr lang="en-ZA"/>
        </a:p>
      </dgm:t>
    </dgm:pt>
    <dgm:pt modelId="{B869CE1D-E6EE-4199-86FB-2C1E67F881B0}" type="sibTrans" cxnId="{50A1333F-C040-4BBC-A488-F75D1A2ABBB3}">
      <dgm:prSet/>
      <dgm:spPr>
        <a:solidFill>
          <a:srgbClr val="7030A0"/>
        </a:solidFill>
      </dgm:spPr>
      <dgm:t>
        <a:bodyPr/>
        <a:lstStyle/>
        <a:p>
          <a:endParaRPr lang="en-ZA"/>
        </a:p>
      </dgm:t>
    </dgm:pt>
    <dgm:pt modelId="{45C995CF-DA3D-4E28-B823-295A7940B29D}">
      <dgm:prSet custT="1"/>
      <dgm:spPr>
        <a:solidFill>
          <a:schemeClr val="accent3"/>
        </a:solidFill>
      </dgm:spPr>
      <dgm:t>
        <a:bodyPr/>
        <a:lstStyle/>
        <a:p>
          <a:pPr rtl="0"/>
          <a:r>
            <a:rPr lang="en-US" sz="1400" b="1" i="0" baseline="0" dirty="0">
              <a:solidFill>
                <a:schemeClr val="bg1"/>
              </a:solidFill>
            </a:rPr>
            <a:t>Recognized  by all the Tertiary Institutions , providing Environmental Health Training in the country</a:t>
          </a:r>
          <a:r>
            <a:rPr lang="en-US" sz="600" b="0" i="0" baseline="0" dirty="0"/>
            <a:t>.</a:t>
          </a:r>
          <a:endParaRPr lang="en-ZA" sz="600" dirty="0"/>
        </a:p>
      </dgm:t>
    </dgm:pt>
    <dgm:pt modelId="{90DE3B33-7368-4B6A-85C2-267D2CB65515}" type="parTrans" cxnId="{9696EE16-8E7C-468A-85CA-DC62F33F2F6E}">
      <dgm:prSet/>
      <dgm:spPr/>
      <dgm:t>
        <a:bodyPr/>
        <a:lstStyle/>
        <a:p>
          <a:endParaRPr lang="en-ZA"/>
        </a:p>
      </dgm:t>
    </dgm:pt>
    <dgm:pt modelId="{3B7CB5AA-5C45-42D5-8285-3F2390CED9CF}" type="sibTrans" cxnId="{9696EE16-8E7C-468A-85CA-DC62F33F2F6E}">
      <dgm:prSet/>
      <dgm:spPr>
        <a:solidFill>
          <a:srgbClr val="7030A0"/>
        </a:solidFill>
      </dgm:spPr>
      <dgm:t>
        <a:bodyPr/>
        <a:lstStyle/>
        <a:p>
          <a:endParaRPr lang="en-ZA"/>
        </a:p>
      </dgm:t>
    </dgm:pt>
    <dgm:pt modelId="{AA67F8B2-87F7-45E4-836C-B21E5DD299BC}" type="pres">
      <dgm:prSet presAssocID="{8E26C9AC-D29C-45F9-8A90-A923D6810BC3}" presName="cycle" presStyleCnt="0">
        <dgm:presLayoutVars>
          <dgm:dir/>
          <dgm:resizeHandles val="exact"/>
        </dgm:presLayoutVars>
      </dgm:prSet>
      <dgm:spPr/>
      <dgm:t>
        <a:bodyPr/>
        <a:lstStyle/>
        <a:p>
          <a:endParaRPr lang="en-US"/>
        </a:p>
      </dgm:t>
    </dgm:pt>
    <dgm:pt modelId="{06C611E4-7AD2-4355-BA8E-E1C535B9E706}" type="pres">
      <dgm:prSet presAssocID="{CBA71117-9863-404B-B6D2-6A5EC11BE76D}" presName="node" presStyleLbl="node1" presStyleIdx="0" presStyleCnt="6" custScaleX="161659" custRadScaleRad="103792" custRadScaleInc="51255">
        <dgm:presLayoutVars>
          <dgm:bulletEnabled val="1"/>
        </dgm:presLayoutVars>
      </dgm:prSet>
      <dgm:spPr/>
      <dgm:t>
        <a:bodyPr/>
        <a:lstStyle/>
        <a:p>
          <a:endParaRPr lang="en-US"/>
        </a:p>
      </dgm:t>
    </dgm:pt>
    <dgm:pt modelId="{F49D8C8E-04EA-42AB-ABE5-429175D0ABD2}" type="pres">
      <dgm:prSet presAssocID="{F5756799-91F6-4F93-B1A2-FC3CA8CEF51B}" presName="sibTrans" presStyleLbl="sibTrans2D1" presStyleIdx="0" presStyleCnt="6"/>
      <dgm:spPr/>
      <dgm:t>
        <a:bodyPr/>
        <a:lstStyle/>
        <a:p>
          <a:endParaRPr lang="en-US"/>
        </a:p>
      </dgm:t>
    </dgm:pt>
    <dgm:pt modelId="{E8FD4858-7A3C-4D8B-BFB0-713C94C5DF9E}" type="pres">
      <dgm:prSet presAssocID="{F5756799-91F6-4F93-B1A2-FC3CA8CEF51B}" presName="connectorText" presStyleLbl="sibTrans2D1" presStyleIdx="0" presStyleCnt="6"/>
      <dgm:spPr/>
      <dgm:t>
        <a:bodyPr/>
        <a:lstStyle/>
        <a:p>
          <a:endParaRPr lang="en-US"/>
        </a:p>
      </dgm:t>
    </dgm:pt>
    <dgm:pt modelId="{B00EF64E-FB0E-4142-AE9C-74286E861F62}" type="pres">
      <dgm:prSet presAssocID="{32798E20-23AA-4401-8CA9-25194F10C5E1}" presName="node" presStyleLbl="node1" presStyleIdx="1" presStyleCnt="6" custScaleX="173498" custRadScaleRad="137074" custRadScaleInc="33773">
        <dgm:presLayoutVars>
          <dgm:bulletEnabled val="1"/>
        </dgm:presLayoutVars>
      </dgm:prSet>
      <dgm:spPr/>
      <dgm:t>
        <a:bodyPr/>
        <a:lstStyle/>
        <a:p>
          <a:endParaRPr lang="en-US"/>
        </a:p>
      </dgm:t>
    </dgm:pt>
    <dgm:pt modelId="{3E9EBC77-A711-48E9-A603-069AA02B1D3B}" type="pres">
      <dgm:prSet presAssocID="{E246A536-D3A7-4EC3-84A7-707C188CF193}" presName="sibTrans" presStyleLbl="sibTrans2D1" presStyleIdx="1" presStyleCnt="6"/>
      <dgm:spPr/>
      <dgm:t>
        <a:bodyPr/>
        <a:lstStyle/>
        <a:p>
          <a:endParaRPr lang="en-US"/>
        </a:p>
      </dgm:t>
    </dgm:pt>
    <dgm:pt modelId="{BFCC0411-3A48-4770-BD35-099CF71593F9}" type="pres">
      <dgm:prSet presAssocID="{E246A536-D3A7-4EC3-84A7-707C188CF193}" presName="connectorText" presStyleLbl="sibTrans2D1" presStyleIdx="1" presStyleCnt="6"/>
      <dgm:spPr/>
      <dgm:t>
        <a:bodyPr/>
        <a:lstStyle/>
        <a:p>
          <a:endParaRPr lang="en-US"/>
        </a:p>
      </dgm:t>
    </dgm:pt>
    <dgm:pt modelId="{487542BB-7D1C-40B3-ADB5-421672370E7F}" type="pres">
      <dgm:prSet presAssocID="{526F949A-5333-4181-87F7-851E4EEC7478}" presName="node" presStyleLbl="node1" presStyleIdx="2" presStyleCnt="6" custScaleX="172842" custScaleY="124694" custRadScaleRad="132448" custRadScaleInc="-18137">
        <dgm:presLayoutVars>
          <dgm:bulletEnabled val="1"/>
        </dgm:presLayoutVars>
      </dgm:prSet>
      <dgm:spPr/>
      <dgm:t>
        <a:bodyPr/>
        <a:lstStyle/>
        <a:p>
          <a:endParaRPr lang="en-US"/>
        </a:p>
      </dgm:t>
    </dgm:pt>
    <dgm:pt modelId="{73F8109B-F445-4E75-BE79-C5B1E703094F}" type="pres">
      <dgm:prSet presAssocID="{EB2885B3-6118-49ED-9269-132F70E7FC02}" presName="sibTrans" presStyleLbl="sibTrans2D1" presStyleIdx="2" presStyleCnt="6"/>
      <dgm:spPr/>
      <dgm:t>
        <a:bodyPr/>
        <a:lstStyle/>
        <a:p>
          <a:endParaRPr lang="en-US"/>
        </a:p>
      </dgm:t>
    </dgm:pt>
    <dgm:pt modelId="{9E2E6E3C-A88F-4976-86E3-33906F2AB8D5}" type="pres">
      <dgm:prSet presAssocID="{EB2885B3-6118-49ED-9269-132F70E7FC02}" presName="connectorText" presStyleLbl="sibTrans2D1" presStyleIdx="2" presStyleCnt="6"/>
      <dgm:spPr/>
      <dgm:t>
        <a:bodyPr/>
        <a:lstStyle/>
        <a:p>
          <a:endParaRPr lang="en-US"/>
        </a:p>
      </dgm:t>
    </dgm:pt>
    <dgm:pt modelId="{F10E2BE5-A2B1-4D7B-ADC6-B64C99B774F9}" type="pres">
      <dgm:prSet presAssocID="{14C80E98-CC6D-46C1-81C8-CBB989E464D7}" presName="node" presStyleLbl="node1" presStyleIdx="3" presStyleCnt="6" custRadScaleRad="94885" custRadScaleInc="-27250">
        <dgm:presLayoutVars>
          <dgm:bulletEnabled val="1"/>
        </dgm:presLayoutVars>
      </dgm:prSet>
      <dgm:spPr/>
      <dgm:t>
        <a:bodyPr/>
        <a:lstStyle/>
        <a:p>
          <a:endParaRPr lang="en-US"/>
        </a:p>
      </dgm:t>
    </dgm:pt>
    <dgm:pt modelId="{9B09D330-8061-4349-BACA-5A9D7EE22FE7}" type="pres">
      <dgm:prSet presAssocID="{72EB232F-FE5C-47B6-8D90-8C158692A256}" presName="sibTrans" presStyleLbl="sibTrans2D1" presStyleIdx="3" presStyleCnt="6"/>
      <dgm:spPr/>
      <dgm:t>
        <a:bodyPr/>
        <a:lstStyle/>
        <a:p>
          <a:endParaRPr lang="en-US"/>
        </a:p>
      </dgm:t>
    </dgm:pt>
    <dgm:pt modelId="{351C2B69-ED10-4870-A424-B9450D8A62B4}" type="pres">
      <dgm:prSet presAssocID="{72EB232F-FE5C-47B6-8D90-8C158692A256}" presName="connectorText" presStyleLbl="sibTrans2D1" presStyleIdx="3" presStyleCnt="6"/>
      <dgm:spPr/>
      <dgm:t>
        <a:bodyPr/>
        <a:lstStyle/>
        <a:p>
          <a:endParaRPr lang="en-US"/>
        </a:p>
      </dgm:t>
    </dgm:pt>
    <dgm:pt modelId="{D6942EC6-ABCE-4359-85D8-5134BB7713D1}" type="pres">
      <dgm:prSet presAssocID="{4E44A86D-0B8F-4A43-BD53-00EB72B07A7C}" presName="node" presStyleLbl="node1" presStyleIdx="4" presStyleCnt="6" custScaleX="203271" custScaleY="116949">
        <dgm:presLayoutVars>
          <dgm:bulletEnabled val="1"/>
        </dgm:presLayoutVars>
      </dgm:prSet>
      <dgm:spPr/>
      <dgm:t>
        <a:bodyPr/>
        <a:lstStyle/>
        <a:p>
          <a:endParaRPr lang="en-US"/>
        </a:p>
      </dgm:t>
    </dgm:pt>
    <dgm:pt modelId="{26F98FD8-3CEF-4613-A3D4-8095C18E7A8A}" type="pres">
      <dgm:prSet presAssocID="{B869CE1D-E6EE-4199-86FB-2C1E67F881B0}" presName="sibTrans" presStyleLbl="sibTrans2D1" presStyleIdx="4" presStyleCnt="6"/>
      <dgm:spPr/>
      <dgm:t>
        <a:bodyPr/>
        <a:lstStyle/>
        <a:p>
          <a:endParaRPr lang="en-US"/>
        </a:p>
      </dgm:t>
    </dgm:pt>
    <dgm:pt modelId="{0193E352-8B94-4FF5-91AF-D6286BAA1E02}" type="pres">
      <dgm:prSet presAssocID="{B869CE1D-E6EE-4199-86FB-2C1E67F881B0}" presName="connectorText" presStyleLbl="sibTrans2D1" presStyleIdx="4" presStyleCnt="6"/>
      <dgm:spPr/>
      <dgm:t>
        <a:bodyPr/>
        <a:lstStyle/>
        <a:p>
          <a:endParaRPr lang="en-US"/>
        </a:p>
      </dgm:t>
    </dgm:pt>
    <dgm:pt modelId="{0A30939A-A02D-424C-AB26-0429A844F4C6}" type="pres">
      <dgm:prSet presAssocID="{45C995CF-DA3D-4E28-B823-295A7940B29D}" presName="node" presStyleLbl="node1" presStyleIdx="5" presStyleCnt="6" custScaleX="188384" custScaleY="153951" custRadScaleRad="109396" custRadScaleInc="-9342">
        <dgm:presLayoutVars>
          <dgm:bulletEnabled val="1"/>
        </dgm:presLayoutVars>
      </dgm:prSet>
      <dgm:spPr/>
      <dgm:t>
        <a:bodyPr/>
        <a:lstStyle/>
        <a:p>
          <a:endParaRPr lang="en-US"/>
        </a:p>
      </dgm:t>
    </dgm:pt>
    <dgm:pt modelId="{66E1D3E6-9711-4D21-A706-B06CEE96CC12}" type="pres">
      <dgm:prSet presAssocID="{3B7CB5AA-5C45-42D5-8285-3F2390CED9CF}" presName="sibTrans" presStyleLbl="sibTrans2D1" presStyleIdx="5" presStyleCnt="6"/>
      <dgm:spPr/>
      <dgm:t>
        <a:bodyPr/>
        <a:lstStyle/>
        <a:p>
          <a:endParaRPr lang="en-US"/>
        </a:p>
      </dgm:t>
    </dgm:pt>
    <dgm:pt modelId="{86B0C49E-86BB-4B74-B568-B33A2B650610}" type="pres">
      <dgm:prSet presAssocID="{3B7CB5AA-5C45-42D5-8285-3F2390CED9CF}" presName="connectorText" presStyleLbl="sibTrans2D1" presStyleIdx="5" presStyleCnt="6"/>
      <dgm:spPr/>
      <dgm:t>
        <a:bodyPr/>
        <a:lstStyle/>
        <a:p>
          <a:endParaRPr lang="en-US"/>
        </a:p>
      </dgm:t>
    </dgm:pt>
  </dgm:ptLst>
  <dgm:cxnLst>
    <dgm:cxn modelId="{95CD02B0-B953-4E90-8D57-C8B6251C7CA0}" type="presOf" srcId="{72EB232F-FE5C-47B6-8D90-8C158692A256}" destId="{351C2B69-ED10-4870-A424-B9450D8A62B4}" srcOrd="1" destOrd="0" presId="urn:microsoft.com/office/officeart/2005/8/layout/cycle2"/>
    <dgm:cxn modelId="{29B8D3D6-A170-437F-BB5D-927461896D0C}" type="presOf" srcId="{F5756799-91F6-4F93-B1A2-FC3CA8CEF51B}" destId="{F49D8C8E-04EA-42AB-ABE5-429175D0ABD2}" srcOrd="0" destOrd="0" presId="urn:microsoft.com/office/officeart/2005/8/layout/cycle2"/>
    <dgm:cxn modelId="{A6E36C6E-A6AD-4191-BA0E-0A6E82F06E67}" type="presOf" srcId="{EB2885B3-6118-49ED-9269-132F70E7FC02}" destId="{9E2E6E3C-A88F-4976-86E3-33906F2AB8D5}" srcOrd="1" destOrd="0" presId="urn:microsoft.com/office/officeart/2005/8/layout/cycle2"/>
    <dgm:cxn modelId="{2592FBC7-FC4C-4B38-BE12-799401DCA947}" srcId="{8E26C9AC-D29C-45F9-8A90-A923D6810BC3}" destId="{526F949A-5333-4181-87F7-851E4EEC7478}" srcOrd="2" destOrd="0" parTransId="{FFB233C9-1CE1-4F64-B4AE-5EA314FBA434}" sibTransId="{EB2885B3-6118-49ED-9269-132F70E7FC02}"/>
    <dgm:cxn modelId="{D5A35041-F1A5-469C-A2BE-956C0C420F60}" type="presOf" srcId="{B869CE1D-E6EE-4199-86FB-2C1E67F881B0}" destId="{26F98FD8-3CEF-4613-A3D4-8095C18E7A8A}" srcOrd="0" destOrd="0" presId="urn:microsoft.com/office/officeart/2005/8/layout/cycle2"/>
    <dgm:cxn modelId="{91C12982-DAFB-4C6D-A7A0-D68B5CBE3DE8}" type="presOf" srcId="{14C80E98-CC6D-46C1-81C8-CBB989E464D7}" destId="{F10E2BE5-A2B1-4D7B-ADC6-B64C99B774F9}" srcOrd="0" destOrd="0" presId="urn:microsoft.com/office/officeart/2005/8/layout/cycle2"/>
    <dgm:cxn modelId="{1ED3C18B-97F9-43E5-867D-006C6D35D77A}" type="presOf" srcId="{526F949A-5333-4181-87F7-851E4EEC7478}" destId="{487542BB-7D1C-40B3-ADB5-421672370E7F}" srcOrd="0" destOrd="0" presId="urn:microsoft.com/office/officeart/2005/8/layout/cycle2"/>
    <dgm:cxn modelId="{9696EE16-8E7C-468A-85CA-DC62F33F2F6E}" srcId="{8E26C9AC-D29C-45F9-8A90-A923D6810BC3}" destId="{45C995CF-DA3D-4E28-B823-295A7940B29D}" srcOrd="5" destOrd="0" parTransId="{90DE3B33-7368-4B6A-85C2-267D2CB65515}" sibTransId="{3B7CB5AA-5C45-42D5-8285-3F2390CED9CF}"/>
    <dgm:cxn modelId="{CBB69A26-7604-4287-9AA3-CD41DFAE978D}" type="presOf" srcId="{E246A536-D3A7-4EC3-84A7-707C188CF193}" destId="{3E9EBC77-A711-48E9-A603-069AA02B1D3B}" srcOrd="0" destOrd="0" presId="urn:microsoft.com/office/officeart/2005/8/layout/cycle2"/>
    <dgm:cxn modelId="{F9326B91-5055-47BB-BD1B-A2896D433DF3}" type="presOf" srcId="{B869CE1D-E6EE-4199-86FB-2C1E67F881B0}" destId="{0193E352-8B94-4FF5-91AF-D6286BAA1E02}" srcOrd="1" destOrd="0" presId="urn:microsoft.com/office/officeart/2005/8/layout/cycle2"/>
    <dgm:cxn modelId="{9CF17D94-A479-4E2A-A258-16B1C2AF107D}" type="presOf" srcId="{3B7CB5AA-5C45-42D5-8285-3F2390CED9CF}" destId="{86B0C49E-86BB-4B74-B568-B33A2B650610}" srcOrd="1" destOrd="0" presId="urn:microsoft.com/office/officeart/2005/8/layout/cycle2"/>
    <dgm:cxn modelId="{411D3E70-5A86-446E-9DFC-4262B944B30A}" srcId="{8E26C9AC-D29C-45F9-8A90-A923D6810BC3}" destId="{CBA71117-9863-404B-B6D2-6A5EC11BE76D}" srcOrd="0" destOrd="0" parTransId="{593D3498-41B1-4EEB-BD7F-80BF3D3FA7E9}" sibTransId="{F5756799-91F6-4F93-B1A2-FC3CA8CEF51B}"/>
    <dgm:cxn modelId="{626E7B13-E35E-4596-98DD-D78B63CA8260}" type="presOf" srcId="{8E26C9AC-D29C-45F9-8A90-A923D6810BC3}" destId="{AA67F8B2-87F7-45E4-836C-B21E5DD299BC}" srcOrd="0" destOrd="0" presId="urn:microsoft.com/office/officeart/2005/8/layout/cycle2"/>
    <dgm:cxn modelId="{88782A85-192C-4DBB-9B40-B3680F6AD4C2}" type="presOf" srcId="{E246A536-D3A7-4EC3-84A7-707C188CF193}" destId="{BFCC0411-3A48-4770-BD35-099CF71593F9}" srcOrd="1" destOrd="0" presId="urn:microsoft.com/office/officeart/2005/8/layout/cycle2"/>
    <dgm:cxn modelId="{C22E899B-AC80-4A3A-A76E-DC4BCB776BED}" type="presOf" srcId="{F5756799-91F6-4F93-B1A2-FC3CA8CEF51B}" destId="{E8FD4858-7A3C-4D8B-BFB0-713C94C5DF9E}" srcOrd="1" destOrd="0" presId="urn:microsoft.com/office/officeart/2005/8/layout/cycle2"/>
    <dgm:cxn modelId="{7C93E402-C914-499D-BF98-A748E26D50FA}" type="presOf" srcId="{4E44A86D-0B8F-4A43-BD53-00EB72B07A7C}" destId="{D6942EC6-ABCE-4359-85D8-5134BB7713D1}" srcOrd="0" destOrd="0" presId="urn:microsoft.com/office/officeart/2005/8/layout/cycle2"/>
    <dgm:cxn modelId="{DC2C13B5-596E-43E1-8121-7AB03D09A2E9}" srcId="{8E26C9AC-D29C-45F9-8A90-A923D6810BC3}" destId="{14C80E98-CC6D-46C1-81C8-CBB989E464D7}" srcOrd="3" destOrd="0" parTransId="{05486BEB-9387-4846-B599-571170386A56}" sibTransId="{72EB232F-FE5C-47B6-8D90-8C158692A256}"/>
    <dgm:cxn modelId="{2599FAFF-5207-4439-BE70-9870AE1BBDD3}" type="presOf" srcId="{72EB232F-FE5C-47B6-8D90-8C158692A256}" destId="{9B09D330-8061-4349-BACA-5A9D7EE22FE7}" srcOrd="0" destOrd="0" presId="urn:microsoft.com/office/officeart/2005/8/layout/cycle2"/>
    <dgm:cxn modelId="{B06A72AA-7F92-4B0A-97F9-11923A4E0579}" srcId="{8E26C9AC-D29C-45F9-8A90-A923D6810BC3}" destId="{32798E20-23AA-4401-8CA9-25194F10C5E1}" srcOrd="1" destOrd="0" parTransId="{44C5A435-7022-4628-B53C-D7247EB3D73F}" sibTransId="{E246A536-D3A7-4EC3-84A7-707C188CF193}"/>
    <dgm:cxn modelId="{A04FB169-ECC2-43AA-A18E-82E62460EDF8}" type="presOf" srcId="{45C995CF-DA3D-4E28-B823-295A7940B29D}" destId="{0A30939A-A02D-424C-AB26-0429A844F4C6}" srcOrd="0" destOrd="0" presId="urn:microsoft.com/office/officeart/2005/8/layout/cycle2"/>
    <dgm:cxn modelId="{FC782E43-4C5C-4689-80C0-BF5594DCCC2A}" type="presOf" srcId="{CBA71117-9863-404B-B6D2-6A5EC11BE76D}" destId="{06C611E4-7AD2-4355-BA8E-E1C535B9E706}" srcOrd="0" destOrd="0" presId="urn:microsoft.com/office/officeart/2005/8/layout/cycle2"/>
    <dgm:cxn modelId="{8EAC6C4C-97E0-4732-B48E-63F7D2EE4435}" type="presOf" srcId="{32798E20-23AA-4401-8CA9-25194F10C5E1}" destId="{B00EF64E-FB0E-4142-AE9C-74286E861F62}" srcOrd="0" destOrd="0" presId="urn:microsoft.com/office/officeart/2005/8/layout/cycle2"/>
    <dgm:cxn modelId="{50A1333F-C040-4BBC-A488-F75D1A2ABBB3}" srcId="{8E26C9AC-D29C-45F9-8A90-A923D6810BC3}" destId="{4E44A86D-0B8F-4A43-BD53-00EB72B07A7C}" srcOrd="4" destOrd="0" parTransId="{9163B78A-00AC-4138-B02C-2D5B1506611F}" sibTransId="{B869CE1D-E6EE-4199-86FB-2C1E67F881B0}"/>
    <dgm:cxn modelId="{F1FE33F6-6EEA-4CD4-8F7E-63DD67AEBAA2}" type="presOf" srcId="{3B7CB5AA-5C45-42D5-8285-3F2390CED9CF}" destId="{66E1D3E6-9711-4D21-A706-B06CEE96CC12}" srcOrd="0" destOrd="0" presId="urn:microsoft.com/office/officeart/2005/8/layout/cycle2"/>
    <dgm:cxn modelId="{B5694040-AD45-4D82-92EB-C7664508737E}" type="presOf" srcId="{EB2885B3-6118-49ED-9269-132F70E7FC02}" destId="{73F8109B-F445-4E75-BE79-C5B1E703094F}" srcOrd="0" destOrd="0" presId="urn:microsoft.com/office/officeart/2005/8/layout/cycle2"/>
    <dgm:cxn modelId="{1E7ED1D3-C608-46AA-9443-6AA9FAA85DA2}" type="presParOf" srcId="{AA67F8B2-87F7-45E4-836C-B21E5DD299BC}" destId="{06C611E4-7AD2-4355-BA8E-E1C535B9E706}" srcOrd="0" destOrd="0" presId="urn:microsoft.com/office/officeart/2005/8/layout/cycle2"/>
    <dgm:cxn modelId="{D087584E-F2FC-4E5F-A8E5-A1E95E6C131E}" type="presParOf" srcId="{AA67F8B2-87F7-45E4-836C-B21E5DD299BC}" destId="{F49D8C8E-04EA-42AB-ABE5-429175D0ABD2}" srcOrd="1" destOrd="0" presId="urn:microsoft.com/office/officeart/2005/8/layout/cycle2"/>
    <dgm:cxn modelId="{6CE4CFB5-5CF6-400A-B353-70239D50DDAF}" type="presParOf" srcId="{F49D8C8E-04EA-42AB-ABE5-429175D0ABD2}" destId="{E8FD4858-7A3C-4D8B-BFB0-713C94C5DF9E}" srcOrd="0" destOrd="0" presId="urn:microsoft.com/office/officeart/2005/8/layout/cycle2"/>
    <dgm:cxn modelId="{5F12A02D-8C8B-4FBC-ADA9-C5E2F4BA5BD0}" type="presParOf" srcId="{AA67F8B2-87F7-45E4-836C-B21E5DD299BC}" destId="{B00EF64E-FB0E-4142-AE9C-74286E861F62}" srcOrd="2" destOrd="0" presId="urn:microsoft.com/office/officeart/2005/8/layout/cycle2"/>
    <dgm:cxn modelId="{6A782EF6-6BCD-4B05-9B72-68A196CF5063}" type="presParOf" srcId="{AA67F8B2-87F7-45E4-836C-B21E5DD299BC}" destId="{3E9EBC77-A711-48E9-A603-069AA02B1D3B}" srcOrd="3" destOrd="0" presId="urn:microsoft.com/office/officeart/2005/8/layout/cycle2"/>
    <dgm:cxn modelId="{FDBD0449-F2B0-45B8-B016-1D7BE10F9B49}" type="presParOf" srcId="{3E9EBC77-A711-48E9-A603-069AA02B1D3B}" destId="{BFCC0411-3A48-4770-BD35-099CF71593F9}" srcOrd="0" destOrd="0" presId="urn:microsoft.com/office/officeart/2005/8/layout/cycle2"/>
    <dgm:cxn modelId="{05F66E54-8D09-4F96-8E6C-26F563FB0260}" type="presParOf" srcId="{AA67F8B2-87F7-45E4-836C-B21E5DD299BC}" destId="{487542BB-7D1C-40B3-ADB5-421672370E7F}" srcOrd="4" destOrd="0" presId="urn:microsoft.com/office/officeart/2005/8/layout/cycle2"/>
    <dgm:cxn modelId="{5F46BA9D-D898-42DE-8135-F3D46B0CAFAA}" type="presParOf" srcId="{AA67F8B2-87F7-45E4-836C-B21E5DD299BC}" destId="{73F8109B-F445-4E75-BE79-C5B1E703094F}" srcOrd="5" destOrd="0" presId="urn:microsoft.com/office/officeart/2005/8/layout/cycle2"/>
    <dgm:cxn modelId="{81C71228-9A66-45D6-B961-E723CCF58A1D}" type="presParOf" srcId="{73F8109B-F445-4E75-BE79-C5B1E703094F}" destId="{9E2E6E3C-A88F-4976-86E3-33906F2AB8D5}" srcOrd="0" destOrd="0" presId="urn:microsoft.com/office/officeart/2005/8/layout/cycle2"/>
    <dgm:cxn modelId="{2D4286D9-9B20-475F-ADB6-1582854D18F7}" type="presParOf" srcId="{AA67F8B2-87F7-45E4-836C-B21E5DD299BC}" destId="{F10E2BE5-A2B1-4D7B-ADC6-B64C99B774F9}" srcOrd="6" destOrd="0" presId="urn:microsoft.com/office/officeart/2005/8/layout/cycle2"/>
    <dgm:cxn modelId="{0146B4D2-BBDD-4C01-88AB-5CD7D9FB1263}" type="presParOf" srcId="{AA67F8B2-87F7-45E4-836C-B21E5DD299BC}" destId="{9B09D330-8061-4349-BACA-5A9D7EE22FE7}" srcOrd="7" destOrd="0" presId="urn:microsoft.com/office/officeart/2005/8/layout/cycle2"/>
    <dgm:cxn modelId="{4DB6A267-736D-44AA-BA14-AA9558810AF0}" type="presParOf" srcId="{9B09D330-8061-4349-BACA-5A9D7EE22FE7}" destId="{351C2B69-ED10-4870-A424-B9450D8A62B4}" srcOrd="0" destOrd="0" presId="urn:microsoft.com/office/officeart/2005/8/layout/cycle2"/>
    <dgm:cxn modelId="{A69CA58E-26BE-4B0E-8036-8DEF3ECA00E4}" type="presParOf" srcId="{AA67F8B2-87F7-45E4-836C-B21E5DD299BC}" destId="{D6942EC6-ABCE-4359-85D8-5134BB7713D1}" srcOrd="8" destOrd="0" presId="urn:microsoft.com/office/officeart/2005/8/layout/cycle2"/>
    <dgm:cxn modelId="{363A9830-F2AD-4CD8-B396-66A1B3CDCAD5}" type="presParOf" srcId="{AA67F8B2-87F7-45E4-836C-B21E5DD299BC}" destId="{26F98FD8-3CEF-4613-A3D4-8095C18E7A8A}" srcOrd="9" destOrd="0" presId="urn:microsoft.com/office/officeart/2005/8/layout/cycle2"/>
    <dgm:cxn modelId="{D203012A-CD8A-4A7F-AB2C-C6501741CF42}" type="presParOf" srcId="{26F98FD8-3CEF-4613-A3D4-8095C18E7A8A}" destId="{0193E352-8B94-4FF5-91AF-D6286BAA1E02}" srcOrd="0" destOrd="0" presId="urn:microsoft.com/office/officeart/2005/8/layout/cycle2"/>
    <dgm:cxn modelId="{6D3B6FE5-D603-46B3-98E8-187274803523}" type="presParOf" srcId="{AA67F8B2-87F7-45E4-836C-B21E5DD299BC}" destId="{0A30939A-A02D-424C-AB26-0429A844F4C6}" srcOrd="10" destOrd="0" presId="urn:microsoft.com/office/officeart/2005/8/layout/cycle2"/>
    <dgm:cxn modelId="{A3345A26-BAC8-4F33-92EF-9F133CED3B0F}" type="presParOf" srcId="{AA67F8B2-87F7-45E4-836C-B21E5DD299BC}" destId="{66E1D3E6-9711-4D21-A706-B06CEE96CC12}" srcOrd="11" destOrd="0" presId="urn:microsoft.com/office/officeart/2005/8/layout/cycle2"/>
    <dgm:cxn modelId="{12C9C564-B0F7-4DD6-85FB-0FA4511CB74B}" type="presParOf" srcId="{66E1D3E6-9711-4D21-A706-B06CEE96CC12}" destId="{86B0C49E-86BB-4B74-B568-B33A2B650610}"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15D66-789E-4AC7-A36A-AF2BD62B9012}">
      <dsp:nvSpPr>
        <dsp:cNvPr id="0" name=""/>
        <dsp:cNvSpPr/>
      </dsp:nvSpPr>
      <dsp:spPr>
        <a:xfrm>
          <a:off x="0" y="29488"/>
          <a:ext cx="11518902" cy="973440"/>
        </a:xfrm>
        <a:prstGeom prst="roundRect">
          <a:avLst/>
        </a:prstGeom>
        <a:solidFill>
          <a:srgbClr val="FFFF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solidFill>
                <a:schemeClr val="tx1"/>
              </a:solidFill>
            </a:rPr>
            <a:t>Properly constituted , democratically elected body representing Environmental Health Practitioners in South Africa</a:t>
          </a:r>
          <a:endParaRPr lang="en-ZA" sz="2600" kern="1200" dirty="0">
            <a:solidFill>
              <a:schemeClr val="tx1"/>
            </a:solidFill>
          </a:endParaRPr>
        </a:p>
      </dsp:txBody>
      <dsp:txXfrm>
        <a:off x="47519" y="77007"/>
        <a:ext cx="11423864"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BA5C9-F47F-492B-ADFD-3C855BADAC25}">
      <dsp:nvSpPr>
        <dsp:cNvPr id="0" name=""/>
        <dsp:cNvSpPr/>
      </dsp:nvSpPr>
      <dsp:spPr>
        <a:xfrm>
          <a:off x="520607" y="553206"/>
          <a:ext cx="7762385" cy="1086508"/>
        </a:xfrm>
        <a:prstGeom prst="ellipse">
          <a:avLst/>
        </a:prstGeom>
        <a:solidFill>
          <a:srgbClr val="FF66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a:solidFill>
                <a:schemeClr val="bg1"/>
              </a:solidFill>
            </a:rPr>
            <a:t>We are the only recognized body representing EHP’s and EHA’s in South Africa </a:t>
          </a:r>
          <a:r>
            <a:rPr lang="en-US" sz="2700" kern="1200" dirty="0">
              <a:solidFill>
                <a:schemeClr val="bg1"/>
              </a:solidFill>
            </a:rPr>
            <a:t>:</a:t>
          </a:r>
          <a:endParaRPr lang="en-ZA" sz="2700" kern="1200" dirty="0">
            <a:solidFill>
              <a:schemeClr val="bg1"/>
            </a:solidFill>
          </a:endParaRPr>
        </a:p>
      </dsp:txBody>
      <dsp:txXfrm>
        <a:off x="1657382" y="712321"/>
        <a:ext cx="5488835" cy="768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611E4-7AD2-4355-BA8E-E1C535B9E706}">
      <dsp:nvSpPr>
        <dsp:cNvPr id="0" name=""/>
        <dsp:cNvSpPr/>
      </dsp:nvSpPr>
      <dsp:spPr>
        <a:xfrm>
          <a:off x="4098533" y="142"/>
          <a:ext cx="2067739" cy="1279074"/>
        </a:xfrm>
        <a:prstGeom prst="ellipse">
          <a:avLst/>
        </a:prstGeom>
        <a:solidFill>
          <a:srgbClr val="CE1D0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a:solidFill>
                <a:schemeClr val="bg1"/>
              </a:solidFill>
            </a:rPr>
            <a:t>Recognized by the National  Department of Health</a:t>
          </a:r>
        </a:p>
        <a:p>
          <a:pPr lvl="0" algn="ctr" defTabSz="622300" rtl="0">
            <a:lnSpc>
              <a:spcPct val="90000"/>
            </a:lnSpc>
            <a:spcBef>
              <a:spcPct val="0"/>
            </a:spcBef>
            <a:spcAft>
              <a:spcPct val="35000"/>
            </a:spcAft>
          </a:pPr>
          <a:r>
            <a:rPr lang="en-US" sz="1400" kern="1200" dirty="0">
              <a:solidFill>
                <a:schemeClr val="bg1"/>
              </a:solidFill>
            </a:rPr>
            <a:t>  ( NDOH )</a:t>
          </a:r>
          <a:endParaRPr lang="en-ZA" sz="1400" kern="1200" dirty="0">
            <a:solidFill>
              <a:schemeClr val="bg1"/>
            </a:solidFill>
          </a:endParaRPr>
        </a:p>
      </dsp:txBody>
      <dsp:txXfrm>
        <a:off x="4401346" y="187458"/>
        <a:ext cx="1462113" cy="904442"/>
      </dsp:txXfrm>
    </dsp:sp>
    <dsp:sp modelId="{F49D8C8E-04EA-42AB-ABE5-429175D0ABD2}">
      <dsp:nvSpPr>
        <dsp:cNvPr id="0" name=""/>
        <dsp:cNvSpPr/>
      </dsp:nvSpPr>
      <dsp:spPr>
        <a:xfrm rot="1668864">
          <a:off x="5982442" y="926341"/>
          <a:ext cx="204936"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5985994" y="998334"/>
        <a:ext cx="143455" cy="259013"/>
      </dsp:txXfrm>
    </dsp:sp>
    <dsp:sp modelId="{B00EF64E-FB0E-4142-AE9C-74286E861F62}">
      <dsp:nvSpPr>
        <dsp:cNvPr id="0" name=""/>
        <dsp:cNvSpPr/>
      </dsp:nvSpPr>
      <dsp:spPr>
        <a:xfrm>
          <a:off x="5969943" y="1027370"/>
          <a:ext cx="2219169" cy="1279074"/>
        </a:xfrm>
        <a:prstGeom prst="ellipse">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a:solidFill>
                <a:schemeClr val="bg1"/>
              </a:solidFill>
            </a:rPr>
            <a:t>Recognized by the South African Local Government  Association ( SALGA </a:t>
          </a:r>
          <a:endParaRPr lang="en-ZA" sz="1400" kern="1200" dirty="0">
            <a:solidFill>
              <a:schemeClr val="bg1"/>
            </a:solidFill>
          </a:endParaRPr>
        </a:p>
      </dsp:txBody>
      <dsp:txXfrm>
        <a:off x="6294933" y="1214686"/>
        <a:ext cx="1569189" cy="904442"/>
      </dsp:txXfrm>
    </dsp:sp>
    <dsp:sp modelId="{3E9EBC77-A711-48E9-A603-069AA02B1D3B}">
      <dsp:nvSpPr>
        <dsp:cNvPr id="0" name=""/>
        <dsp:cNvSpPr/>
      </dsp:nvSpPr>
      <dsp:spPr>
        <a:xfrm rot="5685128">
          <a:off x="6868126" y="2340572"/>
          <a:ext cx="274910"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6912779" y="2385814"/>
        <a:ext cx="192437" cy="259013"/>
      </dsp:txXfrm>
    </dsp:sp>
    <dsp:sp modelId="{487542BB-7D1C-40B3-ADB5-421672370E7F}">
      <dsp:nvSpPr>
        <dsp:cNvPr id="0" name=""/>
        <dsp:cNvSpPr/>
      </dsp:nvSpPr>
      <dsp:spPr>
        <a:xfrm>
          <a:off x="5811887" y="2821198"/>
          <a:ext cx="2210778" cy="1594929"/>
        </a:xfrm>
        <a:prstGeom prst="ellipse">
          <a:avLst/>
        </a:prstGeom>
        <a:solidFill>
          <a:srgbClr val="FFFF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a:solidFill>
                <a:schemeClr val="tx1"/>
              </a:solidFill>
            </a:rPr>
            <a:t>Recognized by the National Department of Environmental Affairs</a:t>
          </a:r>
          <a:endParaRPr lang="en-ZA" sz="1400" b="1" kern="1200" dirty="0">
            <a:solidFill>
              <a:schemeClr val="tx1"/>
            </a:solidFill>
          </a:endParaRPr>
        </a:p>
      </dsp:txBody>
      <dsp:txXfrm>
        <a:off x="6135648" y="3054770"/>
        <a:ext cx="1563256" cy="1127785"/>
      </dsp:txXfrm>
    </dsp:sp>
    <dsp:sp modelId="{73F8109B-F445-4E75-BE79-C5B1E703094F}">
      <dsp:nvSpPr>
        <dsp:cNvPr id="0" name=""/>
        <dsp:cNvSpPr/>
      </dsp:nvSpPr>
      <dsp:spPr>
        <a:xfrm rot="9601804">
          <a:off x="5572667" y="3843676"/>
          <a:ext cx="262764"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5649126" y="3916552"/>
        <a:ext cx="183935" cy="259013"/>
      </dsp:txXfrm>
    </dsp:sp>
    <dsp:sp modelId="{F10E2BE5-A2B1-4D7B-ADC6-B64C99B774F9}">
      <dsp:nvSpPr>
        <dsp:cNvPr id="0" name=""/>
        <dsp:cNvSpPr/>
      </dsp:nvSpPr>
      <dsp:spPr>
        <a:xfrm>
          <a:off x="4223453" y="3725603"/>
          <a:ext cx="1279074" cy="1279074"/>
        </a:xfrm>
        <a:prstGeom prst="ellipse">
          <a:avLst/>
        </a:prstGeom>
        <a:solidFill>
          <a:srgbClr val="0ACE59"/>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a:solidFill>
                <a:schemeClr val="tx1"/>
              </a:solidFill>
            </a:rPr>
            <a:t>( DEA )</a:t>
          </a:r>
          <a:endParaRPr lang="en-ZA" sz="1600" b="1" kern="1200" dirty="0">
            <a:solidFill>
              <a:schemeClr val="tx1"/>
            </a:solidFill>
          </a:endParaRPr>
        </a:p>
      </dsp:txBody>
      <dsp:txXfrm>
        <a:off x="4410769" y="3912919"/>
        <a:ext cx="904442" cy="904442"/>
      </dsp:txXfrm>
    </dsp:sp>
    <dsp:sp modelId="{9B09D330-8061-4349-BACA-5A9D7EE22FE7}">
      <dsp:nvSpPr>
        <dsp:cNvPr id="0" name=""/>
        <dsp:cNvSpPr/>
      </dsp:nvSpPr>
      <dsp:spPr>
        <a:xfrm rot="12221488">
          <a:off x="4042809" y="3827867"/>
          <a:ext cx="175297"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4093182" y="3924769"/>
        <a:ext cx="122708" cy="259013"/>
      </dsp:txXfrm>
    </dsp:sp>
    <dsp:sp modelId="{D6942EC6-ABCE-4359-85D8-5134BB7713D1}">
      <dsp:nvSpPr>
        <dsp:cNvPr id="0" name=""/>
        <dsp:cNvSpPr/>
      </dsp:nvSpPr>
      <dsp:spPr>
        <a:xfrm>
          <a:off x="1640808" y="2773768"/>
          <a:ext cx="2599988" cy="1495865"/>
        </a:xfrm>
        <a:prstGeom prst="ellipse">
          <a:avLst/>
        </a:prstGeom>
        <a:solidFill>
          <a:schemeClr val="accent5">
            <a:lumMod val="75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i="0" kern="1200" baseline="0" dirty="0">
              <a:solidFill>
                <a:schemeClr val="bg1"/>
              </a:solidFill>
            </a:rPr>
            <a:t>Recognized by the National Department of Veterinary Services and Agriculture</a:t>
          </a:r>
          <a:endParaRPr lang="en-ZA" sz="1400" b="1" kern="1200" dirty="0">
            <a:solidFill>
              <a:schemeClr val="bg1"/>
            </a:solidFill>
          </a:endParaRPr>
        </a:p>
      </dsp:txBody>
      <dsp:txXfrm>
        <a:off x="2021567" y="2992832"/>
        <a:ext cx="1838470" cy="1057737"/>
      </dsp:txXfrm>
    </dsp:sp>
    <dsp:sp modelId="{26F98FD8-3CEF-4613-A3D4-8095C18E7A8A}">
      <dsp:nvSpPr>
        <dsp:cNvPr id="0" name=""/>
        <dsp:cNvSpPr/>
      </dsp:nvSpPr>
      <dsp:spPr>
        <a:xfrm rot="15833613">
          <a:off x="2799480" y="2465723"/>
          <a:ext cx="102883"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rot="10800000">
        <a:off x="2816554" y="2567405"/>
        <a:ext cx="72018" cy="259013"/>
      </dsp:txXfrm>
    </dsp:sp>
    <dsp:sp modelId="{0A30939A-A02D-424C-AB26-0429A844F4C6}">
      <dsp:nvSpPr>
        <dsp:cNvPr id="0" name=""/>
        <dsp:cNvSpPr/>
      </dsp:nvSpPr>
      <dsp:spPr>
        <a:xfrm>
          <a:off x="1530569" y="616755"/>
          <a:ext cx="2409572" cy="1969148"/>
        </a:xfrm>
        <a:prstGeom prst="ellipse">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i="0" kern="1200" baseline="0" dirty="0">
              <a:solidFill>
                <a:schemeClr val="bg1"/>
              </a:solidFill>
            </a:rPr>
            <a:t>Recognized  by all the Tertiary Institutions , providing Environmental Health Training in the country</a:t>
          </a:r>
          <a:r>
            <a:rPr lang="en-US" sz="600" b="0" i="0" kern="1200" baseline="0" dirty="0"/>
            <a:t>.</a:t>
          </a:r>
          <a:endParaRPr lang="en-ZA" sz="600" kern="1200" dirty="0"/>
        </a:p>
      </dsp:txBody>
      <dsp:txXfrm>
        <a:off x="1883443" y="905130"/>
        <a:ext cx="1703824" cy="1392398"/>
      </dsp:txXfrm>
    </dsp:sp>
    <dsp:sp modelId="{66E1D3E6-9711-4D21-A706-B06CEE96CC12}">
      <dsp:nvSpPr>
        <dsp:cNvPr id="0" name=""/>
        <dsp:cNvSpPr/>
      </dsp:nvSpPr>
      <dsp:spPr>
        <a:xfrm rot="20288416">
          <a:off x="3906241" y="864415"/>
          <a:ext cx="255910" cy="431687"/>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a:p>
      </dsp:txBody>
      <dsp:txXfrm>
        <a:off x="3909001" y="965045"/>
        <a:ext cx="179137" cy="2590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6.emf"/><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19870" y="482099"/>
            <a:ext cx="3454869" cy="4547930"/>
          </a:xfrm>
        </p:spPr>
        <p:txBody>
          <a:bodyPr anchor="ctr">
            <a:normAutofit fontScale="90000"/>
          </a:bodyPr>
          <a:lstStyle/>
          <a:p>
            <a:pPr algn="ctr"/>
            <a:r>
              <a:rPr lang="en-US" sz="4800" dirty="0">
                <a:solidFill>
                  <a:srgbClr val="FFFFFF"/>
                </a:solidFill>
                <a:latin typeface="Amasis MT Pro Black" panose="020B0604020202020204" pitchFamily="18" charset="0"/>
              </a:rPr>
              <a:t>SAIEH</a:t>
            </a:r>
            <a:r>
              <a:rPr lang="en-US" sz="4400" dirty="0">
                <a:solidFill>
                  <a:srgbClr val="FFFFFF"/>
                </a:solidFill>
                <a:latin typeface="Amasis MT Pro Black" panose="020B0604020202020204" pitchFamily="18" charset="0"/>
              </a:rPr>
              <a:t> </a:t>
            </a:r>
            <a:r>
              <a:rPr lang="en-US" sz="3600" dirty="0">
                <a:solidFill>
                  <a:srgbClr val="FFFFFF"/>
                </a:solidFill>
              </a:rPr>
              <a:t/>
            </a:r>
            <a:br>
              <a:rPr lang="en-US" sz="3600" dirty="0">
                <a:solidFill>
                  <a:srgbClr val="FFFFFF"/>
                </a:solidFill>
              </a:rPr>
            </a:br>
            <a:r>
              <a:rPr lang="en-US" sz="3600" dirty="0">
                <a:solidFill>
                  <a:srgbClr val="FFFFFF"/>
                </a:solidFill>
              </a:rPr>
              <a:t/>
            </a:r>
            <a:br>
              <a:rPr lang="en-US" sz="3600" dirty="0">
                <a:solidFill>
                  <a:srgbClr val="FFFFFF"/>
                </a:solidFill>
              </a:rPr>
            </a:br>
            <a:r>
              <a:rPr lang="en-US" sz="3600" dirty="0">
                <a:solidFill>
                  <a:srgbClr val="FFFFFF"/>
                </a:solidFill>
              </a:rPr>
              <a:t>NHI BILL COMMENTS</a:t>
            </a:r>
            <a:br>
              <a:rPr lang="en-US" sz="3600" dirty="0">
                <a:solidFill>
                  <a:srgbClr val="FFFFFF"/>
                </a:solidFill>
              </a:rPr>
            </a:br>
            <a:r>
              <a:rPr lang="en-US" sz="3600">
                <a:solidFill>
                  <a:srgbClr val="FFFFFF"/>
                </a:solidFill>
              </a:rPr>
              <a:t/>
            </a:r>
            <a:br>
              <a:rPr lang="en-US" sz="3600">
                <a:solidFill>
                  <a:srgbClr val="FFFFFF"/>
                </a:solidFill>
              </a:rPr>
            </a:br>
            <a:r>
              <a:rPr lang="en-US" sz="2200">
                <a:solidFill>
                  <a:srgbClr val="FFFFFF"/>
                </a:solidFill>
              </a:rPr>
              <a:t>PARLIAMENTARY PORTFOLIO </a:t>
            </a:r>
            <a:r>
              <a:rPr lang="en-US" sz="2200" dirty="0">
                <a:solidFill>
                  <a:srgbClr val="FFFFFF"/>
                </a:solidFill>
              </a:rPr>
              <a:t>COMMITTEE ON HEALTH</a:t>
            </a:r>
            <a:r>
              <a:rPr lang="en-US" sz="5300" dirty="0">
                <a:solidFill>
                  <a:srgbClr val="FFFFFF"/>
                </a:solidFill>
              </a:rPr>
              <a:t/>
            </a:r>
            <a:br>
              <a:rPr lang="en-US" sz="5300" dirty="0">
                <a:solidFill>
                  <a:srgbClr val="FFFFFF"/>
                </a:solidFill>
              </a:rPr>
            </a:b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a:bodyPr>
          <a:lstStyle/>
          <a:p>
            <a:pPr algn="ctr"/>
            <a:r>
              <a:rPr lang="en-US" sz="1800" dirty="0">
                <a:solidFill>
                  <a:srgbClr val="FFFFFF">
                    <a:alpha val="75000"/>
                  </a:srgbClr>
                </a:solidFill>
              </a:rPr>
              <a:t>26 MAY 2021</a:t>
            </a:r>
          </a:p>
        </p:txBody>
      </p:sp>
      <p:pic>
        <p:nvPicPr>
          <p:cNvPr id="8" name="Picture 7">
            <a:extLst>
              <a:ext uri="{FF2B5EF4-FFF2-40B4-BE49-F238E27FC236}">
                <a16:creationId xmlns:a16="http://schemas.microsoft.com/office/drawing/2014/main" id="{E1C220C7-4827-4CE9-840A-08A3DE7DC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334" y="524963"/>
            <a:ext cx="1716578" cy="1978429"/>
          </a:xfrm>
          <a:prstGeom prst="rect">
            <a:avLst/>
          </a:prstGeom>
        </p:spPr>
      </p:pic>
      <p:pic>
        <p:nvPicPr>
          <p:cNvPr id="9" name="Picture 8">
            <a:extLst>
              <a:ext uri="{FF2B5EF4-FFF2-40B4-BE49-F238E27FC236}">
                <a16:creationId xmlns:a16="http://schemas.microsoft.com/office/drawing/2014/main" id="{A96487D2-E042-4BAB-B491-04EB539DBB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261" y="5127436"/>
            <a:ext cx="2905584" cy="1067117"/>
          </a:xfrm>
          <a:prstGeom prst="rect">
            <a:avLst/>
          </a:prstGeom>
          <a:noFill/>
          <a:ln>
            <a:noFill/>
          </a:ln>
        </p:spPr>
      </p:pic>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9607-886D-4A35-8057-F7485C36D09B}"/>
              </a:ext>
            </a:extLst>
          </p:cNvPr>
          <p:cNvSpPr>
            <a:spLocks noGrp="1"/>
          </p:cNvSpPr>
          <p:nvPr>
            <p:ph type="title"/>
          </p:nvPr>
        </p:nvSpPr>
        <p:spPr>
          <a:ln w="38100">
            <a:solidFill>
              <a:srgbClr val="00B0F0"/>
            </a:solidFill>
          </a:ln>
        </p:spPr>
        <p:txBody>
          <a:bodyPr anchor="ctr"/>
          <a:lstStyle/>
          <a:p>
            <a:pPr algn="ctr"/>
            <a:r>
              <a:rPr lang="en-GB" dirty="0"/>
              <a:t>STATISTICS</a:t>
            </a:r>
            <a:endParaRPr lang="en-ZA" dirty="0"/>
          </a:p>
        </p:txBody>
      </p:sp>
      <p:sp>
        <p:nvSpPr>
          <p:cNvPr id="3" name="Content Placeholder 2">
            <a:extLst>
              <a:ext uri="{FF2B5EF4-FFF2-40B4-BE49-F238E27FC236}">
                <a16:creationId xmlns:a16="http://schemas.microsoft.com/office/drawing/2014/main" id="{48CE3A15-1F86-4342-9ACA-684F6DEEB5F8}"/>
              </a:ext>
            </a:extLst>
          </p:cNvPr>
          <p:cNvSpPr>
            <a:spLocks noGrp="1"/>
          </p:cNvSpPr>
          <p:nvPr>
            <p:ph idx="1"/>
          </p:nvPr>
        </p:nvSpPr>
        <p:spPr>
          <a:xfrm>
            <a:off x="581192" y="2340863"/>
            <a:ext cx="11029615" cy="4279011"/>
          </a:xfrm>
        </p:spPr>
        <p:txBody>
          <a:bodyPr anchor="t">
            <a:normAutofit lnSpcReduction="10000"/>
          </a:bodyPr>
          <a:lstStyle/>
          <a:p>
            <a:r>
              <a:rPr lang="en-GB" sz="1800" dirty="0"/>
              <a:t>20% TO 28% OF DEATHS IN AFRICA (2.4 MILLION PEOPLE ) ARE ATTRIBUTED TO AVOIDABLE ENVIRONMENTAL RISK FACTORS WITH PARTICULAR EFFECT ON THE POOREST AND MOST VULNERALBLE GROUPS IN SOCIETY</a:t>
            </a:r>
          </a:p>
          <a:p>
            <a:r>
              <a:rPr lang="en-GB" sz="1800" dirty="0"/>
              <a:t>70% OF CHILDHOOD DEATHS IN AFRICA ARE ATTRIBUTED TO ENVIRONMENTAL FACTORS (WHO)</a:t>
            </a:r>
          </a:p>
          <a:p>
            <a:pPr marL="324000" lvl="1" indent="0">
              <a:buNone/>
            </a:pPr>
            <a:r>
              <a:rPr lang="en-GB" sz="1800" b="1" dirty="0">
                <a:solidFill>
                  <a:srgbClr val="00B0F0"/>
                </a:solidFill>
              </a:rPr>
              <a:t>ACCORDING TO THE MRC</a:t>
            </a:r>
            <a:r>
              <a:rPr lang="en-GB" sz="1800" b="1" dirty="0"/>
              <a:t>,</a:t>
            </a:r>
            <a:r>
              <a:rPr lang="en-GB" sz="1800" dirty="0"/>
              <a:t> THE HEALTH OF POOR URBAN PEOPLE IS THREATHED MORE BY ENVIRONMNETAL DEGRADATION CAUSED BY OTHERS, THAN IT IS BY THEIR OWN LIFESTYLE CHOICES. THE SIX MAJOR RISK AREAS ARE: </a:t>
            </a:r>
            <a:endParaRPr lang="en-GB" sz="1600" dirty="0"/>
          </a:p>
          <a:p>
            <a:pPr lvl="1"/>
            <a:r>
              <a:rPr lang="en-GB" sz="1800" dirty="0"/>
              <a:t>ACCESS TO SAFE DRINKING WATER </a:t>
            </a:r>
          </a:p>
          <a:p>
            <a:pPr lvl="1"/>
            <a:r>
              <a:rPr lang="en-GB" sz="1800" dirty="0"/>
              <a:t>POOR HYGIENE AND SANITATION</a:t>
            </a:r>
          </a:p>
          <a:p>
            <a:pPr lvl="1"/>
            <a:r>
              <a:rPr lang="en-GB" sz="1800" dirty="0"/>
              <a:t>DISEASE VECTORS</a:t>
            </a:r>
          </a:p>
          <a:p>
            <a:pPr lvl="1"/>
            <a:r>
              <a:rPr lang="en-GB" sz="1800" dirty="0"/>
              <a:t>AIR POLLUTION AND CLIMATE CHANGE</a:t>
            </a:r>
          </a:p>
          <a:p>
            <a:pPr lvl="1"/>
            <a:r>
              <a:rPr lang="en-GB" sz="1800" dirty="0"/>
              <a:t>CHEMICAL HAZARDS</a:t>
            </a:r>
          </a:p>
          <a:p>
            <a:pPr lvl="1"/>
            <a:r>
              <a:rPr lang="en-GB" sz="1800" dirty="0"/>
              <a:t>UNINTENTIONAL INJURIES</a:t>
            </a:r>
            <a:endParaRPr lang="en-ZA" sz="1600" dirty="0"/>
          </a:p>
        </p:txBody>
      </p:sp>
    </p:spTree>
    <p:extLst>
      <p:ext uri="{BB962C8B-B14F-4D97-AF65-F5344CB8AC3E}">
        <p14:creationId xmlns:p14="http://schemas.microsoft.com/office/powerpoint/2010/main" val="4247134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C70E5-41B4-4DE7-897D-E20E39294BA6}"/>
              </a:ext>
            </a:extLst>
          </p:cNvPr>
          <p:cNvPicPr>
            <a:picLocks noChangeAspect="1"/>
          </p:cNvPicPr>
          <p:nvPr/>
        </p:nvPicPr>
        <p:blipFill>
          <a:blip r:embed="rId2"/>
          <a:stretch>
            <a:fillRect/>
          </a:stretch>
        </p:blipFill>
        <p:spPr>
          <a:xfrm>
            <a:off x="1" y="33004"/>
            <a:ext cx="12192000" cy="6261779"/>
          </a:xfrm>
          <a:prstGeom prst="rect">
            <a:avLst/>
          </a:prstGeom>
        </p:spPr>
      </p:pic>
      <p:sp>
        <p:nvSpPr>
          <p:cNvPr id="3" name="TextBox 2">
            <a:extLst>
              <a:ext uri="{FF2B5EF4-FFF2-40B4-BE49-F238E27FC236}">
                <a16:creationId xmlns:a16="http://schemas.microsoft.com/office/drawing/2014/main" id="{396D76D2-99EA-4173-890D-4B88117B8CBB}"/>
              </a:ext>
            </a:extLst>
          </p:cNvPr>
          <p:cNvSpPr txBox="1"/>
          <p:nvPr/>
        </p:nvSpPr>
        <p:spPr>
          <a:xfrm>
            <a:off x="7805531" y="6455664"/>
            <a:ext cx="4492486" cy="369332"/>
          </a:xfrm>
          <a:prstGeom prst="rect">
            <a:avLst/>
          </a:prstGeom>
          <a:noFill/>
        </p:spPr>
        <p:txBody>
          <a:bodyPr wrap="square" rtlCol="0">
            <a:spAutoFit/>
          </a:bodyPr>
          <a:lstStyle/>
          <a:p>
            <a:r>
              <a:rPr lang="en-ZA" dirty="0"/>
              <a:t>SOURCE: adapted from Patz et al., 2000.</a:t>
            </a:r>
          </a:p>
        </p:txBody>
      </p:sp>
    </p:spTree>
    <p:extLst>
      <p:ext uri="{BB962C8B-B14F-4D97-AF65-F5344CB8AC3E}">
        <p14:creationId xmlns:p14="http://schemas.microsoft.com/office/powerpoint/2010/main" val="30167094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392A-458F-4FFA-923C-7104E76A4858}"/>
              </a:ext>
            </a:extLst>
          </p:cNvPr>
          <p:cNvSpPr>
            <a:spLocks noGrp="1"/>
          </p:cNvSpPr>
          <p:nvPr>
            <p:ph type="title"/>
          </p:nvPr>
        </p:nvSpPr>
        <p:spPr>
          <a:ln w="38100">
            <a:solidFill>
              <a:srgbClr val="00B0F0"/>
            </a:solidFill>
          </a:ln>
        </p:spPr>
        <p:txBody>
          <a:bodyPr anchor="ctr"/>
          <a:lstStyle/>
          <a:p>
            <a:pPr algn="ctr"/>
            <a:r>
              <a:rPr lang="en-GB" b="1" dirty="0"/>
              <a:t>CHALLENGES OF CLIMATE CHANGE</a:t>
            </a:r>
            <a:endParaRPr lang="en-ZA" b="1" dirty="0"/>
          </a:p>
        </p:txBody>
      </p:sp>
      <p:sp>
        <p:nvSpPr>
          <p:cNvPr id="3" name="Content Placeholder 2">
            <a:extLst>
              <a:ext uri="{FF2B5EF4-FFF2-40B4-BE49-F238E27FC236}">
                <a16:creationId xmlns:a16="http://schemas.microsoft.com/office/drawing/2014/main" id="{2C864589-5DA3-4C8E-AA3D-9B004F770813}"/>
              </a:ext>
            </a:extLst>
          </p:cNvPr>
          <p:cNvSpPr>
            <a:spLocks noGrp="1"/>
          </p:cNvSpPr>
          <p:nvPr>
            <p:ph idx="1"/>
          </p:nvPr>
        </p:nvSpPr>
        <p:spPr/>
        <p:txBody>
          <a:bodyPr anchor="t"/>
          <a:lstStyle/>
          <a:p>
            <a:r>
              <a:rPr lang="en-GB" dirty="0"/>
              <a:t>KNOWN AVOIDABLE ENVIRONMENTAL RISKS CAUSE ABOUT 25% OF ALL DEATH AND DISEASE BURDENS WORLD WIDE – 13 MILLION DEATHS PA</a:t>
            </a:r>
          </a:p>
          <a:p>
            <a:r>
              <a:rPr lang="en-GB" dirty="0"/>
              <a:t>AIR POLLUTION CAUSES 7 MILLION PREVENTABLE DEATHS PER YEAR – WITH MORE THAN 90% OF PEOPLE BREATHING POLLUTED AIR AND ALMOST 3000 MILLION PEOPLE STILL DEPENDING ON POLLUTING FUELS FOR COOKING AND EATING.</a:t>
            </a:r>
            <a:r>
              <a:rPr lang="en-ZA" dirty="0"/>
              <a:t> MORE THAN HALF THE </a:t>
            </a:r>
            <a:r>
              <a:rPr lang="en-ZA"/>
              <a:t>WORLD </a:t>
            </a:r>
            <a:r>
              <a:rPr lang="en-US"/>
              <a:t>POPULATION </a:t>
            </a:r>
            <a:r>
              <a:rPr lang="en-ZA"/>
              <a:t>IS </a:t>
            </a:r>
            <a:r>
              <a:rPr lang="en-ZA" dirty="0"/>
              <a:t>STILL </a:t>
            </a:r>
            <a:r>
              <a:rPr lang="en-ZA"/>
              <a:t>EXPOSED </a:t>
            </a:r>
            <a:r>
              <a:rPr lang="en-US"/>
              <a:t>TO </a:t>
            </a:r>
            <a:r>
              <a:rPr lang="en-ZA"/>
              <a:t>UNSAFELY </a:t>
            </a:r>
            <a:r>
              <a:rPr lang="en-ZA" dirty="0"/>
              <a:t>MANAGED WATER, </a:t>
            </a:r>
            <a:r>
              <a:rPr lang="en-ZA"/>
              <a:t>INADEQUATE </a:t>
            </a:r>
            <a:r>
              <a:rPr lang="en-US"/>
              <a:t>SANITATION </a:t>
            </a:r>
            <a:r>
              <a:rPr lang="en-ZA"/>
              <a:t>AND </a:t>
            </a:r>
            <a:r>
              <a:rPr lang="en-ZA" dirty="0"/>
              <a:t>POOR HYGIENE RESULTING IN MORE THAN </a:t>
            </a:r>
            <a:r>
              <a:rPr lang="en-ZA"/>
              <a:t>800,000 </a:t>
            </a:r>
            <a:r>
              <a:rPr lang="en-US"/>
              <a:t>PREVENTABLE </a:t>
            </a:r>
            <a:r>
              <a:rPr lang="en-ZA"/>
              <a:t>DEATHS </a:t>
            </a:r>
            <a:r>
              <a:rPr lang="en-ZA" dirty="0"/>
              <a:t>EACH YEAR</a:t>
            </a:r>
            <a:endParaRPr lang="en-GB" dirty="0"/>
          </a:p>
        </p:txBody>
      </p:sp>
    </p:spTree>
    <p:extLst>
      <p:ext uri="{BB962C8B-B14F-4D97-AF65-F5344CB8AC3E}">
        <p14:creationId xmlns:p14="http://schemas.microsoft.com/office/powerpoint/2010/main" val="976763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p:txBody>
          <a:bodyPr anchor="t"/>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EVERYTHING </a:t>
            </a:r>
            <a:r>
              <a:rPr lang="en-GB" sz="1800">
                <a:effectLst/>
                <a:latin typeface="Calibri" panose="020F0502020204030204" pitchFamily="34" charset="0"/>
                <a:ea typeface="Calibri" panose="020F0502020204030204" pitchFamily="34" charset="0"/>
                <a:cs typeface="Times New Roman" panose="02020603050405020304" pitchFamily="18" charset="0"/>
              </a:rPr>
              <a:t>FROM  </a:t>
            </a:r>
            <a:r>
              <a:rPr lang="en-US" sz="1800">
                <a:effectLst/>
                <a:latin typeface="Calibri" panose="020F0502020204030204" pitchFamily="34" charset="0"/>
                <a:ea typeface="Calibri" panose="020F0502020204030204" pitchFamily="34" charset="0"/>
                <a:cs typeface="Times New Roman" panose="02020603050405020304" pitchFamily="18" charset="0"/>
              </a:rPr>
              <a:t>PAGES 2 </a:t>
            </a:r>
            <a:r>
              <a:rPr lang="en-GB" sz="1800">
                <a:effectLst/>
                <a:latin typeface="Calibri" panose="020F0502020204030204" pitchFamily="34" charset="0"/>
                <a:ea typeface="Calibri" panose="020F0502020204030204" pitchFamily="34" charset="0"/>
                <a:cs typeface="Times New Roman" panose="02020603050405020304" pitchFamily="18" charset="0"/>
              </a:rPr>
              <a:t>&amp; </a:t>
            </a:r>
            <a:r>
              <a:rPr lang="en-GB" sz="1800" dirty="0">
                <a:effectLst/>
                <a:latin typeface="Calibri" panose="020F0502020204030204" pitchFamily="34" charset="0"/>
                <a:ea typeface="Calibri" panose="020F0502020204030204" pitchFamily="34" charset="0"/>
                <a:cs typeface="Times New Roman" panose="02020603050405020304" pitchFamily="18" charset="0"/>
              </a:rPr>
              <a:t>3 OF THE PREAMBLE IN THE BILL REFERS TO HEALTH SERVICES BUT DOES NOT DEAL WITH ENVIRONMENTAL HEALTH / MUNICIPAL HEALTH SERVICES. THERE IS REFERENCE TO QUALITY PERSONAL HEALTH CARE SERVICES AND UNIVERSAL HEALTH COVERAGE.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24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buNone/>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THERE MUST BE REFERENCE TO ENVIRONMENTAL HEALTH / MUNICIPAL HEALTH SERVICES. UNIVERSAL HEALTH COVERAGE IS FOR ALL HEALTH SERVICES IN ALL SPHERES OF GOVERNMENT</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2328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p:txBody>
          <a:bodyPr anchor="t"/>
          <a:lstStyle/>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DEFINITIONS IN THE BILL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COMPREHENSIVE HEALTH CARE SERVICES – DOES NOT INCLUDE ENVIRONMENTAL HEALTH/ MHS </a:t>
            </a:r>
          </a:p>
          <a:p>
            <a:pPr marL="151200" indent="0">
              <a:lnSpc>
                <a:spcPct val="107000"/>
              </a:lnSpc>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spcAft>
                <a:spcPts val="800"/>
              </a:spcAft>
              <a:buNone/>
            </a:pPr>
            <a:r>
              <a:rPr lang="en-GB" sz="28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ZA"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DEFINITION OF COMPREHENSIVE HEALTH CARE SERVICES MUST INCLUDE ENVIRONMENTAL HEALTH/ MUNICIPAL HEALTH SERVICES.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8843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a:xfrm>
            <a:off x="581192" y="2340864"/>
            <a:ext cx="11029615" cy="3814980"/>
          </a:xfrm>
        </p:spPr>
        <p:txBody>
          <a:bodyPr anchor="t">
            <a:normAutofit fontScale="92500" lnSpcReduction="20000"/>
          </a:bodyPr>
          <a:lstStyle/>
          <a:p>
            <a:pPr marL="457200">
              <a:lnSpc>
                <a:spcPct val="107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BILL DEFINES HEALTH CARE SERVICES, BUT IN (d) REFERS TO MUNICIPAL HEALTH CARE SERVICES. IN THE HEALTH ACT 61 OF 2003, IT IS CLEARLY SPELT OUT IN (d) AS MUNICIPAL HEALTH SERVICES AND IS EXPANDED UNDER THE DEFINITION OF MUNICIPAL HEALTH SERVICES.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WRITERS OF THE NHI BILL TOOK ALL IN THE DEFINITION OF HEALTH CARE SERVICES BUT ONLY CHANGED (d) TO READ DIFFERENTLY CALLING IT MUNICIPAL HEALTH CARE SERVICES.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SAIEH RESPONSE</a:t>
            </a:r>
          </a:p>
          <a:p>
            <a:pPr marL="151200" indent="0" algn="ctr">
              <a:lnSpc>
                <a:spcPct val="107000"/>
              </a:lnSpc>
              <a:buNone/>
            </a:pPr>
            <a:endParaRPr lang="en-ZA" sz="22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DEFINITION OF HEALTH CARE SERVICES IN (d) MUST USE THE RIGHT WORDING OF MUNICIPAL HEALTH SERVICES AS DEFINED IN SECTION (1) OF THE NATIONAL HEALTH ACT NO</a:t>
            </a:r>
            <a:r>
              <a:rPr lang="en-GB" sz="1800" b="1">
                <a:effectLst/>
                <a:latin typeface="Calibri" panose="020F0502020204030204" pitchFamily="34" charset="0"/>
                <a:ea typeface="Calibri" panose="020F0502020204030204" pitchFamily="34" charset="0"/>
                <a:cs typeface="Times New Roman" panose="02020603050405020304" pitchFamily="18" charset="0"/>
              </a:rPr>
              <a:t>. 61</a:t>
            </a:r>
            <a:r>
              <a:rPr lang="en-US" sz="1800" b="1">
                <a:effectLst/>
                <a:latin typeface="Calibri" panose="020F0502020204030204" pitchFamily="34" charset="0"/>
                <a:ea typeface="Calibri" panose="020F0502020204030204" pitchFamily="34" charset="0"/>
                <a:cs typeface="Times New Roman" panose="02020603050405020304" pitchFamily="18" charset="0"/>
              </a:rPr>
              <a:t> </a:t>
            </a:r>
            <a:r>
              <a:rPr lang="en-GB" sz="1800" b="1">
                <a:effectLst/>
                <a:latin typeface="Calibri" panose="020F0502020204030204" pitchFamily="34" charset="0"/>
                <a:ea typeface="Calibri" panose="020F0502020204030204" pitchFamily="34" charset="0"/>
                <a:cs typeface="Times New Roman" panose="02020603050405020304" pitchFamily="18" charset="0"/>
              </a:rPr>
              <a:t>OF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2003, OR THE BILL MUST CLEARLY DEFINE WHAT MUNICIPAL HEALTH CARE SERVICES AS IS THE CASE WITH (a), (b) AND (c).</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7327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a:xfrm>
            <a:off x="581192" y="2340864"/>
            <a:ext cx="11029615" cy="3814980"/>
          </a:xfrm>
        </p:spPr>
        <p:txBody>
          <a:bodyPr anchor="t">
            <a:normAutofit fontScale="92500" lnSpcReduction="10000"/>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DEFINITION OF PRIMARY HEALTH CARE DOES NOT DEAL WITH MUNICIPAL HEALTH SERVICES/ ENVIRONMENTAL HEALTH SERVICES AND IS VAGUE.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CLEARLY SPELL OUT WHAT PRIMARY HEALTH CARE IS. CORRECT (b) TO INCLUDE ALL HEALTH SERVICES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CHAPTER 3, FUNCTIONS OF THE FUND, THERE IS NO REFERENCE TO MHS/ EHS AND LOCAL GOVT. HEALTH SERVICES, YET THE HEALTH ACT 61 OF 2003, SECTION 3(2) CALLS ON </a:t>
            </a:r>
            <a:r>
              <a:rPr lang="en-GB" sz="1800">
                <a:effectLst/>
                <a:latin typeface="Calibri" panose="020F0502020204030204" pitchFamily="34" charset="0"/>
                <a:ea typeface="Calibri" panose="020F0502020204030204" pitchFamily="34" charset="0"/>
                <a:cs typeface="Times New Roman" panose="02020603050405020304" pitchFamily="18" charset="0"/>
              </a:rPr>
              <a:t>ALL S</a:t>
            </a:r>
            <a:r>
              <a:rPr lang="en-US" sz="1800">
                <a:effectLst/>
                <a:latin typeface="Calibri" panose="020F0502020204030204" pitchFamily="34" charset="0"/>
                <a:ea typeface="Calibri" panose="020F0502020204030204" pitchFamily="34" charset="0"/>
                <a:cs typeface="Times New Roman" panose="02020603050405020304" pitchFamily="18" charset="0"/>
              </a:rPr>
              <a:t>P</a:t>
            </a:r>
            <a:r>
              <a:rPr lang="en-GB" sz="1800">
                <a:effectLst/>
                <a:latin typeface="Calibri" panose="020F0502020204030204" pitchFamily="34" charset="0"/>
                <a:ea typeface="Calibri" panose="020F0502020204030204" pitchFamily="34" charset="0"/>
                <a:cs typeface="Times New Roman" panose="02020603050405020304" pitchFamily="18" charset="0"/>
              </a:rPr>
              <a:t>HERES </a:t>
            </a:r>
            <a:r>
              <a:rPr lang="en-GB" sz="1800" dirty="0">
                <a:effectLst/>
                <a:latin typeface="Calibri" panose="020F0502020204030204" pitchFamily="34" charset="0"/>
                <a:ea typeface="Calibri" panose="020F0502020204030204" pitchFamily="34" charset="0"/>
                <a:cs typeface="Times New Roman" panose="02020603050405020304" pitchFamily="18" charset="0"/>
              </a:rPr>
              <a:t>OF GOVT. TO ENSURE THE PROVISION OF HEALTH SERVICES.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FUNDING MUST BE MADE AVAILABLE TO LOCAL GOVT. TO PROVIDE PROPER HEALTH SERVICES INCLUDIND EHS/MHS AND MUST NOT BE EXCLUDED.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27021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a:xfrm>
            <a:off x="581192" y="2340864"/>
            <a:ext cx="11029615" cy="3814980"/>
          </a:xfrm>
        </p:spPr>
        <p:txBody>
          <a:bodyPr anchor="t">
            <a:normAutofit fontScale="92500" lnSpcReduction="10000"/>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SECTION 31 (2), CHAPTER 8, MUST </a:t>
            </a:r>
            <a:r>
              <a:rPr lang="en-GB" sz="1800">
                <a:effectLst/>
                <a:latin typeface="Calibri" panose="020F0502020204030204" pitchFamily="34" charset="0"/>
                <a:ea typeface="Calibri" panose="020F0502020204030204" pitchFamily="34" charset="0"/>
                <a:cs typeface="Times New Roman" panose="02020603050405020304" pitchFamily="18" charset="0"/>
              </a:rPr>
              <a:t>CLEARLY </a:t>
            </a:r>
            <a:r>
              <a:rPr lang="en-US" sz="1800">
                <a:effectLst/>
                <a:latin typeface="Calibri" panose="020F0502020204030204" pitchFamily="34" charset="0"/>
                <a:ea typeface="Calibri" panose="020F0502020204030204" pitchFamily="34" charset="0"/>
                <a:cs typeface="Times New Roman" panose="02020603050405020304" pitchFamily="18" charset="0"/>
              </a:rPr>
              <a:t>DELINEATE </a:t>
            </a:r>
            <a:r>
              <a:rPr lang="en-GB" sz="1800">
                <a:effectLst/>
                <a:latin typeface="Calibri" panose="020F0502020204030204" pitchFamily="34" charset="0"/>
                <a:ea typeface="Calibri" panose="020F0502020204030204" pitchFamily="34" charset="0"/>
                <a:cs typeface="Times New Roman" panose="02020603050405020304" pitchFamily="18" charset="0"/>
              </a:rPr>
              <a:t>IN </a:t>
            </a:r>
            <a:r>
              <a:rPr lang="en-US" sz="1800">
                <a:effectLst/>
                <a:latin typeface="Calibri" panose="020F0502020204030204" pitchFamily="34" charset="0"/>
                <a:ea typeface="Calibri" panose="020F0502020204030204" pitchFamily="34" charset="0"/>
                <a:cs typeface="Times New Roman" panose="02020603050405020304" pitchFamily="18" charset="0"/>
              </a:rPr>
              <a:t>APPROPRIATE </a:t>
            </a:r>
            <a:r>
              <a:rPr lang="en-GB" sz="1800">
                <a:effectLst/>
                <a:latin typeface="Calibri" panose="020F0502020204030204" pitchFamily="34" charset="0"/>
                <a:ea typeface="Calibri" panose="020F0502020204030204" pitchFamily="34" charset="0"/>
                <a:cs typeface="Times New Roman" panose="02020603050405020304" pitchFamily="18" charset="0"/>
              </a:rPr>
              <a:t>LEGISLATION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RESPECTIVE ROLES AND RESPONSIBILITIES OF THE FUND AND THE NATIONAL AND PROVINCIAL DEPARTMENTS, TAKING INTO CONSIDERATION THE CONSTITUTION, THIS ACT AND THE NATIONAL HEALTH ACT, IN ORDER TO PREVENT DUPLICATION OF SERVICES AND THE WASTING OF RESOURCES AND TO ENSURE EQUITABLE PROVISION AND FINANCING OF HEALTH SERVICES.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DOES THIS BILL LEAVE OUT LOCAL GOVERNMENT FOR FUNDING BUT YET IT IS EXPECTED OF L/G TO PROVIDE HEALTH SERVICES?  IN SECTION 32(c), THERE IS HEALTH SERVICES IN MUNICIPALITIES. </a:t>
            </a:r>
          </a:p>
          <a:p>
            <a:pPr marL="457200">
              <a:lnSpc>
                <a:spcPct val="107000"/>
              </a:lnSpc>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19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ZA" sz="19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ALL HEALTH SERVICES MUST BE FUNDED THROUGH THE NHI, WITH REGARDS TO LEGISLATION AND THE CONSTITUTION.</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BILL MUST CLEARLY SPELL OUT THE ROLE OF MUNICIPALITIES.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11026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861-A212-4514-B338-1D4883F5F450}"/>
              </a:ext>
            </a:extLst>
          </p:cNvPr>
          <p:cNvSpPr>
            <a:spLocks noGrp="1"/>
          </p:cNvSpPr>
          <p:nvPr>
            <p:ph type="title"/>
          </p:nvPr>
        </p:nvSpPr>
        <p:spPr>
          <a:ln w="38100">
            <a:solidFill>
              <a:srgbClr val="00B0F0"/>
            </a:solidFill>
          </a:ln>
        </p:spPr>
        <p:txBody>
          <a:bodyPr anchor="ctr"/>
          <a:lstStyle/>
          <a:p>
            <a:pPr algn="ctr"/>
            <a:r>
              <a:rPr lang="en-ZA" dirty="0"/>
              <a:t>COMMENTS ON THE NHI BILL</a:t>
            </a:r>
          </a:p>
        </p:txBody>
      </p:sp>
      <p:sp>
        <p:nvSpPr>
          <p:cNvPr id="3" name="Content Placeholder 2">
            <a:extLst>
              <a:ext uri="{FF2B5EF4-FFF2-40B4-BE49-F238E27FC236}">
                <a16:creationId xmlns:a16="http://schemas.microsoft.com/office/drawing/2014/main" id="{0C21659A-6B98-4CB5-8745-F5C78C15DB20}"/>
              </a:ext>
            </a:extLst>
          </p:cNvPr>
          <p:cNvSpPr>
            <a:spLocks noGrp="1"/>
          </p:cNvSpPr>
          <p:nvPr>
            <p:ph idx="1"/>
          </p:nvPr>
        </p:nvSpPr>
        <p:spPr>
          <a:xfrm>
            <a:off x="581192" y="2340864"/>
            <a:ext cx="11029615" cy="4218962"/>
          </a:xfrm>
        </p:spPr>
        <p:txBody>
          <a:bodyPr anchor="t">
            <a:normAutofit fontScale="92500" lnSpcReduction="20000"/>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37(1), HAS OMITTED LOCAL GOVERNMENT IN THE IMPLEMENTATION OF THE NHI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151200" indent="0" algn="ctr">
              <a:lnSpc>
                <a:spcPct val="107000"/>
              </a:lnSpc>
              <a:buNone/>
            </a:pPr>
            <a:r>
              <a:rPr lang="en-GB" sz="1900" b="1" dirty="0">
                <a:effectLst/>
                <a:latin typeface="Calibri" panose="020F0502020204030204" pitchFamily="34" charset="0"/>
                <a:ea typeface="Calibri" panose="020F0502020204030204" pitchFamily="34" charset="0"/>
                <a:cs typeface="Times New Roman" panose="02020603050405020304" pitchFamily="18" charset="0"/>
              </a:rPr>
              <a:t>SAIEH RESPONSE</a:t>
            </a:r>
            <a:endParaRPr lang="en-ZA" sz="19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IT MUST BE NOTED THAT LOCAL GOVERNMENT PLAYED A CRITICAL ROLE DURING THE PILOTING OF THE NHI.</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ENVIRONMENTAL HEALTH PRACTITIONERS EMPLOYED BY LOCAL GOVERNMENT CONSTITUTED THE WARD-BASED OUTREACH TEAMS AND PLAYED A CRITICAL ROLE IN CASE INVESTIGATIONS AND IN ADDRESSING ENVIRONMENTAL HEALTH CONDITIONS IMPACTING ON THE HEALTH OF THE CITIZENS,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NUMBER OF ENVIRONMENTAL HEALTH PRACTITIONERS CURRENTLY EMPLOYED BY NATIONAL, PROVINCIAL AND LOCAL GOVERNMENT IS FAR LESS THAN THE NUMBER RECOMMENDED BY WHO AND THE NORMS AND STANDARDS PRESCRIBED IN THE NATIONAL ENVIRONMENTAL HEALTH POLICY (1 EHP PER 10,000 POPULATION) AND WILL NOT BE ABLE TO SERVICE ALL WARDS AT FULL IMPLEMENTATION OF THE NHI.</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RECRUITMENT OF ENVIRONMENTAL HEALTH PRACTITIONERS SHOULD BE PRIORITISED TOGETHER WITH THE RECRUITMENT OF OTHER HEALTH PROFESSIONALS IN PREPARATION OF THE FULL IMPLEMENTATION OF THE NHI.</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BILL MUST CLEARLY DEFINE NON-PERSONAL HEALTH SERVICES TO BE MANAGED BY THE DISTRICT HEALTH MANAGEMENT OFFICES TO PREVENT FRAGMENTATION AND DUPLICATION OF NON-PERSONAL HEALTH SERVICES.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29257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FF5F-0170-4EE2-A62F-A31AD90652A6}"/>
              </a:ext>
            </a:extLst>
          </p:cNvPr>
          <p:cNvSpPr>
            <a:spLocks noGrp="1"/>
          </p:cNvSpPr>
          <p:nvPr>
            <p:ph type="title"/>
          </p:nvPr>
        </p:nvSpPr>
        <p:spPr>
          <a:xfrm>
            <a:off x="581192" y="702156"/>
            <a:ext cx="11029616" cy="1020627"/>
          </a:xfrm>
        </p:spPr>
        <p:txBody>
          <a:bodyPr anchor="ctr"/>
          <a:lstStyle/>
          <a:p>
            <a:pPr algn="ctr"/>
            <a:r>
              <a:rPr lang="en-ZA" dirty="0"/>
              <a:t>HUMAN RESOURCE NEEDS</a:t>
            </a:r>
          </a:p>
        </p:txBody>
      </p:sp>
      <p:graphicFrame>
        <p:nvGraphicFramePr>
          <p:cNvPr id="4" name="Content Placeholder 3">
            <a:extLst>
              <a:ext uri="{FF2B5EF4-FFF2-40B4-BE49-F238E27FC236}">
                <a16:creationId xmlns:a16="http://schemas.microsoft.com/office/drawing/2014/main" id="{92640418-4133-4E46-BACB-2E3B1C689331}"/>
              </a:ext>
            </a:extLst>
          </p:cNvPr>
          <p:cNvGraphicFramePr>
            <a:graphicFrameLocks noGrp="1"/>
          </p:cNvGraphicFramePr>
          <p:nvPr>
            <p:ph idx="1"/>
            <p:extLst>
              <p:ext uri="{D42A27DB-BD31-4B8C-83A1-F6EECF244321}">
                <p14:modId xmlns:p14="http://schemas.microsoft.com/office/powerpoint/2010/main" val="4175901848"/>
              </p:ext>
            </p:extLst>
          </p:nvPr>
        </p:nvGraphicFramePr>
        <p:xfrm>
          <a:off x="581025" y="1722783"/>
          <a:ext cx="1102995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71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lum contrast="20000"/>
          </a:blip>
          <a:srcRect l="10499" t="4023" r="11120" b="24045"/>
          <a:stretch/>
        </p:blipFill>
        <p:spPr>
          <a:xfrm>
            <a:off x="2486025" y="0"/>
            <a:ext cx="9705975" cy="6858001"/>
          </a:xfrm>
          <a:prstGeom prst="rect">
            <a:avLst/>
          </a:prstGeom>
        </p:spPr>
      </p:pic>
      <p:sp>
        <p:nvSpPr>
          <p:cNvPr id="3" name="Rectangle: Rounded Corners 2">
            <a:extLst>
              <a:ext uri="{FF2B5EF4-FFF2-40B4-BE49-F238E27FC236}">
                <a16:creationId xmlns:a16="http://schemas.microsoft.com/office/drawing/2014/main" id="{2277E81E-68FF-465C-AF14-0B55E5516BF2}"/>
              </a:ext>
            </a:extLst>
          </p:cNvPr>
          <p:cNvSpPr/>
          <p:nvPr/>
        </p:nvSpPr>
        <p:spPr>
          <a:xfrm>
            <a:off x="104775" y="2541806"/>
            <a:ext cx="2562225" cy="2571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id="{DD79F5CC-9332-48C1-8B72-A0C47C930D9C}"/>
              </a:ext>
            </a:extLst>
          </p:cNvPr>
          <p:cNvSpPr txBox="1"/>
          <p:nvPr/>
        </p:nvSpPr>
        <p:spPr>
          <a:xfrm>
            <a:off x="104775" y="3429000"/>
            <a:ext cx="2562225" cy="830997"/>
          </a:xfrm>
          <a:prstGeom prst="rect">
            <a:avLst/>
          </a:prstGeom>
          <a:noFill/>
        </p:spPr>
        <p:txBody>
          <a:bodyPr wrap="square" rtlCol="0">
            <a:spAutoFit/>
          </a:bodyPr>
          <a:lstStyle/>
          <a:p>
            <a:pPr algn="ctr"/>
            <a:r>
              <a:rPr lang="en-GB" sz="2400" b="1" dirty="0"/>
              <a:t>ENVIRONMENTAL HEALTH</a:t>
            </a:r>
            <a:endParaRPr lang="en-ZA" sz="2400" b="1" dirty="0"/>
          </a:p>
        </p:txBody>
      </p:sp>
    </p:spTree>
    <p:extLst>
      <p:ext uri="{BB962C8B-B14F-4D97-AF65-F5344CB8AC3E}">
        <p14:creationId xmlns:p14="http://schemas.microsoft.com/office/powerpoint/2010/main" val="1981023382"/>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clrChange>
              <a:clrFrom>
                <a:srgbClr val="ADAEBE"/>
              </a:clrFrom>
              <a:clrTo>
                <a:srgbClr val="ADAEBE">
                  <a:alpha val="0"/>
                </a:srgbClr>
              </a:clrTo>
            </a:clrChange>
            <a:lum bright="28000"/>
            <a:extLst>
              <a:ext uri="{28A0092B-C50C-407E-A947-70E740481C1C}">
                <a14:useLocalDpi xmlns:a14="http://schemas.microsoft.com/office/drawing/2010/main" val="0"/>
              </a:ext>
            </a:extLst>
          </a:blip>
          <a:srcRect/>
          <a:stretch>
            <a:fillRect/>
          </a:stretch>
        </p:blipFill>
        <p:spPr bwMode="auto">
          <a:xfrm>
            <a:off x="4764157" y="2221634"/>
            <a:ext cx="2663686" cy="2888993"/>
          </a:xfrm>
          <a:prstGeom prst="rect">
            <a:avLst/>
          </a:prstGeom>
          <a:noFill/>
        </p:spPr>
      </p:pic>
      <p:sp>
        <p:nvSpPr>
          <p:cNvPr id="5" name="Rectangle 4"/>
          <p:cNvSpPr/>
          <p:nvPr/>
        </p:nvSpPr>
        <p:spPr>
          <a:xfrm>
            <a:off x="636104" y="4919008"/>
            <a:ext cx="10919792" cy="1938992"/>
          </a:xfrm>
          <a:prstGeom prst="rect">
            <a:avLst/>
          </a:prstGeom>
        </p:spPr>
        <p:txBody>
          <a:bodyPr wrap="square">
            <a:spAutoFit/>
          </a:bodyPr>
          <a:lstStyle/>
          <a:p>
            <a:pPr algn="ctr"/>
            <a:r>
              <a:rPr lang="en-ZA" sz="6000" b="1" dirty="0">
                <a:effectLst>
                  <a:outerShdw blurRad="38100" dist="38100" dir="2700000" algn="tl">
                    <a:srgbClr val="000000">
                      <a:alpha val="43137"/>
                    </a:srgbClr>
                  </a:outerShdw>
                </a:effectLst>
              </a:rPr>
              <a:t>SOUTH AFRICAN INSTITUTE OF ENVIRONMENTAL HEALTH</a:t>
            </a:r>
            <a:endParaRPr lang="en-ZA" sz="6000" dirty="0"/>
          </a:p>
        </p:txBody>
      </p:sp>
      <p:sp>
        <p:nvSpPr>
          <p:cNvPr id="2" name="TextBox 1">
            <a:extLst>
              <a:ext uri="{FF2B5EF4-FFF2-40B4-BE49-F238E27FC236}">
                <a16:creationId xmlns:a16="http://schemas.microsoft.com/office/drawing/2014/main" id="{177A60BB-1512-41E4-B89F-E3672E50610D}"/>
              </a:ext>
            </a:extLst>
          </p:cNvPr>
          <p:cNvSpPr txBox="1"/>
          <p:nvPr/>
        </p:nvSpPr>
        <p:spPr>
          <a:xfrm>
            <a:off x="490330" y="728870"/>
            <a:ext cx="11065566" cy="1107996"/>
          </a:xfrm>
          <a:prstGeom prst="rect">
            <a:avLst/>
          </a:prstGeom>
          <a:noFill/>
        </p:spPr>
        <p:txBody>
          <a:bodyPr wrap="square" rtlCol="0">
            <a:spAutoFit/>
          </a:bodyPr>
          <a:lstStyle/>
          <a:p>
            <a:pPr algn="ctr"/>
            <a:r>
              <a:rPr lang="en-ZA" sz="6600" b="1" dirty="0"/>
              <a:t>THANK YOU</a:t>
            </a:r>
          </a:p>
        </p:txBody>
      </p:sp>
    </p:spTree>
    <p:extLst>
      <p:ext uri="{BB962C8B-B14F-4D97-AF65-F5344CB8AC3E}">
        <p14:creationId xmlns:p14="http://schemas.microsoft.com/office/powerpoint/2010/main" val="217352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647" y="2752971"/>
            <a:ext cx="11353803" cy="989105"/>
          </a:xfrm>
          <a:solidFill>
            <a:schemeClr val="accent1"/>
          </a:solidFill>
        </p:spPr>
        <p:txBody>
          <a:bodyPr>
            <a:normAutofit/>
          </a:bodyPr>
          <a:lstStyle/>
          <a:p>
            <a:pPr lvl="0" algn="ctr">
              <a:buNone/>
            </a:pPr>
            <a:r>
              <a:rPr lang="en-ZA" b="1" dirty="0"/>
              <a:t> The South African Institute of Environmental Health (SAIEH) is an organization for professions within the field of environmental health and is a non-profit organization (NGO), non-trade union organization and believes that a safe and healthy environment is a basic human right.</a:t>
            </a:r>
            <a:endParaRPr lang="en-US" b="1" dirty="0"/>
          </a:p>
        </p:txBody>
      </p:sp>
      <p:pic>
        <p:nvPicPr>
          <p:cNvPr id="32770" name="Picture 2" descr="http://lensofhistory.com/wp-content/uploads/2014/06/history-1.jpg"/>
          <p:cNvPicPr>
            <a:picLocks noChangeAspect="1" noChangeArrowheads="1"/>
          </p:cNvPicPr>
          <p:nvPr/>
        </p:nvPicPr>
        <p:blipFill>
          <a:blip r:embed="rId2"/>
          <a:srcRect/>
          <a:stretch>
            <a:fillRect/>
          </a:stretch>
        </p:blipFill>
        <p:spPr bwMode="auto">
          <a:xfrm>
            <a:off x="1480802" y="527339"/>
            <a:ext cx="9589421" cy="2206582"/>
          </a:xfrm>
          <a:prstGeom prst="rect">
            <a:avLst/>
          </a:prstGeom>
          <a:noFill/>
        </p:spPr>
      </p:pic>
      <p:graphicFrame>
        <p:nvGraphicFramePr>
          <p:cNvPr id="8" name="Diagram 7"/>
          <p:cNvGraphicFramePr/>
          <p:nvPr>
            <p:extLst>
              <p:ext uri="{D42A27DB-BD31-4B8C-83A1-F6EECF244321}">
                <p14:modId xmlns:p14="http://schemas.microsoft.com/office/powerpoint/2010/main" val="1865430803"/>
              </p:ext>
            </p:extLst>
          </p:nvPr>
        </p:nvGraphicFramePr>
        <p:xfrm>
          <a:off x="336549" y="3844608"/>
          <a:ext cx="11518902" cy="100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36549" y="4950068"/>
            <a:ext cx="11518902"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November 1995, after the ushering of a democratic government, saw the disestablishment of SAEHOA and EHOASA and the formation of an interim structure of SAIEH. November 1996 ushered a fully fledged SAIEH structure, truly representing all EHO’s in RSA.</a:t>
            </a:r>
          </a:p>
          <a:p>
            <a:r>
              <a:rPr lang="en-US" altLang="en-US" dirty="0"/>
              <a:t>In 1996 the birth of SAIEH reunited all EHP’s of all race groups from different formations, thus ensuring proper representations on all Environmental Health matter at all levels, nationally. The SAIEH was launched by the Director General of Health, Dr Olive </a:t>
            </a:r>
            <a:r>
              <a:rPr lang="en-US" altLang="en-US" dirty="0" err="1"/>
              <a:t>Shisana</a:t>
            </a:r>
            <a:r>
              <a:rPr lang="en-US" altLang="en-US" dirty="0"/>
              <a:t>.</a:t>
            </a:r>
            <a:endParaRPr lang="en-ZA" altLang="en-US" dirty="0"/>
          </a:p>
        </p:txBody>
      </p:sp>
    </p:spTree>
    <p:extLst>
      <p:ext uri="{BB962C8B-B14F-4D97-AF65-F5344CB8AC3E}">
        <p14:creationId xmlns:p14="http://schemas.microsoft.com/office/powerpoint/2010/main" val="587769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0434220"/>
              </p:ext>
            </p:extLst>
          </p:nvPr>
        </p:nvGraphicFramePr>
        <p:xfrm>
          <a:off x="1281267" y="0"/>
          <a:ext cx="9320980" cy="173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087667608"/>
              </p:ext>
            </p:extLst>
          </p:nvPr>
        </p:nvGraphicFramePr>
        <p:xfrm>
          <a:off x="728817" y="1639714"/>
          <a:ext cx="9017367" cy="5123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id="{21AC227D-7FDF-4C30-A7C4-9ACE8D4FE896}"/>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600574" y="3757966"/>
            <a:ext cx="2505075" cy="790575"/>
          </a:xfrm>
          <a:prstGeom prst="rect">
            <a:avLst/>
          </a:prstGeom>
          <a:noFill/>
          <a:ln>
            <a:noFill/>
          </a:ln>
        </p:spPr>
      </p:pic>
      <p:sp>
        <p:nvSpPr>
          <p:cNvPr id="8" name="TextBox 7">
            <a:extLst>
              <a:ext uri="{FF2B5EF4-FFF2-40B4-BE49-F238E27FC236}">
                <a16:creationId xmlns:a16="http://schemas.microsoft.com/office/drawing/2014/main" id="{823499F6-EAB1-4324-934E-DA018F881005}"/>
              </a:ext>
            </a:extLst>
          </p:cNvPr>
          <p:cNvSpPr txBox="1"/>
          <p:nvPr/>
        </p:nvSpPr>
        <p:spPr>
          <a:xfrm>
            <a:off x="265778" y="1062343"/>
            <a:ext cx="1323975" cy="5509200"/>
          </a:xfrm>
          <a:prstGeom prst="rect">
            <a:avLst/>
          </a:prstGeom>
          <a:noFill/>
          <a:ln>
            <a:solidFill>
              <a:srgbClr val="0070C0"/>
            </a:solidFill>
          </a:ln>
        </p:spPr>
        <p:txBody>
          <a:bodyPr wrap="square" rtlCol="0">
            <a:spAutoFit/>
          </a:bodyPr>
          <a:lstStyle/>
          <a:p>
            <a:pPr algn="ctr"/>
            <a:r>
              <a:rPr lang="en-GB" sz="3200" b="1" dirty="0">
                <a:solidFill>
                  <a:schemeClr val="accent1"/>
                </a:solidFill>
              </a:rPr>
              <a:t>R</a:t>
            </a:r>
          </a:p>
          <a:p>
            <a:pPr algn="ctr"/>
            <a:r>
              <a:rPr lang="en-GB" sz="3200" b="1" dirty="0">
                <a:solidFill>
                  <a:schemeClr val="accent1"/>
                </a:solidFill>
              </a:rPr>
              <a:t>E</a:t>
            </a:r>
          </a:p>
          <a:p>
            <a:pPr algn="ctr"/>
            <a:r>
              <a:rPr lang="en-GB" sz="3200" b="1" dirty="0">
                <a:solidFill>
                  <a:schemeClr val="accent1"/>
                </a:solidFill>
              </a:rPr>
              <a:t>C</a:t>
            </a:r>
          </a:p>
          <a:p>
            <a:pPr algn="ctr"/>
            <a:r>
              <a:rPr lang="en-GB" sz="3200" b="1" dirty="0">
                <a:solidFill>
                  <a:schemeClr val="accent1"/>
                </a:solidFill>
              </a:rPr>
              <a:t>O</a:t>
            </a:r>
          </a:p>
          <a:p>
            <a:pPr algn="ctr"/>
            <a:r>
              <a:rPr lang="en-GB" sz="3200" b="1" dirty="0">
                <a:solidFill>
                  <a:schemeClr val="accent1"/>
                </a:solidFill>
              </a:rPr>
              <a:t>G</a:t>
            </a:r>
          </a:p>
          <a:p>
            <a:pPr algn="ctr"/>
            <a:r>
              <a:rPr lang="en-GB" sz="3200" b="1" dirty="0">
                <a:solidFill>
                  <a:schemeClr val="accent1"/>
                </a:solidFill>
              </a:rPr>
              <a:t>N</a:t>
            </a:r>
          </a:p>
          <a:p>
            <a:pPr algn="ctr"/>
            <a:r>
              <a:rPr lang="en-GB" sz="3200" b="1" dirty="0">
                <a:solidFill>
                  <a:schemeClr val="accent1"/>
                </a:solidFill>
              </a:rPr>
              <a:t>I</a:t>
            </a:r>
          </a:p>
          <a:p>
            <a:pPr algn="ctr"/>
            <a:r>
              <a:rPr lang="en-GB" sz="3200" b="1" dirty="0">
                <a:solidFill>
                  <a:schemeClr val="accent1"/>
                </a:solidFill>
              </a:rPr>
              <a:t>T</a:t>
            </a:r>
          </a:p>
          <a:p>
            <a:pPr algn="ctr"/>
            <a:r>
              <a:rPr lang="en-GB" sz="3200" b="1" dirty="0">
                <a:solidFill>
                  <a:schemeClr val="accent1"/>
                </a:solidFill>
              </a:rPr>
              <a:t>I</a:t>
            </a:r>
          </a:p>
          <a:p>
            <a:pPr algn="ctr"/>
            <a:r>
              <a:rPr lang="en-GB" sz="3200" b="1" dirty="0">
                <a:solidFill>
                  <a:schemeClr val="accent1"/>
                </a:solidFill>
              </a:rPr>
              <a:t>O</a:t>
            </a:r>
          </a:p>
          <a:p>
            <a:pPr algn="ctr"/>
            <a:r>
              <a:rPr lang="en-GB" sz="3200" b="1" dirty="0">
                <a:solidFill>
                  <a:schemeClr val="accent1"/>
                </a:solidFill>
              </a:rPr>
              <a:t>N</a:t>
            </a:r>
            <a:endParaRPr lang="en-ZA" b="1" dirty="0">
              <a:solidFill>
                <a:schemeClr val="accent1"/>
              </a:solidFill>
            </a:endParaRPr>
          </a:p>
        </p:txBody>
      </p:sp>
      <p:pic>
        <p:nvPicPr>
          <p:cNvPr id="10" name="Picture 9">
            <a:extLst>
              <a:ext uri="{FF2B5EF4-FFF2-40B4-BE49-F238E27FC236}">
                <a16:creationId xmlns:a16="http://schemas.microsoft.com/office/drawing/2014/main" id="{6151FA1D-093A-4B3A-9110-1697417D9EDA}"/>
              </a:ext>
            </a:extLst>
          </p:cNvPr>
          <p:cNvPicPr>
            <a:picLocks noChangeAspect="1"/>
          </p:cNvPicPr>
          <p:nvPr/>
        </p:nvPicPr>
        <p:blipFill>
          <a:blip r:embed="rId13"/>
          <a:stretch>
            <a:fillRect/>
          </a:stretch>
        </p:blipFill>
        <p:spPr>
          <a:xfrm>
            <a:off x="8924925" y="1448507"/>
            <a:ext cx="3267075" cy="5123036"/>
          </a:xfrm>
          <a:prstGeom prst="rect">
            <a:avLst/>
          </a:prstGeom>
        </p:spPr>
      </p:pic>
    </p:spTree>
    <p:extLst>
      <p:ext uri="{BB962C8B-B14F-4D97-AF65-F5344CB8AC3E}">
        <p14:creationId xmlns:p14="http://schemas.microsoft.com/office/powerpoint/2010/main" val="911471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B681D-74F1-42C1-88B1-D7FA7DA2BF01}"/>
              </a:ext>
            </a:extLst>
          </p:cNvPr>
          <p:cNvSpPr txBox="1"/>
          <p:nvPr/>
        </p:nvSpPr>
        <p:spPr>
          <a:xfrm>
            <a:off x="647700" y="1009650"/>
            <a:ext cx="10896600" cy="584775"/>
          </a:xfrm>
          <a:prstGeom prst="rect">
            <a:avLst/>
          </a:prstGeom>
          <a:noFill/>
        </p:spPr>
        <p:txBody>
          <a:bodyPr wrap="square" rtlCol="0">
            <a:spAutoFit/>
          </a:bodyPr>
          <a:lstStyle/>
          <a:p>
            <a:pPr algn="ctr"/>
            <a:r>
              <a:rPr lang="en-GB" sz="3200" b="1" u="sng" dirty="0">
                <a:solidFill>
                  <a:schemeClr val="accent1"/>
                </a:solidFill>
                <a:latin typeface="Amasis MT Pro Black" panose="02040A04050005020304" pitchFamily="18" charset="0"/>
              </a:rPr>
              <a:t>BACKGROUND OF MHS/EHS</a:t>
            </a:r>
            <a:endParaRPr lang="en-ZA" sz="3200" b="1" u="sng" dirty="0">
              <a:solidFill>
                <a:schemeClr val="accent1"/>
              </a:solidFill>
              <a:latin typeface="Amasis MT Pro Black" panose="02040A04050005020304" pitchFamily="18" charset="0"/>
            </a:endParaRPr>
          </a:p>
        </p:txBody>
      </p:sp>
      <p:sp>
        <p:nvSpPr>
          <p:cNvPr id="4" name="TextBox 3">
            <a:extLst>
              <a:ext uri="{FF2B5EF4-FFF2-40B4-BE49-F238E27FC236}">
                <a16:creationId xmlns:a16="http://schemas.microsoft.com/office/drawing/2014/main" id="{F2DC8E34-DEBA-4934-B835-ECCD6B23BF20}"/>
              </a:ext>
            </a:extLst>
          </p:cNvPr>
          <p:cNvSpPr txBox="1"/>
          <p:nvPr/>
        </p:nvSpPr>
        <p:spPr>
          <a:xfrm>
            <a:off x="314325" y="1857375"/>
            <a:ext cx="11877675" cy="4832092"/>
          </a:xfrm>
          <a:prstGeom prst="rect">
            <a:avLst/>
          </a:prstGeom>
          <a:noFill/>
        </p:spPr>
        <p:txBody>
          <a:bodyPr wrap="square" rtlCol="0">
            <a:spAutoFit/>
          </a:bodyPr>
          <a:lstStyle/>
          <a:p>
            <a:pPr marL="285750" indent="-285750">
              <a:buFont typeface="Arial" panose="020B0604020202020204" pitchFamily="34" charset="0"/>
              <a:buChar char="•"/>
            </a:pPr>
            <a:r>
              <a:rPr lang="en-GB" sz="2800" b="1" dirty="0"/>
              <a:t>HEALTH ACT 61 OF 2003 MHS DEFINITION</a:t>
            </a:r>
          </a:p>
          <a:p>
            <a:pPr marL="285750" indent="-285750">
              <a:buFont typeface="Arial" panose="020B0604020202020204" pitchFamily="34" charset="0"/>
              <a:buChar char="•"/>
            </a:pPr>
            <a:r>
              <a:rPr lang="en-GB" sz="2800" b="1" dirty="0"/>
              <a:t>SECTION 32(1) OF THE HEALTH ACT – DISTRICT MUNICIPALITIES AND METRO FUNCTION</a:t>
            </a:r>
          </a:p>
          <a:p>
            <a:pPr marL="285750" indent="-285750">
              <a:buFont typeface="Arial" panose="020B0604020202020204" pitchFamily="34" charset="0"/>
              <a:buChar char="•"/>
            </a:pPr>
            <a:r>
              <a:rPr lang="en-GB" sz="2800" b="1" dirty="0"/>
              <a:t>GOVT. GAZETTE NO. 826, 13/7/2003 – DEVOLUTION OF MHS TO MUNICIPALITIES A&amp;B WITH EFFECT 1/7/2004</a:t>
            </a:r>
          </a:p>
          <a:p>
            <a:pPr marL="285750" indent="-285750">
              <a:buFont typeface="Arial" panose="020B0604020202020204" pitchFamily="34" charset="0"/>
              <a:buChar char="•"/>
            </a:pPr>
            <a:r>
              <a:rPr lang="en-GB" sz="2800" b="1" dirty="0"/>
              <a:t>PROCLAMATION, DATED 27/2/2012, GIVE EFFECT TO CERTAIN SECTION OF THE HEALTH, MUNICIPALITIES WORKLOAD INCREASE</a:t>
            </a:r>
          </a:p>
          <a:p>
            <a:pPr marL="285750" indent="-285750">
              <a:buFont typeface="Arial" panose="020B0604020202020204" pitchFamily="34" charset="0"/>
              <a:buChar char="•"/>
            </a:pPr>
            <a:r>
              <a:rPr lang="en-GB" sz="2800" b="1" dirty="0"/>
              <a:t>ACT 12 OF 2013: NATIONAL HEALTH AMENDMENT ACT 2013 DATED 24</a:t>
            </a:r>
            <a:r>
              <a:rPr lang="en-GB" sz="2800" b="1" baseline="30000" dirty="0"/>
              <a:t>TH</a:t>
            </a:r>
            <a:r>
              <a:rPr lang="en-GB" sz="2800" b="1" dirty="0"/>
              <a:t> JULY 2013 G/NO. 529 </a:t>
            </a:r>
            <a:endParaRPr lang="en-ZA" sz="2800" b="1" dirty="0"/>
          </a:p>
          <a:p>
            <a:pPr marL="285750" indent="-285750">
              <a:buFont typeface="Arial" panose="020B0604020202020204" pitchFamily="34" charset="0"/>
              <a:buChar char="•"/>
            </a:pPr>
            <a:r>
              <a:rPr lang="en-GB" sz="2800" b="1" dirty="0"/>
              <a:t>THE SCOPE OF THE PROFESSION OF ENVIRONMENTAL HEALTH AS DEFINED IN GOVT. GAZETTE NO. R698 - 26 JUNE 2009</a:t>
            </a:r>
            <a:endParaRPr lang="en-ZA" b="1" dirty="0"/>
          </a:p>
        </p:txBody>
      </p:sp>
    </p:spTree>
    <p:extLst>
      <p:ext uri="{BB962C8B-B14F-4D97-AF65-F5344CB8AC3E}">
        <p14:creationId xmlns:p14="http://schemas.microsoft.com/office/powerpoint/2010/main" val="265721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25B800-0066-41D4-B1D1-E354BC59D7A5}"/>
              </a:ext>
            </a:extLst>
          </p:cNvPr>
          <p:cNvSpPr txBox="1"/>
          <p:nvPr/>
        </p:nvSpPr>
        <p:spPr>
          <a:xfrm>
            <a:off x="3047999" y="605909"/>
            <a:ext cx="6105525" cy="461665"/>
          </a:xfrm>
          <a:prstGeom prst="rect">
            <a:avLst/>
          </a:prstGeom>
          <a:noFill/>
        </p:spPr>
        <p:txBody>
          <a:bodyPr wrap="square">
            <a:spAutoFit/>
          </a:bodyPr>
          <a:lstStyle/>
          <a:p>
            <a:pPr algn="ctr"/>
            <a:r>
              <a:rPr lang="en-GB" sz="2400" b="1" dirty="0"/>
              <a:t>HEALTH ACT 61 OF 2003 – HEALTH SERVICES</a:t>
            </a:r>
            <a:endParaRPr lang="en-ZA" sz="2400" dirty="0"/>
          </a:p>
        </p:txBody>
      </p:sp>
      <p:sp>
        <p:nvSpPr>
          <p:cNvPr id="4" name="TextBox 3">
            <a:extLst>
              <a:ext uri="{FF2B5EF4-FFF2-40B4-BE49-F238E27FC236}">
                <a16:creationId xmlns:a16="http://schemas.microsoft.com/office/drawing/2014/main" id="{08CFF976-D48E-4C6C-BC22-ABB8BEE5F92A}"/>
              </a:ext>
            </a:extLst>
          </p:cNvPr>
          <p:cNvSpPr txBox="1"/>
          <p:nvPr/>
        </p:nvSpPr>
        <p:spPr>
          <a:xfrm>
            <a:off x="400050" y="1181874"/>
            <a:ext cx="11068050" cy="5447645"/>
          </a:xfrm>
          <a:prstGeom prst="rect">
            <a:avLst/>
          </a:prstGeom>
          <a:noFill/>
          <a:ln w="38100">
            <a:solidFill>
              <a:schemeClr val="accent1"/>
            </a:solidFill>
          </a:ln>
        </p:spPr>
        <p:txBody>
          <a:bodyPr wrap="square" rtlCol="0">
            <a:spAutoFit/>
          </a:bodyPr>
          <a:lstStyle/>
          <a:p>
            <a:r>
              <a:rPr lang="en-GB" sz="2400" b="1" dirty="0">
                <a:solidFill>
                  <a:schemeClr val="accent1"/>
                </a:solidFill>
              </a:rPr>
              <a:t>DISTRICT AND METRO MUNICIPALITY FUNCTIONS:</a:t>
            </a:r>
          </a:p>
          <a:p>
            <a:endParaRPr lang="en-GB" sz="2000" b="1" dirty="0"/>
          </a:p>
          <a:p>
            <a:pPr marL="285750" indent="-285750">
              <a:buFont typeface="Arial" panose="020B0604020202020204" pitchFamily="34" charset="0"/>
              <a:buChar char="•"/>
            </a:pPr>
            <a:r>
              <a:rPr lang="en-GB" sz="2000" b="1" dirty="0"/>
              <a:t>WATER QUALITY</a:t>
            </a:r>
          </a:p>
          <a:p>
            <a:pPr marL="285750" indent="-285750">
              <a:buFont typeface="Arial" panose="020B0604020202020204" pitchFamily="34" charset="0"/>
              <a:buChar char="•"/>
            </a:pPr>
            <a:r>
              <a:rPr lang="en-GB" sz="2000" b="1" dirty="0"/>
              <a:t>FOOD CONTROL</a:t>
            </a:r>
          </a:p>
          <a:p>
            <a:pPr marL="285750" indent="-285750">
              <a:buFont typeface="Arial" panose="020B0604020202020204" pitchFamily="34" charset="0"/>
              <a:buChar char="•"/>
            </a:pPr>
            <a:r>
              <a:rPr lang="en-GB" sz="2000" b="1" dirty="0"/>
              <a:t>WASTE MANAGEMENT</a:t>
            </a:r>
          </a:p>
          <a:p>
            <a:pPr marL="285750" indent="-285750">
              <a:buFont typeface="Arial" panose="020B0604020202020204" pitchFamily="34" charset="0"/>
              <a:buChar char="•"/>
            </a:pPr>
            <a:r>
              <a:rPr lang="en-GB" sz="2000" b="1" dirty="0"/>
              <a:t>HEALTH SURVEILLANCE OF PREMISES</a:t>
            </a:r>
          </a:p>
          <a:p>
            <a:pPr marL="285750" indent="-285750">
              <a:buFont typeface="Arial" panose="020B0604020202020204" pitchFamily="34" charset="0"/>
              <a:buChar char="•"/>
            </a:pPr>
            <a:r>
              <a:rPr lang="en-GB" sz="2000" b="1" dirty="0"/>
              <a:t>SURVEILLANCE AND PREVENTION OF COMMUNICABLE DISEASE, EXCLUDING IMMUNISATIONS</a:t>
            </a:r>
          </a:p>
          <a:p>
            <a:pPr marL="285750" indent="-285750">
              <a:buFont typeface="Arial" panose="020B0604020202020204" pitchFamily="34" charset="0"/>
              <a:buChar char="•"/>
            </a:pPr>
            <a:r>
              <a:rPr lang="en-GB" sz="2000" b="1" dirty="0"/>
              <a:t>VECTOR CONTROL</a:t>
            </a:r>
          </a:p>
          <a:p>
            <a:pPr marL="285750" indent="-285750">
              <a:buFont typeface="Arial" panose="020B0604020202020204" pitchFamily="34" charset="0"/>
              <a:buChar char="•"/>
            </a:pPr>
            <a:r>
              <a:rPr lang="en-GB" sz="2000" b="1" dirty="0"/>
              <a:t>ENVIRONMENTAL POLLUTION CONTROL</a:t>
            </a:r>
          </a:p>
          <a:p>
            <a:pPr marL="285750" indent="-285750">
              <a:buFont typeface="Arial" panose="020B0604020202020204" pitchFamily="34" charset="0"/>
              <a:buChar char="•"/>
            </a:pPr>
            <a:r>
              <a:rPr lang="en-GB" sz="2000" b="1" dirty="0"/>
              <a:t>DISPOSAL OF THE DEAD</a:t>
            </a:r>
          </a:p>
          <a:p>
            <a:pPr marL="285750" indent="-285750">
              <a:buFont typeface="Arial" panose="020B0604020202020204" pitchFamily="34" charset="0"/>
              <a:buChar char="•"/>
            </a:pPr>
            <a:r>
              <a:rPr lang="en-GB" sz="2000" b="1" dirty="0"/>
              <a:t>CHEMICAL SAFETY</a:t>
            </a:r>
          </a:p>
          <a:p>
            <a:pPr marL="285750" indent="-285750">
              <a:buFont typeface="Arial" panose="020B0604020202020204" pitchFamily="34" charset="0"/>
              <a:buChar char="•"/>
            </a:pPr>
            <a:endParaRPr lang="en-GB" sz="2000" b="1" dirty="0"/>
          </a:p>
          <a:p>
            <a:r>
              <a:rPr lang="en-GB" sz="2400" b="1" dirty="0">
                <a:solidFill>
                  <a:schemeClr val="accent1"/>
                </a:solidFill>
              </a:rPr>
              <a:t>PROVINCIAL AND NATIONAL FUNCTIONS:</a:t>
            </a:r>
          </a:p>
          <a:p>
            <a:endParaRPr lang="en-GB" sz="2000" b="1" dirty="0"/>
          </a:p>
          <a:p>
            <a:pPr marL="285750" indent="-285750">
              <a:buFont typeface="Arial" panose="020B0604020202020204" pitchFamily="34" charset="0"/>
              <a:buChar char="•"/>
            </a:pPr>
            <a:r>
              <a:rPr lang="en-GB" sz="2000" b="1" dirty="0"/>
              <a:t>PORT HEALTH</a:t>
            </a:r>
          </a:p>
          <a:p>
            <a:pPr marL="285750" indent="-285750">
              <a:buFont typeface="Arial" panose="020B0604020202020204" pitchFamily="34" charset="0"/>
              <a:buChar char="•"/>
            </a:pPr>
            <a:r>
              <a:rPr lang="en-GB" sz="2000" b="1" dirty="0"/>
              <a:t>MALARIA CONTROL</a:t>
            </a:r>
          </a:p>
          <a:p>
            <a:pPr marL="285750" indent="-285750">
              <a:buFont typeface="Arial" panose="020B0604020202020204" pitchFamily="34" charset="0"/>
              <a:buChar char="•"/>
            </a:pPr>
            <a:r>
              <a:rPr lang="en-GB" sz="2000" b="1" dirty="0"/>
              <a:t>CONTROL OF HAZARDOUS SUBSTANCES</a:t>
            </a:r>
            <a:endParaRPr lang="en-ZA" b="1" dirty="0"/>
          </a:p>
        </p:txBody>
      </p:sp>
    </p:spTree>
    <p:extLst>
      <p:ext uri="{BB962C8B-B14F-4D97-AF65-F5344CB8AC3E}">
        <p14:creationId xmlns:p14="http://schemas.microsoft.com/office/powerpoint/2010/main" val="26137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0F18C-5713-4107-B2BF-83AADCD1F268}"/>
              </a:ext>
            </a:extLst>
          </p:cNvPr>
          <p:cNvSpPr txBox="1"/>
          <p:nvPr/>
        </p:nvSpPr>
        <p:spPr>
          <a:xfrm>
            <a:off x="142875" y="734110"/>
            <a:ext cx="11915775" cy="461665"/>
          </a:xfrm>
          <a:prstGeom prst="rect">
            <a:avLst/>
          </a:prstGeom>
          <a:noFill/>
        </p:spPr>
        <p:txBody>
          <a:bodyPr wrap="square">
            <a:spAutoFit/>
          </a:bodyPr>
          <a:lstStyle/>
          <a:p>
            <a:pPr algn="ctr"/>
            <a:r>
              <a:rPr lang="en-GB" sz="2400" b="1" dirty="0"/>
              <a:t>SECTION 32(1) OF THE HEALTH ACT – DISTRICT MUNICIPALITIES AND METRO FUNCTION</a:t>
            </a:r>
          </a:p>
        </p:txBody>
      </p:sp>
      <p:sp>
        <p:nvSpPr>
          <p:cNvPr id="4" name="TextBox 3">
            <a:extLst>
              <a:ext uri="{FF2B5EF4-FFF2-40B4-BE49-F238E27FC236}">
                <a16:creationId xmlns:a16="http://schemas.microsoft.com/office/drawing/2014/main" id="{5B376630-9146-4C03-B13F-AB5ADBB51D91}"/>
              </a:ext>
            </a:extLst>
          </p:cNvPr>
          <p:cNvSpPr txBox="1"/>
          <p:nvPr/>
        </p:nvSpPr>
        <p:spPr>
          <a:xfrm>
            <a:off x="71437" y="1681640"/>
            <a:ext cx="12049125" cy="4893647"/>
          </a:xfrm>
          <a:prstGeom prst="rect">
            <a:avLst/>
          </a:prstGeom>
          <a:noFill/>
          <a:ln w="38100">
            <a:solidFill>
              <a:srgbClr val="00B0F0"/>
            </a:solidFill>
          </a:ln>
        </p:spPr>
        <p:txBody>
          <a:bodyPr wrap="square" rtlCol="0">
            <a:spAutoFit/>
          </a:bodyPr>
          <a:lstStyle/>
          <a:p>
            <a:r>
              <a:rPr lang="en-GB" sz="2400" b="1" dirty="0"/>
              <a:t>32.     (1) Every metropolitan and district municipality must ensure that appropriate                               	     municipal health services are effectively provided in their respective areas.</a:t>
            </a:r>
          </a:p>
          <a:p>
            <a:r>
              <a:rPr lang="en-GB" sz="2400" b="1" dirty="0"/>
              <a:t>           (2) The relevant member of the Executive Council must assign such health services to 	     a municipality in his or her province as are contemplated in section 156(4) of the 	     Constitution.</a:t>
            </a:r>
          </a:p>
          <a:p>
            <a:r>
              <a:rPr lang="en-GB" sz="2400" b="1" dirty="0"/>
              <a:t>           (3)  An agreement contemplated in section 156(4) of the constitution is known as a  	     service level agreement and must provide for-</a:t>
            </a:r>
          </a:p>
          <a:p>
            <a:r>
              <a:rPr lang="en-GB" sz="2400" b="1" dirty="0"/>
              <a:t>		(a) the service to be rendered by the municipality;</a:t>
            </a:r>
          </a:p>
          <a:p>
            <a:r>
              <a:rPr lang="en-GB" sz="2400" b="1" dirty="0"/>
              <a:t>		(b) the resources that the relevant member of the Executive Council must 		      make available;</a:t>
            </a:r>
          </a:p>
          <a:p>
            <a:r>
              <a:rPr lang="en-GB" sz="2400" b="1" dirty="0"/>
              <a:t>		(c) performance standards which must be used to monitor services rendered 		     by the municipality; and</a:t>
            </a:r>
          </a:p>
          <a:p>
            <a:r>
              <a:rPr lang="en-GB" sz="2400" b="1" dirty="0"/>
              <a:t>		(d) conditions under which the agreement may be terminated. </a:t>
            </a:r>
            <a:endParaRPr lang="en-ZA" sz="2400" b="1" dirty="0"/>
          </a:p>
        </p:txBody>
      </p:sp>
    </p:spTree>
    <p:extLst>
      <p:ext uri="{BB962C8B-B14F-4D97-AF65-F5344CB8AC3E}">
        <p14:creationId xmlns:p14="http://schemas.microsoft.com/office/powerpoint/2010/main" val="18502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3F1E85-91FB-455A-8160-BF87E9524D4B}"/>
              </a:ext>
            </a:extLst>
          </p:cNvPr>
          <p:cNvSpPr txBox="1"/>
          <p:nvPr/>
        </p:nvSpPr>
        <p:spPr>
          <a:xfrm>
            <a:off x="419101" y="715060"/>
            <a:ext cx="11325224" cy="4893647"/>
          </a:xfrm>
          <a:prstGeom prst="rect">
            <a:avLst/>
          </a:prstGeom>
          <a:noFill/>
          <a:ln>
            <a:solidFill>
              <a:schemeClr val="accent1">
                <a:lumMod val="60000"/>
                <a:lumOff val="40000"/>
              </a:schemeClr>
            </a:solidFill>
          </a:ln>
        </p:spPr>
        <p:txBody>
          <a:bodyPr wrap="square">
            <a:spAutoFit/>
          </a:bodyPr>
          <a:lstStyle/>
          <a:p>
            <a:pPr algn="ctr"/>
            <a:r>
              <a:rPr lang="en-GB" sz="2400" b="1" dirty="0"/>
              <a:t>  </a:t>
            </a:r>
            <a:r>
              <a:rPr lang="en-GB" sz="2400" b="1" dirty="0">
                <a:solidFill>
                  <a:srgbClr val="00B050"/>
                </a:solidFill>
              </a:rPr>
              <a:t>GOVT. GAZETTE NO. 826, 13/7/2003 – DEVOLUTION OF MHS TO    MUNICIPALITIES A&amp;B WITH EFFECT 1/7/2004</a:t>
            </a:r>
          </a:p>
          <a:p>
            <a:endParaRPr lang="en-GB" sz="2400" b="1" dirty="0">
              <a:solidFill>
                <a:schemeClr val="accent1"/>
              </a:solidFill>
            </a:endParaRPr>
          </a:p>
          <a:p>
            <a:r>
              <a:rPr lang="en-GB" sz="2400" b="1" dirty="0"/>
              <a:t>The Minister of Local Government and Housing entrusted the delivery of MHS to metropolitan (category A) and district (category C) municipalities, meaning that these municipalities are responsible for managing, planning, financing and rendering these services. However, through an SLA or MOU, the DM can make use of the PDOH or the LM ( category B) to render MHS in its geographic area. Effective date 1/7/2004.</a:t>
            </a:r>
          </a:p>
          <a:p>
            <a:endParaRPr lang="en-GB" sz="2400" b="1" dirty="0"/>
          </a:p>
          <a:p>
            <a:r>
              <a:rPr lang="en-GB" sz="2400" b="1" dirty="0"/>
              <a:t>The Constitution of the RSA (Act 108 of 1996), Section 154(1) determines that National and Provincial Governments by legislative and other measures must support and strengthen the capacity of municipalities to manage their own affairs, to exercise their powers and to perform their functions.</a:t>
            </a:r>
          </a:p>
        </p:txBody>
      </p:sp>
    </p:spTree>
    <p:extLst>
      <p:ext uri="{BB962C8B-B14F-4D97-AF65-F5344CB8AC3E}">
        <p14:creationId xmlns:p14="http://schemas.microsoft.com/office/powerpoint/2010/main" val="63948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B5956-06B9-48B9-8E56-E5899A4B64F3}"/>
              </a:ext>
            </a:extLst>
          </p:cNvPr>
          <p:cNvSpPr txBox="1"/>
          <p:nvPr/>
        </p:nvSpPr>
        <p:spPr>
          <a:xfrm>
            <a:off x="442912" y="919460"/>
            <a:ext cx="11306175" cy="461665"/>
          </a:xfrm>
          <a:prstGeom prst="rect">
            <a:avLst/>
          </a:prstGeom>
          <a:noFill/>
          <a:ln w="38100">
            <a:solidFill>
              <a:srgbClr val="00B0F0"/>
            </a:solidFill>
          </a:ln>
        </p:spPr>
        <p:txBody>
          <a:bodyPr wrap="square">
            <a:spAutoFit/>
          </a:bodyPr>
          <a:lstStyle/>
          <a:p>
            <a:pPr algn="ctr"/>
            <a:r>
              <a:rPr lang="en-GB" sz="2400" b="1" dirty="0"/>
              <a:t>PROCLAMATION, DATED 27/2/2012, COMMENCEMENT OF THE HEALTH ACT 2003</a:t>
            </a:r>
          </a:p>
        </p:txBody>
      </p:sp>
      <p:sp>
        <p:nvSpPr>
          <p:cNvPr id="5" name="TextBox 4">
            <a:extLst>
              <a:ext uri="{FF2B5EF4-FFF2-40B4-BE49-F238E27FC236}">
                <a16:creationId xmlns:a16="http://schemas.microsoft.com/office/drawing/2014/main" id="{A1BE630E-16AF-4FCB-A2E2-C18368F4BC71}"/>
              </a:ext>
            </a:extLst>
          </p:cNvPr>
          <p:cNvSpPr txBox="1"/>
          <p:nvPr/>
        </p:nvSpPr>
        <p:spPr>
          <a:xfrm>
            <a:off x="442912" y="1600200"/>
            <a:ext cx="11306175" cy="1200329"/>
          </a:xfrm>
          <a:prstGeom prst="rect">
            <a:avLst/>
          </a:prstGeom>
          <a:noFill/>
        </p:spPr>
        <p:txBody>
          <a:bodyPr wrap="square" rtlCol="0">
            <a:spAutoFit/>
          </a:bodyPr>
          <a:lstStyle/>
          <a:p>
            <a:r>
              <a:rPr lang="en-GB" sz="2400" dirty="0">
                <a:solidFill>
                  <a:srgbClr val="00B050"/>
                </a:solidFill>
              </a:rPr>
              <a:t>On the 27</a:t>
            </a:r>
            <a:r>
              <a:rPr lang="en-GB" sz="2400" baseline="30000" dirty="0">
                <a:solidFill>
                  <a:srgbClr val="00B050"/>
                </a:solidFill>
              </a:rPr>
              <a:t>th</a:t>
            </a:r>
            <a:r>
              <a:rPr lang="en-GB" sz="2400" dirty="0">
                <a:solidFill>
                  <a:srgbClr val="00B050"/>
                </a:solidFill>
              </a:rPr>
              <a:t>  February 2012  the Minister ordered the commencement of certain sections of the Health Act, which in fact devolved these functions to Local Government, thus increasing the workload in this sphere of government tremendously.</a:t>
            </a:r>
          </a:p>
        </p:txBody>
      </p:sp>
      <p:sp>
        <p:nvSpPr>
          <p:cNvPr id="6" name="TextBox 5">
            <a:extLst>
              <a:ext uri="{FF2B5EF4-FFF2-40B4-BE49-F238E27FC236}">
                <a16:creationId xmlns:a16="http://schemas.microsoft.com/office/drawing/2014/main" id="{BB4A190C-157C-46C1-BA3B-9DACDE2C2225}"/>
              </a:ext>
            </a:extLst>
          </p:cNvPr>
          <p:cNvSpPr txBox="1"/>
          <p:nvPr/>
        </p:nvSpPr>
        <p:spPr>
          <a:xfrm>
            <a:off x="442912" y="2939028"/>
            <a:ext cx="11444288" cy="830997"/>
          </a:xfrm>
          <a:prstGeom prst="rect">
            <a:avLst/>
          </a:prstGeom>
          <a:noFill/>
          <a:ln w="38100">
            <a:solidFill>
              <a:srgbClr val="00B0F0"/>
            </a:solidFill>
          </a:ln>
        </p:spPr>
        <p:txBody>
          <a:bodyPr wrap="square" rtlCol="0">
            <a:spAutoFit/>
          </a:bodyPr>
          <a:lstStyle/>
          <a:p>
            <a:r>
              <a:rPr lang="en-GB" sz="2400" b="1" dirty="0"/>
              <a:t>ACT 12 OF 2013: NATIONAL HEALTH AMENDMENT ACT 2013 DATED 24</a:t>
            </a:r>
            <a:r>
              <a:rPr lang="en-GB" sz="2400" b="1" baseline="30000" dirty="0"/>
              <a:t>TH</a:t>
            </a:r>
            <a:r>
              <a:rPr lang="en-GB" sz="2400" b="1" dirty="0"/>
              <a:t> JULY 2013 G/NO. 529 </a:t>
            </a:r>
            <a:endParaRPr lang="en-ZA" sz="2400" b="1" dirty="0"/>
          </a:p>
        </p:txBody>
      </p:sp>
      <p:sp>
        <p:nvSpPr>
          <p:cNvPr id="7" name="TextBox 6">
            <a:extLst>
              <a:ext uri="{FF2B5EF4-FFF2-40B4-BE49-F238E27FC236}">
                <a16:creationId xmlns:a16="http://schemas.microsoft.com/office/drawing/2014/main" id="{43AE55C9-C6FC-4F2D-A6CE-F11A8B1503AA}"/>
              </a:ext>
            </a:extLst>
          </p:cNvPr>
          <p:cNvSpPr txBox="1"/>
          <p:nvPr/>
        </p:nvSpPr>
        <p:spPr>
          <a:xfrm>
            <a:off x="442912" y="3918972"/>
            <a:ext cx="11444288" cy="2677656"/>
          </a:xfrm>
          <a:prstGeom prst="rect">
            <a:avLst/>
          </a:prstGeom>
          <a:noFill/>
          <a:ln w="38100">
            <a:noFill/>
          </a:ln>
        </p:spPr>
        <p:txBody>
          <a:bodyPr wrap="square" rtlCol="0">
            <a:spAutoFit/>
          </a:bodyPr>
          <a:lstStyle/>
          <a:p>
            <a:r>
              <a:rPr lang="en-GB" sz="2800" dirty="0"/>
              <a:t>SECTION 83(5) ENVIRONMENTAL HEALTH INVESTIGATIONS:</a:t>
            </a:r>
          </a:p>
          <a:p>
            <a:endParaRPr lang="en-GB" sz="2800" dirty="0"/>
          </a:p>
          <a:p>
            <a:r>
              <a:rPr lang="en-GB" sz="2800" dirty="0">
                <a:solidFill>
                  <a:srgbClr val="00B050"/>
                </a:solidFill>
              </a:rPr>
              <a:t>Can only be carried out by a Health Officer who is registered as an ENVIRONMENTAL HEALTH PRACTITIONER in terms of the Health Professions Act, 1974 (Act No. 56 of 1974). And may exercise any of the powers conferred under this section.</a:t>
            </a:r>
            <a:endParaRPr lang="en-ZA" sz="2800" dirty="0">
              <a:solidFill>
                <a:srgbClr val="00B050"/>
              </a:solidFill>
            </a:endParaRPr>
          </a:p>
        </p:txBody>
      </p:sp>
    </p:spTree>
    <p:extLst>
      <p:ext uri="{BB962C8B-B14F-4D97-AF65-F5344CB8AC3E}">
        <p14:creationId xmlns:p14="http://schemas.microsoft.com/office/powerpoint/2010/main" val="71333360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71af3243-3dd4-4a8d-8c0d-dd76da1f02a5"/>
    <ds:schemaRef ds:uri="http://purl.org/dc/terms/"/>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{D760913B-F869-4D01-B016-A0FE6F19102C}tf67061901_win32</Template>
  <TotalTime>257</TotalTime>
  <Words>1172</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Amasis MT Pro Black</vt:lpstr>
      <vt:lpstr>Arial</vt:lpstr>
      <vt:lpstr>Calibri</vt:lpstr>
      <vt:lpstr>Franklin Gothic Book</vt:lpstr>
      <vt:lpstr>Franklin Gothic Demi</vt:lpstr>
      <vt:lpstr>Gill Sans MT</vt:lpstr>
      <vt:lpstr>Symbol</vt:lpstr>
      <vt:lpstr>Times New Roman</vt:lpstr>
      <vt:lpstr>Wingdings 2</vt:lpstr>
      <vt:lpstr>DividendVTI</vt:lpstr>
      <vt:lpstr>SAIEH   NHI BILL COMMENTS  PARLIAMENTARY PORTFOLIO COMMITTEE ON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vt:lpstr>
      <vt:lpstr>PowerPoint Presentation</vt:lpstr>
      <vt:lpstr>CHALLENGES OF CLIMATE CHANGE</vt:lpstr>
      <vt:lpstr>COMMENTS ON THE NHI BILL</vt:lpstr>
      <vt:lpstr>COMMENTS ON THE NHI BILL</vt:lpstr>
      <vt:lpstr>COMMENTS ON THE NHI BILL</vt:lpstr>
      <vt:lpstr>COMMENTS ON THE NHI BILL</vt:lpstr>
      <vt:lpstr>COMMENTS ON THE NHI BILL</vt:lpstr>
      <vt:lpstr>COMMENTS ON THE NHI BILL</vt:lpstr>
      <vt:lpstr>HUMAN RESOURCE NEEDS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SAIEH   NHI BILL COMMENTS  PARLIMENTARY PORTFOLIO COMMITTEE ON HEALTH</dc:title>
  <dc:creator>Dr. Selva Mudaly</dc:creator>
  <cp:lastModifiedBy>Vuyokazi Majalamba</cp:lastModifiedBy>
  <cp:revision>32</cp:revision>
  <cp:lastPrinted>2021-05-25T06:47:24Z</cp:lastPrinted>
  <dcterms:created xsi:type="dcterms:W3CDTF">2021-05-24T08:05:43Z</dcterms:created>
  <dcterms:modified xsi:type="dcterms:W3CDTF">2021-05-25T08:11:47Z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