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71" r:id="rId3"/>
    <p:sldId id="273" r:id="rId4"/>
    <p:sldId id="274" r:id="rId5"/>
    <p:sldId id="275" r:id="rId6"/>
    <p:sldId id="285" r:id="rId7"/>
    <p:sldId id="283" r:id="rId8"/>
    <p:sldId id="284" r:id="rId9"/>
    <p:sldId id="286" r:id="rId10"/>
    <p:sldId id="287" r:id="rId11"/>
    <p:sldId id="277" r:id="rId12"/>
    <p:sldId id="276" r:id="rId13"/>
    <p:sldId id="278" r:id="rId14"/>
    <p:sldId id="279" r:id="rId15"/>
    <p:sldId id="280" r:id="rId16"/>
    <p:sldId id="281" r:id="rId17"/>
    <p:sldId id="28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1417"/>
  </p:normalViewPr>
  <p:slideViewPr>
    <p:cSldViewPr snapToGrid="0" snapToObjects="1">
      <p:cViewPr varScale="1">
        <p:scale>
          <a:sx n="86" d="100"/>
          <a:sy n="86" d="100"/>
        </p:scale>
        <p:origin x="1248"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7EB06-6E7C-6347-9EC0-910E603AB626}" type="datetimeFigureOut">
              <a:rPr lang="en-US" smtClean="0"/>
              <a:t>5/25/2021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59E08-070D-C44E-9245-4D54DDE23495}" type="slidenum">
              <a:rPr lang="en-US" smtClean="0"/>
              <a:t>‹#›</a:t>
            </a:fld>
            <a:endParaRPr lang="en-US" dirty="0"/>
          </a:p>
        </p:txBody>
      </p:sp>
    </p:spTree>
    <p:extLst>
      <p:ext uri="{BB962C8B-B14F-4D97-AF65-F5344CB8AC3E}">
        <p14:creationId xmlns:p14="http://schemas.microsoft.com/office/powerpoint/2010/main" val="217436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16599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258842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370804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148922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198340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27889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281602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389153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63073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257579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D3DC8C-EF6B-B145-ACB5-D47D49DEF4DB}" type="datetimeFigureOut">
              <a:rPr lang="en-US" smtClean="0"/>
              <a:t>5/25/2021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3284852-B779-DA40-84B7-0AE3E3F5C31E}" type="slidenum">
              <a:rPr lang="en-US" smtClean="0"/>
              <a:t>‹#›</a:t>
            </a:fld>
            <a:endParaRPr lang="en-US" dirty="0"/>
          </a:p>
        </p:txBody>
      </p:sp>
    </p:spTree>
    <p:extLst>
      <p:ext uri="{BB962C8B-B14F-4D97-AF65-F5344CB8AC3E}">
        <p14:creationId xmlns:p14="http://schemas.microsoft.com/office/powerpoint/2010/main" val="84371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AAHIP Powerpoint Template.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145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CE484D-7CC6-DC41-A2B8-4A427B16DCB4}"/>
              </a:ext>
            </a:extLst>
          </p:cNvPr>
          <p:cNvSpPr>
            <a:spLocks noGrp="1"/>
          </p:cNvSpPr>
          <p:nvPr>
            <p:ph type="ctrTitle"/>
          </p:nvPr>
        </p:nvSpPr>
        <p:spPr>
          <a:xfrm>
            <a:off x="408214" y="881744"/>
            <a:ext cx="7956297" cy="1306820"/>
          </a:xfrm>
        </p:spPr>
        <p:txBody>
          <a:bodyPr/>
          <a:lstStyle/>
          <a:p>
            <a:r>
              <a:rPr lang="en-ZA" sz="3200" b="1" dirty="0"/>
              <a:t>South African Association of Hospital &amp; Institutional Pharmacists</a:t>
            </a:r>
            <a:br>
              <a:rPr lang="en-ZA" sz="3200" b="1" dirty="0"/>
            </a:br>
            <a:r>
              <a:rPr lang="en-ZA" sz="3200" b="1" dirty="0"/>
              <a:t>(SAAHIP)</a:t>
            </a:r>
            <a:r>
              <a:rPr lang="en-ZA" b="1" dirty="0"/>
              <a:t/>
            </a:r>
            <a:br>
              <a:rPr lang="en-ZA" b="1" dirty="0"/>
            </a:br>
            <a:endParaRPr lang="en-ZA" sz="2800" b="1" dirty="0"/>
          </a:p>
        </p:txBody>
      </p:sp>
      <p:sp>
        <p:nvSpPr>
          <p:cNvPr id="9" name="TextBox 8">
            <a:extLst>
              <a:ext uri="{FF2B5EF4-FFF2-40B4-BE49-F238E27FC236}">
                <a16:creationId xmlns:a16="http://schemas.microsoft.com/office/drawing/2014/main" id="{4524D718-30D3-9F49-8A30-616A4C91E8F4}"/>
              </a:ext>
            </a:extLst>
          </p:cNvPr>
          <p:cNvSpPr txBox="1"/>
          <p:nvPr/>
        </p:nvSpPr>
        <p:spPr>
          <a:xfrm>
            <a:off x="689547" y="2468685"/>
            <a:ext cx="7779895" cy="646331"/>
          </a:xfrm>
          <a:prstGeom prst="rect">
            <a:avLst/>
          </a:prstGeom>
          <a:noFill/>
        </p:spPr>
        <p:txBody>
          <a:bodyPr wrap="square" rtlCol="0">
            <a:spAutoFit/>
          </a:bodyPr>
          <a:lstStyle/>
          <a:p>
            <a:r>
              <a:rPr lang="en-US" b="1" dirty="0">
                <a:solidFill>
                  <a:schemeClr val="accent1">
                    <a:lumMod val="50000"/>
                  </a:schemeClr>
                </a:solidFill>
                <a:latin typeface="Lucida Grande" panose="020B0600040502020204" pitchFamily="34" charset="0"/>
                <a:ea typeface="Ayuthaya" pitchFamily="2" charset="-34"/>
                <a:cs typeface="Lucida Grande" panose="020B0600040502020204" pitchFamily="34" charset="0"/>
              </a:rPr>
              <a:t>INPUT ON NHI BILL TO THE PARLIAMENTARY PORTFOLIO COMMITTEE ON HEALTH</a:t>
            </a:r>
          </a:p>
        </p:txBody>
      </p:sp>
      <p:sp>
        <p:nvSpPr>
          <p:cNvPr id="10" name="TextBox 9">
            <a:extLst>
              <a:ext uri="{FF2B5EF4-FFF2-40B4-BE49-F238E27FC236}">
                <a16:creationId xmlns:a16="http://schemas.microsoft.com/office/drawing/2014/main" id="{1CE0374E-3573-994C-850E-A768C9B666F0}"/>
              </a:ext>
            </a:extLst>
          </p:cNvPr>
          <p:cNvSpPr txBox="1"/>
          <p:nvPr/>
        </p:nvSpPr>
        <p:spPr>
          <a:xfrm>
            <a:off x="4774366" y="3115016"/>
            <a:ext cx="3942413" cy="369332"/>
          </a:xfrm>
          <a:prstGeom prst="rect">
            <a:avLst/>
          </a:prstGeom>
          <a:noFill/>
        </p:spPr>
        <p:txBody>
          <a:bodyPr wrap="square" rtlCol="0">
            <a:spAutoFit/>
          </a:bodyPr>
          <a:lstStyle/>
          <a:p>
            <a:r>
              <a:rPr lang="en-US" dirty="0">
                <a:solidFill>
                  <a:srgbClr val="FF0000"/>
                </a:solidFill>
              </a:rPr>
              <a:t>Wednesday, 26</a:t>
            </a:r>
            <a:r>
              <a:rPr lang="en-US" baseline="30000" dirty="0">
                <a:solidFill>
                  <a:srgbClr val="FF0000"/>
                </a:solidFill>
              </a:rPr>
              <a:t>th</a:t>
            </a:r>
            <a:r>
              <a:rPr lang="en-US" dirty="0">
                <a:solidFill>
                  <a:srgbClr val="FF0000"/>
                </a:solidFill>
              </a:rPr>
              <a:t> May 2021</a:t>
            </a:r>
            <a:endParaRPr lang="en-US" baseline="30000" dirty="0">
              <a:solidFill>
                <a:srgbClr val="FF0000"/>
              </a:solidFill>
            </a:endParaRPr>
          </a:p>
        </p:txBody>
      </p:sp>
      <p:pic>
        <p:nvPicPr>
          <p:cNvPr id="11" name="Picture 10">
            <a:extLst>
              <a:ext uri="{FF2B5EF4-FFF2-40B4-BE49-F238E27FC236}">
                <a16:creationId xmlns:a16="http://schemas.microsoft.com/office/drawing/2014/main" id="{A44FFE8D-6DBE-A142-BF66-43EC66D74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390" y="3784721"/>
            <a:ext cx="7180289" cy="905427"/>
          </a:xfrm>
          <a:prstGeom prst="rect">
            <a:avLst/>
          </a:prstGeom>
          <a:effectLst>
            <a:glow rad="88900">
              <a:schemeClr val="tx2">
                <a:lumMod val="60000"/>
                <a:lumOff val="40000"/>
                <a:alpha val="40000"/>
              </a:schemeClr>
            </a:glow>
            <a:softEdge rad="25400"/>
          </a:effectLst>
        </p:spPr>
      </p:pic>
    </p:spTree>
    <p:extLst>
      <p:ext uri="{BB962C8B-B14F-4D97-AF65-F5344CB8AC3E}">
        <p14:creationId xmlns:p14="http://schemas.microsoft.com/office/powerpoint/2010/main" val="347571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FCDDE-3B68-3A48-9744-1FDBBB10951D}"/>
              </a:ext>
            </a:extLst>
          </p:cNvPr>
          <p:cNvSpPr>
            <a:spLocks noGrp="1"/>
          </p:cNvSpPr>
          <p:nvPr>
            <p:ph idx="1"/>
          </p:nvPr>
        </p:nvSpPr>
        <p:spPr/>
        <p:txBody>
          <a:bodyPr/>
          <a:lstStyle/>
          <a:p>
            <a:pPr marL="0" indent="0" algn="ctr">
              <a:buNone/>
            </a:pPr>
            <a:r>
              <a:rPr lang="en-US" sz="4800" b="1" dirty="0"/>
              <a:t>Further comments </a:t>
            </a:r>
            <a:br>
              <a:rPr lang="en-US" sz="4800" b="1" dirty="0"/>
            </a:br>
            <a:r>
              <a:rPr lang="en-US" sz="4800" b="1" dirty="0"/>
              <a:t>on the NHI BILL</a:t>
            </a:r>
          </a:p>
          <a:p>
            <a:endParaRPr lang="en-US" dirty="0"/>
          </a:p>
        </p:txBody>
      </p:sp>
    </p:spTree>
    <p:extLst>
      <p:ext uri="{BB962C8B-B14F-4D97-AF65-F5344CB8AC3E}">
        <p14:creationId xmlns:p14="http://schemas.microsoft.com/office/powerpoint/2010/main" val="156661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3121-805D-E44D-A3BA-29F9258BFA76}"/>
              </a:ext>
            </a:extLst>
          </p:cNvPr>
          <p:cNvSpPr>
            <a:spLocks noGrp="1"/>
          </p:cNvSpPr>
          <p:nvPr>
            <p:ph type="title"/>
          </p:nvPr>
        </p:nvSpPr>
        <p:spPr>
          <a:xfrm>
            <a:off x="0" y="342901"/>
            <a:ext cx="8229600" cy="857250"/>
          </a:xfrm>
        </p:spPr>
        <p:txBody>
          <a:bodyPr/>
          <a:lstStyle/>
          <a:p>
            <a:r>
              <a:rPr lang="en-GB" sz="2800" b="1" dirty="0"/>
              <a:t>Accreditation for the purposes of contracting with the NHI Fund</a:t>
            </a:r>
            <a:r>
              <a:rPr lang="en-ZA" sz="3200" dirty="0"/>
              <a:t/>
            </a:r>
            <a:br>
              <a:rPr lang="en-ZA" sz="3200" dirty="0"/>
            </a:br>
            <a:endParaRPr lang="en-US" dirty="0"/>
          </a:p>
        </p:txBody>
      </p:sp>
      <p:sp>
        <p:nvSpPr>
          <p:cNvPr id="3" name="Content Placeholder 2">
            <a:extLst>
              <a:ext uri="{FF2B5EF4-FFF2-40B4-BE49-F238E27FC236}">
                <a16:creationId xmlns:a16="http://schemas.microsoft.com/office/drawing/2014/main" id="{5B9223ED-4C68-5F45-82D0-B50FD2EE10D4}"/>
              </a:ext>
            </a:extLst>
          </p:cNvPr>
          <p:cNvSpPr>
            <a:spLocks noGrp="1"/>
          </p:cNvSpPr>
          <p:nvPr>
            <p:ph idx="1"/>
          </p:nvPr>
        </p:nvSpPr>
        <p:spPr/>
        <p:txBody>
          <a:bodyPr/>
          <a:lstStyle/>
          <a:p>
            <a:pPr marL="0" indent="0">
              <a:buNone/>
            </a:pPr>
            <a:endParaRPr lang="en-ZA" sz="2000" dirty="0"/>
          </a:p>
          <a:p>
            <a:pPr marL="0" indent="0">
              <a:buNone/>
            </a:pPr>
            <a:endParaRPr lang="en-ZA" sz="1800" dirty="0"/>
          </a:p>
          <a:p>
            <a:r>
              <a:rPr lang="en-ZA" sz="1800" dirty="0"/>
              <a:t>We recommend that a process of upgrading or improving non- compliant facilities be provided for or be put in place so not to further affect peoples’ rights to access to healthcare services. </a:t>
            </a:r>
          </a:p>
          <a:p>
            <a:pPr marL="0" indent="0">
              <a:buNone/>
            </a:pPr>
            <a:endParaRPr lang="en-US" dirty="0"/>
          </a:p>
        </p:txBody>
      </p:sp>
    </p:spTree>
    <p:extLst>
      <p:ext uri="{BB962C8B-B14F-4D97-AF65-F5344CB8AC3E}">
        <p14:creationId xmlns:p14="http://schemas.microsoft.com/office/powerpoint/2010/main" val="259674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D353-F6D0-964D-B5D6-FDB092858C6B}"/>
              </a:ext>
            </a:extLst>
          </p:cNvPr>
          <p:cNvSpPr>
            <a:spLocks noGrp="1"/>
          </p:cNvSpPr>
          <p:nvPr>
            <p:ph type="title"/>
          </p:nvPr>
        </p:nvSpPr>
        <p:spPr>
          <a:xfrm>
            <a:off x="177281" y="205979"/>
            <a:ext cx="8229600" cy="857250"/>
          </a:xfrm>
        </p:spPr>
        <p:txBody>
          <a:bodyPr/>
          <a:lstStyle/>
          <a:p>
            <a:r>
              <a:rPr lang="en-GB" sz="2800" b="1" dirty="0"/>
              <a:t>Semi- autonomous central, provincial tertiary and regional hospitals</a:t>
            </a:r>
            <a:r>
              <a:rPr lang="en-ZA" sz="2800" dirty="0"/>
              <a:t/>
            </a:r>
            <a:br>
              <a:rPr lang="en-ZA" sz="2800" dirty="0"/>
            </a:br>
            <a:endParaRPr lang="en-US" dirty="0"/>
          </a:p>
        </p:txBody>
      </p:sp>
      <p:sp>
        <p:nvSpPr>
          <p:cNvPr id="3" name="Content Placeholder 2">
            <a:extLst>
              <a:ext uri="{FF2B5EF4-FFF2-40B4-BE49-F238E27FC236}">
                <a16:creationId xmlns:a16="http://schemas.microsoft.com/office/drawing/2014/main" id="{4A98F4F7-A99B-454F-94D2-E975AA5D4C28}"/>
              </a:ext>
            </a:extLst>
          </p:cNvPr>
          <p:cNvSpPr>
            <a:spLocks noGrp="1"/>
          </p:cNvSpPr>
          <p:nvPr>
            <p:ph idx="1"/>
          </p:nvPr>
        </p:nvSpPr>
        <p:spPr/>
        <p:txBody>
          <a:bodyPr/>
          <a:lstStyle/>
          <a:p>
            <a:endParaRPr lang="en-GB" sz="1800" dirty="0">
              <a:latin typeface="+mj-lt"/>
            </a:endParaRPr>
          </a:p>
          <a:p>
            <a:r>
              <a:rPr lang="en-GB" sz="1800" dirty="0">
                <a:latin typeface="+mj-lt"/>
              </a:rPr>
              <a:t>Clear referral pathways are required. Currently the referral pathways differ per province.</a:t>
            </a:r>
          </a:p>
          <a:p>
            <a:endParaRPr lang="en-GB" sz="1800" dirty="0">
              <a:latin typeface="+mj-lt"/>
            </a:endParaRPr>
          </a:p>
          <a:p>
            <a:r>
              <a:rPr lang="en-GB" sz="1800" dirty="0">
                <a:latin typeface="+mj-lt"/>
              </a:rPr>
              <a:t>Define Province’s role of overseeing, gatekeeping, influencing policies and ensuring that implementation and monitoring of adherence to prescripts</a:t>
            </a:r>
            <a:r>
              <a:rPr lang="en-GB" sz="1800" dirty="0"/>
              <a:t>.</a:t>
            </a:r>
            <a:endParaRPr lang="en-US" sz="1800" dirty="0"/>
          </a:p>
        </p:txBody>
      </p:sp>
    </p:spTree>
    <p:extLst>
      <p:ext uri="{BB962C8B-B14F-4D97-AF65-F5344CB8AC3E}">
        <p14:creationId xmlns:p14="http://schemas.microsoft.com/office/powerpoint/2010/main" val="246847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A341-DE5E-604D-BB09-C59246FEC8B9}"/>
              </a:ext>
            </a:extLst>
          </p:cNvPr>
          <p:cNvSpPr>
            <a:spLocks noGrp="1"/>
          </p:cNvSpPr>
          <p:nvPr>
            <p:ph type="title"/>
          </p:nvPr>
        </p:nvSpPr>
        <p:spPr>
          <a:xfrm>
            <a:off x="228600" y="214606"/>
            <a:ext cx="8229600" cy="857250"/>
          </a:xfrm>
        </p:spPr>
        <p:txBody>
          <a:bodyPr/>
          <a:lstStyle/>
          <a:p>
            <a:r>
              <a:rPr lang="en-GB" sz="2800" b="1" dirty="0">
                <a:latin typeface="Arial" panose="020B0604020202020204" pitchFamily="34" charset="0"/>
                <a:ea typeface="Times New Roman" panose="02020603050405020304" pitchFamily="18" charset="0"/>
                <a:cs typeface="Times New Roman" panose="02020603050405020304" pitchFamily="18" charset="0"/>
              </a:rPr>
              <a:t>Access to health care services-population coverage</a:t>
            </a:r>
            <a:r>
              <a:rPr lang="en-ZA" sz="1800" dirty="0">
                <a:latin typeface="Helvetica Neue Light" panose="02000403000000020004" pitchFamily="2" charset="0"/>
                <a:ea typeface="Times New Roman" panose="02020603050405020304" pitchFamily="18" charset="0"/>
                <a:cs typeface="Times New Roman" panose="02020603050405020304" pitchFamily="18" charset="0"/>
              </a:rPr>
              <a:t/>
            </a:r>
            <a:br>
              <a:rPr lang="en-ZA" sz="1800" dirty="0">
                <a:latin typeface="Helvetica Neue Light" panose="02000403000000020004" pitchFamily="2"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6D897A-4DD7-F843-B718-AD04DC912EF5}"/>
              </a:ext>
            </a:extLst>
          </p:cNvPr>
          <p:cNvSpPr>
            <a:spLocks noGrp="1"/>
          </p:cNvSpPr>
          <p:nvPr>
            <p:ph idx="1"/>
          </p:nvPr>
        </p:nvSpPr>
        <p:spPr/>
        <p:txBody>
          <a:bodyPr/>
          <a:lstStyle/>
          <a:p>
            <a:pPr algn="just">
              <a:lnSpc>
                <a:spcPct val="115000"/>
              </a:lnSpc>
              <a:spcBef>
                <a:spcPts val="200"/>
              </a:spcBef>
              <a:spcAft>
                <a:spcPts val="200"/>
              </a:spcAft>
            </a:pPr>
            <a:endParaRPr lang="en-GB" sz="1800" dirty="0">
              <a:latin typeface="+mj-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GB" sz="1800" dirty="0">
                <a:latin typeface="+mj-lt"/>
                <a:ea typeface="Times New Roman" panose="02020603050405020304" pitchFamily="18" charset="0"/>
                <a:cs typeface="Times New Roman" panose="02020603050405020304" pitchFamily="18" charset="0"/>
              </a:rPr>
              <a:t>What specific health care services are being purchased for the elderly / geriatric population in terms of chronic non-communicable disease care and palliative care?</a:t>
            </a:r>
          </a:p>
          <a:p>
            <a:pPr marL="0" indent="0" algn="just">
              <a:lnSpc>
                <a:spcPct val="115000"/>
              </a:lnSpc>
              <a:spcBef>
                <a:spcPts val="200"/>
              </a:spcBef>
              <a:spcAft>
                <a:spcPts val="200"/>
              </a:spcAft>
              <a:buNone/>
            </a:pPr>
            <a:endParaRPr lang="en-ZA" sz="1800" dirty="0">
              <a:latin typeface="+mj-lt"/>
              <a:ea typeface="Times New Roman" panose="02020603050405020304" pitchFamily="18" charset="0"/>
              <a:cs typeface="Times New Roman" panose="02020603050405020304" pitchFamily="18" charset="0"/>
            </a:endParaRPr>
          </a:p>
          <a:p>
            <a:r>
              <a:rPr lang="en-GB" sz="1800" dirty="0">
                <a:latin typeface="+mj-lt"/>
                <a:ea typeface="Times New Roman" panose="02020603050405020304" pitchFamily="18" charset="0"/>
              </a:rPr>
              <a:t>The elderly should be regarded as a separate target group just as children, refugees and inmates are mentioned specifically. </a:t>
            </a:r>
          </a:p>
          <a:p>
            <a:endParaRPr lang="en-GB" sz="1800" dirty="0">
              <a:latin typeface="+mj-lt"/>
              <a:ea typeface="Times New Roman" panose="02020603050405020304" pitchFamily="18" charset="0"/>
            </a:endParaRPr>
          </a:p>
          <a:p>
            <a:r>
              <a:rPr lang="en-GB" sz="1800" dirty="0">
                <a:latin typeface="+mj-lt"/>
                <a:ea typeface="Times New Roman" panose="02020603050405020304" pitchFamily="18" charset="0"/>
              </a:rPr>
              <a:t>Will there be assistance programs for the elderly and disabled to register on to NHI?</a:t>
            </a:r>
            <a:r>
              <a:rPr lang="en-ZA" sz="1800" dirty="0">
                <a:latin typeface="+mj-lt"/>
              </a:rPr>
              <a:t> </a:t>
            </a:r>
            <a:endParaRPr lang="en-US" sz="1800" dirty="0">
              <a:latin typeface="+mj-lt"/>
            </a:endParaRPr>
          </a:p>
          <a:p>
            <a:endParaRPr lang="en-US" dirty="0"/>
          </a:p>
        </p:txBody>
      </p:sp>
    </p:spTree>
    <p:extLst>
      <p:ext uri="{BB962C8B-B14F-4D97-AF65-F5344CB8AC3E}">
        <p14:creationId xmlns:p14="http://schemas.microsoft.com/office/powerpoint/2010/main" val="135609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757D-6C16-5545-8922-A799A370DC68}"/>
              </a:ext>
            </a:extLst>
          </p:cNvPr>
          <p:cNvSpPr>
            <a:spLocks noGrp="1"/>
          </p:cNvSpPr>
          <p:nvPr>
            <p:ph type="title"/>
          </p:nvPr>
        </p:nvSpPr>
        <p:spPr/>
        <p:txBody>
          <a:bodyPr/>
          <a:lstStyle/>
          <a:p>
            <a:r>
              <a:rPr lang="en-GB" sz="2800" b="1" dirty="0">
                <a:latin typeface="Arial" panose="020B0604020202020204" pitchFamily="34" charset="0"/>
                <a:ea typeface="Times New Roman" panose="02020603050405020304" pitchFamily="18" charset="0"/>
                <a:cs typeface="Times New Roman" panose="02020603050405020304" pitchFamily="18" charset="0"/>
              </a:rPr>
              <a:t>Health care services coverage</a:t>
            </a:r>
            <a:r>
              <a:rPr lang="en-ZA" sz="2000" dirty="0">
                <a:latin typeface="Helvetica Neue Light" panose="02000403000000020004" pitchFamily="2" charset="0"/>
                <a:ea typeface="Times New Roman" panose="02020603050405020304" pitchFamily="18" charset="0"/>
                <a:cs typeface="Times New Roman" panose="02020603050405020304" pitchFamily="18" charset="0"/>
              </a:rPr>
              <a:t/>
            </a:r>
            <a:br>
              <a:rPr lang="en-ZA" sz="2000" dirty="0">
                <a:latin typeface="Helvetica Neue Light" panose="02000403000000020004" pitchFamily="2"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5A05E03-2F5D-8746-9945-0364C11C0AD8}"/>
              </a:ext>
            </a:extLst>
          </p:cNvPr>
          <p:cNvSpPr>
            <a:spLocks noGrp="1"/>
          </p:cNvSpPr>
          <p:nvPr>
            <p:ph idx="1"/>
          </p:nvPr>
        </p:nvSpPr>
        <p:spPr/>
        <p:txBody>
          <a:bodyPr/>
          <a:lstStyle/>
          <a:p>
            <a:pPr marL="0" indent="0" algn="just">
              <a:lnSpc>
                <a:spcPct val="115000"/>
              </a:lnSpc>
              <a:spcBef>
                <a:spcPts val="200"/>
              </a:spcBef>
              <a:spcAft>
                <a:spcPts val="200"/>
              </a:spcAft>
              <a:buNone/>
            </a:pPr>
            <a:endParaRPr lang="en-ZA" sz="2000" dirty="0">
              <a:latin typeface="Helvetica Neue Light" panose="02000403000000020004" pitchFamily="2" charset="0"/>
              <a:ea typeface="Times New Roman" panose="02020603050405020304" pitchFamily="18" charset="0"/>
              <a:cs typeface="Times New Roman" panose="02020603050405020304" pitchFamily="18" charset="0"/>
            </a:endParaRPr>
          </a:p>
          <a:p>
            <a:r>
              <a:rPr lang="en-GB" sz="1800" dirty="0">
                <a:latin typeface="+mj-lt"/>
                <a:ea typeface="Times New Roman" panose="02020603050405020304" pitchFamily="18" charset="0"/>
              </a:rPr>
              <a:t>Explain non-compliance of referral pathways in a critical situation e.g. cerebrovascular accident or myocardial infarction – refusal of care or  criteria to be set for emergency cases?</a:t>
            </a:r>
            <a:r>
              <a:rPr lang="en-ZA" sz="1800" dirty="0">
                <a:latin typeface="+mj-lt"/>
              </a:rPr>
              <a:t> </a:t>
            </a:r>
            <a:endParaRPr lang="en-US" sz="1800" dirty="0">
              <a:latin typeface="+mj-lt"/>
            </a:endParaRPr>
          </a:p>
          <a:p>
            <a:endParaRPr lang="en-US" dirty="0"/>
          </a:p>
        </p:txBody>
      </p:sp>
    </p:spTree>
    <p:extLst>
      <p:ext uri="{BB962C8B-B14F-4D97-AF65-F5344CB8AC3E}">
        <p14:creationId xmlns:p14="http://schemas.microsoft.com/office/powerpoint/2010/main" val="290487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B689-CFAA-8E47-9BB0-BF31B1F0692C}"/>
              </a:ext>
            </a:extLst>
          </p:cNvPr>
          <p:cNvSpPr>
            <a:spLocks noGrp="1"/>
          </p:cNvSpPr>
          <p:nvPr>
            <p:ph type="title"/>
          </p:nvPr>
        </p:nvSpPr>
        <p:spPr/>
        <p:txBody>
          <a:bodyPr/>
          <a:lstStyle/>
          <a:p>
            <a:r>
              <a:rPr lang="en-GB" sz="2800" b="1" dirty="0">
                <a:latin typeface="Arial" panose="020B0604020202020204" pitchFamily="34" charset="0"/>
                <a:ea typeface="Times New Roman" panose="02020603050405020304" pitchFamily="18" charset="0"/>
                <a:cs typeface="Times New Roman" panose="02020603050405020304" pitchFamily="18" charset="0"/>
              </a:rPr>
              <a:t>Powers of fund</a:t>
            </a:r>
            <a:r>
              <a:rPr lang="en-ZA" sz="2400" dirty="0">
                <a:latin typeface="Helvetica Neue Light" panose="02000403000000020004" pitchFamily="2" charset="0"/>
                <a:ea typeface="Times New Roman" panose="02020603050405020304" pitchFamily="18" charset="0"/>
                <a:cs typeface="Times New Roman" panose="02020603050405020304" pitchFamily="18" charset="0"/>
              </a:rPr>
              <a:t/>
            </a:r>
            <a:br>
              <a:rPr lang="en-ZA" sz="2400" dirty="0">
                <a:latin typeface="Helvetica Neue Light" panose="02000403000000020004" pitchFamily="2"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115E424-819F-7243-8508-315A503A445E}"/>
              </a:ext>
            </a:extLst>
          </p:cNvPr>
          <p:cNvSpPr>
            <a:spLocks noGrp="1"/>
          </p:cNvSpPr>
          <p:nvPr>
            <p:ph idx="1"/>
          </p:nvPr>
        </p:nvSpPr>
        <p:spPr/>
        <p:txBody>
          <a:bodyPr/>
          <a:lstStyle/>
          <a:p>
            <a:endParaRPr lang="en-GB" sz="1800" dirty="0">
              <a:latin typeface="+mj-lt"/>
              <a:ea typeface="Times New Roman" panose="02020603050405020304" pitchFamily="18" charset="0"/>
              <a:cs typeface="Times New Roman" panose="02020603050405020304" pitchFamily="18" charset="0"/>
            </a:endParaRPr>
          </a:p>
          <a:p>
            <a:r>
              <a:rPr lang="en-GB" sz="1800" dirty="0">
                <a:latin typeface="+mj-lt"/>
                <a:ea typeface="Times New Roman" panose="02020603050405020304" pitchFamily="18" charset="0"/>
                <a:cs typeface="Times New Roman" panose="02020603050405020304" pitchFamily="18" charset="0"/>
              </a:rPr>
              <a:t>Has an allocation been made specifically for services and medication that may be deemed essential or necessary at a later time i.e. during the implementation phase after the formularies have been designed?</a:t>
            </a:r>
            <a:endParaRPr lang="en-ZA" sz="1200" dirty="0">
              <a:latin typeface="+mj-l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355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535E-1604-F74C-A14C-0527DBA8042C}"/>
              </a:ext>
            </a:extLst>
          </p:cNvPr>
          <p:cNvSpPr>
            <a:spLocks noGrp="1"/>
          </p:cNvSpPr>
          <p:nvPr>
            <p:ph type="title"/>
          </p:nvPr>
        </p:nvSpPr>
        <p:spPr>
          <a:xfrm>
            <a:off x="457200" y="205979"/>
            <a:ext cx="8229600" cy="484486"/>
          </a:xfrm>
        </p:spPr>
        <p:txBody>
          <a:bodyPr/>
          <a:lstStyle/>
          <a:p>
            <a:r>
              <a:rPr lang="en-GB" sz="2800" b="1" dirty="0">
                <a:latin typeface="Arial" panose="020B0604020202020204" pitchFamily="34" charset="0"/>
                <a:ea typeface="Times New Roman" panose="02020603050405020304" pitchFamily="18" charset="0"/>
                <a:cs typeface="Times New Roman" panose="02020603050405020304" pitchFamily="18" charset="0"/>
              </a:rPr>
              <a:t>General comments:</a:t>
            </a:r>
            <a:r>
              <a:rPr lang="en-ZA" sz="2000" dirty="0">
                <a:latin typeface="Helvetica Neue Light" panose="02000403000000020004" pitchFamily="2" charset="0"/>
                <a:ea typeface="Times New Roman" panose="02020603050405020304" pitchFamily="18" charset="0"/>
                <a:cs typeface="Times New Roman" panose="02020603050405020304" pitchFamily="18" charset="0"/>
              </a:rPr>
              <a:t/>
            </a:r>
            <a:br>
              <a:rPr lang="en-ZA" sz="2000" dirty="0">
                <a:latin typeface="Helvetica Neue Light" panose="02000403000000020004" pitchFamily="2"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917D0D8-B715-0241-80B9-503B47EB4493}"/>
              </a:ext>
            </a:extLst>
          </p:cNvPr>
          <p:cNvSpPr>
            <a:spLocks noGrp="1"/>
          </p:cNvSpPr>
          <p:nvPr>
            <p:ph idx="1"/>
          </p:nvPr>
        </p:nvSpPr>
        <p:spPr/>
        <p:txBody>
          <a:bodyPr/>
          <a:lstStyle/>
          <a:p>
            <a:pPr algn="just">
              <a:lnSpc>
                <a:spcPct val="115000"/>
              </a:lnSpc>
              <a:spcBef>
                <a:spcPts val="200"/>
              </a:spcBef>
              <a:spcAft>
                <a:spcPts val="200"/>
              </a:spcAft>
            </a:pPr>
            <a:r>
              <a:rPr lang="en-GB" sz="1600" dirty="0">
                <a:latin typeface="+mj-lt"/>
                <a:ea typeface="Times New Roman" panose="02020603050405020304" pitchFamily="18" charset="0"/>
                <a:cs typeface="Times New Roman" panose="02020603050405020304" pitchFamily="18" charset="0"/>
              </a:rPr>
              <a:t>The policy deals with a reactive rather than a proactive approach to South African Healthcare. More emphasis should be placed on prevention rather than cure. Look at investing in education programs and initiatives as part of NHI function. Demonstrate this clearly in plan.</a:t>
            </a:r>
            <a:endParaRPr lang="en-ZA" sz="1100" dirty="0">
              <a:latin typeface="+mj-lt"/>
              <a:ea typeface="Times New Roman" panose="02020603050405020304" pitchFamily="18" charset="0"/>
              <a:cs typeface="Times New Roman" panose="02020603050405020304" pitchFamily="18" charset="0"/>
            </a:endParaRPr>
          </a:p>
          <a:p>
            <a:pPr marL="0" indent="0" algn="just">
              <a:lnSpc>
                <a:spcPct val="115000"/>
              </a:lnSpc>
              <a:spcBef>
                <a:spcPts val="200"/>
              </a:spcBef>
              <a:spcAft>
                <a:spcPts val="200"/>
              </a:spcAft>
              <a:buNone/>
            </a:pPr>
            <a:endParaRPr lang="en-ZA" sz="1100" dirty="0">
              <a:latin typeface="+mj-lt"/>
              <a:ea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GB" sz="1600" dirty="0">
                <a:latin typeface="+mj-lt"/>
                <a:ea typeface="Times New Roman" panose="02020603050405020304" pitchFamily="18" charset="0"/>
                <a:cs typeface="Times New Roman" panose="02020603050405020304" pitchFamily="18" charset="0"/>
              </a:rPr>
              <a:t>All amendments and decisions taken by the NHI board must be officially announced to public, irrespective of how minor the decision may be. Access to financial statements and monitoring of cashflow should be publicly accessible at all times. This must be a transparent system. The monitoring and evaluation system should involve the public even if they will play observer roles.</a:t>
            </a:r>
            <a:endParaRPr lang="en-ZA" sz="1100" dirty="0">
              <a:latin typeface="+mj-lt"/>
              <a:ea typeface="Times New Roman" panose="02020603050405020304" pitchFamily="18"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D07854C3-D77F-4C4D-AD89-2DD5EA6F2752}"/>
              </a:ext>
            </a:extLst>
          </p:cNvPr>
          <p:cNvSpPr/>
          <p:nvPr/>
        </p:nvSpPr>
        <p:spPr>
          <a:xfrm>
            <a:off x="1231642" y="2987610"/>
            <a:ext cx="5402424" cy="383246"/>
          </a:xfrm>
          <a:prstGeom prst="rect">
            <a:avLst/>
          </a:prstGeom>
        </p:spPr>
        <p:txBody>
          <a:bodyPr wrap="square">
            <a:spAutoFit/>
          </a:bodyPr>
          <a:lstStyle/>
          <a:p>
            <a:pPr algn="just">
              <a:lnSpc>
                <a:spcPct val="115000"/>
              </a:lnSpc>
              <a:spcBef>
                <a:spcPts val="200"/>
              </a:spcBef>
              <a:spcAft>
                <a:spcPts val="20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ZA" sz="1200" dirty="0">
              <a:latin typeface="Helvetica Neue Light" panose="02000403000000020004"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0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231706-1FB6-4A4A-90A0-48B0C2903C0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04662" y="466069"/>
            <a:ext cx="4067241" cy="2706339"/>
          </a:xfrm>
          <a:prstGeom prst="rect">
            <a:avLst/>
          </a:prstGeom>
        </p:spPr>
      </p:pic>
      <p:sp>
        <p:nvSpPr>
          <p:cNvPr id="5" name="TextBox 4">
            <a:extLst>
              <a:ext uri="{FF2B5EF4-FFF2-40B4-BE49-F238E27FC236}">
                <a16:creationId xmlns:a16="http://schemas.microsoft.com/office/drawing/2014/main" id="{E080FC80-90A5-9B43-8366-6C2A65C67D84}"/>
              </a:ext>
            </a:extLst>
          </p:cNvPr>
          <p:cNvSpPr txBox="1"/>
          <p:nvPr/>
        </p:nvSpPr>
        <p:spPr>
          <a:xfrm>
            <a:off x="634482" y="3433771"/>
            <a:ext cx="8509518" cy="1015663"/>
          </a:xfrm>
          <a:prstGeom prst="rect">
            <a:avLst/>
          </a:prstGeom>
          <a:noFill/>
        </p:spPr>
        <p:txBody>
          <a:bodyPr wrap="square" rtlCol="0">
            <a:spAutoFit/>
          </a:bodyPr>
          <a:lstStyle/>
          <a:p>
            <a:r>
              <a:rPr lang="en-US" sz="3600" dirty="0">
                <a:solidFill>
                  <a:schemeClr val="accent2">
                    <a:lumMod val="75000"/>
                  </a:schemeClr>
                </a:solidFill>
                <a:latin typeface="Gabriola" pitchFamily="82" charset="0"/>
                <a:ea typeface="Brush Script MT" panose="03060802040406070304" pitchFamily="66" charset="-122"/>
                <a:cs typeface="Apple Chancery" panose="03020702040506060504" pitchFamily="66" charset="-79"/>
              </a:rPr>
              <a:t>Thank you </a:t>
            </a:r>
          </a:p>
          <a:p>
            <a:r>
              <a:rPr lang="en-US" sz="2400" dirty="0">
                <a:solidFill>
                  <a:schemeClr val="accent2">
                    <a:lumMod val="75000"/>
                  </a:schemeClr>
                </a:solidFill>
                <a:latin typeface="Gabriola" pitchFamily="82" charset="0"/>
                <a:ea typeface="Brush Script MT" panose="03060802040406070304" pitchFamily="66" charset="-122"/>
                <a:cs typeface="Apple Chancery" panose="03020702040506060504" pitchFamily="66" charset="-79"/>
              </a:rPr>
              <a:t>for the opportunity to transform South African healthcare for the better….</a:t>
            </a:r>
          </a:p>
        </p:txBody>
      </p:sp>
    </p:spTree>
    <p:extLst>
      <p:ext uri="{BB962C8B-B14F-4D97-AF65-F5344CB8AC3E}">
        <p14:creationId xmlns:p14="http://schemas.microsoft.com/office/powerpoint/2010/main" val="256343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C0E1DB-84D4-354B-ADD9-8E5901E4CDC0}"/>
              </a:ext>
            </a:extLst>
          </p:cNvPr>
          <p:cNvSpPr>
            <a:spLocks noGrp="1"/>
          </p:cNvSpPr>
          <p:nvPr>
            <p:ph idx="1"/>
          </p:nvPr>
        </p:nvSpPr>
        <p:spPr>
          <a:xfrm>
            <a:off x="120650" y="989013"/>
            <a:ext cx="8686800" cy="3689350"/>
          </a:xfrm>
        </p:spPr>
        <p:txBody>
          <a:bodyPr/>
          <a:lstStyle/>
          <a:p>
            <a:pPr marL="0" indent="0" algn="ctr">
              <a:buNone/>
            </a:pPr>
            <a:r>
              <a:rPr lang="en-ZA" sz="2800" dirty="0"/>
              <a:t>A sector of the Pharmaceutical Society of South Africa </a:t>
            </a:r>
            <a:r>
              <a:rPr lang="en-ZA" sz="3600" dirty="0"/>
              <a:t>(PSSA)</a:t>
            </a:r>
            <a:endParaRPr lang="en-ZA" sz="2800" dirty="0"/>
          </a:p>
        </p:txBody>
      </p:sp>
      <p:pic>
        <p:nvPicPr>
          <p:cNvPr id="3" name="Picture 2">
            <a:extLst>
              <a:ext uri="{FF2B5EF4-FFF2-40B4-BE49-F238E27FC236}">
                <a16:creationId xmlns:a16="http://schemas.microsoft.com/office/drawing/2014/main" id="{063B8460-DD89-8042-9B56-82AF4D964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7485" y="2576314"/>
            <a:ext cx="7076969" cy="1386085"/>
          </a:xfrm>
          <a:prstGeom prst="rect">
            <a:avLst/>
          </a:prstGeom>
        </p:spPr>
      </p:pic>
    </p:spTree>
    <p:extLst>
      <p:ext uri="{BB962C8B-B14F-4D97-AF65-F5344CB8AC3E}">
        <p14:creationId xmlns:p14="http://schemas.microsoft.com/office/powerpoint/2010/main" val="1235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06000-02C2-DD44-90FC-E69E63FB6182}"/>
              </a:ext>
            </a:extLst>
          </p:cNvPr>
          <p:cNvSpPr>
            <a:spLocks noGrp="1"/>
          </p:cNvSpPr>
          <p:nvPr>
            <p:ph idx="1"/>
          </p:nvPr>
        </p:nvSpPr>
        <p:spPr>
          <a:xfrm>
            <a:off x="0" y="111211"/>
            <a:ext cx="8229600" cy="4621426"/>
          </a:xfrm>
        </p:spPr>
        <p:txBody>
          <a:bodyPr/>
          <a:lstStyle/>
          <a:p>
            <a:r>
              <a:rPr lang="en-ZA" sz="1400" dirty="0"/>
              <a:t>To promote the </a:t>
            </a:r>
            <a:r>
              <a:rPr lang="en-ZA" sz="1400" dirty="0">
                <a:solidFill>
                  <a:srgbClr val="FF0000"/>
                </a:solidFill>
              </a:rPr>
              <a:t>professional, educational and economic interests </a:t>
            </a:r>
            <a:r>
              <a:rPr lang="en-ZA" sz="1400" dirty="0"/>
              <a:t>of the members of the Association and of the pharmaceutical profession, with specific emphasis on pharmacists active in the practice of hospital and institutional pharmacy;</a:t>
            </a:r>
          </a:p>
          <a:p>
            <a:pPr marL="0" indent="0">
              <a:buNone/>
            </a:pPr>
            <a:endParaRPr lang="en-ZA" sz="1400" dirty="0"/>
          </a:p>
          <a:p>
            <a:r>
              <a:rPr lang="en-ZA" sz="1400" dirty="0"/>
              <a:t>To uphold and improve the </a:t>
            </a:r>
            <a:r>
              <a:rPr lang="en-ZA" sz="1400" dirty="0">
                <a:solidFill>
                  <a:srgbClr val="FF0000"/>
                </a:solidFill>
              </a:rPr>
              <a:t>professional integrity and standards of professional conduct </a:t>
            </a:r>
            <a:r>
              <a:rPr lang="en-ZA" sz="1400" dirty="0"/>
              <a:t>of the members of the Association;</a:t>
            </a:r>
          </a:p>
          <a:p>
            <a:pPr marL="0" indent="0">
              <a:buNone/>
            </a:pPr>
            <a:endParaRPr lang="en-ZA" sz="1400" dirty="0"/>
          </a:p>
          <a:p>
            <a:r>
              <a:rPr lang="en-ZA" sz="1400" dirty="0"/>
              <a:t>To improve, promote and maintain the </a:t>
            </a:r>
            <a:r>
              <a:rPr lang="en-ZA" sz="1400" dirty="0">
                <a:solidFill>
                  <a:srgbClr val="FF0000"/>
                </a:solidFill>
              </a:rPr>
              <a:t>image of the profession</a:t>
            </a:r>
            <a:r>
              <a:rPr lang="en-ZA" sz="1400" dirty="0"/>
              <a:t>;</a:t>
            </a:r>
          </a:p>
          <a:p>
            <a:pPr marL="0" indent="0">
              <a:buNone/>
            </a:pPr>
            <a:endParaRPr lang="en-ZA" sz="1400" dirty="0"/>
          </a:p>
          <a:p>
            <a:r>
              <a:rPr lang="en-ZA" sz="1400" dirty="0"/>
              <a:t>To represent generally the </a:t>
            </a:r>
            <a:r>
              <a:rPr lang="en-ZA" sz="1400" dirty="0">
                <a:solidFill>
                  <a:srgbClr val="FF0000"/>
                </a:solidFill>
              </a:rPr>
              <a:t>views and inter</a:t>
            </a:r>
            <a:r>
              <a:rPr lang="en-ZA" sz="1400" dirty="0"/>
              <a:t>ests of the members on all pharmaceutical matters, including representing the members in dealings with </a:t>
            </a:r>
            <a:r>
              <a:rPr lang="en-ZA" sz="1400" dirty="0">
                <a:solidFill>
                  <a:srgbClr val="FF0000"/>
                </a:solidFill>
              </a:rPr>
              <a:t>government and similar agencies</a:t>
            </a:r>
            <a:r>
              <a:rPr lang="en-ZA" sz="1400" dirty="0"/>
              <a:t>;</a:t>
            </a:r>
          </a:p>
          <a:p>
            <a:pPr marL="0" indent="0">
              <a:buNone/>
            </a:pPr>
            <a:endParaRPr lang="en-ZA" sz="1400" dirty="0"/>
          </a:p>
          <a:p>
            <a:r>
              <a:rPr lang="en-ZA" sz="1400" dirty="0"/>
              <a:t>To uphold and assist in the </a:t>
            </a:r>
            <a:r>
              <a:rPr lang="en-ZA" sz="1400" dirty="0">
                <a:solidFill>
                  <a:srgbClr val="FF0000"/>
                </a:solidFill>
              </a:rPr>
              <a:t>promotion and maintenance of the health of the people of South Africa </a:t>
            </a:r>
            <a:r>
              <a:rPr lang="en-ZA" sz="1400" dirty="0"/>
              <a:t>through the provision of a </a:t>
            </a:r>
            <a:r>
              <a:rPr lang="en-ZA" sz="1400" dirty="0">
                <a:solidFill>
                  <a:srgbClr val="FF0000"/>
                </a:solidFill>
              </a:rPr>
              <a:t>satisfactory and dependable pharmaceutical service</a:t>
            </a:r>
            <a:r>
              <a:rPr lang="en-ZA" sz="1400" dirty="0"/>
              <a:t>;</a:t>
            </a:r>
          </a:p>
          <a:p>
            <a:endParaRPr lang="en-ZA" sz="1400" dirty="0"/>
          </a:p>
          <a:p>
            <a:r>
              <a:rPr lang="en-ZA" sz="1400" dirty="0"/>
              <a:t>To provide and promote benefits to its members, such as advancing members' </a:t>
            </a:r>
            <a:r>
              <a:rPr lang="en-ZA" sz="1400" dirty="0">
                <a:solidFill>
                  <a:srgbClr val="FF0000"/>
                </a:solidFill>
              </a:rPr>
              <a:t>specific interests</a:t>
            </a:r>
            <a:r>
              <a:rPr lang="en-ZA" sz="1400" dirty="0"/>
              <a:t>; and</a:t>
            </a:r>
          </a:p>
          <a:p>
            <a:pPr marL="0" indent="0">
              <a:buNone/>
            </a:pPr>
            <a:endParaRPr lang="en-ZA" sz="1400" dirty="0"/>
          </a:p>
          <a:p>
            <a:r>
              <a:rPr lang="en-ZA" sz="1400" dirty="0"/>
              <a:t>In recognising the diversity of the population of the Republic of South Africa, to promote the </a:t>
            </a:r>
            <a:r>
              <a:rPr lang="en-ZA" sz="1400" dirty="0">
                <a:solidFill>
                  <a:srgbClr val="FF0000"/>
                </a:solidFill>
              </a:rPr>
              <a:t>representation of all sectors of the South African community</a:t>
            </a:r>
            <a:r>
              <a:rPr lang="en-ZA" sz="1400" dirty="0"/>
              <a:t> in its membership.</a:t>
            </a:r>
          </a:p>
          <a:p>
            <a:endParaRPr lang="en-US" dirty="0"/>
          </a:p>
        </p:txBody>
      </p:sp>
      <p:sp>
        <p:nvSpPr>
          <p:cNvPr id="4" name="TextBox 3">
            <a:extLst>
              <a:ext uri="{FF2B5EF4-FFF2-40B4-BE49-F238E27FC236}">
                <a16:creationId xmlns:a16="http://schemas.microsoft.com/office/drawing/2014/main" id="{CBFB833B-2B51-4942-86AA-E81B65E54284}"/>
              </a:ext>
            </a:extLst>
          </p:cNvPr>
          <p:cNvSpPr txBox="1"/>
          <p:nvPr/>
        </p:nvSpPr>
        <p:spPr>
          <a:xfrm>
            <a:off x="8435200" y="1173892"/>
            <a:ext cx="461665" cy="3447535"/>
          </a:xfrm>
          <a:prstGeom prst="rect">
            <a:avLst/>
          </a:prstGeom>
          <a:noFill/>
        </p:spPr>
        <p:txBody>
          <a:bodyPr vert="vert" wrap="square" rtlCol="0">
            <a:spAutoFit/>
          </a:bodyPr>
          <a:lstStyle/>
          <a:p>
            <a:pPr algn="ctr"/>
            <a:r>
              <a:rPr lang="en-US" b="1" dirty="0">
                <a:latin typeface="Lucida Grande" panose="020B0600040502020204" pitchFamily="34" charset="0"/>
                <a:cs typeface="Lucida Grande" panose="020B0600040502020204" pitchFamily="34" charset="0"/>
              </a:rPr>
              <a:t>OBJECTIVES OF SAAHIP</a:t>
            </a:r>
          </a:p>
        </p:txBody>
      </p:sp>
    </p:spTree>
    <p:extLst>
      <p:ext uri="{BB962C8B-B14F-4D97-AF65-F5344CB8AC3E}">
        <p14:creationId xmlns:p14="http://schemas.microsoft.com/office/powerpoint/2010/main" val="423169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ABFE-9484-9243-9CF3-DC52F7C5F1FC}"/>
              </a:ext>
            </a:extLst>
          </p:cNvPr>
          <p:cNvSpPr>
            <a:spLocks noGrp="1"/>
          </p:cNvSpPr>
          <p:nvPr>
            <p:ph type="title"/>
          </p:nvPr>
        </p:nvSpPr>
        <p:spPr>
          <a:xfrm>
            <a:off x="457200" y="205979"/>
            <a:ext cx="8229600" cy="599647"/>
          </a:xfrm>
        </p:spPr>
        <p:txBody>
          <a:bodyPr/>
          <a:lstStyle/>
          <a:p>
            <a:r>
              <a:rPr lang="en-US" sz="3600" b="1" dirty="0"/>
              <a:t>WHY NHI?</a:t>
            </a:r>
            <a:endParaRPr lang="en-US" sz="3600" dirty="0"/>
          </a:p>
        </p:txBody>
      </p:sp>
      <p:sp>
        <p:nvSpPr>
          <p:cNvPr id="3" name="Content Placeholder 2">
            <a:extLst>
              <a:ext uri="{FF2B5EF4-FFF2-40B4-BE49-F238E27FC236}">
                <a16:creationId xmlns:a16="http://schemas.microsoft.com/office/drawing/2014/main" id="{626BDC7E-FFA8-AD46-950F-A5E4CB944F82}"/>
              </a:ext>
            </a:extLst>
          </p:cNvPr>
          <p:cNvSpPr>
            <a:spLocks noGrp="1"/>
          </p:cNvSpPr>
          <p:nvPr>
            <p:ph idx="1"/>
          </p:nvPr>
        </p:nvSpPr>
        <p:spPr>
          <a:xfrm>
            <a:off x="245098" y="1093862"/>
            <a:ext cx="3104853" cy="3450180"/>
          </a:xfrm>
        </p:spPr>
        <p:txBody>
          <a:bodyPr/>
          <a:lstStyle/>
          <a:p>
            <a:r>
              <a:rPr lang="en-ZA" sz="2000" b="1" dirty="0"/>
              <a:t>NHI represents a substantial policy shift that will necessitate a massive reorganisation of the current health system, both public and private and also derives its mandate from the National Development Plan (NDP) of the country.</a:t>
            </a:r>
          </a:p>
          <a:p>
            <a:endParaRPr lang="en-US" sz="2400" dirty="0"/>
          </a:p>
        </p:txBody>
      </p:sp>
      <p:pic>
        <p:nvPicPr>
          <p:cNvPr id="5" name="Picture 4">
            <a:extLst>
              <a:ext uri="{FF2B5EF4-FFF2-40B4-BE49-F238E27FC236}">
                <a16:creationId xmlns:a16="http://schemas.microsoft.com/office/drawing/2014/main" id="{9800F305-A2FF-BB40-A35F-1A6FC952D0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9054" y="1093862"/>
            <a:ext cx="5238467" cy="3661177"/>
          </a:xfrm>
          <a:prstGeom prst="rect">
            <a:avLst/>
          </a:prstGeom>
          <a:ln>
            <a:noFill/>
          </a:ln>
        </p:spPr>
      </p:pic>
    </p:spTree>
    <p:extLst>
      <p:ext uri="{BB962C8B-B14F-4D97-AF65-F5344CB8AC3E}">
        <p14:creationId xmlns:p14="http://schemas.microsoft.com/office/powerpoint/2010/main" val="36482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5A60EB-F238-404B-94BE-7274A407727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
          <a:stretch/>
        </p:blipFill>
        <p:spPr>
          <a:xfrm>
            <a:off x="5133117" y="2407298"/>
            <a:ext cx="3730965" cy="2332653"/>
          </a:xfrm>
          <a:prstGeom prst="rect">
            <a:avLst/>
          </a:prstGeom>
        </p:spPr>
      </p:pic>
      <p:sp>
        <p:nvSpPr>
          <p:cNvPr id="5" name="TextBox 4">
            <a:extLst>
              <a:ext uri="{FF2B5EF4-FFF2-40B4-BE49-F238E27FC236}">
                <a16:creationId xmlns:a16="http://schemas.microsoft.com/office/drawing/2014/main" id="{05CD4A74-3316-7E40-84C5-722535386089}"/>
              </a:ext>
            </a:extLst>
          </p:cNvPr>
          <p:cNvSpPr txBox="1"/>
          <p:nvPr/>
        </p:nvSpPr>
        <p:spPr>
          <a:xfrm>
            <a:off x="410547" y="597159"/>
            <a:ext cx="4590661" cy="2862322"/>
          </a:xfrm>
          <a:prstGeom prst="rect">
            <a:avLst/>
          </a:prstGeom>
          <a:noFill/>
        </p:spPr>
        <p:txBody>
          <a:bodyPr wrap="square" rtlCol="0">
            <a:spAutoFit/>
          </a:bodyPr>
          <a:lstStyle/>
          <a:p>
            <a:r>
              <a:rPr lang="en-US" sz="6000" b="1" dirty="0"/>
              <a:t>Role of the PHARMACIST &amp; NHI</a:t>
            </a:r>
          </a:p>
        </p:txBody>
      </p:sp>
    </p:spTree>
    <p:extLst>
      <p:ext uri="{BB962C8B-B14F-4D97-AF65-F5344CB8AC3E}">
        <p14:creationId xmlns:p14="http://schemas.microsoft.com/office/powerpoint/2010/main" val="423941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4822-8C6E-464A-86E8-8F07E65630D9}"/>
              </a:ext>
            </a:extLst>
          </p:cNvPr>
          <p:cNvSpPr>
            <a:spLocks noGrp="1"/>
          </p:cNvSpPr>
          <p:nvPr>
            <p:ph type="title"/>
          </p:nvPr>
        </p:nvSpPr>
        <p:spPr/>
        <p:txBody>
          <a:bodyPr/>
          <a:lstStyle/>
          <a:p>
            <a:r>
              <a:rPr lang="en-US" sz="2800" dirty="0"/>
              <a:t>Role of the Pharmacist</a:t>
            </a:r>
          </a:p>
        </p:txBody>
      </p:sp>
      <p:sp>
        <p:nvSpPr>
          <p:cNvPr id="3" name="Content Placeholder 2">
            <a:extLst>
              <a:ext uri="{FF2B5EF4-FFF2-40B4-BE49-F238E27FC236}">
                <a16:creationId xmlns:a16="http://schemas.microsoft.com/office/drawing/2014/main" id="{6639F742-1034-5948-9039-2560008BA151}"/>
              </a:ext>
            </a:extLst>
          </p:cNvPr>
          <p:cNvSpPr>
            <a:spLocks noGrp="1"/>
          </p:cNvSpPr>
          <p:nvPr>
            <p:ph idx="1"/>
          </p:nvPr>
        </p:nvSpPr>
        <p:spPr/>
        <p:txBody>
          <a:bodyPr/>
          <a:lstStyle/>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Pharmacists are medical professionals that are well trained, regulated, inspected and equipped to play a role in the continuum of health promotion, disease prevention, diagnosis and treatment of minor ailments through pharmaceutical care delivery</a:t>
            </a:r>
            <a:r>
              <a:rPr lang="en-ZA" sz="18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66516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352CC-839F-1B4C-A887-04172CCAC79E}"/>
              </a:ext>
            </a:extLst>
          </p:cNvPr>
          <p:cNvSpPr>
            <a:spLocks noGrp="1"/>
          </p:cNvSpPr>
          <p:nvPr>
            <p:ph idx="1"/>
          </p:nvPr>
        </p:nvSpPr>
        <p:spPr>
          <a:xfrm>
            <a:off x="341243" y="198087"/>
            <a:ext cx="8362335" cy="4575249"/>
          </a:xfrm>
        </p:spPr>
        <p:txBody>
          <a:bodyPr/>
          <a:lstStyle/>
          <a:p>
            <a:pPr marL="0" indent="0">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Provision of comprehensive services:</a:t>
            </a:r>
            <a:endParaRPr lang="en-ZA" sz="18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PCDT pharmacists (Primary Care Drug Therapy)</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Clinical Governance</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Implementation of protocols and guidelines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Prioritization of pharmaceutical care by targeting high-risk patients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Medicine supply management</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Public health promotion</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Rational medicine use</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Medicine safety reviews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Calibri" panose="020F050202020403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Antimicrobial stewardship</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ZA"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Recommendation: </a:t>
            </a:r>
          </a:p>
          <a:p>
            <a:pPr marL="0" indent="0">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Explore the role of PIT  (Pharmacist-Initiated Therapy) as part of  NHI</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093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E888C-FA46-2D47-BF9D-17B3347E9582}"/>
              </a:ext>
            </a:extLst>
          </p:cNvPr>
          <p:cNvSpPr>
            <a:spLocks noGrp="1"/>
          </p:cNvSpPr>
          <p:nvPr>
            <p:ph idx="1"/>
          </p:nvPr>
        </p:nvSpPr>
        <p:spPr>
          <a:xfrm>
            <a:off x="469782" y="469783"/>
            <a:ext cx="8217017" cy="4124840"/>
          </a:xfrm>
        </p:spPr>
        <p:txBody>
          <a:bodyPr/>
          <a:lstStyle/>
          <a:p>
            <a:pPr marL="0" indent="0">
              <a:spcAft>
                <a:spcPts val="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Role of </a:t>
            </a:r>
            <a:r>
              <a:rPr lang="en-US" sz="1800" b="1" dirty="0" err="1">
                <a:latin typeface="Calibri" panose="020F0502020204030204" pitchFamily="34" charset="0"/>
                <a:ea typeface="Calibri" panose="020F0502020204030204" pitchFamily="34" charset="0"/>
                <a:cs typeface="Times New Roman" panose="02020603050405020304" pitchFamily="18" charset="0"/>
              </a:rPr>
              <a:t>HoPS</a:t>
            </a:r>
            <a:r>
              <a:rPr lang="en-US" sz="1800" b="1" dirty="0">
                <a:latin typeface="Calibri" panose="020F0502020204030204" pitchFamily="34" charset="0"/>
                <a:ea typeface="Calibri" panose="020F0502020204030204" pitchFamily="34" charset="0"/>
                <a:cs typeface="Times New Roman" panose="02020603050405020304" pitchFamily="18" charset="0"/>
              </a:rPr>
              <a:t> (Head of Pharmacy Services) and District Pharmacists:</a:t>
            </a:r>
          </a:p>
          <a:p>
            <a:pPr marL="0" indent="0">
              <a:spcAft>
                <a:spcPts val="0"/>
              </a:spcAft>
              <a:buNone/>
            </a:pPr>
            <a:endParaRPr lang="en-ZA" sz="1800" b="1"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ZA" sz="1800" b="1" dirty="0">
              <a:latin typeface="Calibri" panose="020F0502020204030204" pitchFamily="34" charset="0"/>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Great relevance in NHI as overseers, gatekeepers and policymakers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Influence and ensure the implementation and monitoring of pharmaceutical and related systems and practices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Active participation, consultation and advising management health teams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Leadership</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894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14EE1-7E45-4246-A7A6-FEB5720B7022}"/>
              </a:ext>
            </a:extLst>
          </p:cNvPr>
          <p:cNvSpPr>
            <a:spLocks noGrp="1"/>
          </p:cNvSpPr>
          <p:nvPr>
            <p:ph idx="1"/>
          </p:nvPr>
        </p:nvSpPr>
        <p:spPr>
          <a:xfrm>
            <a:off x="427703" y="978925"/>
            <a:ext cx="8229600" cy="3394472"/>
          </a:xfrm>
        </p:spPr>
        <p:txBody>
          <a:bodyPr/>
          <a:lstStyle/>
          <a:p>
            <a:pPr>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To date, there has been limited dialogues with pharmacists on NHI. </a:t>
            </a:r>
          </a:p>
          <a:p>
            <a:pPr marL="0" indent="0">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We recommend that NHI discussions with pharmacists be strengthened as they are an asset with varying skills and competencies.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Pharmacists and their support personnel need to be included and acknowledged in the NHI Bill. </a:t>
            </a:r>
          </a:p>
          <a:p>
            <a:pPr marL="0" indent="0">
              <a:spcAft>
                <a:spcPts val="0"/>
              </a:spcAft>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As per the new OSD dispensation, pharmacists should not be recognized as “Allied Workers” but as “Medical Workers” due to their specific skill set.</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18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On-screen Show (16:9)</PresentationFormat>
  <Paragraphs>82</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 Chancery</vt:lpstr>
      <vt:lpstr>Arial</vt:lpstr>
      <vt:lpstr>Ayuthaya</vt:lpstr>
      <vt:lpstr>Brush Script MT</vt:lpstr>
      <vt:lpstr>Calibri</vt:lpstr>
      <vt:lpstr>Gabriola</vt:lpstr>
      <vt:lpstr>Helvetica Neue Light</vt:lpstr>
      <vt:lpstr>Lucida Grande</vt:lpstr>
      <vt:lpstr>Times New Roman</vt:lpstr>
      <vt:lpstr>Office Theme</vt:lpstr>
      <vt:lpstr>South African Association of Hospital &amp; Institutional Pharmacists (SAAHIP) </vt:lpstr>
      <vt:lpstr>PowerPoint Presentation</vt:lpstr>
      <vt:lpstr>PowerPoint Presentation</vt:lpstr>
      <vt:lpstr>WHY NHI?</vt:lpstr>
      <vt:lpstr>PowerPoint Presentation</vt:lpstr>
      <vt:lpstr>Role of the Pharmacist</vt:lpstr>
      <vt:lpstr>PowerPoint Presentation</vt:lpstr>
      <vt:lpstr>PowerPoint Presentation</vt:lpstr>
      <vt:lpstr>PowerPoint Presentation</vt:lpstr>
      <vt:lpstr>PowerPoint Presentation</vt:lpstr>
      <vt:lpstr>Accreditation for the purposes of contracting with the NHI Fund </vt:lpstr>
      <vt:lpstr>Semi- autonomous central, provincial tertiary and regional hospitals </vt:lpstr>
      <vt:lpstr>Access to health care services-population coverage </vt:lpstr>
      <vt:lpstr>Health care services coverage </vt:lpstr>
      <vt:lpstr>Powers of fund </vt:lpstr>
      <vt:lpstr>General comments: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Behrens</dc:creator>
  <cp:lastModifiedBy>Johannes Kgatla</cp:lastModifiedBy>
  <cp:revision>63</cp:revision>
  <dcterms:created xsi:type="dcterms:W3CDTF">2017-07-28T08:54:28Z</dcterms:created>
  <dcterms:modified xsi:type="dcterms:W3CDTF">2021-05-25T10:02:17Z</dcterms:modified>
</cp:coreProperties>
</file>