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9" autoAdjust="0"/>
    <p:restoredTop sz="94364" autoAdjust="0"/>
  </p:normalViewPr>
  <p:slideViewPr>
    <p:cSldViewPr snapToGrid="0">
      <p:cViewPr varScale="1">
        <p:scale>
          <a:sx n="69" d="100"/>
          <a:sy n="69" d="100"/>
        </p:scale>
        <p:origin x="78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9DF658-AC75-4EBC-A452-FBD1B1BA32B1}" type="datetimeFigureOut">
              <a:rPr lang="en-ZA" smtClean="0"/>
              <a:t>2021/05/25</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6BC421-17E0-42DD-B619-228E05D3AAAA}" type="slidenum">
              <a:rPr lang="en-ZA" smtClean="0"/>
              <a:t>‹#›</a:t>
            </a:fld>
            <a:endParaRPr lang="en-ZA"/>
          </a:p>
        </p:txBody>
      </p:sp>
    </p:spTree>
    <p:extLst>
      <p:ext uri="{BB962C8B-B14F-4D97-AF65-F5344CB8AC3E}">
        <p14:creationId xmlns:p14="http://schemas.microsoft.com/office/powerpoint/2010/main" val="687717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A30D2234-10F7-4395-B80D-2D1F2631C8B9}" type="datetime1">
              <a:rPr lang="en-US" smtClean="0"/>
              <a:t>5/25/2021</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6045018-E367-4160-B010-023831578971}" type="datetime1">
              <a:rPr lang="en-US" smtClean="0"/>
              <a:t>5/25/2021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35CEEC3F-4993-4CA4-A977-B29E4BE2E2B2}" type="datetime1">
              <a:rPr lang="en-US" smtClean="0"/>
              <a:t>5/25/2021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397E9289-70F0-423C-A495-7FC1CEB5C858}" type="datetime1">
              <a:rPr lang="en-US" smtClean="0"/>
              <a:t>5/25/2021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C196DDE-079F-44AF-A27D-DB2C73B9C9B4}" type="datetime1">
              <a:rPr lang="en-US" smtClean="0"/>
              <a:t>5/25/2021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E3884A4-A082-4BCB-97E5-586B79A45AD9}" type="datetime1">
              <a:rPr lang="en-US" smtClean="0"/>
              <a:t>5/25/2021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8ABD368-67FC-462F-9DEE-11DE43CE0A91}" type="datetime1">
              <a:rPr lang="en-US" smtClean="0"/>
              <a:t>5/25/2021</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FDDDAF3-C154-4F93-AB56-638BB4B40905}" type="datetime1">
              <a:rPr lang="en-US" smtClean="0"/>
              <a:t>5/25/2021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01C837E8-96DC-46D0-B608-4A9558D70FF7}" type="datetime1">
              <a:rPr lang="en-US" smtClean="0"/>
              <a:t>5/25/2021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5656EF-4E50-4E94-8A24-CBB6630B882A}" type="datetime1">
              <a:rPr lang="en-US" smtClean="0"/>
              <a:t>5/25/2021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17DB099-5AC2-4AB9-AFC5-A8C55DD93307}" type="datetime1">
              <a:rPr lang="en-US" smtClean="0"/>
              <a:t>5/25/2021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445C35-9398-4E72-9298-96A215566077}" type="datetime1">
              <a:rPr lang="en-US" smtClean="0"/>
              <a:t>5/25/2021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E12EC56-DE2B-42C0-B84D-AF164AD4A8B3}" type="datetime1">
              <a:rPr lang="en-US" smtClean="0"/>
              <a:t>5/25/2021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F70434B-8B11-4992-8CFF-6F6861110546}" type="datetime1">
              <a:rPr lang="en-US" smtClean="0"/>
              <a:t>5/25/2021</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FC7ECB-1241-480F-B7D8-A7D318685F24}" type="datetime1">
              <a:rPr lang="en-US" smtClean="0"/>
              <a:t>5/25/2021</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C135F13-88DE-447C-9E95-82026B38DDDA}" type="datetime1">
              <a:rPr lang="en-US" smtClean="0"/>
              <a:t>5/25/2021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C506296-2B9F-4D4A-9206-B8ECCF2D9739}" type="datetime1">
              <a:rPr lang="en-US" smtClean="0"/>
              <a:t>5/25/2021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D005D422-453E-437D-9588-B8F3F6A41743}" type="datetime1">
              <a:rPr lang="en-US" smtClean="0"/>
              <a:t>5/25/2021</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timing>
    <p:tnLst>
      <p:par>
        <p:cTn id="1" dur="indefinite" restart="never" nodeType="tmRoot"/>
      </p:par>
    </p:tnLst>
  </p:timing>
  <p:hf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dirty="0" smtClean="0">
                <a:solidFill>
                  <a:schemeClr val="bg1">
                    <a:lumMod val="85000"/>
                  </a:schemeClr>
                </a:solidFill>
              </a:rPr>
              <a:t>NHCPA</a:t>
            </a:r>
            <a:r>
              <a:rPr lang="en-US" sz="6000" dirty="0" smtClean="0">
                <a:solidFill>
                  <a:schemeClr val="bg1">
                    <a:lumMod val="85000"/>
                  </a:schemeClr>
                </a:solidFill>
              </a:rPr>
              <a:t/>
            </a:r>
            <a:br>
              <a:rPr lang="en-US" sz="6000" dirty="0" smtClean="0">
                <a:solidFill>
                  <a:schemeClr val="bg1">
                    <a:lumMod val="85000"/>
                  </a:schemeClr>
                </a:solidFill>
              </a:rPr>
            </a:br>
            <a:r>
              <a:rPr lang="en-US" sz="1200" dirty="0" smtClean="0">
                <a:solidFill>
                  <a:schemeClr val="bg1">
                    <a:lumMod val="85000"/>
                  </a:schemeClr>
                </a:solidFill>
              </a:rPr>
              <a:t>NATIONAL HEALTHCARE PROFESSIONALS ASSOCIATION</a:t>
            </a:r>
            <a:endParaRPr lang="en-ZA" sz="3600" dirty="0">
              <a:solidFill>
                <a:schemeClr val="bg1">
                  <a:lumMod val="85000"/>
                </a:schemeClr>
              </a:solidFill>
            </a:endParaRPr>
          </a:p>
        </p:txBody>
      </p:sp>
      <p:sp>
        <p:nvSpPr>
          <p:cNvPr id="3" name="Subtitle 2"/>
          <p:cNvSpPr>
            <a:spLocks noGrp="1"/>
          </p:cNvSpPr>
          <p:nvPr>
            <p:ph type="subTitle" idx="1"/>
          </p:nvPr>
        </p:nvSpPr>
        <p:spPr>
          <a:xfrm>
            <a:off x="1154955" y="4777380"/>
            <a:ext cx="8825658" cy="1231534"/>
          </a:xfrm>
        </p:spPr>
        <p:txBody>
          <a:bodyPr>
            <a:normAutofit fontScale="55000" lnSpcReduction="20000"/>
          </a:bodyPr>
          <a:lstStyle/>
          <a:p>
            <a:endParaRPr lang="en-US" sz="3800" b="1" dirty="0" smtClean="0">
              <a:solidFill>
                <a:schemeClr val="bg1">
                  <a:lumMod val="85000"/>
                </a:schemeClr>
              </a:solidFill>
            </a:endParaRPr>
          </a:p>
          <a:p>
            <a:r>
              <a:rPr lang="en-US" sz="3800" b="1" dirty="0" smtClean="0">
                <a:solidFill>
                  <a:schemeClr val="bg1">
                    <a:lumMod val="85000"/>
                  </a:schemeClr>
                </a:solidFill>
              </a:rPr>
              <a:t>SOUTH AFRICA’S NATIONAL HEALTH INSURANCE SCHEME</a:t>
            </a:r>
          </a:p>
          <a:p>
            <a:endParaRPr lang="en-US" dirty="0">
              <a:solidFill>
                <a:schemeClr val="bg1">
                  <a:lumMod val="85000"/>
                </a:schemeClr>
              </a:solidFill>
            </a:endParaRPr>
          </a:p>
          <a:p>
            <a:r>
              <a:rPr lang="en-US" dirty="0" smtClean="0">
                <a:solidFill>
                  <a:schemeClr val="bg1">
                    <a:lumMod val="85000"/>
                  </a:schemeClr>
                </a:solidFill>
              </a:rPr>
              <a:t>PRESENTED BY: Dr. BENNY MALAKOANE (NHCPA PRESIDENT)</a:t>
            </a:r>
            <a:endParaRPr lang="en-ZA" dirty="0">
              <a:solidFill>
                <a:schemeClr val="bg1">
                  <a:lumMod val="85000"/>
                </a:schemeClr>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2653524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8798" y="1063417"/>
            <a:ext cx="8831816" cy="1078892"/>
          </a:xfrm>
        </p:spPr>
        <p:txBody>
          <a:bodyPr/>
          <a:lstStyle/>
          <a:p>
            <a:r>
              <a:rPr lang="en-US" dirty="0"/>
              <a:t>White Paper on transformation of the Health System for South Africa Notice 667 of 1997</a:t>
            </a:r>
            <a:endParaRPr lang="en-ZA" dirty="0"/>
          </a:p>
        </p:txBody>
      </p:sp>
      <p:sp>
        <p:nvSpPr>
          <p:cNvPr id="3" name="Text Placeholder 2"/>
          <p:cNvSpPr>
            <a:spLocks noGrp="1"/>
          </p:cNvSpPr>
          <p:nvPr>
            <p:ph type="body" sz="half" idx="2"/>
          </p:nvPr>
        </p:nvSpPr>
        <p:spPr>
          <a:xfrm>
            <a:off x="1154954" y="3278777"/>
            <a:ext cx="8825659" cy="3291840"/>
          </a:xfrm>
        </p:spPr>
        <p:txBody>
          <a:bodyPr>
            <a:normAutofit/>
          </a:bodyPr>
          <a:lstStyle/>
          <a:p>
            <a:pPr marL="285750" indent="-285750">
              <a:buFont typeface="Wingdings" panose="05000000000000000000" pitchFamily="2" charset="2"/>
              <a:buChar char="§"/>
            </a:pPr>
            <a:r>
              <a:rPr lang="en-US" dirty="0"/>
              <a:t>Advocated for a unified health system in South Africa </a:t>
            </a:r>
          </a:p>
          <a:p>
            <a:pPr marL="285750" indent="-285750">
              <a:buFont typeface="Wingdings" panose="05000000000000000000" pitchFamily="2" charset="2"/>
              <a:buChar char="§"/>
            </a:pPr>
            <a:r>
              <a:rPr lang="en-US" dirty="0" smtClean="0"/>
              <a:t>Decentralization </a:t>
            </a:r>
            <a:r>
              <a:rPr lang="en-US" dirty="0"/>
              <a:t>of management of health services (DHS)</a:t>
            </a:r>
          </a:p>
          <a:p>
            <a:pPr marL="285750" indent="-285750">
              <a:buFont typeface="Wingdings" panose="05000000000000000000" pitchFamily="2" charset="2"/>
              <a:buChar char="§"/>
            </a:pPr>
            <a:r>
              <a:rPr lang="en-US" dirty="0"/>
              <a:t>Increasing accessibility to PHC for all citizens</a:t>
            </a:r>
          </a:p>
          <a:p>
            <a:pPr marL="285750" indent="-285750">
              <a:buFont typeface="Wingdings" panose="05000000000000000000" pitchFamily="2" charset="2"/>
              <a:buChar char="§"/>
            </a:pPr>
            <a:r>
              <a:rPr lang="en-US" dirty="0"/>
              <a:t>Strengthen disease prevention (IMCI, EPI)</a:t>
            </a:r>
          </a:p>
          <a:p>
            <a:pPr marL="285750" indent="-285750">
              <a:buFont typeface="Wingdings" panose="05000000000000000000" pitchFamily="2" charset="2"/>
              <a:buChar char="§"/>
            </a:pPr>
            <a:r>
              <a:rPr lang="en-US" dirty="0"/>
              <a:t>Implement integrated nutrition (MCWH)</a:t>
            </a:r>
          </a:p>
          <a:p>
            <a:pPr marL="285750" indent="-285750">
              <a:buFont typeface="Wingdings" panose="05000000000000000000" pitchFamily="2" charset="2"/>
              <a:buChar char="§"/>
            </a:pPr>
            <a:r>
              <a:rPr lang="en-US" dirty="0"/>
              <a:t>Information management system</a:t>
            </a:r>
          </a:p>
          <a:p>
            <a:pPr marL="285750" indent="-285750">
              <a:buFont typeface="Wingdings" panose="05000000000000000000" pitchFamily="2" charset="2"/>
              <a:buChar char="§"/>
            </a:pPr>
            <a:r>
              <a:rPr lang="en-US" dirty="0"/>
              <a:t>Others AND then …</a:t>
            </a:r>
          </a:p>
          <a:p>
            <a:endParaRPr lang="en-ZA"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6800296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8798" y="1063417"/>
            <a:ext cx="8831816" cy="1209520"/>
          </a:xfrm>
        </p:spPr>
        <p:txBody>
          <a:bodyPr/>
          <a:lstStyle/>
          <a:p>
            <a:r>
              <a:rPr lang="en-US" dirty="0"/>
              <a:t>The Six Core Standards</a:t>
            </a:r>
            <a:endParaRPr lang="en-ZA" dirty="0"/>
          </a:p>
        </p:txBody>
      </p:sp>
      <p:sp>
        <p:nvSpPr>
          <p:cNvPr id="3" name="Text Placeholder 2"/>
          <p:cNvSpPr>
            <a:spLocks noGrp="1"/>
          </p:cNvSpPr>
          <p:nvPr>
            <p:ph type="body" sz="half" idx="2"/>
          </p:nvPr>
        </p:nvSpPr>
        <p:spPr>
          <a:xfrm>
            <a:off x="1154954" y="3278777"/>
            <a:ext cx="8825659" cy="3278777"/>
          </a:xfrm>
        </p:spPr>
        <p:txBody>
          <a:bodyPr/>
          <a:lstStyle/>
          <a:p>
            <a:pPr marL="285750" indent="-285750">
              <a:buFont typeface="Wingdings" panose="05000000000000000000" pitchFamily="2" charset="2"/>
              <a:buChar char="§"/>
            </a:pPr>
            <a:r>
              <a:rPr lang="en-US" dirty="0"/>
              <a:t>Reduced waiting times</a:t>
            </a:r>
          </a:p>
          <a:p>
            <a:pPr marL="285750" indent="-285750">
              <a:buFont typeface="Wingdings" panose="05000000000000000000" pitchFamily="2" charset="2"/>
              <a:buChar char="§"/>
            </a:pPr>
            <a:r>
              <a:rPr lang="en-US" dirty="0"/>
              <a:t>Staff attitude</a:t>
            </a:r>
          </a:p>
          <a:p>
            <a:pPr marL="285750" indent="-285750">
              <a:buFont typeface="Wingdings" panose="05000000000000000000" pitchFamily="2" charset="2"/>
              <a:buChar char="§"/>
            </a:pPr>
            <a:r>
              <a:rPr lang="en-US" dirty="0"/>
              <a:t>Availability of medicine</a:t>
            </a:r>
          </a:p>
          <a:p>
            <a:pPr marL="285750" indent="-285750">
              <a:buFont typeface="Wingdings" panose="05000000000000000000" pitchFamily="2" charset="2"/>
              <a:buChar char="§"/>
            </a:pPr>
            <a:r>
              <a:rPr lang="en-US" dirty="0" smtClean="0"/>
              <a:t>Cleanliness                                   </a:t>
            </a:r>
            <a:endParaRPr lang="en-US" dirty="0"/>
          </a:p>
          <a:p>
            <a:pPr marL="285750" indent="-285750">
              <a:buFont typeface="Wingdings" panose="05000000000000000000" pitchFamily="2" charset="2"/>
              <a:buChar char="§"/>
            </a:pPr>
            <a:r>
              <a:rPr lang="en-US" dirty="0"/>
              <a:t>Infection control</a:t>
            </a:r>
          </a:p>
          <a:p>
            <a:pPr marL="285750" indent="-285750">
              <a:buFont typeface="Wingdings" panose="05000000000000000000" pitchFamily="2" charset="2"/>
              <a:buChar char="§"/>
            </a:pPr>
            <a:r>
              <a:rPr lang="en-US" dirty="0"/>
              <a:t>Patient and staff safety</a:t>
            </a:r>
          </a:p>
          <a:p>
            <a:endParaRPr lang="en-ZA" dirty="0"/>
          </a:p>
        </p:txBody>
      </p:sp>
      <p:sp>
        <p:nvSpPr>
          <p:cNvPr id="4" name="Right Brace 3">
            <a:extLst>
              <a:ext uri="{FF2B5EF4-FFF2-40B4-BE49-F238E27FC236}">
                <a16:creationId xmlns:a16="http://schemas.microsoft.com/office/drawing/2014/main" id="{083BB319-5055-9B4E-AB97-E5961703108C}"/>
              </a:ext>
            </a:extLst>
          </p:cNvPr>
          <p:cNvSpPr/>
          <p:nvPr/>
        </p:nvSpPr>
        <p:spPr>
          <a:xfrm>
            <a:off x="4885113" y="3657600"/>
            <a:ext cx="1094509" cy="215537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Rectangle 4"/>
          <p:cNvSpPr/>
          <p:nvPr/>
        </p:nvSpPr>
        <p:spPr>
          <a:xfrm>
            <a:off x="5979622" y="3244334"/>
            <a:ext cx="2589972" cy="1754326"/>
          </a:xfrm>
          <a:prstGeom prst="rect">
            <a:avLst/>
          </a:prstGeom>
        </p:spPr>
        <p:txBody>
          <a:bodyPr wrap="square">
            <a:spAutoFit/>
          </a:bodyPr>
          <a:lstStyle/>
          <a:p>
            <a:endParaRPr lang="en-US" dirty="0" smtClean="0"/>
          </a:p>
          <a:p>
            <a:endParaRPr lang="en-US" dirty="0"/>
          </a:p>
          <a:p>
            <a:endParaRPr lang="en-US" dirty="0" smtClean="0"/>
          </a:p>
          <a:p>
            <a:endParaRPr lang="en-US" dirty="0"/>
          </a:p>
          <a:p>
            <a:endParaRPr lang="en-US" dirty="0" smtClean="0"/>
          </a:p>
          <a:p>
            <a:r>
              <a:rPr lang="en-US" dirty="0" smtClean="0"/>
              <a:t>Ideal </a:t>
            </a:r>
            <a:r>
              <a:rPr lang="en-US" dirty="0"/>
              <a:t>Clinic Concept</a:t>
            </a:r>
          </a:p>
        </p:txBody>
      </p:sp>
      <p:sp>
        <p:nvSpPr>
          <p:cNvPr id="6" name="Slide Number Placeholder 5"/>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6474139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8798" y="1063417"/>
            <a:ext cx="8831816" cy="1105017"/>
          </a:xfrm>
        </p:spPr>
        <p:txBody>
          <a:bodyPr/>
          <a:lstStyle/>
          <a:p>
            <a:r>
              <a:rPr lang="en-US" dirty="0"/>
              <a:t>NHI in Context</a:t>
            </a:r>
            <a:endParaRPr lang="en-ZA" dirty="0"/>
          </a:p>
        </p:txBody>
      </p:sp>
      <p:sp>
        <p:nvSpPr>
          <p:cNvPr id="3" name="Text Placeholder 2"/>
          <p:cNvSpPr>
            <a:spLocks noGrp="1"/>
          </p:cNvSpPr>
          <p:nvPr>
            <p:ph type="body" sz="half" idx="2"/>
          </p:nvPr>
        </p:nvSpPr>
        <p:spPr>
          <a:xfrm>
            <a:off x="1154954" y="3239589"/>
            <a:ext cx="8825659" cy="3526971"/>
          </a:xfrm>
        </p:spPr>
        <p:txBody>
          <a:bodyPr>
            <a:normAutofit/>
          </a:bodyPr>
          <a:lstStyle/>
          <a:p>
            <a:pPr marL="285750" indent="-285750">
              <a:buFont typeface="Wingdings" panose="05000000000000000000" pitchFamily="2" charset="2"/>
              <a:buChar char="§"/>
            </a:pPr>
            <a:r>
              <a:rPr lang="en-US" dirty="0"/>
              <a:t>It is a health financing system based on resource pooling and social solidarity.</a:t>
            </a:r>
          </a:p>
          <a:p>
            <a:pPr marL="285750" indent="-285750">
              <a:buFont typeface="Wingdings" panose="05000000000000000000" pitchFamily="2" charset="2"/>
              <a:buChar char="§"/>
            </a:pPr>
            <a:r>
              <a:rPr lang="en-US" dirty="0"/>
              <a:t>It is consistent with Freedom Charter, the Constitution, the White paper on health systems, and WHO reforms and IHR.</a:t>
            </a:r>
          </a:p>
          <a:p>
            <a:pPr marL="285750" indent="-285750">
              <a:buFont typeface="Wingdings" panose="05000000000000000000" pitchFamily="2" charset="2"/>
              <a:buChar char="§"/>
            </a:pPr>
            <a:r>
              <a:rPr lang="en-US" i="1" dirty="0"/>
              <a:t>Intended to achieve universal coverage where every citizen will have the right to access quality health services, and that access shall not be determined by the socio-economic status of anyone especially the poor.</a:t>
            </a:r>
          </a:p>
          <a:p>
            <a:pPr marL="285750" indent="-285750">
              <a:buFont typeface="Wingdings" panose="05000000000000000000" pitchFamily="2" charset="2"/>
              <a:buChar char="§"/>
            </a:pPr>
            <a:r>
              <a:rPr lang="en-US" i="1" dirty="0"/>
              <a:t>It recognizes that health is a social investment and a public good and will contribute to better quality of life and improved health outcomes.</a:t>
            </a:r>
          </a:p>
          <a:p>
            <a:endParaRPr lang="en-ZA"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33784449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8798" y="1063417"/>
            <a:ext cx="8831816" cy="1144206"/>
          </a:xfrm>
        </p:spPr>
        <p:txBody>
          <a:bodyPr/>
          <a:lstStyle/>
          <a:p>
            <a:r>
              <a:rPr lang="en-US" dirty="0" smtClean="0"/>
              <a:t>PROBLEM STATEMENT</a:t>
            </a:r>
            <a:endParaRPr lang="en-ZA" dirty="0"/>
          </a:p>
        </p:txBody>
      </p:sp>
      <p:sp>
        <p:nvSpPr>
          <p:cNvPr id="3" name="Text Placeholder 2"/>
          <p:cNvSpPr>
            <a:spLocks noGrp="1"/>
          </p:cNvSpPr>
          <p:nvPr>
            <p:ph type="body" sz="half" idx="2"/>
          </p:nvPr>
        </p:nvSpPr>
        <p:spPr>
          <a:xfrm>
            <a:off x="1154954" y="3265715"/>
            <a:ext cx="8825659" cy="3370216"/>
          </a:xfrm>
        </p:spPr>
        <p:txBody>
          <a:bodyPr>
            <a:normAutofit/>
          </a:bodyPr>
          <a:lstStyle/>
          <a:p>
            <a:pPr marL="285750" indent="-285750">
              <a:buFont typeface="Wingdings" panose="05000000000000000000" pitchFamily="2" charset="2"/>
              <a:buChar char="§"/>
            </a:pPr>
            <a:r>
              <a:rPr lang="en-US" dirty="0"/>
              <a:t>Fragmentation of funding pools and occupational </a:t>
            </a:r>
            <a:r>
              <a:rPr lang="en-US" dirty="0" smtClean="0"/>
              <a:t>categorizations </a:t>
            </a:r>
            <a:r>
              <a:rPr lang="en-US" dirty="0"/>
              <a:t>between public and private sectors. </a:t>
            </a:r>
          </a:p>
          <a:p>
            <a:pPr marL="285750" indent="-285750">
              <a:buFont typeface="Wingdings" panose="05000000000000000000" pitchFamily="2" charset="2"/>
              <a:buChar char="§"/>
            </a:pPr>
            <a:r>
              <a:rPr lang="en-US" dirty="0"/>
              <a:t>RSA spends 8.5% of GDP on health, and 4.1% is spent o 84% of the population while 4.4% is spent on only 16% of the population –that can afford and are on medical schemes since 2015/16.</a:t>
            </a:r>
          </a:p>
          <a:p>
            <a:pPr marL="285750" indent="-285750">
              <a:buFont typeface="Wingdings" panose="05000000000000000000" pitchFamily="2" charset="2"/>
              <a:buChar char="§"/>
            </a:pPr>
            <a:r>
              <a:rPr lang="en-US" dirty="0"/>
              <a:t>Inevitable OOP expenses on healthcare as influenced </a:t>
            </a:r>
            <a:r>
              <a:rPr lang="en-US" dirty="0" smtClean="0"/>
              <a:t>by:</a:t>
            </a:r>
          </a:p>
          <a:p>
            <a:r>
              <a:rPr lang="en-US" i="1" dirty="0" smtClean="0"/>
              <a:t>     - Long </a:t>
            </a:r>
            <a:r>
              <a:rPr lang="en-US" i="1" dirty="0"/>
              <a:t>waiting times, co-payments, exhausted medical </a:t>
            </a:r>
            <a:r>
              <a:rPr lang="en-US" i="1" dirty="0" smtClean="0"/>
              <a:t>funds,</a:t>
            </a:r>
          </a:p>
          <a:p>
            <a:r>
              <a:rPr lang="en-US" i="1" dirty="0"/>
              <a:t> </a:t>
            </a:r>
            <a:r>
              <a:rPr lang="en-US" i="1" dirty="0" smtClean="0"/>
              <a:t>      responsiveness </a:t>
            </a:r>
            <a:r>
              <a:rPr lang="en-US" i="1" dirty="0"/>
              <a:t>of private providers</a:t>
            </a:r>
          </a:p>
          <a:p>
            <a:pPr marL="285750" indent="-285750">
              <a:buFont typeface="Wingdings" panose="05000000000000000000" pitchFamily="2" charset="2"/>
              <a:buChar char="§"/>
            </a:pPr>
            <a:r>
              <a:rPr lang="en-US" dirty="0"/>
              <a:t>Burden of disease is rising or worsening</a:t>
            </a:r>
          </a:p>
          <a:p>
            <a:endParaRPr lang="en-ZA"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36332695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8798" y="1063417"/>
            <a:ext cx="8831816" cy="974389"/>
          </a:xfrm>
        </p:spPr>
        <p:txBody>
          <a:bodyPr/>
          <a:lstStyle/>
          <a:p>
            <a:r>
              <a:rPr lang="en-US" dirty="0" smtClean="0"/>
              <a:t>DILEMA</a:t>
            </a:r>
            <a:endParaRPr lang="en-ZA" dirty="0"/>
          </a:p>
        </p:txBody>
      </p:sp>
      <p:sp>
        <p:nvSpPr>
          <p:cNvPr id="3" name="Text Placeholder 2"/>
          <p:cNvSpPr>
            <a:spLocks noGrp="1"/>
          </p:cNvSpPr>
          <p:nvPr>
            <p:ph type="body" sz="half" idx="2"/>
          </p:nvPr>
        </p:nvSpPr>
        <p:spPr>
          <a:xfrm>
            <a:off x="1154954" y="3448594"/>
            <a:ext cx="8825659" cy="3304902"/>
          </a:xfrm>
        </p:spPr>
        <p:txBody>
          <a:bodyPr>
            <a:normAutofit fontScale="85000" lnSpcReduction="20000"/>
          </a:bodyPr>
          <a:lstStyle/>
          <a:p>
            <a:pPr marL="285750" indent="-285750">
              <a:buFont typeface="Wingdings" panose="05000000000000000000" pitchFamily="2" charset="2"/>
              <a:buChar char="§"/>
            </a:pPr>
            <a:r>
              <a:rPr lang="en-US" sz="1900" dirty="0"/>
              <a:t>While NHCPA supports all the 8 founding principles of NHI, including the </a:t>
            </a:r>
            <a:r>
              <a:rPr lang="en-US" sz="1900" i="1" dirty="0"/>
              <a:t>population coverage, service coverage and cost coverage</a:t>
            </a:r>
            <a:r>
              <a:rPr lang="en-US" sz="1900" dirty="0"/>
              <a:t>; the intended time for implementation is long overdue.</a:t>
            </a:r>
          </a:p>
          <a:p>
            <a:pPr marL="285750" indent="-285750">
              <a:buFont typeface="Wingdings" panose="05000000000000000000" pitchFamily="2" charset="2"/>
              <a:buChar char="§"/>
            </a:pPr>
            <a:r>
              <a:rPr lang="en-US" sz="1900" dirty="0"/>
              <a:t>Processes are protracted and slow </a:t>
            </a:r>
            <a:r>
              <a:rPr lang="en-US" sz="1900" dirty="0" smtClean="0"/>
              <a:t>viz:</a:t>
            </a:r>
          </a:p>
          <a:p>
            <a:r>
              <a:rPr lang="en-US" sz="1900" dirty="0"/>
              <a:t> </a:t>
            </a:r>
            <a:r>
              <a:rPr lang="en-US" sz="1900" dirty="0" smtClean="0"/>
              <a:t>  1. Reorganization </a:t>
            </a:r>
            <a:r>
              <a:rPr lang="en-US" sz="1900" dirty="0"/>
              <a:t>of the health system post assessments of impact in the pilot districts</a:t>
            </a:r>
          </a:p>
          <a:p>
            <a:r>
              <a:rPr lang="en-US" sz="1900" dirty="0" smtClean="0"/>
              <a:t>   2. Financing </a:t>
            </a:r>
            <a:r>
              <a:rPr lang="en-US" sz="1900" dirty="0"/>
              <a:t>mechanisms  for NHI still in infancy and rhetorical theory</a:t>
            </a:r>
          </a:p>
          <a:p>
            <a:r>
              <a:rPr lang="en-US" sz="1900" dirty="0" smtClean="0"/>
              <a:t>   3. Primary </a:t>
            </a:r>
            <a:r>
              <a:rPr lang="en-US" sz="1900" dirty="0"/>
              <a:t>healthcare re-engineering dis-/unorganized in provinces</a:t>
            </a:r>
          </a:p>
          <a:p>
            <a:r>
              <a:rPr lang="en-US" sz="1900" dirty="0" smtClean="0"/>
              <a:t>   4. Governance </a:t>
            </a:r>
            <a:r>
              <a:rPr lang="en-US" sz="1900" dirty="0"/>
              <a:t>systems not yet in place or fully functional (OHSC, Commission, NHI </a:t>
            </a:r>
            <a:r>
              <a:rPr lang="en-US" sz="1900" dirty="0" smtClean="0"/>
              <a:t>  Fund</a:t>
            </a:r>
            <a:r>
              <a:rPr lang="en-US" sz="1900" dirty="0"/>
              <a:t>, </a:t>
            </a:r>
            <a:r>
              <a:rPr lang="en-US" sz="1900" dirty="0" smtClean="0"/>
              <a:t>accreditations </a:t>
            </a:r>
            <a:r>
              <a:rPr lang="en-US" sz="1900" dirty="0"/>
              <a:t>and contracting of providers, </a:t>
            </a:r>
          </a:p>
          <a:p>
            <a:r>
              <a:rPr lang="en-US" sz="1900" dirty="0" smtClean="0"/>
              <a:t>   5. Provider </a:t>
            </a:r>
            <a:r>
              <a:rPr lang="en-US" sz="1900" dirty="0"/>
              <a:t>reimbursement mechanisms not in place</a:t>
            </a:r>
          </a:p>
          <a:p>
            <a:r>
              <a:rPr lang="en-US" sz="1900" dirty="0" smtClean="0"/>
              <a:t>   6. Information </a:t>
            </a:r>
            <a:r>
              <a:rPr lang="en-US" sz="1900" dirty="0"/>
              <a:t>systems not yet adequate or fully in </a:t>
            </a:r>
            <a:r>
              <a:rPr lang="en-US" sz="1900" dirty="0" smtClean="0"/>
              <a:t>place</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36501023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8798" y="1063417"/>
            <a:ext cx="8831816" cy="1118080"/>
          </a:xfrm>
        </p:spPr>
        <p:txBody>
          <a:bodyPr/>
          <a:lstStyle/>
          <a:p>
            <a:r>
              <a:rPr lang="en-US" dirty="0" smtClean="0"/>
              <a:t>DILEMA: </a:t>
            </a:r>
            <a:r>
              <a:rPr lang="en-US" sz="2400" dirty="0" smtClean="0"/>
              <a:t>continues</a:t>
            </a:r>
            <a:endParaRPr lang="en-ZA" dirty="0"/>
          </a:p>
        </p:txBody>
      </p:sp>
      <p:sp>
        <p:nvSpPr>
          <p:cNvPr id="3" name="Text Placeholder 2"/>
          <p:cNvSpPr>
            <a:spLocks noGrp="1"/>
          </p:cNvSpPr>
          <p:nvPr>
            <p:ph type="body" sz="half" idx="2"/>
          </p:nvPr>
        </p:nvSpPr>
        <p:spPr>
          <a:xfrm>
            <a:off x="1154954" y="3435531"/>
            <a:ext cx="8825659" cy="3122023"/>
          </a:xfrm>
        </p:spPr>
        <p:txBody>
          <a:bodyPr>
            <a:normAutofit fontScale="92500"/>
          </a:bodyPr>
          <a:lstStyle/>
          <a:p>
            <a:pPr marL="285750" indent="-285750">
              <a:buFont typeface="Wingdings" panose="05000000000000000000" pitchFamily="2" charset="2"/>
              <a:buChar char="§"/>
            </a:pPr>
            <a:r>
              <a:rPr lang="en-US" dirty="0"/>
              <a:t>There is no independence of the board as it will be appointed by the minister as stipulated </a:t>
            </a:r>
            <a:r>
              <a:rPr lang="en-US" dirty="0" smtClean="0"/>
              <a:t>in the white paper.</a:t>
            </a:r>
          </a:p>
          <a:p>
            <a:pPr marL="285750" indent="-285750">
              <a:buFont typeface="Wingdings" panose="05000000000000000000" pitchFamily="2" charset="2"/>
              <a:buChar char="§"/>
            </a:pPr>
            <a:r>
              <a:rPr lang="en-US" dirty="0" smtClean="0"/>
              <a:t>Unfortunately following the finilisation on NHI it will be the biggest parastatal in the country and given government track record with parastatals, one has to be really concerned. </a:t>
            </a:r>
          </a:p>
          <a:p>
            <a:pPr marL="285750" indent="-285750">
              <a:buFont typeface="Wingdings" panose="05000000000000000000" pitchFamily="2" charset="2"/>
              <a:buChar char="§"/>
            </a:pPr>
            <a:r>
              <a:rPr lang="en-US" dirty="0" smtClean="0"/>
              <a:t>There is very little improvement of public infrastructure at the moment, meaning that we will still see inequality in patients who are allocated to public facilities as their designated service providers. </a:t>
            </a:r>
          </a:p>
          <a:p>
            <a:pPr marL="285750" indent="-285750">
              <a:buFont typeface="Wingdings" panose="05000000000000000000" pitchFamily="2" charset="2"/>
              <a:buChar char="§"/>
            </a:pPr>
            <a:r>
              <a:rPr lang="en-US" dirty="0" smtClean="0"/>
              <a:t>The aging community is getting  bigger and always poses as a significant threat for a model such as NHI. They need more health care with paying less taxes. </a:t>
            </a:r>
            <a:endParaRPr lang="en-US" dirty="0"/>
          </a:p>
          <a:p>
            <a:endParaRPr lang="en-ZA"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20038889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8798" y="1063417"/>
            <a:ext cx="8831816" cy="1052766"/>
          </a:xfrm>
        </p:spPr>
        <p:txBody>
          <a:bodyPr/>
          <a:lstStyle/>
          <a:p>
            <a:r>
              <a:rPr lang="en-US" dirty="0" smtClean="0"/>
              <a:t>RECOMMENDATIONS </a:t>
            </a:r>
            <a:endParaRPr lang="en-ZA" dirty="0"/>
          </a:p>
        </p:txBody>
      </p:sp>
      <p:sp>
        <p:nvSpPr>
          <p:cNvPr id="3" name="Text Placeholder 2"/>
          <p:cNvSpPr>
            <a:spLocks noGrp="1"/>
          </p:cNvSpPr>
          <p:nvPr>
            <p:ph type="body" sz="half" idx="2"/>
          </p:nvPr>
        </p:nvSpPr>
        <p:spPr>
          <a:xfrm>
            <a:off x="1154954" y="3344091"/>
            <a:ext cx="8825659" cy="3317965"/>
          </a:xfrm>
        </p:spPr>
        <p:txBody>
          <a:bodyPr>
            <a:normAutofit fontScale="92500" lnSpcReduction="10000"/>
          </a:bodyPr>
          <a:lstStyle/>
          <a:p>
            <a:pPr marL="285750" indent="-285750">
              <a:buFont typeface="Wingdings" panose="05000000000000000000" pitchFamily="2" charset="2"/>
              <a:buChar char="§"/>
            </a:pPr>
            <a:r>
              <a:rPr lang="en-US" dirty="0"/>
              <a:t>The NHI Bill be assented to and the Act implemented NOW</a:t>
            </a:r>
            <a:r>
              <a:rPr lang="en-US" dirty="0" smtClean="0"/>
              <a:t>…!!!</a:t>
            </a:r>
          </a:p>
          <a:p>
            <a:pPr marL="285750" indent="-285750">
              <a:buFont typeface="Wingdings" panose="05000000000000000000" pitchFamily="2" charset="2"/>
              <a:buChar char="§"/>
            </a:pPr>
            <a:r>
              <a:rPr lang="en-US" dirty="0" smtClean="0"/>
              <a:t>NHI should be the only recognized fund for healthcare services in </a:t>
            </a:r>
            <a:r>
              <a:rPr lang="en-US" smtClean="0"/>
              <a:t>South Africa</a:t>
            </a:r>
            <a:endParaRPr lang="en-US" dirty="0"/>
          </a:p>
          <a:p>
            <a:pPr marL="285750" indent="-285750">
              <a:buFont typeface="Wingdings" panose="05000000000000000000" pitchFamily="2" charset="2"/>
              <a:buChar char="§"/>
            </a:pPr>
            <a:r>
              <a:rPr lang="en-US" dirty="0"/>
              <a:t>NHCPA be recognized as a partner and friend of the Portfolio Committee and will lay its resource-base to </a:t>
            </a:r>
            <a:r>
              <a:rPr lang="en-US" dirty="0" smtClean="0"/>
              <a:t>support;</a:t>
            </a:r>
          </a:p>
          <a:p>
            <a:r>
              <a:rPr lang="en-US" i="1" dirty="0"/>
              <a:t> </a:t>
            </a:r>
            <a:r>
              <a:rPr lang="en-US" i="1" dirty="0" smtClean="0"/>
              <a:t>   1. Fast-tracking </a:t>
            </a:r>
            <a:r>
              <a:rPr lang="en-US" i="1" dirty="0"/>
              <a:t>the phased-in implementation of NHI</a:t>
            </a:r>
          </a:p>
          <a:p>
            <a:r>
              <a:rPr lang="en-US" i="1" dirty="0"/>
              <a:t> </a:t>
            </a:r>
            <a:r>
              <a:rPr lang="en-US" i="1" dirty="0" smtClean="0"/>
              <a:t>   2. The </a:t>
            </a:r>
            <a:r>
              <a:rPr lang="en-US" i="1" dirty="0"/>
              <a:t>health system reorganization processes in Districts</a:t>
            </a:r>
          </a:p>
          <a:p>
            <a:r>
              <a:rPr lang="en-US" i="1" dirty="0"/>
              <a:t> </a:t>
            </a:r>
            <a:r>
              <a:rPr lang="en-US" i="1" dirty="0" smtClean="0"/>
              <a:t>   3. Accreditation </a:t>
            </a:r>
            <a:r>
              <a:rPr lang="en-US" i="1" dirty="0"/>
              <a:t>of providers and their reimbursement systems -    </a:t>
            </a:r>
            <a:r>
              <a:rPr lang="en-US" i="1" dirty="0" smtClean="0"/>
              <a:t>   Healthcare </a:t>
            </a:r>
            <a:r>
              <a:rPr lang="en-US" i="1" dirty="0"/>
              <a:t>providers are READY</a:t>
            </a:r>
          </a:p>
          <a:p>
            <a:r>
              <a:rPr lang="en-US" i="1" dirty="0"/>
              <a:t> </a:t>
            </a:r>
            <a:r>
              <a:rPr lang="en-US" i="1" dirty="0" smtClean="0"/>
              <a:t>  4. The </a:t>
            </a:r>
            <a:r>
              <a:rPr lang="en-US" i="1" dirty="0"/>
              <a:t>strengthening of the four streams of PHC re-engineering</a:t>
            </a:r>
          </a:p>
          <a:p>
            <a:r>
              <a:rPr lang="en-US" i="1" dirty="0" smtClean="0"/>
              <a:t>   5. The </a:t>
            </a:r>
            <a:r>
              <a:rPr lang="en-US" i="1" dirty="0"/>
              <a:t>strengthening of the health </a:t>
            </a:r>
            <a:r>
              <a:rPr lang="en-US" i="1" dirty="0" smtClean="0"/>
              <a:t>workforce</a:t>
            </a:r>
            <a:endParaRPr lang="en-US" i="1" dirty="0"/>
          </a:p>
          <a:p>
            <a:endParaRPr lang="en-ZA"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23211183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8798" y="1063417"/>
            <a:ext cx="8831816" cy="1222583"/>
          </a:xfrm>
        </p:spPr>
        <p:txBody>
          <a:bodyPr/>
          <a:lstStyle/>
          <a:p>
            <a:r>
              <a:rPr lang="en-US" dirty="0" smtClean="0"/>
              <a:t>RECOMMENDATIONS: </a:t>
            </a:r>
            <a:r>
              <a:rPr lang="en-US" sz="2800" dirty="0" smtClean="0"/>
              <a:t>continues…</a:t>
            </a:r>
            <a:endParaRPr lang="en-ZA" sz="2800" dirty="0"/>
          </a:p>
        </p:txBody>
      </p:sp>
      <p:sp>
        <p:nvSpPr>
          <p:cNvPr id="3" name="Text Placeholder 2"/>
          <p:cNvSpPr>
            <a:spLocks noGrp="1"/>
          </p:cNvSpPr>
          <p:nvPr>
            <p:ph type="body" sz="half" idx="2"/>
          </p:nvPr>
        </p:nvSpPr>
        <p:spPr/>
        <p:txBody>
          <a:bodyPr/>
          <a:lstStyle/>
          <a:p>
            <a:pPr marL="285750" indent="-285750">
              <a:buFont typeface="Wingdings" panose="05000000000000000000" pitchFamily="2" charset="2"/>
              <a:buChar char="§"/>
            </a:pPr>
            <a:r>
              <a:rPr lang="en-US" dirty="0" smtClean="0"/>
              <a:t>Set up an independent special NHI anti-corruption unit.</a:t>
            </a:r>
          </a:p>
          <a:p>
            <a:pPr marL="285750" indent="-285750">
              <a:buFont typeface="Wingdings" panose="05000000000000000000" pitchFamily="2" charset="2"/>
              <a:buChar char="§"/>
            </a:pPr>
            <a:r>
              <a:rPr lang="en-US" dirty="0" smtClean="0"/>
              <a:t>Start improving public facilities.</a:t>
            </a:r>
          </a:p>
          <a:p>
            <a:pPr marL="285750" indent="-285750">
              <a:buFont typeface="Wingdings" panose="05000000000000000000" pitchFamily="2" charset="2"/>
              <a:buChar char="§"/>
            </a:pPr>
            <a:r>
              <a:rPr lang="en-US" dirty="0" smtClean="0"/>
              <a:t>Direct fund to infrastructure development for the next 5 years. </a:t>
            </a:r>
          </a:p>
          <a:p>
            <a:pPr marL="285750" indent="-285750">
              <a:buFont typeface="Wingdings" panose="05000000000000000000" pitchFamily="2" charset="2"/>
              <a:buChar char="§"/>
            </a:pPr>
            <a:r>
              <a:rPr lang="en-US" dirty="0" smtClean="0"/>
              <a:t>Making sure the process is healthcare professionals and community led</a:t>
            </a:r>
          </a:p>
          <a:p>
            <a:pPr marL="285750" indent="-285750">
              <a:buFont typeface="Wingdings" panose="05000000000000000000" pitchFamily="2" charset="2"/>
              <a:buChar char="§"/>
            </a:pPr>
            <a:r>
              <a:rPr lang="en-US" dirty="0" smtClean="0"/>
              <a:t>Abolishment of medical aid system and have a insurance that covers only that which NHI cannot provide.</a:t>
            </a:r>
            <a:endParaRPr lang="en-ZA"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21635983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5400" dirty="0" smtClean="0"/>
              <a:t>THANK YOU. </a:t>
            </a:r>
            <a:endParaRPr lang="en-ZA" sz="5400" dirty="0"/>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t="30572" b="30572"/>
          <a:stretch>
            <a:fillRect/>
          </a:stretch>
        </p:blipFill>
        <p:spPr/>
      </p:pic>
      <p:sp>
        <p:nvSpPr>
          <p:cNvPr id="6" name="Text Placeholder 5"/>
          <p:cNvSpPr>
            <a:spLocks noGrp="1"/>
          </p:cNvSpPr>
          <p:nvPr>
            <p:ph type="body" sz="half" idx="2"/>
          </p:nvPr>
        </p:nvSpPr>
        <p:spPr/>
        <p:txBody>
          <a:bodyPr>
            <a:normAutofit fontScale="92500" lnSpcReduction="20000"/>
          </a:bodyPr>
          <a:lstStyle/>
          <a:p>
            <a:r>
              <a:rPr lang="en-US" b="1" dirty="0" smtClean="0">
                <a:solidFill>
                  <a:schemeClr val="bg1">
                    <a:lumMod val="95000"/>
                  </a:schemeClr>
                </a:solidFill>
              </a:rPr>
              <a:t>Dr. Benny Malakoane</a:t>
            </a:r>
          </a:p>
          <a:p>
            <a:r>
              <a:rPr lang="en-US" b="1" dirty="0" smtClean="0">
                <a:solidFill>
                  <a:schemeClr val="bg1">
                    <a:lumMod val="95000"/>
                  </a:schemeClr>
                </a:solidFill>
              </a:rPr>
              <a:t>NHCPA President </a:t>
            </a:r>
            <a:endParaRPr lang="en-ZA" b="1" dirty="0">
              <a:solidFill>
                <a:schemeClr val="bg1">
                  <a:lumMod val="95000"/>
                </a:schemeClr>
              </a:solidFill>
            </a:endParaRPr>
          </a:p>
        </p:txBody>
      </p:sp>
      <p:sp>
        <p:nvSpPr>
          <p:cNvPr id="3" name="Slide Number Placeholder 2"/>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15323821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761413" cy="881258"/>
          </a:xfrm>
        </p:spPr>
        <p:txBody>
          <a:bodyPr/>
          <a:lstStyle/>
          <a:p>
            <a:r>
              <a:rPr lang="en-US" dirty="0" smtClean="0"/>
              <a:t>TABLE OF CONTENTS </a:t>
            </a:r>
            <a:endParaRPr lang="en-ZA" dirty="0"/>
          </a:p>
        </p:txBody>
      </p:sp>
      <p:sp>
        <p:nvSpPr>
          <p:cNvPr id="3" name="Content Placeholder 2"/>
          <p:cNvSpPr>
            <a:spLocks noGrp="1"/>
          </p:cNvSpPr>
          <p:nvPr>
            <p:ph idx="1"/>
          </p:nvPr>
        </p:nvSpPr>
        <p:spPr>
          <a:xfrm>
            <a:off x="1154954" y="2272937"/>
            <a:ext cx="8825659" cy="4389120"/>
          </a:xfrm>
        </p:spPr>
        <p:txBody>
          <a:bodyPr>
            <a:normAutofit fontScale="32500" lnSpcReduction="20000"/>
          </a:bodyPr>
          <a:lstStyle/>
          <a:p>
            <a:r>
              <a:rPr lang="en-US" sz="4400" dirty="0"/>
              <a:t>Who we are</a:t>
            </a:r>
          </a:p>
          <a:p>
            <a:r>
              <a:rPr lang="en-US" sz="4400" dirty="0"/>
              <a:t>Context from Freedom Charter</a:t>
            </a:r>
          </a:p>
          <a:p>
            <a:r>
              <a:rPr lang="en-US" sz="4400" dirty="0"/>
              <a:t>ANC and Government Lekgotla</a:t>
            </a:r>
          </a:p>
          <a:p>
            <a:r>
              <a:rPr lang="en-US" sz="4400" dirty="0"/>
              <a:t>Constitutional mandate</a:t>
            </a:r>
          </a:p>
          <a:p>
            <a:r>
              <a:rPr lang="en-US" sz="4400" dirty="0"/>
              <a:t>South Africa’s disease burden</a:t>
            </a:r>
          </a:p>
          <a:p>
            <a:r>
              <a:rPr lang="en-US" sz="4400" dirty="0"/>
              <a:t>WHO reforms</a:t>
            </a:r>
          </a:p>
          <a:p>
            <a:r>
              <a:rPr lang="en-US" sz="4400" dirty="0"/>
              <a:t>World Health report</a:t>
            </a:r>
          </a:p>
          <a:p>
            <a:r>
              <a:rPr lang="en-US" sz="4400" dirty="0"/>
              <a:t>White Paper on transformation of health</a:t>
            </a:r>
          </a:p>
          <a:p>
            <a:r>
              <a:rPr lang="en-US" sz="4400" dirty="0"/>
              <a:t>Six core standards</a:t>
            </a:r>
          </a:p>
          <a:p>
            <a:r>
              <a:rPr lang="en-US" sz="4400" dirty="0"/>
              <a:t>NHI in context</a:t>
            </a:r>
          </a:p>
          <a:p>
            <a:r>
              <a:rPr lang="en-US" sz="4400" dirty="0"/>
              <a:t>Problem statement</a:t>
            </a:r>
          </a:p>
          <a:p>
            <a:r>
              <a:rPr lang="en-US" sz="4400" dirty="0"/>
              <a:t>Dilemma </a:t>
            </a:r>
          </a:p>
          <a:p>
            <a:r>
              <a:rPr lang="en-US" sz="4400" dirty="0"/>
              <a:t>Recommendations</a:t>
            </a:r>
          </a:p>
          <a:p>
            <a:r>
              <a:rPr lang="en-US" sz="4400" dirty="0"/>
              <a:t>Questions </a:t>
            </a:r>
          </a:p>
          <a:p>
            <a:endParaRPr lang="en-ZA"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8258561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8798" y="1063417"/>
            <a:ext cx="8831816" cy="1261772"/>
          </a:xfrm>
        </p:spPr>
        <p:txBody>
          <a:bodyPr/>
          <a:lstStyle/>
          <a:p>
            <a:r>
              <a:rPr lang="en-US" dirty="0" smtClean="0"/>
              <a:t>WHO WE ARE: </a:t>
            </a:r>
            <a:endParaRPr lang="en-ZA" dirty="0"/>
          </a:p>
        </p:txBody>
      </p:sp>
      <p:sp>
        <p:nvSpPr>
          <p:cNvPr id="3" name="Text Placeholder 2"/>
          <p:cNvSpPr>
            <a:spLocks noGrp="1"/>
          </p:cNvSpPr>
          <p:nvPr>
            <p:ph type="body" sz="half" idx="2"/>
          </p:nvPr>
        </p:nvSpPr>
        <p:spPr>
          <a:xfrm>
            <a:off x="1154954" y="3304903"/>
            <a:ext cx="8825659" cy="3030583"/>
          </a:xfrm>
        </p:spPr>
        <p:txBody>
          <a:bodyPr>
            <a:normAutofit/>
          </a:bodyPr>
          <a:lstStyle/>
          <a:p>
            <a:pPr marL="285750" indent="-285750">
              <a:buFont typeface="Wingdings" panose="05000000000000000000" pitchFamily="2" charset="2"/>
              <a:buChar char="§"/>
            </a:pPr>
            <a:r>
              <a:rPr lang="en-US" sz="1600" dirty="0"/>
              <a:t>National body of healthcare professionals who dwell among the community of progressive motive forces of our society. We are present in 8 </a:t>
            </a:r>
            <a:r>
              <a:rPr lang="en-US" sz="1600" dirty="0" smtClean="0"/>
              <a:t>provinces.</a:t>
            </a:r>
          </a:p>
          <a:p>
            <a:endParaRPr lang="en-US" sz="1600" dirty="0" smtClean="0"/>
          </a:p>
          <a:p>
            <a:pPr marL="285750" indent="-285750">
              <a:buFont typeface="Wingdings" panose="05000000000000000000" pitchFamily="2" charset="2"/>
              <a:buChar char="§"/>
            </a:pPr>
            <a:r>
              <a:rPr lang="en-US" sz="1600" dirty="0" smtClean="0"/>
              <a:t>We </a:t>
            </a:r>
            <a:r>
              <a:rPr lang="en-US" sz="1600" dirty="0"/>
              <a:t>are agents for health reforms and a vanguard movement for healthcare equity and </a:t>
            </a:r>
            <a:r>
              <a:rPr lang="en-US" sz="1600" dirty="0" smtClean="0"/>
              <a:t>transformation.</a:t>
            </a:r>
          </a:p>
          <a:p>
            <a:endParaRPr lang="en-US" sz="1600" dirty="0" smtClean="0"/>
          </a:p>
          <a:p>
            <a:pPr marL="285750" indent="-285750">
              <a:buFont typeface="Wingdings" panose="05000000000000000000" pitchFamily="2" charset="2"/>
              <a:buChar char="§"/>
            </a:pPr>
            <a:r>
              <a:rPr lang="en-US" sz="1600" dirty="0" smtClean="0"/>
              <a:t>We </a:t>
            </a:r>
            <a:r>
              <a:rPr lang="en-US" sz="1600" dirty="0"/>
              <a:t>are your consultative forum and your ”go to” partner for driving system change in support of progressive endeavors.</a:t>
            </a:r>
          </a:p>
          <a:p>
            <a:endParaRPr lang="en-ZA"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33156064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8798" y="1063417"/>
            <a:ext cx="8831816" cy="1235646"/>
          </a:xfrm>
        </p:spPr>
        <p:txBody>
          <a:bodyPr/>
          <a:lstStyle/>
          <a:p>
            <a:r>
              <a:rPr lang="en-US" dirty="0" smtClean="0"/>
              <a:t>CONTEXT FROM THE FREEDOM CHARTER </a:t>
            </a:r>
            <a:endParaRPr lang="en-ZA" dirty="0"/>
          </a:p>
        </p:txBody>
      </p:sp>
      <p:sp>
        <p:nvSpPr>
          <p:cNvPr id="3" name="Text Placeholder 2"/>
          <p:cNvSpPr>
            <a:spLocks noGrp="1"/>
          </p:cNvSpPr>
          <p:nvPr>
            <p:ph type="body" sz="half" idx="2"/>
          </p:nvPr>
        </p:nvSpPr>
        <p:spPr>
          <a:xfrm>
            <a:off x="1154954" y="3543300"/>
            <a:ext cx="8825659" cy="2792186"/>
          </a:xfrm>
        </p:spPr>
        <p:txBody>
          <a:bodyPr/>
          <a:lstStyle/>
          <a:p>
            <a:r>
              <a:rPr lang="en-ZA" sz="1600" b="1" dirty="0"/>
              <a:t>The Freedom Charter (26 June 1955) says</a:t>
            </a:r>
            <a:r>
              <a:rPr lang="en-ZA" sz="1600" dirty="0"/>
              <a:t>: </a:t>
            </a:r>
          </a:p>
          <a:p>
            <a:pPr marL="285750" indent="-285750">
              <a:buFont typeface="Wingdings" panose="05000000000000000000" pitchFamily="2" charset="2"/>
              <a:buChar char="§"/>
            </a:pPr>
            <a:r>
              <a:rPr lang="en-ZA" sz="1600" dirty="0"/>
              <a:t>There shall be housing, security and </a:t>
            </a:r>
            <a:r>
              <a:rPr lang="en-ZA" sz="1600" dirty="0" smtClean="0"/>
              <a:t>comfort:</a:t>
            </a:r>
          </a:p>
          <a:p>
            <a:endParaRPr lang="en-ZA" sz="1600" dirty="0" smtClean="0"/>
          </a:p>
          <a:p>
            <a:pPr marL="285750" indent="-285750">
              <a:buFont typeface="Wingdings" panose="05000000000000000000" pitchFamily="2" charset="2"/>
              <a:buChar char="§"/>
            </a:pPr>
            <a:r>
              <a:rPr lang="en-ZA" sz="1600" dirty="0" smtClean="0"/>
              <a:t>A </a:t>
            </a:r>
            <a:r>
              <a:rPr lang="en-ZA" sz="1600" dirty="0"/>
              <a:t>preventative health scheme shall be run by the State </a:t>
            </a:r>
            <a:r>
              <a:rPr lang="en-ZA" sz="1600" dirty="0" smtClean="0"/>
              <a:t>and;</a:t>
            </a:r>
          </a:p>
          <a:p>
            <a:endParaRPr lang="en-ZA" sz="1600" dirty="0" smtClean="0"/>
          </a:p>
          <a:p>
            <a:pPr marL="285750" indent="-285750">
              <a:buFont typeface="Wingdings" panose="05000000000000000000" pitchFamily="2" charset="2"/>
              <a:buChar char="§"/>
            </a:pPr>
            <a:r>
              <a:rPr lang="en-ZA" sz="1600" dirty="0" smtClean="0"/>
              <a:t>Free </a:t>
            </a:r>
            <a:r>
              <a:rPr lang="en-ZA" sz="1600" dirty="0"/>
              <a:t>medical care and hospitalisation shall be provided for all with special emphasis on mother and child care.</a:t>
            </a:r>
          </a:p>
          <a:p>
            <a:endParaRPr lang="en-ZA"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15359774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8798" y="1063418"/>
            <a:ext cx="8831816" cy="1144206"/>
          </a:xfrm>
        </p:spPr>
        <p:txBody>
          <a:bodyPr/>
          <a:lstStyle/>
          <a:p>
            <a:r>
              <a:rPr lang="en-US" dirty="0" smtClean="0"/>
              <a:t>ANC AND GOVERNMENT LEGOKTLA (2012)</a:t>
            </a:r>
            <a:endParaRPr lang="en-ZA" dirty="0"/>
          </a:p>
        </p:txBody>
      </p:sp>
      <p:sp>
        <p:nvSpPr>
          <p:cNvPr id="3" name="Text Placeholder 2"/>
          <p:cNvSpPr>
            <a:spLocks noGrp="1"/>
          </p:cNvSpPr>
          <p:nvPr>
            <p:ph type="body" sz="half" idx="2"/>
          </p:nvPr>
        </p:nvSpPr>
        <p:spPr>
          <a:xfrm>
            <a:off x="1154954" y="3344091"/>
            <a:ext cx="8825659" cy="3383280"/>
          </a:xfrm>
        </p:spPr>
        <p:txBody>
          <a:bodyPr>
            <a:normAutofit/>
          </a:bodyPr>
          <a:lstStyle/>
          <a:p>
            <a:pPr marL="285750" indent="-285750">
              <a:buFont typeface="Wingdings" panose="05000000000000000000" pitchFamily="2" charset="2"/>
              <a:buChar char="§"/>
            </a:pPr>
            <a:r>
              <a:rPr lang="en-ZA" sz="1600" dirty="0"/>
              <a:t>In the NSDA and the ANC Lekgotla Resolutions, nine Outputs  were agreed as a fulcrum upon which healthcare service delivery will rest upon: six form the wave of deliverance that shall be stirred through improvement of health systems effectiveness </a:t>
            </a:r>
            <a:r>
              <a:rPr lang="en-ZA" sz="1600" dirty="0" smtClean="0"/>
              <a:t>by:</a:t>
            </a:r>
          </a:p>
          <a:p>
            <a:pPr marL="285750" indent="-285750">
              <a:buFont typeface="Wingdings" panose="05000000000000000000" pitchFamily="2" charset="2"/>
              <a:buChar char="§"/>
            </a:pPr>
            <a:r>
              <a:rPr lang="en-ZA" sz="1600" dirty="0" smtClean="0"/>
              <a:t>Universal </a:t>
            </a:r>
            <a:r>
              <a:rPr lang="en-ZA" sz="1600" dirty="0"/>
              <a:t>coverage and progressive implementation of  </a:t>
            </a:r>
            <a:r>
              <a:rPr lang="en-ZA" sz="1600" dirty="0" smtClean="0"/>
              <a:t>NHI</a:t>
            </a:r>
          </a:p>
          <a:p>
            <a:pPr marL="285750" indent="-285750">
              <a:buFont typeface="Wingdings" panose="05000000000000000000" pitchFamily="2" charset="2"/>
              <a:buChar char="§"/>
            </a:pPr>
            <a:r>
              <a:rPr lang="en-ZA" sz="1600" dirty="0" smtClean="0"/>
              <a:t>Improvement </a:t>
            </a:r>
            <a:r>
              <a:rPr lang="en-ZA" sz="1600" dirty="0"/>
              <a:t>of Quality of Health </a:t>
            </a:r>
            <a:r>
              <a:rPr lang="en-ZA" sz="1600" dirty="0" smtClean="0"/>
              <a:t>care</a:t>
            </a:r>
          </a:p>
          <a:p>
            <a:pPr marL="285750" indent="-285750">
              <a:buFont typeface="Wingdings" panose="05000000000000000000" pitchFamily="2" charset="2"/>
              <a:buChar char="§"/>
            </a:pPr>
            <a:r>
              <a:rPr lang="en-ZA" sz="1600" dirty="0" smtClean="0"/>
              <a:t>Implementation </a:t>
            </a:r>
            <a:r>
              <a:rPr lang="en-ZA" sz="1600" dirty="0"/>
              <a:t>of PHC </a:t>
            </a:r>
            <a:r>
              <a:rPr lang="en-ZA" sz="1600" dirty="0" smtClean="0"/>
              <a:t>Re-engineering</a:t>
            </a:r>
          </a:p>
          <a:p>
            <a:pPr marL="285750" indent="-285750">
              <a:buFont typeface="Wingdings" panose="05000000000000000000" pitchFamily="2" charset="2"/>
              <a:buChar char="§"/>
            </a:pPr>
            <a:r>
              <a:rPr lang="en-ZA" sz="1600" dirty="0" smtClean="0"/>
              <a:t>Reduction </a:t>
            </a:r>
            <a:r>
              <a:rPr lang="en-ZA" sz="1600" dirty="0"/>
              <a:t>of healthcare </a:t>
            </a:r>
            <a:r>
              <a:rPr lang="en-ZA" sz="1600" dirty="0" smtClean="0"/>
              <a:t>costs</a:t>
            </a:r>
          </a:p>
          <a:p>
            <a:pPr marL="285750" indent="-285750">
              <a:buFont typeface="Wingdings" panose="05000000000000000000" pitchFamily="2" charset="2"/>
              <a:buChar char="§"/>
            </a:pPr>
            <a:r>
              <a:rPr lang="en-ZA" sz="1600" dirty="0" smtClean="0"/>
              <a:t>Improvement </a:t>
            </a:r>
            <a:r>
              <a:rPr lang="en-ZA" sz="1600" dirty="0"/>
              <a:t>of human resources for </a:t>
            </a:r>
            <a:r>
              <a:rPr lang="en-ZA" sz="1600" dirty="0" smtClean="0"/>
              <a:t>health</a:t>
            </a:r>
          </a:p>
          <a:p>
            <a:pPr marL="285750" indent="-285750">
              <a:buFont typeface="Wingdings" panose="05000000000000000000" pitchFamily="2" charset="2"/>
              <a:buChar char="§"/>
            </a:pPr>
            <a:r>
              <a:rPr lang="en-ZA" sz="1600" dirty="0" smtClean="0"/>
              <a:t>Improvement </a:t>
            </a:r>
            <a:r>
              <a:rPr lang="en-ZA" sz="1600" dirty="0"/>
              <a:t>of management and leadership</a:t>
            </a:r>
          </a:p>
          <a:p>
            <a:endParaRPr lang="en-ZA"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387545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8798" y="1063417"/>
            <a:ext cx="8831816" cy="1131143"/>
          </a:xfrm>
        </p:spPr>
        <p:txBody>
          <a:bodyPr/>
          <a:lstStyle/>
          <a:p>
            <a:r>
              <a:rPr lang="en-US" dirty="0" smtClean="0"/>
              <a:t>CONSTITUTIONAL MANDATE</a:t>
            </a:r>
            <a:endParaRPr lang="en-ZA" dirty="0"/>
          </a:p>
        </p:txBody>
      </p:sp>
      <p:sp>
        <p:nvSpPr>
          <p:cNvPr id="3" name="Text Placeholder 2"/>
          <p:cNvSpPr>
            <a:spLocks noGrp="1"/>
          </p:cNvSpPr>
          <p:nvPr>
            <p:ph type="body" sz="half" idx="2"/>
          </p:nvPr>
        </p:nvSpPr>
        <p:spPr>
          <a:xfrm>
            <a:off x="1154954" y="3213463"/>
            <a:ext cx="8825659" cy="3226526"/>
          </a:xfrm>
        </p:spPr>
        <p:txBody>
          <a:bodyPr/>
          <a:lstStyle/>
          <a:p>
            <a:r>
              <a:rPr lang="en-ZA" dirty="0"/>
              <a:t>Section 27,1(a) of the Constitution (Act 108 of 1996), states inter alia; </a:t>
            </a:r>
          </a:p>
          <a:p>
            <a:endParaRPr lang="en-ZA" i="1" dirty="0"/>
          </a:p>
          <a:p>
            <a:r>
              <a:rPr lang="en-ZA" i="1" dirty="0"/>
              <a:t>“ everyone has the right to have </a:t>
            </a:r>
            <a:r>
              <a:rPr lang="en-ZA" b="1" i="1" dirty="0"/>
              <a:t>access</a:t>
            </a:r>
            <a:r>
              <a:rPr lang="en-ZA" i="1" dirty="0"/>
              <a:t> to health care services, including reproductive healthcare….The State must take reasonable legislative and other measures within its available resources, to achieve the progressive realisation of each of these rights. No one shall be refused emergency medical treatment”</a:t>
            </a:r>
            <a:endParaRPr lang="en-ZA" dirty="0"/>
          </a:p>
          <a:p>
            <a:endParaRPr lang="en-ZA"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34516771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 AFRICA’S DISEASE BURDEN </a:t>
            </a:r>
            <a:endParaRPr lang="en-ZA" dirty="0"/>
          </a:p>
        </p:txBody>
      </p:sp>
      <p:sp>
        <p:nvSpPr>
          <p:cNvPr id="3" name="Text Placeholder 2"/>
          <p:cNvSpPr>
            <a:spLocks noGrp="1"/>
          </p:cNvSpPr>
          <p:nvPr>
            <p:ph type="body" sz="half" idx="2"/>
          </p:nvPr>
        </p:nvSpPr>
        <p:spPr>
          <a:xfrm>
            <a:off x="1154954" y="3291841"/>
            <a:ext cx="9295332" cy="3370216"/>
          </a:xfrm>
        </p:spPr>
        <p:txBody>
          <a:bodyPr>
            <a:normAutofit lnSpcReduction="10000"/>
          </a:bodyPr>
          <a:lstStyle/>
          <a:p>
            <a:r>
              <a:rPr lang="en-ZA" sz="1700" b="1" dirty="0"/>
              <a:t>Disease Profile of South Africa: (Lancet)</a:t>
            </a:r>
            <a:endParaRPr lang="en-ZA" sz="1700" dirty="0"/>
          </a:p>
          <a:p>
            <a:pPr marL="285750" indent="-285750">
              <a:buFont typeface="Wingdings" panose="05000000000000000000" pitchFamily="2" charset="2"/>
              <a:buChar char="§"/>
            </a:pPr>
            <a:r>
              <a:rPr lang="en-ZA" sz="1700" dirty="0"/>
              <a:t>The Lancet (2013) posed a question of whether South Africa is geared towards a better future when its plagued by a quadruple burden of disease? Quintuple ?, Sextuple ? </a:t>
            </a:r>
            <a:r>
              <a:rPr lang="en-ZA" sz="1700" dirty="0" smtClean="0"/>
              <a:t>Viz;</a:t>
            </a:r>
          </a:p>
          <a:p>
            <a:pPr marL="285750" indent="-285750">
              <a:buFont typeface="Wingdings" panose="05000000000000000000" pitchFamily="2" charset="2"/>
              <a:buChar char="§"/>
            </a:pPr>
            <a:r>
              <a:rPr lang="en-ZA" sz="1700" dirty="0" smtClean="0"/>
              <a:t>HIV/AIDS </a:t>
            </a:r>
            <a:r>
              <a:rPr lang="en-ZA" sz="1700" dirty="0"/>
              <a:t>and </a:t>
            </a:r>
            <a:r>
              <a:rPr lang="en-ZA" sz="1700" dirty="0" smtClean="0"/>
              <a:t>TB</a:t>
            </a:r>
          </a:p>
          <a:p>
            <a:pPr marL="285750" indent="-285750">
              <a:buFont typeface="Wingdings" panose="05000000000000000000" pitchFamily="2" charset="2"/>
              <a:buChar char="§"/>
            </a:pPr>
            <a:r>
              <a:rPr lang="en-ZA" sz="1700" dirty="0" smtClean="0"/>
              <a:t>Maternal</a:t>
            </a:r>
            <a:r>
              <a:rPr lang="en-ZA" sz="1700" dirty="0"/>
              <a:t>, </a:t>
            </a:r>
            <a:r>
              <a:rPr lang="en-ZA" sz="1700" dirty="0" smtClean="0"/>
              <a:t>new-born </a:t>
            </a:r>
            <a:r>
              <a:rPr lang="en-ZA" sz="1700" dirty="0"/>
              <a:t>and child </a:t>
            </a:r>
            <a:r>
              <a:rPr lang="en-ZA" sz="1700" dirty="0" smtClean="0"/>
              <a:t>health</a:t>
            </a:r>
          </a:p>
          <a:p>
            <a:pPr marL="285750" indent="-285750">
              <a:buFont typeface="Wingdings" panose="05000000000000000000" pitchFamily="2" charset="2"/>
              <a:buChar char="§"/>
            </a:pPr>
            <a:r>
              <a:rPr lang="en-ZA" sz="1700" dirty="0" smtClean="0"/>
              <a:t>Non-communicable diseases</a:t>
            </a:r>
          </a:p>
          <a:p>
            <a:pPr marL="285750" indent="-285750">
              <a:buFont typeface="Wingdings" panose="05000000000000000000" pitchFamily="2" charset="2"/>
              <a:buChar char="§"/>
            </a:pPr>
            <a:r>
              <a:rPr lang="en-ZA" sz="1700" dirty="0" smtClean="0"/>
              <a:t>Violence </a:t>
            </a:r>
            <a:r>
              <a:rPr lang="en-ZA" sz="1700" dirty="0"/>
              <a:t>and </a:t>
            </a:r>
            <a:r>
              <a:rPr lang="en-ZA" sz="1700" dirty="0" smtClean="0"/>
              <a:t>injury</a:t>
            </a:r>
          </a:p>
          <a:p>
            <a:pPr marL="285750" indent="-285750">
              <a:buFont typeface="Wingdings" panose="05000000000000000000" pitchFamily="2" charset="2"/>
              <a:buChar char="§"/>
            </a:pPr>
            <a:r>
              <a:rPr lang="en-ZA" sz="1700" dirty="0" smtClean="0"/>
              <a:t>Mental </a:t>
            </a:r>
            <a:r>
              <a:rPr lang="en-ZA" sz="1700" dirty="0"/>
              <a:t>health </a:t>
            </a:r>
            <a:r>
              <a:rPr lang="en-ZA" sz="1700" dirty="0" smtClean="0"/>
              <a:t>disease</a:t>
            </a:r>
          </a:p>
          <a:p>
            <a:pPr marL="285750" indent="-285750">
              <a:buFont typeface="Wingdings" panose="05000000000000000000" pitchFamily="2" charset="2"/>
              <a:buChar char="§"/>
            </a:pPr>
            <a:r>
              <a:rPr lang="en-ZA" sz="1700" dirty="0" smtClean="0"/>
              <a:t>CoVID</a:t>
            </a:r>
            <a:endParaRPr lang="en-ZA" sz="1700" dirty="0"/>
          </a:p>
          <a:p>
            <a:endParaRPr lang="en-ZA"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19135767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8798" y="1063417"/>
            <a:ext cx="8831816" cy="1248709"/>
          </a:xfrm>
        </p:spPr>
        <p:txBody>
          <a:bodyPr/>
          <a:lstStyle/>
          <a:p>
            <a:r>
              <a:rPr lang="en-US" dirty="0"/>
              <a:t>WHO (2007) Health Reforms</a:t>
            </a:r>
            <a:endParaRPr lang="en-ZA" dirty="0"/>
          </a:p>
        </p:txBody>
      </p:sp>
      <p:sp>
        <p:nvSpPr>
          <p:cNvPr id="3" name="Text Placeholder 2"/>
          <p:cNvSpPr>
            <a:spLocks noGrp="1"/>
          </p:cNvSpPr>
          <p:nvPr>
            <p:ph type="body" sz="half" idx="2"/>
          </p:nvPr>
        </p:nvSpPr>
        <p:spPr>
          <a:xfrm>
            <a:off x="1154954" y="3265713"/>
            <a:ext cx="10666932" cy="3331029"/>
          </a:xfrm>
        </p:spPr>
        <p:txBody>
          <a:bodyPr/>
          <a:lstStyle/>
          <a:p>
            <a:r>
              <a:rPr lang="en-US" dirty="0" smtClean="0"/>
              <a:t>Service delivery                               Access                                  Improved health</a:t>
            </a:r>
          </a:p>
          <a:p>
            <a:r>
              <a:rPr lang="en-US" dirty="0" smtClean="0"/>
              <a:t>Health workforce                            Coverage                             Responsiveness                                    </a:t>
            </a:r>
            <a:endParaRPr lang="en-US" dirty="0"/>
          </a:p>
          <a:p>
            <a:r>
              <a:rPr lang="en-US" dirty="0" smtClean="0"/>
              <a:t>Information                                                                                     Social &amp; financial risk protection</a:t>
            </a:r>
            <a:endParaRPr lang="en-US" dirty="0"/>
          </a:p>
          <a:p>
            <a:r>
              <a:rPr lang="en-US" dirty="0"/>
              <a:t>Medical </a:t>
            </a:r>
            <a:r>
              <a:rPr lang="en-US" dirty="0" smtClean="0"/>
              <a:t>products                                                                          Improved efficiency                        </a:t>
            </a:r>
            <a:endParaRPr lang="en-US" dirty="0"/>
          </a:p>
          <a:p>
            <a:r>
              <a:rPr lang="en-US" dirty="0"/>
              <a:t>Financing </a:t>
            </a:r>
            <a:r>
              <a:rPr lang="en-US" dirty="0" smtClean="0"/>
              <a:t>                                        Quality </a:t>
            </a:r>
            <a:endParaRPr lang="en-US" dirty="0"/>
          </a:p>
          <a:p>
            <a:r>
              <a:rPr lang="en-US" dirty="0" smtClean="0"/>
              <a:t>Leadership                                       Safety</a:t>
            </a:r>
            <a:endParaRPr lang="en-US" dirty="0"/>
          </a:p>
          <a:p>
            <a:endParaRPr lang="en-ZA" dirty="0"/>
          </a:p>
        </p:txBody>
      </p:sp>
      <p:sp>
        <p:nvSpPr>
          <p:cNvPr id="8" name="Right Brace 7">
            <a:extLst>
              <a:ext uri="{FF2B5EF4-FFF2-40B4-BE49-F238E27FC236}">
                <a16:creationId xmlns:a16="http://schemas.microsoft.com/office/drawing/2014/main" id="{97D34BB0-3346-D643-89F9-40B235F85B19}"/>
              </a:ext>
            </a:extLst>
          </p:cNvPr>
          <p:cNvSpPr/>
          <p:nvPr/>
        </p:nvSpPr>
        <p:spPr>
          <a:xfrm>
            <a:off x="3543597" y="3730039"/>
            <a:ext cx="886691" cy="2109058"/>
          </a:xfrm>
          <a:prstGeom prst="rightBrace">
            <a:avLst>
              <a:gd name="adj1" fmla="val 8333"/>
              <a:gd name="adj2" fmla="val 4752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dirty="0">
              <a:ln w="22225">
                <a:solidFill>
                  <a:schemeClr val="accent2"/>
                </a:solidFill>
                <a:prstDash val="solid"/>
              </a:ln>
              <a:solidFill>
                <a:sysClr val="windowText" lastClr="000000"/>
              </a:solidFill>
            </a:endParaRPr>
          </a:p>
        </p:txBody>
      </p:sp>
      <p:sp>
        <p:nvSpPr>
          <p:cNvPr id="9" name="Right Arrow 8">
            <a:extLst>
              <a:ext uri="{FF2B5EF4-FFF2-40B4-BE49-F238E27FC236}">
                <a16:creationId xmlns:a16="http://schemas.microsoft.com/office/drawing/2014/main" id="{A24E6B21-B3B0-BF45-B470-0BC37FDE4441}"/>
              </a:ext>
            </a:extLst>
          </p:cNvPr>
          <p:cNvSpPr/>
          <p:nvPr/>
        </p:nvSpPr>
        <p:spPr>
          <a:xfrm>
            <a:off x="4626628" y="4438343"/>
            <a:ext cx="1943989" cy="5386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030A0"/>
              </a:solidFill>
            </a:endParaRPr>
          </a:p>
        </p:txBody>
      </p:sp>
      <p:sp>
        <p:nvSpPr>
          <p:cNvPr id="10" name="Right Brace 9">
            <a:extLst>
              <a:ext uri="{FF2B5EF4-FFF2-40B4-BE49-F238E27FC236}">
                <a16:creationId xmlns:a16="http://schemas.microsoft.com/office/drawing/2014/main" id="{97D34BB0-3346-D643-89F9-40B235F85B19}"/>
              </a:ext>
            </a:extLst>
          </p:cNvPr>
          <p:cNvSpPr/>
          <p:nvPr/>
        </p:nvSpPr>
        <p:spPr>
          <a:xfrm rot="10800000">
            <a:off x="6796050" y="3730039"/>
            <a:ext cx="886691" cy="2109058"/>
          </a:xfrm>
          <a:prstGeom prst="rightBrace">
            <a:avLst>
              <a:gd name="adj1" fmla="val 11279"/>
              <a:gd name="adj2" fmla="val 4752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dirty="0">
              <a:ln w="22225">
                <a:solidFill>
                  <a:schemeClr val="accent2"/>
                </a:solidFill>
                <a:prstDash val="solid"/>
              </a:ln>
              <a:solidFill>
                <a:sysClr val="windowText" lastClr="000000"/>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3724758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8798" y="1063417"/>
            <a:ext cx="8831816" cy="1144206"/>
          </a:xfrm>
        </p:spPr>
        <p:txBody>
          <a:bodyPr/>
          <a:lstStyle/>
          <a:p>
            <a:r>
              <a:rPr lang="en-US" dirty="0"/>
              <a:t>World Health Report (2007)</a:t>
            </a:r>
            <a:endParaRPr lang="en-ZA" dirty="0"/>
          </a:p>
        </p:txBody>
      </p:sp>
      <p:sp>
        <p:nvSpPr>
          <p:cNvPr id="3" name="Text Placeholder 2"/>
          <p:cNvSpPr>
            <a:spLocks noGrp="1"/>
          </p:cNvSpPr>
          <p:nvPr>
            <p:ph type="body" sz="half" idx="2"/>
          </p:nvPr>
        </p:nvSpPr>
        <p:spPr>
          <a:xfrm>
            <a:off x="1154954" y="3239589"/>
            <a:ext cx="8825659" cy="3304901"/>
          </a:xfrm>
        </p:spPr>
        <p:txBody>
          <a:bodyPr>
            <a:normAutofit/>
          </a:bodyPr>
          <a:lstStyle/>
          <a:p>
            <a:pPr marL="285750" indent="-285750">
              <a:buFont typeface="Wingdings" panose="05000000000000000000" pitchFamily="2" charset="2"/>
              <a:buChar char="§"/>
            </a:pPr>
            <a:r>
              <a:rPr lang="en-ZA" dirty="0"/>
              <a:t>It shows how the world is at increasing risk of disease outbreaks, epidemics, industrial accidents, natural disasters and other health emergencies which can rapidly become threats to global public health security. The report explains how the revised International Health Regulations (2005), which came into force, helps countries to work together to identify risks and act to contain and control them. The regulations are needed because no single country, regardless of capability or wealth, can protect itself from outbreaks and other hazards without the cooperation of others.</a:t>
            </a:r>
          </a:p>
          <a:p>
            <a:pPr marL="285750" indent="-285750">
              <a:buFont typeface="Wingdings" panose="05000000000000000000" pitchFamily="2" charset="2"/>
              <a:buChar char="§"/>
            </a:pPr>
            <a:r>
              <a:rPr lang="en-ZA" dirty="0"/>
              <a:t>This a collective aspiration and a mutual </a:t>
            </a:r>
            <a:r>
              <a:rPr lang="en-ZA" dirty="0" smtClean="0"/>
              <a:t>responsibility.</a:t>
            </a:r>
            <a:endParaRPr lang="en-US" dirty="0"/>
          </a:p>
          <a:p>
            <a:endParaRPr lang="en-ZA"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41905933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118</TotalTime>
  <Words>1243</Words>
  <Application>Microsoft Office PowerPoint</Application>
  <PresentationFormat>Widescreen</PresentationFormat>
  <Paragraphs>147</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Century Gothic</vt:lpstr>
      <vt:lpstr>Wingdings</vt:lpstr>
      <vt:lpstr>Wingdings 3</vt:lpstr>
      <vt:lpstr>Ion Boardroom</vt:lpstr>
      <vt:lpstr>NHCPA NATIONAL HEALTHCARE PROFESSIONALS ASSOCIATION</vt:lpstr>
      <vt:lpstr>TABLE OF CONTENTS </vt:lpstr>
      <vt:lpstr>WHO WE ARE: </vt:lpstr>
      <vt:lpstr>CONTEXT FROM THE FREEDOM CHARTER </vt:lpstr>
      <vt:lpstr>ANC AND GOVERNMENT LEGOKTLA (2012)</vt:lpstr>
      <vt:lpstr>CONSTITUTIONAL MANDATE</vt:lpstr>
      <vt:lpstr>SOUTH AFRICA’S DISEASE BURDEN </vt:lpstr>
      <vt:lpstr>WHO (2007) Health Reforms</vt:lpstr>
      <vt:lpstr>World Health Report (2007)</vt:lpstr>
      <vt:lpstr>White Paper on transformation of the Health System for South Africa Notice 667 of 1997</vt:lpstr>
      <vt:lpstr>The Six Core Standards</vt:lpstr>
      <vt:lpstr>NHI in Context</vt:lpstr>
      <vt:lpstr>PROBLEM STATEMENT</vt:lpstr>
      <vt:lpstr>DILEMA</vt:lpstr>
      <vt:lpstr>DILEMA: continues</vt:lpstr>
      <vt:lpstr>RECOMMENDATIONS </vt:lpstr>
      <vt:lpstr>RECOMMENDATIONS: continues…</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NHCPA NATIONAL HEALTHCARE PROFESSIONALS ASSOCIATION</dc:title>
  <dc:creator>Admin</dc:creator>
  <cp:lastModifiedBy>Vuyokazi Majalamba</cp:lastModifiedBy>
  <cp:revision>13</cp:revision>
  <dcterms:created xsi:type="dcterms:W3CDTF">2021-05-24T10:19:57Z</dcterms:created>
  <dcterms:modified xsi:type="dcterms:W3CDTF">2021-05-25T14:53:08Z</dcterms:modified>
</cp:coreProperties>
</file>