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20"/>
  </p:notesMasterIdLst>
  <p:sldIdLst>
    <p:sldId id="271" r:id="rId2"/>
    <p:sldId id="281" r:id="rId3"/>
    <p:sldId id="276" r:id="rId4"/>
    <p:sldId id="297" r:id="rId5"/>
    <p:sldId id="282" r:id="rId6"/>
    <p:sldId id="285" r:id="rId7"/>
    <p:sldId id="302" r:id="rId8"/>
    <p:sldId id="303" r:id="rId9"/>
    <p:sldId id="290" r:id="rId10"/>
    <p:sldId id="298" r:id="rId11"/>
    <p:sldId id="299" r:id="rId12"/>
    <p:sldId id="292" r:id="rId13"/>
    <p:sldId id="280" r:id="rId14"/>
    <p:sldId id="300" r:id="rId15"/>
    <p:sldId id="294" r:id="rId16"/>
    <p:sldId id="295" r:id="rId17"/>
    <p:sldId id="301" r:id="rId18"/>
    <p:sldId id="269"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Copperplate Gothic Bold" panose="020E0705020206020404" pitchFamily="34" charset="0"/>
      <p:regular r:id="rId25"/>
    </p:embeddedFont>
    <p:embeddedFont>
      <p:font typeface="Gill Sans MT" panose="020B0502020104020203"/>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3792" autoAdjust="0"/>
  </p:normalViewPr>
  <p:slideViewPr>
    <p:cSldViewPr snapToGrid="0" snapToObjects="1">
      <p:cViewPr varScale="1">
        <p:scale>
          <a:sx n="49" d="100"/>
          <a:sy n="49" d="100"/>
        </p:scale>
        <p:origin x="765" y="4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font" Target="fonts/font6.fntdata" /><Relationship Id="rId3" Type="http://schemas.openxmlformats.org/officeDocument/2006/relationships/slide" Target="slides/slide2.xml" /><Relationship Id="rId21" Type="http://schemas.openxmlformats.org/officeDocument/2006/relationships/font" Target="fonts/font1.fntdata"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font" Target="fonts/font5.fntdata" /><Relationship Id="rId33" Type="http://schemas.openxmlformats.org/officeDocument/2006/relationships/tableStyles" Target="tableStyle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notesMaster" Target="notesMasters/notesMaster1.xml" /><Relationship Id="rId29" Type="http://schemas.openxmlformats.org/officeDocument/2006/relationships/font" Target="fonts/font9.fntdata"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font" Target="fonts/font4.fntdata" /><Relationship Id="rId32" Type="http://schemas.openxmlformats.org/officeDocument/2006/relationships/theme" Target="theme/theme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font" Target="fonts/font3.fntdata" /><Relationship Id="rId28" Type="http://schemas.openxmlformats.org/officeDocument/2006/relationships/font" Target="fonts/font8.fntdata"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viewProps" Target="view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font" Target="fonts/font2.fntdata" /><Relationship Id="rId27" Type="http://schemas.openxmlformats.org/officeDocument/2006/relationships/font" Target="fonts/font7.fntdata" /><Relationship Id="rId30" Type="http://schemas.openxmlformats.org/officeDocument/2006/relationships/presProps" Target="presProp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A241F3-D6C1-406B-8A39-60087F44CE6C}" type="datetimeFigureOut">
              <a:rPr lang="en-ZA" smtClean="0"/>
              <a:t>2021/05/26</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E30743-3A3E-4DEF-B3C8-6A632F9A7D7D}" type="slidenum">
              <a:rPr lang="en-ZA" smtClean="0"/>
              <a:t>‹#›</a:t>
            </a:fld>
            <a:endParaRPr lang="en-ZA"/>
          </a:p>
        </p:txBody>
      </p:sp>
    </p:spTree>
    <p:extLst>
      <p:ext uri="{BB962C8B-B14F-4D97-AF65-F5344CB8AC3E}">
        <p14:creationId xmlns:p14="http://schemas.microsoft.com/office/powerpoint/2010/main" val="3814455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3E30743-3A3E-4DEF-B3C8-6A632F9A7D7D}" type="slidenum">
              <a:rPr lang="en-ZA" smtClean="0"/>
              <a:t>6</a:t>
            </a:fld>
            <a:endParaRPr lang="en-ZA"/>
          </a:p>
        </p:txBody>
      </p:sp>
    </p:spTree>
    <p:extLst>
      <p:ext uri="{BB962C8B-B14F-4D97-AF65-F5344CB8AC3E}">
        <p14:creationId xmlns:p14="http://schemas.microsoft.com/office/powerpoint/2010/main" val="1635669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3E30743-3A3E-4DEF-B3C8-6A632F9A7D7D}" type="slidenum">
              <a:rPr lang="en-ZA" smtClean="0"/>
              <a:t>7</a:t>
            </a:fld>
            <a:endParaRPr lang="en-ZA"/>
          </a:p>
        </p:txBody>
      </p:sp>
    </p:spTree>
    <p:extLst>
      <p:ext uri="{BB962C8B-B14F-4D97-AF65-F5344CB8AC3E}">
        <p14:creationId xmlns:p14="http://schemas.microsoft.com/office/powerpoint/2010/main" val="1954654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3E30743-3A3E-4DEF-B3C8-6A632F9A7D7D}" type="slidenum">
              <a:rPr lang="en-ZA" smtClean="0"/>
              <a:t>8</a:t>
            </a:fld>
            <a:endParaRPr lang="en-ZA"/>
          </a:p>
        </p:txBody>
      </p:sp>
    </p:spTree>
    <p:extLst>
      <p:ext uri="{BB962C8B-B14F-4D97-AF65-F5344CB8AC3E}">
        <p14:creationId xmlns:p14="http://schemas.microsoft.com/office/powerpoint/2010/main" val="4142071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3E30743-3A3E-4DEF-B3C8-6A632F9A7D7D}" type="slidenum">
              <a:rPr lang="en-ZA" smtClean="0"/>
              <a:t>9</a:t>
            </a:fld>
            <a:endParaRPr lang="en-ZA"/>
          </a:p>
        </p:txBody>
      </p:sp>
    </p:spTree>
    <p:extLst>
      <p:ext uri="{BB962C8B-B14F-4D97-AF65-F5344CB8AC3E}">
        <p14:creationId xmlns:p14="http://schemas.microsoft.com/office/powerpoint/2010/main" val="2974336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3E30743-3A3E-4DEF-B3C8-6A632F9A7D7D}" type="slidenum">
              <a:rPr lang="en-ZA" smtClean="0"/>
              <a:t>10</a:t>
            </a:fld>
            <a:endParaRPr lang="en-ZA"/>
          </a:p>
        </p:txBody>
      </p:sp>
    </p:spTree>
    <p:extLst>
      <p:ext uri="{BB962C8B-B14F-4D97-AF65-F5344CB8AC3E}">
        <p14:creationId xmlns:p14="http://schemas.microsoft.com/office/powerpoint/2010/main" val="4165766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3E30743-3A3E-4DEF-B3C8-6A632F9A7D7D}" type="slidenum">
              <a:rPr lang="en-ZA" smtClean="0"/>
              <a:t>11</a:t>
            </a:fld>
            <a:endParaRPr lang="en-ZA"/>
          </a:p>
        </p:txBody>
      </p:sp>
    </p:spTree>
    <p:extLst>
      <p:ext uri="{BB962C8B-B14F-4D97-AF65-F5344CB8AC3E}">
        <p14:creationId xmlns:p14="http://schemas.microsoft.com/office/powerpoint/2010/main" val="35509591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 /><Relationship Id="rId2" Type="http://schemas.openxmlformats.org/officeDocument/2006/relationships/image" Target="../media/image1.jpg" /><Relationship Id="rId1" Type="http://schemas.openxmlformats.org/officeDocument/2006/relationships/slideMaster" Target="../slideMasters/slideMaster1.xml" /><Relationship Id="rId4" Type="http://schemas.openxmlformats.org/officeDocument/2006/relationships/image" Target="../media/image3.jpg" /></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 /><Relationship Id="rId2" Type="http://schemas.openxmlformats.org/officeDocument/2006/relationships/image" Target="../media/image4.jpg" /><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 /><Relationship Id="rId2" Type="http://schemas.openxmlformats.org/officeDocument/2006/relationships/image" Target="../media/image1.jpg" /><Relationship Id="rId1" Type="http://schemas.openxmlformats.org/officeDocument/2006/relationships/slideMaster" Target="../slideMasters/slideMaster1.xml" /><Relationship Id="rId4" Type="http://schemas.openxmlformats.org/officeDocument/2006/relationships/image" Target="../media/image2.jpg" /></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 /><Relationship Id="rId2" Type="http://schemas.openxmlformats.org/officeDocument/2006/relationships/image" Target="../media/image5.jpg" /><Relationship Id="rId1" Type="http://schemas.openxmlformats.org/officeDocument/2006/relationships/slideMaster" Target="../slideMasters/slideMaster1.xml" /><Relationship Id="rId4" Type="http://schemas.openxmlformats.org/officeDocument/2006/relationships/image" Target="../media/image2.jpg"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72ECC0C-510C-5E48-AF0D-A97BF27AD213}"/>
              </a:ext>
            </a:extLst>
          </p:cNvPr>
          <p:cNvPicPr>
            <a:picLocks noChangeAspect="1"/>
          </p:cNvPicPr>
          <p:nvPr userDrawn="1"/>
        </p:nvPicPr>
        <p:blipFill>
          <a:blip r:embed="rId2"/>
          <a:srcRect/>
          <a:stretch/>
        </p:blipFill>
        <p:spPr>
          <a:xfrm>
            <a:off x="0" y="0"/>
            <a:ext cx="12192000" cy="6858000"/>
          </a:xfrm>
          <a:prstGeom prst="rect">
            <a:avLst/>
          </a:prstGeom>
        </p:spPr>
      </p:pic>
      <p:sp>
        <p:nvSpPr>
          <p:cNvPr id="20" name="Text Placeholder 19">
            <a:extLst>
              <a:ext uri="{FF2B5EF4-FFF2-40B4-BE49-F238E27FC236}">
                <a16:creationId xmlns:a16="http://schemas.microsoft.com/office/drawing/2014/main" id="{18A5A4AE-3708-D54B-9903-5205548851A9}"/>
              </a:ext>
            </a:extLst>
          </p:cNvPr>
          <p:cNvSpPr>
            <a:spLocks noGrp="1"/>
          </p:cNvSpPr>
          <p:nvPr>
            <p:ph type="body" sz="quarter" idx="13" hasCustomPrompt="1"/>
          </p:nvPr>
        </p:nvSpPr>
        <p:spPr>
          <a:xfrm>
            <a:off x="1755444" y="3132892"/>
            <a:ext cx="8681110" cy="1520328"/>
          </a:xfrm>
          <a:prstGeom prst="rect">
            <a:avLst/>
          </a:prstGeom>
          <a:noFill/>
        </p:spPr>
        <p:txBody>
          <a:bodyPr anchor="ctr"/>
          <a:lstStyle>
            <a:lvl1pPr algn="ctr">
              <a:lnSpc>
                <a:spcPts val="4200"/>
              </a:lnSpc>
              <a:buNone/>
              <a:defRPr sz="2800" b="1" i="0" u="none">
                <a:solidFill>
                  <a:schemeClr val="accent2"/>
                </a:solidFill>
                <a:latin typeface="Gill Sans MT" panose="020B0502020104020203" pitchFamily="34" charset="77"/>
              </a:defRPr>
            </a:lvl1pPr>
            <a:lvl2pPr>
              <a:buNone/>
              <a:defRPr>
                <a:latin typeface="Gill Sans MT" panose="020B0502020104020203" pitchFamily="34" charset="77"/>
              </a:defRPr>
            </a:lvl2pPr>
            <a:lvl3pPr>
              <a:buNone/>
              <a:defRPr>
                <a:latin typeface="Gill Sans MT" panose="020B0502020104020203" pitchFamily="34" charset="77"/>
              </a:defRPr>
            </a:lvl3pPr>
            <a:lvl4pPr>
              <a:buNone/>
              <a:defRPr>
                <a:latin typeface="Gill Sans MT" panose="020B0502020104020203" pitchFamily="34" charset="77"/>
              </a:defRPr>
            </a:lvl4pPr>
            <a:lvl5pPr>
              <a:buNone/>
              <a:defRPr>
                <a:latin typeface="Gill Sans MT" panose="020B0502020104020203" pitchFamily="34" charset="77"/>
              </a:defRPr>
            </a:lvl5pPr>
          </a:lstStyle>
          <a:p>
            <a:pPr lvl="0"/>
            <a:r>
              <a:rPr lang="en-GB" dirty="0"/>
              <a:t>ADD PRESENTATION TITLE HERE </a:t>
            </a:r>
          </a:p>
        </p:txBody>
      </p:sp>
      <p:sp>
        <p:nvSpPr>
          <p:cNvPr id="26" name="Text Placeholder 25">
            <a:extLst>
              <a:ext uri="{FF2B5EF4-FFF2-40B4-BE49-F238E27FC236}">
                <a16:creationId xmlns:a16="http://schemas.microsoft.com/office/drawing/2014/main" id="{75E4678B-EFFA-9A45-B059-056813AE3EE2}"/>
              </a:ext>
            </a:extLst>
          </p:cNvPr>
          <p:cNvSpPr>
            <a:spLocks noGrp="1"/>
          </p:cNvSpPr>
          <p:nvPr>
            <p:ph type="body" sz="quarter" idx="15" hasCustomPrompt="1"/>
          </p:nvPr>
        </p:nvSpPr>
        <p:spPr>
          <a:xfrm>
            <a:off x="1712056" y="5564054"/>
            <a:ext cx="8937523" cy="310203"/>
          </a:xfrm>
          <a:prstGeom prst="rect">
            <a:avLst/>
          </a:prstGeom>
        </p:spPr>
        <p:txBody>
          <a:bodyPr/>
          <a:lstStyle>
            <a:lvl1pPr algn="ctr">
              <a:buNone/>
              <a:defRPr sz="1800" b="0" i="0">
                <a:solidFill>
                  <a:schemeClr val="tx1">
                    <a:lumMod val="65000"/>
                    <a:lumOff val="35000"/>
                  </a:schemeClr>
                </a:solidFill>
                <a:latin typeface="Gill Sans MT" panose="020B0502020104020203" pitchFamily="34" charset="77"/>
              </a:defRPr>
            </a:lvl1pPr>
          </a:lstStyle>
          <a:p>
            <a:pPr lvl="0"/>
            <a:r>
              <a:rPr lang="en-GB" dirty="0"/>
              <a:t>To Whom | Presenter Name | Date</a:t>
            </a:r>
          </a:p>
        </p:txBody>
      </p:sp>
      <p:pic>
        <p:nvPicPr>
          <p:cNvPr id="10" name="Picture 9">
            <a:extLst>
              <a:ext uri="{FF2B5EF4-FFF2-40B4-BE49-F238E27FC236}">
                <a16:creationId xmlns:a16="http://schemas.microsoft.com/office/drawing/2014/main" id="{8F67059D-9A0D-1B4D-90A7-A06B738AC6B9}"/>
              </a:ext>
            </a:extLst>
          </p:cNvPr>
          <p:cNvPicPr>
            <a:picLocks noChangeAspect="1"/>
          </p:cNvPicPr>
          <p:nvPr userDrawn="1"/>
        </p:nvPicPr>
        <p:blipFill>
          <a:blip r:embed="rId3"/>
          <a:srcRect/>
          <a:stretch/>
        </p:blipFill>
        <p:spPr>
          <a:xfrm>
            <a:off x="11405296" y="6225219"/>
            <a:ext cx="567055" cy="508947"/>
          </a:xfrm>
          <a:prstGeom prst="rect">
            <a:avLst/>
          </a:prstGeom>
        </p:spPr>
      </p:pic>
      <p:cxnSp>
        <p:nvCxnSpPr>
          <p:cNvPr id="17" name="Straight Connector 16">
            <a:extLst>
              <a:ext uri="{FF2B5EF4-FFF2-40B4-BE49-F238E27FC236}">
                <a16:creationId xmlns:a16="http://schemas.microsoft.com/office/drawing/2014/main" id="{2BF4CFBC-EBCD-4E4F-804D-43ED054C575C}"/>
              </a:ext>
            </a:extLst>
          </p:cNvPr>
          <p:cNvCxnSpPr>
            <a:cxnSpLocks/>
          </p:cNvCxnSpPr>
          <p:nvPr userDrawn="1"/>
        </p:nvCxnSpPr>
        <p:spPr>
          <a:xfrm>
            <a:off x="2429572" y="2392906"/>
            <a:ext cx="7502487"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9D41E40-B815-F844-ACF1-D07175B385F4}"/>
              </a:ext>
            </a:extLst>
          </p:cNvPr>
          <p:cNvCxnSpPr>
            <a:cxnSpLocks/>
          </p:cNvCxnSpPr>
          <p:nvPr userDrawn="1"/>
        </p:nvCxnSpPr>
        <p:spPr>
          <a:xfrm>
            <a:off x="2429573" y="5330019"/>
            <a:ext cx="7502487"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180B3B4D-4090-41A3-BAF7-4F8AA0BBD52D}"/>
              </a:ext>
            </a:extLst>
          </p:cNvPr>
          <p:cNvPicPr>
            <a:picLocks noChangeAspect="1"/>
          </p:cNvPicPr>
          <p:nvPr userDrawn="1"/>
        </p:nvPicPr>
        <p:blipFill>
          <a:blip r:embed="rId4"/>
          <a:srcRect/>
          <a:stretch/>
        </p:blipFill>
        <p:spPr>
          <a:xfrm>
            <a:off x="3926299" y="202910"/>
            <a:ext cx="3974294" cy="1450011"/>
          </a:xfrm>
          <a:prstGeom prst="rect">
            <a:avLst/>
          </a:prstGeom>
        </p:spPr>
      </p:pic>
      <p:sp>
        <p:nvSpPr>
          <p:cNvPr id="13" name="Slide Number Placeholder 11">
            <a:extLst>
              <a:ext uri="{FF2B5EF4-FFF2-40B4-BE49-F238E27FC236}">
                <a16:creationId xmlns:a16="http://schemas.microsoft.com/office/drawing/2014/main" id="{538102B2-D1DA-4EC0-A923-2AD8995DB1C6}"/>
              </a:ext>
            </a:extLst>
          </p:cNvPr>
          <p:cNvSpPr txBox="1">
            <a:spLocks/>
          </p:cNvSpPr>
          <p:nvPr userDrawn="1"/>
        </p:nvSpPr>
        <p:spPr>
          <a:xfrm>
            <a:off x="-105296" y="6373704"/>
            <a:ext cx="3441469"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accent2">
                    <a:lumMod val="50000"/>
                  </a:schemeClr>
                </a:solidFill>
                <a:latin typeface="Copperplate Gothic Bold" panose="020E0705020206020404" pitchFamily="34" charset="0"/>
              </a:rPr>
              <a:t>DISTRICT DEVELOPMENT MODEL</a:t>
            </a:r>
          </a:p>
        </p:txBody>
      </p:sp>
    </p:spTree>
    <p:extLst>
      <p:ext uri="{BB962C8B-B14F-4D97-AF65-F5344CB8AC3E}">
        <p14:creationId xmlns:p14="http://schemas.microsoft.com/office/powerpoint/2010/main" val="2536440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7B3AC2E-1437-0F4A-B6D9-C73A1B4AB017}"/>
              </a:ext>
            </a:extLst>
          </p:cNvPr>
          <p:cNvPicPr>
            <a:picLocks noChangeAspect="1"/>
          </p:cNvPicPr>
          <p:nvPr userDrawn="1"/>
        </p:nvPicPr>
        <p:blipFill>
          <a:blip r:embed="rId2"/>
          <a:srcRect l="4002" r="4002"/>
          <a:stretch/>
        </p:blipFill>
        <p:spPr>
          <a:xfrm>
            <a:off x="0" y="0"/>
            <a:ext cx="12192000" cy="681037"/>
          </a:xfrm>
          <a:prstGeom prst="rect">
            <a:avLst/>
          </a:prstGeom>
        </p:spPr>
      </p:pic>
      <p:sp>
        <p:nvSpPr>
          <p:cNvPr id="2" name="Title 1">
            <a:extLst>
              <a:ext uri="{FF2B5EF4-FFF2-40B4-BE49-F238E27FC236}">
                <a16:creationId xmlns:a16="http://schemas.microsoft.com/office/drawing/2014/main" id="{B9BB9720-9CF0-9642-834C-C41C9539A4A4}"/>
              </a:ext>
            </a:extLst>
          </p:cNvPr>
          <p:cNvSpPr>
            <a:spLocks noGrp="1"/>
          </p:cNvSpPr>
          <p:nvPr>
            <p:ph type="title" hasCustomPrompt="1"/>
          </p:nvPr>
        </p:nvSpPr>
        <p:spPr>
          <a:xfrm>
            <a:off x="498684" y="109452"/>
            <a:ext cx="11205636" cy="571585"/>
          </a:xfrm>
          <a:prstGeom prst="rect">
            <a:avLst/>
          </a:prstGeom>
        </p:spPr>
        <p:txBody>
          <a:bodyPr/>
          <a:lstStyle>
            <a:lvl1pPr algn="l">
              <a:defRPr sz="2400" b="0" i="0" cap="all" baseline="0">
                <a:solidFill>
                  <a:schemeClr val="tx1">
                    <a:lumMod val="75000"/>
                    <a:lumOff val="25000"/>
                  </a:schemeClr>
                </a:solidFill>
                <a:latin typeface="+mn-lt"/>
              </a:defRPr>
            </a:lvl1pPr>
          </a:lstStyle>
          <a:p>
            <a:r>
              <a:rPr lang="en-GB" dirty="0"/>
              <a:t>Click to ADD title</a:t>
            </a:r>
            <a:endParaRPr lang="en-US" dirty="0"/>
          </a:p>
        </p:txBody>
      </p:sp>
      <p:sp>
        <p:nvSpPr>
          <p:cNvPr id="16" name="Slide Number Placeholder 11">
            <a:extLst>
              <a:ext uri="{FF2B5EF4-FFF2-40B4-BE49-F238E27FC236}">
                <a16:creationId xmlns:a16="http://schemas.microsoft.com/office/drawing/2014/main" id="{C849C03B-FFA0-864E-92FD-6539E5B2E75E}"/>
              </a:ext>
            </a:extLst>
          </p:cNvPr>
          <p:cNvSpPr txBox="1">
            <a:spLocks/>
          </p:cNvSpPr>
          <p:nvPr userDrawn="1"/>
        </p:nvSpPr>
        <p:spPr>
          <a:xfrm>
            <a:off x="10681854" y="6435598"/>
            <a:ext cx="1022465"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E41146E-9C06-9F49-A71B-5E154561DE30}" type="slidenum">
              <a:rPr lang="en-US" smtClean="0"/>
              <a:pPr algn="r"/>
              <a:t>‹#›</a:t>
            </a:fld>
            <a:endParaRPr lang="en-US" dirty="0"/>
          </a:p>
        </p:txBody>
      </p:sp>
      <p:pic>
        <p:nvPicPr>
          <p:cNvPr id="13" name="Picture 12">
            <a:extLst>
              <a:ext uri="{FF2B5EF4-FFF2-40B4-BE49-F238E27FC236}">
                <a16:creationId xmlns:a16="http://schemas.microsoft.com/office/drawing/2014/main" id="{51AFAE71-9C12-E44B-9B26-B11C929C4052}"/>
              </a:ext>
            </a:extLst>
          </p:cNvPr>
          <p:cNvPicPr>
            <a:picLocks noChangeAspect="1"/>
          </p:cNvPicPr>
          <p:nvPr userDrawn="1"/>
        </p:nvPicPr>
        <p:blipFill>
          <a:blip r:embed="rId3"/>
          <a:srcRect/>
          <a:stretch/>
        </p:blipFill>
        <p:spPr>
          <a:xfrm>
            <a:off x="498684" y="6238442"/>
            <a:ext cx="1616736" cy="589862"/>
          </a:xfrm>
          <a:prstGeom prst="rect">
            <a:avLst/>
          </a:prstGeom>
        </p:spPr>
      </p:pic>
      <p:sp>
        <p:nvSpPr>
          <p:cNvPr id="8" name="Slide Number Placeholder 11">
            <a:extLst>
              <a:ext uri="{FF2B5EF4-FFF2-40B4-BE49-F238E27FC236}">
                <a16:creationId xmlns:a16="http://schemas.microsoft.com/office/drawing/2014/main" id="{39362617-C9E6-4FDE-B70E-C0C732FC5C59}"/>
              </a:ext>
            </a:extLst>
          </p:cNvPr>
          <p:cNvSpPr txBox="1">
            <a:spLocks/>
          </p:cNvSpPr>
          <p:nvPr userDrawn="1"/>
        </p:nvSpPr>
        <p:spPr>
          <a:xfrm>
            <a:off x="4375265" y="6475819"/>
            <a:ext cx="3441469"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accent2">
                    <a:lumMod val="50000"/>
                  </a:schemeClr>
                </a:solidFill>
                <a:latin typeface="Copperplate Gothic Bold" panose="020E0705020206020404" pitchFamily="34" charset="0"/>
              </a:rPr>
              <a:t>DISTRICT DEVELOPMENT MODEL</a:t>
            </a:r>
          </a:p>
        </p:txBody>
      </p:sp>
      <p:sp>
        <p:nvSpPr>
          <p:cNvPr id="9" name="Content Placeholder 3">
            <a:extLst>
              <a:ext uri="{FF2B5EF4-FFF2-40B4-BE49-F238E27FC236}">
                <a16:creationId xmlns:a16="http://schemas.microsoft.com/office/drawing/2014/main" id="{EE9D14CF-1D0B-4A2E-9E66-9A10386040A2}"/>
              </a:ext>
            </a:extLst>
          </p:cNvPr>
          <p:cNvSpPr>
            <a:spLocks noGrp="1"/>
          </p:cNvSpPr>
          <p:nvPr>
            <p:ph sz="half" idx="2" hasCustomPrompt="1"/>
          </p:nvPr>
        </p:nvSpPr>
        <p:spPr>
          <a:xfrm>
            <a:off x="498684" y="814647"/>
            <a:ext cx="11205636" cy="5325681"/>
          </a:xfrm>
          <a:prstGeom prst="rect">
            <a:avLst/>
          </a:prstGeom>
        </p:spPr>
        <p:txBody>
          <a:bodyPr/>
          <a:lstStyle>
            <a:lvl1pPr>
              <a:defRPr sz="2000"/>
            </a:lvl1pPr>
            <a:lvl2pPr>
              <a:defRPr sz="1800"/>
            </a:lvl2pPr>
            <a:lvl3pPr>
              <a:defRPr sz="1800"/>
            </a:lvl3pPr>
          </a:lstStyle>
          <a:p>
            <a:pPr lvl="0"/>
            <a:r>
              <a:rPr lang="en-GB" dirty="0"/>
              <a:t>Point 1</a:t>
            </a:r>
          </a:p>
          <a:p>
            <a:pPr lvl="1"/>
            <a:r>
              <a:rPr lang="en-GB" dirty="0"/>
              <a:t>Point 2</a:t>
            </a:r>
          </a:p>
          <a:p>
            <a:pPr lvl="2"/>
            <a:r>
              <a:rPr lang="en-GB" dirty="0"/>
              <a:t>Point 3</a:t>
            </a:r>
          </a:p>
        </p:txBody>
      </p:sp>
    </p:spTree>
    <p:extLst>
      <p:ext uri="{BB962C8B-B14F-4D97-AF65-F5344CB8AC3E}">
        <p14:creationId xmlns:p14="http://schemas.microsoft.com/office/powerpoint/2010/main" val="491731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D110688-23E1-5240-B9BC-D4EC2A51F285}"/>
              </a:ext>
            </a:extLst>
          </p:cNvPr>
          <p:cNvPicPr>
            <a:picLocks noChangeAspect="1"/>
          </p:cNvPicPr>
          <p:nvPr userDrawn="1"/>
        </p:nvPicPr>
        <p:blipFill rotWithShape="1">
          <a:blip r:embed="rId2"/>
          <a:srcRect b="11165"/>
          <a:stretch/>
        </p:blipFill>
        <p:spPr>
          <a:xfrm>
            <a:off x="15631" y="0"/>
            <a:ext cx="12192000" cy="6092328"/>
          </a:xfrm>
          <a:prstGeom prst="rect">
            <a:avLst/>
          </a:prstGeom>
        </p:spPr>
      </p:pic>
      <p:sp>
        <p:nvSpPr>
          <p:cNvPr id="20" name="Text Placeholder 19">
            <a:extLst>
              <a:ext uri="{FF2B5EF4-FFF2-40B4-BE49-F238E27FC236}">
                <a16:creationId xmlns:a16="http://schemas.microsoft.com/office/drawing/2014/main" id="{18A5A4AE-3708-D54B-9903-5205548851A9}"/>
              </a:ext>
            </a:extLst>
          </p:cNvPr>
          <p:cNvSpPr>
            <a:spLocks noGrp="1"/>
          </p:cNvSpPr>
          <p:nvPr>
            <p:ph type="body" sz="quarter" idx="13" hasCustomPrompt="1"/>
          </p:nvPr>
        </p:nvSpPr>
        <p:spPr>
          <a:xfrm>
            <a:off x="780399" y="2865439"/>
            <a:ext cx="10586720" cy="589858"/>
          </a:xfrm>
          <a:prstGeom prst="rect">
            <a:avLst/>
          </a:prstGeom>
        </p:spPr>
        <p:txBody>
          <a:bodyPr/>
          <a:lstStyle>
            <a:lvl1pPr algn="ctr">
              <a:buNone/>
              <a:defRPr sz="3500" b="1" i="0" u="none">
                <a:solidFill>
                  <a:schemeClr val="accent2"/>
                </a:solidFill>
                <a:latin typeface="Gill Sans MT" panose="020B0502020104020203" pitchFamily="34" charset="77"/>
              </a:defRPr>
            </a:lvl1pPr>
            <a:lvl2pPr>
              <a:buNone/>
              <a:defRPr>
                <a:latin typeface="Gill Sans MT" panose="020B0502020104020203" pitchFamily="34" charset="77"/>
              </a:defRPr>
            </a:lvl2pPr>
            <a:lvl3pPr>
              <a:buNone/>
              <a:defRPr>
                <a:latin typeface="Gill Sans MT" panose="020B0502020104020203" pitchFamily="34" charset="77"/>
              </a:defRPr>
            </a:lvl3pPr>
            <a:lvl4pPr>
              <a:buNone/>
              <a:defRPr>
                <a:latin typeface="Gill Sans MT" panose="020B0502020104020203" pitchFamily="34" charset="77"/>
              </a:defRPr>
            </a:lvl4pPr>
            <a:lvl5pPr>
              <a:buNone/>
              <a:defRPr>
                <a:latin typeface="Gill Sans MT" panose="020B0502020104020203" pitchFamily="34" charset="77"/>
              </a:defRPr>
            </a:lvl5pPr>
          </a:lstStyle>
          <a:p>
            <a:pPr lvl="0"/>
            <a:r>
              <a:rPr lang="en-GB" dirty="0"/>
              <a:t>ADD SECTION BREAK TITLE</a:t>
            </a:r>
          </a:p>
          <a:p>
            <a:pPr lvl="1"/>
            <a:endParaRPr lang="en-US" dirty="0"/>
          </a:p>
        </p:txBody>
      </p:sp>
      <p:cxnSp>
        <p:nvCxnSpPr>
          <p:cNvPr id="28" name="Straight Connector 27">
            <a:extLst>
              <a:ext uri="{FF2B5EF4-FFF2-40B4-BE49-F238E27FC236}">
                <a16:creationId xmlns:a16="http://schemas.microsoft.com/office/drawing/2014/main" id="{F79A047A-8B61-E048-BF5B-F056E75509E9}"/>
              </a:ext>
            </a:extLst>
          </p:cNvPr>
          <p:cNvCxnSpPr>
            <a:cxnSpLocks/>
          </p:cNvCxnSpPr>
          <p:nvPr userDrawn="1"/>
        </p:nvCxnSpPr>
        <p:spPr>
          <a:xfrm>
            <a:off x="3293892" y="3415969"/>
            <a:ext cx="5445211"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0A58D35-01AD-384E-B073-154A9AC6DA05}"/>
              </a:ext>
            </a:extLst>
          </p:cNvPr>
          <p:cNvCxnSpPr>
            <a:cxnSpLocks/>
          </p:cNvCxnSpPr>
          <p:nvPr userDrawn="1"/>
        </p:nvCxnSpPr>
        <p:spPr>
          <a:xfrm>
            <a:off x="3318605" y="2842587"/>
            <a:ext cx="5371071"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Slide Number Placeholder 11">
            <a:extLst>
              <a:ext uri="{FF2B5EF4-FFF2-40B4-BE49-F238E27FC236}">
                <a16:creationId xmlns:a16="http://schemas.microsoft.com/office/drawing/2014/main" id="{B23F1392-F971-134D-9E73-C2BA4982FFE7}"/>
              </a:ext>
            </a:extLst>
          </p:cNvPr>
          <p:cNvSpPr txBox="1">
            <a:spLocks/>
          </p:cNvSpPr>
          <p:nvPr userDrawn="1"/>
        </p:nvSpPr>
        <p:spPr>
          <a:xfrm>
            <a:off x="4724400" y="6356350"/>
            <a:ext cx="2743200"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41146E-9C06-9F49-A71B-5E154561DE30}" type="slidenum">
              <a:rPr lang="en-US" smtClean="0"/>
              <a:pPr/>
              <a:t>‹#›</a:t>
            </a:fld>
            <a:endParaRPr lang="en-US" dirty="0"/>
          </a:p>
        </p:txBody>
      </p:sp>
      <p:pic>
        <p:nvPicPr>
          <p:cNvPr id="8" name="Picture 7">
            <a:extLst>
              <a:ext uri="{FF2B5EF4-FFF2-40B4-BE49-F238E27FC236}">
                <a16:creationId xmlns:a16="http://schemas.microsoft.com/office/drawing/2014/main" id="{C96C399F-5629-8247-A198-7FB3283E8589}"/>
              </a:ext>
            </a:extLst>
          </p:cNvPr>
          <p:cNvPicPr>
            <a:picLocks noChangeAspect="1"/>
          </p:cNvPicPr>
          <p:nvPr userDrawn="1"/>
        </p:nvPicPr>
        <p:blipFill>
          <a:blip r:embed="rId3"/>
          <a:srcRect/>
          <a:stretch/>
        </p:blipFill>
        <p:spPr>
          <a:xfrm>
            <a:off x="498684" y="6171599"/>
            <a:ext cx="1616736" cy="589862"/>
          </a:xfrm>
          <a:prstGeom prst="rect">
            <a:avLst/>
          </a:prstGeom>
        </p:spPr>
      </p:pic>
      <p:pic>
        <p:nvPicPr>
          <p:cNvPr id="11" name="Picture 10">
            <a:extLst>
              <a:ext uri="{FF2B5EF4-FFF2-40B4-BE49-F238E27FC236}">
                <a16:creationId xmlns:a16="http://schemas.microsoft.com/office/drawing/2014/main" id="{A2033DEE-4368-F643-BA4A-DDCDC70A054B}"/>
              </a:ext>
            </a:extLst>
          </p:cNvPr>
          <p:cNvPicPr>
            <a:picLocks noChangeAspect="1"/>
          </p:cNvPicPr>
          <p:nvPr userDrawn="1"/>
        </p:nvPicPr>
        <p:blipFill>
          <a:blip r:embed="rId4"/>
          <a:srcRect/>
          <a:stretch/>
        </p:blipFill>
        <p:spPr>
          <a:xfrm>
            <a:off x="10931470" y="6229882"/>
            <a:ext cx="567055" cy="508947"/>
          </a:xfrm>
          <a:prstGeom prst="rect">
            <a:avLst/>
          </a:prstGeom>
        </p:spPr>
      </p:pic>
    </p:spTree>
    <p:extLst>
      <p:ext uri="{BB962C8B-B14F-4D97-AF65-F5344CB8AC3E}">
        <p14:creationId xmlns:p14="http://schemas.microsoft.com/office/powerpoint/2010/main" val="3329690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62A62A-54B5-F747-81FE-566FD9A0B3B3}"/>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9B0CCECC-E1E4-EF4F-94F2-323A9164F7FC}"/>
              </a:ext>
            </a:extLst>
          </p:cNvPr>
          <p:cNvPicPr>
            <a:picLocks noChangeAspect="1"/>
          </p:cNvPicPr>
          <p:nvPr userDrawn="1"/>
        </p:nvPicPr>
        <p:blipFill>
          <a:blip r:embed="rId3"/>
          <a:srcRect/>
          <a:stretch/>
        </p:blipFill>
        <p:spPr>
          <a:xfrm>
            <a:off x="498684" y="6171599"/>
            <a:ext cx="1616736" cy="589862"/>
          </a:xfrm>
          <a:prstGeom prst="rect">
            <a:avLst/>
          </a:prstGeom>
        </p:spPr>
      </p:pic>
      <p:pic>
        <p:nvPicPr>
          <p:cNvPr id="8" name="Picture 7">
            <a:extLst>
              <a:ext uri="{FF2B5EF4-FFF2-40B4-BE49-F238E27FC236}">
                <a16:creationId xmlns:a16="http://schemas.microsoft.com/office/drawing/2014/main" id="{B57C5FF6-C185-0445-B3BA-EBA41B9A81D3}"/>
              </a:ext>
            </a:extLst>
          </p:cNvPr>
          <p:cNvPicPr>
            <a:picLocks noChangeAspect="1"/>
          </p:cNvPicPr>
          <p:nvPr userDrawn="1"/>
        </p:nvPicPr>
        <p:blipFill>
          <a:blip r:embed="rId4"/>
          <a:srcRect/>
          <a:stretch/>
        </p:blipFill>
        <p:spPr>
          <a:xfrm>
            <a:off x="10931470" y="6229882"/>
            <a:ext cx="567055" cy="508947"/>
          </a:xfrm>
          <a:prstGeom prst="rect">
            <a:avLst/>
          </a:prstGeom>
        </p:spPr>
      </p:pic>
    </p:spTree>
    <p:extLst>
      <p:ext uri="{BB962C8B-B14F-4D97-AF65-F5344CB8AC3E}">
        <p14:creationId xmlns:p14="http://schemas.microsoft.com/office/powerpoint/2010/main" val="33246979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5" Type="http://schemas.openxmlformats.org/officeDocument/2006/relationships/theme" Target="../theme/theme1.xml" /><Relationship Id="rId4" Type="http://schemas.openxmlformats.org/officeDocument/2006/relationships/slideLayout" Target="../slideLayouts/slideLayout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5295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60"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F150E4-CD0D-2147-BD01-936532EDC0F2}"/>
              </a:ext>
            </a:extLst>
          </p:cNvPr>
          <p:cNvSpPr>
            <a:spLocks noGrp="1"/>
          </p:cNvSpPr>
          <p:nvPr>
            <p:ph type="body" sz="quarter" idx="13"/>
          </p:nvPr>
        </p:nvSpPr>
        <p:spPr>
          <a:xfrm>
            <a:off x="1755445" y="2475571"/>
            <a:ext cx="8681110" cy="2177649"/>
          </a:xfrm>
        </p:spPr>
        <p:txBody>
          <a:bodyPr/>
          <a:lstStyle/>
          <a:p>
            <a:pPr>
              <a:lnSpc>
                <a:spcPct val="150000"/>
              </a:lnSpc>
            </a:pPr>
            <a:r>
              <a:rPr lang="en-ZA" sz="1800" b="1" dirty="0">
                <a:effectLst/>
                <a:latin typeface="Arial" panose="020B0604020202020204" pitchFamily="34" charset="0"/>
                <a:ea typeface="Arial" panose="020B0604020202020204" pitchFamily="34" charset="0"/>
              </a:rPr>
              <a:t>BRIEFING ON THE NDMC POSITION ON THE DISASTER MANAGEMENT AMENDMENT BILL, 2021 (PRIVATE MEMBER’S BILL) TO THE </a:t>
            </a:r>
            <a:r>
              <a:rPr lang="en-ZA" sz="1800" dirty="0">
                <a:latin typeface="Arial" panose="020B0604020202020204" pitchFamily="34" charset="0"/>
              </a:rPr>
              <a:t>COOPERATIVE GOVERNANCE AND TRADITIONAL AFFAIRS </a:t>
            </a:r>
          </a:p>
          <a:p>
            <a:pPr>
              <a:lnSpc>
                <a:spcPct val="150000"/>
              </a:lnSpc>
            </a:pPr>
            <a:r>
              <a:rPr lang="en-ZA" sz="1800" dirty="0">
                <a:latin typeface="Arial" panose="020B0604020202020204" pitchFamily="34" charset="0"/>
              </a:rPr>
              <a:t>PORTFOLIO COMMITTEE</a:t>
            </a:r>
            <a:endParaRPr lang="en-US" sz="1800" dirty="0"/>
          </a:p>
        </p:txBody>
      </p:sp>
      <p:sp>
        <p:nvSpPr>
          <p:cNvPr id="3" name="Text Placeholder 2">
            <a:extLst>
              <a:ext uri="{FF2B5EF4-FFF2-40B4-BE49-F238E27FC236}">
                <a16:creationId xmlns:a16="http://schemas.microsoft.com/office/drawing/2014/main" id="{C360F1A8-600F-A446-AF6A-1BADD7726357}"/>
              </a:ext>
            </a:extLst>
          </p:cNvPr>
          <p:cNvSpPr>
            <a:spLocks noGrp="1"/>
          </p:cNvSpPr>
          <p:nvPr>
            <p:ph type="body" sz="quarter" idx="15"/>
          </p:nvPr>
        </p:nvSpPr>
        <p:spPr/>
        <p:txBody>
          <a:bodyPr/>
          <a:lstStyle/>
          <a:p>
            <a:pPr algn="just">
              <a:lnSpc>
                <a:spcPct val="107000"/>
              </a:lnSpc>
              <a:spcAft>
                <a:spcPts val="800"/>
              </a:spcAft>
            </a:pPr>
            <a:r>
              <a:rPr lang="fr-FR" sz="1800" dirty="0">
                <a:effectLst/>
                <a:latin typeface="Arial" panose="020B0604020202020204" pitchFamily="34" charset="0"/>
                <a:ea typeface="Times New Roman" panose="02020603050405020304" pitchFamily="18" charset="0"/>
              </a:rPr>
              <a:t>National Disaster Management Centre</a:t>
            </a:r>
            <a:endParaRPr lang="en-US" dirty="0"/>
          </a:p>
          <a:p>
            <a:pPr algn="just">
              <a:lnSpc>
                <a:spcPct val="107000"/>
              </a:lnSpc>
              <a:spcAft>
                <a:spcPts val="800"/>
              </a:spcAft>
            </a:pPr>
            <a:r>
              <a:rPr lang="fr-FR" dirty="0">
                <a:latin typeface="Arial" panose="020B0604020202020204" pitchFamily="34" charset="0"/>
                <a:ea typeface="Arial" panose="020B0604020202020204" pitchFamily="34" charset="0"/>
                <a:cs typeface="Times New Roman" panose="02020603050405020304" pitchFamily="18" charset="0"/>
              </a:rPr>
              <a:t>               </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6550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367BE-1D0A-4F4D-94FC-CDA5EB39F2A1}"/>
              </a:ext>
            </a:extLst>
          </p:cNvPr>
          <p:cNvSpPr>
            <a:spLocks noGrp="1"/>
          </p:cNvSpPr>
          <p:nvPr>
            <p:ph type="title"/>
          </p:nvPr>
        </p:nvSpPr>
        <p:spPr/>
        <p:txBody>
          <a:bodyPr/>
          <a:lstStyle/>
          <a:p>
            <a:pPr algn="ctr">
              <a:lnSpc>
                <a:spcPct val="115000"/>
              </a:lnSpc>
              <a:spcAft>
                <a:spcPts val="800"/>
              </a:spcAft>
            </a:pPr>
            <a:r>
              <a:rPr lang="en-US" b="1" dirty="0"/>
              <a:t>NDMC position and response to clause 1 of the BILL (Cont.)</a:t>
            </a:r>
            <a:endParaRPr lang="en-ZA" sz="3200" dirty="0"/>
          </a:p>
        </p:txBody>
      </p:sp>
      <p:sp>
        <p:nvSpPr>
          <p:cNvPr id="3" name="Content Placeholder 2">
            <a:extLst>
              <a:ext uri="{FF2B5EF4-FFF2-40B4-BE49-F238E27FC236}">
                <a16:creationId xmlns:a16="http://schemas.microsoft.com/office/drawing/2014/main" id="{2E9511FA-B359-4AA8-A02D-C4E6E09035DC}"/>
              </a:ext>
            </a:extLst>
          </p:cNvPr>
          <p:cNvSpPr>
            <a:spLocks noGrp="1"/>
          </p:cNvSpPr>
          <p:nvPr>
            <p:ph sz="half" idx="2"/>
          </p:nvPr>
        </p:nvSpPr>
        <p:spPr/>
        <p:txBody>
          <a:bodyPr/>
          <a:lstStyle/>
          <a:p>
            <a:pPr marL="0" indent="0" algn="just">
              <a:lnSpc>
                <a:spcPct val="115000"/>
              </a:lnSpc>
              <a:spcAft>
                <a:spcPts val="800"/>
              </a:spcAft>
              <a:buNone/>
            </a:pPr>
            <a:r>
              <a:rPr lang="en-ZA" dirty="0">
                <a:effectLst/>
                <a:latin typeface="Arial" panose="020B0604020202020204" pitchFamily="34" charset="0"/>
                <a:ea typeface="Arial" panose="020B0604020202020204" pitchFamily="34" charset="0"/>
              </a:rPr>
              <a:t>It is also important to note that the current Act already provides that a national state of disaster is only effective prospectively and is initially valid for three months. </a:t>
            </a:r>
          </a:p>
          <a:p>
            <a:pPr marL="0" indent="0" algn="just">
              <a:lnSpc>
                <a:spcPct val="115000"/>
              </a:lnSpc>
              <a:spcAft>
                <a:spcPts val="800"/>
              </a:spcAft>
              <a:buNone/>
            </a:pPr>
            <a:r>
              <a:rPr lang="en-ZA" dirty="0">
                <a:latin typeface="Arial" panose="020B0604020202020204" pitchFamily="34" charset="0"/>
                <a:ea typeface="Arial" panose="020B0604020202020204" pitchFamily="34" charset="0"/>
              </a:rPr>
              <a:t>E</a:t>
            </a:r>
            <a:r>
              <a:rPr lang="en-ZA" dirty="0">
                <a:effectLst/>
                <a:latin typeface="Arial" panose="020B0604020202020204" pitchFamily="34" charset="0"/>
                <a:ea typeface="Arial" panose="020B0604020202020204" pitchFamily="34" charset="0"/>
              </a:rPr>
              <a:t>xperience in other states of disaster such as drought and floods has proved that this three month time period is often necessary to bring about the required interventions. Limiting this initial period to 21 days as proposed in the Bill would therefore be counterproductive.</a:t>
            </a:r>
          </a:p>
          <a:p>
            <a:pPr marL="0" marR="50165" indent="0" algn="just">
              <a:lnSpc>
                <a:spcPct val="115000"/>
              </a:lnSpc>
              <a:spcAft>
                <a:spcPts val="800"/>
              </a:spcAft>
              <a:buNone/>
            </a:pPr>
            <a:r>
              <a:rPr lang="en-ZA" dirty="0">
                <a:effectLst/>
                <a:latin typeface="Arial" panose="020B0604020202020204" pitchFamily="34" charset="0"/>
                <a:ea typeface="Arial" panose="020B0604020202020204" pitchFamily="34" charset="0"/>
                <a:cs typeface="Times New Roman" panose="02020603050405020304" pitchFamily="18" charset="0"/>
              </a:rPr>
              <a:t>Currently the Minister may extend the national state of disaster on a month-to-month basis after the initial three months validity period.  The proposed change to reallocate this power to the National Assembly, will hamper such a decision especially if the National Assembly is in recess. The Minister, in terms of Section 27(5)(b) of the existing </a:t>
            </a:r>
            <a:r>
              <a:rPr lang="en-ZA" dirty="0">
                <a:effectLst/>
                <a:latin typeface="Arial" panose="020B0604020202020204" pitchFamily="34" charset="0"/>
                <a:ea typeface="Times New Roman" panose="02020603050405020304" pitchFamily="18" charset="0"/>
                <a:cs typeface="Times New Roman" panose="02020603050405020304" pitchFamily="18" charset="0"/>
              </a:rPr>
              <a:t>Act has the authority to terminate a national state of disaster before it lapses. </a:t>
            </a:r>
          </a:p>
          <a:p>
            <a:pPr marL="0" marR="50165" indent="0" algn="just">
              <a:lnSpc>
                <a:spcPct val="115000"/>
              </a:lnSpc>
              <a:spcAft>
                <a:spcPts val="800"/>
              </a:spcAft>
              <a:buNone/>
            </a:pPr>
            <a:r>
              <a:rPr lang="en-ZA" dirty="0">
                <a:effectLst/>
                <a:latin typeface="Arial" panose="020B0604020202020204" pitchFamily="34" charset="0"/>
                <a:ea typeface="Times New Roman" panose="02020603050405020304" pitchFamily="18" charset="0"/>
                <a:cs typeface="Times New Roman" panose="02020603050405020304" pitchFamily="18" charset="0"/>
              </a:rPr>
              <a:t>The concept therefore of affording the National Assembly the power to extend a national state of disaster but retain the Ministers’ power to terminate the national state of disaster is not rational. </a:t>
            </a:r>
            <a:endParaRPr lang="en-ZA"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61420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367BE-1D0A-4F4D-94FC-CDA5EB39F2A1}"/>
              </a:ext>
            </a:extLst>
          </p:cNvPr>
          <p:cNvSpPr>
            <a:spLocks noGrp="1"/>
          </p:cNvSpPr>
          <p:nvPr>
            <p:ph type="title"/>
          </p:nvPr>
        </p:nvSpPr>
        <p:spPr/>
        <p:txBody>
          <a:bodyPr/>
          <a:lstStyle/>
          <a:p>
            <a:pPr algn="ctr">
              <a:lnSpc>
                <a:spcPct val="115000"/>
              </a:lnSpc>
              <a:spcAft>
                <a:spcPts val="800"/>
              </a:spcAft>
            </a:pPr>
            <a:r>
              <a:rPr lang="en-US" b="1" dirty="0"/>
              <a:t>NDMC position and response to clause 1 of the BILL (Cont.)</a:t>
            </a:r>
            <a:endParaRPr lang="en-ZA" sz="3200" dirty="0"/>
          </a:p>
        </p:txBody>
      </p:sp>
      <p:sp>
        <p:nvSpPr>
          <p:cNvPr id="3" name="Content Placeholder 2">
            <a:extLst>
              <a:ext uri="{FF2B5EF4-FFF2-40B4-BE49-F238E27FC236}">
                <a16:creationId xmlns:a16="http://schemas.microsoft.com/office/drawing/2014/main" id="{2E9511FA-B359-4AA8-A02D-C4E6E09035DC}"/>
              </a:ext>
            </a:extLst>
          </p:cNvPr>
          <p:cNvSpPr>
            <a:spLocks noGrp="1"/>
          </p:cNvSpPr>
          <p:nvPr>
            <p:ph sz="half" idx="2"/>
          </p:nvPr>
        </p:nvSpPr>
        <p:spPr/>
        <p:txBody>
          <a:bodyPr/>
          <a:lstStyle/>
          <a:p>
            <a:pPr marL="0" marR="50165" indent="0" algn="just">
              <a:lnSpc>
                <a:spcPct val="115000"/>
              </a:lnSpc>
              <a:spcAft>
                <a:spcPts val="800"/>
              </a:spcAft>
              <a:buNone/>
            </a:pPr>
            <a:r>
              <a:rPr lang="en-ZA" dirty="0">
                <a:effectLst/>
                <a:ea typeface="Arial" panose="020B0604020202020204" pitchFamily="34" charset="0"/>
                <a:cs typeface="Times New Roman" panose="02020603050405020304" pitchFamily="18" charset="0"/>
              </a:rPr>
              <a:t>Tabling a copy of the </a:t>
            </a:r>
            <a:r>
              <a:rPr lang="en-ZA" dirty="0">
                <a:effectLst/>
                <a:ea typeface="Times New Roman" panose="02020603050405020304" pitchFamily="18" charset="0"/>
                <a:cs typeface="Times New Roman" panose="02020603050405020304" pitchFamily="18" charset="0"/>
              </a:rPr>
              <a:t>notice declaring a national state of disaster in the National Assembly is supported only to the extent that it serves to promote oversight of the Executive in terms of section 55(2) of the Constitution. </a:t>
            </a:r>
          </a:p>
          <a:p>
            <a:pPr marL="8890" marR="50165" indent="0" algn="just">
              <a:lnSpc>
                <a:spcPct val="115000"/>
              </a:lnSpc>
              <a:spcAft>
                <a:spcPts val="800"/>
              </a:spcAft>
              <a:buNone/>
            </a:pPr>
            <a:r>
              <a:rPr lang="en-ZA" dirty="0">
                <a:effectLst/>
                <a:ea typeface="Times New Roman" panose="02020603050405020304" pitchFamily="18" charset="0"/>
              </a:rPr>
              <a:t>The amendment proposed to afford the National Assembly the power to disapprove any of the regulations or directions is not supported as it will negatively affect the speed at which the required regulations are to be made. </a:t>
            </a:r>
          </a:p>
          <a:p>
            <a:pPr marL="8890" marR="50165" indent="0" algn="just">
              <a:lnSpc>
                <a:spcPct val="115000"/>
              </a:lnSpc>
              <a:spcAft>
                <a:spcPts val="800"/>
              </a:spcAft>
              <a:buNone/>
            </a:pPr>
            <a:r>
              <a:rPr lang="en-ZA" dirty="0">
                <a:effectLst/>
                <a:ea typeface="Times New Roman" panose="02020603050405020304" pitchFamily="18" charset="0"/>
              </a:rPr>
              <a:t>It is supported that the National Assembly as part of its existing oversight of the Executive may make recommendations to the Minister on –</a:t>
            </a:r>
          </a:p>
          <a:p>
            <a:pPr marL="866140" marR="50165" lvl="1" indent="-400050" algn="just">
              <a:lnSpc>
                <a:spcPct val="115000"/>
              </a:lnSpc>
              <a:spcAft>
                <a:spcPts val="800"/>
              </a:spcAft>
              <a:buFont typeface="+mj-lt"/>
              <a:buAutoNum type="romanLcPeriod"/>
            </a:pPr>
            <a:r>
              <a:rPr lang="en-ZA" sz="2000" dirty="0">
                <a:effectLst/>
                <a:ea typeface="Times New Roman" panose="02020603050405020304" pitchFamily="18" charset="0"/>
              </a:rPr>
              <a:t>the Regulations or Directions already issued by the Minister, or </a:t>
            </a:r>
          </a:p>
          <a:p>
            <a:pPr marL="866140" marR="50165" lvl="1" indent="-400050" algn="just">
              <a:lnSpc>
                <a:spcPct val="115000"/>
              </a:lnSpc>
              <a:spcAft>
                <a:spcPts val="800"/>
              </a:spcAft>
              <a:buFont typeface="+mj-lt"/>
              <a:buAutoNum type="romanLcPeriod"/>
            </a:pPr>
            <a:r>
              <a:rPr lang="en-ZA" sz="2000" dirty="0">
                <a:effectLst/>
                <a:ea typeface="Times New Roman" panose="02020603050405020304" pitchFamily="18" charset="0"/>
              </a:rPr>
              <a:t>Regulations and Directions that may be required.  </a:t>
            </a:r>
          </a:p>
        </p:txBody>
      </p:sp>
    </p:spTree>
    <p:extLst>
      <p:ext uri="{BB962C8B-B14F-4D97-AF65-F5344CB8AC3E}">
        <p14:creationId xmlns:p14="http://schemas.microsoft.com/office/powerpoint/2010/main" val="3113093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A46E5-21C4-4E72-9575-BCF7DC99BE90}"/>
              </a:ext>
            </a:extLst>
          </p:cNvPr>
          <p:cNvSpPr>
            <a:spLocks noGrp="1"/>
          </p:cNvSpPr>
          <p:nvPr>
            <p:ph type="title"/>
          </p:nvPr>
        </p:nvSpPr>
        <p:spPr/>
        <p:txBody>
          <a:bodyPr/>
          <a:lstStyle/>
          <a:p>
            <a:pPr algn="ctr"/>
            <a:r>
              <a:rPr lang="en-US" b="1" dirty="0"/>
              <a:t>NDMC position and response to clause 2 of the BILL</a:t>
            </a:r>
            <a:endParaRPr lang="en-ZA" dirty="0"/>
          </a:p>
        </p:txBody>
      </p:sp>
      <p:sp>
        <p:nvSpPr>
          <p:cNvPr id="3" name="Content Placeholder 2">
            <a:extLst>
              <a:ext uri="{FF2B5EF4-FFF2-40B4-BE49-F238E27FC236}">
                <a16:creationId xmlns:a16="http://schemas.microsoft.com/office/drawing/2014/main" id="{26D32B70-AE68-430A-AB49-A94EC1C5C4A6}"/>
              </a:ext>
            </a:extLst>
          </p:cNvPr>
          <p:cNvSpPr>
            <a:spLocks noGrp="1"/>
          </p:cNvSpPr>
          <p:nvPr>
            <p:ph sz="half" idx="2"/>
          </p:nvPr>
        </p:nvSpPr>
        <p:spPr/>
        <p:txBody>
          <a:bodyPr/>
          <a:lstStyle/>
          <a:p>
            <a:pPr marL="0" indent="0" algn="just">
              <a:lnSpc>
                <a:spcPct val="115000"/>
              </a:lnSpc>
              <a:spcAft>
                <a:spcPts val="800"/>
              </a:spcAft>
              <a:buNone/>
            </a:pPr>
            <a:r>
              <a:rPr lang="en-ZA" b="1" i="1" dirty="0">
                <a:effectLst/>
                <a:ea typeface="Times-Bold"/>
                <a:cs typeface="Times New Roman" panose="02020603050405020304" pitchFamily="18" charset="0"/>
              </a:rPr>
              <a:t>CLAUSE 2 – </a:t>
            </a:r>
            <a:r>
              <a:rPr lang="en-ZA" i="1" dirty="0">
                <a:effectLst/>
                <a:ea typeface="Times-Bold"/>
                <a:cs typeface="Times New Roman" panose="02020603050405020304" pitchFamily="18" charset="0"/>
              </a:rPr>
              <a:t>seeks to</a:t>
            </a:r>
            <a:r>
              <a:rPr lang="en-ZA" b="1" i="1" dirty="0">
                <a:effectLst/>
                <a:ea typeface="Times-Bold"/>
                <a:cs typeface="Times New Roman" panose="02020603050405020304" pitchFamily="18" charset="0"/>
              </a:rPr>
              <a:t> </a:t>
            </a:r>
            <a:r>
              <a:rPr lang="en-ZA" i="1" dirty="0">
                <a:effectLst/>
                <a:ea typeface="Times New Roman" panose="02020603050405020304" pitchFamily="18" charset="0"/>
                <a:cs typeface="Times New Roman" panose="02020603050405020304" pitchFamily="18" charset="0"/>
              </a:rPr>
              <a:t>insert section 27A into the Act by providing inter alia for –</a:t>
            </a:r>
            <a:endParaRPr lang="en-ZA" dirty="0">
              <a:effectLst/>
              <a:ea typeface="Times New Roman" panose="02020603050405020304" pitchFamily="18" charset="0"/>
              <a:cs typeface="Times New Roman" panose="02020603050405020304" pitchFamily="18" charset="0"/>
            </a:endParaRPr>
          </a:p>
          <a:p>
            <a:pPr marL="342900" lvl="0" indent="-342900">
              <a:lnSpc>
                <a:spcPct val="107000"/>
              </a:lnSpc>
              <a:buFont typeface="+mj-lt"/>
              <a:buAutoNum type="romanLcPeriod"/>
            </a:pPr>
            <a:r>
              <a:rPr lang="en-US" i="1" dirty="0">
                <a:effectLst/>
                <a:ea typeface="Calibri" panose="020F0502020204030204" pitchFamily="34" charset="0"/>
                <a:cs typeface="Arial" panose="020B0604020202020204" pitchFamily="34" charset="0"/>
              </a:rPr>
              <a:t>Regulations or directions to cease to be of force once the national state of disaster lapse.</a:t>
            </a:r>
            <a:endParaRPr lang="en-ZA" dirty="0">
              <a:effectLs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romanLcPeriod"/>
            </a:pPr>
            <a:r>
              <a:rPr lang="en-US" i="1" dirty="0">
                <a:effectLst/>
                <a:ea typeface="Calibri" panose="020F0502020204030204" pitchFamily="34" charset="0"/>
                <a:cs typeface="Arial" panose="020B0604020202020204" pitchFamily="34" charset="0"/>
              </a:rPr>
              <a:t>the validity of anything done under or by virtue of any regulation or direction from the time of the declaration of the national state of disaster to the time it lapses.</a:t>
            </a:r>
          </a:p>
          <a:p>
            <a:pPr marL="0" indent="0" algn="just">
              <a:lnSpc>
                <a:spcPct val="107000"/>
              </a:lnSpc>
              <a:spcAft>
                <a:spcPts val="800"/>
              </a:spcAft>
              <a:buNone/>
            </a:pPr>
            <a:r>
              <a:rPr lang="en-ZA" dirty="0">
                <a:effectLst/>
                <a:ea typeface="Arial" panose="020B0604020202020204" pitchFamily="34" charset="0"/>
                <a:cs typeface="Times New Roman" panose="02020603050405020304" pitchFamily="18" charset="0"/>
              </a:rPr>
              <a:t>These amendments are not recommended as it is already implied  by sections 27(3) of the Disaster Management Act, 2002 that once the basis no longer exists on which the decision has been made to declare a national state of disaster, or to extend it,  any regulations or directions made to deal with the disaster is no longer needed and as such would cease to be in force. </a:t>
            </a:r>
          </a:p>
          <a:p>
            <a:pPr marL="0" indent="0" algn="just">
              <a:lnSpc>
                <a:spcPct val="107000"/>
              </a:lnSpc>
              <a:spcAft>
                <a:spcPts val="800"/>
              </a:spcAft>
              <a:buNone/>
            </a:pPr>
            <a:r>
              <a:rPr lang="en-ZA" dirty="0">
                <a:effectLst/>
                <a:ea typeface="Arial" panose="020B0604020202020204" pitchFamily="34" charset="0"/>
                <a:cs typeface="Times New Roman" panose="02020603050405020304" pitchFamily="18" charset="0"/>
              </a:rPr>
              <a:t>Similarly, any restrictions or powers afforded by the regulations only exist as long as the regulations and directions are in force, prospectively from the date of its publication and to the date the state of disaster lapses or is terminated. </a:t>
            </a:r>
          </a:p>
          <a:p>
            <a:pPr marL="0" indent="0" algn="just">
              <a:lnSpc>
                <a:spcPct val="107000"/>
              </a:lnSpc>
              <a:spcAft>
                <a:spcPts val="800"/>
              </a:spcAft>
              <a:buNone/>
            </a:pPr>
            <a:r>
              <a:rPr lang="en-ZA" dirty="0">
                <a:effectLst/>
                <a:ea typeface="Arial" panose="020B0604020202020204" pitchFamily="34" charset="0"/>
                <a:cs typeface="Times New Roman" panose="02020603050405020304" pitchFamily="18" charset="0"/>
              </a:rPr>
              <a:t>The reasons put forward above for not supporting the allocation of power to the National Assembly to  d</a:t>
            </a:r>
            <a:r>
              <a:rPr lang="en-ZA" dirty="0">
                <a:effectLst/>
                <a:ea typeface="Times New Roman" panose="02020603050405020304" pitchFamily="18" charset="0"/>
                <a:cs typeface="Times New Roman" panose="02020603050405020304" pitchFamily="18" charset="0"/>
              </a:rPr>
              <a:t>isapprove any of the regulations or directions is also applicable to this clause. </a:t>
            </a:r>
          </a:p>
          <a:p>
            <a:pPr algn="just">
              <a:lnSpc>
                <a:spcPct val="107000"/>
              </a:lnSpc>
              <a:spcAft>
                <a:spcPts val="800"/>
              </a:spcAft>
            </a:pPr>
            <a:endParaRPr lang="en-ZA" dirty="0">
              <a:effectLst/>
              <a:ea typeface="Times New Roman" panose="02020603050405020304" pitchFamily="18" charset="0"/>
              <a:cs typeface="Times New Roman" panose="02020603050405020304" pitchFamily="18" charset="0"/>
            </a:endParaRPr>
          </a:p>
          <a:p>
            <a:pPr lvl="0">
              <a:lnSpc>
                <a:spcPct val="107000"/>
              </a:lnSpc>
              <a:spcAft>
                <a:spcPts val="800"/>
              </a:spcAft>
              <a:buFont typeface="Wingdings" panose="05000000000000000000" pitchFamily="2" charset="2"/>
              <a:buChar char="Ø"/>
            </a:pPr>
            <a:endParaRPr lang="en-ZA" sz="1800" dirty="0">
              <a:effectLst/>
              <a:latin typeface="Arial" panose="020B0604020202020204" pitchFamily="34" charset="0"/>
              <a:ea typeface="Calibri" panose="020F0502020204030204" pitchFamily="34" charset="0"/>
              <a:cs typeface="Times New Roman" panose="02020603050405020304" pitchFamily="18" charset="0"/>
            </a:endParaRPr>
          </a:p>
          <a:p>
            <a:endParaRPr lang="en-ZA" dirty="0"/>
          </a:p>
        </p:txBody>
      </p:sp>
    </p:spTree>
    <p:extLst>
      <p:ext uri="{BB962C8B-B14F-4D97-AF65-F5344CB8AC3E}">
        <p14:creationId xmlns:p14="http://schemas.microsoft.com/office/powerpoint/2010/main" val="151538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159AA-05C0-4FEA-BB76-C53F1815B535}"/>
              </a:ext>
            </a:extLst>
          </p:cNvPr>
          <p:cNvSpPr>
            <a:spLocks noGrp="1"/>
          </p:cNvSpPr>
          <p:nvPr>
            <p:ph type="title"/>
          </p:nvPr>
        </p:nvSpPr>
        <p:spPr/>
        <p:txBody>
          <a:bodyPr/>
          <a:lstStyle/>
          <a:p>
            <a:pPr algn="ctr"/>
            <a:r>
              <a:rPr lang="en-US" b="1" dirty="0"/>
              <a:t>NDMC position and response to clause 3 of the BILL</a:t>
            </a:r>
            <a:endParaRPr lang="en-US" dirty="0"/>
          </a:p>
        </p:txBody>
      </p:sp>
      <p:sp>
        <p:nvSpPr>
          <p:cNvPr id="3" name="Content Placeholder 2">
            <a:extLst>
              <a:ext uri="{FF2B5EF4-FFF2-40B4-BE49-F238E27FC236}">
                <a16:creationId xmlns:a16="http://schemas.microsoft.com/office/drawing/2014/main" id="{7E04C27A-7838-4BFA-8205-8B1876CE755C}"/>
              </a:ext>
            </a:extLst>
          </p:cNvPr>
          <p:cNvSpPr>
            <a:spLocks noGrp="1"/>
          </p:cNvSpPr>
          <p:nvPr>
            <p:ph sz="half" idx="2"/>
          </p:nvPr>
        </p:nvSpPr>
        <p:spPr>
          <a:xfrm>
            <a:off x="244699" y="814647"/>
            <a:ext cx="11732653" cy="5325681"/>
          </a:xfrm>
        </p:spPr>
        <p:txBody>
          <a:bodyPr/>
          <a:lstStyle/>
          <a:p>
            <a:pPr marL="0" indent="0" algn="just">
              <a:lnSpc>
                <a:spcPct val="115000"/>
              </a:lnSpc>
              <a:spcAft>
                <a:spcPts val="800"/>
              </a:spcAft>
              <a:buNone/>
            </a:pPr>
            <a:r>
              <a:rPr lang="en-ZA" b="1" i="1" dirty="0">
                <a:effectLst/>
                <a:ea typeface="Times-Bold"/>
                <a:cs typeface="Times New Roman" panose="02020603050405020304" pitchFamily="18" charset="0"/>
              </a:rPr>
              <a:t>CLAUSE 3 – </a:t>
            </a:r>
            <a:r>
              <a:rPr lang="en-ZA" i="1" dirty="0">
                <a:effectLst/>
                <a:ea typeface="Times-Bold"/>
                <a:cs typeface="Times New Roman" panose="02020603050405020304" pitchFamily="18" charset="0"/>
              </a:rPr>
              <a:t>seeks to</a:t>
            </a:r>
            <a:r>
              <a:rPr lang="en-ZA" b="1" i="1" dirty="0">
                <a:effectLst/>
                <a:ea typeface="Times-Bold"/>
                <a:cs typeface="Times New Roman" panose="02020603050405020304" pitchFamily="18" charset="0"/>
              </a:rPr>
              <a:t> </a:t>
            </a:r>
            <a:r>
              <a:rPr lang="en-ZA" i="1" dirty="0">
                <a:effectLst/>
                <a:ea typeface="Times New Roman" panose="02020603050405020304" pitchFamily="18" charset="0"/>
                <a:cs typeface="Times New Roman" panose="02020603050405020304" pitchFamily="18" charset="0"/>
              </a:rPr>
              <a:t>amend section 41 of the Act by providing inter alia that </a:t>
            </a:r>
            <a:endParaRPr lang="en-ZA" dirty="0">
              <a:effectLst/>
              <a:ea typeface="Times New Roman" panose="02020603050405020304" pitchFamily="18" charset="0"/>
              <a:cs typeface="Times New Roman" panose="02020603050405020304" pitchFamily="18" charset="0"/>
            </a:endParaRPr>
          </a:p>
          <a:p>
            <a:pPr marL="342900" lvl="0" indent="-342900" algn="just">
              <a:lnSpc>
                <a:spcPct val="115000"/>
              </a:lnSpc>
              <a:buFont typeface="+mj-lt"/>
              <a:buAutoNum type="romanLcPeriod"/>
            </a:pPr>
            <a:r>
              <a:rPr lang="en-US" i="1" dirty="0">
                <a:effectLst/>
                <a:ea typeface="Calibri" panose="020F0502020204030204" pitchFamily="34" charset="0"/>
                <a:cs typeface="Arial" panose="020B0604020202020204" pitchFamily="34" charset="0"/>
              </a:rPr>
              <a:t>a provincial state of disaster may be effective only prospectively and for no more than 21 days, unless the Provincial Legislature resolves otherwise. </a:t>
            </a:r>
            <a:endParaRPr lang="en-ZA" dirty="0">
              <a:effectLst/>
              <a:ea typeface="Calibri" panose="020F0502020204030204" pitchFamily="34" charset="0"/>
              <a:cs typeface="Times New Roman" panose="02020603050405020304" pitchFamily="18" charset="0"/>
            </a:endParaRPr>
          </a:p>
          <a:p>
            <a:pPr marL="342900" lvl="0" indent="-342900" algn="just">
              <a:lnSpc>
                <a:spcPct val="115000"/>
              </a:lnSpc>
              <a:buFont typeface="+mj-lt"/>
              <a:buAutoNum type="romanLcPeriod"/>
            </a:pPr>
            <a:r>
              <a:rPr lang="en-US" i="1" dirty="0">
                <a:effectLst/>
                <a:ea typeface="Calibri" panose="020F0502020204030204" pitchFamily="34" charset="0"/>
                <a:cs typeface="Arial" panose="020B0604020202020204" pitchFamily="34" charset="0"/>
              </a:rPr>
              <a:t>a Premier may terminate a provincial state of disaster before it lapses. </a:t>
            </a:r>
            <a:endParaRPr lang="en-ZA" dirty="0">
              <a:effectLst/>
              <a:ea typeface="Calibri" panose="020F0502020204030204" pitchFamily="34" charset="0"/>
              <a:cs typeface="Times New Roman" panose="02020603050405020304" pitchFamily="18" charset="0"/>
            </a:endParaRPr>
          </a:p>
          <a:p>
            <a:pPr marL="342900" lvl="0" indent="-342900" algn="just">
              <a:lnSpc>
                <a:spcPct val="115000"/>
              </a:lnSpc>
              <a:buFont typeface="+mj-lt"/>
              <a:buAutoNum type="romanLcPeriod"/>
            </a:pPr>
            <a:r>
              <a:rPr lang="en-US" i="1" dirty="0">
                <a:effectLst/>
                <a:ea typeface="Calibri" panose="020F0502020204030204" pitchFamily="34" charset="0"/>
                <a:cs typeface="Arial" panose="020B0604020202020204" pitchFamily="34" charset="0"/>
              </a:rPr>
              <a:t>a copy of the notice declaring a provincial state of disaster must be tabled in the Provincial Legislature. </a:t>
            </a:r>
            <a:endParaRPr lang="en-ZA" dirty="0">
              <a:effectLst/>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mj-lt"/>
              <a:buAutoNum type="romanLcPeriod"/>
            </a:pPr>
            <a:r>
              <a:rPr lang="en-US" i="1" dirty="0">
                <a:effectLst/>
                <a:ea typeface="Calibri" panose="020F0502020204030204" pitchFamily="34" charset="0"/>
                <a:cs typeface="Arial" panose="020B0604020202020204" pitchFamily="34" charset="0"/>
              </a:rPr>
              <a:t>the Provincial Legislature may disapprove of any regulations or directions made under such a declaration or may make recommendations to the Premier pertaining to such regulations and directions.</a:t>
            </a:r>
            <a:endParaRPr lang="en-ZA" dirty="0">
              <a:effectLst/>
              <a:ea typeface="Calibri" panose="020F0502020204030204" pitchFamily="34" charset="0"/>
              <a:cs typeface="Times New Roman" panose="02020603050405020304" pitchFamily="18" charset="0"/>
            </a:endParaRPr>
          </a:p>
          <a:p>
            <a:pPr marL="0" indent="0" algn="just">
              <a:buNone/>
              <a:defRPr/>
            </a:pPr>
            <a:r>
              <a:rPr lang="en-ZA" dirty="0">
                <a:effectLst/>
                <a:ea typeface="Arial" panose="020B0604020202020204" pitchFamily="34" charset="0"/>
                <a:cs typeface="Times New Roman" panose="02020603050405020304" pitchFamily="18" charset="0"/>
              </a:rPr>
              <a:t>These amendments are not recommended as it also fundamentally shifts the responsibility to extend a provincial state of disaster and alters the process of making Regulations and Directions.</a:t>
            </a:r>
          </a:p>
          <a:p>
            <a:pPr marL="0" indent="0" algn="just">
              <a:buNone/>
              <a:defRPr/>
            </a:pPr>
            <a:r>
              <a:rPr lang="en-ZA" dirty="0">
                <a:effectLst/>
                <a:ea typeface="Arial" panose="020B0604020202020204" pitchFamily="34" charset="0"/>
                <a:cs typeface="Times New Roman" panose="02020603050405020304" pitchFamily="18" charset="0"/>
              </a:rPr>
              <a:t>The same reasons for not supporting the amendments proposed in Clause 1 are articulated for this clause albeit that it is applicable for the provincial sphere of government.</a:t>
            </a:r>
            <a:endParaRPr lang="en-ZA" dirty="0">
              <a:effectLst/>
              <a:ea typeface="Times New Roman" panose="02020603050405020304" pitchFamily="18" charset="0"/>
              <a:cs typeface="Times New Roman" panose="02020603050405020304" pitchFamily="18" charset="0"/>
            </a:endParaRP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endParaRPr lang="en-US" dirty="0"/>
          </a:p>
        </p:txBody>
      </p:sp>
    </p:spTree>
    <p:extLst>
      <p:ext uri="{BB962C8B-B14F-4D97-AF65-F5344CB8AC3E}">
        <p14:creationId xmlns:p14="http://schemas.microsoft.com/office/powerpoint/2010/main" val="3272326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A46E5-21C4-4E72-9575-BCF7DC99BE90}"/>
              </a:ext>
            </a:extLst>
          </p:cNvPr>
          <p:cNvSpPr>
            <a:spLocks noGrp="1"/>
          </p:cNvSpPr>
          <p:nvPr>
            <p:ph type="title"/>
          </p:nvPr>
        </p:nvSpPr>
        <p:spPr>
          <a:xfrm>
            <a:off x="172112" y="146087"/>
            <a:ext cx="11205636" cy="571585"/>
          </a:xfrm>
        </p:spPr>
        <p:txBody>
          <a:bodyPr/>
          <a:lstStyle/>
          <a:p>
            <a:pPr algn="ctr"/>
            <a:r>
              <a:rPr lang="en-US" b="1" dirty="0"/>
              <a:t>NDMC position and response to clause 4 of the BILL</a:t>
            </a:r>
            <a:endParaRPr lang="en-ZA" dirty="0"/>
          </a:p>
        </p:txBody>
      </p:sp>
      <p:sp>
        <p:nvSpPr>
          <p:cNvPr id="3" name="Content Placeholder 2">
            <a:extLst>
              <a:ext uri="{FF2B5EF4-FFF2-40B4-BE49-F238E27FC236}">
                <a16:creationId xmlns:a16="http://schemas.microsoft.com/office/drawing/2014/main" id="{26D32B70-AE68-430A-AB49-A94EC1C5C4A6}"/>
              </a:ext>
            </a:extLst>
          </p:cNvPr>
          <p:cNvSpPr>
            <a:spLocks noGrp="1"/>
          </p:cNvSpPr>
          <p:nvPr>
            <p:ph sz="half" idx="2"/>
          </p:nvPr>
        </p:nvSpPr>
        <p:spPr/>
        <p:txBody>
          <a:bodyPr/>
          <a:lstStyle/>
          <a:p>
            <a:pPr marL="0" indent="0" algn="just">
              <a:lnSpc>
                <a:spcPct val="115000"/>
              </a:lnSpc>
              <a:spcAft>
                <a:spcPts val="800"/>
              </a:spcAft>
              <a:buNone/>
            </a:pPr>
            <a:r>
              <a:rPr lang="en-ZA" b="1" i="1" dirty="0">
                <a:effectLst/>
                <a:ea typeface="Times-Bold"/>
                <a:cs typeface="Times New Roman" panose="02020603050405020304" pitchFamily="18" charset="0"/>
              </a:rPr>
              <a:t>CLAUSE 4 – </a:t>
            </a:r>
            <a:r>
              <a:rPr lang="en-ZA" i="1" dirty="0">
                <a:effectLst/>
                <a:ea typeface="Times-Bold"/>
                <a:cs typeface="Times New Roman" panose="02020603050405020304" pitchFamily="18" charset="0"/>
              </a:rPr>
              <a:t>seeks to</a:t>
            </a:r>
            <a:r>
              <a:rPr lang="en-ZA" b="1" i="1" dirty="0">
                <a:effectLst/>
                <a:ea typeface="Times-Bold"/>
                <a:cs typeface="Times New Roman" panose="02020603050405020304" pitchFamily="18" charset="0"/>
              </a:rPr>
              <a:t> </a:t>
            </a:r>
            <a:r>
              <a:rPr lang="en-ZA" i="1" dirty="0">
                <a:effectLst/>
                <a:ea typeface="Times New Roman" panose="02020603050405020304" pitchFamily="18" charset="0"/>
                <a:cs typeface="Times New Roman" panose="02020603050405020304" pitchFamily="18" charset="0"/>
              </a:rPr>
              <a:t>insert section 41A into the Act by providing inter alia for –</a:t>
            </a:r>
            <a:endParaRPr lang="en-ZA" dirty="0">
              <a:effectLst/>
              <a:ea typeface="Times New Roman" panose="02020603050405020304" pitchFamily="18" charset="0"/>
              <a:cs typeface="Times New Roman" panose="02020603050405020304" pitchFamily="18" charset="0"/>
            </a:endParaRPr>
          </a:p>
          <a:p>
            <a:pPr marL="342900" lvl="0" indent="-342900" algn="just">
              <a:lnSpc>
                <a:spcPct val="107000"/>
              </a:lnSpc>
              <a:buFont typeface="+mj-lt"/>
              <a:buAutoNum type="romanLcPeriod"/>
            </a:pPr>
            <a:r>
              <a:rPr lang="en-US" i="1" dirty="0">
                <a:effectLst/>
                <a:ea typeface="Calibri" panose="020F0502020204030204" pitchFamily="34" charset="0"/>
                <a:cs typeface="Arial" panose="020B0604020202020204" pitchFamily="34" charset="0"/>
              </a:rPr>
              <a:t>Regulations or directions to cease to be of force once the provincial state of disaster lapse.</a:t>
            </a:r>
            <a:endParaRPr lang="en-ZA" dirty="0">
              <a:effectLst/>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romanLcPeriod"/>
            </a:pPr>
            <a:r>
              <a:rPr lang="en-US" i="1" dirty="0">
                <a:effectLst/>
                <a:ea typeface="Calibri" panose="020F0502020204030204" pitchFamily="34" charset="0"/>
                <a:cs typeface="Arial" panose="020B0604020202020204" pitchFamily="34" charset="0"/>
              </a:rPr>
              <a:t>the validity of anything done under or by virtue of any regulation or direction from the time of the declaration of the national state of disaster to the time it lapses.</a:t>
            </a:r>
            <a:endParaRPr lang="en-ZA" dirty="0">
              <a:effectLst/>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ZA" dirty="0">
                <a:effectLst/>
                <a:ea typeface="Arial" panose="020B0604020202020204" pitchFamily="34" charset="0"/>
                <a:cs typeface="Times New Roman" panose="02020603050405020304" pitchFamily="18" charset="0"/>
              </a:rPr>
              <a:t>These amendments are not recommended and the same reasons for not supporting the amendments proposed for Clause 2 are articulated for this clause albeit that it is applicable for the provincial sphere of government.</a:t>
            </a:r>
            <a:endParaRPr lang="en-ZA" dirty="0">
              <a:effectLst/>
              <a:ea typeface="Times New Roman" panose="02020603050405020304" pitchFamily="18" charset="0"/>
              <a:cs typeface="Times New Roman" panose="02020603050405020304" pitchFamily="18" charset="0"/>
            </a:endParaRPr>
          </a:p>
          <a:p>
            <a:pPr algn="just">
              <a:lnSpc>
                <a:spcPct val="107000"/>
              </a:lnSpc>
              <a:spcAft>
                <a:spcPts val="800"/>
              </a:spcAft>
            </a:pP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p>
            <a:pPr lvl="0">
              <a:lnSpc>
                <a:spcPct val="107000"/>
              </a:lnSpc>
              <a:spcAft>
                <a:spcPts val="800"/>
              </a:spcAft>
              <a:buFont typeface="Wingdings" panose="05000000000000000000" pitchFamily="2" charset="2"/>
              <a:buChar char="Ø"/>
            </a:pPr>
            <a:endParaRPr lang="en-ZA" sz="1800" dirty="0">
              <a:effectLst/>
              <a:latin typeface="Arial" panose="020B0604020202020204" pitchFamily="34" charset="0"/>
              <a:ea typeface="Calibri" panose="020F0502020204030204" pitchFamily="34" charset="0"/>
              <a:cs typeface="Times New Roman" panose="02020603050405020304" pitchFamily="18" charset="0"/>
            </a:endParaRPr>
          </a:p>
          <a:p>
            <a:endParaRPr lang="en-ZA" dirty="0"/>
          </a:p>
        </p:txBody>
      </p:sp>
    </p:spTree>
    <p:extLst>
      <p:ext uri="{BB962C8B-B14F-4D97-AF65-F5344CB8AC3E}">
        <p14:creationId xmlns:p14="http://schemas.microsoft.com/office/powerpoint/2010/main" val="2303863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3EEBE-547D-46DE-A5B4-BFA4BBD6DD7E}"/>
              </a:ext>
            </a:extLst>
          </p:cNvPr>
          <p:cNvSpPr>
            <a:spLocks noGrp="1"/>
          </p:cNvSpPr>
          <p:nvPr>
            <p:ph type="title"/>
          </p:nvPr>
        </p:nvSpPr>
        <p:spPr/>
        <p:txBody>
          <a:bodyPr/>
          <a:lstStyle/>
          <a:p>
            <a:pPr algn="ctr"/>
            <a:r>
              <a:rPr lang="en-US" b="1" dirty="0"/>
              <a:t>NDMC position and response to clause 5 of the BILL</a:t>
            </a:r>
            <a:endParaRPr lang="en-ZA" dirty="0"/>
          </a:p>
        </p:txBody>
      </p:sp>
      <p:sp>
        <p:nvSpPr>
          <p:cNvPr id="3" name="Content Placeholder 2">
            <a:extLst>
              <a:ext uri="{FF2B5EF4-FFF2-40B4-BE49-F238E27FC236}">
                <a16:creationId xmlns:a16="http://schemas.microsoft.com/office/drawing/2014/main" id="{C21BDF85-A19C-4759-87E7-796FF60F7BE9}"/>
              </a:ext>
            </a:extLst>
          </p:cNvPr>
          <p:cNvSpPr>
            <a:spLocks noGrp="1"/>
          </p:cNvSpPr>
          <p:nvPr>
            <p:ph sz="half" idx="2"/>
          </p:nvPr>
        </p:nvSpPr>
        <p:spPr/>
        <p:txBody>
          <a:bodyPr/>
          <a:lstStyle/>
          <a:p>
            <a:pPr marL="0" indent="0" algn="just">
              <a:lnSpc>
                <a:spcPct val="115000"/>
              </a:lnSpc>
              <a:spcAft>
                <a:spcPts val="800"/>
              </a:spcAft>
              <a:buNone/>
            </a:pPr>
            <a:r>
              <a:rPr lang="en-ZA" sz="1800" dirty="0">
                <a:effectLst/>
                <a:latin typeface="Calibri" panose="020F0502020204030204" pitchFamily="34" charset="0"/>
                <a:ea typeface="Times New Roman" panose="02020603050405020304" pitchFamily="18" charset="0"/>
                <a:cs typeface="Arial" panose="020B0604020202020204" pitchFamily="34" charset="0"/>
              </a:rPr>
              <a:t> </a:t>
            </a:r>
            <a:r>
              <a:rPr lang="en-ZA" b="1" i="1" dirty="0">
                <a:effectLst/>
                <a:ea typeface="Times-Bold"/>
                <a:cs typeface="Times New Roman" panose="02020603050405020304" pitchFamily="18" charset="0"/>
              </a:rPr>
              <a:t>CLAUSE 5 – </a:t>
            </a:r>
            <a:r>
              <a:rPr lang="en-ZA" i="1" dirty="0">
                <a:effectLst/>
                <a:ea typeface="Times-Bold"/>
                <a:cs typeface="Times New Roman" panose="02020603050405020304" pitchFamily="18" charset="0"/>
              </a:rPr>
              <a:t>seeks to</a:t>
            </a:r>
            <a:r>
              <a:rPr lang="en-ZA" b="1" i="1" dirty="0">
                <a:effectLst/>
                <a:ea typeface="Times-Bold"/>
                <a:cs typeface="Times New Roman" panose="02020603050405020304" pitchFamily="18" charset="0"/>
              </a:rPr>
              <a:t> </a:t>
            </a:r>
            <a:r>
              <a:rPr lang="en-ZA" i="1" dirty="0">
                <a:effectLst/>
                <a:ea typeface="Times New Roman" panose="02020603050405020304" pitchFamily="18" charset="0"/>
                <a:cs typeface="Times New Roman" panose="02020603050405020304" pitchFamily="18" charset="0"/>
              </a:rPr>
              <a:t>amend section 55 of the Act by providing inter alia that –</a:t>
            </a:r>
            <a:endParaRPr lang="en-ZA" dirty="0">
              <a:effectLst/>
              <a:ea typeface="Times New Roman" panose="02020603050405020304" pitchFamily="18" charset="0"/>
              <a:cs typeface="Times New Roman" panose="02020603050405020304" pitchFamily="18" charset="0"/>
            </a:endParaRPr>
          </a:p>
          <a:p>
            <a:pPr marL="342900" lvl="0" indent="-342900" algn="just">
              <a:lnSpc>
                <a:spcPct val="115000"/>
              </a:lnSpc>
              <a:buFont typeface="+mj-lt"/>
              <a:buAutoNum type="romanLcPeriod"/>
            </a:pPr>
            <a:r>
              <a:rPr lang="en-US" i="1" dirty="0">
                <a:effectLst/>
                <a:ea typeface="Calibri" panose="020F0502020204030204" pitchFamily="34" charset="0"/>
                <a:cs typeface="Arial" panose="020B0604020202020204" pitchFamily="34" charset="0"/>
              </a:rPr>
              <a:t>a local state of disaster may be effective only prospectively and for no more than 21 days, unless the Council resolves otherwise. </a:t>
            </a:r>
            <a:endParaRPr lang="en-ZA" dirty="0">
              <a:effectLst/>
              <a:ea typeface="Calibri" panose="020F0502020204030204" pitchFamily="34" charset="0"/>
              <a:cs typeface="Times New Roman" panose="02020603050405020304" pitchFamily="18" charset="0"/>
            </a:endParaRPr>
          </a:p>
          <a:p>
            <a:pPr marL="342900" lvl="0" indent="-342900" algn="just">
              <a:lnSpc>
                <a:spcPct val="115000"/>
              </a:lnSpc>
              <a:buFont typeface="+mj-lt"/>
              <a:buAutoNum type="romanLcPeriod"/>
            </a:pPr>
            <a:r>
              <a:rPr lang="en-US" i="1" dirty="0">
                <a:effectLst/>
                <a:ea typeface="Calibri" panose="020F0502020204030204" pitchFamily="34" charset="0"/>
                <a:cs typeface="Arial" panose="020B0604020202020204" pitchFamily="34" charset="0"/>
              </a:rPr>
              <a:t>a Council may terminate a local state of disaster before it lapses. </a:t>
            </a:r>
            <a:endParaRPr lang="en-ZA" dirty="0">
              <a:effectLst/>
              <a:ea typeface="Calibri" panose="020F0502020204030204" pitchFamily="34" charset="0"/>
              <a:cs typeface="Times New Roman" panose="02020603050405020304" pitchFamily="18" charset="0"/>
            </a:endParaRPr>
          </a:p>
          <a:p>
            <a:pPr marL="342900" lvl="0" indent="-342900" algn="just">
              <a:lnSpc>
                <a:spcPct val="115000"/>
              </a:lnSpc>
              <a:buFont typeface="+mj-lt"/>
              <a:buAutoNum type="romanLcPeriod"/>
            </a:pPr>
            <a:r>
              <a:rPr lang="en-US" i="1" dirty="0">
                <a:effectLst/>
                <a:ea typeface="Calibri" panose="020F0502020204030204" pitchFamily="34" charset="0"/>
                <a:cs typeface="Arial" panose="020B0604020202020204" pitchFamily="34" charset="0"/>
              </a:rPr>
              <a:t>a Council may extend a local state of disaster.</a:t>
            </a:r>
            <a:endParaRPr lang="en-ZA" dirty="0">
              <a:effectLst/>
              <a:ea typeface="Times New Roman" panose="02020603050405020304" pitchFamily="18" charset="0"/>
              <a:cs typeface="Times New Roman" panose="02020603050405020304" pitchFamily="18" charset="0"/>
            </a:endParaRPr>
          </a:p>
          <a:p>
            <a:pPr marL="0" indent="0">
              <a:lnSpc>
                <a:spcPct val="100000"/>
              </a:lnSpc>
              <a:buNone/>
              <a:defRPr/>
            </a:pPr>
            <a:r>
              <a:rPr lang="en-ZA" dirty="0">
                <a:effectLst/>
                <a:ea typeface="Arial" panose="020B0604020202020204" pitchFamily="34" charset="0"/>
                <a:cs typeface="Times New Roman" panose="02020603050405020304" pitchFamily="18" charset="0"/>
              </a:rPr>
              <a:t>These amendments are not recommended as it also fundamentally shifts the responsibility to extend a local state of disaster and alters the process of making Bylaws and Directions.</a:t>
            </a:r>
          </a:p>
          <a:p>
            <a:pPr marL="0" indent="0">
              <a:lnSpc>
                <a:spcPct val="100000"/>
              </a:lnSpc>
              <a:buNone/>
              <a:defRPr/>
            </a:pPr>
            <a:r>
              <a:rPr lang="en-ZA" dirty="0">
                <a:effectLst/>
                <a:ea typeface="Arial" panose="020B0604020202020204" pitchFamily="34" charset="0"/>
                <a:cs typeface="Times New Roman" panose="02020603050405020304" pitchFamily="18" charset="0"/>
              </a:rPr>
              <a:t>The same reasons for not supporting the amendments proposed in Clause 1 and 3 are articulated for this clause albeit that it is applicable for the local sphere of government.</a:t>
            </a:r>
            <a:endParaRPr lang="en-ZA" dirty="0">
              <a:effectLst/>
              <a:ea typeface="Times New Roman" panose="02020603050405020304" pitchFamily="18" charset="0"/>
              <a:cs typeface="Times New Roman" panose="02020603050405020304" pitchFamily="18" charset="0"/>
            </a:endParaRPr>
          </a:p>
          <a:p>
            <a:pPr marL="0" indent="0" algn="just">
              <a:lnSpc>
                <a:spcPct val="100000"/>
              </a:lnSpc>
              <a:spcAft>
                <a:spcPts val="800"/>
              </a:spcAft>
              <a:buNone/>
            </a:pPr>
            <a:r>
              <a:rPr lang="en-ZA" dirty="0">
                <a:effectLst/>
                <a:ea typeface="Arial" panose="020B0604020202020204" pitchFamily="34" charset="0"/>
                <a:cs typeface="Times New Roman" panose="02020603050405020304" pitchFamily="18" charset="0"/>
              </a:rPr>
              <a:t>In practical terms, a number of Councils have recognised that it is not ideally placed to</a:t>
            </a:r>
            <a:r>
              <a:rPr lang="en-ZA" dirty="0">
                <a:solidFill>
                  <a:srgbClr val="000000"/>
                </a:solidFill>
                <a:effectLst/>
                <a:ea typeface="Times New Roman" panose="02020603050405020304" pitchFamily="18" charset="0"/>
                <a:cs typeface="Times New Roman" panose="02020603050405020304" pitchFamily="18" charset="0"/>
              </a:rPr>
              <a:t> deal rapidly, effectively and comprehensively with a disaster in a way the Executive of a municipality can, especially if the Council is not in session when a disaster strikes. Subsequently Councils have </a:t>
            </a:r>
            <a:r>
              <a:rPr lang="en-ZA" dirty="0">
                <a:effectLst/>
                <a:ea typeface="Arial" panose="020B0604020202020204" pitchFamily="34" charset="0"/>
                <a:cs typeface="Times New Roman" panose="02020603050405020304" pitchFamily="18" charset="0"/>
              </a:rPr>
              <a:t> delegated the power to declare a local state of disaster to the mayor and / or mayoral committee. </a:t>
            </a:r>
            <a:endParaRPr lang="en-ZA"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474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52244-859D-4982-B06B-E4515FAB8E51}"/>
              </a:ext>
            </a:extLst>
          </p:cNvPr>
          <p:cNvSpPr>
            <a:spLocks noGrp="1"/>
          </p:cNvSpPr>
          <p:nvPr>
            <p:ph type="title"/>
          </p:nvPr>
        </p:nvSpPr>
        <p:spPr/>
        <p:txBody>
          <a:bodyPr/>
          <a:lstStyle/>
          <a:p>
            <a:pPr algn="ctr"/>
            <a:r>
              <a:rPr lang="en-US" b="1" dirty="0"/>
              <a:t>NDMC position and response to clause 6 of the BILL</a:t>
            </a:r>
            <a:endParaRPr lang="en-ZA" dirty="0"/>
          </a:p>
        </p:txBody>
      </p:sp>
      <p:sp>
        <p:nvSpPr>
          <p:cNvPr id="3" name="Content Placeholder 2">
            <a:extLst>
              <a:ext uri="{FF2B5EF4-FFF2-40B4-BE49-F238E27FC236}">
                <a16:creationId xmlns:a16="http://schemas.microsoft.com/office/drawing/2014/main" id="{208B3158-78F5-4C86-B71A-6E58325D91C1}"/>
              </a:ext>
            </a:extLst>
          </p:cNvPr>
          <p:cNvSpPr>
            <a:spLocks noGrp="1"/>
          </p:cNvSpPr>
          <p:nvPr>
            <p:ph sz="half" idx="2"/>
          </p:nvPr>
        </p:nvSpPr>
        <p:spPr/>
        <p:txBody>
          <a:bodyPr/>
          <a:lstStyle/>
          <a:p>
            <a:pPr marL="0" indent="0" algn="just">
              <a:lnSpc>
                <a:spcPct val="115000"/>
              </a:lnSpc>
              <a:spcAft>
                <a:spcPts val="800"/>
              </a:spcAft>
              <a:buNone/>
            </a:pPr>
            <a:r>
              <a:rPr lang="en-ZA" b="1" i="1" dirty="0">
                <a:effectLst/>
                <a:ea typeface="Times-Bold"/>
                <a:cs typeface="Times New Roman" panose="02020603050405020304" pitchFamily="18" charset="0"/>
              </a:rPr>
              <a:t>CLAUSE 6 – </a:t>
            </a:r>
            <a:r>
              <a:rPr lang="en-ZA" i="1" dirty="0">
                <a:effectLst/>
                <a:ea typeface="Times-Bold"/>
                <a:cs typeface="Times New Roman" panose="02020603050405020304" pitchFamily="18" charset="0"/>
              </a:rPr>
              <a:t>seeks to</a:t>
            </a:r>
            <a:r>
              <a:rPr lang="en-ZA" b="1" i="1" dirty="0">
                <a:effectLst/>
                <a:ea typeface="Times-Bold"/>
                <a:cs typeface="Times New Roman" panose="02020603050405020304" pitchFamily="18" charset="0"/>
              </a:rPr>
              <a:t> </a:t>
            </a:r>
            <a:r>
              <a:rPr lang="en-ZA" i="1" dirty="0">
                <a:effectLst/>
                <a:ea typeface="Times New Roman" panose="02020603050405020304" pitchFamily="18" charset="0"/>
                <a:cs typeface="Times New Roman" panose="02020603050405020304" pitchFamily="18" charset="0"/>
              </a:rPr>
              <a:t>insert section 55A into the Act by providing inter alia for –</a:t>
            </a:r>
            <a:endParaRPr lang="en-ZA" dirty="0">
              <a:effectLst/>
              <a:ea typeface="Times New Roman" panose="02020603050405020304" pitchFamily="18" charset="0"/>
              <a:cs typeface="Times New Roman" panose="02020603050405020304" pitchFamily="18" charset="0"/>
            </a:endParaRPr>
          </a:p>
          <a:p>
            <a:pPr marL="342900" lvl="0" indent="-342900" algn="just">
              <a:lnSpc>
                <a:spcPct val="107000"/>
              </a:lnSpc>
              <a:buFont typeface="+mj-lt"/>
              <a:buAutoNum type="romanLcPeriod"/>
            </a:pPr>
            <a:r>
              <a:rPr lang="en-US" i="1" dirty="0">
                <a:effectLst/>
                <a:ea typeface="Calibri" panose="020F0502020204030204" pitchFamily="34" charset="0"/>
                <a:cs typeface="Arial" panose="020B0604020202020204" pitchFamily="34" charset="0"/>
              </a:rPr>
              <a:t>Bylaws or directions to cease to be of force once the local state of disaster lapse.</a:t>
            </a:r>
            <a:endParaRPr lang="en-ZA" dirty="0">
              <a:effectLst/>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romanLcPeriod"/>
            </a:pPr>
            <a:r>
              <a:rPr lang="en-US" i="1" dirty="0">
                <a:effectLst/>
                <a:ea typeface="Calibri" panose="020F0502020204030204" pitchFamily="34" charset="0"/>
                <a:cs typeface="Arial" panose="020B0604020202020204" pitchFamily="34" charset="0"/>
              </a:rPr>
              <a:t>the validity of anything done under or by virtue of any regulation or direction from the time of the declaration of the local state of disaster to the time it lapses.</a:t>
            </a:r>
            <a:endParaRPr lang="en-ZA" dirty="0">
              <a:effectLst/>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ZA" dirty="0">
                <a:effectLst/>
                <a:ea typeface="Arial" panose="020B0604020202020204" pitchFamily="34" charset="0"/>
                <a:cs typeface="Times New Roman" panose="02020603050405020304" pitchFamily="18" charset="0"/>
              </a:rPr>
              <a:t>These amendments are not recommended and the same reasons for not supporting the amendments proposed for Clause 2 and 4 are articulated for this clause albeit that it is applicable for the local sphere of government.</a:t>
            </a:r>
            <a:endParaRPr lang="en-ZA" dirty="0">
              <a:effectLst/>
              <a:ea typeface="Times New Roman" panose="02020603050405020304" pitchFamily="18" charset="0"/>
              <a:cs typeface="Times New Roman" panose="02020603050405020304" pitchFamily="18" charset="0"/>
            </a:endParaRPr>
          </a:p>
          <a:p>
            <a:endParaRPr lang="en-ZA" dirty="0"/>
          </a:p>
        </p:txBody>
      </p:sp>
    </p:spTree>
    <p:extLst>
      <p:ext uri="{BB962C8B-B14F-4D97-AF65-F5344CB8AC3E}">
        <p14:creationId xmlns:p14="http://schemas.microsoft.com/office/powerpoint/2010/main" val="2055932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5EE98-D7A0-4557-881C-FE268D4BFEC2}"/>
              </a:ext>
            </a:extLst>
          </p:cNvPr>
          <p:cNvSpPr>
            <a:spLocks noGrp="1"/>
          </p:cNvSpPr>
          <p:nvPr>
            <p:ph type="title"/>
          </p:nvPr>
        </p:nvSpPr>
        <p:spPr/>
        <p:txBody>
          <a:bodyPr/>
          <a:lstStyle/>
          <a:p>
            <a:pPr algn="ctr"/>
            <a:r>
              <a:rPr lang="en-ZA" b="1" dirty="0">
                <a:effectLst/>
                <a:latin typeface="Arial" panose="020B0604020202020204" pitchFamily="34" charset="0"/>
                <a:ea typeface="Arial" panose="020B0604020202020204" pitchFamily="34" charset="0"/>
              </a:rPr>
              <a:t>Conclusions and recommendation</a:t>
            </a:r>
            <a:endParaRPr lang="en-ZA" dirty="0"/>
          </a:p>
        </p:txBody>
      </p:sp>
      <p:sp>
        <p:nvSpPr>
          <p:cNvPr id="3" name="Content Placeholder 2">
            <a:extLst>
              <a:ext uri="{FF2B5EF4-FFF2-40B4-BE49-F238E27FC236}">
                <a16:creationId xmlns:a16="http://schemas.microsoft.com/office/drawing/2014/main" id="{ECACF82A-7A9B-4526-B80A-57FA6F5C1C18}"/>
              </a:ext>
            </a:extLst>
          </p:cNvPr>
          <p:cNvSpPr>
            <a:spLocks noGrp="1"/>
          </p:cNvSpPr>
          <p:nvPr>
            <p:ph sz="half" idx="2"/>
          </p:nvPr>
        </p:nvSpPr>
        <p:spPr/>
        <p:txBody>
          <a:bodyPr/>
          <a:lstStyle/>
          <a:p>
            <a:pPr algn="just">
              <a:lnSpc>
                <a:spcPct val="100000"/>
              </a:lnSpc>
              <a:spcAft>
                <a:spcPts val="800"/>
              </a:spcAft>
              <a:buFont typeface="Wingdings" panose="05000000000000000000" pitchFamily="2" charset="2"/>
              <a:buChar char="Ø"/>
            </a:pPr>
            <a:r>
              <a:rPr lang="en-ZA" dirty="0">
                <a:solidFill>
                  <a:srgbClr val="000000"/>
                </a:solidFill>
                <a:effectLst/>
                <a:ea typeface="Times New Roman" panose="02020603050405020304" pitchFamily="18" charset="0"/>
                <a:cs typeface="Times New Roman" panose="02020603050405020304" pitchFamily="18" charset="0"/>
              </a:rPr>
              <a:t>The Minister, a Premier and a Council is sufficiently empowered by Sections 27, 41 and 55 of the Disaster Management Act, 2002 respectively to make regulations, bylaws and directions. </a:t>
            </a:r>
            <a:endParaRPr lang="en-ZA" dirty="0">
              <a:effectLst/>
              <a:ea typeface="Times New Roman" panose="02020603050405020304" pitchFamily="18" charset="0"/>
              <a:cs typeface="Times New Roman" panose="02020603050405020304" pitchFamily="18" charset="0"/>
            </a:endParaRPr>
          </a:p>
          <a:p>
            <a:pPr algn="just">
              <a:lnSpc>
                <a:spcPct val="100000"/>
              </a:lnSpc>
              <a:spcAft>
                <a:spcPts val="800"/>
              </a:spcAft>
              <a:buFont typeface="Wingdings" panose="05000000000000000000" pitchFamily="2" charset="2"/>
              <a:buChar char="Ø"/>
            </a:pPr>
            <a:r>
              <a:rPr lang="en-ZA" dirty="0">
                <a:solidFill>
                  <a:srgbClr val="000000"/>
                </a:solidFill>
                <a:effectLst/>
                <a:ea typeface="Times New Roman" panose="02020603050405020304" pitchFamily="18" charset="0"/>
                <a:cs typeface="Times New Roman" panose="02020603050405020304" pitchFamily="18" charset="0"/>
              </a:rPr>
              <a:t>The courts have found that the assignment of these functions is constitutional and functional and that sufficient mechanisms exist both in the </a:t>
            </a:r>
            <a:r>
              <a:rPr lang="en-ZA" dirty="0">
                <a:solidFill>
                  <a:srgbClr val="000000"/>
                </a:solidFill>
                <a:ea typeface="Times New Roman" panose="02020603050405020304" pitchFamily="18" charset="0"/>
                <a:cs typeface="Times New Roman" panose="02020603050405020304" pitchFamily="18" charset="0"/>
              </a:rPr>
              <a:t>Act, the Constitution, within other legislation (e.g. PAIA and PAJA) and within the structures of Parliament, provincial legislatures and Councils to perform adequate oversight on the work of the Executive. </a:t>
            </a:r>
          </a:p>
          <a:p>
            <a:pPr algn="just">
              <a:lnSpc>
                <a:spcPct val="100000"/>
              </a:lnSpc>
              <a:spcAft>
                <a:spcPts val="800"/>
              </a:spcAft>
              <a:buFont typeface="Wingdings" panose="05000000000000000000" pitchFamily="2" charset="2"/>
              <a:buChar char="Ø"/>
            </a:pPr>
            <a:r>
              <a:rPr lang="en-US" dirty="0"/>
              <a:t>The Legislature should continue with its ordinary functions as far as possible; it also needs to </a:t>
            </a:r>
            <a:r>
              <a:rPr lang="en-US" dirty="0" err="1"/>
              <a:t>scrutinise</a:t>
            </a:r>
            <a:r>
              <a:rPr lang="en-US" dirty="0"/>
              <a:t> the executive’s application of its delegated powers to help ensure that legislative measures are in line with the rule of law.</a:t>
            </a:r>
            <a:endParaRPr lang="en-ZA" dirty="0"/>
          </a:p>
          <a:p>
            <a:pPr algn="just">
              <a:lnSpc>
                <a:spcPct val="100000"/>
              </a:lnSpc>
              <a:spcAft>
                <a:spcPts val="800"/>
              </a:spcAft>
              <a:buFont typeface="Wingdings" panose="05000000000000000000" pitchFamily="2" charset="2"/>
              <a:buChar char="Ø"/>
            </a:pPr>
            <a:r>
              <a:rPr lang="en-ZA" dirty="0">
                <a:solidFill>
                  <a:srgbClr val="000000"/>
                </a:solidFill>
                <a:ea typeface="Times New Roman" panose="02020603050405020304" pitchFamily="18" charset="0"/>
                <a:cs typeface="Times New Roman" panose="02020603050405020304" pitchFamily="18" charset="0"/>
              </a:rPr>
              <a:t>T</a:t>
            </a:r>
            <a:r>
              <a:rPr lang="en-ZA" dirty="0">
                <a:solidFill>
                  <a:srgbClr val="000000"/>
                </a:solidFill>
                <a:effectLst/>
                <a:ea typeface="Times New Roman" panose="02020603050405020304" pitchFamily="18" charset="0"/>
                <a:cs typeface="Times New Roman" panose="02020603050405020304" pitchFamily="18" charset="0"/>
              </a:rPr>
              <a:t>he Bill in its current format seeks to alter this system in a way that may be counterproductive and hamper the speed and efficiency with which a disaster should be managed.</a:t>
            </a:r>
            <a:endParaRPr lang="en-ZA" dirty="0">
              <a:effectLst/>
              <a:ea typeface="Times New Roman" panose="02020603050405020304" pitchFamily="18" charset="0"/>
              <a:cs typeface="Times New Roman" panose="02020603050405020304" pitchFamily="18" charset="0"/>
            </a:endParaRPr>
          </a:p>
          <a:p>
            <a:pPr algn="just">
              <a:lnSpc>
                <a:spcPct val="100000"/>
              </a:lnSpc>
              <a:spcAft>
                <a:spcPts val="800"/>
              </a:spcAft>
              <a:buFont typeface="Wingdings" panose="05000000000000000000" pitchFamily="2" charset="2"/>
              <a:buChar char="Ø"/>
            </a:pPr>
            <a:r>
              <a:rPr lang="en-ZA" dirty="0">
                <a:solidFill>
                  <a:srgbClr val="000000"/>
                </a:solidFill>
                <a:effectLst/>
                <a:ea typeface="Times New Roman" panose="02020603050405020304" pitchFamily="18" charset="0"/>
                <a:cs typeface="Times New Roman" panose="02020603050405020304" pitchFamily="18" charset="0"/>
              </a:rPr>
              <a:t>It is recommended that the Portfolio Committee do not support the Bill.</a:t>
            </a:r>
            <a:endParaRPr lang="en-ZA"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55805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4766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7B044-C21A-49FD-AFAB-A917A598815D}"/>
              </a:ext>
            </a:extLst>
          </p:cNvPr>
          <p:cNvSpPr>
            <a:spLocks noGrp="1"/>
          </p:cNvSpPr>
          <p:nvPr>
            <p:ph type="title"/>
          </p:nvPr>
        </p:nvSpPr>
        <p:spPr/>
        <p:txBody>
          <a:bodyPr/>
          <a:lstStyle/>
          <a:p>
            <a:r>
              <a:rPr lang="en-US" dirty="0"/>
              <a:t>			</a:t>
            </a:r>
            <a:r>
              <a:rPr lang="en-US" b="1" dirty="0"/>
              <a:t>Purpose of the presentation</a:t>
            </a:r>
            <a:endParaRPr lang="en-ZA" b="1" dirty="0"/>
          </a:p>
        </p:txBody>
      </p:sp>
      <p:sp>
        <p:nvSpPr>
          <p:cNvPr id="3" name="Content Placeholder 2">
            <a:extLst>
              <a:ext uri="{FF2B5EF4-FFF2-40B4-BE49-F238E27FC236}">
                <a16:creationId xmlns:a16="http://schemas.microsoft.com/office/drawing/2014/main" id="{4B6000BD-FBBF-46D0-A3EA-26177424587F}"/>
              </a:ext>
            </a:extLst>
          </p:cNvPr>
          <p:cNvSpPr>
            <a:spLocks noGrp="1"/>
          </p:cNvSpPr>
          <p:nvPr>
            <p:ph sz="half" idx="2"/>
          </p:nvPr>
        </p:nvSpPr>
        <p:spPr>
          <a:xfrm>
            <a:off x="498684" y="2316480"/>
            <a:ext cx="11205636" cy="1112520"/>
          </a:xfrm>
        </p:spPr>
        <p:txBody>
          <a:bodyPr/>
          <a:lstStyle/>
          <a:p>
            <a:pPr marL="0" indent="0">
              <a:lnSpc>
                <a:spcPct val="150000"/>
              </a:lnSpc>
              <a:buNone/>
            </a:pPr>
            <a:r>
              <a:rPr lang="en-US" dirty="0"/>
              <a:t>The purpose of this presentation is to provide the NDMCs’ position on the Disaster Management Amendment Bill, 2021 introduced in Parliament as a Private Member’s Bill.</a:t>
            </a:r>
          </a:p>
          <a:p>
            <a:pPr marL="0" indent="0">
              <a:lnSpc>
                <a:spcPct val="150000"/>
              </a:lnSpc>
              <a:buNone/>
            </a:pPr>
            <a:endParaRPr lang="en-US" dirty="0"/>
          </a:p>
          <a:p>
            <a:pPr>
              <a:buFont typeface="Wingdings" panose="05000000000000000000" pitchFamily="2" charset="2"/>
              <a:buChar char="Ø"/>
            </a:pPr>
            <a:endParaRPr lang="en-US" dirty="0"/>
          </a:p>
          <a:p>
            <a:pPr>
              <a:buFont typeface="Wingdings" panose="05000000000000000000" pitchFamily="2" charset="2"/>
              <a:buChar char="Ø"/>
            </a:pPr>
            <a:endParaRPr lang="en-US" dirty="0"/>
          </a:p>
          <a:p>
            <a:pPr marL="0" indent="0">
              <a:buNone/>
            </a:pPr>
            <a:endParaRPr lang="en-ZA" dirty="0"/>
          </a:p>
        </p:txBody>
      </p:sp>
    </p:spTree>
    <p:extLst>
      <p:ext uri="{BB962C8B-B14F-4D97-AF65-F5344CB8AC3E}">
        <p14:creationId xmlns:p14="http://schemas.microsoft.com/office/powerpoint/2010/main" val="4038683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828D-EBA7-4601-867B-9AFB95900CA1}"/>
              </a:ext>
            </a:extLst>
          </p:cNvPr>
          <p:cNvSpPr>
            <a:spLocks noGrp="1"/>
          </p:cNvSpPr>
          <p:nvPr>
            <p:ph type="title"/>
          </p:nvPr>
        </p:nvSpPr>
        <p:spPr/>
        <p:txBody>
          <a:bodyPr/>
          <a:lstStyle/>
          <a:p>
            <a:pPr algn="ctr"/>
            <a:r>
              <a:rPr lang="en-ZA" b="1" dirty="0"/>
              <a:t>introduction</a:t>
            </a:r>
          </a:p>
        </p:txBody>
      </p:sp>
      <p:sp>
        <p:nvSpPr>
          <p:cNvPr id="3" name="Content Placeholder 2">
            <a:extLst>
              <a:ext uri="{FF2B5EF4-FFF2-40B4-BE49-F238E27FC236}">
                <a16:creationId xmlns:a16="http://schemas.microsoft.com/office/drawing/2014/main" id="{CA57634A-989D-43EA-9FDA-48382BDABFF4}"/>
              </a:ext>
            </a:extLst>
          </p:cNvPr>
          <p:cNvSpPr>
            <a:spLocks noGrp="1"/>
          </p:cNvSpPr>
          <p:nvPr>
            <p:ph sz="half" idx="2"/>
          </p:nvPr>
        </p:nvSpPr>
        <p:spPr>
          <a:xfrm>
            <a:off x="213360" y="681037"/>
            <a:ext cx="11897360" cy="5258012"/>
          </a:xfrm>
        </p:spPr>
        <p:txBody>
          <a:bodyPr/>
          <a:lstStyle/>
          <a:p>
            <a:pPr marL="0" lvl="0" indent="0" algn="just">
              <a:lnSpc>
                <a:spcPct val="107000"/>
              </a:lnSpc>
              <a:buNone/>
            </a:pPr>
            <a:r>
              <a:rPr lang="en-US" sz="1600" dirty="0">
                <a:effectLst/>
                <a:latin typeface="Arial" panose="020B0604020202020204" pitchFamily="34" charset="0"/>
                <a:ea typeface="Calibri" panose="020F0502020204030204" pitchFamily="34" charset="0"/>
                <a:cs typeface="Arial" panose="020B0604020202020204" pitchFamily="34" charset="0"/>
              </a:rPr>
              <a:t>According to the Memorandum on the Objects of the Bill – </a:t>
            </a:r>
            <a:endParaRPr lang="en-ZA" sz="16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lphaLcParenR"/>
            </a:pPr>
            <a:r>
              <a:rPr lang="en-US" sz="1600" dirty="0">
                <a:effectLst/>
                <a:latin typeface="Arial" panose="020B0604020202020204" pitchFamily="34" charset="0"/>
                <a:ea typeface="Calibri" panose="020F0502020204030204" pitchFamily="34" charset="0"/>
                <a:cs typeface="Arial" panose="020B0604020202020204" pitchFamily="34" charset="0"/>
              </a:rPr>
              <a:t>the Minister responsible for Cooperative Governance and Traditional Affairs declared a national state of disaster in terms of section 27 of the Disaster Management Act, 2002 (Act No. 57 of 2002) following the World Health </a:t>
            </a:r>
            <a:r>
              <a:rPr lang="en-US" sz="1600" dirty="0" err="1">
                <a:effectLst/>
                <a:latin typeface="Arial" panose="020B0604020202020204" pitchFamily="34" charset="0"/>
                <a:ea typeface="Calibri" panose="020F0502020204030204" pitchFamily="34" charset="0"/>
                <a:cs typeface="Arial" panose="020B0604020202020204" pitchFamily="34" charset="0"/>
              </a:rPr>
              <a:t>Organisations’</a:t>
            </a:r>
            <a:r>
              <a:rPr lang="en-US" sz="1600" dirty="0">
                <a:effectLst/>
                <a:latin typeface="Arial" panose="020B0604020202020204" pitchFamily="34" charset="0"/>
                <a:ea typeface="Calibri" panose="020F0502020204030204" pitchFamily="34" charset="0"/>
                <a:cs typeface="Arial" panose="020B0604020202020204" pitchFamily="34" charset="0"/>
              </a:rPr>
              <a:t> declaration of the novel coronavirus (COVID-19) outbreak.</a:t>
            </a:r>
            <a:endParaRPr lang="en-ZA" sz="16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lphaLcParenR"/>
            </a:pPr>
            <a:r>
              <a:rPr lang="en-US" sz="1600" dirty="0">
                <a:effectLst/>
                <a:latin typeface="Arial" panose="020B0604020202020204" pitchFamily="34" charset="0"/>
                <a:ea typeface="Calibri" panose="020F0502020204030204" pitchFamily="34" charset="0"/>
                <a:cs typeface="Arial" panose="020B0604020202020204" pitchFamily="34" charset="0"/>
              </a:rPr>
              <a:t>Various sets of regulations were published following the declaration of the national state of disaster, which imposed a national lockdown. </a:t>
            </a:r>
            <a:endParaRPr lang="en-ZA" sz="16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lphaLcParenR"/>
            </a:pPr>
            <a:r>
              <a:rPr lang="en-US" sz="1600" dirty="0">
                <a:effectLst/>
                <a:latin typeface="Arial" panose="020B0604020202020204" pitchFamily="34" charset="0"/>
                <a:ea typeface="Calibri" panose="020F0502020204030204" pitchFamily="34" charset="0"/>
                <a:cs typeface="Arial" panose="020B0604020202020204" pitchFamily="34" charset="0"/>
              </a:rPr>
              <a:t>The national state of disaster as well as the accompanying regulations had severe consequences and a negative impact on the lives of every citizen in South Africa. </a:t>
            </a:r>
            <a:endParaRPr lang="en-ZA" sz="16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lphaLcParenR"/>
            </a:pPr>
            <a:r>
              <a:rPr lang="en-US" sz="1600" dirty="0">
                <a:effectLst/>
                <a:latin typeface="Arial" panose="020B0604020202020204" pitchFamily="34" charset="0"/>
                <a:ea typeface="Calibri" panose="020F0502020204030204" pitchFamily="34" charset="0"/>
                <a:cs typeface="Arial" panose="020B0604020202020204" pitchFamily="34" charset="0"/>
              </a:rPr>
              <a:t>Citizens’ basic human rights were restricted and certain </a:t>
            </a:r>
            <a:r>
              <a:rPr lang="en-US" sz="1600" dirty="0" err="1">
                <a:effectLst/>
                <a:latin typeface="Arial" panose="020B0604020202020204" pitchFamily="34" charset="0"/>
                <a:ea typeface="Calibri" panose="020F0502020204030204" pitchFamily="34" charset="0"/>
                <a:cs typeface="Arial" panose="020B0604020202020204" pitchFamily="34" charset="0"/>
              </a:rPr>
              <a:t>behaviours</a:t>
            </a:r>
            <a:r>
              <a:rPr lang="en-US" sz="1600" dirty="0">
                <a:effectLst/>
                <a:latin typeface="Arial" panose="020B0604020202020204" pitchFamily="34" charset="0"/>
                <a:ea typeface="Calibri" panose="020F0502020204030204" pitchFamily="34" charset="0"/>
                <a:cs typeface="Arial" panose="020B0604020202020204" pitchFamily="34" charset="0"/>
              </a:rPr>
              <a:t> and actions were prohibited. </a:t>
            </a:r>
            <a:endParaRPr lang="en-ZA" sz="16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lphaLcParenR"/>
            </a:pPr>
            <a:r>
              <a:rPr lang="en-US" sz="1600" dirty="0">
                <a:effectLst/>
                <a:latin typeface="Arial" panose="020B0604020202020204" pitchFamily="34" charset="0"/>
                <a:ea typeface="Calibri" panose="020F0502020204030204" pitchFamily="34" charset="0"/>
                <a:cs typeface="Arial" panose="020B0604020202020204" pitchFamily="34" charset="0"/>
              </a:rPr>
              <a:t>The economic consequences were disastrous and millions of people lost their jobs. </a:t>
            </a:r>
            <a:endParaRPr lang="en-ZA" sz="16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lphaLcParenR"/>
            </a:pPr>
            <a:r>
              <a:rPr lang="en-US" sz="1600" dirty="0">
                <a:effectLst/>
                <a:latin typeface="Arial" panose="020B0604020202020204" pitchFamily="34" charset="0"/>
                <a:ea typeface="Calibri" panose="020F0502020204030204" pitchFamily="34" charset="0"/>
                <a:cs typeface="Arial" panose="020B0604020202020204" pitchFamily="34" charset="0"/>
              </a:rPr>
              <a:t>The Disaster Management Act does not currently provide adequate legislative accountability and oversight over the regulations published in terms of it, the duration of a state of disaster, nor in respect of the extension of a state of disaster. </a:t>
            </a:r>
            <a:endParaRPr lang="en-ZA" sz="16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lphaLcParenR"/>
            </a:pPr>
            <a:r>
              <a:rPr lang="en-US" sz="1600" dirty="0">
                <a:effectLst/>
                <a:latin typeface="Arial" panose="020B0604020202020204" pitchFamily="34" charset="0"/>
                <a:ea typeface="Calibri" panose="020F0502020204030204" pitchFamily="34" charset="0"/>
                <a:cs typeface="Arial" panose="020B0604020202020204" pitchFamily="34" charset="0"/>
              </a:rPr>
              <a:t>It is contended that in a constitutional democracy, any legislation, which has such severe consequences and which impacts all the citizens and their human rights should be subject to more legislative accountability and oversight. Notable however is that there is no reference to Section 36 of the Constitution in as far as it pertains to matters relating to emergency management. </a:t>
            </a:r>
            <a:endParaRPr lang="en-ZA" sz="1600" dirty="0">
              <a:effectLst/>
              <a:latin typeface="Arial" panose="020B0604020202020204" pitchFamily="34" charset="0"/>
              <a:ea typeface="Calibri" panose="020F0502020204030204" pitchFamily="34" charset="0"/>
              <a:cs typeface="Times New Roman" panose="02020603050405020304" pitchFamily="18" charset="0"/>
            </a:endParaRPr>
          </a:p>
          <a:p>
            <a:pPr marL="0" indent="0" algn="just">
              <a:buNone/>
            </a:pPr>
            <a:endParaRPr lang="en-ZA" sz="2400" dirty="0"/>
          </a:p>
        </p:txBody>
      </p:sp>
    </p:spTree>
    <p:extLst>
      <p:ext uri="{BB962C8B-B14F-4D97-AF65-F5344CB8AC3E}">
        <p14:creationId xmlns:p14="http://schemas.microsoft.com/office/powerpoint/2010/main" val="3273626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828D-EBA7-4601-867B-9AFB95900CA1}"/>
              </a:ext>
            </a:extLst>
          </p:cNvPr>
          <p:cNvSpPr>
            <a:spLocks noGrp="1"/>
          </p:cNvSpPr>
          <p:nvPr>
            <p:ph type="title"/>
          </p:nvPr>
        </p:nvSpPr>
        <p:spPr/>
        <p:txBody>
          <a:bodyPr/>
          <a:lstStyle/>
          <a:p>
            <a:pPr algn="ctr"/>
            <a:r>
              <a:rPr lang="en-ZA" b="1" dirty="0"/>
              <a:t>Introduction (Cont.)</a:t>
            </a:r>
          </a:p>
        </p:txBody>
      </p:sp>
      <p:sp>
        <p:nvSpPr>
          <p:cNvPr id="3" name="Content Placeholder 2">
            <a:extLst>
              <a:ext uri="{FF2B5EF4-FFF2-40B4-BE49-F238E27FC236}">
                <a16:creationId xmlns:a16="http://schemas.microsoft.com/office/drawing/2014/main" id="{CA57634A-989D-43EA-9FDA-48382BDABFF4}"/>
              </a:ext>
            </a:extLst>
          </p:cNvPr>
          <p:cNvSpPr>
            <a:spLocks noGrp="1"/>
          </p:cNvSpPr>
          <p:nvPr>
            <p:ph sz="half" idx="2"/>
          </p:nvPr>
        </p:nvSpPr>
        <p:spPr>
          <a:xfrm>
            <a:off x="498684" y="882316"/>
            <a:ext cx="11205636" cy="5258012"/>
          </a:xfrm>
        </p:spPr>
        <p:txBody>
          <a:bodyPr/>
          <a:lstStyle/>
          <a:p>
            <a:pPr marL="0" lvl="0" indent="0" algn="just">
              <a:lnSpc>
                <a:spcPct val="100000"/>
              </a:lnSpc>
              <a:buNone/>
            </a:pPr>
            <a:r>
              <a:rPr lang="en-US" dirty="0">
                <a:effectLst/>
                <a:latin typeface="Arial" panose="020B0604020202020204" pitchFamily="34" charset="0"/>
                <a:ea typeface="Calibri" panose="020F0502020204030204" pitchFamily="34" charset="0"/>
                <a:cs typeface="Arial" panose="020B0604020202020204" pitchFamily="34" charset="0"/>
              </a:rPr>
              <a:t>The Bill subsequently seeks to amend the Disaster Management Act, 2002, so as to:</a:t>
            </a:r>
            <a:endParaRPr lang="en-ZA" dirty="0">
              <a:effectLst/>
              <a:latin typeface="Arial" panose="020B0604020202020204" pitchFamily="34" charset="0"/>
              <a:ea typeface="Calibri" panose="020F0502020204030204" pitchFamily="34" charset="0"/>
              <a:cs typeface="Times New Roman" panose="02020603050405020304" pitchFamily="18" charset="0"/>
            </a:endParaRPr>
          </a:p>
          <a:p>
            <a:pPr lvl="0" algn="just">
              <a:lnSpc>
                <a:spcPct val="100000"/>
              </a:lnSpc>
              <a:buFont typeface="Wingdings" panose="05000000000000000000" pitchFamily="2" charset="2"/>
              <a:buChar char="Ø"/>
            </a:pPr>
            <a:r>
              <a:rPr lang="en-US" dirty="0">
                <a:effectLst/>
                <a:latin typeface="Arial" panose="020B0604020202020204" pitchFamily="34" charset="0"/>
                <a:ea typeface="Calibri" panose="020F0502020204030204" pitchFamily="34" charset="0"/>
                <a:cs typeface="Arial" panose="020B0604020202020204" pitchFamily="34" charset="0"/>
              </a:rPr>
              <a:t>amend the duration of a state of disaster; </a:t>
            </a:r>
            <a:endParaRPr lang="en-ZA" dirty="0">
              <a:effectLst/>
              <a:latin typeface="Arial" panose="020B0604020202020204" pitchFamily="34" charset="0"/>
              <a:ea typeface="Calibri" panose="020F0502020204030204" pitchFamily="34" charset="0"/>
              <a:cs typeface="Arial" panose="020B0604020202020204" pitchFamily="34" charset="0"/>
            </a:endParaRPr>
          </a:p>
          <a:p>
            <a:pPr lvl="0" algn="just">
              <a:lnSpc>
                <a:spcPct val="100000"/>
              </a:lnSpc>
              <a:spcAft>
                <a:spcPts val="800"/>
              </a:spcAft>
              <a:buFont typeface="Wingdings" panose="05000000000000000000" pitchFamily="2" charset="2"/>
              <a:buChar char="Ø"/>
            </a:pPr>
            <a:r>
              <a:rPr lang="en-US" dirty="0">
                <a:effectLst/>
                <a:latin typeface="Arial" panose="020B0604020202020204" pitchFamily="34" charset="0"/>
                <a:ea typeface="Calibri" panose="020F0502020204030204" pitchFamily="34" charset="0"/>
                <a:cs typeface="Arial" panose="020B0604020202020204" pitchFamily="34" charset="0"/>
              </a:rPr>
              <a:t>to provide that any action/s taken as a result of a declaration of a state of disaster is only effective prospectively; </a:t>
            </a:r>
          </a:p>
          <a:p>
            <a:pPr lvl="0" algn="just">
              <a:lnSpc>
                <a:spcPct val="100000"/>
              </a:lnSpc>
              <a:buFont typeface="Wingdings" panose="05000000000000000000" pitchFamily="2" charset="2"/>
              <a:buChar char="Ø"/>
            </a:pPr>
            <a:r>
              <a:rPr lang="en-US" dirty="0">
                <a:effectLst/>
                <a:latin typeface="Arial" panose="020B0604020202020204" pitchFamily="34" charset="0"/>
                <a:ea typeface="Calibri" panose="020F0502020204030204" pitchFamily="34" charset="0"/>
                <a:cs typeface="Arial" panose="020B0604020202020204" pitchFamily="34" charset="0"/>
              </a:rPr>
              <a:t>to further provide that only the National Assembly, provincial legislature or council of a municipality may resolve to extend a national, provincial or local state of disaster respectively, and </a:t>
            </a:r>
            <a:endParaRPr lang="en-ZA" dirty="0">
              <a:effectLst/>
              <a:latin typeface="Arial" panose="020B0604020202020204" pitchFamily="34" charset="0"/>
              <a:ea typeface="Calibri" panose="020F0502020204030204" pitchFamily="34" charset="0"/>
              <a:cs typeface="Arial" panose="020B0604020202020204" pitchFamily="34" charset="0"/>
            </a:endParaRPr>
          </a:p>
          <a:p>
            <a:pPr lvl="0" algn="just">
              <a:lnSpc>
                <a:spcPct val="100000"/>
              </a:lnSpc>
              <a:buFont typeface="Wingdings" panose="05000000000000000000" pitchFamily="2" charset="2"/>
              <a:buChar char="Ø"/>
            </a:pPr>
            <a:r>
              <a:rPr lang="en-US" dirty="0">
                <a:effectLst/>
                <a:latin typeface="Arial" panose="020B0604020202020204" pitchFamily="34" charset="0"/>
                <a:ea typeface="Calibri" panose="020F0502020204030204" pitchFamily="34" charset="0"/>
                <a:cs typeface="Arial" panose="020B0604020202020204" pitchFamily="34" charset="0"/>
              </a:rPr>
              <a:t>to provide for the duration of the extension; </a:t>
            </a:r>
            <a:endParaRPr lang="en-ZA" dirty="0">
              <a:effectLst/>
              <a:latin typeface="Arial" panose="020B0604020202020204" pitchFamily="34" charset="0"/>
              <a:ea typeface="Calibri" panose="020F0502020204030204" pitchFamily="34" charset="0"/>
              <a:cs typeface="Arial" panose="020B0604020202020204" pitchFamily="34" charset="0"/>
            </a:endParaRPr>
          </a:p>
          <a:p>
            <a:pPr lvl="0" algn="just">
              <a:lnSpc>
                <a:spcPct val="100000"/>
              </a:lnSpc>
              <a:buFont typeface="Wingdings" panose="05000000000000000000" pitchFamily="2" charset="2"/>
              <a:buChar char="Ø"/>
            </a:pPr>
            <a:r>
              <a:rPr lang="en-US" dirty="0">
                <a:effectLst/>
                <a:latin typeface="Arial" panose="020B0604020202020204" pitchFamily="34" charset="0"/>
                <a:ea typeface="Calibri" panose="020F0502020204030204" pitchFamily="34" charset="0"/>
                <a:cs typeface="Arial" panose="020B0604020202020204" pitchFamily="34" charset="0"/>
              </a:rPr>
              <a:t>to further provide for the requisite majorities required in the National Assembly, provincial legislature and council of a municipality in order to extend a national, provincial or local state of disaster respectively; </a:t>
            </a:r>
            <a:endParaRPr lang="en-ZA" dirty="0">
              <a:effectLst/>
              <a:latin typeface="Arial" panose="020B0604020202020204" pitchFamily="34" charset="0"/>
              <a:ea typeface="Calibri" panose="020F0502020204030204" pitchFamily="34" charset="0"/>
              <a:cs typeface="Arial" panose="020B0604020202020204" pitchFamily="34" charset="0"/>
            </a:endParaRPr>
          </a:p>
          <a:p>
            <a:pPr marL="0" indent="0" algn="just">
              <a:buNone/>
            </a:pPr>
            <a:endParaRPr lang="en-ZA" sz="2400" dirty="0"/>
          </a:p>
        </p:txBody>
      </p:sp>
    </p:spTree>
    <p:extLst>
      <p:ext uri="{BB962C8B-B14F-4D97-AF65-F5344CB8AC3E}">
        <p14:creationId xmlns:p14="http://schemas.microsoft.com/office/powerpoint/2010/main" val="3855325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4794E-EF3C-48A8-AE93-63DC006531C6}"/>
              </a:ext>
            </a:extLst>
          </p:cNvPr>
          <p:cNvSpPr>
            <a:spLocks noGrp="1"/>
          </p:cNvSpPr>
          <p:nvPr>
            <p:ph type="title"/>
          </p:nvPr>
        </p:nvSpPr>
        <p:spPr/>
        <p:txBody>
          <a:bodyPr/>
          <a:lstStyle/>
          <a:p>
            <a:r>
              <a:rPr lang="en-US" b="1" dirty="0"/>
              <a:t>                                       Introduction (Cont.)</a:t>
            </a:r>
            <a:endParaRPr lang="en-ZA" b="1" dirty="0"/>
          </a:p>
        </p:txBody>
      </p:sp>
      <p:sp>
        <p:nvSpPr>
          <p:cNvPr id="3" name="Content Placeholder 2">
            <a:extLst>
              <a:ext uri="{FF2B5EF4-FFF2-40B4-BE49-F238E27FC236}">
                <a16:creationId xmlns:a16="http://schemas.microsoft.com/office/drawing/2014/main" id="{19B2E1D0-6369-4BAB-B856-87F8105BFF1B}"/>
              </a:ext>
            </a:extLst>
          </p:cNvPr>
          <p:cNvSpPr>
            <a:spLocks noGrp="1"/>
          </p:cNvSpPr>
          <p:nvPr>
            <p:ph sz="half" idx="2"/>
          </p:nvPr>
        </p:nvSpPr>
        <p:spPr/>
        <p:txBody>
          <a:bodyPr/>
          <a:lstStyle/>
          <a:p>
            <a:pPr marL="342900" lvl="0" indent="-342900" algn="just">
              <a:lnSpc>
                <a:spcPct val="107000"/>
              </a:lnSpc>
              <a:buFont typeface="Symbol" panose="05050102010706020507" pitchFamily="18" charset="2"/>
              <a:buChar char=""/>
            </a:pP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0000"/>
              </a:lnSpc>
              <a:buFont typeface="Wingdings" panose="05000000000000000000" pitchFamily="2" charset="2"/>
              <a:buChar char="Ø"/>
            </a:pPr>
            <a:r>
              <a:rPr lang="en-US" dirty="0">
                <a:effectLst/>
                <a:latin typeface="Arial" panose="020B0604020202020204" pitchFamily="34" charset="0"/>
                <a:ea typeface="Calibri" panose="020F0502020204030204" pitchFamily="34" charset="0"/>
                <a:cs typeface="Arial" panose="020B0604020202020204" pitchFamily="34" charset="0"/>
              </a:rPr>
              <a:t>to provide that a resolution to extend a national, provincial or local state of disaster as the case may be, may only be adopted after a public debate in the respective legislatures;</a:t>
            </a:r>
          </a:p>
          <a:p>
            <a:pPr lvl="0" algn="just">
              <a:lnSpc>
                <a:spcPct val="100000"/>
              </a:lnSpc>
              <a:buFont typeface="Wingdings" panose="05000000000000000000" pitchFamily="2" charset="2"/>
              <a:buChar char="Ø"/>
            </a:pPr>
            <a:r>
              <a:rPr lang="en-US" dirty="0">
                <a:effectLst/>
                <a:latin typeface="Arial" panose="020B0604020202020204" pitchFamily="34" charset="0"/>
                <a:ea typeface="Calibri" panose="020F0502020204030204" pitchFamily="34" charset="0"/>
                <a:cs typeface="Arial" panose="020B0604020202020204" pitchFamily="34" charset="0"/>
              </a:rPr>
              <a:t>to provide for oversight by the National Assembly and provincial legislature over a national or provincial state of disaster respectively; </a:t>
            </a:r>
            <a:endParaRPr lang="en-ZA" dirty="0">
              <a:effectLst/>
              <a:latin typeface="Arial" panose="020B0604020202020204" pitchFamily="34" charset="0"/>
              <a:ea typeface="Calibri" panose="020F0502020204030204" pitchFamily="34" charset="0"/>
              <a:cs typeface="Arial" panose="020B0604020202020204" pitchFamily="34" charset="0"/>
            </a:endParaRPr>
          </a:p>
          <a:p>
            <a:pPr lvl="0" algn="just">
              <a:lnSpc>
                <a:spcPct val="100000"/>
              </a:lnSpc>
              <a:buFont typeface="Wingdings" panose="05000000000000000000" pitchFamily="2" charset="2"/>
              <a:buChar char="Ø"/>
            </a:pPr>
            <a:r>
              <a:rPr lang="en-US" dirty="0">
                <a:effectLst/>
                <a:latin typeface="Arial" panose="020B0604020202020204" pitchFamily="34" charset="0"/>
                <a:ea typeface="Calibri" panose="020F0502020204030204" pitchFamily="34" charset="0"/>
                <a:cs typeface="Arial" panose="020B0604020202020204" pitchFamily="34" charset="0"/>
              </a:rPr>
              <a:t>to amend the provisions dealing with the lapsing of a national, provincial or local state of disaster and </a:t>
            </a:r>
            <a:endParaRPr lang="en-ZA" dirty="0">
              <a:effectLst/>
              <a:latin typeface="Arial" panose="020B0604020202020204" pitchFamily="34" charset="0"/>
              <a:ea typeface="Calibri" panose="020F0502020204030204" pitchFamily="34" charset="0"/>
              <a:cs typeface="Arial" panose="020B0604020202020204" pitchFamily="34" charset="0"/>
            </a:endParaRPr>
          </a:p>
          <a:p>
            <a:pPr lvl="0" algn="just">
              <a:lnSpc>
                <a:spcPct val="100000"/>
              </a:lnSpc>
              <a:buFont typeface="Wingdings" panose="05000000000000000000" pitchFamily="2" charset="2"/>
              <a:buChar char="Ø"/>
            </a:pPr>
            <a:r>
              <a:rPr lang="en-US" dirty="0">
                <a:effectLst/>
                <a:latin typeface="Arial" panose="020B0604020202020204" pitchFamily="34" charset="0"/>
                <a:ea typeface="Calibri" panose="020F0502020204030204" pitchFamily="34" charset="0"/>
                <a:cs typeface="Arial" panose="020B0604020202020204" pitchFamily="34" charset="0"/>
              </a:rPr>
              <a:t>the termination of the regulations and by-laws made in terms of it as the case may be; and </a:t>
            </a:r>
            <a:endParaRPr lang="en-ZA" dirty="0">
              <a:effectLst/>
              <a:latin typeface="Arial" panose="020B0604020202020204" pitchFamily="34" charset="0"/>
              <a:ea typeface="Calibri" panose="020F0502020204030204" pitchFamily="34" charset="0"/>
              <a:cs typeface="Arial" panose="020B0604020202020204" pitchFamily="34" charset="0"/>
            </a:endParaRPr>
          </a:p>
          <a:p>
            <a:pPr lvl="0" algn="just">
              <a:lnSpc>
                <a:spcPct val="100000"/>
              </a:lnSpc>
              <a:spcAft>
                <a:spcPts val="800"/>
              </a:spcAft>
              <a:buFont typeface="Wingdings" panose="05000000000000000000" pitchFamily="2" charset="2"/>
              <a:buChar char="Ø"/>
            </a:pPr>
            <a:r>
              <a:rPr lang="en-US" dirty="0">
                <a:effectLst/>
                <a:latin typeface="Arial" panose="020B0604020202020204" pitchFamily="34" charset="0"/>
                <a:ea typeface="Calibri" panose="020F0502020204030204" pitchFamily="34" charset="0"/>
                <a:cs typeface="Arial" panose="020B0604020202020204" pitchFamily="34" charset="0"/>
              </a:rPr>
              <a:t>to provide for matters connected therewith.</a:t>
            </a:r>
          </a:p>
          <a:p>
            <a:pPr marL="0" indent="0">
              <a:buNone/>
            </a:pPr>
            <a:endParaRPr lang="en-ZA" sz="1600" dirty="0">
              <a:effectLst/>
              <a:latin typeface="Arial" panose="020B0604020202020204" pitchFamily="34" charset="0"/>
              <a:ea typeface="Calibri" panose="020F0502020204030204" pitchFamily="34" charset="0"/>
              <a:cs typeface="Times New Roman" panose="02020603050405020304" pitchFamily="18" charset="0"/>
            </a:endParaRPr>
          </a:p>
          <a:p>
            <a:pPr marL="0" lvl="0" indent="0" algn="just">
              <a:lnSpc>
                <a:spcPct val="107000"/>
              </a:lnSpc>
              <a:spcAft>
                <a:spcPts val="800"/>
              </a:spcAft>
              <a:buNone/>
            </a:pPr>
            <a:endParaRPr lang="en-ZA"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Symbol" panose="05050102010706020507" pitchFamily="18" charset="2"/>
              <a:buChar char=""/>
            </a:pPr>
            <a:endParaRPr lang="en-ZA" sz="2000" dirty="0">
              <a:effectLst/>
              <a:latin typeface="Arial" panose="020B0604020202020204" pitchFamily="34" charset="0"/>
              <a:ea typeface="Calibri" panose="020F0502020204030204" pitchFamily="34" charset="0"/>
              <a:cs typeface="Arial" panose="020B0604020202020204" pitchFamily="34" charset="0"/>
            </a:endParaRPr>
          </a:p>
          <a:p>
            <a:endParaRPr lang="en-ZA" dirty="0"/>
          </a:p>
        </p:txBody>
      </p:sp>
    </p:spTree>
    <p:extLst>
      <p:ext uri="{BB962C8B-B14F-4D97-AF65-F5344CB8AC3E}">
        <p14:creationId xmlns:p14="http://schemas.microsoft.com/office/powerpoint/2010/main" val="3345658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43722-8897-45B4-BE2C-AB9A447D2FBA}"/>
              </a:ext>
            </a:extLst>
          </p:cNvPr>
          <p:cNvSpPr>
            <a:spLocks noGrp="1"/>
          </p:cNvSpPr>
          <p:nvPr>
            <p:ph type="title"/>
          </p:nvPr>
        </p:nvSpPr>
        <p:spPr/>
        <p:txBody>
          <a:bodyPr/>
          <a:lstStyle/>
          <a:p>
            <a:pPr algn="ctr"/>
            <a:r>
              <a:rPr lang="en-US" b="1" dirty="0"/>
              <a:t>NDMC position and response in General on the BILL</a:t>
            </a:r>
            <a:br>
              <a:rPr lang="en-US" dirty="0"/>
            </a:br>
            <a:endParaRPr lang="en-ZA" dirty="0"/>
          </a:p>
        </p:txBody>
      </p:sp>
      <p:sp>
        <p:nvSpPr>
          <p:cNvPr id="3" name="Content Placeholder 2">
            <a:extLst>
              <a:ext uri="{FF2B5EF4-FFF2-40B4-BE49-F238E27FC236}">
                <a16:creationId xmlns:a16="http://schemas.microsoft.com/office/drawing/2014/main" id="{CA16C4A7-2307-4049-AAC2-3E8F0C783CDD}"/>
              </a:ext>
            </a:extLst>
          </p:cNvPr>
          <p:cNvSpPr>
            <a:spLocks noGrp="1"/>
          </p:cNvSpPr>
          <p:nvPr>
            <p:ph sz="half" idx="2"/>
          </p:nvPr>
        </p:nvSpPr>
        <p:spPr/>
        <p:txBody>
          <a:bodyPr/>
          <a:lstStyle/>
          <a:p>
            <a:pPr marL="0" indent="0" algn="just">
              <a:lnSpc>
                <a:spcPct val="100000"/>
              </a:lnSpc>
              <a:buNone/>
            </a:pPr>
            <a:r>
              <a:rPr lang="en-US" sz="2000" dirty="0">
                <a:effectLst/>
                <a:ea typeface="Calibri" panose="020F0502020204030204" pitchFamily="34" charset="0"/>
                <a:cs typeface="Arial" panose="020B0604020202020204" pitchFamily="34" charset="0"/>
              </a:rPr>
              <a:t>The National Disaster Management Centre has the authority in terms of section 15(1)(f)(i) of the Disaster Management Act, 2002, to make recommendations on </a:t>
            </a:r>
            <a:r>
              <a:rPr lang="en-US" sz="2000" dirty="0">
                <a:ea typeface="Calibri" panose="020F0502020204030204" pitchFamily="34" charset="0"/>
                <a:cs typeface="Arial" panose="020B0604020202020204" pitchFamily="34" charset="0"/>
              </a:rPr>
              <a:t>draft legislation affecting the Act, </a:t>
            </a:r>
          </a:p>
          <a:p>
            <a:pPr marL="0" indent="0" algn="just">
              <a:lnSpc>
                <a:spcPct val="100000"/>
              </a:lnSpc>
              <a:buNone/>
            </a:pPr>
            <a:r>
              <a:rPr lang="en-US" sz="2000" dirty="0">
                <a:effectLst/>
                <a:ea typeface="Calibri" panose="020F0502020204030204" pitchFamily="34" charset="0"/>
                <a:cs typeface="Arial" panose="020B0604020202020204" pitchFamily="34" charset="0"/>
              </a:rPr>
              <a:t>Having considered the proposals and the effect the Bill may have on the disaster management function, having considered the court findings and other affirmative cases and their effect on the Bill, provides the following position and response to the Portfolio Committee tasked to process the Bill:</a:t>
            </a:r>
          </a:p>
          <a:p>
            <a:pPr marL="0" indent="0" algn="just">
              <a:lnSpc>
                <a:spcPct val="100000"/>
              </a:lnSpc>
              <a:buNone/>
            </a:pPr>
            <a:r>
              <a:rPr lang="en-ZA" dirty="0">
                <a:effectLst/>
                <a:ea typeface="Times New Roman" panose="02020603050405020304" pitchFamily="18" charset="0"/>
                <a:cs typeface="Arial" panose="020B0604020202020204" pitchFamily="34" charset="0"/>
              </a:rPr>
              <a:t>The Courts, during 2020 and 2021, in the De Beer</a:t>
            </a:r>
            <a:r>
              <a:rPr lang="en-ZA" baseline="30000" dirty="0">
                <a:effectLst/>
                <a:ea typeface="Times New Roman" panose="02020603050405020304" pitchFamily="18" charset="0"/>
                <a:cs typeface="Arial" panose="020B0604020202020204" pitchFamily="34" charset="0"/>
              </a:rPr>
              <a:t>1</a:t>
            </a:r>
            <a:r>
              <a:rPr lang="en-ZA" dirty="0">
                <a:effectLst/>
                <a:ea typeface="Times New Roman" panose="02020603050405020304" pitchFamily="18" charset="0"/>
                <a:cs typeface="Arial" panose="020B0604020202020204" pitchFamily="34" charset="0"/>
              </a:rPr>
              <a:t>, Esau</a:t>
            </a:r>
            <a:r>
              <a:rPr lang="en-ZA" baseline="30000" dirty="0">
                <a:effectLst/>
                <a:ea typeface="Times New Roman" panose="02020603050405020304" pitchFamily="18" charset="0"/>
                <a:cs typeface="Arial" panose="020B0604020202020204" pitchFamily="34" charset="0"/>
              </a:rPr>
              <a:t>2</a:t>
            </a:r>
            <a:r>
              <a:rPr lang="en-ZA" dirty="0">
                <a:effectLst/>
                <a:ea typeface="Times New Roman" panose="02020603050405020304" pitchFamily="18" charset="0"/>
                <a:cs typeface="Arial" panose="020B0604020202020204" pitchFamily="34" charset="0"/>
              </a:rPr>
              <a:t>, Freedom Front Plus</a:t>
            </a:r>
            <a:r>
              <a:rPr lang="en-ZA" baseline="30000" dirty="0">
                <a:effectLst/>
                <a:ea typeface="Times New Roman" panose="02020603050405020304" pitchFamily="18" charset="0"/>
                <a:cs typeface="Arial" panose="020B0604020202020204" pitchFamily="34" charset="0"/>
              </a:rPr>
              <a:t>3</a:t>
            </a:r>
            <a:r>
              <a:rPr lang="en-ZA" dirty="0">
                <a:effectLst/>
                <a:ea typeface="Times New Roman" panose="02020603050405020304" pitchFamily="18" charset="0"/>
                <a:cs typeface="Arial" panose="020B0604020202020204" pitchFamily="34" charset="0"/>
              </a:rPr>
              <a:t>, Helen </a:t>
            </a:r>
            <a:r>
              <a:rPr lang="en-ZA" dirty="0" err="1">
                <a:effectLst/>
                <a:ea typeface="Times New Roman" panose="02020603050405020304" pitchFamily="18" charset="0"/>
                <a:cs typeface="Arial" panose="020B0604020202020204" pitchFamily="34" charset="0"/>
              </a:rPr>
              <a:t>Suzman</a:t>
            </a:r>
            <a:r>
              <a:rPr lang="en-ZA" dirty="0">
                <a:effectLst/>
                <a:ea typeface="Times New Roman" panose="02020603050405020304" pitchFamily="18" charset="0"/>
                <a:cs typeface="Arial" panose="020B0604020202020204" pitchFamily="34" charset="0"/>
              </a:rPr>
              <a:t> Foundation</a:t>
            </a:r>
            <a:r>
              <a:rPr lang="en-ZA" baseline="30000" dirty="0">
                <a:effectLst/>
                <a:ea typeface="Times New Roman" panose="02020603050405020304" pitchFamily="18" charset="0"/>
                <a:cs typeface="Arial" panose="020B0604020202020204" pitchFamily="34" charset="0"/>
              </a:rPr>
              <a:t>4</a:t>
            </a:r>
            <a:r>
              <a:rPr lang="en-ZA" dirty="0">
                <a:effectLst/>
                <a:ea typeface="Times New Roman" panose="02020603050405020304" pitchFamily="18" charset="0"/>
                <a:cs typeface="Arial" panose="020B0604020202020204" pitchFamily="34" charset="0"/>
              </a:rPr>
              <a:t> and the Democratic Alliance</a:t>
            </a:r>
            <a:r>
              <a:rPr lang="en-ZA" baseline="30000" dirty="0">
                <a:effectLst/>
                <a:ea typeface="Times New Roman" panose="02020603050405020304" pitchFamily="18" charset="0"/>
                <a:cs typeface="Arial" panose="020B0604020202020204" pitchFamily="34" charset="0"/>
              </a:rPr>
              <a:t>5</a:t>
            </a:r>
            <a:r>
              <a:rPr lang="en-ZA" dirty="0">
                <a:effectLst/>
                <a:ea typeface="Times New Roman" panose="02020603050405020304" pitchFamily="18" charset="0"/>
                <a:cs typeface="Arial" panose="020B0604020202020204" pitchFamily="34" charset="0"/>
              </a:rPr>
              <a:t>, amongst others, adjudicated on key aspects regarding the interpretation and implementation of sections 27, 41 and 55 of the Disaster Management Act, 2002, which have detrimental consequences in the view of the NDMC for the proposals put forward by the Bill.</a:t>
            </a:r>
            <a:r>
              <a:rPr lang="en-ZA" dirty="0">
                <a:effectLst/>
              </a:rPr>
              <a:t> </a:t>
            </a:r>
          </a:p>
          <a:p>
            <a:pPr>
              <a:buAutoNum type="arabicPeriod"/>
            </a:pPr>
            <a:r>
              <a:rPr lang="en-ZA" sz="1050" dirty="0">
                <a:ea typeface="Times New Roman" panose="02020603050405020304" pitchFamily="18" charset="0"/>
                <a:cs typeface="Times New Roman" panose="02020603050405020304" pitchFamily="18" charset="0"/>
              </a:rPr>
              <a:t>De Beer and Others v Minister of Cooperative Governance and Traditional Affairs (21542/2020) [2020] ZAGPPHC 184; 2020 (11) BCLR 1349 (GP) (2 June 2020)</a:t>
            </a:r>
          </a:p>
          <a:p>
            <a:pPr>
              <a:buAutoNum type="arabicPeriod"/>
            </a:pPr>
            <a:r>
              <a:rPr lang="en-ZA" sz="1050" dirty="0">
                <a:ea typeface="Times New Roman" panose="02020603050405020304" pitchFamily="18" charset="0"/>
                <a:cs typeface="Times New Roman" panose="02020603050405020304" pitchFamily="18" charset="0"/>
              </a:rPr>
              <a:t>Esau and Others v Minister of Co-operative Governance and Traditional Affairs and Others (5807/2020) [2020] ZAWCHC 56; 2020 (11) BCLR 1371 (WCC) (26 June 2020)</a:t>
            </a:r>
          </a:p>
          <a:p>
            <a:pPr>
              <a:buAutoNum type="arabicPeriod"/>
            </a:pPr>
            <a:r>
              <a:rPr lang="en-ZA" sz="1050" dirty="0">
                <a:ea typeface="Times New Roman" panose="02020603050405020304" pitchFamily="18" charset="0"/>
                <a:cs typeface="Times New Roman" panose="02020603050405020304" pitchFamily="18" charset="0"/>
              </a:rPr>
              <a:t>Freedom Front Plus v President of the Republic of South Africa and Others (22939/2020) [2020] ZAGPPHC 266; [2020] 3 All SA 762 (GP) (6 July 2020)</a:t>
            </a:r>
          </a:p>
          <a:p>
            <a:pPr>
              <a:buAutoNum type="arabicPeriod"/>
            </a:pPr>
            <a:r>
              <a:rPr lang="en-ZA" sz="1050" dirty="0">
                <a:ea typeface="Times New Roman" panose="02020603050405020304" pitchFamily="18" charset="0"/>
                <a:cs typeface="Times New Roman" panose="02020603050405020304" pitchFamily="18" charset="0"/>
              </a:rPr>
              <a:t>Helen </a:t>
            </a:r>
            <a:r>
              <a:rPr lang="en-ZA" sz="1050" dirty="0" err="1">
                <a:ea typeface="Times New Roman" panose="02020603050405020304" pitchFamily="18" charset="0"/>
                <a:cs typeface="Times New Roman" panose="02020603050405020304" pitchFamily="18" charset="0"/>
              </a:rPr>
              <a:t>Suzman</a:t>
            </a:r>
            <a:r>
              <a:rPr lang="en-ZA" sz="1050" dirty="0">
                <a:ea typeface="Times New Roman" panose="02020603050405020304" pitchFamily="18" charset="0"/>
                <a:cs typeface="Times New Roman" panose="02020603050405020304" pitchFamily="18" charset="0"/>
              </a:rPr>
              <a:t> Foundation v Speaker of the National Assembly and Others (32858/2020) [2020] ZAGPPHC 574 (5 October 2020)</a:t>
            </a:r>
          </a:p>
          <a:p>
            <a:pPr>
              <a:buAutoNum type="arabicPeriod"/>
            </a:pPr>
            <a:r>
              <a:rPr lang="en-ZA" sz="1050" dirty="0">
                <a:ea typeface="Times New Roman" panose="02020603050405020304" pitchFamily="18" charset="0"/>
                <a:cs typeface="Times New Roman" panose="02020603050405020304" pitchFamily="18" charset="0"/>
              </a:rPr>
              <a:t>Democratic Alliance v Minister of Co-operative Governance and Traditional Affairs and Others (22311/2020) [2021] ZAGPPHC 168 (24 March 2021</a:t>
            </a:r>
            <a:r>
              <a:rPr lang="en-ZA" sz="1050" dirty="0">
                <a:solidFill>
                  <a:srgbClr val="64473A"/>
                </a:solidFill>
                <a:ea typeface="Times New Roman" panose="02020603050405020304" pitchFamily="18" charset="0"/>
                <a:cs typeface="Times New Roman" panose="02020603050405020304" pitchFamily="18" charset="0"/>
              </a:rPr>
              <a:t>)</a:t>
            </a:r>
            <a:endParaRPr lang="en-ZA" sz="1050" dirty="0">
              <a:ea typeface="Times New Roman" panose="02020603050405020304" pitchFamily="18" charset="0"/>
              <a:cs typeface="Times New Roman" panose="02020603050405020304" pitchFamily="18" charset="0"/>
            </a:endParaRPr>
          </a:p>
          <a:p>
            <a:pPr marL="0" indent="0">
              <a:buNone/>
            </a:pPr>
            <a:endParaRPr lang="en-US" sz="1400" dirty="0">
              <a:latin typeface="Arial" panose="020B0604020202020204" pitchFamily="34" charset="0"/>
              <a:ea typeface="Calibri" panose="020F0502020204030204" pitchFamily="34" charset="0"/>
              <a:cs typeface="Arial" panose="020B0604020202020204" pitchFamily="34" charset="0"/>
            </a:endParaRPr>
          </a:p>
          <a:p>
            <a:endParaRPr lang="en-ZA" dirty="0"/>
          </a:p>
        </p:txBody>
      </p:sp>
    </p:spTree>
    <p:extLst>
      <p:ext uri="{BB962C8B-B14F-4D97-AF65-F5344CB8AC3E}">
        <p14:creationId xmlns:p14="http://schemas.microsoft.com/office/powerpoint/2010/main" val="533072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43722-8897-45B4-BE2C-AB9A447D2FBA}"/>
              </a:ext>
            </a:extLst>
          </p:cNvPr>
          <p:cNvSpPr>
            <a:spLocks noGrp="1"/>
          </p:cNvSpPr>
          <p:nvPr>
            <p:ph type="title"/>
          </p:nvPr>
        </p:nvSpPr>
        <p:spPr/>
        <p:txBody>
          <a:bodyPr/>
          <a:lstStyle/>
          <a:p>
            <a:pPr algn="ctr"/>
            <a:r>
              <a:rPr lang="en-US" b="1" dirty="0"/>
              <a:t>LEGAL PRECEDENT ON THE DISASTER MANAGEMENT ACT, 57 0f 2002</a:t>
            </a:r>
          </a:p>
        </p:txBody>
      </p:sp>
      <p:sp>
        <p:nvSpPr>
          <p:cNvPr id="3" name="Content Placeholder 2">
            <a:extLst>
              <a:ext uri="{FF2B5EF4-FFF2-40B4-BE49-F238E27FC236}">
                <a16:creationId xmlns:a16="http://schemas.microsoft.com/office/drawing/2014/main" id="{CA16C4A7-2307-4049-AAC2-3E8F0C783CDD}"/>
              </a:ext>
            </a:extLst>
          </p:cNvPr>
          <p:cNvSpPr>
            <a:spLocks noGrp="1"/>
          </p:cNvSpPr>
          <p:nvPr>
            <p:ph sz="half" idx="2"/>
          </p:nvPr>
        </p:nvSpPr>
        <p:spPr/>
        <p:txBody>
          <a:bodyPr/>
          <a:lstStyle/>
          <a:p>
            <a:pPr marL="0" indent="0" algn="just">
              <a:buNone/>
            </a:pPr>
            <a:r>
              <a:rPr lang="en-ZA" b="1" dirty="0">
                <a:ea typeface="Times New Roman" panose="02020603050405020304" pitchFamily="18" charset="0"/>
                <a:cs typeface="Times New Roman" panose="02020603050405020304" pitchFamily="18" charset="0"/>
              </a:rPr>
              <a:t>Helen </a:t>
            </a:r>
            <a:r>
              <a:rPr lang="en-ZA" b="1" dirty="0" err="1">
                <a:ea typeface="Times New Roman" panose="02020603050405020304" pitchFamily="18" charset="0"/>
                <a:cs typeface="Times New Roman" panose="02020603050405020304" pitchFamily="18" charset="0"/>
              </a:rPr>
              <a:t>Suzman</a:t>
            </a:r>
            <a:r>
              <a:rPr lang="en-ZA" b="1" dirty="0">
                <a:ea typeface="Times New Roman" panose="02020603050405020304" pitchFamily="18" charset="0"/>
                <a:cs typeface="Times New Roman" panose="02020603050405020304" pitchFamily="18" charset="0"/>
              </a:rPr>
              <a:t> Foundation Case:</a:t>
            </a:r>
          </a:p>
          <a:p>
            <a:pPr marL="0" indent="0" algn="just">
              <a:buNone/>
            </a:pPr>
            <a:r>
              <a:rPr lang="en-ZA" dirty="0">
                <a:effectLst/>
                <a:ea typeface="Arial" panose="020B0604020202020204" pitchFamily="34" charset="0"/>
              </a:rPr>
              <a:t>The court held that Parliament properly delegated the regulation making power in terms of disaster management to the Executive which fits into the broad Constitutional scheme. </a:t>
            </a:r>
          </a:p>
          <a:p>
            <a:pPr marL="0" indent="0" algn="just">
              <a:buNone/>
            </a:pPr>
            <a:endParaRPr lang="en-ZA" b="1" dirty="0">
              <a:solidFill>
                <a:srgbClr val="000000"/>
              </a:solidFill>
              <a:effectLst/>
              <a:ea typeface="Times New Roman" panose="02020603050405020304" pitchFamily="18" charset="0"/>
            </a:endParaRPr>
          </a:p>
          <a:p>
            <a:pPr marL="0" indent="0" algn="just">
              <a:buNone/>
            </a:pPr>
            <a:r>
              <a:rPr lang="en-ZA" b="1" dirty="0">
                <a:solidFill>
                  <a:srgbClr val="000000"/>
                </a:solidFill>
                <a:effectLst/>
                <a:ea typeface="Times New Roman" panose="02020603050405020304" pitchFamily="18" charset="0"/>
              </a:rPr>
              <a:t>Democratic Alliance Case:</a:t>
            </a:r>
          </a:p>
          <a:p>
            <a:pPr marL="0" indent="0" algn="just">
              <a:buNone/>
            </a:pPr>
            <a:r>
              <a:rPr lang="en-ZA" dirty="0">
                <a:solidFill>
                  <a:srgbClr val="000000"/>
                </a:solidFill>
                <a:ea typeface="Times New Roman" panose="02020603050405020304" pitchFamily="18" charset="0"/>
              </a:rPr>
              <a:t>T</a:t>
            </a:r>
            <a:r>
              <a:rPr lang="en-ZA" dirty="0">
                <a:solidFill>
                  <a:srgbClr val="000000"/>
                </a:solidFill>
                <a:effectLst/>
                <a:ea typeface="Times New Roman" panose="02020603050405020304" pitchFamily="18" charset="0"/>
              </a:rPr>
              <a:t>he court held that since it is near impossible for Parliament to legislate, in advance, ways and means to deal with sudden unforeseen calamities, it is best for it to delegate some of its legislative functions. It concluded that the Executive is better placed to deal rapidly, effectively and comprehensively with disasters in a way Parliament cannot do, especially if Parliament is not in session when a disaster strikes. </a:t>
            </a:r>
          </a:p>
          <a:p>
            <a:pPr marL="0" indent="0" algn="just">
              <a:buNone/>
            </a:pPr>
            <a:endParaRPr lang="en-ZA" b="1" dirty="0">
              <a:effectLst/>
              <a:ea typeface="Times New Roman" panose="02020603050405020304" pitchFamily="18" charset="0"/>
            </a:endParaRPr>
          </a:p>
          <a:p>
            <a:pPr marL="0" indent="0" algn="just">
              <a:buNone/>
            </a:pPr>
            <a:r>
              <a:rPr lang="en-ZA" b="1" dirty="0">
                <a:effectLst/>
                <a:ea typeface="Times New Roman" panose="02020603050405020304" pitchFamily="18" charset="0"/>
              </a:rPr>
              <a:t>Esau Case:</a:t>
            </a:r>
          </a:p>
          <a:p>
            <a:pPr marL="0" indent="0" algn="just">
              <a:buNone/>
            </a:pPr>
            <a:r>
              <a:rPr lang="en-ZA" dirty="0">
                <a:ea typeface="Times New Roman" panose="02020603050405020304" pitchFamily="18" charset="0"/>
              </a:rPr>
              <a:t>T</a:t>
            </a:r>
            <a:r>
              <a:rPr lang="en-ZA" dirty="0">
                <a:effectLst/>
                <a:ea typeface="Times New Roman" panose="02020603050405020304" pitchFamily="18" charset="0"/>
              </a:rPr>
              <a:t>he court indicated that the construction of the Act makes perfect sense because it contemplates a situation of a national disaster, where regulations have to be made to give effect to containment of the harm caused by a national disaster. The implementation thereof would invariably have to be brisk, in circumstances where the declaration is not permanent.</a:t>
            </a:r>
            <a:endParaRPr lang="en-ZA" dirty="0">
              <a:solidFill>
                <a:srgbClr val="000000"/>
              </a:solidFill>
              <a:effectLst/>
              <a:ea typeface="Times New Roman" panose="02020603050405020304" pitchFamily="18" charset="0"/>
            </a:endParaRPr>
          </a:p>
          <a:p>
            <a:pPr marL="0" indent="0">
              <a:buNone/>
            </a:pPr>
            <a:endParaRPr lang="en-US" sz="14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27765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43722-8897-45B4-BE2C-AB9A447D2FBA}"/>
              </a:ext>
            </a:extLst>
          </p:cNvPr>
          <p:cNvSpPr>
            <a:spLocks noGrp="1"/>
          </p:cNvSpPr>
          <p:nvPr>
            <p:ph type="title"/>
          </p:nvPr>
        </p:nvSpPr>
        <p:spPr/>
        <p:txBody>
          <a:bodyPr/>
          <a:lstStyle/>
          <a:p>
            <a:pPr algn="ctr"/>
            <a:r>
              <a:rPr lang="en-US" b="1" dirty="0"/>
              <a:t>LEGAL PRECEDENT ON THE DISASTER MANAGEMENT ACT, 57 0f 2002</a:t>
            </a:r>
            <a:br>
              <a:rPr lang="en-US" b="1" dirty="0"/>
            </a:br>
            <a:br>
              <a:rPr lang="en-US" dirty="0"/>
            </a:br>
            <a:endParaRPr lang="en-ZA" dirty="0"/>
          </a:p>
        </p:txBody>
      </p:sp>
      <p:sp>
        <p:nvSpPr>
          <p:cNvPr id="3" name="Content Placeholder 2">
            <a:extLst>
              <a:ext uri="{FF2B5EF4-FFF2-40B4-BE49-F238E27FC236}">
                <a16:creationId xmlns:a16="http://schemas.microsoft.com/office/drawing/2014/main" id="{CA16C4A7-2307-4049-AAC2-3E8F0C783CDD}"/>
              </a:ext>
            </a:extLst>
          </p:cNvPr>
          <p:cNvSpPr>
            <a:spLocks noGrp="1"/>
          </p:cNvSpPr>
          <p:nvPr>
            <p:ph sz="half" idx="2"/>
          </p:nvPr>
        </p:nvSpPr>
        <p:spPr/>
        <p:txBody>
          <a:bodyPr/>
          <a:lstStyle/>
          <a:p>
            <a:pPr marL="0" indent="0" algn="just">
              <a:buNone/>
            </a:pPr>
            <a:r>
              <a:rPr lang="en-ZA" b="1" dirty="0">
                <a:solidFill>
                  <a:srgbClr val="000000"/>
                </a:solidFill>
                <a:effectLst/>
                <a:ea typeface="Times New Roman" panose="02020603050405020304" pitchFamily="18" charset="0"/>
              </a:rPr>
              <a:t>Democratic Alliance Case:</a:t>
            </a:r>
          </a:p>
          <a:p>
            <a:pPr marL="0" indent="0" algn="just">
              <a:buNone/>
            </a:pPr>
            <a:r>
              <a:rPr lang="en-ZA" sz="2000" dirty="0">
                <a:solidFill>
                  <a:srgbClr val="000000"/>
                </a:solidFill>
                <a:effectLst/>
                <a:ea typeface="Times New Roman" panose="02020603050405020304" pitchFamily="18" charset="0"/>
              </a:rPr>
              <a:t>The court also found that there is sufficient oversight mechanisms for Parliament to ensure that the Minister stays within the restraints imposed by the Disaster Management Act, 2002 both when making regulations and when also considering the extension of the national state of disaster. </a:t>
            </a:r>
          </a:p>
          <a:p>
            <a:pPr marL="0" indent="0" algn="just">
              <a:buNone/>
            </a:pPr>
            <a:endParaRPr lang="en-ZA" b="1" dirty="0">
              <a:effectLst/>
              <a:ea typeface="Times New Roman" panose="02020603050405020304" pitchFamily="18" charset="0"/>
            </a:endParaRPr>
          </a:p>
          <a:p>
            <a:pPr marL="0" indent="0" algn="just">
              <a:buNone/>
            </a:pPr>
            <a:r>
              <a:rPr lang="en-ZA" b="1" dirty="0">
                <a:effectLst/>
                <a:ea typeface="Times New Roman" panose="02020603050405020304" pitchFamily="18" charset="0"/>
              </a:rPr>
              <a:t>Freedom Front Plus Case:</a:t>
            </a:r>
          </a:p>
          <a:p>
            <a:pPr marL="0" marR="0" lvl="0" indent="0" algn="just" defTabSz="914400" rtl="0" eaLnBrk="1" fontAlgn="auto" latinLnBrk="0" hangingPunct="1">
              <a:lnSpc>
                <a:spcPct val="100000"/>
              </a:lnSpc>
              <a:spcBef>
                <a:spcPts val="0"/>
              </a:spcBef>
              <a:spcAft>
                <a:spcPts val="0"/>
              </a:spcAft>
              <a:buClrTx/>
              <a:buSzTx/>
              <a:buFontTx/>
              <a:buNone/>
              <a:tabLst/>
              <a:defRPr/>
            </a:pPr>
            <a:r>
              <a:rPr lang="en-ZA" sz="2000" dirty="0">
                <a:effectLst/>
                <a:ea typeface="Arial" panose="020B0604020202020204" pitchFamily="34" charset="0"/>
              </a:rPr>
              <a:t>The court held that the difference between regulation making and executive oversight is distinct. One of the roles of the National Assembly is to scrutinize and oversee executive action and that the national state of disaster does not render this provision inoperable. It was also recognized that states of disaster cover a wide range of different circumstances and that the Disaster Management Act, 2002 do not permit deviation from the constitutional order and therefore unlike a state of emergency, do not suspend rights but may temporarily limit rights within the provisions of section 36 of the Constitution when those limitations are a consequence of dealing with the effects of the disaster</a:t>
            </a:r>
            <a:endParaRPr lang="en-ZA" dirty="0"/>
          </a:p>
          <a:p>
            <a:pPr marL="0" indent="0">
              <a:buNone/>
            </a:pPr>
            <a:endParaRPr lang="en-US" sz="14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07032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367BE-1D0A-4F4D-94FC-CDA5EB39F2A1}"/>
              </a:ext>
            </a:extLst>
          </p:cNvPr>
          <p:cNvSpPr>
            <a:spLocks noGrp="1"/>
          </p:cNvSpPr>
          <p:nvPr>
            <p:ph type="title"/>
          </p:nvPr>
        </p:nvSpPr>
        <p:spPr/>
        <p:txBody>
          <a:bodyPr/>
          <a:lstStyle/>
          <a:p>
            <a:pPr algn="ctr">
              <a:lnSpc>
                <a:spcPct val="115000"/>
              </a:lnSpc>
              <a:spcAft>
                <a:spcPts val="800"/>
              </a:spcAft>
            </a:pPr>
            <a:r>
              <a:rPr lang="en-US" b="1" dirty="0"/>
              <a:t>NDMC position and response to clause 1 of the BILL</a:t>
            </a:r>
            <a:endParaRPr lang="en-ZA" sz="3200" dirty="0"/>
          </a:p>
        </p:txBody>
      </p:sp>
      <p:sp>
        <p:nvSpPr>
          <p:cNvPr id="3" name="Content Placeholder 2">
            <a:extLst>
              <a:ext uri="{FF2B5EF4-FFF2-40B4-BE49-F238E27FC236}">
                <a16:creationId xmlns:a16="http://schemas.microsoft.com/office/drawing/2014/main" id="{2E9511FA-B359-4AA8-A02D-C4E6E09035DC}"/>
              </a:ext>
            </a:extLst>
          </p:cNvPr>
          <p:cNvSpPr>
            <a:spLocks noGrp="1"/>
          </p:cNvSpPr>
          <p:nvPr>
            <p:ph sz="half" idx="2"/>
          </p:nvPr>
        </p:nvSpPr>
        <p:spPr/>
        <p:txBody>
          <a:bodyPr/>
          <a:lstStyle/>
          <a:p>
            <a:pPr marL="0" indent="0" algn="just">
              <a:lnSpc>
                <a:spcPct val="115000"/>
              </a:lnSpc>
              <a:spcAft>
                <a:spcPts val="800"/>
              </a:spcAft>
              <a:buNone/>
            </a:pPr>
            <a:r>
              <a:rPr lang="en-ZA" sz="1800" b="1" i="1" dirty="0">
                <a:effectLst/>
                <a:ea typeface="Times-Bold"/>
                <a:cs typeface="Times New Roman" panose="02020603050405020304" pitchFamily="18" charset="0"/>
              </a:rPr>
              <a:t>CLAUSE 1 – </a:t>
            </a:r>
            <a:r>
              <a:rPr lang="en-ZA" sz="1800" i="1" dirty="0">
                <a:effectLst/>
                <a:ea typeface="Times-Bold"/>
                <a:cs typeface="Times New Roman" panose="02020603050405020304" pitchFamily="18" charset="0"/>
              </a:rPr>
              <a:t>seeks to</a:t>
            </a:r>
            <a:r>
              <a:rPr lang="en-ZA" sz="1800" b="1" i="1" dirty="0">
                <a:effectLst/>
                <a:ea typeface="Times-Bold"/>
                <a:cs typeface="Times New Roman" panose="02020603050405020304" pitchFamily="18" charset="0"/>
              </a:rPr>
              <a:t> </a:t>
            </a:r>
            <a:r>
              <a:rPr lang="en-ZA" sz="1800" i="1" dirty="0">
                <a:effectLst/>
                <a:ea typeface="Times New Roman" panose="02020603050405020304" pitchFamily="18" charset="0"/>
                <a:cs typeface="Times New Roman" panose="02020603050405020304" pitchFamily="18" charset="0"/>
              </a:rPr>
              <a:t>amend section 27 of the Act by providing inter alia that –</a:t>
            </a:r>
            <a:endParaRPr lang="en-ZA" sz="1800" dirty="0">
              <a:effectLst/>
              <a:ea typeface="Times New Roman" panose="02020603050405020304" pitchFamily="18" charset="0"/>
              <a:cs typeface="Times New Roman" panose="02020603050405020304" pitchFamily="18" charset="0"/>
            </a:endParaRPr>
          </a:p>
          <a:p>
            <a:pPr marL="342900" lvl="0" indent="-342900" algn="just">
              <a:lnSpc>
                <a:spcPct val="115000"/>
              </a:lnSpc>
              <a:buFont typeface="+mj-lt"/>
              <a:buAutoNum type="romanLcPeriod"/>
            </a:pPr>
            <a:r>
              <a:rPr lang="en-US" sz="1800" i="1" dirty="0">
                <a:effectLst/>
                <a:ea typeface="Calibri" panose="020F0502020204030204" pitchFamily="34" charset="0"/>
                <a:cs typeface="Arial" panose="020B0604020202020204" pitchFamily="34" charset="0"/>
              </a:rPr>
              <a:t>a national state of disaster may be effective only prospectively and for no more than 21 days, unless the National Assembly resolves otherwise. </a:t>
            </a:r>
            <a:endParaRPr lang="en-ZA" sz="1800" dirty="0">
              <a:effectLst/>
              <a:ea typeface="Calibri" panose="020F0502020204030204" pitchFamily="34" charset="0"/>
              <a:cs typeface="Times New Roman" panose="02020603050405020304" pitchFamily="18" charset="0"/>
            </a:endParaRPr>
          </a:p>
          <a:p>
            <a:pPr marL="342900" lvl="0" indent="-342900" algn="just">
              <a:lnSpc>
                <a:spcPct val="115000"/>
              </a:lnSpc>
              <a:buFont typeface="+mj-lt"/>
              <a:buAutoNum type="romanLcPeriod"/>
            </a:pPr>
            <a:r>
              <a:rPr lang="en-US" sz="1800" i="1" dirty="0">
                <a:effectLst/>
                <a:ea typeface="Calibri" panose="020F0502020204030204" pitchFamily="34" charset="0"/>
                <a:cs typeface="Arial" panose="020B0604020202020204" pitchFamily="34" charset="0"/>
              </a:rPr>
              <a:t>a Minister may terminate a national state of disaster before it lapses. </a:t>
            </a:r>
            <a:endParaRPr lang="en-ZA" sz="1800" dirty="0">
              <a:effectLst/>
              <a:ea typeface="Calibri" panose="020F0502020204030204" pitchFamily="34" charset="0"/>
              <a:cs typeface="Times New Roman" panose="02020603050405020304" pitchFamily="18" charset="0"/>
            </a:endParaRPr>
          </a:p>
          <a:p>
            <a:pPr marL="342900" lvl="0" indent="-342900" algn="just">
              <a:lnSpc>
                <a:spcPct val="115000"/>
              </a:lnSpc>
              <a:buFont typeface="+mj-lt"/>
              <a:buAutoNum type="romanLcPeriod"/>
            </a:pPr>
            <a:r>
              <a:rPr lang="en-US" sz="1800" i="1" dirty="0">
                <a:effectLst/>
                <a:ea typeface="Calibri" panose="020F0502020204030204" pitchFamily="34" charset="0"/>
                <a:cs typeface="Arial" panose="020B0604020202020204" pitchFamily="34" charset="0"/>
              </a:rPr>
              <a:t>a copy of the notice declaring a national state of disaster must be tabled in the National Assembly. </a:t>
            </a:r>
            <a:endParaRPr lang="en-ZA" sz="1800" dirty="0">
              <a:effectLst/>
              <a:ea typeface="Calibri" panose="020F0502020204030204" pitchFamily="34" charset="0"/>
              <a:cs typeface="Times New Roman" panose="02020603050405020304" pitchFamily="18" charset="0"/>
            </a:endParaRPr>
          </a:p>
          <a:p>
            <a:pPr marL="342900" lvl="0" indent="-342900" algn="just">
              <a:lnSpc>
                <a:spcPct val="115000"/>
              </a:lnSpc>
              <a:buFont typeface="+mj-lt"/>
              <a:buAutoNum type="romanLcPeriod"/>
            </a:pPr>
            <a:r>
              <a:rPr lang="en-US" sz="1800" i="1" dirty="0">
                <a:effectLst/>
                <a:ea typeface="Calibri" panose="020F0502020204030204" pitchFamily="34" charset="0"/>
                <a:cs typeface="Arial" panose="020B0604020202020204" pitchFamily="34" charset="0"/>
              </a:rPr>
              <a:t>the National Assembly may disapprove of any regulations or directions made under such a declaration or may make recommendations to the Minister pertaining to such regulations and directions.</a:t>
            </a:r>
            <a:endParaRPr lang="en-ZA" sz="1800" dirty="0">
              <a:effectLst/>
              <a:ea typeface="Calibri" panose="020F0502020204030204" pitchFamily="34" charset="0"/>
              <a:cs typeface="Times New Roman" panose="02020603050405020304" pitchFamily="18" charset="0"/>
            </a:endParaRPr>
          </a:p>
          <a:p>
            <a:pPr algn="just">
              <a:lnSpc>
                <a:spcPct val="115000"/>
              </a:lnSpc>
              <a:spcAft>
                <a:spcPts val="800"/>
              </a:spcAft>
            </a:pPr>
            <a:r>
              <a:rPr lang="en-ZA" dirty="0">
                <a:effectLst/>
                <a:ea typeface="Arial" panose="020B0604020202020204" pitchFamily="34" charset="0"/>
              </a:rPr>
              <a:t>These amendments are not recommended as it fundamentally shifts the responsibility to extend a national state of disaster and alters the process (and speed) of making Regulations and Directions.</a:t>
            </a:r>
          </a:p>
          <a:p>
            <a:pPr algn="just">
              <a:lnSpc>
                <a:spcPct val="115000"/>
              </a:lnSpc>
              <a:spcAft>
                <a:spcPts val="800"/>
              </a:spcAft>
            </a:pPr>
            <a:r>
              <a:rPr lang="en-ZA" dirty="0">
                <a:ea typeface="Arial" panose="020B0604020202020204" pitchFamily="34" charset="0"/>
              </a:rPr>
              <a:t>T</a:t>
            </a:r>
            <a:r>
              <a:rPr lang="en-ZA" dirty="0">
                <a:effectLst/>
                <a:ea typeface="Arial" panose="020B0604020202020204" pitchFamily="34" charset="0"/>
              </a:rPr>
              <a:t>he NDMC believes the proposed amendments will significantly hamper the efficiency of taking action when needed expeditiously to advance the objectives of declaring a state of disaster as listed under sections 27, 41 and 55 of the Act.</a:t>
            </a:r>
            <a:endParaRPr lang="en-ZA" dirty="0"/>
          </a:p>
        </p:txBody>
      </p:sp>
    </p:spTree>
    <p:extLst>
      <p:ext uri="{BB962C8B-B14F-4D97-AF65-F5344CB8AC3E}">
        <p14:creationId xmlns:p14="http://schemas.microsoft.com/office/powerpoint/2010/main" val="3728734020"/>
      </p:ext>
    </p:extLst>
  </p:cSld>
  <p:clrMapOvr>
    <a:masterClrMapping/>
  </p:clrMapOvr>
</p:sld>
</file>

<file path=ppt/theme/theme1.xml><?xml version="1.0" encoding="utf-8"?>
<a:theme xmlns:a="http://schemas.openxmlformats.org/drawingml/2006/main" name="Office Theme">
  <a:themeElements>
    <a:clrScheme name="CoGTA">
      <a:dk1>
        <a:srgbClr val="000000"/>
      </a:dk1>
      <a:lt1>
        <a:srgbClr val="FFFFFF"/>
      </a:lt1>
      <a:dk2>
        <a:srgbClr val="2B302E"/>
      </a:dk2>
      <a:lt2>
        <a:srgbClr val="E7E6E6"/>
      </a:lt2>
      <a:accent1>
        <a:srgbClr val="E89C00"/>
      </a:accent1>
      <a:accent2>
        <a:srgbClr val="ED7D31"/>
      </a:accent2>
      <a:accent3>
        <a:srgbClr val="A5A5A5"/>
      </a:accent3>
      <a:accent4>
        <a:srgbClr val="FFC000"/>
      </a:accent4>
      <a:accent5>
        <a:srgbClr val="322F29"/>
      </a:accent5>
      <a:accent6>
        <a:srgbClr val="1D4B10"/>
      </a:accent6>
      <a:hlink>
        <a:srgbClr val="302D2B"/>
      </a:hlink>
      <a:folHlink>
        <a:srgbClr val="54654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COG Powerpoint Template" id="{24550680-2319-42F4-B276-BE59CE28C02A}" vid="{441FDE87-BB01-47C9-B84D-496513D7457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DCOG Powerpoint Template</Template>
  <TotalTime>0</TotalTime>
  <Words>2777</Words>
  <Application>Microsoft Office PowerPoint</Application>
  <PresentationFormat>Widescreen</PresentationFormat>
  <Paragraphs>123</Paragraphs>
  <Slides>18</Slides>
  <Notes>6</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   Purpose of the presentation</vt:lpstr>
      <vt:lpstr>introduction</vt:lpstr>
      <vt:lpstr>Introduction (Cont.)</vt:lpstr>
      <vt:lpstr>                                       Introduction (Cont.)</vt:lpstr>
      <vt:lpstr>NDMC position and response in General on the BILL </vt:lpstr>
      <vt:lpstr>LEGAL PRECEDENT ON THE DISASTER MANAGEMENT ACT, 57 0f 2002</vt:lpstr>
      <vt:lpstr>LEGAL PRECEDENT ON THE DISASTER MANAGEMENT ACT, 57 0f 2002  </vt:lpstr>
      <vt:lpstr>NDMC position and response to clause 1 of the BILL</vt:lpstr>
      <vt:lpstr>NDMC position and response to clause 1 of the BILL (Cont.)</vt:lpstr>
      <vt:lpstr>NDMC position and response to clause 1 of the BILL (Cont.)</vt:lpstr>
      <vt:lpstr>NDMC position and response to clause 2 of the BILL</vt:lpstr>
      <vt:lpstr>NDMC position and response to clause 3 of the BILL</vt:lpstr>
      <vt:lpstr>NDMC position and response to clause 4 of the BILL</vt:lpstr>
      <vt:lpstr>NDMC position and response to clause 5 of the BILL</vt:lpstr>
      <vt:lpstr>NDMC position and response to clause 6 of the BILL</vt:lpstr>
      <vt:lpstr>Conclusions and recommendation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Pieter Pretorius</dc:creator>
  <cp:lastModifiedBy>Unknown User</cp:lastModifiedBy>
  <cp:revision>43</cp:revision>
  <dcterms:created xsi:type="dcterms:W3CDTF">2021-02-13T08:50:29Z</dcterms:created>
  <dcterms:modified xsi:type="dcterms:W3CDTF">2021-05-26T07:38:34Z</dcterms:modified>
</cp:coreProperties>
</file>