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
  </p:sldMasterIdLst>
  <p:notesMasterIdLst>
    <p:notesMasterId r:id="rId49"/>
  </p:notesMasterIdLst>
  <p:handoutMasterIdLst>
    <p:handoutMasterId r:id="rId50"/>
  </p:handoutMasterIdLst>
  <p:sldIdLst>
    <p:sldId id="256" r:id="rId2"/>
    <p:sldId id="399" r:id="rId3"/>
    <p:sldId id="393" r:id="rId4"/>
    <p:sldId id="338" r:id="rId5"/>
    <p:sldId id="400" r:id="rId6"/>
    <p:sldId id="340" r:id="rId7"/>
    <p:sldId id="403" r:id="rId8"/>
    <p:sldId id="404" r:id="rId9"/>
    <p:sldId id="401" r:id="rId10"/>
    <p:sldId id="446" r:id="rId11"/>
    <p:sldId id="447" r:id="rId12"/>
    <p:sldId id="448" r:id="rId13"/>
    <p:sldId id="449" r:id="rId14"/>
    <p:sldId id="405" r:id="rId15"/>
    <p:sldId id="406" r:id="rId16"/>
    <p:sldId id="407" r:id="rId17"/>
    <p:sldId id="408" r:id="rId18"/>
    <p:sldId id="409" r:id="rId19"/>
    <p:sldId id="416" r:id="rId20"/>
    <p:sldId id="417" r:id="rId21"/>
    <p:sldId id="418" r:id="rId22"/>
    <p:sldId id="419" r:id="rId23"/>
    <p:sldId id="421" r:id="rId24"/>
    <p:sldId id="431" r:id="rId25"/>
    <p:sldId id="425" r:id="rId26"/>
    <p:sldId id="426" r:id="rId27"/>
    <p:sldId id="432" r:id="rId28"/>
    <p:sldId id="428" r:id="rId29"/>
    <p:sldId id="435" r:id="rId30"/>
    <p:sldId id="436" r:id="rId31"/>
    <p:sldId id="437" r:id="rId32"/>
    <p:sldId id="438" r:id="rId33"/>
    <p:sldId id="439" r:id="rId34"/>
    <p:sldId id="440" r:id="rId35"/>
    <p:sldId id="441" r:id="rId36"/>
    <p:sldId id="442" r:id="rId37"/>
    <p:sldId id="443" r:id="rId38"/>
    <p:sldId id="444" r:id="rId39"/>
    <p:sldId id="452" r:id="rId40"/>
    <p:sldId id="456" r:id="rId41"/>
    <p:sldId id="453" r:id="rId42"/>
    <p:sldId id="450" r:id="rId43"/>
    <p:sldId id="451" r:id="rId44"/>
    <p:sldId id="445" r:id="rId45"/>
    <p:sldId id="433" r:id="rId46"/>
    <p:sldId id="430" r:id="rId47"/>
    <p:sldId id="268" r:id="rId48"/>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71" autoAdjust="0"/>
  </p:normalViewPr>
  <p:slideViewPr>
    <p:cSldViewPr snapToGrid="0">
      <p:cViewPr varScale="1">
        <p:scale>
          <a:sx n="85" d="100"/>
          <a:sy n="85" d="100"/>
        </p:scale>
        <p:origin x="276" y="8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13CC63-E683-4037-9629-C3F0DB21576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a:extLst>
              <a:ext uri="{FF2B5EF4-FFF2-40B4-BE49-F238E27FC236}">
                <a16:creationId xmlns:a16="http://schemas.microsoft.com/office/drawing/2014/main" id="{96A57F6E-8FF0-4555-B186-A6893E672B30}"/>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FAF4F54-5656-400E-B825-F2DC42E5D8C7}" type="datetimeFigureOut">
              <a:rPr lang="en-ZA"/>
              <a:pPr>
                <a:defRPr/>
              </a:pPr>
              <a:t>2021/05/24</a:t>
            </a:fld>
            <a:endParaRPr lang="en-ZA"/>
          </a:p>
        </p:txBody>
      </p:sp>
      <p:sp>
        <p:nvSpPr>
          <p:cNvPr id="4" name="Footer Placeholder 3">
            <a:extLst>
              <a:ext uri="{FF2B5EF4-FFF2-40B4-BE49-F238E27FC236}">
                <a16:creationId xmlns:a16="http://schemas.microsoft.com/office/drawing/2014/main" id="{C51FDAC4-9117-4629-BFB8-EAB2856178EB}"/>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ZA"/>
          </a:p>
        </p:txBody>
      </p:sp>
      <p:sp>
        <p:nvSpPr>
          <p:cNvPr id="5" name="Slide Number Placeholder 4">
            <a:extLst>
              <a:ext uri="{FF2B5EF4-FFF2-40B4-BE49-F238E27FC236}">
                <a16:creationId xmlns:a16="http://schemas.microsoft.com/office/drawing/2014/main" id="{89F8A9F1-DF61-4425-ABEA-80073CFA9CD8}"/>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5FA9F85-3CAE-4442-8129-06395B2373FC}" type="slidenum">
              <a:rPr lang="en-ZA" altLang="en-US"/>
              <a:pPr/>
              <a:t>‹#›</a:t>
            </a:fld>
            <a:endParaRPr lang="en-Z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71A4FB-EE59-4C10-AC66-F5096FF2FA17}"/>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a:extLst>
              <a:ext uri="{FF2B5EF4-FFF2-40B4-BE49-F238E27FC236}">
                <a16:creationId xmlns:a16="http://schemas.microsoft.com/office/drawing/2014/main" id="{476569B4-ABCA-4340-AEB9-5FD485A31240}"/>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1C529D-CE27-4EB6-9AB7-7518B23EE9BA}" type="datetimeFigureOut">
              <a:rPr lang="en-ZA"/>
              <a:pPr>
                <a:defRPr/>
              </a:pPr>
              <a:t>2021/05/24</a:t>
            </a:fld>
            <a:endParaRPr lang="en-ZA"/>
          </a:p>
        </p:txBody>
      </p:sp>
      <p:sp>
        <p:nvSpPr>
          <p:cNvPr id="4" name="Slide Image Placeholder 3">
            <a:extLst>
              <a:ext uri="{FF2B5EF4-FFF2-40B4-BE49-F238E27FC236}">
                <a16:creationId xmlns:a16="http://schemas.microsoft.com/office/drawing/2014/main" id="{A8B364C5-EADF-4F58-AA87-3DA22B46745E}"/>
              </a:ext>
            </a:extLst>
          </p:cNvPr>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a:extLst>
              <a:ext uri="{FF2B5EF4-FFF2-40B4-BE49-F238E27FC236}">
                <a16:creationId xmlns:a16="http://schemas.microsoft.com/office/drawing/2014/main" id="{153426B6-C1CD-46D9-8746-F3F455C45A90}"/>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8659401E-298F-435E-8276-69AFD2D55CEA}"/>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ZA"/>
          </a:p>
        </p:txBody>
      </p:sp>
      <p:sp>
        <p:nvSpPr>
          <p:cNvPr id="7" name="Slide Number Placeholder 6">
            <a:extLst>
              <a:ext uri="{FF2B5EF4-FFF2-40B4-BE49-F238E27FC236}">
                <a16:creationId xmlns:a16="http://schemas.microsoft.com/office/drawing/2014/main" id="{A6EC6A6E-4EEF-4086-A48F-08C7113FB942}"/>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0DC8732-0BD3-4593-8C1F-5022A625A66A}" type="slidenum">
              <a:rPr lang="en-ZA" altLang="en-US"/>
              <a:pPr/>
              <a:t>‹#›</a:t>
            </a:fld>
            <a:endParaRPr lang="en-ZA" altLang="en-US"/>
          </a:p>
        </p:txBody>
      </p:sp>
    </p:spTree>
    <p:extLst>
      <p:ext uri="{BB962C8B-B14F-4D97-AF65-F5344CB8AC3E}">
        <p14:creationId xmlns:p14="http://schemas.microsoft.com/office/powerpoint/2010/main" val="2505207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6BB6F15-BEB5-4825-8C7D-E95D366133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7728244-95D3-4F82-A2BF-C89BA3E26C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54276" name="Slide Number Placeholder 3">
            <a:extLst>
              <a:ext uri="{FF2B5EF4-FFF2-40B4-BE49-F238E27FC236}">
                <a16:creationId xmlns:a16="http://schemas.microsoft.com/office/drawing/2014/main" id="{612C915E-74C4-4186-BA00-4B7A3B0A83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386BFE1-F9AC-4B90-9E4E-33D452AF23D3}" type="slidenum">
              <a:rPr lang="en-ZA" altLang="en-US">
                <a:latin typeface="Calibri" panose="020F0502020204030204" pitchFamily="34" charset="0"/>
              </a:rPr>
              <a:pPr/>
              <a:t>1</a:t>
            </a:fld>
            <a:endParaRPr lang="en-ZA" altLang="en-US">
              <a:latin typeface="Calibri" panose="020F0502020204030204" pitchFamily="34" charset="0"/>
            </a:endParaRPr>
          </a:p>
        </p:txBody>
      </p:sp>
    </p:spTree>
    <p:extLst>
      <p:ext uri="{BB962C8B-B14F-4D97-AF65-F5344CB8AC3E}">
        <p14:creationId xmlns:p14="http://schemas.microsoft.com/office/powerpoint/2010/main" val="19931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13808AB4-C359-4F22-BE51-4E1BCA4D85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CF78EAB1-10CE-4A14-B5F7-C6EA1BBB04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55300" name="Slide Number Placeholder 3">
            <a:extLst>
              <a:ext uri="{FF2B5EF4-FFF2-40B4-BE49-F238E27FC236}">
                <a16:creationId xmlns:a16="http://schemas.microsoft.com/office/drawing/2014/main" id="{A93F3C69-9415-41F2-8290-F727122FA33F}"/>
              </a:ext>
            </a:extLst>
          </p:cNvPr>
          <p:cNvSpPr txBox="1">
            <a:spLocks noGrp="1"/>
          </p:cNvSpPr>
          <p:nvPr/>
        </p:nvSpPr>
        <p:spPr bwMode="auto">
          <a:xfrm>
            <a:off x="3849688"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120DA709-0A33-4C9E-89E4-C4A434E8A8B8}" type="slidenum">
              <a:rPr lang="en-ZA" altLang="en-US" sz="1200">
                <a:latin typeface="Calibri" panose="020F0502020204030204" pitchFamily="34" charset="0"/>
              </a:rPr>
              <a:pPr algn="r" eaLnBrk="1" hangingPunct="1"/>
              <a:t>2</a:t>
            </a:fld>
            <a:endParaRPr lang="en-ZA" altLang="en-US" sz="1200">
              <a:latin typeface="Calibri" panose="020F0502020204030204" pitchFamily="34" charset="0"/>
            </a:endParaRPr>
          </a:p>
        </p:txBody>
      </p:sp>
    </p:spTree>
    <p:extLst>
      <p:ext uri="{BB962C8B-B14F-4D97-AF65-F5344CB8AC3E}">
        <p14:creationId xmlns:p14="http://schemas.microsoft.com/office/powerpoint/2010/main" val="394202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F2F35D4-BA85-4888-960F-083A5D362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a:p>
        </p:txBody>
      </p:sp>
      <p:sp>
        <p:nvSpPr>
          <p:cNvPr id="56324" name="Slide Number Placeholder 3">
            <a:extLst>
              <a:ext uri="{FF2B5EF4-FFF2-40B4-BE49-F238E27FC236}">
                <a16:creationId xmlns:a16="http://schemas.microsoft.com/office/drawing/2014/main"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10</a:t>
            </a:fld>
            <a:endParaRPr lang="en-ZA" altLang="en-US">
              <a:latin typeface="Calibri" panose="020F0502020204030204" pitchFamily="34" charset="0"/>
            </a:endParaRPr>
          </a:p>
        </p:txBody>
      </p:sp>
    </p:spTree>
    <p:extLst>
      <p:ext uri="{BB962C8B-B14F-4D97-AF65-F5344CB8AC3E}">
        <p14:creationId xmlns:p14="http://schemas.microsoft.com/office/powerpoint/2010/main" val="204372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E48239E-CFF8-4F67-9B2C-AB96AF0614FB}"/>
              </a:ext>
            </a:extLst>
          </p:cNvPr>
          <p:cNvSpPr>
            <a:spLocks noGrp="1"/>
          </p:cNvSpPr>
          <p:nvPr>
            <p:ph type="dt" sz="half" idx="10"/>
          </p:nvPr>
        </p:nvSpPr>
        <p:spPr/>
        <p:txBody>
          <a:bodyPr/>
          <a:lstStyle>
            <a:lvl1pPr>
              <a:defRPr/>
            </a:lvl1pPr>
          </a:lstStyle>
          <a:p>
            <a:pPr>
              <a:defRPr/>
            </a:pPr>
            <a:fld id="{96D258CB-3E3C-46C4-8101-DA034AC8C318}" type="datetime1">
              <a:rPr lang="en-ZA"/>
              <a:pPr>
                <a:defRPr/>
              </a:pPr>
              <a:t>2021/05/24</a:t>
            </a:fld>
            <a:endParaRPr lang="en-ZA"/>
          </a:p>
        </p:txBody>
      </p:sp>
      <p:sp>
        <p:nvSpPr>
          <p:cNvPr id="5" name="Footer Placeholder 4">
            <a:extLst>
              <a:ext uri="{FF2B5EF4-FFF2-40B4-BE49-F238E27FC236}">
                <a16:creationId xmlns:a16="http://schemas.microsoft.com/office/drawing/2014/main" id="{959BFCBA-C40A-4027-962D-F3AC66C2BA58}"/>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A58EBF6A-678D-4FEA-8455-571AE05553F5}"/>
              </a:ext>
            </a:extLst>
          </p:cNvPr>
          <p:cNvSpPr>
            <a:spLocks noGrp="1"/>
          </p:cNvSpPr>
          <p:nvPr>
            <p:ph type="sldNum" sz="quarter" idx="12"/>
          </p:nvPr>
        </p:nvSpPr>
        <p:spPr/>
        <p:txBody>
          <a:bodyPr/>
          <a:lstStyle>
            <a:lvl1pPr>
              <a:defRPr/>
            </a:lvl1pPr>
          </a:lstStyle>
          <a:p>
            <a:fld id="{F384C58D-BC94-435F-B026-8C187EE916B4}" type="slidenum">
              <a:rPr lang="en-ZA" altLang="en-US"/>
              <a:pPr/>
              <a:t>‹#›</a:t>
            </a:fld>
            <a:endParaRPr lang="en-ZA" altLang="en-US"/>
          </a:p>
        </p:txBody>
      </p:sp>
    </p:spTree>
    <p:extLst>
      <p:ext uri="{BB962C8B-B14F-4D97-AF65-F5344CB8AC3E}">
        <p14:creationId xmlns:p14="http://schemas.microsoft.com/office/powerpoint/2010/main" val="171980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A421752-871F-48FF-91DF-88F6EC26214F}"/>
              </a:ext>
            </a:extLst>
          </p:cNvPr>
          <p:cNvSpPr>
            <a:spLocks noGrp="1"/>
          </p:cNvSpPr>
          <p:nvPr>
            <p:ph type="dt" sz="half" idx="10"/>
          </p:nvPr>
        </p:nvSpPr>
        <p:spPr/>
        <p:txBody>
          <a:bodyPr/>
          <a:lstStyle>
            <a:lvl1pPr>
              <a:defRPr/>
            </a:lvl1pPr>
          </a:lstStyle>
          <a:p>
            <a:pPr>
              <a:defRPr/>
            </a:pPr>
            <a:fld id="{7B7FB0AF-AC6D-4FED-B6CD-A24CDA046E1B}" type="datetime1">
              <a:rPr lang="en-ZA"/>
              <a:pPr>
                <a:defRPr/>
              </a:pPr>
              <a:t>2021/05/24</a:t>
            </a:fld>
            <a:endParaRPr lang="en-ZA"/>
          </a:p>
        </p:txBody>
      </p:sp>
      <p:sp>
        <p:nvSpPr>
          <p:cNvPr id="6" name="Footer Placeholder 4">
            <a:extLst>
              <a:ext uri="{FF2B5EF4-FFF2-40B4-BE49-F238E27FC236}">
                <a16:creationId xmlns:a16="http://schemas.microsoft.com/office/drawing/2014/main" id="{ED696EA8-EB2C-4454-ADEE-BD083703475C}"/>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CF53C2F8-F429-496F-866C-C9FA7105EAF3}"/>
              </a:ext>
            </a:extLst>
          </p:cNvPr>
          <p:cNvSpPr>
            <a:spLocks noGrp="1"/>
          </p:cNvSpPr>
          <p:nvPr>
            <p:ph type="sldNum" sz="quarter" idx="12"/>
          </p:nvPr>
        </p:nvSpPr>
        <p:spPr/>
        <p:txBody>
          <a:bodyPr/>
          <a:lstStyle>
            <a:lvl1pPr>
              <a:defRPr/>
            </a:lvl1pPr>
          </a:lstStyle>
          <a:p>
            <a:fld id="{DE532542-1D34-4DF9-863E-682BED9356A4}" type="slidenum">
              <a:rPr lang="en-ZA" altLang="en-US"/>
              <a:pPr/>
              <a:t>‹#›</a:t>
            </a:fld>
            <a:endParaRPr lang="en-ZA" altLang="en-US"/>
          </a:p>
        </p:txBody>
      </p:sp>
    </p:spTree>
    <p:extLst>
      <p:ext uri="{BB962C8B-B14F-4D97-AF65-F5344CB8AC3E}">
        <p14:creationId xmlns:p14="http://schemas.microsoft.com/office/powerpoint/2010/main" val="130324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a:extLst>
              <a:ext uri="{FF2B5EF4-FFF2-40B4-BE49-F238E27FC236}">
                <a16:creationId xmlns:a16="http://schemas.microsoft.com/office/drawing/2014/main" id="{CE12B294-7CF6-4951-BF4D-8350CE73C3CC}"/>
              </a:ext>
            </a:extLst>
          </p:cNvPr>
          <p:cNvSpPr>
            <a:spLocks noGrp="1"/>
          </p:cNvSpPr>
          <p:nvPr>
            <p:ph type="dt" sz="half" idx="10"/>
          </p:nvPr>
        </p:nvSpPr>
        <p:spPr/>
        <p:txBody>
          <a:bodyPr/>
          <a:lstStyle>
            <a:lvl1pPr>
              <a:defRPr/>
            </a:lvl1pPr>
          </a:lstStyle>
          <a:p>
            <a:pPr>
              <a:defRPr/>
            </a:pPr>
            <a:fld id="{622D09B8-5B51-46B5-BCA3-26644F652BCE}" type="datetime1">
              <a:rPr lang="en-ZA"/>
              <a:pPr>
                <a:defRPr/>
              </a:pPr>
              <a:t>2021/05/24</a:t>
            </a:fld>
            <a:endParaRPr lang="en-ZA"/>
          </a:p>
        </p:txBody>
      </p:sp>
      <p:sp>
        <p:nvSpPr>
          <p:cNvPr id="5" name="Footer Placeholder 4">
            <a:extLst>
              <a:ext uri="{FF2B5EF4-FFF2-40B4-BE49-F238E27FC236}">
                <a16:creationId xmlns:a16="http://schemas.microsoft.com/office/drawing/2014/main" id="{35E4F739-85A7-4821-8595-7B15DC12697F}"/>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A088E775-15BE-4D5B-AD57-E44A0AE9C1C5}"/>
              </a:ext>
            </a:extLst>
          </p:cNvPr>
          <p:cNvSpPr>
            <a:spLocks noGrp="1"/>
          </p:cNvSpPr>
          <p:nvPr>
            <p:ph type="sldNum" sz="quarter" idx="12"/>
          </p:nvPr>
        </p:nvSpPr>
        <p:spPr/>
        <p:txBody>
          <a:bodyPr/>
          <a:lstStyle>
            <a:lvl1pPr>
              <a:defRPr/>
            </a:lvl1pPr>
          </a:lstStyle>
          <a:p>
            <a:fld id="{16C34A2A-EE3C-475F-BB89-095E367A9C11}" type="slidenum">
              <a:rPr lang="en-ZA" altLang="en-US"/>
              <a:pPr/>
              <a:t>‹#›</a:t>
            </a:fld>
            <a:endParaRPr lang="en-ZA" altLang="en-US"/>
          </a:p>
        </p:txBody>
      </p:sp>
    </p:spTree>
    <p:extLst>
      <p:ext uri="{BB962C8B-B14F-4D97-AF65-F5344CB8AC3E}">
        <p14:creationId xmlns:p14="http://schemas.microsoft.com/office/powerpoint/2010/main" val="3916520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D89BE2-E733-48B7-848E-927BDEE9F784}"/>
              </a:ext>
            </a:extLst>
          </p:cNvPr>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5">
            <a:extLst>
              <a:ext uri="{FF2B5EF4-FFF2-40B4-BE49-F238E27FC236}">
                <a16:creationId xmlns:a16="http://schemas.microsoft.com/office/drawing/2014/main" id="{D70E3192-84D5-4453-AB1A-F9ED6549A87D}"/>
              </a:ext>
            </a:extLst>
          </p:cNvPr>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76E7A17E-C6D7-4111-9597-7E3F390C098F}"/>
              </a:ext>
            </a:extLst>
          </p:cNvPr>
          <p:cNvSpPr>
            <a:spLocks noGrp="1"/>
          </p:cNvSpPr>
          <p:nvPr>
            <p:ph type="dt" sz="half" idx="15"/>
          </p:nvPr>
        </p:nvSpPr>
        <p:spPr/>
        <p:txBody>
          <a:bodyPr/>
          <a:lstStyle>
            <a:lvl1pPr>
              <a:defRPr/>
            </a:lvl1pPr>
          </a:lstStyle>
          <a:p>
            <a:pPr>
              <a:defRPr/>
            </a:pPr>
            <a:fld id="{4C4C1BA6-B363-4A69-B3EE-24F3EE5F51EF}" type="datetime1">
              <a:rPr lang="en-ZA"/>
              <a:pPr>
                <a:defRPr/>
              </a:pPr>
              <a:t>2021/05/24</a:t>
            </a:fld>
            <a:endParaRPr lang="en-ZA"/>
          </a:p>
        </p:txBody>
      </p:sp>
      <p:sp>
        <p:nvSpPr>
          <p:cNvPr id="8" name="Footer Placeholder 4">
            <a:extLst>
              <a:ext uri="{FF2B5EF4-FFF2-40B4-BE49-F238E27FC236}">
                <a16:creationId xmlns:a16="http://schemas.microsoft.com/office/drawing/2014/main" id="{C1E23F19-45B7-4475-B6E0-6E41790ACA52}"/>
              </a:ext>
            </a:extLst>
          </p:cNvPr>
          <p:cNvSpPr>
            <a:spLocks noGrp="1"/>
          </p:cNvSpPr>
          <p:nvPr>
            <p:ph type="ftr" sz="quarter" idx="16"/>
          </p:nvPr>
        </p:nvSpPr>
        <p:spPr/>
        <p:txBody>
          <a:bodyPr/>
          <a:lstStyle>
            <a:lvl1pPr>
              <a:defRPr/>
            </a:lvl1pPr>
          </a:lstStyle>
          <a:p>
            <a:pPr>
              <a:defRPr/>
            </a:pPr>
            <a:endParaRPr lang="en-ZA"/>
          </a:p>
        </p:txBody>
      </p:sp>
      <p:sp>
        <p:nvSpPr>
          <p:cNvPr id="9" name="Slide Number Placeholder 5">
            <a:extLst>
              <a:ext uri="{FF2B5EF4-FFF2-40B4-BE49-F238E27FC236}">
                <a16:creationId xmlns:a16="http://schemas.microsoft.com/office/drawing/2014/main" id="{47777982-FFE8-4538-B619-857C02A2371E}"/>
              </a:ext>
            </a:extLst>
          </p:cNvPr>
          <p:cNvSpPr>
            <a:spLocks noGrp="1"/>
          </p:cNvSpPr>
          <p:nvPr>
            <p:ph type="sldNum" sz="quarter" idx="17"/>
          </p:nvPr>
        </p:nvSpPr>
        <p:spPr/>
        <p:txBody>
          <a:bodyPr/>
          <a:lstStyle>
            <a:lvl1pPr>
              <a:defRPr/>
            </a:lvl1pPr>
          </a:lstStyle>
          <a:p>
            <a:fld id="{5A2F9AC7-17E7-474C-B402-AE9A031EF79F}" type="slidenum">
              <a:rPr lang="en-ZA" altLang="en-US"/>
              <a:pPr/>
              <a:t>‹#›</a:t>
            </a:fld>
            <a:endParaRPr lang="en-ZA" altLang="en-US"/>
          </a:p>
        </p:txBody>
      </p:sp>
    </p:spTree>
    <p:extLst>
      <p:ext uri="{BB962C8B-B14F-4D97-AF65-F5344CB8AC3E}">
        <p14:creationId xmlns:p14="http://schemas.microsoft.com/office/powerpoint/2010/main" val="306716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A6CB2E-8C4B-4D72-9C95-D237F506EA1A}"/>
              </a:ext>
            </a:extLst>
          </p:cNvPr>
          <p:cNvSpPr>
            <a:spLocks noGrp="1"/>
          </p:cNvSpPr>
          <p:nvPr>
            <p:ph type="dt" sz="half" idx="10"/>
          </p:nvPr>
        </p:nvSpPr>
        <p:spPr/>
        <p:txBody>
          <a:bodyPr/>
          <a:lstStyle>
            <a:lvl1pPr>
              <a:defRPr/>
            </a:lvl1pPr>
          </a:lstStyle>
          <a:p>
            <a:pPr>
              <a:defRPr/>
            </a:pPr>
            <a:fld id="{D3D30A40-0525-4253-B99F-B12E6DB3A548}" type="datetime1">
              <a:rPr lang="en-ZA"/>
              <a:pPr>
                <a:defRPr/>
              </a:pPr>
              <a:t>2021/05/24</a:t>
            </a:fld>
            <a:endParaRPr lang="en-ZA"/>
          </a:p>
        </p:txBody>
      </p:sp>
      <p:sp>
        <p:nvSpPr>
          <p:cNvPr id="5" name="Footer Placeholder 4">
            <a:extLst>
              <a:ext uri="{FF2B5EF4-FFF2-40B4-BE49-F238E27FC236}">
                <a16:creationId xmlns:a16="http://schemas.microsoft.com/office/drawing/2014/main" id="{3C85BDD1-A711-4049-A567-4D2F64749127}"/>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5C2EEB08-FA2F-461A-821D-DB35D812FFF7}"/>
              </a:ext>
            </a:extLst>
          </p:cNvPr>
          <p:cNvSpPr>
            <a:spLocks noGrp="1"/>
          </p:cNvSpPr>
          <p:nvPr>
            <p:ph type="sldNum" sz="quarter" idx="12"/>
          </p:nvPr>
        </p:nvSpPr>
        <p:spPr/>
        <p:txBody>
          <a:bodyPr/>
          <a:lstStyle>
            <a:lvl1pPr>
              <a:defRPr/>
            </a:lvl1pPr>
          </a:lstStyle>
          <a:p>
            <a:fld id="{22563EF1-04BD-4AB0-A93A-3B36EE0EC1E8}" type="slidenum">
              <a:rPr lang="en-ZA" altLang="en-US"/>
              <a:pPr/>
              <a:t>‹#›</a:t>
            </a:fld>
            <a:endParaRPr lang="en-ZA" altLang="en-US"/>
          </a:p>
        </p:txBody>
      </p:sp>
    </p:spTree>
    <p:extLst>
      <p:ext uri="{BB962C8B-B14F-4D97-AF65-F5344CB8AC3E}">
        <p14:creationId xmlns:p14="http://schemas.microsoft.com/office/powerpoint/2010/main" val="70901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7ED79DE-84B9-46A2-B2C1-90470315BE6E}"/>
              </a:ext>
            </a:extLst>
          </p:cNvPr>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00D892D-C8B1-4942-B890-4E3432AEBB55}"/>
              </a:ext>
            </a:extLst>
          </p:cNvPr>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a:extLst>
              <a:ext uri="{FF2B5EF4-FFF2-40B4-BE49-F238E27FC236}">
                <a16:creationId xmlns:a16="http://schemas.microsoft.com/office/drawing/2014/main" id="{C7078D14-74A2-4877-BA38-420ECED3F15C}"/>
              </a:ext>
            </a:extLst>
          </p:cNvPr>
          <p:cNvSpPr>
            <a:spLocks noGrp="1"/>
          </p:cNvSpPr>
          <p:nvPr>
            <p:ph type="dt" sz="half" idx="18"/>
          </p:nvPr>
        </p:nvSpPr>
        <p:spPr/>
        <p:txBody>
          <a:bodyPr/>
          <a:lstStyle>
            <a:lvl1pPr>
              <a:defRPr/>
            </a:lvl1pPr>
          </a:lstStyle>
          <a:p>
            <a:pPr>
              <a:defRPr/>
            </a:pPr>
            <a:fld id="{C9A9C663-AEDA-4769-BFD5-C70DA11DB467}" type="datetime1">
              <a:rPr lang="en-ZA"/>
              <a:pPr>
                <a:defRPr/>
              </a:pPr>
              <a:t>2021/05/24</a:t>
            </a:fld>
            <a:endParaRPr lang="en-ZA"/>
          </a:p>
        </p:txBody>
      </p:sp>
      <p:sp>
        <p:nvSpPr>
          <p:cNvPr id="12" name="Footer Placeholder 4">
            <a:extLst>
              <a:ext uri="{FF2B5EF4-FFF2-40B4-BE49-F238E27FC236}">
                <a16:creationId xmlns:a16="http://schemas.microsoft.com/office/drawing/2014/main" id="{37F1C995-06E5-4C29-96AC-7FFD4588D00C}"/>
              </a:ext>
            </a:extLst>
          </p:cNvPr>
          <p:cNvSpPr>
            <a:spLocks noGrp="1"/>
          </p:cNvSpPr>
          <p:nvPr>
            <p:ph type="ftr" sz="quarter" idx="19"/>
          </p:nvPr>
        </p:nvSpPr>
        <p:spPr/>
        <p:txBody>
          <a:bodyPr/>
          <a:lstStyle>
            <a:lvl1pPr>
              <a:defRPr/>
            </a:lvl1pPr>
          </a:lstStyle>
          <a:p>
            <a:pPr>
              <a:defRPr/>
            </a:pPr>
            <a:endParaRPr lang="en-ZA"/>
          </a:p>
        </p:txBody>
      </p:sp>
      <p:sp>
        <p:nvSpPr>
          <p:cNvPr id="13" name="Slide Number Placeholder 5">
            <a:extLst>
              <a:ext uri="{FF2B5EF4-FFF2-40B4-BE49-F238E27FC236}">
                <a16:creationId xmlns:a16="http://schemas.microsoft.com/office/drawing/2014/main" id="{B11FE376-75D0-4366-91DD-77FAA40F2E05}"/>
              </a:ext>
            </a:extLst>
          </p:cNvPr>
          <p:cNvSpPr>
            <a:spLocks noGrp="1"/>
          </p:cNvSpPr>
          <p:nvPr>
            <p:ph type="sldNum" sz="quarter" idx="20"/>
          </p:nvPr>
        </p:nvSpPr>
        <p:spPr/>
        <p:txBody>
          <a:bodyPr/>
          <a:lstStyle>
            <a:lvl1pPr>
              <a:defRPr/>
            </a:lvl1pPr>
          </a:lstStyle>
          <a:p>
            <a:fld id="{5BC6D6E4-ACC3-4B47-AAEE-EDACDC6B21A1}" type="slidenum">
              <a:rPr lang="en-ZA" altLang="en-US"/>
              <a:pPr/>
              <a:t>‹#›</a:t>
            </a:fld>
            <a:endParaRPr lang="en-ZA" altLang="en-US"/>
          </a:p>
        </p:txBody>
      </p:sp>
    </p:spTree>
    <p:extLst>
      <p:ext uri="{BB962C8B-B14F-4D97-AF65-F5344CB8AC3E}">
        <p14:creationId xmlns:p14="http://schemas.microsoft.com/office/powerpoint/2010/main" val="15920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BC4E1194-E172-4E8F-9632-F287F77DB987}"/>
              </a:ext>
            </a:extLst>
          </p:cNvPr>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EFBF339-0E91-4042-8406-B0790B84A82C}"/>
              </a:ext>
            </a:extLst>
          </p:cNvPr>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3">
            <a:extLst>
              <a:ext uri="{FF2B5EF4-FFF2-40B4-BE49-F238E27FC236}">
                <a16:creationId xmlns:a16="http://schemas.microsoft.com/office/drawing/2014/main" id="{5D5B6CB4-F365-4BC5-BF1C-4AC12D90CDAE}"/>
              </a:ext>
            </a:extLst>
          </p:cNvPr>
          <p:cNvSpPr>
            <a:spLocks noGrp="1"/>
          </p:cNvSpPr>
          <p:nvPr>
            <p:ph type="dt" sz="half" idx="23"/>
          </p:nvPr>
        </p:nvSpPr>
        <p:spPr/>
        <p:txBody>
          <a:bodyPr/>
          <a:lstStyle>
            <a:lvl1pPr>
              <a:defRPr/>
            </a:lvl1pPr>
          </a:lstStyle>
          <a:p>
            <a:pPr>
              <a:defRPr/>
            </a:pPr>
            <a:fld id="{9AB4CB57-6CD4-48BD-8BC2-090B9944C0EB}" type="datetime1">
              <a:rPr lang="en-ZA"/>
              <a:pPr>
                <a:defRPr/>
              </a:pPr>
              <a:t>2021/05/24</a:t>
            </a:fld>
            <a:endParaRPr lang="en-ZA"/>
          </a:p>
        </p:txBody>
      </p:sp>
      <p:sp>
        <p:nvSpPr>
          <p:cNvPr id="16" name="Footer Placeholder 4">
            <a:extLst>
              <a:ext uri="{FF2B5EF4-FFF2-40B4-BE49-F238E27FC236}">
                <a16:creationId xmlns:a16="http://schemas.microsoft.com/office/drawing/2014/main" id="{25333CB5-CF6E-4BD5-8F7A-5B85BFD3D4D2}"/>
              </a:ext>
            </a:extLst>
          </p:cNvPr>
          <p:cNvSpPr>
            <a:spLocks noGrp="1"/>
          </p:cNvSpPr>
          <p:nvPr>
            <p:ph type="ftr" sz="quarter" idx="24"/>
          </p:nvPr>
        </p:nvSpPr>
        <p:spPr/>
        <p:txBody>
          <a:bodyPr/>
          <a:lstStyle>
            <a:lvl1pPr>
              <a:defRPr/>
            </a:lvl1pPr>
          </a:lstStyle>
          <a:p>
            <a:pPr>
              <a:defRPr/>
            </a:pPr>
            <a:endParaRPr lang="en-ZA"/>
          </a:p>
        </p:txBody>
      </p:sp>
      <p:sp>
        <p:nvSpPr>
          <p:cNvPr id="17" name="Slide Number Placeholder 5">
            <a:extLst>
              <a:ext uri="{FF2B5EF4-FFF2-40B4-BE49-F238E27FC236}">
                <a16:creationId xmlns:a16="http://schemas.microsoft.com/office/drawing/2014/main" id="{1C328C30-D44B-4FFA-94B7-994250F7B8C9}"/>
              </a:ext>
            </a:extLst>
          </p:cNvPr>
          <p:cNvSpPr>
            <a:spLocks noGrp="1"/>
          </p:cNvSpPr>
          <p:nvPr>
            <p:ph type="sldNum" sz="quarter" idx="25"/>
          </p:nvPr>
        </p:nvSpPr>
        <p:spPr/>
        <p:txBody>
          <a:bodyPr/>
          <a:lstStyle>
            <a:lvl1pPr>
              <a:defRPr/>
            </a:lvl1pPr>
          </a:lstStyle>
          <a:p>
            <a:fld id="{EA479522-545C-4D08-A288-A0C94058F7C2}" type="slidenum">
              <a:rPr lang="en-ZA" altLang="en-US"/>
              <a:pPr/>
              <a:t>‹#›</a:t>
            </a:fld>
            <a:endParaRPr lang="en-ZA" altLang="en-US"/>
          </a:p>
        </p:txBody>
      </p:sp>
    </p:spTree>
    <p:extLst>
      <p:ext uri="{BB962C8B-B14F-4D97-AF65-F5344CB8AC3E}">
        <p14:creationId xmlns:p14="http://schemas.microsoft.com/office/powerpoint/2010/main" val="305942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E219D0A-4B5A-4D87-921B-1D66B8E0377A}"/>
              </a:ext>
            </a:extLst>
          </p:cNvPr>
          <p:cNvSpPr>
            <a:spLocks noGrp="1"/>
          </p:cNvSpPr>
          <p:nvPr>
            <p:ph type="dt" sz="half" idx="10"/>
          </p:nvPr>
        </p:nvSpPr>
        <p:spPr/>
        <p:txBody>
          <a:bodyPr/>
          <a:lstStyle>
            <a:lvl1pPr>
              <a:defRPr/>
            </a:lvl1pPr>
          </a:lstStyle>
          <a:p>
            <a:pPr>
              <a:defRPr/>
            </a:pPr>
            <a:fld id="{7B2453F0-A164-4DFC-A156-632CFF3BD6B4}" type="datetime1">
              <a:rPr lang="en-ZA"/>
              <a:pPr>
                <a:defRPr/>
              </a:pPr>
              <a:t>2021/05/24</a:t>
            </a:fld>
            <a:endParaRPr lang="en-ZA"/>
          </a:p>
        </p:txBody>
      </p:sp>
      <p:sp>
        <p:nvSpPr>
          <p:cNvPr id="5" name="Footer Placeholder 4">
            <a:extLst>
              <a:ext uri="{FF2B5EF4-FFF2-40B4-BE49-F238E27FC236}">
                <a16:creationId xmlns:a16="http://schemas.microsoft.com/office/drawing/2014/main" id="{5B5B75B9-7C89-4CDB-9C85-7F8AE2CAE9D8}"/>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A45156D8-5F18-413D-B87B-0C9D5799A8E1}"/>
              </a:ext>
            </a:extLst>
          </p:cNvPr>
          <p:cNvSpPr>
            <a:spLocks noGrp="1"/>
          </p:cNvSpPr>
          <p:nvPr>
            <p:ph type="sldNum" sz="quarter" idx="12"/>
          </p:nvPr>
        </p:nvSpPr>
        <p:spPr/>
        <p:txBody>
          <a:bodyPr/>
          <a:lstStyle>
            <a:lvl1pPr>
              <a:defRPr/>
            </a:lvl1pPr>
          </a:lstStyle>
          <a:p>
            <a:fld id="{29E5993B-2345-49C8-90F9-2627F293DD5D}" type="slidenum">
              <a:rPr lang="en-ZA" altLang="en-US"/>
              <a:pPr/>
              <a:t>‹#›</a:t>
            </a:fld>
            <a:endParaRPr lang="en-ZA" altLang="en-US"/>
          </a:p>
        </p:txBody>
      </p:sp>
    </p:spTree>
    <p:extLst>
      <p:ext uri="{BB962C8B-B14F-4D97-AF65-F5344CB8AC3E}">
        <p14:creationId xmlns:p14="http://schemas.microsoft.com/office/powerpoint/2010/main" val="500405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CEC03E1-26A0-4D37-8DF8-5CAC34C80953}"/>
              </a:ext>
            </a:extLst>
          </p:cNvPr>
          <p:cNvSpPr>
            <a:spLocks noGrp="1"/>
          </p:cNvSpPr>
          <p:nvPr>
            <p:ph type="dt" sz="half" idx="10"/>
          </p:nvPr>
        </p:nvSpPr>
        <p:spPr/>
        <p:txBody>
          <a:bodyPr/>
          <a:lstStyle>
            <a:lvl1pPr>
              <a:defRPr/>
            </a:lvl1pPr>
          </a:lstStyle>
          <a:p>
            <a:pPr>
              <a:defRPr/>
            </a:pPr>
            <a:fld id="{5A1AB3F5-99B9-4EA4-A121-3CCA49868B82}" type="datetime1">
              <a:rPr lang="en-ZA"/>
              <a:pPr>
                <a:defRPr/>
              </a:pPr>
              <a:t>2021/05/24</a:t>
            </a:fld>
            <a:endParaRPr lang="en-ZA"/>
          </a:p>
        </p:txBody>
      </p:sp>
      <p:sp>
        <p:nvSpPr>
          <p:cNvPr id="5" name="Footer Placeholder 4">
            <a:extLst>
              <a:ext uri="{FF2B5EF4-FFF2-40B4-BE49-F238E27FC236}">
                <a16:creationId xmlns:a16="http://schemas.microsoft.com/office/drawing/2014/main" id="{C7EBF912-63CF-4E00-A77E-1F7D86591915}"/>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AF5ADE97-179F-4404-911B-CCAA9DC8C457}"/>
              </a:ext>
            </a:extLst>
          </p:cNvPr>
          <p:cNvSpPr>
            <a:spLocks noGrp="1"/>
          </p:cNvSpPr>
          <p:nvPr>
            <p:ph type="sldNum" sz="quarter" idx="12"/>
          </p:nvPr>
        </p:nvSpPr>
        <p:spPr/>
        <p:txBody>
          <a:bodyPr/>
          <a:lstStyle>
            <a:lvl1pPr>
              <a:defRPr/>
            </a:lvl1pPr>
          </a:lstStyle>
          <a:p>
            <a:fld id="{F8F712DD-BDBE-4F3E-9E98-2B4C8267BB05}" type="slidenum">
              <a:rPr lang="en-ZA" altLang="en-US"/>
              <a:pPr/>
              <a:t>‹#›</a:t>
            </a:fld>
            <a:endParaRPr lang="en-ZA" altLang="en-US"/>
          </a:p>
        </p:txBody>
      </p:sp>
    </p:spTree>
    <p:extLst>
      <p:ext uri="{BB962C8B-B14F-4D97-AF65-F5344CB8AC3E}">
        <p14:creationId xmlns:p14="http://schemas.microsoft.com/office/powerpoint/2010/main" val="664279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8"/>
            <a:ext cx="9404350" cy="1400175"/>
          </a:xfrm>
        </p:spPr>
        <p:txBody>
          <a:bodyPr/>
          <a:lstStyle/>
          <a:p>
            <a:r>
              <a:rPr lang="en-US"/>
              <a:t>Click to edit Master title style</a:t>
            </a:r>
            <a:endParaRPr lang="en-ZA"/>
          </a:p>
        </p:txBody>
      </p:sp>
      <p:sp>
        <p:nvSpPr>
          <p:cNvPr id="3" name="Table Placeholder 2"/>
          <p:cNvSpPr>
            <a:spLocks noGrp="1"/>
          </p:cNvSpPr>
          <p:nvPr>
            <p:ph type="tbl" idx="1"/>
          </p:nvPr>
        </p:nvSpPr>
        <p:spPr>
          <a:xfrm>
            <a:off x="1103313" y="2052638"/>
            <a:ext cx="8947150" cy="4195762"/>
          </a:xfrm>
        </p:spPr>
        <p:txBody>
          <a:bodyPr/>
          <a:lstStyle/>
          <a:p>
            <a:pPr lvl="0"/>
            <a:endParaRPr lang="en-ZA" noProof="0"/>
          </a:p>
        </p:txBody>
      </p:sp>
      <p:sp>
        <p:nvSpPr>
          <p:cNvPr id="4" name="Date Placeholder 3">
            <a:extLst>
              <a:ext uri="{FF2B5EF4-FFF2-40B4-BE49-F238E27FC236}">
                <a16:creationId xmlns:a16="http://schemas.microsoft.com/office/drawing/2014/main" id="{94426A2D-68D4-464B-96A8-66BB3A4F42D9}"/>
              </a:ext>
            </a:extLst>
          </p:cNvPr>
          <p:cNvSpPr>
            <a:spLocks noGrp="1"/>
          </p:cNvSpPr>
          <p:nvPr>
            <p:ph type="dt" sz="half" idx="10"/>
          </p:nvPr>
        </p:nvSpPr>
        <p:spPr/>
        <p:txBody>
          <a:bodyPr/>
          <a:lstStyle>
            <a:lvl1pPr>
              <a:defRPr/>
            </a:lvl1pPr>
          </a:lstStyle>
          <a:p>
            <a:pPr>
              <a:defRPr/>
            </a:pPr>
            <a:fld id="{1AC14C9A-55B4-4AC6-B8C8-CF3C12725617}" type="datetime1">
              <a:rPr lang="en-ZA"/>
              <a:pPr>
                <a:defRPr/>
              </a:pPr>
              <a:t>2021/05/24</a:t>
            </a:fld>
            <a:endParaRPr lang="en-ZA"/>
          </a:p>
        </p:txBody>
      </p:sp>
      <p:sp>
        <p:nvSpPr>
          <p:cNvPr id="5" name="Footer Placeholder 4">
            <a:extLst>
              <a:ext uri="{FF2B5EF4-FFF2-40B4-BE49-F238E27FC236}">
                <a16:creationId xmlns:a16="http://schemas.microsoft.com/office/drawing/2014/main" id="{6D1B2B09-E33E-4E8C-82B0-D49788EACA8D}"/>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10DAED54-509E-405F-BE46-8A564107A0FA}"/>
              </a:ext>
            </a:extLst>
          </p:cNvPr>
          <p:cNvSpPr>
            <a:spLocks noGrp="1"/>
          </p:cNvSpPr>
          <p:nvPr>
            <p:ph type="sldNum" sz="quarter" idx="12"/>
          </p:nvPr>
        </p:nvSpPr>
        <p:spPr/>
        <p:txBody>
          <a:bodyPr/>
          <a:lstStyle>
            <a:lvl1pPr>
              <a:defRPr/>
            </a:lvl1pPr>
          </a:lstStyle>
          <a:p>
            <a:fld id="{FB9CD075-5159-4068-AC18-262FD40752A5}" type="slidenum">
              <a:rPr lang="en-ZA" altLang="en-US"/>
              <a:pPr/>
              <a:t>‹#›</a:t>
            </a:fld>
            <a:endParaRPr lang="en-ZA" altLang="en-US"/>
          </a:p>
        </p:txBody>
      </p:sp>
    </p:spTree>
    <p:extLst>
      <p:ext uri="{BB962C8B-B14F-4D97-AF65-F5344CB8AC3E}">
        <p14:creationId xmlns:p14="http://schemas.microsoft.com/office/powerpoint/2010/main" val="227745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01DD9E-3C25-4B70-B0CA-41F1AB35E0FB}"/>
              </a:ext>
            </a:extLst>
          </p:cNvPr>
          <p:cNvSpPr>
            <a:spLocks noGrp="1"/>
          </p:cNvSpPr>
          <p:nvPr>
            <p:ph type="dt" sz="half" idx="10"/>
          </p:nvPr>
        </p:nvSpPr>
        <p:spPr/>
        <p:txBody>
          <a:bodyPr/>
          <a:lstStyle>
            <a:lvl1pPr>
              <a:defRPr/>
            </a:lvl1pPr>
          </a:lstStyle>
          <a:p>
            <a:pPr>
              <a:defRPr/>
            </a:pPr>
            <a:fld id="{712EC1F2-C742-4908-9662-319EDC50353C}" type="datetime1">
              <a:rPr lang="en-ZA"/>
              <a:pPr>
                <a:defRPr/>
              </a:pPr>
              <a:t>2021/05/24</a:t>
            </a:fld>
            <a:endParaRPr lang="en-ZA"/>
          </a:p>
        </p:txBody>
      </p:sp>
      <p:sp>
        <p:nvSpPr>
          <p:cNvPr id="5" name="Footer Placeholder 4">
            <a:extLst>
              <a:ext uri="{FF2B5EF4-FFF2-40B4-BE49-F238E27FC236}">
                <a16:creationId xmlns:a16="http://schemas.microsoft.com/office/drawing/2014/main" id="{CFDAEC97-6B7E-48CA-A355-184045BA4452}"/>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B705C524-9F43-400F-9E7C-F80B95C10D24}"/>
              </a:ext>
            </a:extLst>
          </p:cNvPr>
          <p:cNvSpPr>
            <a:spLocks noGrp="1"/>
          </p:cNvSpPr>
          <p:nvPr>
            <p:ph type="sldNum" sz="quarter" idx="12"/>
          </p:nvPr>
        </p:nvSpPr>
        <p:spPr/>
        <p:txBody>
          <a:bodyPr/>
          <a:lstStyle>
            <a:lvl1pPr>
              <a:defRPr/>
            </a:lvl1pPr>
          </a:lstStyle>
          <a:p>
            <a:fld id="{C1971670-931A-4405-8FBD-7A1D35C7F0B2}" type="slidenum">
              <a:rPr lang="en-ZA" altLang="en-US"/>
              <a:pPr/>
              <a:t>‹#›</a:t>
            </a:fld>
            <a:endParaRPr lang="en-ZA" altLang="en-US"/>
          </a:p>
        </p:txBody>
      </p:sp>
    </p:spTree>
    <p:extLst>
      <p:ext uri="{BB962C8B-B14F-4D97-AF65-F5344CB8AC3E}">
        <p14:creationId xmlns:p14="http://schemas.microsoft.com/office/powerpoint/2010/main" val="423497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D18BAC-7DB0-4BD1-94B8-E3F32663DF4B}"/>
              </a:ext>
            </a:extLst>
          </p:cNvPr>
          <p:cNvSpPr>
            <a:spLocks noGrp="1"/>
          </p:cNvSpPr>
          <p:nvPr>
            <p:ph type="dt" sz="half" idx="10"/>
          </p:nvPr>
        </p:nvSpPr>
        <p:spPr/>
        <p:txBody>
          <a:bodyPr/>
          <a:lstStyle>
            <a:lvl1pPr>
              <a:defRPr/>
            </a:lvl1pPr>
          </a:lstStyle>
          <a:p>
            <a:pPr>
              <a:defRPr/>
            </a:pPr>
            <a:fld id="{AB7FE5C0-E593-4D85-80D0-06B4EF25AF0A}" type="datetime1">
              <a:rPr lang="en-ZA"/>
              <a:pPr>
                <a:defRPr/>
              </a:pPr>
              <a:t>2021/05/24</a:t>
            </a:fld>
            <a:endParaRPr lang="en-ZA"/>
          </a:p>
        </p:txBody>
      </p:sp>
      <p:sp>
        <p:nvSpPr>
          <p:cNvPr id="5" name="Footer Placeholder 4">
            <a:extLst>
              <a:ext uri="{FF2B5EF4-FFF2-40B4-BE49-F238E27FC236}">
                <a16:creationId xmlns:a16="http://schemas.microsoft.com/office/drawing/2014/main" id="{A2C57E14-C86F-43C7-96B1-76C662B0715C}"/>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id="{093FDA77-A1E8-4528-B44B-36D1005F4E90}"/>
              </a:ext>
            </a:extLst>
          </p:cNvPr>
          <p:cNvSpPr>
            <a:spLocks noGrp="1"/>
          </p:cNvSpPr>
          <p:nvPr>
            <p:ph type="sldNum" sz="quarter" idx="12"/>
          </p:nvPr>
        </p:nvSpPr>
        <p:spPr/>
        <p:txBody>
          <a:bodyPr/>
          <a:lstStyle>
            <a:lvl1pPr>
              <a:defRPr/>
            </a:lvl1pPr>
          </a:lstStyle>
          <a:p>
            <a:fld id="{1F0245F7-B366-4A09-B060-1A79AFF4B699}" type="slidenum">
              <a:rPr lang="en-ZA" altLang="en-US"/>
              <a:pPr/>
              <a:t>‹#›</a:t>
            </a:fld>
            <a:endParaRPr lang="en-ZA" altLang="en-US"/>
          </a:p>
        </p:txBody>
      </p:sp>
    </p:spTree>
    <p:extLst>
      <p:ext uri="{BB962C8B-B14F-4D97-AF65-F5344CB8AC3E}">
        <p14:creationId xmlns:p14="http://schemas.microsoft.com/office/powerpoint/2010/main" val="2539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5E29F03-33AB-48B9-909B-63A87214ED05}"/>
              </a:ext>
            </a:extLst>
          </p:cNvPr>
          <p:cNvSpPr>
            <a:spLocks noGrp="1"/>
          </p:cNvSpPr>
          <p:nvPr>
            <p:ph type="dt" sz="half" idx="10"/>
          </p:nvPr>
        </p:nvSpPr>
        <p:spPr/>
        <p:txBody>
          <a:bodyPr/>
          <a:lstStyle>
            <a:lvl1pPr>
              <a:defRPr/>
            </a:lvl1pPr>
          </a:lstStyle>
          <a:p>
            <a:pPr>
              <a:defRPr/>
            </a:pPr>
            <a:fld id="{8F7647D7-224F-4EEA-A649-20F24E8933D8}" type="datetime1">
              <a:rPr lang="en-ZA"/>
              <a:pPr>
                <a:defRPr/>
              </a:pPr>
              <a:t>2021/05/24</a:t>
            </a:fld>
            <a:endParaRPr lang="en-ZA"/>
          </a:p>
        </p:txBody>
      </p:sp>
      <p:sp>
        <p:nvSpPr>
          <p:cNvPr id="6" name="Footer Placeholder 4">
            <a:extLst>
              <a:ext uri="{FF2B5EF4-FFF2-40B4-BE49-F238E27FC236}">
                <a16:creationId xmlns:a16="http://schemas.microsoft.com/office/drawing/2014/main" id="{1A162E39-B65A-4227-B893-A77AB5BCD2DD}"/>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F22061DD-CF73-4ABD-B6B3-17607C89E2E5}"/>
              </a:ext>
            </a:extLst>
          </p:cNvPr>
          <p:cNvSpPr>
            <a:spLocks noGrp="1"/>
          </p:cNvSpPr>
          <p:nvPr>
            <p:ph type="sldNum" sz="quarter" idx="12"/>
          </p:nvPr>
        </p:nvSpPr>
        <p:spPr/>
        <p:txBody>
          <a:bodyPr/>
          <a:lstStyle>
            <a:lvl1pPr>
              <a:defRPr/>
            </a:lvl1pPr>
          </a:lstStyle>
          <a:p>
            <a:fld id="{B909394A-689B-4DB8-9F05-46CB4A7704EA}" type="slidenum">
              <a:rPr lang="en-ZA" altLang="en-US"/>
              <a:pPr/>
              <a:t>‹#›</a:t>
            </a:fld>
            <a:endParaRPr lang="en-ZA" altLang="en-US"/>
          </a:p>
        </p:txBody>
      </p:sp>
    </p:spTree>
    <p:extLst>
      <p:ext uri="{BB962C8B-B14F-4D97-AF65-F5344CB8AC3E}">
        <p14:creationId xmlns:p14="http://schemas.microsoft.com/office/powerpoint/2010/main" val="378931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70F180B-3143-4460-B8DA-C7278773504B}"/>
              </a:ext>
            </a:extLst>
          </p:cNvPr>
          <p:cNvSpPr>
            <a:spLocks noGrp="1"/>
          </p:cNvSpPr>
          <p:nvPr>
            <p:ph type="dt" sz="half" idx="10"/>
          </p:nvPr>
        </p:nvSpPr>
        <p:spPr/>
        <p:txBody>
          <a:bodyPr/>
          <a:lstStyle>
            <a:lvl1pPr>
              <a:defRPr/>
            </a:lvl1pPr>
          </a:lstStyle>
          <a:p>
            <a:pPr>
              <a:defRPr/>
            </a:pPr>
            <a:fld id="{80CB997B-AF91-41CC-AE77-C3A5180B069F}" type="datetime1">
              <a:rPr lang="en-ZA"/>
              <a:pPr>
                <a:defRPr/>
              </a:pPr>
              <a:t>2021/05/24</a:t>
            </a:fld>
            <a:endParaRPr lang="en-ZA"/>
          </a:p>
        </p:txBody>
      </p:sp>
      <p:sp>
        <p:nvSpPr>
          <p:cNvPr id="8" name="Footer Placeholder 4">
            <a:extLst>
              <a:ext uri="{FF2B5EF4-FFF2-40B4-BE49-F238E27FC236}">
                <a16:creationId xmlns:a16="http://schemas.microsoft.com/office/drawing/2014/main" id="{73EBA769-4B68-4F3D-ADA3-F44FD9B29D6E}"/>
              </a:ext>
            </a:extLst>
          </p:cNvPr>
          <p:cNvSpPr>
            <a:spLocks noGrp="1"/>
          </p:cNvSpPr>
          <p:nvPr>
            <p:ph type="ftr" sz="quarter" idx="11"/>
          </p:nvPr>
        </p:nvSpPr>
        <p:spPr/>
        <p:txBody>
          <a:bodyPr/>
          <a:lstStyle>
            <a:lvl1pPr>
              <a:defRPr/>
            </a:lvl1pPr>
          </a:lstStyle>
          <a:p>
            <a:pPr>
              <a:defRPr/>
            </a:pPr>
            <a:endParaRPr lang="en-ZA"/>
          </a:p>
        </p:txBody>
      </p:sp>
      <p:sp>
        <p:nvSpPr>
          <p:cNvPr id="9" name="Slide Number Placeholder 5">
            <a:extLst>
              <a:ext uri="{FF2B5EF4-FFF2-40B4-BE49-F238E27FC236}">
                <a16:creationId xmlns:a16="http://schemas.microsoft.com/office/drawing/2014/main" id="{592468B1-70D2-4650-8D4F-02D8E07F4E23}"/>
              </a:ext>
            </a:extLst>
          </p:cNvPr>
          <p:cNvSpPr>
            <a:spLocks noGrp="1"/>
          </p:cNvSpPr>
          <p:nvPr>
            <p:ph type="sldNum" sz="quarter" idx="12"/>
          </p:nvPr>
        </p:nvSpPr>
        <p:spPr/>
        <p:txBody>
          <a:bodyPr/>
          <a:lstStyle>
            <a:lvl1pPr>
              <a:defRPr/>
            </a:lvl1pPr>
          </a:lstStyle>
          <a:p>
            <a:fld id="{547B0F31-174B-473D-B68E-2246532BC70C}" type="slidenum">
              <a:rPr lang="en-ZA" altLang="en-US"/>
              <a:pPr/>
              <a:t>‹#›</a:t>
            </a:fld>
            <a:endParaRPr lang="en-ZA" altLang="en-US"/>
          </a:p>
        </p:txBody>
      </p:sp>
    </p:spTree>
    <p:extLst>
      <p:ext uri="{BB962C8B-B14F-4D97-AF65-F5344CB8AC3E}">
        <p14:creationId xmlns:p14="http://schemas.microsoft.com/office/powerpoint/2010/main" val="163113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67D6ABD-FDDC-4669-9F7F-68F1AF615D5F}"/>
              </a:ext>
            </a:extLst>
          </p:cNvPr>
          <p:cNvSpPr>
            <a:spLocks noGrp="1"/>
          </p:cNvSpPr>
          <p:nvPr>
            <p:ph type="dt" sz="half" idx="10"/>
          </p:nvPr>
        </p:nvSpPr>
        <p:spPr/>
        <p:txBody>
          <a:bodyPr/>
          <a:lstStyle>
            <a:lvl1pPr>
              <a:defRPr/>
            </a:lvl1pPr>
          </a:lstStyle>
          <a:p>
            <a:pPr>
              <a:defRPr/>
            </a:pPr>
            <a:fld id="{28334735-A567-46A9-A40F-F3483DB5106F}" type="datetime1">
              <a:rPr lang="en-ZA"/>
              <a:pPr>
                <a:defRPr/>
              </a:pPr>
              <a:t>2021/05/24</a:t>
            </a:fld>
            <a:endParaRPr lang="en-ZA"/>
          </a:p>
        </p:txBody>
      </p:sp>
      <p:sp>
        <p:nvSpPr>
          <p:cNvPr id="4" name="Footer Placeholder 4">
            <a:extLst>
              <a:ext uri="{FF2B5EF4-FFF2-40B4-BE49-F238E27FC236}">
                <a16:creationId xmlns:a16="http://schemas.microsoft.com/office/drawing/2014/main" id="{5F4692C9-CA06-40CB-985B-3EAFDF3B8FD2}"/>
              </a:ext>
            </a:extLst>
          </p:cNvPr>
          <p:cNvSpPr>
            <a:spLocks noGrp="1"/>
          </p:cNvSpPr>
          <p:nvPr>
            <p:ph type="ftr" sz="quarter" idx="11"/>
          </p:nvPr>
        </p:nvSpPr>
        <p:spPr/>
        <p:txBody>
          <a:bodyPr/>
          <a:lstStyle>
            <a:lvl1pPr>
              <a:defRPr/>
            </a:lvl1pPr>
          </a:lstStyle>
          <a:p>
            <a:pPr>
              <a:defRPr/>
            </a:pPr>
            <a:endParaRPr lang="en-ZA"/>
          </a:p>
        </p:txBody>
      </p:sp>
      <p:sp>
        <p:nvSpPr>
          <p:cNvPr id="5" name="Slide Number Placeholder 5">
            <a:extLst>
              <a:ext uri="{FF2B5EF4-FFF2-40B4-BE49-F238E27FC236}">
                <a16:creationId xmlns:a16="http://schemas.microsoft.com/office/drawing/2014/main" id="{9A0D80E7-42C5-4428-98D2-F2D104D83ACB}"/>
              </a:ext>
            </a:extLst>
          </p:cNvPr>
          <p:cNvSpPr>
            <a:spLocks noGrp="1"/>
          </p:cNvSpPr>
          <p:nvPr>
            <p:ph type="sldNum" sz="quarter" idx="12"/>
          </p:nvPr>
        </p:nvSpPr>
        <p:spPr/>
        <p:txBody>
          <a:bodyPr/>
          <a:lstStyle>
            <a:lvl1pPr>
              <a:defRPr/>
            </a:lvl1pPr>
          </a:lstStyle>
          <a:p>
            <a:fld id="{347FD7C2-43B0-48DC-8A34-66AF76D1BE73}" type="slidenum">
              <a:rPr lang="en-ZA" altLang="en-US"/>
              <a:pPr/>
              <a:t>‹#›</a:t>
            </a:fld>
            <a:endParaRPr lang="en-ZA" altLang="en-US"/>
          </a:p>
        </p:txBody>
      </p:sp>
    </p:spTree>
    <p:extLst>
      <p:ext uri="{BB962C8B-B14F-4D97-AF65-F5344CB8AC3E}">
        <p14:creationId xmlns:p14="http://schemas.microsoft.com/office/powerpoint/2010/main" val="148795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A35923-76A6-464B-A086-2B3B76C53EC9}"/>
              </a:ext>
            </a:extLst>
          </p:cNvPr>
          <p:cNvSpPr>
            <a:spLocks noGrp="1"/>
          </p:cNvSpPr>
          <p:nvPr>
            <p:ph type="dt" sz="half" idx="10"/>
          </p:nvPr>
        </p:nvSpPr>
        <p:spPr/>
        <p:txBody>
          <a:bodyPr/>
          <a:lstStyle>
            <a:lvl1pPr>
              <a:defRPr/>
            </a:lvl1pPr>
          </a:lstStyle>
          <a:p>
            <a:pPr>
              <a:defRPr/>
            </a:pPr>
            <a:fld id="{317910A6-D453-4B46-B3A7-840DE03F7A6D}" type="datetime1">
              <a:rPr lang="en-ZA"/>
              <a:pPr>
                <a:defRPr/>
              </a:pPr>
              <a:t>2021/05/24</a:t>
            </a:fld>
            <a:endParaRPr lang="en-ZA"/>
          </a:p>
        </p:txBody>
      </p:sp>
      <p:sp>
        <p:nvSpPr>
          <p:cNvPr id="3" name="Footer Placeholder 4">
            <a:extLst>
              <a:ext uri="{FF2B5EF4-FFF2-40B4-BE49-F238E27FC236}">
                <a16:creationId xmlns:a16="http://schemas.microsoft.com/office/drawing/2014/main" id="{78996092-A7EB-409D-96D0-80986EAD8BC2}"/>
              </a:ext>
            </a:extLst>
          </p:cNvPr>
          <p:cNvSpPr>
            <a:spLocks noGrp="1"/>
          </p:cNvSpPr>
          <p:nvPr>
            <p:ph type="ftr" sz="quarter" idx="11"/>
          </p:nvPr>
        </p:nvSpPr>
        <p:spPr/>
        <p:txBody>
          <a:bodyPr/>
          <a:lstStyle>
            <a:lvl1pPr>
              <a:defRPr/>
            </a:lvl1pPr>
          </a:lstStyle>
          <a:p>
            <a:pPr>
              <a:defRPr/>
            </a:pPr>
            <a:endParaRPr lang="en-ZA"/>
          </a:p>
        </p:txBody>
      </p:sp>
      <p:sp>
        <p:nvSpPr>
          <p:cNvPr id="4" name="Slide Number Placeholder 5">
            <a:extLst>
              <a:ext uri="{FF2B5EF4-FFF2-40B4-BE49-F238E27FC236}">
                <a16:creationId xmlns:a16="http://schemas.microsoft.com/office/drawing/2014/main" id="{8245272D-98D4-4B77-AA9D-829A7941A0FD}"/>
              </a:ext>
            </a:extLst>
          </p:cNvPr>
          <p:cNvSpPr>
            <a:spLocks noGrp="1"/>
          </p:cNvSpPr>
          <p:nvPr>
            <p:ph type="sldNum" sz="quarter" idx="12"/>
          </p:nvPr>
        </p:nvSpPr>
        <p:spPr/>
        <p:txBody>
          <a:bodyPr/>
          <a:lstStyle>
            <a:lvl1pPr>
              <a:defRPr/>
            </a:lvl1pPr>
          </a:lstStyle>
          <a:p>
            <a:fld id="{542A9EC1-D69A-474E-88F4-579C379894A1}" type="slidenum">
              <a:rPr lang="en-ZA" altLang="en-US"/>
              <a:pPr/>
              <a:t>‹#›</a:t>
            </a:fld>
            <a:endParaRPr lang="en-ZA" altLang="en-US"/>
          </a:p>
        </p:txBody>
      </p:sp>
    </p:spTree>
    <p:extLst>
      <p:ext uri="{BB962C8B-B14F-4D97-AF65-F5344CB8AC3E}">
        <p14:creationId xmlns:p14="http://schemas.microsoft.com/office/powerpoint/2010/main" val="265134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89D5E69-1DA4-4C0B-AEC3-EFABED118E32}"/>
              </a:ext>
            </a:extLst>
          </p:cNvPr>
          <p:cNvSpPr>
            <a:spLocks noGrp="1"/>
          </p:cNvSpPr>
          <p:nvPr>
            <p:ph type="dt" sz="half" idx="10"/>
          </p:nvPr>
        </p:nvSpPr>
        <p:spPr/>
        <p:txBody>
          <a:bodyPr/>
          <a:lstStyle>
            <a:lvl1pPr>
              <a:defRPr/>
            </a:lvl1pPr>
          </a:lstStyle>
          <a:p>
            <a:pPr>
              <a:defRPr/>
            </a:pPr>
            <a:fld id="{8161348C-69A1-4937-951D-7CA84FDA908A}" type="datetime1">
              <a:rPr lang="en-ZA"/>
              <a:pPr>
                <a:defRPr/>
              </a:pPr>
              <a:t>2021/05/24</a:t>
            </a:fld>
            <a:endParaRPr lang="en-ZA"/>
          </a:p>
        </p:txBody>
      </p:sp>
      <p:sp>
        <p:nvSpPr>
          <p:cNvPr id="6" name="Footer Placeholder 4">
            <a:extLst>
              <a:ext uri="{FF2B5EF4-FFF2-40B4-BE49-F238E27FC236}">
                <a16:creationId xmlns:a16="http://schemas.microsoft.com/office/drawing/2014/main" id="{1FE0B209-5B24-4C2A-BF77-33E42E10E4F9}"/>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EC0B6597-C90C-453C-A820-1AFF8FE70AE1}"/>
              </a:ext>
            </a:extLst>
          </p:cNvPr>
          <p:cNvSpPr>
            <a:spLocks noGrp="1"/>
          </p:cNvSpPr>
          <p:nvPr>
            <p:ph type="sldNum" sz="quarter" idx="12"/>
          </p:nvPr>
        </p:nvSpPr>
        <p:spPr/>
        <p:txBody>
          <a:bodyPr/>
          <a:lstStyle>
            <a:lvl1pPr>
              <a:defRPr/>
            </a:lvl1pPr>
          </a:lstStyle>
          <a:p>
            <a:fld id="{683933C7-E8A5-438C-9ADD-FF1C6BFE76A8}" type="slidenum">
              <a:rPr lang="en-ZA" altLang="en-US"/>
              <a:pPr/>
              <a:t>‹#›</a:t>
            </a:fld>
            <a:endParaRPr lang="en-ZA" altLang="en-US"/>
          </a:p>
        </p:txBody>
      </p:sp>
    </p:spTree>
    <p:extLst>
      <p:ext uri="{BB962C8B-B14F-4D97-AF65-F5344CB8AC3E}">
        <p14:creationId xmlns:p14="http://schemas.microsoft.com/office/powerpoint/2010/main" val="375479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696AAF3-21F0-4CB1-84B4-7CB0382042A4}"/>
              </a:ext>
            </a:extLst>
          </p:cNvPr>
          <p:cNvSpPr>
            <a:spLocks noGrp="1"/>
          </p:cNvSpPr>
          <p:nvPr>
            <p:ph type="dt" sz="half" idx="10"/>
          </p:nvPr>
        </p:nvSpPr>
        <p:spPr/>
        <p:txBody>
          <a:bodyPr/>
          <a:lstStyle>
            <a:lvl1pPr>
              <a:defRPr/>
            </a:lvl1pPr>
          </a:lstStyle>
          <a:p>
            <a:pPr>
              <a:defRPr/>
            </a:pPr>
            <a:fld id="{047BA6F2-C5B8-4215-8933-A4B14CC18F4D}" type="datetime1">
              <a:rPr lang="en-ZA"/>
              <a:pPr>
                <a:defRPr/>
              </a:pPr>
              <a:t>2021/05/24</a:t>
            </a:fld>
            <a:endParaRPr lang="en-ZA"/>
          </a:p>
        </p:txBody>
      </p:sp>
      <p:sp>
        <p:nvSpPr>
          <p:cNvPr id="6" name="Footer Placeholder 4">
            <a:extLst>
              <a:ext uri="{FF2B5EF4-FFF2-40B4-BE49-F238E27FC236}">
                <a16:creationId xmlns:a16="http://schemas.microsoft.com/office/drawing/2014/main" id="{C3B07964-4DE7-4B6F-87B3-83C90AACBD43}"/>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id="{9CC32549-187A-4AD8-A330-5F7DCCE7F06C}"/>
              </a:ext>
            </a:extLst>
          </p:cNvPr>
          <p:cNvSpPr>
            <a:spLocks noGrp="1"/>
          </p:cNvSpPr>
          <p:nvPr>
            <p:ph type="sldNum" sz="quarter" idx="12"/>
          </p:nvPr>
        </p:nvSpPr>
        <p:spPr/>
        <p:txBody>
          <a:bodyPr/>
          <a:lstStyle>
            <a:lvl1pPr>
              <a:defRPr/>
            </a:lvl1pPr>
          </a:lstStyle>
          <a:p>
            <a:fld id="{67DE7B10-2D16-4C76-9B6F-EA616B58604F}" type="slidenum">
              <a:rPr lang="en-ZA" altLang="en-US"/>
              <a:pPr/>
              <a:t>‹#›</a:t>
            </a:fld>
            <a:endParaRPr lang="en-ZA" altLang="en-US"/>
          </a:p>
        </p:txBody>
      </p:sp>
    </p:spTree>
    <p:extLst>
      <p:ext uri="{BB962C8B-B14F-4D97-AF65-F5344CB8AC3E}">
        <p14:creationId xmlns:p14="http://schemas.microsoft.com/office/powerpoint/2010/main" val="181360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6A816A12-5670-4FEC-90CD-6FDDFBDF2376}"/>
              </a:ext>
            </a:extLst>
          </p:cNvPr>
          <p:cNvPicPr>
            <a:picLocks noChangeAspect="1"/>
          </p:cNvPicPr>
          <p:nvPr/>
        </p:nvPicPr>
        <p:blipFill>
          <a:blip r:embed="rId21">
            <a:extLst>
              <a:ext uri="{28A0092B-C50C-407E-A947-70E740481C1C}">
                <a14:useLocalDpi xmlns:a14="http://schemas.microsoft.com/office/drawing/2010/main" val="0"/>
              </a:ext>
            </a:extLst>
          </a:blip>
          <a:srcRect l="3613"/>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a:extLst>
              <a:ext uri="{FF2B5EF4-FFF2-40B4-BE49-F238E27FC236}">
                <a16:creationId xmlns:a16="http://schemas.microsoft.com/office/drawing/2014/main" id="{0F51634D-CF87-4611-AA23-6B56211F32D7}"/>
              </a:ext>
            </a:extLst>
          </p:cNvPr>
          <p:cNvPicPr>
            <a:picLocks noChangeAspect="1"/>
          </p:cNvPicPr>
          <p:nvPr/>
        </p:nvPicPr>
        <p:blipFill>
          <a:blip r:embed="rId22">
            <a:extLst>
              <a:ext uri="{28A0092B-C50C-407E-A947-70E740481C1C}">
                <a14:useLocalDpi xmlns:a14="http://schemas.microsoft.com/office/drawing/2010/main"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6617A609-529E-4BB6-8AD4-CF117811E4FD}"/>
              </a:ext>
            </a:extLst>
          </p:cNvPr>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a:extLst>
              <a:ext uri="{FF2B5EF4-FFF2-40B4-BE49-F238E27FC236}">
                <a16:creationId xmlns:a16="http://schemas.microsoft.com/office/drawing/2014/main" id="{A6F322EE-4129-4B0B-ACF6-E2AE728871D4}"/>
              </a:ext>
            </a:extLst>
          </p:cNvPr>
          <p:cNvPicPr>
            <a:picLocks noChangeAspect="1"/>
          </p:cNvPicPr>
          <p:nvPr/>
        </p:nvPicPr>
        <p:blipFill>
          <a:blip r:embed="rId23">
            <a:extLst>
              <a:ext uri="{28A0092B-C50C-407E-A947-70E740481C1C}">
                <a14:useLocalDpi xmlns:a14="http://schemas.microsoft.com/office/drawing/2010/main"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a:extLst>
              <a:ext uri="{FF2B5EF4-FFF2-40B4-BE49-F238E27FC236}">
                <a16:creationId xmlns:a16="http://schemas.microsoft.com/office/drawing/2014/main" id="{4249304C-473D-4CA7-B6C8-A66DE625B508}"/>
              </a:ext>
            </a:extLst>
          </p:cNvPr>
          <p:cNvPicPr>
            <a:picLocks noChangeAspect="1"/>
          </p:cNvPicPr>
          <p:nvPr/>
        </p:nvPicPr>
        <p:blipFill>
          <a:blip r:embed="rId24">
            <a:extLst>
              <a:ext uri="{28A0092B-C50C-407E-A947-70E740481C1C}">
                <a14:useLocalDpi xmlns:a14="http://schemas.microsoft.com/office/drawing/2010/main"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17DA0643-7102-4220-9563-C783E628E21E}"/>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a:extLst>
              <a:ext uri="{FF2B5EF4-FFF2-40B4-BE49-F238E27FC236}">
                <a16:creationId xmlns:a16="http://schemas.microsoft.com/office/drawing/2014/main" id="{A1469EDB-B880-4FCA-AD5D-485313DEB867}"/>
              </a:ext>
            </a:extLst>
          </p:cNvPr>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5" name="Text Placeholder 2">
            <a:extLst>
              <a:ext uri="{FF2B5EF4-FFF2-40B4-BE49-F238E27FC236}">
                <a16:creationId xmlns:a16="http://schemas.microsoft.com/office/drawing/2014/main" id="{32CD755B-DF64-45C8-BFC4-BE329409D276}"/>
              </a:ext>
            </a:extLst>
          </p:cNvPr>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656AC7B-3853-4713-95B7-A71D3F69749F}"/>
              </a:ext>
            </a:extLst>
          </p:cNvPr>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fld id="{90024885-BC09-424C-B1BF-1C8CA0C1B00F}" type="datetime1">
              <a:rPr lang="en-ZA"/>
              <a:pPr>
                <a:defRPr/>
              </a:pPr>
              <a:t>2021/05/24</a:t>
            </a:fld>
            <a:endParaRPr lang="en-ZA"/>
          </a:p>
        </p:txBody>
      </p:sp>
      <p:sp>
        <p:nvSpPr>
          <p:cNvPr id="5" name="Footer Placeholder 4">
            <a:extLst>
              <a:ext uri="{FF2B5EF4-FFF2-40B4-BE49-F238E27FC236}">
                <a16:creationId xmlns:a16="http://schemas.microsoft.com/office/drawing/2014/main" id="{9A4791CD-2655-4242-BB82-18BFFC4C9950}"/>
              </a:ext>
            </a:extLst>
          </p:cNvPr>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ZA"/>
          </a:p>
        </p:txBody>
      </p:sp>
      <p:sp>
        <p:nvSpPr>
          <p:cNvPr id="6" name="Slide Number Placeholder 5">
            <a:extLst>
              <a:ext uri="{FF2B5EF4-FFF2-40B4-BE49-F238E27FC236}">
                <a16:creationId xmlns:a16="http://schemas.microsoft.com/office/drawing/2014/main" id="{FA92F64B-6561-4A48-B20A-53A684D58C29}"/>
              </a:ext>
            </a:extLst>
          </p:cNvPr>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7CA1D1AC-16AC-479A-881F-C37247A1487E}" type="slidenum">
              <a:rPr lang="en-ZA" altLang="en-US"/>
              <a:pPr/>
              <a:t>‹#›</a:t>
            </a:fld>
            <a:endParaRPr lang="en-ZA" altLang="en-US"/>
          </a:p>
        </p:txBody>
      </p:sp>
    </p:spTree>
  </p:cSld>
  <p:clrMap bg1="dk1" tx1="lt1" bg2="dk2"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53" r:id="rId12"/>
    <p:sldLayoutId id="2147483949" r:id="rId13"/>
    <p:sldLayoutId id="2147483954" r:id="rId14"/>
    <p:sldLayoutId id="2147483955" r:id="rId15"/>
    <p:sldLayoutId id="2147483950" r:id="rId16"/>
    <p:sldLayoutId id="2147483951" r:id="rId17"/>
    <p:sldLayoutId id="2147483952" r:id="rId18"/>
  </p:sldLayoutIdLst>
  <p:hf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Exp%20History.xls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5D757D9-98B2-46BF-A6F5-866B28340FFF}"/>
              </a:ext>
            </a:extLst>
          </p:cNvPr>
          <p:cNvSpPr>
            <a:spLocks noGrp="1"/>
          </p:cNvSpPr>
          <p:nvPr>
            <p:ph type="ctrTitle"/>
          </p:nvPr>
        </p:nvSpPr>
        <p:spPr>
          <a:xfrm>
            <a:off x="1169988" y="269875"/>
            <a:ext cx="8048625" cy="1258888"/>
          </a:xfrm>
        </p:spPr>
        <p:txBody>
          <a:bodyPr/>
          <a:lstStyle/>
          <a:p>
            <a:pPr algn="ctr" eaLnBrk="1" hangingPunct="1"/>
            <a:r>
              <a:rPr lang="en-ZA" altLang="en-US" sz="3600" b="1"/>
              <a:t>PROJECT THUSANO COMPREHENSIVE REPORT</a:t>
            </a:r>
          </a:p>
        </p:txBody>
      </p:sp>
      <p:sp>
        <p:nvSpPr>
          <p:cNvPr id="5123" name="Subtitle 2">
            <a:extLst>
              <a:ext uri="{FF2B5EF4-FFF2-40B4-BE49-F238E27FC236}">
                <a16:creationId xmlns:a16="http://schemas.microsoft.com/office/drawing/2014/main" id="{3CE4ADF1-9408-425C-9ED8-4A699D6AD240}"/>
              </a:ext>
            </a:extLst>
          </p:cNvPr>
          <p:cNvSpPr>
            <a:spLocks noGrp="1"/>
          </p:cNvSpPr>
          <p:nvPr>
            <p:ph type="subTitle" idx="1"/>
          </p:nvPr>
        </p:nvSpPr>
        <p:spPr>
          <a:xfrm>
            <a:off x="914400" y="5846763"/>
            <a:ext cx="10560050" cy="860425"/>
          </a:xfrm>
        </p:spPr>
        <p:txBody>
          <a:bodyPr/>
          <a:lstStyle/>
          <a:p>
            <a:pPr eaLnBrk="1" hangingPunct="1"/>
            <a:r>
              <a:rPr lang="en-ZA" altLang="en-US" b="1" cap="none">
                <a:solidFill>
                  <a:srgbClr val="8AD0D6"/>
                </a:solidFill>
              </a:rPr>
              <a:t>											</a:t>
            </a:r>
          </a:p>
          <a:p>
            <a:pPr eaLnBrk="1" hangingPunct="1"/>
            <a:r>
              <a:rPr lang="en-ZA" altLang="en-US" b="1" cap="none">
                <a:solidFill>
                  <a:schemeClr val="tx1"/>
                </a:solidFill>
              </a:rPr>
              <a:t>PRESENTED BY:  </a:t>
            </a:r>
            <a:r>
              <a:rPr lang="en-ZA" altLang="en-US" b="1" cap="none">
                <a:solidFill>
                  <a:schemeClr val="tx2"/>
                </a:solidFill>
              </a:rPr>
              <a:t>R ADM (JG) O.B. MTHETHWA              			DATE:  24 MAY 2021</a:t>
            </a:r>
          </a:p>
        </p:txBody>
      </p:sp>
      <p:pic>
        <p:nvPicPr>
          <p:cNvPr id="5124" name="Picture 4" descr="C:\Users\Administrator\Desktop\Pictures gen Masondo\After\20150514_140224.jpg">
            <a:extLst>
              <a:ext uri="{FF2B5EF4-FFF2-40B4-BE49-F238E27FC236}">
                <a16:creationId xmlns:a16="http://schemas.microsoft.com/office/drawing/2014/main" id="{0A0773DA-933D-41B2-8D8F-5E091A735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1968500"/>
            <a:ext cx="9748837"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sandf transp 2 small">
            <a:extLst>
              <a:ext uri="{FF2B5EF4-FFF2-40B4-BE49-F238E27FC236}">
                <a16:creationId xmlns:a16="http://schemas.microsoft.com/office/drawing/2014/main" id="{8F357F9D-56C7-43B3-B530-06954E329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0"/>
            <a:ext cx="1322387"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descr="09-LOG DIV emblem">
            <a:extLst>
              <a:ext uri="{FF2B5EF4-FFF2-40B4-BE49-F238E27FC236}">
                <a16:creationId xmlns:a16="http://schemas.microsoft.com/office/drawing/2014/main" id="{7136B516-2034-4613-9EDA-6E285260DB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0500" y="0"/>
            <a:ext cx="132556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Slide Number Placeholder 3">
            <a:extLst>
              <a:ext uri="{FF2B5EF4-FFF2-40B4-BE49-F238E27FC236}">
                <a16:creationId xmlns:a16="http://schemas.microsoft.com/office/drawing/2014/main" id="{7C06C91D-E849-4F63-AA72-B4F94ECBC812}"/>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16C00BAA-A479-4CA3-A7D9-874E7C0535D3}" type="slidenum">
              <a:rPr lang="en-ZA" altLang="en-US" sz="2800">
                <a:solidFill>
                  <a:srgbClr val="FFFFFF"/>
                </a:solidFill>
              </a:rPr>
              <a:pPr algn="ctr" eaLnBrk="1" hangingPunct="1">
                <a:spcBef>
                  <a:spcPct val="0"/>
                </a:spcBef>
                <a:buClrTx/>
                <a:buSzTx/>
                <a:buFontTx/>
                <a:buNone/>
              </a:pPr>
              <a:t>1</a:t>
            </a:fld>
            <a:endParaRPr lang="en-ZA" altLang="en-US" sz="28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52A8008-B2B6-4837-9D73-C0796203E234}"/>
              </a:ext>
            </a:extLst>
          </p:cNvPr>
          <p:cNvSpPr>
            <a:spLocks noGrp="1"/>
          </p:cNvSpPr>
          <p:nvPr>
            <p:ph type="title"/>
          </p:nvPr>
        </p:nvSpPr>
        <p:spPr>
          <a:xfrm>
            <a:off x="2028825" y="325438"/>
            <a:ext cx="6858000" cy="1354137"/>
          </a:xfrm>
        </p:spPr>
        <p:txBody>
          <a:bodyPr/>
          <a:lstStyle/>
          <a:p>
            <a:pPr algn="ctr" eaLnBrk="1" hangingPunct="1"/>
            <a:r>
              <a:rPr lang="en-ZA" altLang="en-US" sz="3600" b="1"/>
              <a:t>SKILLS TRANSFER AND QUALIFICATIONS TO SANDF MEMBERS THROUGH PROJECT THUSANO</a:t>
            </a:r>
            <a:br>
              <a:rPr lang="en-ZA" altLang="en-US" sz="3600" b="1"/>
            </a:br>
            <a:endParaRPr lang="en-ZA" altLang="en-US" sz="3600" b="1"/>
          </a:p>
        </p:txBody>
      </p:sp>
      <p:pic>
        <p:nvPicPr>
          <p:cNvPr id="14339" name="Picture 2" descr="09-LOG DIV emblem">
            <a:extLst>
              <a:ext uri="{FF2B5EF4-FFF2-40B4-BE49-F238E27FC236}">
                <a16:creationId xmlns:a16="http://schemas.microsoft.com/office/drawing/2014/main" id="{B04A27C0-146F-4180-8F04-190977F0E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id="{3CE41EBF-469F-49F0-8E82-A6F514400D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id="{88F80850-39FC-4345-B6C6-FF66EA168A8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10</a:t>
            </a:fld>
            <a:endParaRPr lang="en-ZA" altLang="en-US" sz="2800">
              <a:solidFill>
                <a:srgbClr val="FFFFFF"/>
              </a:solidFill>
            </a:endParaRPr>
          </a:p>
        </p:txBody>
      </p:sp>
      <p:graphicFrame>
        <p:nvGraphicFramePr>
          <p:cNvPr id="33858" name="Group 66">
            <a:extLst>
              <a:ext uri="{FF2B5EF4-FFF2-40B4-BE49-F238E27FC236}">
                <a16:creationId xmlns:a16="http://schemas.microsoft.com/office/drawing/2014/main" id="{A7FD306E-84AD-4CE2-8DB3-37A44B0B22B7}"/>
              </a:ext>
            </a:extLst>
          </p:cNvPr>
          <p:cNvGraphicFramePr>
            <a:graphicFrameLocks noGrp="1"/>
          </p:cNvGraphicFramePr>
          <p:nvPr/>
        </p:nvGraphicFramePr>
        <p:xfrm>
          <a:off x="2120900" y="2768600"/>
          <a:ext cx="8128000" cy="3098800"/>
        </p:xfrm>
        <a:graphic>
          <a:graphicData uri="http://schemas.openxmlformats.org/drawingml/2006/table">
            <a:tbl>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958850">
                <a:tc gridSpan="5">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ctr"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1" i="0" u="none" strike="noStrike" cap="none" normalizeH="0" baseline="0" dirty="0">
                          <a:ln>
                            <a:noFill/>
                          </a:ln>
                          <a:solidFill>
                            <a:schemeClr val="tx1"/>
                          </a:solidFill>
                          <a:effectLst/>
                          <a:latin typeface="Century Gothic" panose="020B0502020202020204" pitchFamily="34" charset="0"/>
                        </a:rPr>
                        <a:t>SKILLS TRANSFER: OVERALL</a:t>
                      </a:r>
                      <a:endParaRPr kumimoji="0" lang="en-GB" altLang="en-US" sz="1800" b="1" i="0" u="none" strike="noStrike" cap="none" normalizeH="0" baseline="0" dirty="0">
                        <a:ln>
                          <a:noFill/>
                        </a:ln>
                        <a:solidFill>
                          <a:schemeClr val="tx1"/>
                        </a:solidFill>
                        <a:effectLst/>
                        <a:latin typeface="Century Gothic" panose="020B0502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692150">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endParaRPr kumimoji="0" lang="en-GB" altLang="en-US" sz="1800" b="0" i="0" u="none" strike="noStrike" cap="none" normalizeH="0" baseline="0">
                        <a:ln>
                          <a:noFill/>
                        </a:ln>
                        <a:solidFill>
                          <a:schemeClr val="tx1"/>
                        </a:solidFill>
                        <a:effectLst/>
                        <a:latin typeface="Century Gothic" panose="020B0502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1" i="0" u="none" strike="noStrike" cap="none" normalizeH="0" baseline="0">
                          <a:ln>
                            <a:noFill/>
                          </a:ln>
                          <a:solidFill>
                            <a:schemeClr val="tx1"/>
                          </a:solidFill>
                          <a:effectLst/>
                          <a:latin typeface="Century Gothic" panose="020B0502020202020204" pitchFamily="34" charset="0"/>
                        </a:rPr>
                        <a:t>SA ARMY</a:t>
                      </a:r>
                      <a:endParaRPr kumimoji="0" lang="en-GB" altLang="en-US" sz="1800" b="1" i="0" u="none" strike="noStrike" cap="none" normalizeH="0" baseline="0">
                        <a:ln>
                          <a:noFill/>
                        </a:ln>
                        <a:solidFill>
                          <a:schemeClr val="tx1"/>
                        </a:solidFill>
                        <a:effectLst/>
                        <a:latin typeface="Century Gothic" panose="020B0502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1" i="0" u="none" strike="noStrike" cap="none" normalizeH="0" baseline="0">
                          <a:ln>
                            <a:noFill/>
                          </a:ln>
                          <a:solidFill>
                            <a:schemeClr val="tx1"/>
                          </a:solidFill>
                          <a:effectLst/>
                          <a:latin typeface="Century Gothic" panose="020B0502020202020204" pitchFamily="34" charset="0"/>
                        </a:rPr>
                        <a:t>SAAF</a:t>
                      </a:r>
                      <a:endParaRPr kumimoji="0" lang="en-GB" altLang="en-US" sz="1800" b="1" i="0" u="none" strike="noStrike" cap="none" normalizeH="0" baseline="0">
                        <a:ln>
                          <a:noFill/>
                        </a:ln>
                        <a:solidFill>
                          <a:schemeClr val="tx1"/>
                        </a:solidFill>
                        <a:effectLst/>
                        <a:latin typeface="Century Gothic" panose="020B0502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1" i="0" u="none" strike="noStrike" cap="none" normalizeH="0" baseline="0">
                          <a:ln>
                            <a:noFill/>
                          </a:ln>
                          <a:solidFill>
                            <a:schemeClr val="tx1"/>
                          </a:solidFill>
                          <a:effectLst/>
                          <a:latin typeface="Century Gothic" panose="020B0502020202020204" pitchFamily="34" charset="0"/>
                        </a:rPr>
                        <a:t>SA NAVY</a:t>
                      </a:r>
                      <a:endParaRPr kumimoji="0" lang="en-GB" altLang="en-US" sz="1800" b="1" i="0" u="none" strike="noStrike" cap="none" normalizeH="0" baseline="0">
                        <a:ln>
                          <a:noFill/>
                        </a:ln>
                        <a:solidFill>
                          <a:schemeClr val="tx1"/>
                        </a:solidFill>
                        <a:effectLst/>
                        <a:latin typeface="Century Gothic" panose="020B0502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1" i="0" u="none" strike="noStrike" cap="none" normalizeH="0" baseline="0">
                          <a:ln>
                            <a:noFill/>
                          </a:ln>
                          <a:solidFill>
                            <a:schemeClr val="tx1"/>
                          </a:solidFill>
                          <a:effectLst/>
                          <a:latin typeface="Century Gothic" panose="020B0502020202020204" pitchFamily="34" charset="0"/>
                        </a:rPr>
                        <a:t>SAMHS</a:t>
                      </a:r>
                      <a:endParaRPr kumimoji="0" lang="en-GB" altLang="en-US" sz="1800" b="1" i="0" u="none" strike="noStrike" cap="none" normalizeH="0" baseline="0">
                        <a:ln>
                          <a:noFill/>
                        </a:ln>
                        <a:solidFill>
                          <a:schemeClr val="tx1"/>
                        </a:solidFill>
                        <a:effectLst/>
                        <a:latin typeface="Century Gothic" panose="020B0502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3900">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endParaRPr kumimoji="0" lang="en-GB" altLang="en-US" sz="1800" b="0" i="0" u="none" strike="noStrike" cap="none" normalizeH="0" baseline="0">
                        <a:ln>
                          <a:noFill/>
                        </a:ln>
                        <a:solidFill>
                          <a:schemeClr val="tx1"/>
                        </a:solidFill>
                        <a:effectLst/>
                        <a:latin typeface="Century Gothic" panose="020B0502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0" i="0" u="none" strike="noStrike" cap="none" normalizeH="0" baseline="0" dirty="0">
                          <a:ln>
                            <a:noFill/>
                          </a:ln>
                          <a:solidFill>
                            <a:schemeClr val="tx1"/>
                          </a:solidFill>
                          <a:effectLst/>
                          <a:latin typeface="Century Gothic" panose="020B0502020202020204" pitchFamily="34" charset="0"/>
                        </a:rPr>
                        <a:t>1009</a:t>
                      </a:r>
                      <a:endParaRPr kumimoji="0" lang="en-GB" altLang="en-US" sz="1800" b="0" i="0" u="none" strike="noStrike" cap="none" normalizeH="0" baseline="0" dirty="0">
                        <a:ln>
                          <a:noFill/>
                        </a:ln>
                        <a:solidFill>
                          <a:schemeClr val="tx1"/>
                        </a:solidFill>
                        <a:effectLst/>
                        <a:latin typeface="Century Gothic" panose="020B0502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0" i="0" u="none" strike="noStrike" cap="none" normalizeH="0" baseline="0" dirty="0">
                          <a:ln>
                            <a:noFill/>
                          </a:ln>
                          <a:solidFill>
                            <a:schemeClr val="tx1"/>
                          </a:solidFill>
                          <a:effectLst/>
                          <a:latin typeface="Century Gothic" panose="020B0502020202020204" pitchFamily="34" charset="0"/>
                        </a:rPr>
                        <a:t>154</a:t>
                      </a:r>
                      <a:endParaRPr kumimoji="0" lang="en-GB" altLang="en-US" sz="1800" b="0" i="0" u="none" strike="noStrike" cap="none" normalizeH="0" baseline="0" dirty="0">
                        <a:ln>
                          <a:noFill/>
                        </a:ln>
                        <a:solidFill>
                          <a:schemeClr val="tx1"/>
                        </a:solidFill>
                        <a:effectLst/>
                        <a:latin typeface="Century Gothic" panose="020B0502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0" i="0" u="none" strike="noStrike" cap="none" normalizeH="0" baseline="0" dirty="0">
                          <a:ln>
                            <a:noFill/>
                          </a:ln>
                          <a:solidFill>
                            <a:schemeClr val="tx1"/>
                          </a:solidFill>
                          <a:effectLst/>
                          <a:latin typeface="Century Gothic" panose="020B0502020202020204" pitchFamily="34" charset="0"/>
                        </a:rPr>
                        <a:t>25</a:t>
                      </a:r>
                      <a:endParaRPr kumimoji="0" lang="en-GB" altLang="en-US" sz="1800" b="0" i="0" u="none" strike="noStrike" cap="none" normalizeH="0" baseline="0" dirty="0">
                        <a:ln>
                          <a:noFill/>
                        </a:ln>
                        <a:solidFill>
                          <a:schemeClr val="tx1"/>
                        </a:solidFill>
                        <a:effectLst/>
                        <a:latin typeface="Century Gothic" panose="020B0502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0" i="0" u="none" strike="noStrike" cap="none" normalizeH="0" baseline="0" dirty="0">
                          <a:ln>
                            <a:noFill/>
                          </a:ln>
                          <a:solidFill>
                            <a:schemeClr val="tx1"/>
                          </a:solidFill>
                          <a:effectLst/>
                          <a:latin typeface="Century Gothic" panose="020B0502020202020204" pitchFamily="34" charset="0"/>
                        </a:rPr>
                        <a:t>204</a:t>
                      </a:r>
                      <a:endParaRPr kumimoji="0" lang="en-GB" altLang="en-US" sz="1800" b="0" i="0" u="none" strike="noStrike" cap="none" normalizeH="0" baseline="0" dirty="0">
                        <a:ln>
                          <a:noFill/>
                        </a:ln>
                        <a:solidFill>
                          <a:schemeClr val="tx1"/>
                        </a:solidFill>
                        <a:effectLst/>
                        <a:latin typeface="Century Gothic" panose="020B0502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3900">
                <a:tc gridSpan="4">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0" i="0" u="none" strike="noStrike" cap="none" normalizeH="0" baseline="0" dirty="0">
                          <a:ln>
                            <a:noFill/>
                          </a:ln>
                          <a:solidFill>
                            <a:schemeClr val="tx1"/>
                          </a:solidFill>
                          <a:effectLst/>
                          <a:latin typeface="Century Gothic" panose="020B0502020202020204" pitchFamily="34" charset="0"/>
                        </a:rPr>
                        <a:t>Total Skills Transfer</a:t>
                      </a:r>
                      <a:endParaRPr kumimoji="0" lang="en-GB" altLang="en-US" sz="1800" b="0" i="0" u="none" strike="noStrike" cap="none" normalizeH="0" baseline="0" dirty="0">
                        <a:ln>
                          <a:noFill/>
                        </a:ln>
                        <a:solidFill>
                          <a:schemeClr val="tx1"/>
                        </a:solidFill>
                        <a:effectLst/>
                        <a:latin typeface="Century Gothic" panose="020B0502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1" i="0" u="none" strike="noStrike" cap="none" normalizeH="0" baseline="0">
                          <a:ln>
                            <a:noFill/>
                          </a:ln>
                          <a:solidFill>
                            <a:schemeClr val="tx1"/>
                          </a:solidFill>
                          <a:effectLst/>
                          <a:latin typeface="Century Gothic" panose="020B0502020202020204" pitchFamily="34" charset="0"/>
                        </a:rPr>
                        <a:t>1386</a:t>
                      </a:r>
                      <a:endParaRPr kumimoji="0" lang="en-GB" altLang="en-US" sz="1800" b="1" i="0" u="none" strike="noStrike" cap="none" normalizeH="0" baseline="0">
                        <a:ln>
                          <a:noFill/>
                        </a:ln>
                        <a:solidFill>
                          <a:schemeClr val="tx1"/>
                        </a:solidFill>
                        <a:effectLst/>
                        <a:latin typeface="Century Gothic" panose="020B0502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D30EDC6-D1C5-4B07-BA0E-9AC1B0D9D7F1}"/>
              </a:ext>
            </a:extLst>
          </p:cNvPr>
          <p:cNvSpPr>
            <a:spLocks noGrp="1"/>
          </p:cNvSpPr>
          <p:nvPr>
            <p:ph type="title"/>
          </p:nvPr>
        </p:nvSpPr>
        <p:spPr>
          <a:xfrm>
            <a:off x="658813" y="0"/>
            <a:ext cx="9404350" cy="1400175"/>
          </a:xfrm>
        </p:spPr>
        <p:txBody>
          <a:bodyPr/>
          <a:lstStyle/>
          <a:p>
            <a:pPr algn="ctr" eaLnBrk="1" hangingPunct="1"/>
            <a:r>
              <a:rPr lang="en-ZA" altLang="en-US" sz="3200" b="1"/>
              <a:t>SKILLS TRANSFER AND QUALIFICATIONS TO SANDF MEMBERS IN DETAIL</a:t>
            </a:r>
            <a:endParaRPr lang="en-GB" altLang="en-US" sz="3200" b="1"/>
          </a:p>
        </p:txBody>
      </p:sp>
      <p:graphicFrame>
        <p:nvGraphicFramePr>
          <p:cNvPr id="110028" name="Group 1484">
            <a:extLst>
              <a:ext uri="{FF2B5EF4-FFF2-40B4-BE49-F238E27FC236}">
                <a16:creationId xmlns:a16="http://schemas.microsoft.com/office/drawing/2014/main" id="{B1DF48B3-C4A4-407D-9E0C-111B1069F345}"/>
              </a:ext>
            </a:extLst>
          </p:cNvPr>
          <p:cNvGraphicFramePr>
            <a:graphicFrameLocks noGrp="1"/>
          </p:cNvGraphicFramePr>
          <p:nvPr>
            <p:ph idx="1"/>
          </p:nvPr>
        </p:nvGraphicFramePr>
        <p:xfrm>
          <a:off x="595313" y="1530350"/>
          <a:ext cx="10675937" cy="4910138"/>
        </p:xfrm>
        <a:graphic>
          <a:graphicData uri="http://schemas.openxmlformats.org/drawingml/2006/table">
            <a:tbl>
              <a:tblPr/>
              <a:tblGrid>
                <a:gridCol w="2833783">
                  <a:extLst>
                    <a:ext uri="{9D8B030D-6E8A-4147-A177-3AD203B41FA5}">
                      <a16:colId xmlns:a16="http://schemas.microsoft.com/office/drawing/2014/main" val="20000"/>
                    </a:ext>
                  </a:extLst>
                </a:gridCol>
                <a:gridCol w="1960538">
                  <a:extLst>
                    <a:ext uri="{9D8B030D-6E8A-4147-A177-3AD203B41FA5}">
                      <a16:colId xmlns:a16="http://schemas.microsoft.com/office/drawing/2014/main" val="20001"/>
                    </a:ext>
                  </a:extLst>
                </a:gridCol>
                <a:gridCol w="1960539">
                  <a:extLst>
                    <a:ext uri="{9D8B030D-6E8A-4147-A177-3AD203B41FA5}">
                      <a16:colId xmlns:a16="http://schemas.microsoft.com/office/drawing/2014/main" val="20002"/>
                    </a:ext>
                  </a:extLst>
                </a:gridCol>
                <a:gridCol w="1960538">
                  <a:extLst>
                    <a:ext uri="{9D8B030D-6E8A-4147-A177-3AD203B41FA5}">
                      <a16:colId xmlns:a16="http://schemas.microsoft.com/office/drawing/2014/main" val="20003"/>
                    </a:ext>
                  </a:extLst>
                </a:gridCol>
                <a:gridCol w="1960539">
                  <a:extLst>
                    <a:ext uri="{9D8B030D-6E8A-4147-A177-3AD203B41FA5}">
                      <a16:colId xmlns:a16="http://schemas.microsoft.com/office/drawing/2014/main" val="20004"/>
                    </a:ext>
                  </a:extLst>
                </a:gridCol>
              </a:tblGrid>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Trades</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 Army</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SAAF</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 NAVY</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SAMHS</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Motor Mechanic</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557</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5 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36</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Auto Electricians</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109</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Spray Painter</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18</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Bio medical electrician</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33</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Welders</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Workshop Planners</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75</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Medical Clinic</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rPr>
                        <a:t>1</a:t>
                      </a: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Aircraft Mechanic</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18</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Avionics</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15</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Armorer</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4</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Veh Preservation</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18</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4</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8 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Aircraft Preservation</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Corrosion Management</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Aircraft Radar</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13</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6884">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Aircraft Instrument</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15467" name="Slide Number Placeholder 3">
            <a:extLst>
              <a:ext uri="{FF2B5EF4-FFF2-40B4-BE49-F238E27FC236}">
                <a16:creationId xmlns:a16="http://schemas.microsoft.com/office/drawing/2014/main"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11</a:t>
            </a:fld>
            <a:endParaRPr lang="en-ZA" altLang="en-US" sz="28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860EF9D-057E-4E93-8ABE-F2DAE8D5E986}"/>
              </a:ext>
            </a:extLst>
          </p:cNvPr>
          <p:cNvSpPr txBox="1">
            <a:spLocks/>
          </p:cNvSpPr>
          <p:nvPr/>
        </p:nvSpPr>
        <p:spPr bwMode="auto">
          <a:xfrm>
            <a:off x="276225" y="19208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ZA" altLang="en-US" sz="3600" b="1">
                <a:solidFill>
                  <a:schemeClr val="tx2"/>
                </a:solidFill>
              </a:rPr>
              <a:t>SKILLS TRANSFER AND QUALIFICATIONS TO SANDF MEMBERS IN DETAIL (2/3)</a:t>
            </a:r>
            <a:endParaRPr lang="en-GB" altLang="en-US" sz="3600" b="1">
              <a:solidFill>
                <a:schemeClr val="tx2"/>
              </a:solidFill>
            </a:endParaRPr>
          </a:p>
        </p:txBody>
      </p:sp>
      <p:sp>
        <p:nvSpPr>
          <p:cNvPr id="16387" name="Slide Number Placeholder 3">
            <a:extLst>
              <a:ext uri="{FF2B5EF4-FFF2-40B4-BE49-F238E27FC236}">
                <a16:creationId xmlns:a16="http://schemas.microsoft.com/office/drawing/2014/main" id="{1C035D28-6AE2-42BC-BC8F-1BFB0EBABA50}"/>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514BC0DE-6B04-4CB1-8C3C-397FFEC06D50}" type="slidenum">
              <a:rPr lang="en-ZA" altLang="en-US" sz="2800">
                <a:solidFill>
                  <a:srgbClr val="FFFFFF"/>
                </a:solidFill>
              </a:rPr>
              <a:pPr algn="ctr" eaLnBrk="1" hangingPunct="1">
                <a:spcBef>
                  <a:spcPct val="0"/>
                </a:spcBef>
                <a:buClrTx/>
                <a:buSzTx/>
                <a:buFontTx/>
                <a:buNone/>
              </a:pPr>
              <a:t>12</a:t>
            </a:fld>
            <a:endParaRPr lang="en-ZA" altLang="en-US" sz="2800">
              <a:solidFill>
                <a:srgbClr val="FFFFFF"/>
              </a:solidFill>
            </a:endParaRPr>
          </a:p>
        </p:txBody>
      </p:sp>
      <p:graphicFrame>
        <p:nvGraphicFramePr>
          <p:cNvPr id="6" name="Group 427">
            <a:extLst>
              <a:ext uri="{FF2B5EF4-FFF2-40B4-BE49-F238E27FC236}">
                <a16:creationId xmlns:a16="http://schemas.microsoft.com/office/drawing/2014/main" id="{4B2BEFEB-717A-4DC2-B69C-F4F92EBB6096}"/>
              </a:ext>
            </a:extLst>
          </p:cNvPr>
          <p:cNvGraphicFramePr>
            <a:graphicFrameLocks/>
          </p:cNvGraphicFramePr>
          <p:nvPr/>
        </p:nvGraphicFramePr>
        <p:xfrm>
          <a:off x="561975" y="1490663"/>
          <a:ext cx="10717213" cy="4819650"/>
        </p:xfrm>
        <a:graphic>
          <a:graphicData uri="http://schemas.openxmlformats.org/drawingml/2006/table">
            <a:tbl>
              <a:tblPr/>
              <a:tblGrid>
                <a:gridCol w="2781988">
                  <a:extLst>
                    <a:ext uri="{9D8B030D-6E8A-4147-A177-3AD203B41FA5}">
                      <a16:colId xmlns:a16="http://schemas.microsoft.com/office/drawing/2014/main" val="20000"/>
                    </a:ext>
                  </a:extLst>
                </a:gridCol>
                <a:gridCol w="1983331">
                  <a:extLst>
                    <a:ext uri="{9D8B030D-6E8A-4147-A177-3AD203B41FA5}">
                      <a16:colId xmlns:a16="http://schemas.microsoft.com/office/drawing/2014/main" val="20001"/>
                    </a:ext>
                  </a:extLst>
                </a:gridCol>
                <a:gridCol w="1985233">
                  <a:extLst>
                    <a:ext uri="{9D8B030D-6E8A-4147-A177-3AD203B41FA5}">
                      <a16:colId xmlns:a16="http://schemas.microsoft.com/office/drawing/2014/main" val="20002"/>
                    </a:ext>
                  </a:extLst>
                </a:gridCol>
                <a:gridCol w="1983330">
                  <a:extLst>
                    <a:ext uri="{9D8B030D-6E8A-4147-A177-3AD203B41FA5}">
                      <a16:colId xmlns:a16="http://schemas.microsoft.com/office/drawing/2014/main" val="20003"/>
                    </a:ext>
                  </a:extLst>
                </a:gridCol>
                <a:gridCol w="1983331">
                  <a:extLst>
                    <a:ext uri="{9D8B030D-6E8A-4147-A177-3AD203B41FA5}">
                      <a16:colId xmlns:a16="http://schemas.microsoft.com/office/drawing/2014/main" val="20004"/>
                    </a:ext>
                  </a:extLst>
                </a:gridCol>
              </a:tblGrid>
              <a:tr h="370742">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Trades</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 Army</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SAAF</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 NAVY</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SAMHS</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47" marR="91447"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370742">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Aircraft Radio</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8</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0742">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Aircraft Mechanics</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18</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0742">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Avionics Systems</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0742">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Engineers</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32</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7</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0742">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Technicians</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56</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14</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0742">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Aviation Technicians</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13</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0742">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Pilots</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3 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70742">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ENSP</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40</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0742">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JSCSP</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40 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70742">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rPr>
                        <a:t>Aircraft Electrician</a:t>
                      </a: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rPr>
                        <a:t>10</a:t>
                      </a: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0742">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Cadet</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60</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70742">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Aircraft Electrical</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7" marR="9143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028" name="Group 1484">
            <a:extLst>
              <a:ext uri="{FF2B5EF4-FFF2-40B4-BE49-F238E27FC236}">
                <a16:creationId xmlns:a16="http://schemas.microsoft.com/office/drawing/2014/main" id="{CEEE2243-7BAB-4DEF-8548-F6E25C0E6963}"/>
              </a:ext>
            </a:extLst>
          </p:cNvPr>
          <p:cNvGraphicFramePr>
            <a:graphicFrameLocks noGrp="1"/>
          </p:cNvGraphicFramePr>
          <p:nvPr>
            <p:ph idx="1"/>
          </p:nvPr>
        </p:nvGraphicFramePr>
        <p:xfrm>
          <a:off x="701675" y="1436688"/>
          <a:ext cx="10653713" cy="5029200"/>
        </p:xfrm>
        <a:graphic>
          <a:graphicData uri="http://schemas.openxmlformats.org/drawingml/2006/table">
            <a:tbl>
              <a:tblPr/>
              <a:tblGrid>
                <a:gridCol w="2827884">
                  <a:extLst>
                    <a:ext uri="{9D8B030D-6E8A-4147-A177-3AD203B41FA5}">
                      <a16:colId xmlns:a16="http://schemas.microsoft.com/office/drawing/2014/main" val="20000"/>
                    </a:ext>
                  </a:extLst>
                </a:gridCol>
                <a:gridCol w="1956456">
                  <a:extLst>
                    <a:ext uri="{9D8B030D-6E8A-4147-A177-3AD203B41FA5}">
                      <a16:colId xmlns:a16="http://schemas.microsoft.com/office/drawing/2014/main" val="20001"/>
                    </a:ext>
                  </a:extLst>
                </a:gridCol>
                <a:gridCol w="1956458">
                  <a:extLst>
                    <a:ext uri="{9D8B030D-6E8A-4147-A177-3AD203B41FA5}">
                      <a16:colId xmlns:a16="http://schemas.microsoft.com/office/drawing/2014/main" val="20002"/>
                    </a:ext>
                  </a:extLst>
                </a:gridCol>
                <a:gridCol w="1956456">
                  <a:extLst>
                    <a:ext uri="{9D8B030D-6E8A-4147-A177-3AD203B41FA5}">
                      <a16:colId xmlns:a16="http://schemas.microsoft.com/office/drawing/2014/main" val="20003"/>
                    </a:ext>
                  </a:extLst>
                </a:gridCol>
                <a:gridCol w="1956458">
                  <a:extLst>
                    <a:ext uri="{9D8B030D-6E8A-4147-A177-3AD203B41FA5}">
                      <a16:colId xmlns:a16="http://schemas.microsoft.com/office/drawing/2014/main" val="20004"/>
                    </a:ext>
                  </a:extLst>
                </a:gridCol>
              </a:tblGrid>
              <a:tr h="261938">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Trades</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 Army</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SAAF</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SA NAVY</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SAMHS</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261938">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rPr>
                        <a:t>Doctors</a:t>
                      </a: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57</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3525">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rPr>
                        <a:t>Bio Medical Engineering</a:t>
                      </a: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rPr>
                        <a:t>3</a:t>
                      </a: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1938">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rPr>
                        <a:t>Air Traffic Control</a:t>
                      </a: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rPr>
                        <a:t>15</a:t>
                      </a: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1938">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rPr>
                        <a:t>Psychologists</a:t>
                      </a: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rPr>
                        <a:t>15</a:t>
                      </a: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1938">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1938">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3525">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1938">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1938">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61938">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61938">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61938">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63525">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entury Gothic" panose="020B0502020202020204" pitchFamily="34" charset="0"/>
                          <a:cs typeface="Arial" panose="020B0604020202020204" pitchFamily="34" charset="0"/>
                        </a:rPr>
                        <a:t> </a:t>
                      </a:r>
                      <a:endParaRPr kumimoji="0" lang="en-US" altLang="en-US" sz="1400" b="0" i="0" u="none" strike="noStrike" cap="none" normalizeH="0" baseline="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61938">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entury Gothic" panose="020B0502020202020204" pitchFamily="34" charset="0"/>
                        </a:rPr>
                        <a:t>TOTAL</a:t>
                      </a: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1009</a:t>
                      </a:r>
                      <a:endParaRPr kumimoji="0" lang="en-US" altLang="en-US" sz="1400" b="1"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entury Gothic" panose="020B0502020202020204" pitchFamily="34" charset="0"/>
                        </a:rPr>
                        <a:t>154</a:t>
                      </a: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19 </a:t>
                      </a:r>
                      <a:endParaRPr kumimoji="0" lang="en-US" altLang="en-US" sz="1400" b="1"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 204</a:t>
                      </a:r>
                      <a:endParaRPr kumimoji="0" lang="en-US" altLang="en-US" sz="1400" b="1" i="0" u="none" strike="noStrike" cap="none" normalizeH="0" baseline="0" dirty="0">
                        <a:ln>
                          <a:noFill/>
                        </a:ln>
                        <a:solidFill>
                          <a:schemeClr val="tx1"/>
                        </a:solidFill>
                        <a:effectLst/>
                        <a:latin typeface="Century Gothic" panose="020B0502020202020204" pitchFamily="34" charset="0"/>
                      </a:endParaRP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61938">
                <a:tc gridSpan="4">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l" defTabSz="457200" rtl="0" eaLnBrk="1" fontAlgn="b"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entury Gothic" panose="020B0502020202020204" pitchFamily="34" charset="0"/>
                        </a:rPr>
                        <a:t>GRAND TOTAL</a:t>
                      </a: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Century Gothic" panose="020B0502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Century Gothic" panose="020B0502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Century Gothic" panose="020B0502020202020204"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342900" marR="0" lvl="0" indent="-342900" algn="ctr" defTabSz="457200"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entury Gothic" panose="020B0502020202020204" pitchFamily="34" charset="0"/>
                        </a:rPr>
                        <a:t>1392</a:t>
                      </a:r>
                    </a:p>
                  </a:txBody>
                  <a:tcPr marL="91436" marR="9143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17511" name="Rectangle 2">
            <a:extLst>
              <a:ext uri="{FF2B5EF4-FFF2-40B4-BE49-F238E27FC236}">
                <a16:creationId xmlns:a16="http://schemas.microsoft.com/office/drawing/2014/main" id="{1A298820-F533-4F16-9835-718DD23EC900}"/>
              </a:ext>
            </a:extLst>
          </p:cNvPr>
          <p:cNvSpPr txBox="1">
            <a:spLocks/>
          </p:cNvSpPr>
          <p:nvPr/>
        </p:nvSpPr>
        <p:spPr bwMode="auto">
          <a:xfrm>
            <a:off x="701675" y="106363"/>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defTabSz="45720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defTabSz="4572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defTabSz="4572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ZA" altLang="en-US" sz="3600" b="1">
                <a:solidFill>
                  <a:schemeClr val="tx2"/>
                </a:solidFill>
              </a:rPr>
              <a:t>SKILLS TRANSFER AND QUALIFICATIONS TO SANDF MEMBERS IN DETAIL (3/3)</a:t>
            </a:r>
            <a:endParaRPr lang="en-GB" altLang="en-US" sz="3600" b="1">
              <a:solidFill>
                <a:schemeClr val="tx2"/>
              </a:solidFill>
            </a:endParaRPr>
          </a:p>
        </p:txBody>
      </p:sp>
      <p:sp>
        <p:nvSpPr>
          <p:cNvPr id="17512" name="Slide Number Placeholder 3">
            <a:extLst>
              <a:ext uri="{FF2B5EF4-FFF2-40B4-BE49-F238E27FC236}">
                <a16:creationId xmlns:a16="http://schemas.microsoft.com/office/drawing/2014/main" id="{606410F9-89F1-4213-B2F6-39CD9DD1B858}"/>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38EC1F4C-4B3B-44D5-970A-1C4DE2F28F0F}" type="slidenum">
              <a:rPr lang="en-ZA" altLang="en-US" sz="2800">
                <a:solidFill>
                  <a:srgbClr val="FFFFFF"/>
                </a:solidFill>
              </a:rPr>
              <a:pPr algn="ctr" eaLnBrk="1" hangingPunct="1">
                <a:spcBef>
                  <a:spcPct val="0"/>
                </a:spcBef>
                <a:buClrTx/>
                <a:buSzTx/>
                <a:buFontTx/>
                <a:buNone/>
              </a:pPr>
              <a:t>13</a:t>
            </a:fld>
            <a:endParaRPr lang="en-ZA" altLang="en-US" sz="28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E82A684-23AE-443A-A229-385080EE2299}"/>
              </a:ext>
            </a:extLst>
          </p:cNvPr>
          <p:cNvSpPr>
            <a:spLocks noGrp="1"/>
          </p:cNvSpPr>
          <p:nvPr>
            <p:ph type="title"/>
          </p:nvPr>
        </p:nvSpPr>
        <p:spPr/>
        <p:txBody>
          <a:bodyPr/>
          <a:lstStyle/>
          <a:p>
            <a:pPr algn="ctr" eaLnBrk="1" hangingPunct="1"/>
            <a:r>
              <a:rPr lang="en-ZA" altLang="en-US" sz="3600" b="1"/>
              <a:t>CAPABILITY BUILDING</a:t>
            </a:r>
            <a:endParaRPr lang="en-GB" altLang="en-US" sz="3600" b="1"/>
          </a:p>
        </p:txBody>
      </p:sp>
      <p:sp>
        <p:nvSpPr>
          <p:cNvPr id="31747" name="Rectangle 3">
            <a:extLst>
              <a:ext uri="{FF2B5EF4-FFF2-40B4-BE49-F238E27FC236}">
                <a16:creationId xmlns:a16="http://schemas.microsoft.com/office/drawing/2014/main" id="{6F17B1BD-9E89-49CF-A8A1-45C7F412BB97}"/>
              </a:ext>
            </a:extLst>
          </p:cNvPr>
          <p:cNvSpPr>
            <a:spLocks noGrp="1"/>
          </p:cNvSpPr>
          <p:nvPr>
            <p:ph type="body" idx="1"/>
          </p:nvPr>
        </p:nvSpPr>
        <p:spPr>
          <a:xfrm>
            <a:off x="450850" y="1514475"/>
            <a:ext cx="10631488" cy="4195763"/>
          </a:xfrm>
        </p:spPr>
        <p:txBody>
          <a:bodyPr/>
          <a:lstStyle/>
          <a:p>
            <a:pPr algn="just" eaLnBrk="1" hangingPunct="1">
              <a:defRPr/>
            </a:pPr>
            <a:r>
              <a:rPr lang="en-ZA" altLang="en-US" dirty="0"/>
              <a:t>Training and skills transfer of the aforementioned members of the South African National Defence Force is done with the hospices of creating own capability within the SANDF</a:t>
            </a:r>
          </a:p>
          <a:p>
            <a:pPr marL="0" indent="0" algn="just" eaLnBrk="1" hangingPunct="1">
              <a:buFont typeface="Wingdings 3" panose="05040102010807070707" pitchFamily="18" charset="2"/>
              <a:buNone/>
              <a:defRPr/>
            </a:pPr>
            <a:endParaRPr lang="en-ZA" altLang="en-US" dirty="0"/>
          </a:p>
          <a:p>
            <a:pPr algn="just" eaLnBrk="1" hangingPunct="1">
              <a:defRPr/>
            </a:pPr>
            <a:r>
              <a:rPr lang="en-ZA" altLang="en-US" dirty="0"/>
              <a:t>This capability will enhance the formation of the DOD Workshop which will be situated in </a:t>
            </a:r>
            <a:r>
              <a:rPr lang="en-ZA" altLang="en-US" dirty="0" err="1"/>
              <a:t>Tek</a:t>
            </a:r>
            <a:r>
              <a:rPr lang="en-ZA" altLang="en-US" dirty="0"/>
              <a:t> Base (</a:t>
            </a:r>
            <a:r>
              <a:rPr lang="en-ZA" altLang="en-US" dirty="0" err="1"/>
              <a:t>Lyttleton</a:t>
            </a:r>
            <a:r>
              <a:rPr lang="en-ZA" altLang="en-US" dirty="0"/>
              <a:t>) and Regional Workshops in all 9 provinces</a:t>
            </a:r>
          </a:p>
          <a:p>
            <a:pPr algn="just" eaLnBrk="1" hangingPunct="1">
              <a:defRPr/>
            </a:pPr>
            <a:endParaRPr lang="en-ZA" altLang="en-US" dirty="0"/>
          </a:p>
          <a:p>
            <a:pPr algn="just" eaLnBrk="1" hangingPunct="1">
              <a:defRPr/>
            </a:pPr>
            <a:r>
              <a:rPr lang="en-ZA" altLang="en-US" dirty="0"/>
              <a:t>These workshops will be self reliant in terms of expertise, skills and knowledge as they will be depending of training acquired from the Cubans</a:t>
            </a:r>
            <a:endParaRPr lang="en-GB" altLang="en-US" u="sng" dirty="0"/>
          </a:p>
        </p:txBody>
      </p:sp>
      <p:sp>
        <p:nvSpPr>
          <p:cNvPr id="18436" name="Slide Number Placeholder 3">
            <a:extLst>
              <a:ext uri="{FF2B5EF4-FFF2-40B4-BE49-F238E27FC236}">
                <a16:creationId xmlns:a16="http://schemas.microsoft.com/office/drawing/2014/main" id="{9CDFD0E0-AC48-4D1E-A640-7B1F25019388}"/>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70018FC6-2C7B-4842-9FC8-590F5DE4FCEA}" type="slidenum">
              <a:rPr lang="en-ZA" altLang="en-US" sz="2800">
                <a:solidFill>
                  <a:srgbClr val="FFFFFF"/>
                </a:solidFill>
              </a:rPr>
              <a:pPr algn="ctr" eaLnBrk="1" hangingPunct="1">
                <a:spcBef>
                  <a:spcPct val="0"/>
                </a:spcBef>
                <a:buClrTx/>
                <a:buSzTx/>
                <a:buFontTx/>
                <a:buNone/>
              </a:pPr>
              <a:t>14</a:t>
            </a:fld>
            <a:endParaRPr lang="en-ZA" altLang="en-US" sz="28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41D2CA9-A02D-4D32-8A58-196526D88CA4}"/>
              </a:ext>
            </a:extLst>
          </p:cNvPr>
          <p:cNvSpPr>
            <a:spLocks noGrp="1"/>
          </p:cNvSpPr>
          <p:nvPr>
            <p:ph type="title"/>
          </p:nvPr>
        </p:nvSpPr>
        <p:spPr/>
        <p:txBody>
          <a:bodyPr/>
          <a:lstStyle/>
          <a:p>
            <a:pPr algn="ctr" eaLnBrk="1" hangingPunct="1"/>
            <a:r>
              <a:rPr lang="en-ZA" altLang="en-US" sz="3600" b="1"/>
              <a:t>CAPABILITY BUILDING (2/5)</a:t>
            </a:r>
            <a:endParaRPr lang="en-GB" altLang="en-US" sz="3600" b="1"/>
          </a:p>
        </p:txBody>
      </p:sp>
      <p:sp>
        <p:nvSpPr>
          <p:cNvPr id="31747" name="Rectangle 3">
            <a:extLst>
              <a:ext uri="{FF2B5EF4-FFF2-40B4-BE49-F238E27FC236}">
                <a16:creationId xmlns:a16="http://schemas.microsoft.com/office/drawing/2014/main" id="{D4490728-FF35-4D91-9ABB-149416EF297E}"/>
              </a:ext>
            </a:extLst>
          </p:cNvPr>
          <p:cNvSpPr>
            <a:spLocks noGrp="1"/>
          </p:cNvSpPr>
          <p:nvPr>
            <p:ph type="body" idx="1"/>
          </p:nvPr>
        </p:nvSpPr>
        <p:spPr>
          <a:xfrm>
            <a:off x="747713" y="1152525"/>
            <a:ext cx="8947150" cy="4195763"/>
          </a:xfrm>
        </p:spPr>
        <p:txBody>
          <a:bodyPr/>
          <a:lstStyle/>
          <a:p>
            <a:pPr marL="0" indent="0" eaLnBrk="1" hangingPunct="1">
              <a:buFont typeface="Wingdings 3" panose="05040102010807070707" pitchFamily="18" charset="2"/>
              <a:buNone/>
              <a:defRPr/>
            </a:pPr>
            <a:r>
              <a:rPr lang="en-ZA" altLang="en-US" dirty="0"/>
              <a:t>The envisaged Workshops will be structured as follows:</a:t>
            </a:r>
          </a:p>
          <a:p>
            <a:pPr marL="0" indent="0" eaLnBrk="1" hangingPunct="1">
              <a:buFont typeface="Wingdings 3" panose="05040102010807070707" pitchFamily="18" charset="2"/>
              <a:buNone/>
              <a:defRPr/>
            </a:pPr>
            <a:r>
              <a:rPr lang="en-ZA" altLang="en-US" b="1" dirty="0"/>
              <a:t>DOD Workshop</a:t>
            </a:r>
          </a:p>
          <a:p>
            <a:pPr eaLnBrk="1" hangingPunct="1">
              <a:defRPr/>
            </a:pPr>
            <a:r>
              <a:rPr lang="en-ZA" altLang="en-US" dirty="0"/>
              <a:t>This workshop will execute third and forth line repairs and this entails;</a:t>
            </a:r>
          </a:p>
          <a:p>
            <a:pPr marL="0" indent="0" eaLnBrk="1" hangingPunct="1">
              <a:buFont typeface="Wingdings 3" panose="05040102010807070707" pitchFamily="18" charset="2"/>
              <a:buNone/>
              <a:defRPr/>
            </a:pPr>
            <a:r>
              <a:rPr lang="en-ZA" altLang="en-US" dirty="0"/>
              <a:t>	-	Components repair</a:t>
            </a:r>
          </a:p>
          <a:p>
            <a:pPr marL="0" indent="0" eaLnBrk="1" hangingPunct="1">
              <a:buFont typeface="Wingdings 3" panose="05040102010807070707" pitchFamily="18" charset="2"/>
              <a:buNone/>
              <a:defRPr/>
            </a:pPr>
            <a:r>
              <a:rPr lang="en-ZA" altLang="en-US" dirty="0"/>
              <a:t>	-	Body works (Panel beating and spray painting)</a:t>
            </a:r>
          </a:p>
          <a:p>
            <a:pPr marL="0" indent="0" eaLnBrk="1" hangingPunct="1">
              <a:buFont typeface="Wingdings 3" panose="05040102010807070707" pitchFamily="18" charset="2"/>
              <a:buNone/>
              <a:defRPr/>
            </a:pPr>
            <a:r>
              <a:rPr lang="en-ZA" altLang="en-US" dirty="0"/>
              <a:t>	-	Dismantling</a:t>
            </a:r>
          </a:p>
          <a:p>
            <a:pPr marL="0" indent="0" eaLnBrk="1" hangingPunct="1">
              <a:buFont typeface="Wingdings 3" panose="05040102010807070707" pitchFamily="18" charset="2"/>
              <a:buNone/>
              <a:defRPr/>
            </a:pPr>
            <a:r>
              <a:rPr lang="en-ZA" altLang="en-US" dirty="0"/>
              <a:t>	-	Refrigeration</a:t>
            </a:r>
          </a:p>
          <a:p>
            <a:pPr marL="0" indent="0" eaLnBrk="1" hangingPunct="1">
              <a:buFont typeface="Wingdings 3" panose="05040102010807070707" pitchFamily="18" charset="2"/>
              <a:buNone/>
              <a:defRPr/>
            </a:pPr>
            <a:r>
              <a:rPr lang="en-ZA" altLang="en-US" dirty="0"/>
              <a:t>	-	Engine Overhaul </a:t>
            </a:r>
          </a:p>
          <a:p>
            <a:pPr marL="0" indent="0" eaLnBrk="1" hangingPunct="1">
              <a:buFont typeface="Wingdings 3" panose="05040102010807070707" pitchFamily="18" charset="2"/>
              <a:buNone/>
              <a:defRPr/>
            </a:pPr>
            <a:r>
              <a:rPr lang="en-ZA" altLang="en-US" dirty="0"/>
              <a:t>	-	Armament fitters</a:t>
            </a:r>
          </a:p>
          <a:p>
            <a:pPr marL="0" indent="0" eaLnBrk="1" hangingPunct="1">
              <a:buFont typeface="Wingdings 3" panose="05040102010807070707" pitchFamily="18" charset="2"/>
              <a:buNone/>
              <a:defRPr/>
            </a:pPr>
            <a:endParaRPr lang="en-ZA" altLang="en-US" dirty="0"/>
          </a:p>
          <a:p>
            <a:pPr marL="0" indent="0" eaLnBrk="1" hangingPunct="1">
              <a:buFont typeface="Wingdings 3" panose="05040102010807070707" pitchFamily="18" charset="2"/>
              <a:buNone/>
              <a:defRPr/>
            </a:pPr>
            <a:endParaRPr lang="en-ZA" altLang="en-US" dirty="0"/>
          </a:p>
        </p:txBody>
      </p:sp>
      <p:sp>
        <p:nvSpPr>
          <p:cNvPr id="19460" name="Slide Number Placeholder 3">
            <a:extLst>
              <a:ext uri="{FF2B5EF4-FFF2-40B4-BE49-F238E27FC236}">
                <a16:creationId xmlns:a16="http://schemas.microsoft.com/office/drawing/2014/main" id="{151DCC8E-4207-47C1-9A29-49FD91D704C4}"/>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A66F12D1-A3E9-4AD3-BFB2-151F2644F841}" type="slidenum">
              <a:rPr lang="en-ZA" altLang="en-US" sz="2800">
                <a:solidFill>
                  <a:srgbClr val="FFFFFF"/>
                </a:solidFill>
              </a:rPr>
              <a:pPr algn="ctr" eaLnBrk="1" hangingPunct="1">
                <a:spcBef>
                  <a:spcPct val="0"/>
                </a:spcBef>
                <a:buClrTx/>
                <a:buSzTx/>
                <a:buFontTx/>
                <a:buNone/>
              </a:pPr>
              <a:t>15</a:t>
            </a:fld>
            <a:endParaRPr lang="en-ZA" altLang="en-US" sz="28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6506002-0975-472F-BF49-260E01975AFF}"/>
              </a:ext>
            </a:extLst>
          </p:cNvPr>
          <p:cNvSpPr>
            <a:spLocks noGrp="1"/>
          </p:cNvSpPr>
          <p:nvPr>
            <p:ph type="title"/>
          </p:nvPr>
        </p:nvSpPr>
        <p:spPr>
          <a:xfrm>
            <a:off x="617538" y="157163"/>
            <a:ext cx="9404350" cy="1400175"/>
          </a:xfrm>
        </p:spPr>
        <p:txBody>
          <a:bodyPr/>
          <a:lstStyle/>
          <a:p>
            <a:pPr algn="ctr" eaLnBrk="1" hangingPunct="1"/>
            <a:r>
              <a:rPr lang="en-ZA" altLang="en-US" sz="3600" b="1"/>
              <a:t>CAPABILITY (3/5)</a:t>
            </a:r>
            <a:endParaRPr lang="en-GB" altLang="en-US" sz="3600" b="1"/>
          </a:p>
        </p:txBody>
      </p:sp>
      <p:sp>
        <p:nvSpPr>
          <p:cNvPr id="31747" name="Rectangle 3">
            <a:extLst>
              <a:ext uri="{FF2B5EF4-FFF2-40B4-BE49-F238E27FC236}">
                <a16:creationId xmlns:a16="http://schemas.microsoft.com/office/drawing/2014/main" id="{9A17F201-5535-4FBC-90BB-D005DEB76847}"/>
              </a:ext>
            </a:extLst>
          </p:cNvPr>
          <p:cNvSpPr>
            <a:spLocks noGrp="1"/>
          </p:cNvSpPr>
          <p:nvPr>
            <p:ph type="body" idx="1"/>
          </p:nvPr>
        </p:nvSpPr>
        <p:spPr>
          <a:xfrm>
            <a:off x="747713" y="758825"/>
            <a:ext cx="9529762" cy="4195763"/>
          </a:xfrm>
        </p:spPr>
        <p:txBody>
          <a:bodyPr/>
          <a:lstStyle/>
          <a:p>
            <a:pPr marL="0" indent="0" eaLnBrk="1" hangingPunct="1">
              <a:buFont typeface="Wingdings 3" panose="05040102010807070707" pitchFamily="18" charset="2"/>
              <a:buNone/>
              <a:defRPr/>
            </a:pPr>
            <a:r>
              <a:rPr lang="en-ZA" altLang="en-US" dirty="0"/>
              <a:t>The staff compartment of the DOD workshop will consist out of the following skilled specialists:</a:t>
            </a:r>
          </a:p>
          <a:p>
            <a:pPr eaLnBrk="1" hangingPunct="1">
              <a:defRPr/>
            </a:pPr>
            <a:r>
              <a:rPr lang="en-ZA" altLang="en-US" b="1" dirty="0"/>
              <a:t>Motor Mechanics:</a:t>
            </a:r>
          </a:p>
          <a:p>
            <a:pPr marL="0" indent="0" eaLnBrk="1" hangingPunct="1">
              <a:buFont typeface="Wingdings 3" panose="05040102010807070707" pitchFamily="18" charset="2"/>
              <a:buNone/>
              <a:defRPr/>
            </a:pPr>
            <a:r>
              <a:rPr lang="en-ZA" altLang="en-US" dirty="0"/>
              <a:t> (Artisan, Military Artisan, Senior Military Artisan, Artificer)</a:t>
            </a:r>
          </a:p>
          <a:p>
            <a:pPr eaLnBrk="1" hangingPunct="1">
              <a:defRPr/>
            </a:pPr>
            <a:r>
              <a:rPr lang="en-ZA" altLang="en-US" b="1" dirty="0"/>
              <a:t>Auto Electricians: </a:t>
            </a:r>
          </a:p>
          <a:p>
            <a:pPr marL="0" indent="0" eaLnBrk="1" hangingPunct="1">
              <a:buFont typeface="Wingdings 3" panose="05040102010807070707" pitchFamily="18" charset="2"/>
              <a:buNone/>
              <a:defRPr/>
            </a:pPr>
            <a:r>
              <a:rPr lang="en-ZA" altLang="en-US" dirty="0"/>
              <a:t>(Artisan, Military Artisan, Senior Military Artisan, Artificer)</a:t>
            </a:r>
          </a:p>
          <a:p>
            <a:pPr eaLnBrk="1" hangingPunct="1">
              <a:defRPr/>
            </a:pPr>
            <a:r>
              <a:rPr lang="en-ZA" altLang="en-US" b="1" dirty="0"/>
              <a:t>Amorous:</a:t>
            </a:r>
            <a:r>
              <a:rPr lang="en-ZA" altLang="en-US" dirty="0"/>
              <a:t> </a:t>
            </a:r>
          </a:p>
          <a:p>
            <a:pPr marL="0" indent="0" eaLnBrk="1" hangingPunct="1">
              <a:buFont typeface="Wingdings 3" panose="05040102010807070707" pitchFamily="18" charset="2"/>
              <a:buNone/>
              <a:defRPr/>
            </a:pPr>
            <a:r>
              <a:rPr lang="en-ZA" altLang="en-US" dirty="0"/>
              <a:t>(Artisan, Military Artisan, Senior Military Artisan, Artificer)</a:t>
            </a:r>
          </a:p>
          <a:p>
            <a:pPr eaLnBrk="1" hangingPunct="1">
              <a:defRPr/>
            </a:pPr>
            <a:r>
              <a:rPr lang="en-ZA" altLang="en-US" b="1" dirty="0"/>
              <a:t>Refrigerators:</a:t>
            </a:r>
          </a:p>
          <a:p>
            <a:pPr marL="0" indent="0" eaLnBrk="1" hangingPunct="1">
              <a:buFont typeface="Wingdings 3" panose="05040102010807070707" pitchFamily="18" charset="2"/>
              <a:buNone/>
              <a:defRPr/>
            </a:pPr>
            <a:r>
              <a:rPr lang="en-ZA" altLang="en-US" dirty="0"/>
              <a:t>(Artisan, Military Artisan, Senior Military Artisan, Artificer)</a:t>
            </a:r>
          </a:p>
          <a:p>
            <a:pPr eaLnBrk="1" hangingPunct="1">
              <a:defRPr/>
            </a:pPr>
            <a:r>
              <a:rPr lang="en-ZA" altLang="en-US" b="1" dirty="0"/>
              <a:t>Panel Beaters: </a:t>
            </a:r>
          </a:p>
          <a:p>
            <a:pPr marL="0" indent="0" eaLnBrk="1" hangingPunct="1">
              <a:buFont typeface="Wingdings 3" panose="05040102010807070707" pitchFamily="18" charset="2"/>
              <a:buNone/>
              <a:defRPr/>
            </a:pPr>
            <a:r>
              <a:rPr lang="en-ZA" altLang="en-US" dirty="0"/>
              <a:t>(Artisan, Military Artisan, Senior Military Artisan, Artificer)</a:t>
            </a:r>
          </a:p>
          <a:p>
            <a:pPr eaLnBrk="1" hangingPunct="1">
              <a:defRPr/>
            </a:pPr>
            <a:r>
              <a:rPr lang="en-ZA" altLang="en-US" b="1" dirty="0"/>
              <a:t>Recovery:</a:t>
            </a:r>
            <a:r>
              <a:rPr lang="en-ZA" altLang="en-US" dirty="0"/>
              <a:t> </a:t>
            </a:r>
          </a:p>
          <a:p>
            <a:pPr marL="0" indent="0" eaLnBrk="1" hangingPunct="1">
              <a:buFont typeface="Wingdings 3" panose="05040102010807070707" pitchFamily="18" charset="2"/>
              <a:buNone/>
              <a:defRPr/>
            </a:pPr>
            <a:r>
              <a:rPr lang="en-ZA" altLang="en-US" dirty="0"/>
              <a:t>(Artisan, Military Artisan, Senior Military Artisan, Artificer)</a:t>
            </a:r>
          </a:p>
          <a:p>
            <a:pPr marL="0" indent="0" eaLnBrk="1" hangingPunct="1">
              <a:buFont typeface="Wingdings 3" panose="05040102010807070707" pitchFamily="18" charset="2"/>
              <a:buNone/>
              <a:defRPr/>
            </a:pPr>
            <a:endParaRPr lang="en-ZA" altLang="en-US" dirty="0"/>
          </a:p>
          <a:p>
            <a:pPr marL="0" indent="0" eaLnBrk="1" hangingPunct="1">
              <a:buFont typeface="Wingdings 3" panose="05040102010807070707" pitchFamily="18" charset="2"/>
              <a:buNone/>
              <a:defRPr/>
            </a:pPr>
            <a:endParaRPr lang="en-ZA" altLang="en-US" dirty="0"/>
          </a:p>
        </p:txBody>
      </p:sp>
      <p:sp>
        <p:nvSpPr>
          <p:cNvPr id="20484" name="Slide Number Placeholder 3">
            <a:extLst>
              <a:ext uri="{FF2B5EF4-FFF2-40B4-BE49-F238E27FC236}">
                <a16:creationId xmlns:a16="http://schemas.microsoft.com/office/drawing/2014/main" id="{45EAC900-D12F-4B07-A5FA-C3700EBD12A0}"/>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48BE5B01-C274-4FED-B8A8-700A69DEFEF6}" type="slidenum">
              <a:rPr lang="en-ZA" altLang="en-US" sz="2800">
                <a:solidFill>
                  <a:srgbClr val="FFFFFF"/>
                </a:solidFill>
              </a:rPr>
              <a:pPr algn="ctr" eaLnBrk="1" hangingPunct="1">
                <a:spcBef>
                  <a:spcPct val="0"/>
                </a:spcBef>
                <a:buClrTx/>
                <a:buSzTx/>
                <a:buFontTx/>
                <a:buNone/>
              </a:pPr>
              <a:t>16</a:t>
            </a:fld>
            <a:endParaRPr lang="en-ZA" altLang="en-US" sz="28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838FBB4-4820-42AA-89E0-717F1BAFB9E2}"/>
              </a:ext>
            </a:extLst>
          </p:cNvPr>
          <p:cNvSpPr>
            <a:spLocks noGrp="1"/>
          </p:cNvSpPr>
          <p:nvPr>
            <p:ph type="title"/>
          </p:nvPr>
        </p:nvSpPr>
        <p:spPr/>
        <p:txBody>
          <a:bodyPr/>
          <a:lstStyle/>
          <a:p>
            <a:pPr algn="ctr" eaLnBrk="1" hangingPunct="1"/>
            <a:r>
              <a:rPr lang="en-ZA" altLang="en-US" sz="3600" b="1"/>
              <a:t>CAPABILITY BUILDING (4/5)</a:t>
            </a:r>
            <a:endParaRPr lang="en-GB" altLang="en-US" sz="3600" b="1"/>
          </a:p>
        </p:txBody>
      </p:sp>
      <p:sp>
        <p:nvSpPr>
          <p:cNvPr id="31747" name="Rectangle 3">
            <a:extLst>
              <a:ext uri="{FF2B5EF4-FFF2-40B4-BE49-F238E27FC236}">
                <a16:creationId xmlns:a16="http://schemas.microsoft.com/office/drawing/2014/main" id="{59F8F2D3-882E-4C19-9083-05EBD6EE0ABE}"/>
              </a:ext>
            </a:extLst>
          </p:cNvPr>
          <p:cNvSpPr>
            <a:spLocks noGrp="1"/>
          </p:cNvSpPr>
          <p:nvPr>
            <p:ph type="body" idx="1"/>
          </p:nvPr>
        </p:nvSpPr>
        <p:spPr>
          <a:xfrm>
            <a:off x="747713" y="1152525"/>
            <a:ext cx="8947150" cy="4195763"/>
          </a:xfrm>
        </p:spPr>
        <p:txBody>
          <a:bodyPr/>
          <a:lstStyle/>
          <a:p>
            <a:pPr marL="0" indent="0" eaLnBrk="1" hangingPunct="1">
              <a:buFont typeface="Wingdings 3" panose="05040102010807070707" pitchFamily="18" charset="2"/>
              <a:buNone/>
              <a:defRPr/>
            </a:pPr>
            <a:r>
              <a:rPr lang="en-ZA" altLang="en-US" b="1" dirty="0"/>
              <a:t>Regional Workshop</a:t>
            </a:r>
          </a:p>
          <a:p>
            <a:pPr eaLnBrk="1" hangingPunct="1">
              <a:defRPr/>
            </a:pPr>
            <a:r>
              <a:rPr lang="en-ZA" altLang="en-US" dirty="0"/>
              <a:t>This workshop will be staged in all 9 provinces with the aim to execute First and Second Line repairs. This entails;</a:t>
            </a:r>
          </a:p>
          <a:p>
            <a:pPr marL="0" indent="0" eaLnBrk="1" hangingPunct="1">
              <a:buFont typeface="Wingdings 3" panose="05040102010807070707" pitchFamily="18" charset="2"/>
              <a:buNone/>
              <a:defRPr/>
            </a:pPr>
            <a:r>
              <a:rPr lang="en-ZA" altLang="en-US" dirty="0"/>
              <a:t>	-	Maintenance and repair section</a:t>
            </a:r>
          </a:p>
          <a:p>
            <a:pPr marL="0" indent="0" eaLnBrk="1" hangingPunct="1">
              <a:buFont typeface="Wingdings 3" panose="05040102010807070707" pitchFamily="18" charset="2"/>
              <a:buNone/>
              <a:defRPr/>
            </a:pPr>
            <a:r>
              <a:rPr lang="en-ZA" altLang="en-US" dirty="0"/>
              <a:t>	-	Industrial repair</a:t>
            </a:r>
          </a:p>
          <a:p>
            <a:pPr marL="0" indent="0" eaLnBrk="1" hangingPunct="1">
              <a:buFont typeface="Wingdings 3" panose="05040102010807070707" pitchFamily="18" charset="2"/>
              <a:buNone/>
              <a:defRPr/>
            </a:pPr>
            <a:r>
              <a:rPr lang="en-ZA" altLang="en-US" dirty="0"/>
              <a:t>	-	Refrigeration</a:t>
            </a:r>
          </a:p>
          <a:p>
            <a:pPr marL="0" indent="0" eaLnBrk="1" hangingPunct="1">
              <a:buFont typeface="Wingdings 3" panose="05040102010807070707" pitchFamily="18" charset="2"/>
              <a:buNone/>
              <a:defRPr/>
            </a:pPr>
            <a:r>
              <a:rPr lang="en-ZA" altLang="en-US" dirty="0"/>
              <a:t>	-	Armament fitters</a:t>
            </a:r>
          </a:p>
          <a:p>
            <a:pPr marL="0" indent="0" eaLnBrk="1" hangingPunct="1">
              <a:buFont typeface="Wingdings 3" panose="05040102010807070707" pitchFamily="18" charset="2"/>
              <a:buNone/>
              <a:defRPr/>
            </a:pPr>
            <a:r>
              <a:rPr lang="en-ZA" altLang="en-US" dirty="0"/>
              <a:t>	-	Second Line Recovery</a:t>
            </a:r>
          </a:p>
          <a:p>
            <a:pPr marL="0" indent="0" eaLnBrk="1" hangingPunct="1">
              <a:buFont typeface="Wingdings 3" panose="05040102010807070707" pitchFamily="18" charset="2"/>
              <a:buNone/>
              <a:defRPr/>
            </a:pPr>
            <a:endParaRPr lang="en-ZA" altLang="en-US" dirty="0"/>
          </a:p>
          <a:p>
            <a:pPr marL="0" indent="0" eaLnBrk="1" hangingPunct="1">
              <a:buFont typeface="Wingdings 3" panose="05040102010807070707" pitchFamily="18" charset="2"/>
              <a:buNone/>
              <a:defRPr/>
            </a:pPr>
            <a:endParaRPr lang="en-ZA" altLang="en-US" dirty="0"/>
          </a:p>
        </p:txBody>
      </p:sp>
      <p:sp>
        <p:nvSpPr>
          <p:cNvPr id="21508" name="Slide Number Placeholder 3">
            <a:extLst>
              <a:ext uri="{FF2B5EF4-FFF2-40B4-BE49-F238E27FC236}">
                <a16:creationId xmlns:a16="http://schemas.microsoft.com/office/drawing/2014/main" id="{4723C2F5-506B-410D-905C-968F728E8922}"/>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6DCD3081-9081-4BCF-951C-859756338DB3}" type="slidenum">
              <a:rPr lang="en-ZA" altLang="en-US" sz="2800">
                <a:solidFill>
                  <a:srgbClr val="FFFFFF"/>
                </a:solidFill>
              </a:rPr>
              <a:pPr algn="ctr" eaLnBrk="1" hangingPunct="1">
                <a:spcBef>
                  <a:spcPct val="0"/>
                </a:spcBef>
                <a:buClrTx/>
                <a:buSzTx/>
                <a:buFontTx/>
                <a:buNone/>
              </a:pPr>
              <a:t>17</a:t>
            </a:fld>
            <a:endParaRPr lang="en-ZA" altLang="en-US" sz="28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ACB08AE-B541-444E-BD07-A3861789FC62}"/>
              </a:ext>
            </a:extLst>
          </p:cNvPr>
          <p:cNvSpPr>
            <a:spLocks noGrp="1"/>
          </p:cNvSpPr>
          <p:nvPr>
            <p:ph type="title"/>
          </p:nvPr>
        </p:nvSpPr>
        <p:spPr/>
        <p:txBody>
          <a:bodyPr/>
          <a:lstStyle/>
          <a:p>
            <a:pPr algn="ctr" eaLnBrk="1" hangingPunct="1"/>
            <a:r>
              <a:rPr lang="en-ZA" altLang="en-US" sz="3600" b="1"/>
              <a:t>CAPABILITY BUILDING (5/5)</a:t>
            </a:r>
            <a:endParaRPr lang="en-GB" altLang="en-US" sz="3600" b="1"/>
          </a:p>
        </p:txBody>
      </p:sp>
      <p:sp>
        <p:nvSpPr>
          <p:cNvPr id="31747" name="Rectangle 3">
            <a:extLst>
              <a:ext uri="{FF2B5EF4-FFF2-40B4-BE49-F238E27FC236}">
                <a16:creationId xmlns:a16="http://schemas.microsoft.com/office/drawing/2014/main" id="{A5EBABFC-3ED4-43C4-BC4D-A4FEB67A24D8}"/>
              </a:ext>
            </a:extLst>
          </p:cNvPr>
          <p:cNvSpPr>
            <a:spLocks noGrp="1"/>
          </p:cNvSpPr>
          <p:nvPr>
            <p:ph type="body" idx="1"/>
          </p:nvPr>
        </p:nvSpPr>
        <p:spPr>
          <a:xfrm>
            <a:off x="747713" y="1152525"/>
            <a:ext cx="8947150" cy="4195763"/>
          </a:xfrm>
        </p:spPr>
        <p:txBody>
          <a:bodyPr/>
          <a:lstStyle/>
          <a:p>
            <a:pPr marL="0" indent="0" eaLnBrk="1" hangingPunct="1">
              <a:buFont typeface="Wingdings 3" panose="05040102010807070707" pitchFamily="18" charset="2"/>
              <a:buNone/>
              <a:defRPr/>
            </a:pPr>
            <a:r>
              <a:rPr lang="en-ZA" altLang="en-US" dirty="0"/>
              <a:t>The staff compartment of this workshop will consist out of the following skilled specialists:</a:t>
            </a:r>
          </a:p>
          <a:p>
            <a:pPr eaLnBrk="1" hangingPunct="1">
              <a:defRPr/>
            </a:pPr>
            <a:r>
              <a:rPr lang="en-ZA" altLang="en-US" b="1" dirty="0"/>
              <a:t>Motor Mechanics</a:t>
            </a:r>
            <a:r>
              <a:rPr lang="en-ZA" altLang="en-US" dirty="0"/>
              <a:t>:</a:t>
            </a:r>
          </a:p>
          <a:p>
            <a:pPr marL="0" indent="0" eaLnBrk="1" hangingPunct="1">
              <a:buFont typeface="Wingdings 3" panose="05040102010807070707" pitchFamily="18" charset="2"/>
              <a:buNone/>
              <a:defRPr/>
            </a:pPr>
            <a:r>
              <a:rPr lang="en-ZA" altLang="en-US" dirty="0"/>
              <a:t>(Apprentice, Artisan, Military Artisan, Senior Military Artisan)</a:t>
            </a:r>
          </a:p>
          <a:p>
            <a:pPr eaLnBrk="1" hangingPunct="1">
              <a:defRPr/>
            </a:pPr>
            <a:r>
              <a:rPr lang="en-ZA" altLang="en-US" b="1" dirty="0"/>
              <a:t>Auto Electricians:</a:t>
            </a:r>
          </a:p>
          <a:p>
            <a:pPr marL="0" indent="0" eaLnBrk="1" hangingPunct="1">
              <a:buFont typeface="Wingdings 3" panose="05040102010807070707" pitchFamily="18" charset="2"/>
              <a:buNone/>
              <a:defRPr/>
            </a:pPr>
            <a:r>
              <a:rPr lang="en-ZA" altLang="en-US" dirty="0"/>
              <a:t>(Apprentice, Artisan, Military Artisan, Senior Military Artisan)</a:t>
            </a:r>
          </a:p>
          <a:p>
            <a:pPr eaLnBrk="1" hangingPunct="1">
              <a:defRPr/>
            </a:pPr>
            <a:r>
              <a:rPr lang="en-ZA" altLang="en-US" b="1" dirty="0"/>
              <a:t>Amorous:</a:t>
            </a:r>
            <a:r>
              <a:rPr lang="en-ZA" altLang="en-US" dirty="0"/>
              <a:t> </a:t>
            </a:r>
          </a:p>
          <a:p>
            <a:pPr marL="0" indent="0" eaLnBrk="1" hangingPunct="1">
              <a:buFont typeface="Wingdings 3" panose="05040102010807070707" pitchFamily="18" charset="2"/>
              <a:buNone/>
              <a:defRPr/>
            </a:pPr>
            <a:r>
              <a:rPr lang="en-ZA" altLang="en-US" dirty="0"/>
              <a:t>(Apprentice, Artisan, Military Artisan, Senior Military Artisan)</a:t>
            </a:r>
          </a:p>
          <a:p>
            <a:pPr eaLnBrk="1" hangingPunct="1">
              <a:defRPr/>
            </a:pPr>
            <a:r>
              <a:rPr lang="en-ZA" altLang="en-US" b="1" dirty="0"/>
              <a:t>Refrigerators:</a:t>
            </a:r>
          </a:p>
          <a:p>
            <a:pPr marL="0" indent="0" eaLnBrk="1" hangingPunct="1">
              <a:buFont typeface="Wingdings 3" panose="05040102010807070707" pitchFamily="18" charset="2"/>
              <a:buNone/>
              <a:defRPr/>
            </a:pPr>
            <a:r>
              <a:rPr lang="en-ZA" altLang="en-US" dirty="0"/>
              <a:t>(Apprentice, Artisan, Military Artisan, Senior Military Artisan)</a:t>
            </a:r>
          </a:p>
          <a:p>
            <a:pPr eaLnBrk="1" hangingPunct="1">
              <a:defRPr/>
            </a:pPr>
            <a:r>
              <a:rPr lang="en-ZA" altLang="en-US" b="1" dirty="0"/>
              <a:t>Recovery:</a:t>
            </a:r>
            <a:r>
              <a:rPr lang="en-ZA" altLang="en-US" dirty="0"/>
              <a:t> </a:t>
            </a:r>
          </a:p>
          <a:p>
            <a:pPr marL="0" indent="0" eaLnBrk="1" hangingPunct="1">
              <a:buFont typeface="Wingdings 3" panose="05040102010807070707" pitchFamily="18" charset="2"/>
              <a:buNone/>
              <a:defRPr/>
            </a:pPr>
            <a:r>
              <a:rPr lang="en-ZA" altLang="en-US" dirty="0"/>
              <a:t>(Apprentice, Artisan, Military Artisan, Senior Military Artisan)</a:t>
            </a:r>
          </a:p>
          <a:p>
            <a:pPr marL="0" indent="0" eaLnBrk="1" hangingPunct="1">
              <a:buFont typeface="Wingdings 3" panose="05040102010807070707" pitchFamily="18" charset="2"/>
              <a:buNone/>
              <a:defRPr/>
            </a:pPr>
            <a:endParaRPr lang="en-ZA" altLang="en-US" dirty="0"/>
          </a:p>
          <a:p>
            <a:pPr marL="0" indent="0" eaLnBrk="1" hangingPunct="1">
              <a:buFont typeface="Wingdings 3" panose="05040102010807070707" pitchFamily="18" charset="2"/>
              <a:buNone/>
              <a:defRPr/>
            </a:pPr>
            <a:endParaRPr lang="en-ZA" altLang="en-US" dirty="0"/>
          </a:p>
        </p:txBody>
      </p:sp>
      <p:sp>
        <p:nvSpPr>
          <p:cNvPr id="22532" name="Slide Number Placeholder 3">
            <a:extLst>
              <a:ext uri="{FF2B5EF4-FFF2-40B4-BE49-F238E27FC236}">
                <a16:creationId xmlns:a16="http://schemas.microsoft.com/office/drawing/2014/main" id="{5A98D81B-4006-43BF-A831-ABC4C67ADD8E}"/>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CC1EFCFF-6EA0-4337-BEE6-0BBADEC6E8C3}" type="slidenum">
              <a:rPr lang="en-ZA" altLang="en-US" sz="2800">
                <a:solidFill>
                  <a:srgbClr val="FFFFFF"/>
                </a:solidFill>
              </a:rPr>
              <a:pPr algn="ctr" eaLnBrk="1" hangingPunct="1">
                <a:spcBef>
                  <a:spcPct val="0"/>
                </a:spcBef>
                <a:buClrTx/>
                <a:buSzTx/>
                <a:buFontTx/>
                <a:buNone/>
              </a:pPr>
              <a:t>18</a:t>
            </a:fld>
            <a:endParaRPr lang="en-ZA" altLang="en-US" sz="28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22CBF24F-7CB1-4468-931D-F6420F65AC5D}"/>
              </a:ext>
            </a:extLst>
          </p:cNvPr>
          <p:cNvSpPr>
            <a:spLocks noChangeArrowheads="1"/>
          </p:cNvSpPr>
          <p:nvPr/>
        </p:nvSpPr>
        <p:spPr bwMode="auto">
          <a:xfrm>
            <a:off x="1776413" y="1522413"/>
            <a:ext cx="86868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23555" name="Title 3">
            <a:extLst>
              <a:ext uri="{FF2B5EF4-FFF2-40B4-BE49-F238E27FC236}">
                <a16:creationId xmlns:a16="http://schemas.microsoft.com/office/drawing/2014/main" id="{6D895588-0253-4C42-81C2-BE387815122A}"/>
              </a:ext>
            </a:extLst>
          </p:cNvPr>
          <p:cNvSpPr>
            <a:spLocks/>
          </p:cNvSpPr>
          <p:nvPr/>
        </p:nvSpPr>
        <p:spPr bwMode="auto">
          <a:xfrm>
            <a:off x="1058863" y="390525"/>
            <a:ext cx="78374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s-ES" altLang="en-US" sz="3600" b="1" dirty="0" smtClean="0"/>
              <a:t>ACHIEVEMENTS SA ARMY </a:t>
            </a:r>
            <a:endParaRPr lang="en-ZA" altLang="en-US" sz="4600" b="1" dirty="0"/>
          </a:p>
        </p:txBody>
      </p:sp>
      <p:sp>
        <p:nvSpPr>
          <p:cNvPr id="23556" name="Title 3">
            <a:extLst>
              <a:ext uri="{FF2B5EF4-FFF2-40B4-BE49-F238E27FC236}">
                <a16:creationId xmlns:a16="http://schemas.microsoft.com/office/drawing/2014/main" id="{33476C70-BFEA-4230-9CBA-170E760E53F7}"/>
              </a:ext>
            </a:extLst>
          </p:cNvPr>
          <p:cNvSpPr>
            <a:spLocks noChangeArrowheads="1"/>
          </p:cNvSpPr>
          <p:nvPr/>
        </p:nvSpPr>
        <p:spPr bwMode="auto">
          <a:xfrm>
            <a:off x="744538" y="1620838"/>
            <a:ext cx="103647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20000"/>
              </a:spcBef>
              <a:buClrTx/>
              <a:buSzTx/>
              <a:buFont typeface="Wingdings" panose="05000000000000000000" pitchFamily="2" charset="2"/>
              <a:buChar char="Ø"/>
            </a:pPr>
            <a:r>
              <a:rPr lang="en-ZA" altLang="en-US" sz="2200"/>
              <a:t>Inspected vehicles: 14 257</a:t>
            </a:r>
            <a:endParaRPr lang="es-ES" altLang="en-US" sz="2200"/>
          </a:p>
          <a:p>
            <a:pPr algn="just">
              <a:spcBef>
                <a:spcPct val="20000"/>
              </a:spcBef>
              <a:buClrTx/>
              <a:buSzTx/>
              <a:buFont typeface="Wingdings" panose="05000000000000000000" pitchFamily="2" charset="2"/>
              <a:buChar char="Ø"/>
            </a:pPr>
            <a:r>
              <a:rPr lang="en-ZA" altLang="en-US" sz="2200"/>
              <a:t>Vehicles with maintenance and repairs: 13 092</a:t>
            </a:r>
            <a:endParaRPr lang="es-ES" altLang="en-US" sz="2200"/>
          </a:p>
          <a:p>
            <a:pPr algn="just">
              <a:spcBef>
                <a:spcPct val="20000"/>
              </a:spcBef>
              <a:buClrTx/>
              <a:buSzTx/>
              <a:buFont typeface="Wingdings" panose="05000000000000000000" pitchFamily="2" charset="2"/>
              <a:buChar char="Ø"/>
            </a:pPr>
            <a:r>
              <a:rPr lang="en-ZA" altLang="en-US" sz="2200"/>
              <a:t>Completed vehicles: 11 623</a:t>
            </a:r>
            <a:endParaRPr lang="es-ES" altLang="en-US" sz="2200"/>
          </a:p>
          <a:p>
            <a:pPr algn="just">
              <a:spcBef>
                <a:spcPct val="20000"/>
              </a:spcBef>
              <a:buClrTx/>
              <a:buSzTx/>
              <a:buFont typeface="Wingdings" panose="05000000000000000000" pitchFamily="2" charset="2"/>
              <a:buChar char="Ø"/>
            </a:pPr>
            <a:r>
              <a:rPr lang="en-ZA" altLang="en-US" sz="2200"/>
              <a:t>Repaired components: 12 691</a:t>
            </a:r>
            <a:endParaRPr lang="es-ES" altLang="en-US" sz="2200"/>
          </a:p>
          <a:p>
            <a:pPr algn="just">
              <a:spcBef>
                <a:spcPct val="20000"/>
              </a:spcBef>
              <a:buClrTx/>
              <a:buSzTx/>
              <a:buFont typeface="Wingdings" panose="05000000000000000000" pitchFamily="2" charset="2"/>
              <a:buChar char="Ø"/>
            </a:pPr>
            <a:r>
              <a:rPr lang="en-ZA" altLang="en-US" sz="2200"/>
              <a:t>Restored 30 workshops and 168 work stations</a:t>
            </a:r>
            <a:endParaRPr lang="es-ES" altLang="en-US" sz="2200"/>
          </a:p>
          <a:p>
            <a:pPr algn="just">
              <a:spcBef>
                <a:spcPct val="20000"/>
              </a:spcBef>
              <a:buClrTx/>
              <a:buSzTx/>
              <a:buFont typeface="Wingdings" panose="05000000000000000000" pitchFamily="2" charset="2"/>
              <a:buChar char="Ø"/>
            </a:pPr>
            <a:r>
              <a:rPr lang="en-ZA" altLang="en-US" sz="2200"/>
              <a:t>The workshop equipment, such as battery chargers, compressors, test benches, lathes, drills, hoists and cargo handling equipment have been repaired</a:t>
            </a:r>
          </a:p>
          <a:p>
            <a:pPr algn="just">
              <a:spcBef>
                <a:spcPct val="20000"/>
              </a:spcBef>
              <a:buClrTx/>
              <a:buSzTx/>
              <a:buFont typeface="Wingdings" panose="05000000000000000000" pitchFamily="2" charset="2"/>
              <a:buChar char="Ø"/>
            </a:pPr>
            <a:r>
              <a:rPr lang="en-ZA" altLang="en-US" sz="2200"/>
              <a:t>10 technical training workshops have been carried out</a:t>
            </a:r>
            <a:endParaRPr lang="es-ES" altLang="en-US" sz="2200"/>
          </a:p>
          <a:p>
            <a:pPr algn="just">
              <a:spcBef>
                <a:spcPct val="20000"/>
              </a:spcBef>
              <a:buClrTx/>
              <a:buSzTx/>
              <a:buFont typeface="Wingdings" panose="05000000000000000000" pitchFamily="2" charset="2"/>
              <a:buChar char="Ø"/>
            </a:pPr>
            <a:r>
              <a:rPr lang="en-ZA" altLang="en-US" sz="2200"/>
              <a:t>A total of 10 overhead cranes repaired in workshops </a:t>
            </a:r>
            <a:endParaRPr lang="es-ES" altLang="en-US" sz="2200"/>
          </a:p>
        </p:txBody>
      </p:sp>
      <p:sp>
        <p:nvSpPr>
          <p:cNvPr id="23557" name="Slide Number Placeholder 3">
            <a:extLst>
              <a:ext uri="{FF2B5EF4-FFF2-40B4-BE49-F238E27FC236}">
                <a16:creationId xmlns:a16="http://schemas.microsoft.com/office/drawing/2014/main" id="{0A24C0CB-512F-4FEF-8686-D505A6D68D84}"/>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AD77903B-81EF-415F-8BD7-2BD2BB29B64A}" type="slidenum">
              <a:rPr lang="en-ZA" altLang="en-US" sz="2800">
                <a:solidFill>
                  <a:srgbClr val="FFFFFF"/>
                </a:solidFill>
              </a:rPr>
              <a:pPr algn="ctr" eaLnBrk="1" hangingPunct="1">
                <a:spcBef>
                  <a:spcPct val="0"/>
                </a:spcBef>
                <a:buClrTx/>
                <a:buSzTx/>
                <a:buFontTx/>
                <a:buNone/>
              </a:pPr>
              <a:t>19</a:t>
            </a:fld>
            <a:endParaRPr lang="en-ZA" altLang="en-US" sz="28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3BA20E3-DBB6-438B-9F10-7ED39DD19894}"/>
              </a:ext>
            </a:extLst>
          </p:cNvPr>
          <p:cNvSpPr>
            <a:spLocks noGrp="1"/>
          </p:cNvSpPr>
          <p:nvPr>
            <p:ph type="title" idx="4294967295"/>
          </p:nvPr>
        </p:nvSpPr>
        <p:spPr>
          <a:xfrm>
            <a:off x="4043363" y="304800"/>
            <a:ext cx="2565400" cy="1030288"/>
          </a:xfrm>
        </p:spPr>
        <p:txBody>
          <a:bodyPr/>
          <a:lstStyle/>
          <a:p>
            <a:pPr algn="ctr" eaLnBrk="1" hangingPunct="1"/>
            <a:r>
              <a:rPr lang="en-ZA" altLang="en-US" sz="3600" b="1"/>
              <a:t>AIM</a:t>
            </a:r>
          </a:p>
        </p:txBody>
      </p:sp>
      <p:sp>
        <p:nvSpPr>
          <p:cNvPr id="3" name="Content Placeholder 2">
            <a:extLst>
              <a:ext uri="{FF2B5EF4-FFF2-40B4-BE49-F238E27FC236}">
                <a16:creationId xmlns:a16="http://schemas.microsoft.com/office/drawing/2014/main" id="{25D3E0B7-0F58-4DC5-8463-3DBC4B16253B}"/>
              </a:ext>
            </a:extLst>
          </p:cNvPr>
          <p:cNvSpPr>
            <a:spLocks noGrp="1"/>
          </p:cNvSpPr>
          <p:nvPr>
            <p:ph idx="4294967295"/>
          </p:nvPr>
        </p:nvSpPr>
        <p:spPr>
          <a:xfrm>
            <a:off x="406400" y="1341438"/>
            <a:ext cx="11201400" cy="5389562"/>
          </a:xfrm>
        </p:spPr>
        <p:txBody>
          <a:bodyPr rtlCol="0">
            <a:normAutofit/>
          </a:bodyPr>
          <a:lstStyle/>
          <a:p>
            <a:pPr eaLnBrk="1" fontAlgn="auto" hangingPunct="1">
              <a:spcAft>
                <a:spcPts val="0"/>
              </a:spcAft>
              <a:buClr>
                <a:schemeClr val="bg2">
                  <a:lumMod val="40000"/>
                  <a:lumOff val="60000"/>
                </a:schemeClr>
              </a:buClr>
              <a:buFont typeface="Wingdings 3" charset="2"/>
              <a:buChar char=""/>
              <a:defRPr/>
            </a:pPr>
            <a:r>
              <a:rPr lang="en-ZA" sz="2600" dirty="0"/>
              <a:t>Is to provide a comprehensive status report on Project THUSANO to the Joint Standing Committee on Defence and Military Veterans</a:t>
            </a:r>
          </a:p>
          <a:p>
            <a:pPr marL="0" indent="0" eaLnBrk="1" fontAlgn="auto" hangingPunct="1">
              <a:spcAft>
                <a:spcPts val="0"/>
              </a:spcAft>
              <a:buClr>
                <a:schemeClr val="bg2">
                  <a:lumMod val="40000"/>
                  <a:lumOff val="60000"/>
                </a:schemeClr>
              </a:buClr>
              <a:buFont typeface="Wingdings 3" charset="2"/>
              <a:buNone/>
              <a:defRPr/>
            </a:pPr>
            <a:endParaRPr lang="en-ZA" sz="2400" dirty="0"/>
          </a:p>
          <a:p>
            <a:pPr marL="0" indent="0" algn="ctr" eaLnBrk="1" fontAlgn="auto" hangingPunct="1">
              <a:spcAft>
                <a:spcPts val="0"/>
              </a:spcAft>
              <a:buClr>
                <a:schemeClr val="bg2">
                  <a:lumMod val="40000"/>
                  <a:lumOff val="60000"/>
                </a:schemeClr>
              </a:buClr>
              <a:buFont typeface="Wingdings 3" charset="2"/>
              <a:buNone/>
              <a:defRPr/>
            </a:pPr>
            <a:r>
              <a:rPr lang="en-ZA" sz="2400" dirty="0"/>
              <a:t>  </a:t>
            </a:r>
          </a:p>
        </p:txBody>
      </p:sp>
      <p:pic>
        <p:nvPicPr>
          <p:cNvPr id="6148" name="Picture 5" descr="Photo0142">
            <a:extLst>
              <a:ext uri="{FF2B5EF4-FFF2-40B4-BE49-F238E27FC236}">
                <a16:creationId xmlns:a16="http://schemas.microsoft.com/office/drawing/2014/main" id="{1962873E-87D5-4389-889A-B75E71C72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675" y="2922588"/>
            <a:ext cx="6372225"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lide Number Placeholder 3">
            <a:extLst>
              <a:ext uri="{FF2B5EF4-FFF2-40B4-BE49-F238E27FC236}">
                <a16:creationId xmlns:a16="http://schemas.microsoft.com/office/drawing/2014/main" id="{DE0E8F88-A91D-492F-9012-23309B935E5A}"/>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3B228A35-E464-4A15-9F7D-11281F5027DF}" type="slidenum">
              <a:rPr lang="en-ZA" altLang="en-US" sz="2800">
                <a:solidFill>
                  <a:srgbClr val="FFFFFF"/>
                </a:solidFill>
              </a:rPr>
              <a:pPr algn="ctr" eaLnBrk="1" hangingPunct="1">
                <a:spcBef>
                  <a:spcPct val="0"/>
                </a:spcBef>
                <a:buClrTx/>
                <a:buSzTx/>
                <a:buFontTx/>
                <a:buNone/>
              </a:pPr>
              <a:t>2</a:t>
            </a:fld>
            <a:endParaRPr lang="en-ZA" altLang="en-US" sz="28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id="{81584031-6214-47BA-A312-616A84E884F7}"/>
              </a:ext>
            </a:extLst>
          </p:cNvPr>
          <p:cNvSpPr>
            <a:spLocks noChangeArrowheads="1"/>
          </p:cNvSpPr>
          <p:nvPr/>
        </p:nvSpPr>
        <p:spPr bwMode="auto">
          <a:xfrm>
            <a:off x="1776413" y="1522413"/>
            <a:ext cx="86868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7176" name="Title 3">
            <a:extLst>
              <a:ext uri="{FF2B5EF4-FFF2-40B4-BE49-F238E27FC236}">
                <a16:creationId xmlns:a16="http://schemas.microsoft.com/office/drawing/2014/main" id="{1EEE5A53-4076-4DA8-A499-C9B46A16075D}"/>
              </a:ext>
            </a:extLst>
          </p:cNvPr>
          <p:cNvSpPr>
            <a:spLocks noChangeArrowheads="1"/>
          </p:cNvSpPr>
          <p:nvPr/>
        </p:nvSpPr>
        <p:spPr bwMode="auto">
          <a:xfrm>
            <a:off x="339725" y="2473325"/>
            <a:ext cx="111537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buFont typeface="Wingdings" panose="05000000000000000000" pitchFamily="2" charset="2"/>
              <a:buChar char="Ø"/>
              <a:defRPr/>
            </a:pPr>
            <a:r>
              <a:rPr lang="en-ZA" altLang="en-US" sz="2100" dirty="0">
                <a:latin typeface="+mj-lt"/>
              </a:rPr>
              <a:t>These figures include the work performed in the Army, Special Forces and B-Vehicles maintenance and repair teams under SAMHS and the Navy. The project has furthermore rendered services to the Military Police</a:t>
            </a:r>
          </a:p>
          <a:p>
            <a:pPr marL="342900" indent="-342900" algn="just">
              <a:buFont typeface="Wingdings" panose="05000000000000000000" pitchFamily="2" charset="2"/>
              <a:buChar char="Ø"/>
              <a:defRPr/>
            </a:pPr>
            <a:endParaRPr lang="es-ES" altLang="en-US" sz="2100" dirty="0">
              <a:latin typeface="+mj-lt"/>
            </a:endParaRPr>
          </a:p>
          <a:p>
            <a:pPr marL="342900" indent="-342900" algn="just">
              <a:buFont typeface="Wingdings" panose="05000000000000000000" pitchFamily="2" charset="2"/>
              <a:buChar char="Ø"/>
              <a:defRPr/>
            </a:pPr>
            <a:r>
              <a:rPr lang="en-ZA" altLang="en-US" sz="2100" dirty="0">
                <a:latin typeface="+mj-lt"/>
              </a:rPr>
              <a:t>Also, in the SA Army and SAMHS, A and B vehicles preservation has been carried out. So far, 1683 works are in this field, </a:t>
            </a:r>
            <a:r>
              <a:rPr lang="en-ZA" altLang="en-US" sz="2000" dirty="0">
                <a:latin typeface="+mj-lt"/>
              </a:rPr>
              <a:t>distributed as follows:</a:t>
            </a:r>
          </a:p>
          <a:p>
            <a:pPr algn="just">
              <a:buFont typeface="Arial" panose="020B0604020202020204" pitchFamily="34" charset="0"/>
              <a:buNone/>
              <a:defRPr/>
            </a:pPr>
            <a:endParaRPr lang="en-ZA" altLang="en-US" sz="2000" dirty="0">
              <a:latin typeface="+mj-lt"/>
            </a:endParaRPr>
          </a:p>
          <a:p>
            <a:pPr lvl="1">
              <a:defRPr/>
            </a:pPr>
            <a:r>
              <a:rPr lang="en-ZA" altLang="en-US" sz="2000" dirty="0">
                <a:latin typeface="+mj-lt"/>
              </a:rPr>
              <a:t>855 preserved vehicles</a:t>
            </a:r>
            <a:endParaRPr lang="es-ES" altLang="en-US" sz="2000" dirty="0">
              <a:latin typeface="+mj-lt"/>
            </a:endParaRPr>
          </a:p>
          <a:p>
            <a:pPr lvl="1">
              <a:defRPr/>
            </a:pPr>
            <a:r>
              <a:rPr lang="en-ZA" altLang="en-US" sz="2000" dirty="0">
                <a:latin typeface="+mj-lt"/>
              </a:rPr>
              <a:t>609 de-preserved vehicles</a:t>
            </a:r>
            <a:endParaRPr lang="es-ES" altLang="en-US" sz="2000" dirty="0">
              <a:latin typeface="+mj-lt"/>
            </a:endParaRPr>
          </a:p>
          <a:p>
            <a:pPr lvl="1">
              <a:defRPr/>
            </a:pPr>
            <a:r>
              <a:rPr lang="en-ZA" altLang="en-US" sz="2000" dirty="0">
                <a:latin typeface="+mj-lt"/>
              </a:rPr>
              <a:t>123 technical diagnoses</a:t>
            </a:r>
            <a:endParaRPr lang="es-ES" altLang="en-US" sz="2000" dirty="0">
              <a:latin typeface="+mj-lt"/>
            </a:endParaRPr>
          </a:p>
          <a:p>
            <a:pPr lvl="1">
              <a:defRPr/>
            </a:pPr>
            <a:r>
              <a:rPr lang="en-ZA" altLang="en-US" sz="2000" dirty="0">
                <a:latin typeface="+mj-lt"/>
              </a:rPr>
              <a:t>96 prophylactic works</a:t>
            </a:r>
          </a:p>
          <a:p>
            <a:pPr marL="457200" lvl="1" indent="0">
              <a:buFont typeface="Arial" panose="020B0604020202020204" pitchFamily="34" charset="0"/>
              <a:buNone/>
              <a:defRPr/>
            </a:pPr>
            <a:endParaRPr lang="en-ZA" altLang="en-US" sz="2000" dirty="0">
              <a:latin typeface="+mj-lt"/>
            </a:endParaRPr>
          </a:p>
          <a:p>
            <a:pPr marL="57150" indent="-342900">
              <a:buFont typeface="Wingdings" panose="05000000000000000000" pitchFamily="2" charset="2"/>
              <a:buChar char="Ø"/>
              <a:defRPr/>
            </a:pPr>
            <a:r>
              <a:rPr lang="en-ZA" altLang="en-US" sz="2000" dirty="0">
                <a:latin typeface="+mn-lt"/>
              </a:rPr>
              <a:t>The THUSANO team has carried out maintenance and preservation of 243 aviation bombs.  600 788 infantry weapons</a:t>
            </a:r>
            <a:endParaRPr lang="es-ES" altLang="en-US" sz="2000" dirty="0">
              <a:latin typeface="+mn-lt"/>
            </a:endParaRPr>
          </a:p>
          <a:p>
            <a:pPr lvl="1">
              <a:defRPr/>
            </a:pPr>
            <a:endParaRPr lang="es-ES" altLang="en-US" sz="2000" dirty="0">
              <a:latin typeface="+mj-lt"/>
            </a:endParaRPr>
          </a:p>
          <a:p>
            <a:pPr marL="342900" indent="-342900" algn="just">
              <a:buFont typeface="Wingdings" panose="05000000000000000000" pitchFamily="2" charset="2"/>
              <a:buChar char="Ø"/>
              <a:defRPr/>
            </a:pPr>
            <a:endParaRPr lang="en-ZA" altLang="en-US" sz="2100" dirty="0">
              <a:latin typeface="+mj-lt"/>
            </a:endParaRPr>
          </a:p>
          <a:p>
            <a:pPr algn="just">
              <a:buFont typeface="Arial" panose="020B0604020202020204" pitchFamily="34" charset="0"/>
              <a:buNone/>
              <a:defRPr/>
            </a:pPr>
            <a:r>
              <a:rPr lang="en-ZA" altLang="en-US" sz="2100" dirty="0">
                <a:latin typeface="+mj-lt"/>
              </a:rPr>
              <a:t>	</a:t>
            </a:r>
            <a:endParaRPr lang="es-ES" altLang="en-US" sz="2100" dirty="0">
              <a:latin typeface="+mj-lt"/>
            </a:endParaRPr>
          </a:p>
        </p:txBody>
      </p:sp>
      <p:sp>
        <p:nvSpPr>
          <p:cNvPr id="24580" name="Title 3">
            <a:extLst>
              <a:ext uri="{FF2B5EF4-FFF2-40B4-BE49-F238E27FC236}">
                <a16:creationId xmlns:a16="http://schemas.microsoft.com/office/drawing/2014/main" id="{10EA8567-CA21-4222-BED3-4E478B4FF4B0}"/>
              </a:ext>
            </a:extLst>
          </p:cNvPr>
          <p:cNvSpPr>
            <a:spLocks/>
          </p:cNvSpPr>
          <p:nvPr/>
        </p:nvSpPr>
        <p:spPr bwMode="auto">
          <a:xfrm>
            <a:off x="1058863" y="390525"/>
            <a:ext cx="868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s-ES" altLang="en-US" sz="3600" b="1" dirty="0" smtClean="0"/>
              <a:t>ACHIEVEMENTS </a:t>
            </a:r>
            <a:r>
              <a:rPr lang="es-ES" altLang="en-US" sz="3600" b="1" dirty="0"/>
              <a:t>SA ARMY (2/4)</a:t>
            </a:r>
            <a:endParaRPr lang="en-ZA" altLang="en-US" sz="4600" b="1" dirty="0"/>
          </a:p>
        </p:txBody>
      </p:sp>
      <p:sp>
        <p:nvSpPr>
          <p:cNvPr id="24581" name="Slide Number Placeholder 3">
            <a:extLst>
              <a:ext uri="{FF2B5EF4-FFF2-40B4-BE49-F238E27FC236}">
                <a16:creationId xmlns:a16="http://schemas.microsoft.com/office/drawing/2014/main" id="{889621EC-E586-4A28-971B-FE628592C5E1}"/>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795939A1-FB3C-4879-ADE3-A1643BCF8B08}" type="slidenum">
              <a:rPr lang="en-ZA" altLang="en-US" sz="2800">
                <a:solidFill>
                  <a:srgbClr val="FFFFFF"/>
                </a:solidFill>
              </a:rPr>
              <a:pPr algn="ctr" eaLnBrk="1" hangingPunct="1">
                <a:spcBef>
                  <a:spcPct val="0"/>
                </a:spcBef>
                <a:buClrTx/>
                <a:buSzTx/>
                <a:buFontTx/>
                <a:buNone/>
              </a:pPr>
              <a:t>20</a:t>
            </a:fld>
            <a:endParaRPr lang="en-ZA" altLang="en-US" sz="28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a:extLst>
              <a:ext uri="{FF2B5EF4-FFF2-40B4-BE49-F238E27FC236}">
                <a16:creationId xmlns:a16="http://schemas.microsoft.com/office/drawing/2014/main" id="{8122C110-AAAE-4A4B-A3EE-8B8C7FB1E28B}"/>
              </a:ext>
            </a:extLst>
          </p:cNvPr>
          <p:cNvSpPr>
            <a:spLocks noChangeArrowheads="1"/>
          </p:cNvSpPr>
          <p:nvPr/>
        </p:nvSpPr>
        <p:spPr bwMode="auto">
          <a:xfrm>
            <a:off x="1058863" y="1246188"/>
            <a:ext cx="86868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25603" name="Title 3">
            <a:extLst>
              <a:ext uri="{FF2B5EF4-FFF2-40B4-BE49-F238E27FC236}">
                <a16:creationId xmlns:a16="http://schemas.microsoft.com/office/drawing/2014/main" id="{5719B033-89D2-41E2-91CC-F31E4A19127C}"/>
              </a:ext>
            </a:extLst>
          </p:cNvPr>
          <p:cNvSpPr>
            <a:spLocks noChangeArrowheads="1"/>
          </p:cNvSpPr>
          <p:nvPr/>
        </p:nvSpPr>
        <p:spPr bwMode="auto">
          <a:xfrm>
            <a:off x="525463" y="2427288"/>
            <a:ext cx="106648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20000"/>
              </a:spcBef>
              <a:buClrTx/>
              <a:buSzTx/>
              <a:buFont typeface="Arial" panose="020B0604020202020204" pitchFamily="34" charset="0"/>
              <a:buNone/>
            </a:pPr>
            <a:endParaRPr lang="es-ES" altLang="en-US"/>
          </a:p>
          <a:p>
            <a:pPr algn="just">
              <a:spcBef>
                <a:spcPct val="20000"/>
              </a:spcBef>
              <a:buClrTx/>
              <a:buSzTx/>
              <a:buFont typeface="Wingdings" panose="05000000000000000000" pitchFamily="2" charset="2"/>
              <a:buChar char="Ø"/>
            </a:pPr>
            <a:r>
              <a:rPr lang="en-ZA" altLang="en-US"/>
              <a:t>During 2020, many of the preserved vehicles were de-preserved, because SANDF needed to use them to support Operations Corona and Notlela. For this reason, at this moment there are only 246 preserved vehicles in the hangars </a:t>
            </a:r>
          </a:p>
          <a:p>
            <a:pPr algn="just">
              <a:spcBef>
                <a:spcPct val="20000"/>
              </a:spcBef>
              <a:buClrTx/>
              <a:buSzTx/>
              <a:buFont typeface="Wingdings" panose="05000000000000000000" pitchFamily="2" charset="2"/>
              <a:buChar char="Ø"/>
            </a:pPr>
            <a:endParaRPr lang="en-ZA" altLang="en-US"/>
          </a:p>
          <a:p>
            <a:pPr algn="just">
              <a:spcBef>
                <a:spcPct val="20000"/>
              </a:spcBef>
              <a:buClrTx/>
              <a:buSzTx/>
              <a:buFont typeface="Wingdings" panose="05000000000000000000" pitchFamily="2" charset="2"/>
              <a:buChar char="Ø"/>
            </a:pPr>
            <a:r>
              <a:rPr lang="en-ZA" altLang="en-US">
                <a:cs typeface="Calibri" panose="020F0502020204030204" pitchFamily="34" charset="0"/>
              </a:rPr>
              <a:t>Maintenance and repair has been provided to different kinds of vehicles: Samils, recoveries, water and fuel bunkers, SAMAGs, Trailers, Ratels, Mambas, Mfezi, Casspirs, D-vehicles, and C-Vehicles</a:t>
            </a:r>
          </a:p>
          <a:p>
            <a:pPr algn="just">
              <a:spcBef>
                <a:spcPct val="20000"/>
              </a:spcBef>
              <a:buClrTx/>
              <a:buSzTx/>
              <a:buFont typeface="Wingdings" panose="05000000000000000000" pitchFamily="2" charset="2"/>
              <a:buChar char="Ø"/>
            </a:pPr>
            <a:endParaRPr lang="en-ZA" altLang="en-US">
              <a:cs typeface="Calibri" panose="020F0502020204030204" pitchFamily="34" charset="0"/>
            </a:endParaRPr>
          </a:p>
          <a:p>
            <a:pPr algn="just">
              <a:spcBef>
                <a:spcPct val="20000"/>
              </a:spcBef>
              <a:buClrTx/>
              <a:buSzTx/>
              <a:buFont typeface="Wingdings" panose="05000000000000000000" pitchFamily="2" charset="2"/>
              <a:buChar char="Ø"/>
            </a:pPr>
            <a:r>
              <a:rPr lang="en-ZA" altLang="en-US">
                <a:cs typeface="Calibri" panose="020F0502020204030204" pitchFamily="34" charset="0"/>
              </a:rPr>
              <a:t>To date 34 Rooikat armoured vehicles have been repaired. 91 tanks: 84 Oliphant Mk1 and 7 Oliphant Mk2 have been repaired. Preservation of 51 tanks, 32 Oliphant Mk1 and 19 Oliphant Mk2 has been achieved</a:t>
            </a:r>
          </a:p>
          <a:p>
            <a:pPr algn="just">
              <a:spcBef>
                <a:spcPct val="20000"/>
              </a:spcBef>
              <a:buClrTx/>
              <a:buSzTx/>
              <a:buFont typeface="Wingdings" panose="05000000000000000000" pitchFamily="2" charset="2"/>
              <a:buChar char="Ø"/>
            </a:pPr>
            <a:endParaRPr lang="en-ZA" altLang="en-US">
              <a:cs typeface="Calibri" panose="020F0502020204030204" pitchFamily="34" charset="0"/>
            </a:endParaRPr>
          </a:p>
          <a:p>
            <a:pPr algn="just">
              <a:spcBef>
                <a:spcPct val="20000"/>
              </a:spcBef>
              <a:buClrTx/>
              <a:buSzTx/>
              <a:buFont typeface="Wingdings" panose="05000000000000000000" pitchFamily="2" charset="2"/>
              <a:buChar char="Ø"/>
            </a:pPr>
            <a:r>
              <a:rPr lang="en-ZA" altLang="en-US">
                <a:cs typeface="Calibri" panose="020F0502020204030204" pitchFamily="34" charset="0"/>
              </a:rPr>
              <a:t>6 Oliphant Mk1 power packs, and one Rooikat power pack were repaired. A test bench for testing the tanks´ electrical components was manufactured , and the stabilizer. More the Cubans also manufactured a device for cleaning the air filters, and repaired the test bench for the Rooikat power pack</a:t>
            </a:r>
            <a:endParaRPr lang="es-ES" altLang="en-US">
              <a:cs typeface="Calibri" panose="020F0502020204030204" pitchFamily="34" charset="0"/>
            </a:endParaRPr>
          </a:p>
          <a:p>
            <a:pPr algn="just">
              <a:spcBef>
                <a:spcPct val="20000"/>
              </a:spcBef>
              <a:buClrTx/>
              <a:buSzTx/>
              <a:buFont typeface="Wingdings" panose="05000000000000000000" pitchFamily="2" charset="2"/>
              <a:buChar char="Ø"/>
            </a:pPr>
            <a:endParaRPr lang="es-ES" altLang="en-US">
              <a:cs typeface="Calibri" panose="020F0502020204030204" pitchFamily="34" charset="0"/>
            </a:endParaRPr>
          </a:p>
          <a:p>
            <a:pPr algn="just">
              <a:spcBef>
                <a:spcPct val="20000"/>
              </a:spcBef>
              <a:buClrTx/>
              <a:buSzTx/>
              <a:buFont typeface="Wingdings" panose="05000000000000000000" pitchFamily="2" charset="2"/>
              <a:buChar char="Ø"/>
            </a:pPr>
            <a:endParaRPr lang="es-ES" altLang="en-US">
              <a:cs typeface="Calibri" panose="020F0502020204030204" pitchFamily="34" charset="0"/>
            </a:endParaRPr>
          </a:p>
          <a:p>
            <a:pPr algn="just">
              <a:spcBef>
                <a:spcPct val="20000"/>
              </a:spcBef>
              <a:buClrTx/>
              <a:buSzTx/>
              <a:buFont typeface="Wingdings" panose="05000000000000000000" pitchFamily="2" charset="2"/>
              <a:buChar char="Ø"/>
            </a:pPr>
            <a:endParaRPr lang="es-ES" altLang="en-US"/>
          </a:p>
        </p:txBody>
      </p:sp>
      <p:sp>
        <p:nvSpPr>
          <p:cNvPr id="25604" name="Title 3">
            <a:extLst>
              <a:ext uri="{FF2B5EF4-FFF2-40B4-BE49-F238E27FC236}">
                <a16:creationId xmlns:a16="http://schemas.microsoft.com/office/drawing/2014/main" id="{52E3F678-6E48-414F-8C47-0551DCD41094}"/>
              </a:ext>
            </a:extLst>
          </p:cNvPr>
          <p:cNvSpPr>
            <a:spLocks/>
          </p:cNvSpPr>
          <p:nvPr/>
        </p:nvSpPr>
        <p:spPr bwMode="auto">
          <a:xfrm>
            <a:off x="1058863" y="419100"/>
            <a:ext cx="8863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s-ES" altLang="en-US" sz="3600" b="1" dirty="0" smtClean="0"/>
              <a:t>ACHIEVEMENTS </a:t>
            </a:r>
            <a:r>
              <a:rPr lang="es-ES" altLang="en-US" sz="3600" b="1" dirty="0"/>
              <a:t>SA ARMY (3/4)</a:t>
            </a:r>
            <a:endParaRPr lang="en-ZA" altLang="en-US" sz="4600" b="1" dirty="0"/>
          </a:p>
        </p:txBody>
      </p:sp>
      <p:sp>
        <p:nvSpPr>
          <p:cNvPr id="25605" name="Slide Number Placeholder 3">
            <a:extLst>
              <a:ext uri="{FF2B5EF4-FFF2-40B4-BE49-F238E27FC236}">
                <a16:creationId xmlns:a16="http://schemas.microsoft.com/office/drawing/2014/main" id="{29835CD4-6F69-4041-89D4-A20B25DD7173}"/>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3F2BB76A-140F-4309-B4C8-D22A8B519B97}" type="slidenum">
              <a:rPr lang="en-ZA" altLang="en-US" sz="2800">
                <a:solidFill>
                  <a:srgbClr val="FFFFFF"/>
                </a:solidFill>
              </a:rPr>
              <a:pPr algn="ctr" eaLnBrk="1" hangingPunct="1">
                <a:spcBef>
                  <a:spcPct val="0"/>
                </a:spcBef>
                <a:buClrTx/>
                <a:buSzTx/>
                <a:buFontTx/>
                <a:buNone/>
              </a:pPr>
              <a:t>21</a:t>
            </a:fld>
            <a:endParaRPr lang="en-ZA" altLang="en-US" sz="28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1E9D1C33-9ACF-45FD-A124-C6D6C52FD35D}"/>
              </a:ext>
            </a:extLst>
          </p:cNvPr>
          <p:cNvSpPr>
            <a:spLocks noChangeArrowheads="1"/>
          </p:cNvSpPr>
          <p:nvPr/>
        </p:nvSpPr>
        <p:spPr bwMode="auto">
          <a:xfrm>
            <a:off x="1776413" y="1522413"/>
            <a:ext cx="86868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26627" name="Title 3">
            <a:extLst>
              <a:ext uri="{FF2B5EF4-FFF2-40B4-BE49-F238E27FC236}">
                <a16:creationId xmlns:a16="http://schemas.microsoft.com/office/drawing/2014/main" id="{356E9C15-9717-45C2-B114-CEBCA6F268D6}"/>
              </a:ext>
            </a:extLst>
          </p:cNvPr>
          <p:cNvSpPr>
            <a:spLocks/>
          </p:cNvSpPr>
          <p:nvPr/>
        </p:nvSpPr>
        <p:spPr bwMode="auto">
          <a:xfrm>
            <a:off x="1071563" y="222250"/>
            <a:ext cx="86598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s-ES" altLang="en-US" sz="3600" b="1" dirty="0" smtClean="0"/>
              <a:t>ACHIEVEMENTS </a:t>
            </a:r>
            <a:r>
              <a:rPr lang="es-ES" altLang="en-US" sz="3600" b="1" dirty="0"/>
              <a:t>SA ARMY (4/4)</a:t>
            </a:r>
            <a:endParaRPr lang="en-ZA" altLang="en-US" sz="4600" b="1" dirty="0"/>
          </a:p>
        </p:txBody>
      </p:sp>
      <p:sp>
        <p:nvSpPr>
          <p:cNvPr id="10" name="Title 3">
            <a:extLst>
              <a:ext uri="{FF2B5EF4-FFF2-40B4-BE49-F238E27FC236}">
                <a16:creationId xmlns:a16="http://schemas.microsoft.com/office/drawing/2014/main" id="{CB69D808-D827-4285-934D-436403B99D6D}"/>
              </a:ext>
            </a:extLst>
          </p:cNvPr>
          <p:cNvSpPr>
            <a:spLocks noChangeArrowheads="1"/>
          </p:cNvSpPr>
          <p:nvPr/>
        </p:nvSpPr>
        <p:spPr bwMode="auto">
          <a:xfrm>
            <a:off x="350838" y="2330450"/>
            <a:ext cx="105759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lnSpc>
                <a:spcPct val="107000"/>
              </a:lnSpc>
              <a:buFont typeface="Wingdings" panose="05000000000000000000" pitchFamily="2" charset="2"/>
              <a:buChar char="Ø"/>
              <a:defRPr/>
            </a:pPr>
            <a:r>
              <a:rPr lang="en-ZA" altLang="en-US" sz="2000" dirty="0">
                <a:latin typeface="+mj-lt"/>
                <a:ea typeface="Calibri" panose="020F0502020204030204" pitchFamily="34" charset="0"/>
              </a:rPr>
              <a:t>In 81 Depot, a general physical stocktaking continues to be carried out by a Cuban and the SANDF team. The team has counted 31 211 ledgers and 6 971 712 parts. Besides, many of them have been reorganized and relocated. It includes 1420 bins and 73 202 items. In total, our team has reorganized 17 warehouses</a:t>
            </a:r>
            <a:endParaRPr lang="es-ES" altLang="en-US" sz="2000" dirty="0">
              <a:latin typeface="+mj-lt"/>
              <a:ea typeface="Calibri" panose="020F0502020204030204" pitchFamily="34" charset="0"/>
            </a:endParaRPr>
          </a:p>
          <a:p>
            <a:pPr marL="342900" indent="-342900" algn="just">
              <a:lnSpc>
                <a:spcPct val="107000"/>
              </a:lnSpc>
              <a:buFont typeface="Wingdings" panose="05000000000000000000" pitchFamily="2" charset="2"/>
              <a:buChar char="Ø"/>
              <a:defRPr/>
            </a:pPr>
            <a:endParaRPr lang="es-ES" altLang="en-US" sz="2000" dirty="0">
              <a:latin typeface="+mj-lt"/>
              <a:ea typeface="Calibri" panose="020F0502020204030204" pitchFamily="34" charset="0"/>
            </a:endParaRPr>
          </a:p>
          <a:p>
            <a:pPr marL="342900" indent="-342900" algn="just">
              <a:buFont typeface="Wingdings" panose="05000000000000000000" pitchFamily="2" charset="2"/>
              <a:buChar char="Ø"/>
              <a:defRPr/>
            </a:pPr>
            <a:r>
              <a:rPr lang="en-ZA" altLang="en-US" sz="2000" dirty="0">
                <a:latin typeface="+mj-lt"/>
                <a:ea typeface="Calibri" panose="020F0502020204030204" pitchFamily="34" charset="0"/>
              </a:rPr>
              <a:t>Project THUSANO has developed a methodological guide for making the stocktaking at 81 Depot , as well as a computer program for facilitating the process of searching for parts by car brand. A proposal of modification to 3 documents involved in the counting process was drafted, and the storage standards for the SANDF was developed</a:t>
            </a:r>
          </a:p>
          <a:p>
            <a:pPr marL="342900" indent="-342900" algn="just">
              <a:buFont typeface="Wingdings" panose="05000000000000000000" pitchFamily="2" charset="2"/>
              <a:buChar char="Ø"/>
              <a:defRPr/>
            </a:pPr>
            <a:endParaRPr lang="en-ZA" altLang="en-US" sz="2000" dirty="0">
              <a:latin typeface="+mj-lt"/>
              <a:ea typeface="Calibri" panose="020F0502020204030204" pitchFamily="34" charset="0"/>
            </a:endParaRPr>
          </a:p>
          <a:p>
            <a:pPr marL="342900" indent="-342900" algn="just">
              <a:buFont typeface="Wingdings" panose="05000000000000000000" pitchFamily="2" charset="2"/>
              <a:buChar char="Ø"/>
              <a:defRPr/>
            </a:pPr>
            <a:r>
              <a:rPr lang="en-ZA" altLang="en-US" sz="2000" dirty="0">
                <a:latin typeface="+mj-lt"/>
              </a:rPr>
              <a:t>The THUSANO Team drafted and submitted for approval the policies for Integrated Technical Support System and its Structure, as well as the policies for Preservation and Deactivation. They have also developed the standards for SA Army workshops. Meanwhile, they are transferring skills in the repair, maintenance and preservation of Armour vehicles through Pilot Project </a:t>
            </a:r>
            <a:r>
              <a:rPr lang="es-ES" altLang="en-US" sz="2000" dirty="0"/>
              <a:t> </a:t>
            </a:r>
            <a:endParaRPr lang="en-ZA" altLang="en-US" sz="2000" dirty="0"/>
          </a:p>
          <a:p>
            <a:pPr marL="342900" indent="-342900" algn="just">
              <a:buFont typeface="Wingdings" panose="05000000000000000000" pitchFamily="2" charset="2"/>
              <a:buChar char="Ø"/>
              <a:defRPr/>
            </a:pPr>
            <a:endParaRPr lang="es-ES" altLang="en-US" sz="2000" dirty="0">
              <a:latin typeface="+mj-lt"/>
            </a:endParaRPr>
          </a:p>
          <a:p>
            <a:pPr marL="342900" indent="-342900" algn="just">
              <a:buFont typeface="Wingdings" panose="05000000000000000000" pitchFamily="2" charset="2"/>
              <a:buChar char="Ø"/>
              <a:defRPr/>
            </a:pPr>
            <a:endParaRPr lang="es-ES" altLang="en-US" sz="2000" dirty="0">
              <a:latin typeface="+mj-lt"/>
            </a:endParaRPr>
          </a:p>
        </p:txBody>
      </p:sp>
      <p:sp>
        <p:nvSpPr>
          <p:cNvPr id="26629" name="Slide Number Placeholder 3">
            <a:extLst>
              <a:ext uri="{FF2B5EF4-FFF2-40B4-BE49-F238E27FC236}">
                <a16:creationId xmlns:a16="http://schemas.microsoft.com/office/drawing/2014/main" id="{4E3B057D-B425-4267-A9D3-09C5DA69ACDA}"/>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DED87B02-82A5-470E-B1CF-86A6738F73CC}" type="slidenum">
              <a:rPr lang="en-ZA" altLang="en-US" sz="2800">
                <a:solidFill>
                  <a:srgbClr val="FFFFFF"/>
                </a:solidFill>
              </a:rPr>
              <a:pPr algn="ctr" eaLnBrk="1" hangingPunct="1">
                <a:spcBef>
                  <a:spcPct val="0"/>
                </a:spcBef>
                <a:buClrTx/>
                <a:buSzTx/>
                <a:buFontTx/>
                <a:buNone/>
              </a:pPr>
              <a:t>22</a:t>
            </a:fld>
            <a:endParaRPr lang="en-ZA" altLang="en-US" sz="28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4C708153-F3EA-4B6D-A74E-E4657B89B713}"/>
              </a:ext>
            </a:extLst>
          </p:cNvPr>
          <p:cNvSpPr>
            <a:spLocks noChangeArrowheads="1"/>
          </p:cNvSpPr>
          <p:nvPr/>
        </p:nvSpPr>
        <p:spPr bwMode="auto">
          <a:xfrm>
            <a:off x="1776413" y="1522413"/>
            <a:ext cx="86868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11272" name="Title 3">
            <a:extLst>
              <a:ext uri="{FF2B5EF4-FFF2-40B4-BE49-F238E27FC236}">
                <a16:creationId xmlns:a16="http://schemas.microsoft.com/office/drawing/2014/main" id="{B5DFCC4D-F74C-4103-A27F-26BD910B2927}"/>
              </a:ext>
            </a:extLst>
          </p:cNvPr>
          <p:cNvSpPr>
            <a:spLocks noChangeArrowheads="1"/>
          </p:cNvSpPr>
          <p:nvPr/>
        </p:nvSpPr>
        <p:spPr bwMode="auto">
          <a:xfrm>
            <a:off x="377825" y="2524125"/>
            <a:ext cx="110537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buFont typeface="Wingdings" panose="05000000000000000000" pitchFamily="2" charset="2"/>
              <a:buChar char="Ø"/>
              <a:defRPr/>
            </a:pPr>
            <a:r>
              <a:rPr lang="en-ZA" altLang="en-US" sz="2000" dirty="0">
                <a:latin typeface="+mj-lt"/>
              </a:rPr>
              <a:t> In the SAAF the THUSANO teams carried out 19 814 works. They include, among others:</a:t>
            </a:r>
            <a:endParaRPr lang="es-ES" altLang="en-US" sz="2000" dirty="0">
              <a:latin typeface="+mj-lt"/>
            </a:endParaRPr>
          </a:p>
          <a:p>
            <a:pPr lvl="1">
              <a:defRPr/>
            </a:pPr>
            <a:r>
              <a:rPr lang="en-ZA" altLang="en-US" sz="2000" dirty="0">
                <a:latin typeface="+mj-lt"/>
              </a:rPr>
              <a:t>440 support activities to periodic aircraft maintenance</a:t>
            </a:r>
            <a:endParaRPr lang="es-ES" altLang="en-US" sz="2000" dirty="0">
              <a:latin typeface="+mj-lt"/>
            </a:endParaRPr>
          </a:p>
          <a:p>
            <a:pPr lvl="1">
              <a:defRPr/>
            </a:pPr>
            <a:r>
              <a:rPr lang="en-ZA" altLang="en-US" sz="2000" dirty="0">
                <a:latin typeface="+mj-lt"/>
              </a:rPr>
              <a:t>94 aircraft operative maintenances</a:t>
            </a:r>
            <a:endParaRPr lang="es-ES" altLang="en-US" sz="2000" dirty="0">
              <a:latin typeface="+mj-lt"/>
            </a:endParaRPr>
          </a:p>
          <a:p>
            <a:pPr lvl="1">
              <a:defRPr/>
            </a:pPr>
            <a:r>
              <a:rPr lang="en-ZA" altLang="en-US" sz="2000" dirty="0">
                <a:latin typeface="+mj-lt"/>
              </a:rPr>
              <a:t>129 major repairs</a:t>
            </a:r>
            <a:endParaRPr lang="es-ES" altLang="en-US" sz="2000" dirty="0">
              <a:latin typeface="+mj-lt"/>
            </a:endParaRPr>
          </a:p>
          <a:p>
            <a:pPr lvl="1">
              <a:defRPr/>
            </a:pPr>
            <a:r>
              <a:rPr lang="en-ZA" altLang="en-US" sz="2000" dirty="0">
                <a:latin typeface="+mj-lt"/>
              </a:rPr>
              <a:t>2 172 light repairs 274 parts and components preserved</a:t>
            </a:r>
            <a:endParaRPr lang="es-ES" altLang="en-US" sz="2000" dirty="0">
              <a:latin typeface="+mj-lt"/>
            </a:endParaRPr>
          </a:p>
          <a:p>
            <a:pPr lvl="1">
              <a:defRPr/>
            </a:pPr>
            <a:r>
              <a:rPr lang="en-ZA" altLang="en-US" sz="2000" dirty="0">
                <a:latin typeface="+mj-lt"/>
              </a:rPr>
              <a:t>52 test benches repaired </a:t>
            </a:r>
            <a:endParaRPr lang="es-ES" altLang="en-US" sz="2000" dirty="0">
              <a:latin typeface="+mj-lt"/>
            </a:endParaRPr>
          </a:p>
          <a:p>
            <a:pPr lvl="1">
              <a:defRPr/>
            </a:pPr>
            <a:r>
              <a:rPr lang="en-ZA" altLang="en-US" sz="2000" dirty="0">
                <a:latin typeface="+mj-lt"/>
              </a:rPr>
              <a:t>Developed and manufactured 20 test benches for different components and parameters</a:t>
            </a:r>
          </a:p>
          <a:p>
            <a:pPr lvl="1">
              <a:defRPr/>
            </a:pPr>
            <a:r>
              <a:rPr lang="en-ZA" altLang="en-US" sz="2000" dirty="0">
                <a:latin typeface="+mj-lt"/>
              </a:rPr>
              <a:t>Developed 202 methodologies for the test benches</a:t>
            </a:r>
            <a:endParaRPr lang="es-ES" altLang="en-US" sz="2000" dirty="0">
              <a:latin typeface="+mj-lt"/>
            </a:endParaRPr>
          </a:p>
          <a:p>
            <a:pPr lvl="1">
              <a:defRPr/>
            </a:pPr>
            <a:r>
              <a:rPr lang="en-ZA" altLang="en-US" sz="2000" dirty="0">
                <a:latin typeface="+mj-lt"/>
              </a:rPr>
              <a:t>3 831 circuit inspections</a:t>
            </a:r>
            <a:endParaRPr lang="es-ES" altLang="en-US" sz="2000" dirty="0">
              <a:latin typeface="+mj-lt"/>
            </a:endParaRPr>
          </a:p>
          <a:p>
            <a:pPr lvl="1">
              <a:defRPr/>
            </a:pPr>
            <a:r>
              <a:rPr lang="en-ZA" altLang="en-US" sz="2000" dirty="0">
                <a:latin typeface="+mj-lt"/>
              </a:rPr>
              <a:t>2 444 calibrating and testing activities</a:t>
            </a:r>
            <a:endParaRPr lang="es-ES" altLang="en-US" sz="2000" dirty="0">
              <a:latin typeface="+mj-lt"/>
            </a:endParaRPr>
          </a:p>
          <a:p>
            <a:pPr lvl="1">
              <a:defRPr/>
            </a:pPr>
            <a:r>
              <a:rPr lang="en-ZA" altLang="en-US" sz="2000" dirty="0">
                <a:latin typeface="+mj-lt"/>
              </a:rPr>
              <a:t>5 488 trainings in testing and repairs</a:t>
            </a:r>
            <a:endParaRPr lang="es-ES" altLang="en-US" sz="2000" dirty="0">
              <a:latin typeface="+mj-lt"/>
            </a:endParaRPr>
          </a:p>
          <a:p>
            <a:pPr lvl="1">
              <a:defRPr/>
            </a:pPr>
            <a:r>
              <a:rPr lang="en-ZA" altLang="en-US" sz="2000" dirty="0">
                <a:latin typeface="+mj-lt"/>
              </a:rPr>
              <a:t>85 completed aircrafts</a:t>
            </a:r>
            <a:endParaRPr lang="es-ES" altLang="en-US" sz="2000" dirty="0">
              <a:latin typeface="+mj-lt"/>
            </a:endParaRPr>
          </a:p>
          <a:p>
            <a:pPr lvl="1">
              <a:defRPr/>
            </a:pPr>
            <a:r>
              <a:rPr lang="en-ZA" altLang="en-US" sz="2000" dirty="0">
                <a:latin typeface="+mj-lt"/>
              </a:rPr>
              <a:t>The THUSANO team has carried out maintenance and preservation of 243 aviation bombs.  </a:t>
            </a:r>
            <a:endParaRPr lang="es-ES" altLang="en-US" dirty="0">
              <a:latin typeface="+mj-lt"/>
            </a:endParaRPr>
          </a:p>
          <a:p>
            <a:pPr lvl="1">
              <a:defRPr/>
            </a:pPr>
            <a:endParaRPr lang="es-ES" altLang="en-US" sz="2000" dirty="0">
              <a:latin typeface="+mj-lt"/>
            </a:endParaRPr>
          </a:p>
          <a:p>
            <a:pPr marL="342900" indent="-342900" algn="just">
              <a:buFont typeface="Wingdings" panose="05000000000000000000" pitchFamily="2" charset="2"/>
              <a:buChar char="Ø"/>
              <a:defRPr/>
            </a:pPr>
            <a:endParaRPr lang="en-ZA" altLang="en-US" sz="2000" dirty="0">
              <a:latin typeface="+mj-lt"/>
            </a:endParaRPr>
          </a:p>
          <a:p>
            <a:pPr marL="342900" indent="-342900" algn="just">
              <a:buFont typeface="Wingdings" panose="05000000000000000000" pitchFamily="2" charset="2"/>
              <a:buChar char="Ø"/>
              <a:defRPr/>
            </a:pPr>
            <a:endParaRPr lang="es-ES" altLang="en-US" sz="2000" dirty="0">
              <a:latin typeface="+mj-lt"/>
            </a:endParaRPr>
          </a:p>
        </p:txBody>
      </p:sp>
      <p:sp>
        <p:nvSpPr>
          <p:cNvPr id="27652" name="Title 3">
            <a:extLst>
              <a:ext uri="{FF2B5EF4-FFF2-40B4-BE49-F238E27FC236}">
                <a16:creationId xmlns:a16="http://schemas.microsoft.com/office/drawing/2014/main" id="{EC48DA28-B763-46C4-9FC8-AD313F4602EB}"/>
              </a:ext>
            </a:extLst>
          </p:cNvPr>
          <p:cNvSpPr>
            <a:spLocks/>
          </p:cNvSpPr>
          <p:nvPr/>
        </p:nvSpPr>
        <p:spPr bwMode="auto">
          <a:xfrm>
            <a:off x="1071563" y="222250"/>
            <a:ext cx="78374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s-ES" altLang="en-US" sz="3600" b="1" dirty="0" smtClean="0"/>
              <a:t>ACHIEVEMENTS </a:t>
            </a:r>
            <a:r>
              <a:rPr lang="es-ES" altLang="en-US" sz="3600" b="1" dirty="0"/>
              <a:t>SA AIR FORCE</a:t>
            </a:r>
            <a:endParaRPr lang="en-ZA" altLang="en-US" sz="4600" b="1" dirty="0"/>
          </a:p>
        </p:txBody>
      </p:sp>
      <p:sp>
        <p:nvSpPr>
          <p:cNvPr id="27653" name="Slide Number Placeholder 3">
            <a:extLst>
              <a:ext uri="{FF2B5EF4-FFF2-40B4-BE49-F238E27FC236}">
                <a16:creationId xmlns:a16="http://schemas.microsoft.com/office/drawing/2014/main" id="{DDE053B1-34C2-458D-9423-05F5E8905BB7}"/>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166E7424-BB38-45C7-B1AE-C03D92E2FEBA}" type="slidenum">
              <a:rPr lang="en-ZA" altLang="en-US" sz="2800">
                <a:solidFill>
                  <a:srgbClr val="FFFFFF"/>
                </a:solidFill>
              </a:rPr>
              <a:pPr algn="ctr" eaLnBrk="1" hangingPunct="1">
                <a:spcBef>
                  <a:spcPct val="0"/>
                </a:spcBef>
                <a:buClrTx/>
                <a:buSzTx/>
                <a:buFontTx/>
                <a:buNone/>
              </a:pPr>
              <a:t>23</a:t>
            </a:fld>
            <a:endParaRPr lang="en-ZA" altLang="en-US" sz="28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a:extLst>
              <a:ext uri="{FF2B5EF4-FFF2-40B4-BE49-F238E27FC236}">
                <a16:creationId xmlns:a16="http://schemas.microsoft.com/office/drawing/2014/main" id="{8751D155-D129-4656-86A7-31DB13C80762}"/>
              </a:ext>
            </a:extLst>
          </p:cNvPr>
          <p:cNvSpPr>
            <a:spLocks noChangeArrowheads="1"/>
          </p:cNvSpPr>
          <p:nvPr/>
        </p:nvSpPr>
        <p:spPr bwMode="auto">
          <a:xfrm>
            <a:off x="1776413" y="1522413"/>
            <a:ext cx="86868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11272" name="Title 3">
            <a:extLst>
              <a:ext uri="{FF2B5EF4-FFF2-40B4-BE49-F238E27FC236}">
                <a16:creationId xmlns:a16="http://schemas.microsoft.com/office/drawing/2014/main" id="{B3273795-97AA-4E8D-BB9F-E3F488A53DF6}"/>
              </a:ext>
            </a:extLst>
          </p:cNvPr>
          <p:cNvSpPr>
            <a:spLocks noChangeArrowheads="1"/>
          </p:cNvSpPr>
          <p:nvPr/>
        </p:nvSpPr>
        <p:spPr bwMode="auto">
          <a:xfrm>
            <a:off x="166688" y="2112963"/>
            <a:ext cx="112490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buFont typeface="Wingdings" panose="05000000000000000000" pitchFamily="2" charset="2"/>
              <a:buChar char="Ø"/>
              <a:defRPr/>
            </a:pPr>
            <a:r>
              <a:rPr lang="en-ZA" altLang="en-US" sz="2000" dirty="0">
                <a:latin typeface="+mj-lt"/>
              </a:rPr>
              <a:t> The electro-medical team has inspected 4 136 medical equipment, repaired 2 458 and rendered maintenance to 3 544. Meanwhile, the Military Health advisor drafted a proposal for training military doctors in South Africa</a:t>
            </a:r>
            <a:endParaRPr lang="es-ES" altLang="en-US" sz="2000" dirty="0">
              <a:latin typeface="+mj-lt"/>
            </a:endParaRPr>
          </a:p>
          <a:p>
            <a:pPr marL="342900" indent="-342900" algn="just">
              <a:buFont typeface="Wingdings" panose="05000000000000000000" pitchFamily="2" charset="2"/>
              <a:buChar char="Ø"/>
              <a:defRPr/>
            </a:pPr>
            <a:endParaRPr lang="es-ES" altLang="en-US" sz="2000" dirty="0">
              <a:latin typeface="+mj-lt"/>
            </a:endParaRPr>
          </a:p>
          <a:p>
            <a:pPr marL="342900" indent="-342900" algn="just">
              <a:buFont typeface="Wingdings" panose="05000000000000000000" pitchFamily="2" charset="2"/>
              <a:buChar char="Ø"/>
              <a:defRPr/>
            </a:pPr>
            <a:r>
              <a:rPr lang="en-ZA" altLang="en-US" sz="2000" dirty="0">
                <a:latin typeface="+mj-lt"/>
              </a:rPr>
              <a:t>As part of Op. </a:t>
            </a:r>
            <a:r>
              <a:rPr lang="en-ZA" altLang="en-US" sz="2000" dirty="0" err="1">
                <a:latin typeface="+mj-lt"/>
              </a:rPr>
              <a:t>Notlela</a:t>
            </a:r>
            <a:r>
              <a:rPr lang="en-ZA" altLang="en-US" sz="2000" dirty="0">
                <a:latin typeface="+mj-lt"/>
              </a:rPr>
              <a:t>, our specialists repaired and recovered 31 ambulances earmarked for disposal. Although the operation finished, we continue working in this field</a:t>
            </a:r>
            <a:endParaRPr lang="es-ES" altLang="en-US" sz="2000" dirty="0">
              <a:latin typeface="+mj-lt"/>
            </a:endParaRPr>
          </a:p>
          <a:p>
            <a:pPr marL="342900" indent="-342900" algn="just">
              <a:buFont typeface="Wingdings" panose="05000000000000000000" pitchFamily="2" charset="2"/>
              <a:buChar char="Ø"/>
              <a:defRPr/>
            </a:pPr>
            <a:endParaRPr lang="es-ES" altLang="en-US" sz="2000" dirty="0">
              <a:latin typeface="+mj-lt"/>
            </a:endParaRPr>
          </a:p>
          <a:p>
            <a:pPr marL="342900" indent="-342900" algn="just">
              <a:buFont typeface="Wingdings" panose="05000000000000000000" pitchFamily="2" charset="2"/>
              <a:buChar char="Ø"/>
              <a:defRPr/>
            </a:pPr>
            <a:r>
              <a:rPr lang="en-ZA" altLang="en-US" sz="2000" dirty="0">
                <a:latin typeface="+mj-lt"/>
              </a:rPr>
              <a:t>On the other hand, since their arrival in April 2020, the medical doctors and nurses have rendered support in fighting Covid-19 in the 3 main military hospitals, and in military units with troops. They have obtained the following results:</a:t>
            </a:r>
            <a:endParaRPr lang="es-ES" altLang="en-US" sz="2000" dirty="0">
              <a:latin typeface="+mj-lt"/>
            </a:endParaRPr>
          </a:p>
          <a:p>
            <a:pPr lvl="3">
              <a:buFont typeface="Wingdings" panose="05000000000000000000" pitchFamily="2" charset="2"/>
              <a:buChar char="Ø"/>
              <a:defRPr/>
            </a:pPr>
            <a:endParaRPr lang="es-ES" altLang="en-US" dirty="0">
              <a:latin typeface="+mj-lt"/>
            </a:endParaRPr>
          </a:p>
          <a:p>
            <a:pPr lvl="1">
              <a:buFont typeface="Wingdings" panose="05000000000000000000" pitchFamily="2" charset="2"/>
              <a:buChar char="Ø"/>
              <a:defRPr/>
            </a:pPr>
            <a:endParaRPr lang="es-ES" altLang="en-US" sz="2000" dirty="0">
              <a:latin typeface="+mj-lt"/>
            </a:endParaRPr>
          </a:p>
          <a:p>
            <a:pPr marL="342900" indent="-342900" algn="just">
              <a:buFont typeface="Wingdings" panose="05000000000000000000" pitchFamily="2" charset="2"/>
              <a:buChar char="Ø"/>
              <a:defRPr/>
            </a:pPr>
            <a:endParaRPr lang="en-ZA" altLang="en-US" sz="2000" dirty="0">
              <a:latin typeface="+mj-lt"/>
            </a:endParaRPr>
          </a:p>
          <a:p>
            <a:pPr marL="342900" indent="-342900" algn="just">
              <a:buFont typeface="Wingdings" panose="05000000000000000000" pitchFamily="2" charset="2"/>
              <a:buChar char="Ø"/>
              <a:defRPr/>
            </a:pPr>
            <a:endParaRPr lang="es-ES" altLang="en-US" sz="2000" dirty="0">
              <a:latin typeface="+mj-lt"/>
            </a:endParaRPr>
          </a:p>
        </p:txBody>
      </p:sp>
      <p:sp>
        <p:nvSpPr>
          <p:cNvPr id="28676" name="Title 3">
            <a:extLst>
              <a:ext uri="{FF2B5EF4-FFF2-40B4-BE49-F238E27FC236}">
                <a16:creationId xmlns:a16="http://schemas.microsoft.com/office/drawing/2014/main" id="{A397F5B2-5215-4E8C-9469-445116DD2D54}"/>
              </a:ext>
            </a:extLst>
          </p:cNvPr>
          <p:cNvSpPr>
            <a:spLocks/>
          </p:cNvSpPr>
          <p:nvPr/>
        </p:nvSpPr>
        <p:spPr bwMode="auto">
          <a:xfrm>
            <a:off x="282575" y="268863"/>
            <a:ext cx="101806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s-ES" altLang="en-US" sz="3600" b="1" dirty="0" smtClean="0"/>
              <a:t>ACHIEVEMENTS </a:t>
            </a:r>
            <a:r>
              <a:rPr lang="es-ES" altLang="en-US" sz="3600" b="1" dirty="0"/>
              <a:t>SA MILITARY HEALTH SERVICES </a:t>
            </a:r>
            <a:endParaRPr lang="en-ZA" altLang="en-US" sz="4600" b="1" dirty="0"/>
          </a:p>
        </p:txBody>
      </p:sp>
      <p:sp>
        <p:nvSpPr>
          <p:cNvPr id="28677" name="Slide Number Placeholder 3">
            <a:extLst>
              <a:ext uri="{FF2B5EF4-FFF2-40B4-BE49-F238E27FC236}">
                <a16:creationId xmlns:a16="http://schemas.microsoft.com/office/drawing/2014/main" id="{E2383014-A6B3-4ED5-8B52-F5A474DD7A5A}"/>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364C04B5-5CD6-4AB9-9914-E4C04BA4475F}" type="slidenum">
              <a:rPr lang="en-ZA" altLang="en-US" sz="2800">
                <a:solidFill>
                  <a:srgbClr val="FFFFFF"/>
                </a:solidFill>
              </a:rPr>
              <a:pPr algn="ctr" eaLnBrk="1" hangingPunct="1">
                <a:spcBef>
                  <a:spcPct val="0"/>
                </a:spcBef>
                <a:buClrTx/>
                <a:buSzTx/>
                <a:buFontTx/>
                <a:buNone/>
              </a:pPr>
              <a:t>24</a:t>
            </a:fld>
            <a:endParaRPr lang="en-ZA" altLang="en-US" sz="28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a:extLst>
              <a:ext uri="{FF2B5EF4-FFF2-40B4-BE49-F238E27FC236}">
                <a16:creationId xmlns:a16="http://schemas.microsoft.com/office/drawing/2014/main" id="{11920B24-659E-4389-9673-F96FD16F7B09}"/>
              </a:ext>
            </a:extLst>
          </p:cNvPr>
          <p:cNvSpPr>
            <a:spLocks/>
          </p:cNvSpPr>
          <p:nvPr/>
        </p:nvSpPr>
        <p:spPr bwMode="auto">
          <a:xfrm>
            <a:off x="2232025" y="581025"/>
            <a:ext cx="78374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ZA" altLang="en-US" sz="4600">
                <a:solidFill>
                  <a:srgbClr val="000000"/>
                </a:solidFill>
                <a:latin typeface="Calibri" panose="020F0502020204030204" pitchFamily="34" charset="0"/>
              </a:rPr>
              <a:t/>
            </a:r>
            <a:br>
              <a:rPr lang="en-ZA" altLang="en-US" sz="4600">
                <a:solidFill>
                  <a:srgbClr val="000000"/>
                </a:solidFill>
                <a:latin typeface="Calibri" panose="020F0502020204030204" pitchFamily="34" charset="0"/>
              </a:rPr>
            </a:br>
            <a:endParaRPr lang="en-ZA" altLang="en-US" sz="4600">
              <a:solidFill>
                <a:srgbClr val="000000"/>
              </a:solidFill>
              <a:latin typeface="Calibri" panose="020F0502020204030204" pitchFamily="34" charset="0"/>
            </a:endParaRPr>
          </a:p>
        </p:txBody>
      </p:sp>
      <p:sp>
        <p:nvSpPr>
          <p:cNvPr id="29699" name="1 CuadroTexto">
            <a:extLst>
              <a:ext uri="{FF2B5EF4-FFF2-40B4-BE49-F238E27FC236}">
                <a16:creationId xmlns:a16="http://schemas.microsoft.com/office/drawing/2014/main" id="{56F5BAFC-9AA4-4A1E-9118-74DD1F65B4E4}"/>
              </a:ext>
            </a:extLst>
          </p:cNvPr>
          <p:cNvSpPr txBox="1">
            <a:spLocks noChangeArrowheads="1"/>
          </p:cNvSpPr>
          <p:nvPr/>
        </p:nvSpPr>
        <p:spPr bwMode="auto">
          <a:xfrm>
            <a:off x="5791200" y="61722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ZA" altLang="en-US" sz="1800">
                <a:latin typeface="Calibri" panose="020F0502020204030204" pitchFamily="34" charset="0"/>
              </a:rPr>
              <a:t>13</a:t>
            </a:r>
          </a:p>
        </p:txBody>
      </p:sp>
      <p:graphicFrame>
        <p:nvGraphicFramePr>
          <p:cNvPr id="3" name="Tabla 2">
            <a:extLst>
              <a:ext uri="{FF2B5EF4-FFF2-40B4-BE49-F238E27FC236}">
                <a16:creationId xmlns:a16="http://schemas.microsoft.com/office/drawing/2014/main" id="{7797667F-D057-4CFC-B6AB-784A40A28381}"/>
              </a:ext>
            </a:extLst>
          </p:cNvPr>
          <p:cNvGraphicFramePr>
            <a:graphicFrameLocks noGrp="1"/>
          </p:cNvGraphicFramePr>
          <p:nvPr/>
        </p:nvGraphicFramePr>
        <p:xfrm>
          <a:off x="1838325" y="1149350"/>
          <a:ext cx="6934200" cy="5640417"/>
        </p:xfrm>
        <a:graphic>
          <a:graphicData uri="http://schemas.openxmlformats.org/drawingml/2006/table">
            <a:tbl>
              <a:tblPr firstRow="1" firstCol="1" bandRow="1">
                <a:tableStyleId>{5C22544A-7EE6-4342-B048-85BDC9FD1C3A}</a:tableStyleId>
              </a:tblPr>
              <a:tblGrid>
                <a:gridCol w="5682953">
                  <a:extLst>
                    <a:ext uri="{9D8B030D-6E8A-4147-A177-3AD203B41FA5}">
                      <a16:colId xmlns:a16="http://schemas.microsoft.com/office/drawing/2014/main" val="20000"/>
                    </a:ext>
                  </a:extLst>
                </a:gridCol>
                <a:gridCol w="1251247">
                  <a:extLst>
                    <a:ext uri="{9D8B030D-6E8A-4147-A177-3AD203B41FA5}">
                      <a16:colId xmlns:a16="http://schemas.microsoft.com/office/drawing/2014/main" val="20001"/>
                    </a:ext>
                  </a:extLst>
                </a:gridCol>
              </a:tblGrid>
              <a:tr h="321782">
                <a:tc>
                  <a:txBody>
                    <a:bodyPr/>
                    <a:lstStyle/>
                    <a:p>
                      <a:pPr algn="ctr">
                        <a:lnSpc>
                          <a:spcPct val="107000"/>
                        </a:lnSpc>
                        <a:spcAft>
                          <a:spcPts val="0"/>
                        </a:spcAft>
                      </a:pPr>
                      <a:r>
                        <a:rPr lang="es-ES" sz="1800" dirty="0" err="1">
                          <a:effectLst/>
                          <a:latin typeface="Arial" panose="020B0604020202020204" pitchFamily="34" charset="0"/>
                          <a:cs typeface="Arial" panose="020B0604020202020204" pitchFamily="34" charset="0"/>
                        </a:rPr>
                        <a:t>Health</a:t>
                      </a:r>
                      <a:r>
                        <a:rPr lang="es-ES" sz="1800" dirty="0">
                          <a:effectLst/>
                          <a:latin typeface="Arial" panose="020B0604020202020204" pitchFamily="34" charset="0"/>
                          <a:cs typeface="Arial" panose="020B0604020202020204" pitchFamily="34" charset="0"/>
                        </a:rPr>
                        <a:t> </a:t>
                      </a:r>
                      <a:r>
                        <a:rPr lang="es-ES" sz="1800" dirty="0" err="1">
                          <a:effectLst/>
                          <a:latin typeface="Arial" panose="020B0604020202020204" pitchFamily="34" charset="0"/>
                          <a:cs typeface="Arial" panose="020B0604020202020204" pitchFamily="34" charset="0"/>
                        </a:rPr>
                        <a:t>actions</a:t>
                      </a:r>
                      <a:r>
                        <a:rPr lang="es-ES" sz="1800" dirty="0">
                          <a:effectLst/>
                          <a:latin typeface="Arial" panose="020B0604020202020204" pitchFamily="34" charset="0"/>
                          <a:cs typeface="Arial" panose="020B0604020202020204" pitchFamily="34" charset="0"/>
                        </a:rPr>
                        <a:t> </a:t>
                      </a:r>
                      <a:r>
                        <a:rPr lang="es-ES" sz="1800" dirty="0" err="1">
                          <a:effectLst/>
                          <a:latin typeface="Arial" panose="020B0604020202020204" pitchFamily="34" charset="0"/>
                          <a:cs typeface="Arial" panose="020B0604020202020204" pitchFamily="34" charset="0"/>
                        </a:rPr>
                        <a:t>carried</a:t>
                      </a:r>
                      <a:r>
                        <a:rPr lang="es-ES" sz="1800" dirty="0">
                          <a:effectLst/>
                          <a:latin typeface="Arial" panose="020B0604020202020204" pitchFamily="34" charset="0"/>
                          <a:cs typeface="Arial" panose="020B0604020202020204" pitchFamily="34" charset="0"/>
                        </a:rPr>
                        <a:t> </a:t>
                      </a:r>
                      <a:r>
                        <a:rPr lang="es-ES" sz="1800" dirty="0" err="1">
                          <a:effectLst/>
                          <a:latin typeface="Arial" panose="020B0604020202020204" pitchFamily="34" charset="0"/>
                          <a:cs typeface="Arial" panose="020B0604020202020204" pitchFamily="34" charset="0"/>
                        </a:rPr>
                        <a:t>out</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Quantity</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00"/>
                  </a:ext>
                </a:extLst>
              </a:tr>
              <a:tr h="321782">
                <a:tc>
                  <a:txBody>
                    <a:bodyPr/>
                    <a:lstStyle/>
                    <a:p>
                      <a:pPr>
                        <a:lnSpc>
                          <a:spcPct val="107000"/>
                        </a:lnSpc>
                        <a:spcAft>
                          <a:spcPts val="0"/>
                        </a:spcAft>
                      </a:pPr>
                      <a:r>
                        <a:rPr lang="es-ES" sz="1800" b="0" dirty="0">
                          <a:effectLst/>
                          <a:latin typeface="Arial" panose="020B0604020202020204" pitchFamily="34" charset="0"/>
                          <a:cs typeface="Arial" panose="020B0604020202020204" pitchFamily="34" charset="0"/>
                        </a:rPr>
                        <a:t>Total </a:t>
                      </a:r>
                      <a:r>
                        <a:rPr lang="es-ES" sz="1800" b="0" dirty="0" err="1">
                          <a:effectLst/>
                          <a:latin typeface="Arial" panose="020B0604020202020204" pitchFamily="34" charset="0"/>
                          <a:cs typeface="Arial" panose="020B0604020202020204" pitchFamily="34" charset="0"/>
                        </a:rPr>
                        <a:t>of</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patients</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treated</a:t>
                      </a:r>
                      <a:r>
                        <a:rPr lang="es-ES" sz="1800" b="0" dirty="0">
                          <a:effectLst/>
                          <a:latin typeface="Arial" panose="020B0604020202020204" pitchFamily="34" charset="0"/>
                          <a:cs typeface="Arial" panose="020B0604020202020204" pitchFamily="34" charset="0"/>
                        </a:rPr>
                        <a:t>. </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tc>
                  <a:txBody>
                    <a:bodyPr/>
                    <a:lstStyle/>
                    <a:p>
                      <a:pPr algn="ctr">
                        <a:lnSpc>
                          <a:spcPct val="107000"/>
                        </a:lnSpc>
                        <a:spcAft>
                          <a:spcPts val="0"/>
                        </a:spcAft>
                      </a:pPr>
                      <a:r>
                        <a:rPr lang="es-ES" sz="1800" dirty="0">
                          <a:effectLst/>
                          <a:latin typeface="Arial" panose="020B0604020202020204" pitchFamily="34" charset="0"/>
                          <a:cs typeface="Arial" panose="020B0604020202020204" pitchFamily="34" charset="0"/>
                        </a:rPr>
                        <a:t>18985</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01"/>
                  </a:ext>
                </a:extLst>
              </a:tr>
              <a:tr h="293495">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Blood</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extractions</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tc>
                  <a:txBody>
                    <a:bodyPr/>
                    <a:lstStyle/>
                    <a:p>
                      <a:pPr algn="ctr">
                        <a:lnSpc>
                          <a:spcPct val="107000"/>
                        </a:lnSpc>
                        <a:spcAft>
                          <a:spcPts val="0"/>
                        </a:spcAft>
                      </a:pPr>
                      <a:r>
                        <a:rPr lang="es-ES" sz="1800" dirty="0">
                          <a:effectLst/>
                          <a:latin typeface="Arial" panose="020B0604020202020204" pitchFamily="34" charset="0"/>
                          <a:cs typeface="Arial" panose="020B0604020202020204" pitchFamily="34" charset="0"/>
                        </a:rPr>
                        <a:t>2048</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02"/>
                  </a:ext>
                </a:extLst>
              </a:tr>
              <a:tr h="293495">
                <a:tc>
                  <a:txBody>
                    <a:bodyPr/>
                    <a:lstStyle/>
                    <a:p>
                      <a:pPr>
                        <a:lnSpc>
                          <a:spcPct val="107000"/>
                        </a:lnSpc>
                        <a:spcAft>
                          <a:spcPts val="0"/>
                        </a:spcAft>
                      </a:pPr>
                      <a:r>
                        <a:rPr lang="es-ES" sz="1800" b="0" dirty="0">
                          <a:effectLst/>
                          <a:latin typeface="Arial" panose="020B0604020202020204" pitchFamily="34" charset="0"/>
                          <a:cs typeface="Arial" panose="020B0604020202020204" pitchFamily="34" charset="0"/>
                        </a:rPr>
                        <a:t>Medical </a:t>
                      </a:r>
                      <a:r>
                        <a:rPr lang="es-ES" sz="1800" b="0" dirty="0" err="1">
                          <a:effectLst/>
                          <a:latin typeface="Arial" panose="020B0604020202020204" pitchFamily="34" charset="0"/>
                          <a:cs typeface="Arial" panose="020B0604020202020204" pitchFamily="34" charset="0"/>
                        </a:rPr>
                        <a:t>forms</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prepared</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15830</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03"/>
                  </a:ext>
                </a:extLst>
              </a:tr>
              <a:tr h="293495">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Imaging</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studies</a:t>
                      </a:r>
                      <a:r>
                        <a:rPr lang="es-ES" sz="1800" b="0" dirty="0">
                          <a:effectLst/>
                          <a:latin typeface="Arial" panose="020B0604020202020204" pitchFamily="34" charset="0"/>
                          <a:cs typeface="Arial" panose="020B0604020202020204" pitchFamily="34" charset="0"/>
                        </a:rPr>
                        <a:t> </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8</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04"/>
                  </a:ext>
                </a:extLst>
              </a:tr>
              <a:tr h="293495">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Patients</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resuscitation</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7</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05"/>
                  </a:ext>
                </a:extLst>
              </a:tr>
              <a:tr h="293495">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Lab</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studies</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processing</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211</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06"/>
                  </a:ext>
                </a:extLst>
              </a:tr>
              <a:tr h="293495">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Extraction</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of</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lab</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samples</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923</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07"/>
                  </a:ext>
                </a:extLst>
              </a:tr>
              <a:tr h="594398">
                <a:tc>
                  <a:txBody>
                    <a:bodyPr/>
                    <a:lstStyle/>
                    <a:p>
                      <a:pPr>
                        <a:lnSpc>
                          <a:spcPct val="107000"/>
                        </a:lnSpc>
                        <a:spcAft>
                          <a:spcPts val="0"/>
                        </a:spcAft>
                      </a:pPr>
                      <a:r>
                        <a:rPr lang="en-ZA" sz="1800" b="0" dirty="0">
                          <a:effectLst/>
                          <a:latin typeface="Arial" panose="020B0604020202020204" pitchFamily="34" charset="0"/>
                          <a:cs typeface="Arial" panose="020B0604020202020204" pitchFamily="34" charset="0"/>
                        </a:rPr>
                        <a:t>Participation in ward passes and medical discussions.</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875</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08"/>
                  </a:ext>
                </a:extLst>
              </a:tr>
              <a:tr h="293495">
                <a:tc>
                  <a:txBody>
                    <a:bodyPr/>
                    <a:lstStyle/>
                    <a:p>
                      <a:pPr>
                        <a:lnSpc>
                          <a:spcPct val="107000"/>
                        </a:lnSpc>
                        <a:spcAft>
                          <a:spcPts val="0"/>
                        </a:spcAft>
                      </a:pPr>
                      <a:r>
                        <a:rPr lang="es-ES" sz="1800" b="0" dirty="0">
                          <a:effectLst/>
                          <a:latin typeface="Arial" panose="020B0604020202020204" pitchFamily="34" charset="0"/>
                          <a:cs typeface="Arial" panose="020B0604020202020204" pitchFamily="34" charset="0"/>
                        </a:rPr>
                        <a:t>PCR </a:t>
                      </a:r>
                      <a:r>
                        <a:rPr lang="es-ES" sz="1800" b="0" dirty="0" err="1">
                          <a:effectLst/>
                          <a:latin typeface="Arial" panose="020B0604020202020204" pitchFamily="34" charset="0"/>
                          <a:cs typeface="Arial" panose="020B0604020202020204" pitchFamily="34" charset="0"/>
                        </a:rPr>
                        <a:t>tests</a:t>
                      </a:r>
                      <a:r>
                        <a:rPr lang="es-ES" sz="1800" b="0" dirty="0">
                          <a:effectLst/>
                          <a:latin typeface="Arial" panose="020B0604020202020204" pitchFamily="34" charset="0"/>
                          <a:cs typeface="Arial" panose="020B0604020202020204" pitchFamily="34" charset="0"/>
                        </a:rPr>
                        <a:t> </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5456</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09"/>
                  </a:ext>
                </a:extLst>
              </a:tr>
              <a:tr h="293495">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Nursing</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procedures</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b"/>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17835</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10"/>
                  </a:ext>
                </a:extLst>
              </a:tr>
              <a:tr h="293495">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Health</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education</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activities</a:t>
                      </a:r>
                      <a:r>
                        <a:rPr lang="es-ES" sz="1800" b="0" dirty="0">
                          <a:effectLst/>
                          <a:latin typeface="Arial" panose="020B0604020202020204" pitchFamily="34" charset="0"/>
                          <a:cs typeface="Arial" panose="020B0604020202020204" pitchFamily="34" charset="0"/>
                        </a:rPr>
                        <a:t>.</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b"/>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8525</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11"/>
                  </a:ext>
                </a:extLst>
              </a:tr>
              <a:tr h="293495">
                <a:tc>
                  <a:txBody>
                    <a:bodyPr/>
                    <a:lstStyle/>
                    <a:p>
                      <a:pPr>
                        <a:lnSpc>
                          <a:spcPct val="107000"/>
                        </a:lnSpc>
                        <a:spcAft>
                          <a:spcPts val="0"/>
                        </a:spcAft>
                      </a:pPr>
                      <a:r>
                        <a:rPr lang="en-ZA" sz="1800" b="0" dirty="0">
                          <a:effectLst/>
                          <a:latin typeface="Arial" panose="020B0604020202020204" pitchFamily="34" charset="0"/>
                          <a:cs typeface="Arial" panose="020B0604020202020204" pitchFamily="34" charset="0"/>
                        </a:rPr>
                        <a:t>Drug administration by oral way.</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b"/>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1230</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12"/>
                  </a:ext>
                </a:extLst>
              </a:tr>
              <a:tr h="293495">
                <a:tc>
                  <a:txBody>
                    <a:bodyPr/>
                    <a:lstStyle/>
                    <a:p>
                      <a:pPr>
                        <a:lnSpc>
                          <a:spcPct val="107000"/>
                        </a:lnSpc>
                        <a:spcAft>
                          <a:spcPts val="0"/>
                        </a:spcAft>
                      </a:pPr>
                      <a:r>
                        <a:rPr lang="en-ZA" sz="1800" b="0" dirty="0">
                          <a:effectLst/>
                          <a:latin typeface="Arial" panose="020B0604020202020204" pitchFamily="34" charset="0"/>
                          <a:cs typeface="Arial" panose="020B0604020202020204" pitchFamily="34" charset="0"/>
                        </a:rPr>
                        <a:t>Drug administration by oral way</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b"/>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2355</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13"/>
                  </a:ext>
                </a:extLst>
              </a:tr>
              <a:tr h="293495">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Vein</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channeling</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b"/>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366</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14"/>
                  </a:ext>
                </a:extLst>
              </a:tr>
              <a:tr h="293495">
                <a:tc>
                  <a:txBody>
                    <a:bodyPr/>
                    <a:lstStyle/>
                    <a:p>
                      <a:pPr>
                        <a:lnSpc>
                          <a:spcPct val="107000"/>
                        </a:lnSpc>
                        <a:spcAft>
                          <a:spcPts val="0"/>
                        </a:spcAft>
                      </a:pPr>
                      <a:r>
                        <a:rPr lang="es-ES" sz="1800" b="0" dirty="0">
                          <a:effectLst/>
                          <a:latin typeface="Arial" panose="020B0604020202020204" pitchFamily="34" charset="0"/>
                          <a:cs typeface="Arial" panose="020B0604020202020204" pitchFamily="34" charset="0"/>
                        </a:rPr>
                        <a:t>Cures</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b"/>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811</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15"/>
                  </a:ext>
                </a:extLst>
              </a:tr>
              <a:tr h="293495">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Patients</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feeding</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b"/>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299</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16"/>
                  </a:ext>
                </a:extLst>
              </a:tr>
              <a:tr h="293495">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Patients</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bathing</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b"/>
                </a:tc>
                <a:tc>
                  <a:txBody>
                    <a:bodyPr/>
                    <a:lstStyle/>
                    <a:p>
                      <a:pPr algn="ctr">
                        <a:lnSpc>
                          <a:spcPct val="107000"/>
                        </a:lnSpc>
                        <a:spcAft>
                          <a:spcPts val="0"/>
                        </a:spcAft>
                      </a:pPr>
                      <a:r>
                        <a:rPr lang="es-ES" sz="1800" dirty="0">
                          <a:effectLst/>
                          <a:latin typeface="Arial" panose="020B0604020202020204" pitchFamily="34" charset="0"/>
                          <a:cs typeface="Arial" panose="020B0604020202020204" pitchFamily="34" charset="0"/>
                        </a:rPr>
                        <a:t>129</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txBody>
                  <a:tcPr marL="30346" marR="30346" marT="0" marB="0" anchor="ctr"/>
                </a:tc>
                <a:extLst>
                  <a:ext uri="{0D108BD9-81ED-4DB2-BD59-A6C34878D82A}">
                    <a16:rowId xmlns:a16="http://schemas.microsoft.com/office/drawing/2014/main" val="10017"/>
                  </a:ext>
                </a:extLst>
              </a:tr>
            </a:tbl>
          </a:graphicData>
        </a:graphic>
      </p:graphicFrame>
      <p:sp>
        <p:nvSpPr>
          <p:cNvPr id="29759" name="Title 3">
            <a:extLst>
              <a:ext uri="{FF2B5EF4-FFF2-40B4-BE49-F238E27FC236}">
                <a16:creationId xmlns:a16="http://schemas.microsoft.com/office/drawing/2014/main" id="{719B7CD4-5837-4A04-84A2-72BE85D58CAA}"/>
              </a:ext>
            </a:extLst>
          </p:cNvPr>
          <p:cNvSpPr>
            <a:spLocks/>
          </p:cNvSpPr>
          <p:nvPr/>
        </p:nvSpPr>
        <p:spPr bwMode="auto">
          <a:xfrm>
            <a:off x="282575" y="155575"/>
            <a:ext cx="101806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s-ES" altLang="en-US" sz="3600" b="1" dirty="0" smtClean="0"/>
              <a:t>ACHIEVEMENTS </a:t>
            </a:r>
            <a:r>
              <a:rPr lang="es-ES" altLang="en-US" sz="3600" b="1" dirty="0"/>
              <a:t>SA MILITARY HEALTH SERVICES (MILITARY DOCTORS)  </a:t>
            </a:r>
            <a:endParaRPr lang="en-ZA" altLang="en-US" sz="4600" b="1" dirty="0"/>
          </a:p>
        </p:txBody>
      </p:sp>
      <p:sp>
        <p:nvSpPr>
          <p:cNvPr id="29760" name="Slide Number Placeholder 3">
            <a:extLst>
              <a:ext uri="{FF2B5EF4-FFF2-40B4-BE49-F238E27FC236}">
                <a16:creationId xmlns:a16="http://schemas.microsoft.com/office/drawing/2014/main" id="{73A05B05-BC16-4C8A-B0A3-BB5829748BE3}"/>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6429072F-71C3-4FC4-9153-F6EF9C3C1913}" type="slidenum">
              <a:rPr lang="en-ZA" altLang="en-US" sz="2800">
                <a:solidFill>
                  <a:srgbClr val="FFFFFF"/>
                </a:solidFill>
              </a:rPr>
              <a:pPr algn="ctr" eaLnBrk="1" hangingPunct="1">
                <a:spcBef>
                  <a:spcPct val="0"/>
                </a:spcBef>
                <a:buClrTx/>
                <a:buSzTx/>
                <a:buFontTx/>
                <a:buNone/>
              </a:pPr>
              <a:t>25</a:t>
            </a:fld>
            <a:endParaRPr lang="en-ZA" altLang="en-US" sz="28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CuadroTexto">
            <a:extLst>
              <a:ext uri="{FF2B5EF4-FFF2-40B4-BE49-F238E27FC236}">
                <a16:creationId xmlns:a16="http://schemas.microsoft.com/office/drawing/2014/main" id="{8D069EAA-4124-4445-8361-9655DC447635}"/>
              </a:ext>
            </a:extLst>
          </p:cNvPr>
          <p:cNvSpPr txBox="1">
            <a:spLocks noChangeArrowheads="1"/>
          </p:cNvSpPr>
          <p:nvPr/>
        </p:nvSpPr>
        <p:spPr bwMode="auto">
          <a:xfrm>
            <a:off x="5791200" y="61722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ZA" altLang="en-US" sz="1800">
                <a:latin typeface="Calibri" panose="020F0502020204030204" pitchFamily="34" charset="0"/>
              </a:rPr>
              <a:t>14</a:t>
            </a:r>
          </a:p>
        </p:txBody>
      </p:sp>
      <p:graphicFrame>
        <p:nvGraphicFramePr>
          <p:cNvPr id="4" name="Tabla 3">
            <a:extLst>
              <a:ext uri="{FF2B5EF4-FFF2-40B4-BE49-F238E27FC236}">
                <a16:creationId xmlns:a16="http://schemas.microsoft.com/office/drawing/2014/main" id="{59741509-7C01-49F2-857D-7CCBF8FC9E92}"/>
              </a:ext>
            </a:extLst>
          </p:cNvPr>
          <p:cNvGraphicFramePr>
            <a:graphicFrameLocks noGrp="1"/>
          </p:cNvGraphicFramePr>
          <p:nvPr/>
        </p:nvGraphicFramePr>
        <p:xfrm>
          <a:off x="2047875" y="1741488"/>
          <a:ext cx="6716713" cy="4800600"/>
        </p:xfrm>
        <a:graphic>
          <a:graphicData uri="http://schemas.openxmlformats.org/drawingml/2006/table">
            <a:tbl>
              <a:tblPr firstRow="1" firstCol="1" bandRow="1">
                <a:tableStyleId>{5C22544A-7EE6-4342-B048-85BDC9FD1C3A}</a:tableStyleId>
              </a:tblPr>
              <a:tblGrid>
                <a:gridCol w="5504711">
                  <a:extLst>
                    <a:ext uri="{9D8B030D-6E8A-4147-A177-3AD203B41FA5}">
                      <a16:colId xmlns:a16="http://schemas.microsoft.com/office/drawing/2014/main" val="20000"/>
                    </a:ext>
                  </a:extLst>
                </a:gridCol>
                <a:gridCol w="1212002">
                  <a:extLst>
                    <a:ext uri="{9D8B030D-6E8A-4147-A177-3AD203B41FA5}">
                      <a16:colId xmlns:a16="http://schemas.microsoft.com/office/drawing/2014/main" val="20001"/>
                    </a:ext>
                  </a:extLst>
                </a:gridCol>
              </a:tblGrid>
              <a:tr h="480060">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Patients</a:t>
                      </a:r>
                      <a:r>
                        <a:rPr lang="es-ES" sz="1800" b="0" dirty="0">
                          <a:effectLst/>
                          <a:latin typeface="Arial" panose="020B0604020202020204" pitchFamily="34" charset="0"/>
                          <a:cs typeface="Arial" panose="020B0604020202020204" pitchFamily="34" charset="0"/>
                        </a:rPr>
                        <a:t> transfer</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b"/>
                </a:tc>
                <a:tc>
                  <a:txBody>
                    <a:bodyPr/>
                    <a:lstStyle/>
                    <a:p>
                      <a:pPr algn="ctr">
                        <a:lnSpc>
                          <a:spcPct val="107000"/>
                        </a:lnSpc>
                        <a:spcAft>
                          <a:spcPts val="0"/>
                        </a:spcAft>
                      </a:pPr>
                      <a:r>
                        <a:rPr lang="es-ES" sz="1800" dirty="0">
                          <a:effectLst/>
                          <a:latin typeface="Arial" panose="020B0604020202020204" pitchFamily="34" charset="0"/>
                          <a:cs typeface="Arial" panose="020B0604020202020204" pitchFamily="34" charset="0"/>
                        </a:rPr>
                        <a:t>225</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ctr"/>
                </a:tc>
                <a:extLst>
                  <a:ext uri="{0D108BD9-81ED-4DB2-BD59-A6C34878D82A}">
                    <a16:rowId xmlns:a16="http://schemas.microsoft.com/office/drawing/2014/main" val="10000"/>
                  </a:ext>
                </a:extLst>
              </a:tr>
              <a:tr h="480060">
                <a:tc>
                  <a:txBody>
                    <a:bodyPr/>
                    <a:lstStyle/>
                    <a:p>
                      <a:pPr>
                        <a:lnSpc>
                          <a:spcPct val="107000"/>
                        </a:lnSpc>
                        <a:spcAft>
                          <a:spcPts val="0"/>
                        </a:spcAft>
                      </a:pPr>
                      <a:r>
                        <a:rPr lang="es-ES" sz="1800" b="0" dirty="0">
                          <a:effectLst/>
                          <a:latin typeface="Arial" panose="020B0604020202020204" pitchFamily="34" charset="0"/>
                          <a:cs typeface="Arial" panose="020B0604020202020204" pitchFamily="34" charset="0"/>
                        </a:rPr>
                        <a:t>Sutures</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b"/>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14</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ctr"/>
                </a:tc>
                <a:extLst>
                  <a:ext uri="{0D108BD9-81ED-4DB2-BD59-A6C34878D82A}">
                    <a16:rowId xmlns:a16="http://schemas.microsoft.com/office/drawing/2014/main" val="10001"/>
                  </a:ext>
                </a:extLst>
              </a:tr>
              <a:tr h="480060">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Screenings</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b"/>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1121</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ctr"/>
                </a:tc>
                <a:extLst>
                  <a:ext uri="{0D108BD9-81ED-4DB2-BD59-A6C34878D82A}">
                    <a16:rowId xmlns:a16="http://schemas.microsoft.com/office/drawing/2014/main" val="10002"/>
                  </a:ext>
                </a:extLst>
              </a:tr>
              <a:tr h="480060">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Care</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of</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pregnant</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women</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b"/>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314</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ctr"/>
                </a:tc>
                <a:extLst>
                  <a:ext uri="{0D108BD9-81ED-4DB2-BD59-A6C34878D82A}">
                    <a16:rowId xmlns:a16="http://schemas.microsoft.com/office/drawing/2014/main" val="10003"/>
                  </a:ext>
                </a:extLst>
              </a:tr>
              <a:tr h="480060">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Treatment</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of</a:t>
                      </a:r>
                      <a:r>
                        <a:rPr lang="es-ES" sz="1800" b="0" dirty="0">
                          <a:effectLst/>
                          <a:latin typeface="Arial" panose="020B0604020202020204" pitchFamily="34" charset="0"/>
                          <a:cs typeface="Arial" panose="020B0604020202020204" pitchFamily="34" charset="0"/>
                        </a:rPr>
                        <a:t> HIV </a:t>
                      </a:r>
                      <a:r>
                        <a:rPr lang="es-ES" sz="1800" b="0" dirty="0" err="1">
                          <a:effectLst/>
                          <a:latin typeface="Arial" panose="020B0604020202020204" pitchFamily="34" charset="0"/>
                          <a:cs typeface="Arial" panose="020B0604020202020204" pitchFamily="34" charset="0"/>
                        </a:rPr>
                        <a:t>patients</a:t>
                      </a:r>
                      <a:r>
                        <a:rPr lang="es-ES" sz="1800" b="0" dirty="0">
                          <a:effectLst/>
                          <a:latin typeface="Arial" panose="020B0604020202020204" pitchFamily="34" charset="0"/>
                          <a:cs typeface="Arial" panose="020B0604020202020204" pitchFamily="34" charset="0"/>
                        </a:rPr>
                        <a:t>.</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b"/>
                </a:tc>
                <a:tc>
                  <a:txBody>
                    <a:bodyPr/>
                    <a:lstStyle/>
                    <a:p>
                      <a:pPr algn="ctr">
                        <a:lnSpc>
                          <a:spcPct val="107000"/>
                        </a:lnSpc>
                        <a:spcAft>
                          <a:spcPts val="0"/>
                        </a:spcAft>
                      </a:pPr>
                      <a:r>
                        <a:rPr lang="es-ES" sz="1800" dirty="0">
                          <a:effectLst/>
                          <a:latin typeface="Arial" panose="020B0604020202020204" pitchFamily="34" charset="0"/>
                          <a:cs typeface="Arial" panose="020B0604020202020204" pitchFamily="34" charset="0"/>
                        </a:rPr>
                        <a:t>170</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ctr"/>
                </a:tc>
                <a:extLst>
                  <a:ext uri="{0D108BD9-81ED-4DB2-BD59-A6C34878D82A}">
                    <a16:rowId xmlns:a16="http://schemas.microsoft.com/office/drawing/2014/main" val="10004"/>
                  </a:ext>
                </a:extLst>
              </a:tr>
              <a:tr h="480060">
                <a:tc>
                  <a:txBody>
                    <a:bodyPr/>
                    <a:lstStyle/>
                    <a:p>
                      <a:pPr>
                        <a:lnSpc>
                          <a:spcPct val="107000"/>
                        </a:lnSpc>
                        <a:spcAft>
                          <a:spcPts val="0"/>
                        </a:spcAft>
                      </a:pPr>
                      <a:r>
                        <a:rPr lang="es-ES" sz="1800" b="0" dirty="0">
                          <a:effectLst/>
                          <a:latin typeface="Arial" panose="020B0604020202020204" pitchFamily="34" charset="0"/>
                          <a:cs typeface="Arial" panose="020B0604020202020204" pitchFamily="34" charset="0"/>
                        </a:rPr>
                        <a:t>HIV </a:t>
                      </a:r>
                      <a:r>
                        <a:rPr lang="es-ES" sz="1800" b="0" dirty="0" err="1">
                          <a:effectLst/>
                          <a:latin typeface="Arial" panose="020B0604020202020204" pitchFamily="34" charset="0"/>
                          <a:cs typeface="Arial" panose="020B0604020202020204" pitchFamily="34" charset="0"/>
                        </a:rPr>
                        <a:t>Tests</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b"/>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51</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ctr"/>
                </a:tc>
                <a:extLst>
                  <a:ext uri="{0D108BD9-81ED-4DB2-BD59-A6C34878D82A}">
                    <a16:rowId xmlns:a16="http://schemas.microsoft.com/office/drawing/2014/main" val="10005"/>
                  </a:ext>
                </a:extLst>
              </a:tr>
              <a:tr h="480060">
                <a:tc>
                  <a:txBody>
                    <a:bodyPr/>
                    <a:lstStyle/>
                    <a:p>
                      <a:pPr>
                        <a:lnSpc>
                          <a:spcPct val="107000"/>
                        </a:lnSpc>
                        <a:spcAft>
                          <a:spcPts val="0"/>
                        </a:spcAft>
                      </a:pPr>
                      <a:r>
                        <a:rPr lang="en-ZA" sz="1800" b="0" dirty="0">
                          <a:effectLst/>
                          <a:latin typeface="Arial" panose="020B0604020202020204" pitchFamily="34" charset="0"/>
                          <a:cs typeface="Arial" panose="020B0604020202020204" pitchFamily="34" charset="0"/>
                        </a:rPr>
                        <a:t>Joint surgeries and medical procedures</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b"/>
                </a:tc>
                <a:tc>
                  <a:txBody>
                    <a:bodyPr/>
                    <a:lstStyle/>
                    <a:p>
                      <a:pPr algn="ctr">
                        <a:lnSpc>
                          <a:spcPct val="107000"/>
                        </a:lnSpc>
                        <a:spcAft>
                          <a:spcPts val="0"/>
                        </a:spcAft>
                      </a:pPr>
                      <a:r>
                        <a:rPr lang="es-ES" sz="1800">
                          <a:effectLst/>
                          <a:latin typeface="Arial" panose="020B0604020202020204" pitchFamily="34" charset="0"/>
                          <a:cs typeface="Arial" panose="020B0604020202020204" pitchFamily="34" charset="0"/>
                        </a:rPr>
                        <a:t>6</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ctr"/>
                </a:tc>
                <a:extLst>
                  <a:ext uri="{0D108BD9-81ED-4DB2-BD59-A6C34878D82A}">
                    <a16:rowId xmlns:a16="http://schemas.microsoft.com/office/drawing/2014/main" val="10006"/>
                  </a:ext>
                </a:extLst>
              </a:tr>
              <a:tr h="480060">
                <a:tc>
                  <a:txBody>
                    <a:bodyPr/>
                    <a:lstStyle/>
                    <a:p>
                      <a:pPr>
                        <a:lnSpc>
                          <a:spcPct val="107000"/>
                        </a:lnSpc>
                        <a:spcAft>
                          <a:spcPts val="0"/>
                        </a:spcAft>
                      </a:pPr>
                      <a:r>
                        <a:rPr lang="es-ES" sz="1800" b="0" dirty="0" err="1">
                          <a:effectLst/>
                          <a:latin typeface="Arial" panose="020B0604020202020204" pitchFamily="34" charset="0"/>
                          <a:cs typeface="Arial" panose="020B0604020202020204" pitchFamily="34" charset="0"/>
                        </a:rPr>
                        <a:t>Updating</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of</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vaccination</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programs</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b"/>
                </a:tc>
                <a:tc>
                  <a:txBody>
                    <a:bodyPr/>
                    <a:lstStyle/>
                    <a:p>
                      <a:pPr algn="ctr">
                        <a:lnSpc>
                          <a:spcPct val="107000"/>
                        </a:lnSpc>
                        <a:spcAft>
                          <a:spcPts val="0"/>
                        </a:spcAft>
                      </a:pPr>
                      <a:r>
                        <a:rPr lang="es-ES" sz="1800" dirty="0">
                          <a:effectLst/>
                          <a:latin typeface="Arial" panose="020B0604020202020204" pitchFamily="34" charset="0"/>
                          <a:cs typeface="Arial" panose="020B0604020202020204" pitchFamily="34" charset="0"/>
                        </a:rPr>
                        <a:t>279</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ctr"/>
                </a:tc>
                <a:extLst>
                  <a:ext uri="{0D108BD9-81ED-4DB2-BD59-A6C34878D82A}">
                    <a16:rowId xmlns:a16="http://schemas.microsoft.com/office/drawing/2014/main" val="10007"/>
                  </a:ext>
                </a:extLst>
              </a:tr>
              <a:tr h="480060">
                <a:tc>
                  <a:txBody>
                    <a:bodyPr/>
                    <a:lstStyle/>
                    <a:p>
                      <a:pPr>
                        <a:lnSpc>
                          <a:spcPct val="107000"/>
                        </a:lnSpc>
                        <a:spcAft>
                          <a:spcPts val="0"/>
                        </a:spcAft>
                      </a:pPr>
                      <a:r>
                        <a:rPr lang="es-ES" sz="1800" b="0" dirty="0">
                          <a:effectLst/>
                          <a:latin typeface="Arial" panose="020B0604020202020204" pitchFamily="34" charset="0"/>
                          <a:cs typeface="Arial" panose="020B0604020202020204" pitchFamily="34" charset="0"/>
                        </a:rPr>
                        <a:t>Medical </a:t>
                      </a:r>
                      <a:r>
                        <a:rPr lang="es-ES" sz="1800" b="0" dirty="0" err="1">
                          <a:effectLst/>
                          <a:latin typeface="Arial" panose="020B0604020202020204" pitchFamily="34" charset="0"/>
                          <a:cs typeface="Arial" panose="020B0604020202020204" pitchFamily="34" charset="0"/>
                        </a:rPr>
                        <a:t>forms</a:t>
                      </a:r>
                      <a:r>
                        <a:rPr lang="es-ES" sz="1800" b="0" dirty="0">
                          <a:effectLst/>
                          <a:latin typeface="Arial" panose="020B0604020202020204" pitchFamily="34" charset="0"/>
                          <a:cs typeface="Arial" panose="020B0604020202020204" pitchFamily="34" charset="0"/>
                        </a:rPr>
                        <a:t> </a:t>
                      </a:r>
                      <a:r>
                        <a:rPr lang="es-ES" sz="1800" b="0" dirty="0" err="1">
                          <a:effectLst/>
                          <a:latin typeface="Arial" panose="020B0604020202020204" pitchFamily="34" charset="0"/>
                          <a:cs typeface="Arial" panose="020B0604020202020204" pitchFamily="34" charset="0"/>
                        </a:rPr>
                        <a:t>revision</a:t>
                      </a:r>
                      <a:endParaRPr lang="es-ES" sz="1800" b="0" dirty="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b"/>
                </a:tc>
                <a:tc>
                  <a:txBody>
                    <a:bodyPr/>
                    <a:lstStyle/>
                    <a:p>
                      <a:pPr algn="ctr">
                        <a:lnSpc>
                          <a:spcPct val="107000"/>
                        </a:lnSpc>
                        <a:spcAft>
                          <a:spcPts val="0"/>
                        </a:spcAft>
                      </a:pPr>
                      <a:r>
                        <a:rPr lang="es-ES" sz="1800" dirty="0">
                          <a:effectLst/>
                          <a:latin typeface="Arial" panose="020B0604020202020204" pitchFamily="34" charset="0"/>
                          <a:cs typeface="Arial" panose="020B0604020202020204" pitchFamily="34" charset="0"/>
                        </a:rPr>
                        <a:t>250</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ctr"/>
                </a:tc>
                <a:extLst>
                  <a:ext uri="{0D108BD9-81ED-4DB2-BD59-A6C34878D82A}">
                    <a16:rowId xmlns:a16="http://schemas.microsoft.com/office/drawing/2014/main" val="10008"/>
                  </a:ext>
                </a:extLst>
              </a:tr>
              <a:tr h="480060">
                <a:tc>
                  <a:txBody>
                    <a:bodyPr/>
                    <a:lstStyle/>
                    <a:p>
                      <a:pPr>
                        <a:lnSpc>
                          <a:spcPct val="107000"/>
                        </a:lnSpc>
                        <a:spcAft>
                          <a:spcPts val="0"/>
                        </a:spcAft>
                      </a:pPr>
                      <a:r>
                        <a:rPr lang="en-ZA" sz="1800">
                          <a:effectLst/>
                          <a:latin typeface="Arial" panose="020B0604020202020204" pitchFamily="34" charset="0"/>
                          <a:cs typeface="Arial" panose="020B0604020202020204" pitchFamily="34" charset="0"/>
                        </a:rPr>
                        <a:t>Total of actions carried out.</a:t>
                      </a:r>
                      <a:endParaRPr lang="es-ES" sz="180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b"/>
                </a:tc>
                <a:tc>
                  <a:txBody>
                    <a:bodyPr/>
                    <a:lstStyle/>
                    <a:p>
                      <a:pPr algn="ctr">
                        <a:lnSpc>
                          <a:spcPct val="107000"/>
                        </a:lnSpc>
                        <a:spcAft>
                          <a:spcPts val="0"/>
                        </a:spcAft>
                      </a:pPr>
                      <a:r>
                        <a:rPr lang="es-ES" sz="1800" dirty="0">
                          <a:effectLst/>
                          <a:latin typeface="Arial" panose="020B0604020202020204" pitchFamily="34" charset="0"/>
                          <a:cs typeface="Arial" panose="020B0604020202020204" pitchFamily="34" charset="0"/>
                        </a:rPr>
                        <a:t>79298</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a:txBody>
                  <a:tcPr marL="30345" marR="30345" marT="0" marB="0" anchor="ctr"/>
                </a:tc>
                <a:extLst>
                  <a:ext uri="{0D108BD9-81ED-4DB2-BD59-A6C34878D82A}">
                    <a16:rowId xmlns:a16="http://schemas.microsoft.com/office/drawing/2014/main" val="10009"/>
                  </a:ext>
                </a:extLst>
              </a:tr>
            </a:tbl>
          </a:graphicData>
        </a:graphic>
      </p:graphicFrame>
      <p:sp>
        <p:nvSpPr>
          <p:cNvPr id="30758" name="Title 3">
            <a:extLst>
              <a:ext uri="{FF2B5EF4-FFF2-40B4-BE49-F238E27FC236}">
                <a16:creationId xmlns:a16="http://schemas.microsoft.com/office/drawing/2014/main" id="{1E3DC02F-6D83-48D4-93DD-232F1458EA8A}"/>
              </a:ext>
            </a:extLst>
          </p:cNvPr>
          <p:cNvSpPr>
            <a:spLocks/>
          </p:cNvSpPr>
          <p:nvPr/>
        </p:nvSpPr>
        <p:spPr bwMode="auto">
          <a:xfrm>
            <a:off x="315913" y="277813"/>
            <a:ext cx="10180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s-ES" altLang="en-US" sz="3600" b="1" dirty="0" smtClean="0"/>
              <a:t>ACHIEVEMENTS </a:t>
            </a:r>
            <a:r>
              <a:rPr lang="es-ES" altLang="en-US" sz="3600" b="1" dirty="0"/>
              <a:t>SA MILITARY HEALTH SERVICES (MILITARY DOCTORS)  (2/3)</a:t>
            </a:r>
            <a:endParaRPr lang="en-ZA" altLang="en-US" sz="4600" b="1" dirty="0"/>
          </a:p>
        </p:txBody>
      </p:sp>
      <p:sp>
        <p:nvSpPr>
          <p:cNvPr id="30759" name="Slide Number Placeholder 3">
            <a:extLst>
              <a:ext uri="{FF2B5EF4-FFF2-40B4-BE49-F238E27FC236}">
                <a16:creationId xmlns:a16="http://schemas.microsoft.com/office/drawing/2014/main" id="{C86187BB-7C48-47EB-8A82-41617D48D387}"/>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A67C3576-2763-4210-8828-2AAB0878A9F1}" type="slidenum">
              <a:rPr lang="en-ZA" altLang="en-US" sz="2800">
                <a:solidFill>
                  <a:srgbClr val="FFFFFF"/>
                </a:solidFill>
              </a:rPr>
              <a:pPr algn="ctr" eaLnBrk="1" hangingPunct="1">
                <a:spcBef>
                  <a:spcPct val="0"/>
                </a:spcBef>
                <a:buClrTx/>
                <a:buSzTx/>
                <a:buFontTx/>
                <a:buNone/>
              </a:pPr>
              <a:t>26</a:t>
            </a:fld>
            <a:endParaRPr lang="en-ZA" altLang="en-US" sz="28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a:extLst>
              <a:ext uri="{FF2B5EF4-FFF2-40B4-BE49-F238E27FC236}">
                <a16:creationId xmlns:a16="http://schemas.microsoft.com/office/drawing/2014/main" id="{7230103F-7EA7-4395-95F5-FB02F403D8D7}"/>
              </a:ext>
            </a:extLst>
          </p:cNvPr>
          <p:cNvSpPr>
            <a:spLocks noChangeArrowheads="1"/>
          </p:cNvSpPr>
          <p:nvPr/>
        </p:nvSpPr>
        <p:spPr bwMode="auto">
          <a:xfrm>
            <a:off x="1447800" y="1323975"/>
            <a:ext cx="10098088"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17415" name="Title 3">
            <a:extLst>
              <a:ext uri="{FF2B5EF4-FFF2-40B4-BE49-F238E27FC236}">
                <a16:creationId xmlns:a16="http://schemas.microsoft.com/office/drawing/2014/main" id="{0A3DC33D-B58D-47D3-9D74-2229485B5D09}"/>
              </a:ext>
            </a:extLst>
          </p:cNvPr>
          <p:cNvSpPr>
            <a:spLocks/>
          </p:cNvSpPr>
          <p:nvPr/>
        </p:nvSpPr>
        <p:spPr bwMode="auto">
          <a:xfrm>
            <a:off x="1776413" y="561975"/>
            <a:ext cx="78374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 altLang="en-US" sz="3600" b="1" dirty="0">
                <a:latin typeface="+mj-lt"/>
              </a:rPr>
              <a:t>HEBERPROT-P (3/3)</a:t>
            </a:r>
            <a:r>
              <a:rPr lang="en-ZA" altLang="en-US" sz="3600" b="1" dirty="0">
                <a:latin typeface="+mj-lt"/>
              </a:rPr>
              <a:t/>
            </a:r>
            <a:br>
              <a:rPr lang="en-ZA" altLang="en-US" sz="3600" b="1" dirty="0">
                <a:latin typeface="+mj-lt"/>
              </a:rPr>
            </a:br>
            <a:endParaRPr lang="en-ZA" altLang="en-US" sz="3600" b="1" dirty="0">
              <a:latin typeface="+mj-lt"/>
            </a:endParaRPr>
          </a:p>
        </p:txBody>
      </p:sp>
      <p:sp>
        <p:nvSpPr>
          <p:cNvPr id="17416" name="Title 3">
            <a:extLst>
              <a:ext uri="{FF2B5EF4-FFF2-40B4-BE49-F238E27FC236}">
                <a16:creationId xmlns:a16="http://schemas.microsoft.com/office/drawing/2014/main" id="{36082693-E6FD-4DFC-A6D8-A35905A0CEB8}"/>
              </a:ext>
            </a:extLst>
          </p:cNvPr>
          <p:cNvSpPr>
            <a:spLocks noChangeArrowheads="1"/>
          </p:cNvSpPr>
          <p:nvPr/>
        </p:nvSpPr>
        <p:spPr bwMode="auto">
          <a:xfrm>
            <a:off x="409575" y="220663"/>
            <a:ext cx="108219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defRPr/>
            </a:pPr>
            <a:r>
              <a:rPr lang="en-ZA" altLang="en-US" sz="2000" dirty="0">
                <a:latin typeface="+mj-lt"/>
              </a:rPr>
              <a:t>39 patients have been included in the project so far. 27 have completed the treatment with  good results, 7 are under treatment, 3 abandoned the treatment, and 2 had a bad evolution </a:t>
            </a:r>
            <a:endParaRPr lang="es-ES" altLang="en-US" sz="2000" dirty="0">
              <a:latin typeface="+mj-lt"/>
            </a:endParaRPr>
          </a:p>
          <a:p>
            <a:pPr algn="just">
              <a:buFont typeface="Arial" panose="020B0604020202020204" pitchFamily="34" charset="0"/>
              <a:buNone/>
              <a:defRPr/>
            </a:pPr>
            <a:endParaRPr lang="es-ES" altLang="en-US" sz="2000" dirty="0">
              <a:latin typeface="+mj-lt"/>
            </a:endParaRPr>
          </a:p>
        </p:txBody>
      </p:sp>
      <p:sp>
        <p:nvSpPr>
          <p:cNvPr id="31749" name="Slide Number Placeholder 3">
            <a:extLst>
              <a:ext uri="{FF2B5EF4-FFF2-40B4-BE49-F238E27FC236}">
                <a16:creationId xmlns:a16="http://schemas.microsoft.com/office/drawing/2014/main" id="{DF571E9C-C8B5-4362-843C-0120B804F8C4}"/>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55412AC6-4B12-4106-85D0-9701B4DC0718}" type="slidenum">
              <a:rPr lang="en-ZA" altLang="en-US" sz="2800">
                <a:solidFill>
                  <a:srgbClr val="FFFFFF"/>
                </a:solidFill>
              </a:rPr>
              <a:pPr algn="ctr" eaLnBrk="1" hangingPunct="1">
                <a:spcBef>
                  <a:spcPct val="0"/>
                </a:spcBef>
                <a:buClrTx/>
                <a:buSzTx/>
                <a:buFontTx/>
                <a:buNone/>
              </a:pPr>
              <a:t>27</a:t>
            </a:fld>
            <a:endParaRPr lang="en-ZA" altLang="en-US" sz="280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a:extLst>
              <a:ext uri="{FF2B5EF4-FFF2-40B4-BE49-F238E27FC236}">
                <a16:creationId xmlns:a16="http://schemas.microsoft.com/office/drawing/2014/main" id="{6CA53EB9-50C0-4881-93C6-98A2326FF58C}"/>
              </a:ext>
            </a:extLst>
          </p:cNvPr>
          <p:cNvSpPr>
            <a:spLocks noChangeArrowheads="1"/>
          </p:cNvSpPr>
          <p:nvPr/>
        </p:nvSpPr>
        <p:spPr bwMode="auto">
          <a:xfrm>
            <a:off x="1776413" y="1522413"/>
            <a:ext cx="86868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32771" name="1 CuadroTexto">
            <a:extLst>
              <a:ext uri="{FF2B5EF4-FFF2-40B4-BE49-F238E27FC236}">
                <a16:creationId xmlns:a16="http://schemas.microsoft.com/office/drawing/2014/main" id="{7520C5FE-52D5-450C-A4CE-3EF72FDFE7D9}"/>
              </a:ext>
            </a:extLst>
          </p:cNvPr>
          <p:cNvSpPr txBox="1">
            <a:spLocks noChangeArrowheads="1"/>
          </p:cNvSpPr>
          <p:nvPr/>
        </p:nvSpPr>
        <p:spPr bwMode="auto">
          <a:xfrm>
            <a:off x="5791200" y="6172200"/>
            <a:ext cx="41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s-ES" altLang="en-US" sz="1800">
                <a:latin typeface="Calibri" panose="020F0502020204030204" pitchFamily="34" charset="0"/>
              </a:rPr>
              <a:t>16</a:t>
            </a:r>
            <a:endParaRPr lang="en-ZA" altLang="en-US" sz="1800">
              <a:latin typeface="Calibri" panose="020F0502020204030204" pitchFamily="34" charset="0"/>
            </a:endParaRPr>
          </a:p>
        </p:txBody>
      </p:sp>
      <p:sp>
        <p:nvSpPr>
          <p:cNvPr id="18440" name="Title 3">
            <a:extLst>
              <a:ext uri="{FF2B5EF4-FFF2-40B4-BE49-F238E27FC236}">
                <a16:creationId xmlns:a16="http://schemas.microsoft.com/office/drawing/2014/main" id="{E5E3985E-5451-463D-A6B6-261B4F35A2A0}"/>
              </a:ext>
            </a:extLst>
          </p:cNvPr>
          <p:cNvSpPr>
            <a:spLocks noChangeArrowheads="1"/>
          </p:cNvSpPr>
          <p:nvPr/>
        </p:nvSpPr>
        <p:spPr bwMode="auto">
          <a:xfrm>
            <a:off x="392113" y="2265363"/>
            <a:ext cx="112172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buFont typeface="Wingdings" panose="05000000000000000000" pitchFamily="2" charset="2"/>
              <a:buChar char="Ø"/>
              <a:defRPr/>
            </a:pPr>
            <a:r>
              <a:rPr lang="en-ZA" altLang="en-US" sz="2000" i="1" dirty="0">
                <a:latin typeface="+mj-lt"/>
              </a:rPr>
              <a:t>Sim SAMIL 20 PC</a:t>
            </a:r>
            <a:r>
              <a:rPr lang="en-ZA" altLang="en-US" sz="2000" dirty="0">
                <a:latin typeface="+mj-lt"/>
              </a:rPr>
              <a:t> combat driving simulator has been developed. It is in the mass production stage. 7 have been finished and 17 are in process. By the end of this year, the 24 driving simulators agreed in contract must be manufactured</a:t>
            </a:r>
          </a:p>
          <a:p>
            <a:pPr marL="342900" indent="-342900" algn="just">
              <a:buFont typeface="Wingdings" panose="05000000000000000000" pitchFamily="2" charset="2"/>
              <a:buChar char="Ø"/>
              <a:defRPr/>
            </a:pPr>
            <a:endParaRPr lang="en-ZA" altLang="en-US" sz="2000" dirty="0">
              <a:latin typeface="+mj-lt"/>
            </a:endParaRPr>
          </a:p>
          <a:p>
            <a:pPr marL="342900" indent="-342900" algn="just">
              <a:buFont typeface="Wingdings" panose="05000000000000000000" pitchFamily="2" charset="2"/>
              <a:buChar char="Ø"/>
              <a:defRPr/>
            </a:pPr>
            <a:r>
              <a:rPr lang="en-ZA" altLang="en-US" sz="2000" dirty="0">
                <a:latin typeface="+mj-lt"/>
              </a:rPr>
              <a:t>The deployment phase has started.  Currently, there are 4 simulators deployed: 2 in the SA Army Infantry School, 1 in SA Army Engineering School and 1 in SA Army Technical Training </a:t>
            </a:r>
            <a:r>
              <a:rPr lang="en-ZA" altLang="en-US" sz="2000" dirty="0" err="1">
                <a:latin typeface="+mj-lt"/>
              </a:rPr>
              <a:t>Center</a:t>
            </a:r>
            <a:endParaRPr lang="en-ZA" altLang="en-US" sz="2000" dirty="0">
              <a:latin typeface="+mj-lt"/>
            </a:endParaRPr>
          </a:p>
          <a:p>
            <a:pPr marL="342900" indent="-342900" algn="just">
              <a:buFont typeface="Wingdings" panose="05000000000000000000" pitchFamily="2" charset="2"/>
              <a:buChar char="Ø"/>
              <a:defRPr/>
            </a:pPr>
            <a:endParaRPr lang="en-ZA" altLang="en-US" sz="2000" dirty="0">
              <a:latin typeface="+mj-lt"/>
            </a:endParaRPr>
          </a:p>
          <a:p>
            <a:pPr marL="342900" indent="-342900" algn="just">
              <a:buFont typeface="Wingdings" panose="05000000000000000000" pitchFamily="2" charset="2"/>
              <a:buChar char="Ø"/>
              <a:defRPr/>
            </a:pPr>
            <a:r>
              <a:rPr lang="en-ZA" altLang="en-US" sz="2000" dirty="0">
                <a:latin typeface="+mj-lt"/>
              </a:rPr>
              <a:t>Special skills have been transferred to 28 South African specialists</a:t>
            </a:r>
          </a:p>
          <a:p>
            <a:pPr marL="285750" indent="-285750" algn="just">
              <a:buFont typeface="Wingdings" panose="05000000000000000000" pitchFamily="2" charset="2"/>
              <a:buChar char="Ø"/>
              <a:defRPr/>
            </a:pPr>
            <a:endParaRPr lang="es-ES" altLang="en-US" sz="2000" dirty="0">
              <a:latin typeface="+mj-lt"/>
            </a:endParaRPr>
          </a:p>
          <a:p>
            <a:pPr marL="342900" indent="-342900" algn="just">
              <a:buFont typeface="Wingdings" panose="05000000000000000000" pitchFamily="2" charset="2"/>
              <a:buChar char="Ø"/>
              <a:defRPr/>
            </a:pPr>
            <a:r>
              <a:rPr lang="en-ZA" altLang="en-US" sz="2000" dirty="0">
                <a:latin typeface="+mj-lt"/>
              </a:rPr>
              <a:t>An infantry shooting demonstration was carried out in SA Army Infantry School, following Cuban experiences and standards. There were displayed: an R4 rifle simulator prototype and an automated shooting range</a:t>
            </a:r>
          </a:p>
          <a:p>
            <a:pPr algn="just">
              <a:buFont typeface="Arial" panose="020B0604020202020204" pitchFamily="34" charset="0"/>
              <a:buNone/>
              <a:defRPr/>
            </a:pPr>
            <a:endParaRPr lang="en-ZA" altLang="en-US" sz="2000" dirty="0">
              <a:latin typeface="+mj-lt"/>
            </a:endParaRPr>
          </a:p>
          <a:p>
            <a:pPr marL="342900" indent="-342900" algn="just">
              <a:buFont typeface="Wingdings" panose="05000000000000000000" pitchFamily="2" charset="2"/>
              <a:buChar char="Ø"/>
              <a:defRPr/>
            </a:pPr>
            <a:r>
              <a:rPr lang="en-ZA" altLang="en-US" sz="2000" dirty="0">
                <a:latin typeface="+mj-lt"/>
              </a:rPr>
              <a:t>We are working on finishing the development of the R4 rifle simulator and adapting the automated shooting range to the South African climate and electro-magnetic conditions</a:t>
            </a:r>
            <a:endParaRPr lang="es-ES" altLang="en-US" sz="2000" dirty="0">
              <a:latin typeface="+mj-lt"/>
            </a:endParaRPr>
          </a:p>
          <a:p>
            <a:pPr marL="285750" indent="-285750" algn="just">
              <a:buFont typeface="Wingdings" panose="05000000000000000000" pitchFamily="2" charset="2"/>
              <a:buChar char="Ø"/>
              <a:defRPr/>
            </a:pPr>
            <a:endParaRPr lang="es-ES" altLang="en-US" sz="2000" dirty="0">
              <a:latin typeface="+mj-lt"/>
            </a:endParaRPr>
          </a:p>
        </p:txBody>
      </p:sp>
      <p:sp>
        <p:nvSpPr>
          <p:cNvPr id="9" name="Title 3">
            <a:extLst>
              <a:ext uri="{FF2B5EF4-FFF2-40B4-BE49-F238E27FC236}">
                <a16:creationId xmlns:a16="http://schemas.microsoft.com/office/drawing/2014/main" id="{789765BD-7B3E-4894-B78D-9F1ACFB2A6E4}"/>
              </a:ext>
            </a:extLst>
          </p:cNvPr>
          <p:cNvSpPr>
            <a:spLocks/>
          </p:cNvSpPr>
          <p:nvPr/>
        </p:nvSpPr>
        <p:spPr bwMode="auto">
          <a:xfrm>
            <a:off x="1776413" y="246063"/>
            <a:ext cx="78374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ZA" altLang="en-US" sz="3600" b="1" dirty="0">
                <a:latin typeface="+mj-lt"/>
              </a:rPr>
              <a:t>SIMULATORS </a:t>
            </a:r>
          </a:p>
        </p:txBody>
      </p:sp>
      <p:sp>
        <p:nvSpPr>
          <p:cNvPr id="32774" name="Slide Number Placeholder 3">
            <a:extLst>
              <a:ext uri="{FF2B5EF4-FFF2-40B4-BE49-F238E27FC236}">
                <a16:creationId xmlns:a16="http://schemas.microsoft.com/office/drawing/2014/main" id="{EFF660A4-5023-4DF8-8EC0-244B66C1DD7B}"/>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1750E86E-4A19-4DCA-9F52-B72A05007715}" type="slidenum">
              <a:rPr lang="en-ZA" altLang="en-US" sz="2800">
                <a:solidFill>
                  <a:srgbClr val="FFFFFF"/>
                </a:solidFill>
              </a:rPr>
              <a:pPr algn="ctr" eaLnBrk="1" hangingPunct="1">
                <a:spcBef>
                  <a:spcPct val="0"/>
                </a:spcBef>
                <a:buClrTx/>
                <a:buSzTx/>
                <a:buFontTx/>
                <a:buNone/>
              </a:pPr>
              <a:t>28</a:t>
            </a:fld>
            <a:endParaRPr lang="en-ZA" altLang="en-US" sz="280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3">
            <a:extLst>
              <a:ext uri="{FF2B5EF4-FFF2-40B4-BE49-F238E27FC236}">
                <a16:creationId xmlns:a16="http://schemas.microsoft.com/office/drawing/2014/main" id="{31D406A1-F2A2-4C61-9951-C9B10264265C}"/>
              </a:ext>
            </a:extLst>
          </p:cNvPr>
          <p:cNvSpPr>
            <a:spLocks/>
          </p:cNvSpPr>
          <p:nvPr/>
        </p:nvSpPr>
        <p:spPr bwMode="auto">
          <a:xfrm>
            <a:off x="1016000" y="381000"/>
            <a:ext cx="10450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 altLang="en-US" sz="3600" b="1" dirty="0">
                <a:latin typeface="+mn-lt"/>
              </a:rPr>
              <a:t>REPAIR OF SAMILS</a:t>
            </a:r>
          </a:p>
          <a:p>
            <a:pPr algn="ctr" eaLnBrk="1" hangingPunct="1">
              <a:spcBef>
                <a:spcPct val="0"/>
              </a:spcBef>
              <a:buFont typeface="Arial" panose="020B0604020202020204" pitchFamily="34" charset="0"/>
              <a:buNone/>
              <a:defRPr/>
            </a:pPr>
            <a:endParaRPr lang="en-ZA" sz="3600" dirty="0">
              <a:solidFill>
                <a:srgbClr val="000000"/>
              </a:solidFill>
            </a:endParaRPr>
          </a:p>
          <a:p>
            <a:pPr algn="ctr" eaLnBrk="1" hangingPunct="1">
              <a:spcBef>
                <a:spcPct val="0"/>
              </a:spcBef>
              <a:buFont typeface="Arial" panose="020B0604020202020204" pitchFamily="34" charset="0"/>
              <a:buNone/>
              <a:defRPr/>
            </a:pPr>
            <a:r>
              <a:rPr lang="en-ZA" sz="3600" b="1" dirty="0">
                <a:solidFill>
                  <a:srgbClr val="000000"/>
                </a:solidFill>
                <a:latin typeface="+mj-lt"/>
              </a:rPr>
              <a:t>BEFORE</a:t>
            </a:r>
            <a:endParaRPr lang="en-ZA" altLang="en-US" sz="3600" dirty="0">
              <a:solidFill>
                <a:srgbClr val="000000"/>
              </a:solidFill>
              <a:latin typeface="+mj-lt"/>
            </a:endParaRPr>
          </a:p>
        </p:txBody>
      </p:sp>
      <p:pic>
        <p:nvPicPr>
          <p:cNvPr id="33795" name="Imagen 2">
            <a:extLst>
              <a:ext uri="{FF2B5EF4-FFF2-40B4-BE49-F238E27FC236}">
                <a16:creationId xmlns:a16="http://schemas.microsoft.com/office/drawing/2014/main" id="{E3F20923-1485-49DD-AD72-9D20F7B96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325"/>
          <a:stretch>
            <a:fillRect/>
          </a:stretch>
        </p:blipFill>
        <p:spPr bwMode="auto">
          <a:xfrm>
            <a:off x="411163" y="2662238"/>
            <a:ext cx="6035675"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Imagen 5">
            <a:extLst>
              <a:ext uri="{FF2B5EF4-FFF2-40B4-BE49-F238E27FC236}">
                <a16:creationId xmlns:a16="http://schemas.microsoft.com/office/drawing/2014/main" id="{BA5DB982-49F6-45C1-A078-EAA02086D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352" b="18533"/>
          <a:stretch>
            <a:fillRect/>
          </a:stretch>
        </p:blipFill>
        <p:spPr bwMode="auto">
          <a:xfrm>
            <a:off x="6446838" y="2662238"/>
            <a:ext cx="5268912"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Slide Number Placeholder 3">
            <a:extLst>
              <a:ext uri="{FF2B5EF4-FFF2-40B4-BE49-F238E27FC236}">
                <a16:creationId xmlns:a16="http://schemas.microsoft.com/office/drawing/2014/main" id="{28D73BCE-3811-4BB1-AE4F-6AED47556247}"/>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C3DDD19B-F872-4E05-962A-566E37EE2B56}" type="slidenum">
              <a:rPr lang="en-ZA" altLang="en-US" sz="2800">
                <a:solidFill>
                  <a:srgbClr val="FFFFFF"/>
                </a:solidFill>
              </a:rPr>
              <a:pPr algn="ctr" eaLnBrk="1" hangingPunct="1">
                <a:spcBef>
                  <a:spcPct val="0"/>
                </a:spcBef>
                <a:buClrTx/>
                <a:buSzTx/>
                <a:buFontTx/>
                <a:buNone/>
              </a:pPr>
              <a:t>29</a:t>
            </a:fld>
            <a:endParaRPr lang="en-ZA" altLang="en-US" sz="28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1ABBE28-81AA-4BCF-9494-7F23731E0AB4}"/>
              </a:ext>
            </a:extLst>
          </p:cNvPr>
          <p:cNvSpPr>
            <a:spLocks noGrp="1"/>
          </p:cNvSpPr>
          <p:nvPr>
            <p:ph type="title"/>
          </p:nvPr>
        </p:nvSpPr>
        <p:spPr/>
        <p:txBody>
          <a:bodyPr/>
          <a:lstStyle/>
          <a:p>
            <a:pPr algn="ctr" eaLnBrk="1" hangingPunct="1"/>
            <a:r>
              <a:rPr lang="en-ZA" altLang="en-US" b="1"/>
              <a:t>SCOPE</a:t>
            </a:r>
            <a:endParaRPr lang="en-GB" altLang="en-US" b="1"/>
          </a:p>
        </p:txBody>
      </p:sp>
      <p:sp>
        <p:nvSpPr>
          <p:cNvPr id="7171" name="Rectangle 3">
            <a:extLst>
              <a:ext uri="{FF2B5EF4-FFF2-40B4-BE49-F238E27FC236}">
                <a16:creationId xmlns:a16="http://schemas.microsoft.com/office/drawing/2014/main" id="{8EDC2C63-0210-4FBE-9BA7-31C4691839D0}"/>
              </a:ext>
            </a:extLst>
          </p:cNvPr>
          <p:cNvSpPr>
            <a:spLocks noGrp="1"/>
          </p:cNvSpPr>
          <p:nvPr>
            <p:ph type="body" idx="1"/>
          </p:nvPr>
        </p:nvSpPr>
        <p:spPr>
          <a:xfrm>
            <a:off x="1084263" y="1625600"/>
            <a:ext cx="8947150" cy="4195763"/>
          </a:xfrm>
        </p:spPr>
        <p:txBody>
          <a:bodyPr/>
          <a:lstStyle/>
          <a:p>
            <a:pPr eaLnBrk="1" hangingPunct="1"/>
            <a:r>
              <a:rPr lang="en-ZA" altLang="en-US" sz="2800"/>
              <a:t>Background</a:t>
            </a:r>
          </a:p>
          <a:p>
            <a:pPr eaLnBrk="1" hangingPunct="1"/>
            <a:r>
              <a:rPr lang="en-ZA" altLang="en-US" sz="2800"/>
              <a:t>Contracts</a:t>
            </a:r>
          </a:p>
          <a:p>
            <a:pPr eaLnBrk="1" hangingPunct="1"/>
            <a:r>
              <a:rPr lang="en-ZA" altLang="en-US" sz="2800"/>
              <a:t>Skills Transfer</a:t>
            </a:r>
          </a:p>
          <a:p>
            <a:pPr eaLnBrk="1" hangingPunct="1"/>
            <a:r>
              <a:rPr lang="en-ZA" altLang="en-US" sz="2800"/>
              <a:t>Capability Building</a:t>
            </a:r>
          </a:p>
          <a:p>
            <a:pPr eaLnBrk="1" hangingPunct="1"/>
            <a:r>
              <a:rPr lang="en-ZA" altLang="en-US" sz="2800"/>
              <a:t>Achievements</a:t>
            </a:r>
          </a:p>
          <a:p>
            <a:pPr eaLnBrk="1" hangingPunct="1"/>
            <a:r>
              <a:rPr lang="en-ZA" altLang="en-US" sz="2800"/>
              <a:t>Expenditure</a:t>
            </a:r>
          </a:p>
          <a:p>
            <a:pPr eaLnBrk="1" hangingPunct="1"/>
            <a:r>
              <a:rPr lang="en-ZA" altLang="en-US" sz="2800"/>
              <a:t>Conclusion</a:t>
            </a:r>
          </a:p>
          <a:p>
            <a:pPr eaLnBrk="1" hangingPunct="1"/>
            <a:r>
              <a:rPr lang="en-ZA" altLang="en-US" sz="2800"/>
              <a:t>Discussion</a:t>
            </a:r>
            <a:endParaRPr lang="en-GB" altLang="en-US" sz="2800"/>
          </a:p>
        </p:txBody>
      </p:sp>
      <p:sp>
        <p:nvSpPr>
          <p:cNvPr id="7172" name="Slide Number Placeholder 3">
            <a:extLst>
              <a:ext uri="{FF2B5EF4-FFF2-40B4-BE49-F238E27FC236}">
                <a16:creationId xmlns:a16="http://schemas.microsoft.com/office/drawing/2014/main" id="{16578E4E-1948-42B3-AA4E-B36AD077E935}"/>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17D8B70-0462-4F24-97C5-765732A1B119}" type="slidenum">
              <a:rPr lang="en-ZA" altLang="en-US" sz="2800">
                <a:solidFill>
                  <a:srgbClr val="FFFFFF"/>
                </a:solidFill>
              </a:rPr>
              <a:pPr algn="ctr" eaLnBrk="1" hangingPunct="1">
                <a:spcBef>
                  <a:spcPct val="0"/>
                </a:spcBef>
                <a:buClrTx/>
                <a:buSzTx/>
                <a:buFontTx/>
                <a:buNone/>
              </a:pPr>
              <a:t>3</a:t>
            </a:fld>
            <a:endParaRPr lang="en-ZA" altLang="en-US" sz="28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3">
            <a:extLst>
              <a:ext uri="{FF2B5EF4-FFF2-40B4-BE49-F238E27FC236}">
                <a16:creationId xmlns:a16="http://schemas.microsoft.com/office/drawing/2014/main" id="{4BA072D8-63B2-4C4A-91D6-BD80EBF2931B}"/>
              </a:ext>
            </a:extLst>
          </p:cNvPr>
          <p:cNvSpPr>
            <a:spLocks/>
          </p:cNvSpPr>
          <p:nvPr/>
        </p:nvSpPr>
        <p:spPr bwMode="auto">
          <a:xfrm>
            <a:off x="1016000" y="482600"/>
            <a:ext cx="10450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 altLang="en-US" sz="3600" b="1" dirty="0">
                <a:latin typeface="+mn-lt"/>
              </a:rPr>
              <a:t>REPAIR OF SAMILS</a:t>
            </a:r>
          </a:p>
          <a:p>
            <a:pPr algn="ctr" eaLnBrk="1" hangingPunct="1">
              <a:spcBef>
                <a:spcPct val="0"/>
              </a:spcBef>
              <a:buFont typeface="Arial" panose="020B0604020202020204" pitchFamily="34" charset="0"/>
              <a:buNone/>
              <a:defRPr/>
            </a:pPr>
            <a:r>
              <a:rPr lang="en-ZA" altLang="en-US" sz="4600" dirty="0">
                <a:solidFill>
                  <a:srgbClr val="000000"/>
                </a:solidFill>
              </a:rPr>
              <a:t/>
            </a:r>
            <a:br>
              <a:rPr lang="en-ZA" altLang="en-US" sz="4600" dirty="0">
                <a:solidFill>
                  <a:srgbClr val="000000"/>
                </a:solidFill>
              </a:rPr>
            </a:br>
            <a:r>
              <a:rPr lang="en-US" b="1" dirty="0">
                <a:solidFill>
                  <a:schemeClr val="bg1"/>
                </a:solidFill>
                <a:latin typeface="+mn-lt"/>
              </a:rPr>
              <a:t>BEFORE</a:t>
            </a:r>
            <a:endParaRPr lang="es-ES" b="1" dirty="0">
              <a:solidFill>
                <a:schemeClr val="bg1"/>
              </a:solidFill>
              <a:latin typeface="+mn-lt"/>
            </a:endParaRPr>
          </a:p>
          <a:p>
            <a:pPr algn="ctr" eaLnBrk="1" hangingPunct="1">
              <a:spcBef>
                <a:spcPct val="0"/>
              </a:spcBef>
              <a:buFontTx/>
              <a:buNone/>
              <a:defRPr/>
            </a:pPr>
            <a:endParaRPr lang="en-ZA" altLang="en-US" sz="4600" dirty="0">
              <a:solidFill>
                <a:srgbClr val="000000"/>
              </a:solidFill>
            </a:endParaRPr>
          </a:p>
        </p:txBody>
      </p:sp>
      <p:pic>
        <p:nvPicPr>
          <p:cNvPr id="34819" name="Imagen 4">
            <a:extLst>
              <a:ext uri="{FF2B5EF4-FFF2-40B4-BE49-F238E27FC236}">
                <a16:creationId xmlns:a16="http://schemas.microsoft.com/office/drawing/2014/main" id="{F64AF209-A2B9-4160-A7F2-127C761D5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19400"/>
            <a:ext cx="54181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Imagen 7">
            <a:extLst>
              <a:ext uri="{FF2B5EF4-FFF2-40B4-BE49-F238E27FC236}">
                <a16:creationId xmlns:a16="http://schemas.microsoft.com/office/drawing/2014/main" id="{6AC27106-FD1E-4CDD-B905-FE5A6F685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2819400"/>
            <a:ext cx="54181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Slide Number Placeholder 3">
            <a:extLst>
              <a:ext uri="{FF2B5EF4-FFF2-40B4-BE49-F238E27FC236}">
                <a16:creationId xmlns:a16="http://schemas.microsoft.com/office/drawing/2014/main" id="{EDDB7F9D-55D6-4BF7-8248-4917B92FCFD2}"/>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B2732A03-76B6-4D02-A585-35AF5D565A01}" type="slidenum">
              <a:rPr lang="en-ZA" altLang="en-US" sz="2800">
                <a:solidFill>
                  <a:srgbClr val="FFFFFF"/>
                </a:solidFill>
              </a:rPr>
              <a:pPr algn="ctr" eaLnBrk="1" hangingPunct="1">
                <a:spcBef>
                  <a:spcPct val="0"/>
                </a:spcBef>
                <a:buClrTx/>
                <a:buSzTx/>
                <a:buFontTx/>
                <a:buNone/>
              </a:pPr>
              <a:t>30</a:t>
            </a:fld>
            <a:endParaRPr lang="en-ZA" altLang="en-US" sz="28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3">
            <a:extLst>
              <a:ext uri="{FF2B5EF4-FFF2-40B4-BE49-F238E27FC236}">
                <a16:creationId xmlns:a16="http://schemas.microsoft.com/office/drawing/2014/main" id="{60558E08-BB80-4AB9-95F2-0F4CCA214A97}"/>
              </a:ext>
            </a:extLst>
          </p:cNvPr>
          <p:cNvSpPr>
            <a:spLocks/>
          </p:cNvSpPr>
          <p:nvPr/>
        </p:nvSpPr>
        <p:spPr bwMode="auto">
          <a:xfrm>
            <a:off x="1016000" y="558800"/>
            <a:ext cx="10450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 altLang="en-US" sz="3600" b="1" dirty="0">
                <a:latin typeface="+mn-lt"/>
              </a:rPr>
              <a:t>REPAIR OF SAMILS</a:t>
            </a:r>
          </a:p>
          <a:p>
            <a:pPr algn="ctr" eaLnBrk="1" hangingPunct="1">
              <a:spcBef>
                <a:spcPct val="0"/>
              </a:spcBef>
              <a:buFont typeface="Arial" panose="020B0604020202020204" pitchFamily="34" charset="0"/>
              <a:buNone/>
              <a:defRPr/>
            </a:pPr>
            <a:r>
              <a:rPr lang="en-ZA" altLang="en-US" sz="4600" dirty="0">
                <a:solidFill>
                  <a:srgbClr val="000000"/>
                </a:solidFill>
              </a:rPr>
              <a:t/>
            </a:r>
            <a:br>
              <a:rPr lang="en-ZA" altLang="en-US" sz="4600" dirty="0">
                <a:solidFill>
                  <a:srgbClr val="000000"/>
                </a:solidFill>
              </a:rPr>
            </a:br>
            <a:r>
              <a:rPr lang="en-ZA" b="1" dirty="0">
                <a:solidFill>
                  <a:schemeClr val="bg1"/>
                </a:solidFill>
                <a:latin typeface="+mn-lt"/>
              </a:rPr>
              <a:t>IN PROCESS</a:t>
            </a:r>
            <a:endParaRPr lang="es-ES" b="1" dirty="0">
              <a:solidFill>
                <a:schemeClr val="bg1"/>
              </a:solidFill>
              <a:latin typeface="+mn-lt"/>
            </a:endParaRPr>
          </a:p>
          <a:p>
            <a:pPr algn="ctr" eaLnBrk="1" hangingPunct="1">
              <a:spcBef>
                <a:spcPct val="0"/>
              </a:spcBef>
              <a:buFontTx/>
              <a:buNone/>
              <a:defRPr/>
            </a:pPr>
            <a:endParaRPr lang="en-ZA" altLang="en-US" sz="4600" dirty="0">
              <a:solidFill>
                <a:srgbClr val="000000"/>
              </a:solidFill>
            </a:endParaRPr>
          </a:p>
        </p:txBody>
      </p:sp>
      <p:pic>
        <p:nvPicPr>
          <p:cNvPr id="35843" name="Imagen 2">
            <a:extLst>
              <a:ext uri="{FF2B5EF4-FFF2-40B4-BE49-F238E27FC236}">
                <a16:creationId xmlns:a16="http://schemas.microsoft.com/office/drawing/2014/main" id="{98CCBFA8-D00E-4632-B60C-5B4572AC5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971800"/>
            <a:ext cx="53848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Imagen 6">
            <a:extLst>
              <a:ext uri="{FF2B5EF4-FFF2-40B4-BE49-F238E27FC236}">
                <a16:creationId xmlns:a16="http://schemas.microsoft.com/office/drawing/2014/main" id="{07FD6634-D254-439D-A173-FBD7F73D7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50" y="2886075"/>
            <a:ext cx="5537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3">
            <a:extLst>
              <a:ext uri="{FF2B5EF4-FFF2-40B4-BE49-F238E27FC236}">
                <a16:creationId xmlns:a16="http://schemas.microsoft.com/office/drawing/2014/main" id="{73FB15EE-8DD0-44F7-9BE5-6DF4FC465E6B}"/>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3764EC0D-5A84-4776-AF92-243091CD785F}" type="slidenum">
              <a:rPr lang="en-ZA" altLang="en-US" sz="2800">
                <a:solidFill>
                  <a:srgbClr val="FFFFFF"/>
                </a:solidFill>
              </a:rPr>
              <a:pPr algn="ctr" eaLnBrk="1" hangingPunct="1">
                <a:spcBef>
                  <a:spcPct val="0"/>
                </a:spcBef>
                <a:buClrTx/>
                <a:buSzTx/>
                <a:buFontTx/>
                <a:buNone/>
              </a:pPr>
              <a:t>31</a:t>
            </a:fld>
            <a:endParaRPr lang="en-ZA" altLang="en-US" sz="280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3">
            <a:extLst>
              <a:ext uri="{FF2B5EF4-FFF2-40B4-BE49-F238E27FC236}">
                <a16:creationId xmlns:a16="http://schemas.microsoft.com/office/drawing/2014/main" id="{4C5C150F-86BE-455E-B35A-4FF209651E88}"/>
              </a:ext>
            </a:extLst>
          </p:cNvPr>
          <p:cNvSpPr>
            <a:spLocks/>
          </p:cNvSpPr>
          <p:nvPr/>
        </p:nvSpPr>
        <p:spPr bwMode="auto">
          <a:xfrm>
            <a:off x="1016000" y="635000"/>
            <a:ext cx="10450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 altLang="en-US" sz="3600" b="1" dirty="0">
                <a:latin typeface="+mn-lt"/>
              </a:rPr>
              <a:t>REPAIR OF SAMILS</a:t>
            </a:r>
          </a:p>
          <a:p>
            <a:pPr algn="ctr" eaLnBrk="1" hangingPunct="1">
              <a:spcBef>
                <a:spcPct val="0"/>
              </a:spcBef>
              <a:buFont typeface="Arial" panose="020B0604020202020204" pitchFamily="34" charset="0"/>
              <a:buNone/>
              <a:defRPr/>
            </a:pPr>
            <a:r>
              <a:rPr lang="en-ZA" altLang="en-US" sz="4600" dirty="0">
                <a:solidFill>
                  <a:srgbClr val="000000"/>
                </a:solidFill>
              </a:rPr>
              <a:t/>
            </a:r>
            <a:br>
              <a:rPr lang="en-ZA" altLang="en-US" sz="4600" dirty="0">
                <a:solidFill>
                  <a:srgbClr val="000000"/>
                </a:solidFill>
              </a:rPr>
            </a:br>
            <a:r>
              <a:rPr lang="en-ZA" b="1" dirty="0">
                <a:solidFill>
                  <a:schemeClr val="bg1"/>
                </a:solidFill>
              </a:rPr>
              <a:t>IN PROCESS</a:t>
            </a:r>
            <a:endParaRPr lang="es-ES" b="1" dirty="0">
              <a:solidFill>
                <a:schemeClr val="bg1"/>
              </a:solidFill>
            </a:endParaRPr>
          </a:p>
          <a:p>
            <a:pPr algn="ctr" eaLnBrk="1" hangingPunct="1">
              <a:spcBef>
                <a:spcPct val="0"/>
              </a:spcBef>
              <a:buFontTx/>
              <a:buNone/>
              <a:defRPr/>
            </a:pPr>
            <a:endParaRPr lang="en-ZA" altLang="en-US" sz="4600" dirty="0">
              <a:solidFill>
                <a:srgbClr val="000000"/>
              </a:solidFill>
            </a:endParaRPr>
          </a:p>
        </p:txBody>
      </p:sp>
      <p:pic>
        <p:nvPicPr>
          <p:cNvPr id="36867" name="Imagen 4">
            <a:extLst>
              <a:ext uri="{FF2B5EF4-FFF2-40B4-BE49-F238E27FC236}">
                <a16:creationId xmlns:a16="http://schemas.microsoft.com/office/drawing/2014/main" id="{D04CC0C8-9AD5-434B-8B82-1F8C61137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456"/>
          <a:stretch>
            <a:fillRect/>
          </a:stretch>
        </p:blipFill>
        <p:spPr bwMode="auto">
          <a:xfrm>
            <a:off x="563563" y="2908300"/>
            <a:ext cx="5665787"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Imagen 7">
            <a:extLst>
              <a:ext uri="{FF2B5EF4-FFF2-40B4-BE49-F238E27FC236}">
                <a16:creationId xmlns:a16="http://schemas.microsoft.com/office/drawing/2014/main" id="{44278728-811C-4977-A782-682BF56F1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2908300"/>
            <a:ext cx="5184775"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Slide Number Placeholder 3">
            <a:extLst>
              <a:ext uri="{FF2B5EF4-FFF2-40B4-BE49-F238E27FC236}">
                <a16:creationId xmlns:a16="http://schemas.microsoft.com/office/drawing/2014/main" id="{2E4ACED5-8AEB-41DC-A2A1-AB7DA347ADA4}"/>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D0F1A71E-B348-4569-A30D-79A47736A077}" type="slidenum">
              <a:rPr lang="en-ZA" altLang="en-US" sz="2800">
                <a:solidFill>
                  <a:srgbClr val="FFFFFF"/>
                </a:solidFill>
              </a:rPr>
              <a:pPr algn="ctr" eaLnBrk="1" hangingPunct="1">
                <a:spcBef>
                  <a:spcPct val="0"/>
                </a:spcBef>
                <a:buClrTx/>
                <a:buSzTx/>
                <a:buFontTx/>
                <a:buNone/>
              </a:pPr>
              <a:t>32</a:t>
            </a:fld>
            <a:endParaRPr lang="en-ZA" altLang="en-US" sz="280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3">
            <a:extLst>
              <a:ext uri="{FF2B5EF4-FFF2-40B4-BE49-F238E27FC236}">
                <a16:creationId xmlns:a16="http://schemas.microsoft.com/office/drawing/2014/main" id="{07C3C124-7B99-4643-B068-734D3D05EE2C}"/>
              </a:ext>
            </a:extLst>
          </p:cNvPr>
          <p:cNvSpPr>
            <a:spLocks/>
          </p:cNvSpPr>
          <p:nvPr/>
        </p:nvSpPr>
        <p:spPr bwMode="auto">
          <a:xfrm>
            <a:off x="1016000" y="381000"/>
            <a:ext cx="10450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 altLang="en-US" sz="3600" b="1" dirty="0">
                <a:latin typeface="+mn-lt"/>
              </a:rPr>
              <a:t>REPAIR OF SAMILS</a:t>
            </a:r>
          </a:p>
          <a:p>
            <a:pPr algn="ctr" eaLnBrk="1" hangingPunct="1">
              <a:spcBef>
                <a:spcPct val="0"/>
              </a:spcBef>
              <a:buFontTx/>
              <a:buNone/>
              <a:defRPr/>
            </a:pPr>
            <a:r>
              <a:rPr lang="en-ZA" altLang="en-US" sz="4600" dirty="0">
                <a:solidFill>
                  <a:srgbClr val="000000"/>
                </a:solidFill>
              </a:rPr>
              <a:t/>
            </a:r>
            <a:br>
              <a:rPr lang="en-ZA" altLang="en-US" sz="4600" dirty="0">
                <a:solidFill>
                  <a:srgbClr val="000000"/>
                </a:solidFill>
              </a:rPr>
            </a:br>
            <a:r>
              <a:rPr lang="en-ZA" altLang="en-US" b="1" dirty="0">
                <a:solidFill>
                  <a:srgbClr val="000000"/>
                </a:solidFill>
              </a:rPr>
              <a:t>AFTER</a:t>
            </a:r>
          </a:p>
        </p:txBody>
      </p:sp>
      <p:pic>
        <p:nvPicPr>
          <p:cNvPr id="37891" name="Imagen 2">
            <a:extLst>
              <a:ext uri="{FF2B5EF4-FFF2-40B4-BE49-F238E27FC236}">
                <a16:creationId xmlns:a16="http://schemas.microsoft.com/office/drawing/2014/main" id="{71836882-2505-4C49-9053-06F4C0FD1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3" y="3063875"/>
            <a:ext cx="527843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Imagen 6">
            <a:extLst>
              <a:ext uri="{FF2B5EF4-FFF2-40B4-BE49-F238E27FC236}">
                <a16:creationId xmlns:a16="http://schemas.microsoft.com/office/drawing/2014/main" id="{5D3C216E-7A70-4289-8963-325DBBEC5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063" y="3041650"/>
            <a:ext cx="531653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lide Number Placeholder 3">
            <a:extLst>
              <a:ext uri="{FF2B5EF4-FFF2-40B4-BE49-F238E27FC236}">
                <a16:creationId xmlns:a16="http://schemas.microsoft.com/office/drawing/2014/main" id="{879EDC94-D520-43F3-B14A-4BD652F585AA}"/>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5FB88607-6808-4B6D-A270-6D4969FE64B8}" type="slidenum">
              <a:rPr lang="en-ZA" altLang="en-US" sz="2800">
                <a:solidFill>
                  <a:srgbClr val="FFFFFF"/>
                </a:solidFill>
              </a:rPr>
              <a:pPr algn="ctr" eaLnBrk="1" hangingPunct="1">
                <a:spcBef>
                  <a:spcPct val="0"/>
                </a:spcBef>
                <a:buClrTx/>
                <a:buSzTx/>
                <a:buFontTx/>
                <a:buNone/>
              </a:pPr>
              <a:t>33</a:t>
            </a:fld>
            <a:endParaRPr lang="en-ZA" altLang="en-US" sz="28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3">
            <a:extLst>
              <a:ext uri="{FF2B5EF4-FFF2-40B4-BE49-F238E27FC236}">
                <a16:creationId xmlns:a16="http://schemas.microsoft.com/office/drawing/2014/main" id="{02BFF793-CE93-4D8E-85D5-827582A7B937}"/>
              </a:ext>
            </a:extLst>
          </p:cNvPr>
          <p:cNvSpPr>
            <a:spLocks/>
          </p:cNvSpPr>
          <p:nvPr/>
        </p:nvSpPr>
        <p:spPr bwMode="auto">
          <a:xfrm>
            <a:off x="1016000" y="381000"/>
            <a:ext cx="10450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 altLang="en-US" sz="3600" b="1" dirty="0">
                <a:latin typeface="+mn-lt"/>
              </a:rPr>
              <a:t>REPAIR OF SAMILS</a:t>
            </a:r>
          </a:p>
          <a:p>
            <a:pPr algn="ctr" eaLnBrk="1" hangingPunct="1">
              <a:spcBef>
                <a:spcPct val="0"/>
              </a:spcBef>
              <a:buFontTx/>
              <a:buNone/>
              <a:defRPr/>
            </a:pPr>
            <a:r>
              <a:rPr lang="en-ZA" altLang="en-US" sz="4600" dirty="0">
                <a:solidFill>
                  <a:srgbClr val="000000"/>
                </a:solidFill>
              </a:rPr>
              <a:t/>
            </a:r>
            <a:br>
              <a:rPr lang="en-ZA" altLang="en-US" sz="4600" dirty="0">
                <a:solidFill>
                  <a:srgbClr val="000000"/>
                </a:solidFill>
              </a:rPr>
            </a:br>
            <a:endParaRPr lang="en-ZA" altLang="en-US" sz="4600" dirty="0">
              <a:solidFill>
                <a:srgbClr val="000000"/>
              </a:solidFill>
            </a:endParaRPr>
          </a:p>
        </p:txBody>
      </p:sp>
      <p:pic>
        <p:nvPicPr>
          <p:cNvPr id="38915" name="Imagen 4">
            <a:extLst>
              <a:ext uri="{FF2B5EF4-FFF2-40B4-BE49-F238E27FC236}">
                <a16:creationId xmlns:a16="http://schemas.microsoft.com/office/drawing/2014/main" id="{C39A05A1-1196-41A0-9023-EDA215549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55372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Imagen 7">
            <a:extLst>
              <a:ext uri="{FF2B5EF4-FFF2-40B4-BE49-F238E27FC236}">
                <a16:creationId xmlns:a16="http://schemas.microsoft.com/office/drawing/2014/main" id="{01B47E42-1D6A-4853-B9E7-9D3CFE864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050" y="3048000"/>
            <a:ext cx="546893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1">
            <a:extLst>
              <a:ext uri="{FF2B5EF4-FFF2-40B4-BE49-F238E27FC236}">
                <a16:creationId xmlns:a16="http://schemas.microsoft.com/office/drawing/2014/main" id="{6AC64614-2AD5-4789-B8E6-E76CDAF69856}"/>
              </a:ext>
            </a:extLst>
          </p:cNvPr>
          <p:cNvSpPr>
            <a:spLocks noChangeArrowheads="1"/>
          </p:cNvSpPr>
          <p:nvPr/>
        </p:nvSpPr>
        <p:spPr bwMode="auto">
          <a:xfrm>
            <a:off x="5300663" y="2144713"/>
            <a:ext cx="1311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ZA" altLang="en-US" sz="3200" b="1">
                <a:solidFill>
                  <a:srgbClr val="000000"/>
                </a:solidFill>
              </a:rPr>
              <a:t>AFTER</a:t>
            </a:r>
          </a:p>
        </p:txBody>
      </p:sp>
      <p:sp>
        <p:nvSpPr>
          <p:cNvPr id="38918" name="Slide Number Placeholder 3">
            <a:extLst>
              <a:ext uri="{FF2B5EF4-FFF2-40B4-BE49-F238E27FC236}">
                <a16:creationId xmlns:a16="http://schemas.microsoft.com/office/drawing/2014/main" id="{AF8D6E43-6D84-4C6E-972C-CB2FFBEBFAF8}"/>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BD519499-28E8-445E-8566-2C4C162FAD88}" type="slidenum">
              <a:rPr lang="en-ZA" altLang="en-US" sz="2800">
                <a:solidFill>
                  <a:srgbClr val="FFFFFF"/>
                </a:solidFill>
              </a:rPr>
              <a:pPr algn="ctr" eaLnBrk="1" hangingPunct="1">
                <a:spcBef>
                  <a:spcPct val="0"/>
                </a:spcBef>
                <a:buClrTx/>
                <a:buSzTx/>
                <a:buFontTx/>
                <a:buNone/>
              </a:pPr>
              <a:t>34</a:t>
            </a:fld>
            <a:endParaRPr lang="en-ZA" altLang="en-US" sz="280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3">
            <a:extLst>
              <a:ext uri="{FF2B5EF4-FFF2-40B4-BE49-F238E27FC236}">
                <a16:creationId xmlns:a16="http://schemas.microsoft.com/office/drawing/2014/main" id="{67C9B05D-D4C3-4E85-AEC0-9021AEB1361C}"/>
              </a:ext>
            </a:extLst>
          </p:cNvPr>
          <p:cNvSpPr>
            <a:spLocks/>
          </p:cNvSpPr>
          <p:nvPr/>
        </p:nvSpPr>
        <p:spPr bwMode="auto">
          <a:xfrm>
            <a:off x="1016000" y="381000"/>
            <a:ext cx="10450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 altLang="en-US" sz="3600" b="1" dirty="0">
                <a:latin typeface="+mn-lt"/>
              </a:rPr>
              <a:t>SAHMS VEHICLES</a:t>
            </a:r>
          </a:p>
          <a:p>
            <a:pPr algn="ctr" eaLnBrk="1" hangingPunct="1">
              <a:spcBef>
                <a:spcPct val="0"/>
              </a:spcBef>
              <a:buFontTx/>
              <a:buNone/>
              <a:defRPr/>
            </a:pPr>
            <a:r>
              <a:rPr lang="en-ZA" altLang="en-US" sz="4600" dirty="0">
                <a:solidFill>
                  <a:srgbClr val="000000"/>
                </a:solidFill>
              </a:rPr>
              <a:t/>
            </a:r>
            <a:br>
              <a:rPr lang="en-ZA" altLang="en-US" sz="4600" dirty="0">
                <a:solidFill>
                  <a:srgbClr val="000000"/>
                </a:solidFill>
              </a:rPr>
            </a:br>
            <a:endParaRPr lang="en-ZA" altLang="en-US" sz="4600" dirty="0">
              <a:solidFill>
                <a:srgbClr val="000000"/>
              </a:solidFill>
            </a:endParaRPr>
          </a:p>
        </p:txBody>
      </p:sp>
      <p:sp>
        <p:nvSpPr>
          <p:cNvPr id="4" name="Rectángulo 3">
            <a:extLst>
              <a:ext uri="{FF2B5EF4-FFF2-40B4-BE49-F238E27FC236}">
                <a16:creationId xmlns:a16="http://schemas.microsoft.com/office/drawing/2014/main" id="{DDF5EDA3-9F08-4910-809E-FBF336BDC150}"/>
              </a:ext>
            </a:extLst>
          </p:cNvPr>
          <p:cNvSpPr/>
          <p:nvPr/>
        </p:nvSpPr>
        <p:spPr>
          <a:xfrm>
            <a:off x="1320800" y="1408113"/>
            <a:ext cx="9550400" cy="838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ZA" sz="3200" b="1" dirty="0"/>
              <a:t>BEFORE</a:t>
            </a:r>
            <a:endParaRPr lang="es-ES" sz="3200" b="1" dirty="0"/>
          </a:p>
        </p:txBody>
      </p:sp>
      <p:pic>
        <p:nvPicPr>
          <p:cNvPr id="7" name="Imagen 6">
            <a:extLst>
              <a:ext uri="{FF2B5EF4-FFF2-40B4-BE49-F238E27FC236}">
                <a16:creationId xmlns:a16="http://schemas.microsoft.com/office/drawing/2014/main" id="{4689F63C-F8F8-450C-AA14-19A8514FC048}"/>
              </a:ext>
            </a:extLst>
          </p:cNvPr>
          <p:cNvPicPr>
            <a:picLocks noChangeAspect="1"/>
          </p:cNvPicPr>
          <p:nvPr/>
        </p:nvPicPr>
        <p:blipFill rotWithShape="1">
          <a:blip r:embed="rId2"/>
          <a:srcRect t="9183" r="4315" b="24796"/>
          <a:stretch/>
        </p:blipFill>
        <p:spPr>
          <a:xfrm>
            <a:off x="304100" y="2069498"/>
            <a:ext cx="6203949" cy="2407857"/>
          </a:xfrm>
          <a:prstGeom prst="rect">
            <a:avLst/>
          </a:prstGeom>
          <a:ln>
            <a:noFill/>
          </a:ln>
          <a:effectLst>
            <a:softEdge rad="112500"/>
          </a:effectLst>
        </p:spPr>
      </p:pic>
      <p:pic>
        <p:nvPicPr>
          <p:cNvPr id="10" name="Imagen 9">
            <a:extLst>
              <a:ext uri="{FF2B5EF4-FFF2-40B4-BE49-F238E27FC236}">
                <a16:creationId xmlns:a16="http://schemas.microsoft.com/office/drawing/2014/main" id="{61972C72-56E2-4489-9CBA-789BC583F49D}"/>
              </a:ext>
            </a:extLst>
          </p:cNvPr>
          <p:cNvPicPr>
            <a:picLocks noChangeAspect="1"/>
          </p:cNvPicPr>
          <p:nvPr/>
        </p:nvPicPr>
        <p:blipFill rotWithShape="1">
          <a:blip r:embed="rId3"/>
          <a:srcRect l="9540" b="9621"/>
          <a:stretch/>
        </p:blipFill>
        <p:spPr>
          <a:xfrm>
            <a:off x="6554941" y="3512406"/>
            <a:ext cx="5177368" cy="2909661"/>
          </a:xfrm>
          <a:prstGeom prst="rect">
            <a:avLst/>
          </a:prstGeom>
          <a:ln>
            <a:noFill/>
          </a:ln>
          <a:effectLst>
            <a:softEdge rad="112500"/>
          </a:effectLst>
        </p:spPr>
      </p:pic>
      <p:sp>
        <p:nvSpPr>
          <p:cNvPr id="39942" name="Slide Number Placeholder 3">
            <a:extLst>
              <a:ext uri="{FF2B5EF4-FFF2-40B4-BE49-F238E27FC236}">
                <a16:creationId xmlns:a16="http://schemas.microsoft.com/office/drawing/2014/main" id="{A2D46D48-E00A-4C09-9E46-60D88E6A87F3}"/>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70BE7C22-ED41-4EBB-A2C0-CF0B2AA994C5}" type="slidenum">
              <a:rPr lang="en-ZA" altLang="en-US" sz="2800">
                <a:solidFill>
                  <a:srgbClr val="FFFFFF"/>
                </a:solidFill>
              </a:rPr>
              <a:pPr algn="ctr" eaLnBrk="1" hangingPunct="1">
                <a:spcBef>
                  <a:spcPct val="0"/>
                </a:spcBef>
                <a:buClrTx/>
                <a:buSzTx/>
                <a:buFontTx/>
                <a:buNone/>
              </a:pPr>
              <a:t>35</a:t>
            </a:fld>
            <a:endParaRPr lang="en-ZA" altLang="en-US" sz="2800">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3">
            <a:extLst>
              <a:ext uri="{FF2B5EF4-FFF2-40B4-BE49-F238E27FC236}">
                <a16:creationId xmlns:a16="http://schemas.microsoft.com/office/drawing/2014/main" id="{C63A2E6A-D36E-4849-A3D3-AB55D59CCBD7}"/>
              </a:ext>
            </a:extLst>
          </p:cNvPr>
          <p:cNvSpPr>
            <a:spLocks/>
          </p:cNvSpPr>
          <p:nvPr/>
        </p:nvSpPr>
        <p:spPr bwMode="auto">
          <a:xfrm>
            <a:off x="1016000" y="381000"/>
            <a:ext cx="10450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 altLang="en-US" sz="3600" b="1" dirty="0">
                <a:latin typeface="+mn-lt"/>
              </a:rPr>
              <a:t>SAHMS VEHICLES</a:t>
            </a:r>
          </a:p>
          <a:p>
            <a:pPr algn="ctr" eaLnBrk="1" hangingPunct="1">
              <a:spcBef>
                <a:spcPct val="0"/>
              </a:spcBef>
              <a:buFontTx/>
              <a:buNone/>
              <a:defRPr/>
            </a:pPr>
            <a:r>
              <a:rPr lang="en-ZA" altLang="en-US" sz="4600" dirty="0">
                <a:solidFill>
                  <a:srgbClr val="000000"/>
                </a:solidFill>
              </a:rPr>
              <a:t/>
            </a:r>
            <a:br>
              <a:rPr lang="en-ZA" altLang="en-US" sz="4600" dirty="0">
                <a:solidFill>
                  <a:srgbClr val="000000"/>
                </a:solidFill>
              </a:rPr>
            </a:br>
            <a:endParaRPr lang="en-ZA" altLang="en-US" sz="4600" dirty="0">
              <a:solidFill>
                <a:srgbClr val="000000"/>
              </a:solidFill>
            </a:endParaRPr>
          </a:p>
        </p:txBody>
      </p:sp>
      <p:sp>
        <p:nvSpPr>
          <p:cNvPr id="4" name="Rectángulo 3">
            <a:extLst>
              <a:ext uri="{FF2B5EF4-FFF2-40B4-BE49-F238E27FC236}">
                <a16:creationId xmlns:a16="http://schemas.microsoft.com/office/drawing/2014/main" id="{A4242A1E-115F-4421-885F-9F9A42619239}"/>
              </a:ext>
            </a:extLst>
          </p:cNvPr>
          <p:cNvSpPr/>
          <p:nvPr/>
        </p:nvSpPr>
        <p:spPr>
          <a:xfrm>
            <a:off x="1320800" y="1408113"/>
            <a:ext cx="9550400" cy="838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ZA" sz="3200" b="1" dirty="0"/>
              <a:t>IN PROCESS</a:t>
            </a:r>
            <a:endParaRPr lang="es-ES" sz="3200" b="1" dirty="0"/>
          </a:p>
        </p:txBody>
      </p:sp>
      <p:pic>
        <p:nvPicPr>
          <p:cNvPr id="40964" name="Imagen 2">
            <a:extLst>
              <a:ext uri="{FF2B5EF4-FFF2-40B4-BE49-F238E27FC236}">
                <a16:creationId xmlns:a16="http://schemas.microsoft.com/office/drawing/2014/main" id="{1582012B-D19D-43A2-8B9D-CB660DFAE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7439"/>
          <a:stretch>
            <a:fillRect/>
          </a:stretch>
        </p:blipFill>
        <p:spPr bwMode="auto">
          <a:xfrm>
            <a:off x="1979613" y="2362200"/>
            <a:ext cx="80391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Slide Number Placeholder 3">
            <a:extLst>
              <a:ext uri="{FF2B5EF4-FFF2-40B4-BE49-F238E27FC236}">
                <a16:creationId xmlns:a16="http://schemas.microsoft.com/office/drawing/2014/main" id="{D35A65D6-2A08-4BA5-99B7-3CBB63EF876D}"/>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DF777CFA-E0FA-4EA2-837A-26AC25402A4D}" type="slidenum">
              <a:rPr lang="en-ZA" altLang="en-US" sz="2800">
                <a:solidFill>
                  <a:srgbClr val="FFFFFF"/>
                </a:solidFill>
              </a:rPr>
              <a:pPr algn="ctr" eaLnBrk="1" hangingPunct="1">
                <a:spcBef>
                  <a:spcPct val="0"/>
                </a:spcBef>
                <a:buClrTx/>
                <a:buSzTx/>
                <a:buFontTx/>
                <a:buNone/>
              </a:pPr>
              <a:t>36</a:t>
            </a:fld>
            <a:endParaRPr lang="en-ZA" altLang="en-US" sz="2800">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id="{7CFF7F7A-0B12-4E65-B1D3-F0701BCDE171}"/>
              </a:ext>
            </a:extLst>
          </p:cNvPr>
          <p:cNvSpPr>
            <a:spLocks/>
          </p:cNvSpPr>
          <p:nvPr/>
        </p:nvSpPr>
        <p:spPr bwMode="auto">
          <a:xfrm>
            <a:off x="1016000" y="381000"/>
            <a:ext cx="10450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s-ES" altLang="en-US" sz="3600" b="1">
                <a:latin typeface="Calibri" panose="020F0502020204030204" pitchFamily="34" charset="0"/>
              </a:rPr>
              <a:t>SAHMS VEHICLES</a:t>
            </a:r>
          </a:p>
          <a:p>
            <a:pPr algn="ctr" eaLnBrk="1" hangingPunct="1">
              <a:spcBef>
                <a:spcPct val="0"/>
              </a:spcBef>
              <a:buClrTx/>
              <a:buSzTx/>
              <a:buFontTx/>
              <a:buNone/>
            </a:pPr>
            <a:r>
              <a:rPr lang="en-ZA" altLang="en-US" sz="3600" b="1">
                <a:latin typeface="Calibri" panose="020F0502020204030204" pitchFamily="34" charset="0"/>
              </a:rPr>
              <a:t/>
            </a:r>
            <a:br>
              <a:rPr lang="en-ZA" altLang="en-US" sz="3600" b="1">
                <a:latin typeface="Calibri" panose="020F0502020204030204" pitchFamily="34" charset="0"/>
              </a:rPr>
            </a:br>
            <a:endParaRPr lang="en-ZA" altLang="en-US" sz="3600" b="1">
              <a:latin typeface="Calibri" panose="020F0502020204030204" pitchFamily="34" charset="0"/>
            </a:endParaRPr>
          </a:p>
        </p:txBody>
      </p:sp>
      <p:sp>
        <p:nvSpPr>
          <p:cNvPr id="4" name="Rectángulo 3">
            <a:extLst>
              <a:ext uri="{FF2B5EF4-FFF2-40B4-BE49-F238E27FC236}">
                <a16:creationId xmlns:a16="http://schemas.microsoft.com/office/drawing/2014/main" id="{98EBAB2E-B5FB-4E61-A38E-5F8D6B9F8B24}"/>
              </a:ext>
            </a:extLst>
          </p:cNvPr>
          <p:cNvSpPr/>
          <p:nvPr/>
        </p:nvSpPr>
        <p:spPr>
          <a:xfrm>
            <a:off x="1320800" y="1406525"/>
            <a:ext cx="9550400" cy="838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ZA" sz="3200" b="1" dirty="0"/>
              <a:t>AFTER</a:t>
            </a:r>
            <a:endParaRPr lang="es-ES" sz="3200" b="1" dirty="0"/>
          </a:p>
        </p:txBody>
      </p:sp>
      <p:pic>
        <p:nvPicPr>
          <p:cNvPr id="5" name="Imagen 4">
            <a:extLst>
              <a:ext uri="{FF2B5EF4-FFF2-40B4-BE49-F238E27FC236}">
                <a16:creationId xmlns:a16="http://schemas.microsoft.com/office/drawing/2014/main" id="{FF2621C2-CD70-45E7-BE5B-99753297044F}"/>
              </a:ext>
            </a:extLst>
          </p:cNvPr>
          <p:cNvPicPr>
            <a:picLocks noChangeAspect="1"/>
          </p:cNvPicPr>
          <p:nvPr/>
        </p:nvPicPr>
        <p:blipFill rotWithShape="1">
          <a:blip r:embed="rId2"/>
          <a:srcRect b="13603"/>
          <a:stretch/>
        </p:blipFill>
        <p:spPr>
          <a:xfrm>
            <a:off x="430953" y="2086618"/>
            <a:ext cx="6104016" cy="2966445"/>
          </a:xfrm>
          <a:prstGeom prst="rect">
            <a:avLst/>
          </a:prstGeom>
          <a:ln>
            <a:noFill/>
          </a:ln>
          <a:effectLst>
            <a:softEdge rad="112500"/>
          </a:effectLst>
        </p:spPr>
      </p:pic>
      <p:pic>
        <p:nvPicPr>
          <p:cNvPr id="7" name="Imagen 6">
            <a:extLst>
              <a:ext uri="{FF2B5EF4-FFF2-40B4-BE49-F238E27FC236}">
                <a16:creationId xmlns:a16="http://schemas.microsoft.com/office/drawing/2014/main" id="{EE469D1F-5BBB-46E4-B85C-6206B5DCA111}"/>
              </a:ext>
            </a:extLst>
          </p:cNvPr>
          <p:cNvPicPr>
            <a:picLocks noChangeAspect="1"/>
          </p:cNvPicPr>
          <p:nvPr/>
        </p:nvPicPr>
        <p:blipFill rotWithShape="1">
          <a:blip r:embed="rId3"/>
          <a:srcRect l="7167" b="9008"/>
          <a:stretch/>
        </p:blipFill>
        <p:spPr>
          <a:xfrm>
            <a:off x="6407656" y="3296873"/>
            <a:ext cx="5185643" cy="2859061"/>
          </a:xfrm>
          <a:prstGeom prst="rect">
            <a:avLst/>
          </a:prstGeom>
          <a:ln>
            <a:noFill/>
          </a:ln>
          <a:effectLst>
            <a:softEdge rad="112500"/>
          </a:effectLst>
        </p:spPr>
      </p:pic>
      <p:sp>
        <p:nvSpPr>
          <p:cNvPr id="41990" name="Slide Number Placeholder 3">
            <a:extLst>
              <a:ext uri="{FF2B5EF4-FFF2-40B4-BE49-F238E27FC236}">
                <a16:creationId xmlns:a16="http://schemas.microsoft.com/office/drawing/2014/main" id="{775DBCE8-C8AE-407F-90EE-B6F40EC53604}"/>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85955311-B9F5-4F3F-A7BD-605BFAB8D8C6}" type="slidenum">
              <a:rPr lang="en-ZA" altLang="en-US" sz="2800">
                <a:solidFill>
                  <a:srgbClr val="FFFFFF"/>
                </a:solidFill>
              </a:rPr>
              <a:pPr algn="ctr" eaLnBrk="1" hangingPunct="1">
                <a:spcBef>
                  <a:spcPct val="0"/>
                </a:spcBef>
                <a:buClrTx/>
                <a:buSzTx/>
                <a:buFontTx/>
                <a:buNone/>
              </a:pPr>
              <a:t>37</a:t>
            </a:fld>
            <a:endParaRPr lang="en-ZA" altLang="en-US" sz="280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3">
            <a:extLst>
              <a:ext uri="{FF2B5EF4-FFF2-40B4-BE49-F238E27FC236}">
                <a16:creationId xmlns:a16="http://schemas.microsoft.com/office/drawing/2014/main" id="{8BC75385-83E0-43ED-8197-06D9B1BCFFB1}"/>
              </a:ext>
            </a:extLst>
          </p:cNvPr>
          <p:cNvSpPr>
            <a:spLocks/>
          </p:cNvSpPr>
          <p:nvPr/>
        </p:nvSpPr>
        <p:spPr bwMode="auto">
          <a:xfrm>
            <a:off x="1016000" y="381000"/>
            <a:ext cx="10450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 altLang="en-US" sz="3600" b="1" dirty="0">
                <a:latin typeface="+mn-lt"/>
              </a:rPr>
              <a:t>SAHMS VEHICLES</a:t>
            </a:r>
          </a:p>
          <a:p>
            <a:pPr algn="ctr" eaLnBrk="1" hangingPunct="1">
              <a:spcBef>
                <a:spcPct val="0"/>
              </a:spcBef>
              <a:buFontTx/>
              <a:buNone/>
              <a:defRPr/>
            </a:pPr>
            <a:r>
              <a:rPr lang="en-ZA" altLang="en-US" sz="3600" b="1" dirty="0">
                <a:latin typeface="+mn-lt"/>
              </a:rPr>
              <a:t/>
            </a:r>
            <a:br>
              <a:rPr lang="en-ZA" altLang="en-US" sz="3600" b="1" dirty="0">
                <a:latin typeface="+mn-lt"/>
              </a:rPr>
            </a:br>
            <a:endParaRPr lang="en-ZA" altLang="en-US" sz="3600" b="1" dirty="0">
              <a:latin typeface="+mn-lt"/>
            </a:endParaRPr>
          </a:p>
        </p:txBody>
      </p:sp>
      <p:sp>
        <p:nvSpPr>
          <p:cNvPr id="4" name="Rectángulo 3">
            <a:extLst>
              <a:ext uri="{FF2B5EF4-FFF2-40B4-BE49-F238E27FC236}">
                <a16:creationId xmlns:a16="http://schemas.microsoft.com/office/drawing/2014/main" id="{200425F2-CC0B-4D7D-B9EC-73BF85B088E9}"/>
              </a:ext>
            </a:extLst>
          </p:cNvPr>
          <p:cNvSpPr/>
          <p:nvPr/>
        </p:nvSpPr>
        <p:spPr>
          <a:xfrm>
            <a:off x="1320800" y="1408113"/>
            <a:ext cx="9550400" cy="838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ZA" sz="3200" b="1" dirty="0"/>
              <a:t>AFTER</a:t>
            </a:r>
            <a:endParaRPr lang="es-ES" sz="3200" b="1" dirty="0"/>
          </a:p>
        </p:txBody>
      </p:sp>
      <p:pic>
        <p:nvPicPr>
          <p:cNvPr id="43012" name="Imagen 2">
            <a:extLst>
              <a:ext uri="{FF2B5EF4-FFF2-40B4-BE49-F238E27FC236}">
                <a16:creationId xmlns:a16="http://schemas.microsoft.com/office/drawing/2014/main" id="{E3B46CCB-5C88-4B42-843B-390BE9EC6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350" y="2089150"/>
            <a:ext cx="78613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Slide Number Placeholder 3">
            <a:extLst>
              <a:ext uri="{FF2B5EF4-FFF2-40B4-BE49-F238E27FC236}">
                <a16:creationId xmlns:a16="http://schemas.microsoft.com/office/drawing/2014/main" id="{EA489386-E08F-420C-A303-E4F22BC81989}"/>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2270599D-D33E-4BAC-AD86-D7125E3CEFC1}" type="slidenum">
              <a:rPr lang="en-ZA" altLang="en-US" sz="2800">
                <a:solidFill>
                  <a:srgbClr val="FFFFFF"/>
                </a:solidFill>
              </a:rPr>
              <a:pPr algn="ctr" eaLnBrk="1" hangingPunct="1">
                <a:spcBef>
                  <a:spcPct val="0"/>
                </a:spcBef>
                <a:buClrTx/>
                <a:buSzTx/>
                <a:buFontTx/>
                <a:buNone/>
              </a:pPr>
              <a:t>38</a:t>
            </a:fld>
            <a:endParaRPr lang="en-ZA" altLang="en-US" sz="280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3">
            <a:extLst>
              <a:ext uri="{FF2B5EF4-FFF2-40B4-BE49-F238E27FC236}">
                <a16:creationId xmlns:a16="http://schemas.microsoft.com/office/drawing/2014/main" id="{AA074A60-1FD5-40E3-84FF-1748214DAE6B}"/>
              </a:ext>
            </a:extLst>
          </p:cNvPr>
          <p:cNvSpPr>
            <a:spLocks/>
          </p:cNvSpPr>
          <p:nvPr/>
        </p:nvSpPr>
        <p:spPr bwMode="auto">
          <a:xfrm>
            <a:off x="254000" y="-50800"/>
            <a:ext cx="10196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 altLang="en-US" sz="3600" b="1" dirty="0">
                <a:latin typeface="+mn-lt"/>
              </a:rPr>
              <a:t>PICTURES OF OTHER CAPABILITIES PROJECT THUSANO HAS  RESTORED</a:t>
            </a:r>
            <a:endParaRPr lang="en-ZA" altLang="en-US" sz="3600" b="1" dirty="0">
              <a:latin typeface="+mn-lt"/>
            </a:endParaRPr>
          </a:p>
        </p:txBody>
      </p:sp>
      <p:pic>
        <p:nvPicPr>
          <p:cNvPr id="44035" name="Picture 4">
            <a:extLst>
              <a:ext uri="{FF2B5EF4-FFF2-40B4-BE49-F238E27FC236}">
                <a16:creationId xmlns:a16="http://schemas.microsoft.com/office/drawing/2014/main" id="{4494EA88-7433-4893-8D76-DD4905CC3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613" y="1803400"/>
            <a:ext cx="7278687"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9FA4EE44-667C-4B9C-AB1B-79D9129C889B}"/>
              </a:ext>
            </a:extLst>
          </p:cNvPr>
          <p:cNvGrpSpPr>
            <a:grpSpLocks/>
          </p:cNvGrpSpPr>
          <p:nvPr/>
        </p:nvGrpSpPr>
        <p:grpSpPr bwMode="auto">
          <a:xfrm>
            <a:off x="4812665" y="5956300"/>
            <a:ext cx="1752600" cy="387350"/>
            <a:chOff x="7377" y="7404"/>
            <a:chExt cx="2760" cy="610"/>
          </a:xfrm>
          <a:solidFill>
            <a:srgbClr val="FFFF00"/>
          </a:solidFill>
        </p:grpSpPr>
        <p:sp>
          <p:nvSpPr>
            <p:cNvPr id="7" name="AutoShape 202">
              <a:extLst>
                <a:ext uri="{FF2B5EF4-FFF2-40B4-BE49-F238E27FC236}">
                  <a16:creationId xmlns:a16="http://schemas.microsoft.com/office/drawing/2014/main" id="{06EF0056-A750-40EC-B1E4-AC12F4579F0E}"/>
                </a:ext>
              </a:extLst>
            </p:cNvPr>
            <p:cNvSpPr>
              <a:spLocks/>
            </p:cNvSpPr>
            <p:nvPr/>
          </p:nvSpPr>
          <p:spPr bwMode="auto">
            <a:xfrm>
              <a:off x="7377" y="7404"/>
              <a:ext cx="2760" cy="610"/>
            </a:xfrm>
            <a:custGeom>
              <a:avLst/>
              <a:gdLst>
                <a:gd name="T0" fmla="+- 0 10138 7378"/>
                <a:gd name="T1" fmla="*/ T0 w 2760"/>
                <a:gd name="T2" fmla="+- 0 8014 7404"/>
                <a:gd name="T3" fmla="*/ 8014 h 610"/>
                <a:gd name="T4" fmla="+- 0 7378 7378"/>
                <a:gd name="T5" fmla="*/ T4 w 2760"/>
                <a:gd name="T6" fmla="+- 0 8014 7404"/>
                <a:gd name="T7" fmla="*/ 8014 h 610"/>
                <a:gd name="T8" fmla="+- 0 7378 7378"/>
                <a:gd name="T9" fmla="*/ T8 w 2760"/>
                <a:gd name="T10" fmla="+- 0 7404 7404"/>
                <a:gd name="T11" fmla="*/ 7404 h 610"/>
                <a:gd name="T12" fmla="+- 0 10138 7378"/>
                <a:gd name="T13" fmla="*/ T12 w 2760"/>
                <a:gd name="T14" fmla="+- 0 7404 7404"/>
                <a:gd name="T15" fmla="*/ 7404 h 610"/>
                <a:gd name="T16" fmla="+- 0 10138 7378"/>
                <a:gd name="T17" fmla="*/ T16 w 2760"/>
                <a:gd name="T18" fmla="+- 0 7423 7404"/>
                <a:gd name="T19" fmla="*/ 7423 h 610"/>
                <a:gd name="T20" fmla="+- 0 7418 7378"/>
                <a:gd name="T21" fmla="*/ T20 w 2760"/>
                <a:gd name="T22" fmla="+- 0 7423 7404"/>
                <a:gd name="T23" fmla="*/ 7423 h 610"/>
                <a:gd name="T24" fmla="+- 0 7397 7378"/>
                <a:gd name="T25" fmla="*/ T24 w 2760"/>
                <a:gd name="T26" fmla="+- 0 7442 7404"/>
                <a:gd name="T27" fmla="*/ 7442 h 610"/>
                <a:gd name="T28" fmla="+- 0 7418 7378"/>
                <a:gd name="T29" fmla="*/ T28 w 2760"/>
                <a:gd name="T30" fmla="+- 0 7442 7404"/>
                <a:gd name="T31" fmla="*/ 7442 h 610"/>
                <a:gd name="T32" fmla="+- 0 7418 7378"/>
                <a:gd name="T33" fmla="*/ T32 w 2760"/>
                <a:gd name="T34" fmla="+- 0 7973 7404"/>
                <a:gd name="T35" fmla="*/ 7973 h 610"/>
                <a:gd name="T36" fmla="+- 0 7397 7378"/>
                <a:gd name="T37" fmla="*/ T36 w 2760"/>
                <a:gd name="T38" fmla="+- 0 7973 7404"/>
                <a:gd name="T39" fmla="*/ 7973 h 610"/>
                <a:gd name="T40" fmla="+- 0 7418 7378"/>
                <a:gd name="T41" fmla="*/ T40 w 2760"/>
                <a:gd name="T42" fmla="+- 0 7992 7404"/>
                <a:gd name="T43" fmla="*/ 7992 h 610"/>
                <a:gd name="T44" fmla="+- 0 10138 7378"/>
                <a:gd name="T45" fmla="*/ T44 w 2760"/>
                <a:gd name="T46" fmla="+- 0 7992 7404"/>
                <a:gd name="T47" fmla="*/ 7992 h 610"/>
                <a:gd name="T48" fmla="+- 0 10138 7378"/>
                <a:gd name="T49" fmla="*/ T48 w 2760"/>
                <a:gd name="T50" fmla="+- 0 8014 7404"/>
                <a:gd name="T51" fmla="*/ 8014 h 610"/>
                <a:gd name="T52" fmla="+- 0 7418 7378"/>
                <a:gd name="T53" fmla="*/ T52 w 2760"/>
                <a:gd name="T54" fmla="+- 0 7442 7404"/>
                <a:gd name="T55" fmla="*/ 7442 h 610"/>
                <a:gd name="T56" fmla="+- 0 7397 7378"/>
                <a:gd name="T57" fmla="*/ T56 w 2760"/>
                <a:gd name="T58" fmla="+- 0 7442 7404"/>
                <a:gd name="T59" fmla="*/ 7442 h 610"/>
                <a:gd name="T60" fmla="+- 0 7418 7378"/>
                <a:gd name="T61" fmla="*/ T60 w 2760"/>
                <a:gd name="T62" fmla="+- 0 7423 7404"/>
                <a:gd name="T63" fmla="*/ 7423 h 610"/>
                <a:gd name="T64" fmla="+- 0 7418 7378"/>
                <a:gd name="T65" fmla="*/ T64 w 2760"/>
                <a:gd name="T66" fmla="+- 0 7442 7404"/>
                <a:gd name="T67" fmla="*/ 7442 h 610"/>
                <a:gd name="T68" fmla="+- 0 10097 7378"/>
                <a:gd name="T69" fmla="*/ T68 w 2760"/>
                <a:gd name="T70" fmla="+- 0 7442 7404"/>
                <a:gd name="T71" fmla="*/ 7442 h 610"/>
                <a:gd name="T72" fmla="+- 0 7418 7378"/>
                <a:gd name="T73" fmla="*/ T72 w 2760"/>
                <a:gd name="T74" fmla="+- 0 7442 7404"/>
                <a:gd name="T75" fmla="*/ 7442 h 610"/>
                <a:gd name="T76" fmla="+- 0 7418 7378"/>
                <a:gd name="T77" fmla="*/ T76 w 2760"/>
                <a:gd name="T78" fmla="+- 0 7423 7404"/>
                <a:gd name="T79" fmla="*/ 7423 h 610"/>
                <a:gd name="T80" fmla="+- 0 10097 7378"/>
                <a:gd name="T81" fmla="*/ T80 w 2760"/>
                <a:gd name="T82" fmla="+- 0 7423 7404"/>
                <a:gd name="T83" fmla="*/ 7423 h 610"/>
                <a:gd name="T84" fmla="+- 0 10097 7378"/>
                <a:gd name="T85" fmla="*/ T84 w 2760"/>
                <a:gd name="T86" fmla="+- 0 7442 7404"/>
                <a:gd name="T87" fmla="*/ 7442 h 610"/>
                <a:gd name="T88" fmla="+- 0 10097 7378"/>
                <a:gd name="T89" fmla="*/ T88 w 2760"/>
                <a:gd name="T90" fmla="+- 0 7992 7404"/>
                <a:gd name="T91" fmla="*/ 7992 h 610"/>
                <a:gd name="T92" fmla="+- 0 10097 7378"/>
                <a:gd name="T93" fmla="*/ T92 w 2760"/>
                <a:gd name="T94" fmla="+- 0 7423 7404"/>
                <a:gd name="T95" fmla="*/ 7423 h 610"/>
                <a:gd name="T96" fmla="+- 0 10118 7378"/>
                <a:gd name="T97" fmla="*/ T96 w 2760"/>
                <a:gd name="T98" fmla="+- 0 7442 7404"/>
                <a:gd name="T99" fmla="*/ 7442 h 610"/>
                <a:gd name="T100" fmla="+- 0 10138 7378"/>
                <a:gd name="T101" fmla="*/ T100 w 2760"/>
                <a:gd name="T102" fmla="+- 0 7442 7404"/>
                <a:gd name="T103" fmla="*/ 7442 h 610"/>
                <a:gd name="T104" fmla="+- 0 10138 7378"/>
                <a:gd name="T105" fmla="*/ T104 w 2760"/>
                <a:gd name="T106" fmla="+- 0 7973 7404"/>
                <a:gd name="T107" fmla="*/ 7973 h 610"/>
                <a:gd name="T108" fmla="+- 0 10118 7378"/>
                <a:gd name="T109" fmla="*/ T108 w 2760"/>
                <a:gd name="T110" fmla="+- 0 7973 7404"/>
                <a:gd name="T111" fmla="*/ 7973 h 610"/>
                <a:gd name="T112" fmla="+- 0 10097 7378"/>
                <a:gd name="T113" fmla="*/ T112 w 2760"/>
                <a:gd name="T114" fmla="+- 0 7992 7404"/>
                <a:gd name="T115" fmla="*/ 7992 h 610"/>
                <a:gd name="T116" fmla="+- 0 10138 7378"/>
                <a:gd name="T117" fmla="*/ T116 w 2760"/>
                <a:gd name="T118" fmla="+- 0 7442 7404"/>
                <a:gd name="T119" fmla="*/ 7442 h 610"/>
                <a:gd name="T120" fmla="+- 0 10118 7378"/>
                <a:gd name="T121" fmla="*/ T120 w 2760"/>
                <a:gd name="T122" fmla="+- 0 7442 7404"/>
                <a:gd name="T123" fmla="*/ 7442 h 610"/>
                <a:gd name="T124" fmla="+- 0 10097 7378"/>
                <a:gd name="T125" fmla="*/ T124 w 2760"/>
                <a:gd name="T126" fmla="+- 0 7423 7404"/>
                <a:gd name="T127" fmla="*/ 7423 h 610"/>
                <a:gd name="T128" fmla="+- 0 10138 7378"/>
                <a:gd name="T129" fmla="*/ T128 w 2760"/>
                <a:gd name="T130" fmla="+- 0 7423 7404"/>
                <a:gd name="T131" fmla="*/ 7423 h 610"/>
                <a:gd name="T132" fmla="+- 0 10138 7378"/>
                <a:gd name="T133" fmla="*/ T132 w 2760"/>
                <a:gd name="T134" fmla="+- 0 7442 7404"/>
                <a:gd name="T135" fmla="*/ 7442 h 610"/>
                <a:gd name="T136" fmla="+- 0 7418 7378"/>
                <a:gd name="T137" fmla="*/ T136 w 2760"/>
                <a:gd name="T138" fmla="+- 0 7992 7404"/>
                <a:gd name="T139" fmla="*/ 7992 h 610"/>
                <a:gd name="T140" fmla="+- 0 7397 7378"/>
                <a:gd name="T141" fmla="*/ T140 w 2760"/>
                <a:gd name="T142" fmla="+- 0 7973 7404"/>
                <a:gd name="T143" fmla="*/ 7973 h 610"/>
                <a:gd name="T144" fmla="+- 0 7418 7378"/>
                <a:gd name="T145" fmla="*/ T144 w 2760"/>
                <a:gd name="T146" fmla="+- 0 7973 7404"/>
                <a:gd name="T147" fmla="*/ 7973 h 610"/>
                <a:gd name="T148" fmla="+- 0 7418 7378"/>
                <a:gd name="T149" fmla="*/ T148 w 2760"/>
                <a:gd name="T150" fmla="+- 0 7992 7404"/>
                <a:gd name="T151" fmla="*/ 7992 h 610"/>
                <a:gd name="T152" fmla="+- 0 10097 7378"/>
                <a:gd name="T153" fmla="*/ T152 w 2760"/>
                <a:gd name="T154" fmla="+- 0 7992 7404"/>
                <a:gd name="T155" fmla="*/ 7992 h 610"/>
                <a:gd name="T156" fmla="+- 0 7418 7378"/>
                <a:gd name="T157" fmla="*/ T156 w 2760"/>
                <a:gd name="T158" fmla="+- 0 7992 7404"/>
                <a:gd name="T159" fmla="*/ 7992 h 610"/>
                <a:gd name="T160" fmla="+- 0 7418 7378"/>
                <a:gd name="T161" fmla="*/ T160 w 2760"/>
                <a:gd name="T162" fmla="+- 0 7973 7404"/>
                <a:gd name="T163" fmla="*/ 7973 h 610"/>
                <a:gd name="T164" fmla="+- 0 10097 7378"/>
                <a:gd name="T165" fmla="*/ T164 w 2760"/>
                <a:gd name="T166" fmla="+- 0 7973 7404"/>
                <a:gd name="T167" fmla="*/ 7973 h 610"/>
                <a:gd name="T168" fmla="+- 0 10097 7378"/>
                <a:gd name="T169" fmla="*/ T168 w 2760"/>
                <a:gd name="T170" fmla="+- 0 7992 7404"/>
                <a:gd name="T171" fmla="*/ 7992 h 610"/>
                <a:gd name="T172" fmla="+- 0 10138 7378"/>
                <a:gd name="T173" fmla="*/ T172 w 2760"/>
                <a:gd name="T174" fmla="+- 0 7992 7404"/>
                <a:gd name="T175" fmla="*/ 7992 h 610"/>
                <a:gd name="T176" fmla="+- 0 10097 7378"/>
                <a:gd name="T177" fmla="*/ T176 w 2760"/>
                <a:gd name="T178" fmla="+- 0 7992 7404"/>
                <a:gd name="T179" fmla="*/ 7992 h 610"/>
                <a:gd name="T180" fmla="+- 0 10118 7378"/>
                <a:gd name="T181" fmla="*/ T180 w 2760"/>
                <a:gd name="T182" fmla="+- 0 7973 7404"/>
                <a:gd name="T183" fmla="*/ 7973 h 610"/>
                <a:gd name="T184" fmla="+- 0 10138 7378"/>
                <a:gd name="T185" fmla="*/ T184 w 2760"/>
                <a:gd name="T186" fmla="+- 0 7973 7404"/>
                <a:gd name="T187" fmla="*/ 7973 h 610"/>
                <a:gd name="T188" fmla="+- 0 10138 7378"/>
                <a:gd name="T189" fmla="*/ T188 w 2760"/>
                <a:gd name="T190" fmla="+- 0 7992 7404"/>
                <a:gd name="T191" fmla="*/ 7992 h 6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760" h="610">
                  <a:moveTo>
                    <a:pt x="2760" y="610"/>
                  </a:moveTo>
                  <a:lnTo>
                    <a:pt x="0" y="610"/>
                  </a:lnTo>
                  <a:lnTo>
                    <a:pt x="0" y="0"/>
                  </a:lnTo>
                  <a:lnTo>
                    <a:pt x="2760" y="0"/>
                  </a:lnTo>
                  <a:lnTo>
                    <a:pt x="2760" y="19"/>
                  </a:lnTo>
                  <a:lnTo>
                    <a:pt x="40" y="19"/>
                  </a:lnTo>
                  <a:lnTo>
                    <a:pt x="19" y="38"/>
                  </a:lnTo>
                  <a:lnTo>
                    <a:pt x="40" y="38"/>
                  </a:lnTo>
                  <a:lnTo>
                    <a:pt x="40" y="569"/>
                  </a:lnTo>
                  <a:lnTo>
                    <a:pt x="19" y="569"/>
                  </a:lnTo>
                  <a:lnTo>
                    <a:pt x="40" y="588"/>
                  </a:lnTo>
                  <a:lnTo>
                    <a:pt x="2760" y="588"/>
                  </a:lnTo>
                  <a:lnTo>
                    <a:pt x="2760" y="610"/>
                  </a:lnTo>
                  <a:close/>
                  <a:moveTo>
                    <a:pt x="40" y="38"/>
                  </a:moveTo>
                  <a:lnTo>
                    <a:pt x="19" y="38"/>
                  </a:lnTo>
                  <a:lnTo>
                    <a:pt x="40" y="19"/>
                  </a:lnTo>
                  <a:lnTo>
                    <a:pt x="40" y="38"/>
                  </a:lnTo>
                  <a:close/>
                  <a:moveTo>
                    <a:pt x="2719" y="38"/>
                  </a:moveTo>
                  <a:lnTo>
                    <a:pt x="40" y="38"/>
                  </a:lnTo>
                  <a:lnTo>
                    <a:pt x="40" y="19"/>
                  </a:lnTo>
                  <a:lnTo>
                    <a:pt x="2719" y="19"/>
                  </a:lnTo>
                  <a:lnTo>
                    <a:pt x="2719" y="38"/>
                  </a:lnTo>
                  <a:close/>
                  <a:moveTo>
                    <a:pt x="2719" y="588"/>
                  </a:moveTo>
                  <a:lnTo>
                    <a:pt x="2719" y="19"/>
                  </a:lnTo>
                  <a:lnTo>
                    <a:pt x="2740" y="38"/>
                  </a:lnTo>
                  <a:lnTo>
                    <a:pt x="2760" y="38"/>
                  </a:lnTo>
                  <a:lnTo>
                    <a:pt x="2760" y="569"/>
                  </a:lnTo>
                  <a:lnTo>
                    <a:pt x="2740" y="569"/>
                  </a:lnTo>
                  <a:lnTo>
                    <a:pt x="2719" y="588"/>
                  </a:lnTo>
                  <a:close/>
                  <a:moveTo>
                    <a:pt x="2760" y="38"/>
                  </a:moveTo>
                  <a:lnTo>
                    <a:pt x="2740" y="38"/>
                  </a:lnTo>
                  <a:lnTo>
                    <a:pt x="2719" y="19"/>
                  </a:lnTo>
                  <a:lnTo>
                    <a:pt x="2760" y="19"/>
                  </a:lnTo>
                  <a:lnTo>
                    <a:pt x="2760" y="38"/>
                  </a:lnTo>
                  <a:close/>
                  <a:moveTo>
                    <a:pt x="40" y="588"/>
                  </a:moveTo>
                  <a:lnTo>
                    <a:pt x="19" y="569"/>
                  </a:lnTo>
                  <a:lnTo>
                    <a:pt x="40" y="569"/>
                  </a:lnTo>
                  <a:lnTo>
                    <a:pt x="40" y="588"/>
                  </a:lnTo>
                  <a:close/>
                  <a:moveTo>
                    <a:pt x="2719" y="588"/>
                  </a:moveTo>
                  <a:lnTo>
                    <a:pt x="40" y="588"/>
                  </a:lnTo>
                  <a:lnTo>
                    <a:pt x="40" y="569"/>
                  </a:lnTo>
                  <a:lnTo>
                    <a:pt x="2719" y="569"/>
                  </a:lnTo>
                  <a:lnTo>
                    <a:pt x="2719" y="588"/>
                  </a:lnTo>
                  <a:close/>
                  <a:moveTo>
                    <a:pt x="2760" y="588"/>
                  </a:moveTo>
                  <a:lnTo>
                    <a:pt x="2719" y="588"/>
                  </a:lnTo>
                  <a:lnTo>
                    <a:pt x="2740" y="569"/>
                  </a:lnTo>
                  <a:lnTo>
                    <a:pt x="2760" y="569"/>
                  </a:lnTo>
                  <a:lnTo>
                    <a:pt x="2760" y="5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upright="1"/>
            <a:lstStyle/>
            <a:p>
              <a:pPr>
                <a:defRPr/>
              </a:pPr>
              <a:endParaRPr lang="en-ZA"/>
            </a:p>
          </p:txBody>
        </p:sp>
        <p:sp>
          <p:nvSpPr>
            <p:cNvPr id="8" name="Text Box 201">
              <a:extLst>
                <a:ext uri="{FF2B5EF4-FFF2-40B4-BE49-F238E27FC236}">
                  <a16:creationId xmlns:a16="http://schemas.microsoft.com/office/drawing/2014/main" id="{A9F479A2-BE02-4877-8F50-676197B21B66}"/>
                </a:ext>
              </a:extLst>
            </p:cNvPr>
            <p:cNvSpPr txBox="1">
              <a:spLocks noChangeArrowheads="1"/>
            </p:cNvSpPr>
            <p:nvPr/>
          </p:nvSpPr>
          <p:spPr bwMode="auto">
            <a:xfrm>
              <a:off x="7377" y="7404"/>
              <a:ext cx="2760" cy="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upright="1"/>
            <a:lstStyle/>
            <a:p>
              <a:pPr marL="12065">
                <a:spcBef>
                  <a:spcPts val="610"/>
                </a:spcBef>
                <a:spcAft>
                  <a:spcPts val="0"/>
                </a:spcAft>
                <a:tabLst>
                  <a:tab pos="249555" algn="l"/>
                  <a:tab pos="1739900" algn="l"/>
                </a:tabLst>
                <a:defRPr/>
              </a:pPr>
              <a:r>
                <a:rPr lang="en-ZA" sz="1600">
                  <a:solidFill>
                    <a:srgbClr val="0000FF"/>
                  </a:solidFill>
                  <a:latin typeface="Times New Roman"/>
                  <a:ea typeface="Arial"/>
                  <a:cs typeface="Arial"/>
                </a:rPr>
                <a:t> </a:t>
              </a:r>
              <a:r>
                <a:rPr lang="en-US" sz="1600">
                  <a:solidFill>
                    <a:srgbClr val="0000FF"/>
                  </a:solidFill>
                  <a:latin typeface="Times New Roman"/>
                  <a:ea typeface="Arial"/>
                  <a:cs typeface="Arial"/>
                </a:rPr>
                <a:t>	</a:t>
              </a:r>
              <a:r>
                <a:rPr lang="en-US" sz="1600" b="1">
                  <a:solidFill>
                    <a:srgbClr val="0000FF"/>
                  </a:solidFill>
                  <a:latin typeface="Arial"/>
                  <a:ea typeface="Arial"/>
                </a:rPr>
                <a:t>Casspir</a:t>
              </a:r>
              <a:r>
                <a:rPr lang="en-US" sz="1600" b="1" spc="-35">
                  <a:solidFill>
                    <a:srgbClr val="0000FF"/>
                  </a:solidFill>
                  <a:latin typeface="Arial"/>
                  <a:ea typeface="Arial"/>
                </a:rPr>
                <a:t> </a:t>
              </a:r>
              <a:r>
                <a:rPr lang="en-US" sz="1600" b="1">
                  <a:solidFill>
                    <a:srgbClr val="0000FF"/>
                  </a:solidFill>
                  <a:latin typeface="Arial"/>
                  <a:ea typeface="Arial"/>
                </a:rPr>
                <a:t>Mklll	</a:t>
              </a:r>
              <a:endParaRPr lang="en-ZA" sz="1100">
                <a:latin typeface="Arial"/>
                <a:ea typeface="Arial"/>
              </a:endParaRPr>
            </a:p>
          </p:txBody>
        </p:sp>
      </p:grpSp>
      <p:sp>
        <p:nvSpPr>
          <p:cNvPr id="44037" name="Slide Number Placeholder 3">
            <a:extLst>
              <a:ext uri="{FF2B5EF4-FFF2-40B4-BE49-F238E27FC236}">
                <a16:creationId xmlns:a16="http://schemas.microsoft.com/office/drawing/2014/main" id="{B242C7C6-429E-47FA-97BC-110D00696E08}"/>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17A12454-C055-4D73-8C0D-CB52341A8737}" type="slidenum">
              <a:rPr lang="en-ZA" altLang="en-US" sz="2800">
                <a:solidFill>
                  <a:srgbClr val="FFFFFF"/>
                </a:solidFill>
              </a:rPr>
              <a:pPr algn="ctr" eaLnBrk="1" hangingPunct="1">
                <a:spcBef>
                  <a:spcPct val="0"/>
                </a:spcBef>
                <a:buClrTx/>
                <a:buSzTx/>
                <a:buFontTx/>
                <a:buNone/>
              </a:pPr>
              <a:t>39</a:t>
            </a:fld>
            <a:endParaRPr lang="en-ZA" altLang="en-US" sz="2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3885946-943D-4B5D-8EB3-97D4ABB7653D}"/>
              </a:ext>
            </a:extLst>
          </p:cNvPr>
          <p:cNvSpPr>
            <a:spLocks noGrp="1"/>
          </p:cNvSpPr>
          <p:nvPr>
            <p:ph type="title"/>
          </p:nvPr>
        </p:nvSpPr>
        <p:spPr>
          <a:xfrm>
            <a:off x="646113" y="0"/>
            <a:ext cx="9404350" cy="1400175"/>
          </a:xfrm>
        </p:spPr>
        <p:txBody>
          <a:bodyPr/>
          <a:lstStyle/>
          <a:p>
            <a:pPr algn="ctr" eaLnBrk="1" hangingPunct="1"/>
            <a:r>
              <a:rPr lang="en-ZA" altLang="en-US" b="1"/>
              <a:t>BACKGROUND</a:t>
            </a:r>
            <a:endParaRPr lang="en-GB" altLang="en-US" b="1"/>
          </a:p>
        </p:txBody>
      </p:sp>
      <p:sp>
        <p:nvSpPr>
          <p:cNvPr id="8195" name="Rectangle 3">
            <a:extLst>
              <a:ext uri="{FF2B5EF4-FFF2-40B4-BE49-F238E27FC236}">
                <a16:creationId xmlns:a16="http://schemas.microsoft.com/office/drawing/2014/main" id="{618245E2-EBBF-4FBB-B088-C55995B7A213}"/>
              </a:ext>
            </a:extLst>
          </p:cNvPr>
          <p:cNvSpPr>
            <a:spLocks noGrp="1"/>
          </p:cNvSpPr>
          <p:nvPr>
            <p:ph type="body" idx="1"/>
          </p:nvPr>
        </p:nvSpPr>
        <p:spPr>
          <a:xfrm>
            <a:off x="444500" y="844550"/>
            <a:ext cx="9907588" cy="4745038"/>
          </a:xfrm>
        </p:spPr>
        <p:txBody>
          <a:bodyPr/>
          <a:lstStyle/>
          <a:p>
            <a:pPr algn="just" eaLnBrk="1" hangingPunct="1">
              <a:lnSpc>
                <a:spcPct val="80000"/>
              </a:lnSpc>
            </a:pPr>
            <a:r>
              <a:rPr lang="en-ZA" altLang="en-US" dirty="0"/>
              <a:t>Since the year 2000, the South African National Defence Force (SANDF)  just like any other state Department,  started experiencing huge budget cuts  which was due to the declining </a:t>
            </a:r>
            <a:r>
              <a:rPr lang="en-ZA" altLang="en-US" dirty="0" smtClean="0"/>
              <a:t>Gross </a:t>
            </a:r>
            <a:r>
              <a:rPr lang="en-ZA" altLang="en-US" dirty="0"/>
              <a:t>Domestic Products (GDP) and current economic climate.  This affected the  SANDF’s ability to ensure that Prime Mission Equipment (PME)  is maintained optimally.  As a result this had an adverse impact on the SANDF to fulfil its mandate since it negatively impacted force readiness</a:t>
            </a:r>
          </a:p>
          <a:p>
            <a:pPr algn="just" eaLnBrk="1" hangingPunct="1">
              <a:lnSpc>
                <a:spcPct val="80000"/>
              </a:lnSpc>
            </a:pPr>
            <a:endParaRPr lang="en-ZA" altLang="en-US" dirty="0"/>
          </a:p>
          <a:p>
            <a:pPr algn="just" eaLnBrk="1" hangingPunct="1">
              <a:lnSpc>
                <a:spcPct val="80000"/>
              </a:lnSpc>
            </a:pPr>
            <a:r>
              <a:rPr lang="en-ZA" altLang="en-US" dirty="0"/>
              <a:t>The decline in serviceability of PME because of budget cuts led to the exodus of scares skills.  Most of the SANDF’s skilled members  were </a:t>
            </a:r>
            <a:r>
              <a:rPr lang="en-ZA" altLang="en-US" dirty="0" smtClean="0"/>
              <a:t>poached </a:t>
            </a:r>
            <a:r>
              <a:rPr lang="en-ZA" altLang="en-US" dirty="0"/>
              <a:t>by the private sector  who enticed them with lucrative packages. As a result the Department of Defence Leadership had to device new initiatives intended at improving the declining serviceability of PME</a:t>
            </a:r>
          </a:p>
          <a:p>
            <a:pPr algn="just" eaLnBrk="1" hangingPunct="1">
              <a:lnSpc>
                <a:spcPct val="80000"/>
              </a:lnSpc>
            </a:pPr>
            <a:endParaRPr lang="en-ZA" altLang="en-US" dirty="0"/>
          </a:p>
          <a:p>
            <a:pPr algn="just" eaLnBrk="1" hangingPunct="1">
              <a:lnSpc>
                <a:spcPct val="80000"/>
              </a:lnSpc>
            </a:pPr>
            <a:r>
              <a:rPr lang="en-ZA" altLang="en-US" dirty="0"/>
              <a:t>Project THUSANO was then  established in terms of the Memorandum of Understanding between the government of South Africa and the government of the Republic of Cuba on 10 January 2012. In light of the age of the SANDF’s PME which most is </a:t>
            </a:r>
            <a:r>
              <a:rPr lang="en-ZA" altLang="en-US" dirty="0" smtClean="0"/>
              <a:t>obsolete </a:t>
            </a:r>
            <a:r>
              <a:rPr lang="en-ZA" altLang="en-US" dirty="0"/>
              <a:t>and without any projected allocation  of budget for replacement, it was deemed important that initiatives that were to be employed had to be structured in such a manner that will allow the resuscitation of  the current fleet of vehicles and machinery that the SANDF is operating with, to fulfilling its mandate </a:t>
            </a:r>
          </a:p>
          <a:p>
            <a:pPr algn="just" eaLnBrk="1" hangingPunct="1">
              <a:lnSpc>
                <a:spcPct val="80000"/>
              </a:lnSpc>
            </a:pPr>
            <a:endParaRPr lang="en-ZA" altLang="en-US" dirty="0"/>
          </a:p>
        </p:txBody>
      </p:sp>
      <p:sp>
        <p:nvSpPr>
          <p:cNvPr id="8196" name="Slide Number Placeholder 3">
            <a:extLst>
              <a:ext uri="{FF2B5EF4-FFF2-40B4-BE49-F238E27FC236}">
                <a16:creationId xmlns:a16="http://schemas.microsoft.com/office/drawing/2014/main" id="{4EAE6D2F-0345-415A-B4BC-12CEFD02DFA3}"/>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A969EA69-A866-4EB3-BEFA-02C271D2A32C}" type="slidenum">
              <a:rPr lang="en-ZA" altLang="en-US" sz="2800">
                <a:solidFill>
                  <a:srgbClr val="FFFFFF"/>
                </a:solidFill>
              </a:rPr>
              <a:pPr algn="ctr" eaLnBrk="1" hangingPunct="1">
                <a:spcBef>
                  <a:spcPct val="0"/>
                </a:spcBef>
                <a:buClrTx/>
                <a:buSzTx/>
                <a:buFontTx/>
                <a:buNone/>
              </a:pPr>
              <a:t>4</a:t>
            </a:fld>
            <a:endParaRPr lang="en-ZA" altLang="en-US" sz="2800">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3">
            <a:extLst>
              <a:ext uri="{FF2B5EF4-FFF2-40B4-BE49-F238E27FC236}">
                <a16:creationId xmlns:a16="http://schemas.microsoft.com/office/drawing/2014/main" id="{1877F2D8-4584-4652-9A5D-1FCBBB951481}"/>
              </a:ext>
            </a:extLst>
          </p:cNvPr>
          <p:cNvSpPr>
            <a:spLocks/>
          </p:cNvSpPr>
          <p:nvPr/>
        </p:nvSpPr>
        <p:spPr bwMode="auto">
          <a:xfrm>
            <a:off x="254000" y="-203200"/>
            <a:ext cx="10196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 altLang="en-US" sz="3600" b="1" dirty="0">
                <a:latin typeface="+mn-lt"/>
              </a:rPr>
              <a:t>PICTURES OF OTHER CAPABILITIES PROJECT THUSANO HAS  RESTORED</a:t>
            </a:r>
            <a:endParaRPr lang="en-ZA" altLang="en-US" sz="3600" b="1" dirty="0">
              <a:latin typeface="+mn-lt"/>
            </a:endParaRPr>
          </a:p>
        </p:txBody>
      </p:sp>
      <p:pic>
        <p:nvPicPr>
          <p:cNvPr id="45059" name="Picture 8">
            <a:extLst>
              <a:ext uri="{FF2B5EF4-FFF2-40B4-BE49-F238E27FC236}">
                <a16:creationId xmlns:a16="http://schemas.microsoft.com/office/drawing/2014/main" id="{7F980720-C4AB-459B-9D9F-3EE23AABE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1587500"/>
            <a:ext cx="707707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0" name="Group 9">
            <a:extLst>
              <a:ext uri="{FF2B5EF4-FFF2-40B4-BE49-F238E27FC236}">
                <a16:creationId xmlns:a16="http://schemas.microsoft.com/office/drawing/2014/main" id="{4E49F033-C0B5-44A6-B664-0FAF49C54A39}"/>
              </a:ext>
            </a:extLst>
          </p:cNvPr>
          <p:cNvGrpSpPr>
            <a:grpSpLocks/>
          </p:cNvGrpSpPr>
          <p:nvPr/>
        </p:nvGrpSpPr>
        <p:grpSpPr bwMode="auto">
          <a:xfrm>
            <a:off x="4259263" y="5959475"/>
            <a:ext cx="3106737" cy="360363"/>
            <a:chOff x="3295" y="7233"/>
            <a:chExt cx="3442" cy="1255"/>
          </a:xfrm>
        </p:grpSpPr>
        <p:sp>
          <p:nvSpPr>
            <p:cNvPr id="45062" name="Rectangle 10">
              <a:extLst>
                <a:ext uri="{FF2B5EF4-FFF2-40B4-BE49-F238E27FC236}">
                  <a16:creationId xmlns:a16="http://schemas.microsoft.com/office/drawing/2014/main" id="{04C71395-8B23-46E4-B4CA-50E9C61A1BC1}"/>
                </a:ext>
              </a:extLst>
            </p:cNvPr>
            <p:cNvSpPr>
              <a:spLocks noChangeArrowheads="1"/>
            </p:cNvSpPr>
            <p:nvPr/>
          </p:nvSpPr>
          <p:spPr bwMode="auto">
            <a:xfrm>
              <a:off x="3314" y="7252"/>
              <a:ext cx="3404" cy="114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FontTx/>
                <a:buNone/>
              </a:pPr>
              <a:endParaRPr lang="en-ZA" altLang="en-US" sz="1800" b="1"/>
            </a:p>
          </p:txBody>
        </p:sp>
        <p:sp>
          <p:nvSpPr>
            <p:cNvPr id="45063" name="AutoShape 138">
              <a:extLst>
                <a:ext uri="{FF2B5EF4-FFF2-40B4-BE49-F238E27FC236}">
                  <a16:creationId xmlns:a16="http://schemas.microsoft.com/office/drawing/2014/main" id="{71A68702-19F2-4825-979E-479230718AD5}"/>
                </a:ext>
              </a:extLst>
            </p:cNvPr>
            <p:cNvSpPr>
              <a:spLocks/>
            </p:cNvSpPr>
            <p:nvPr/>
          </p:nvSpPr>
          <p:spPr bwMode="auto">
            <a:xfrm>
              <a:off x="3295" y="7233"/>
              <a:ext cx="3442" cy="1188"/>
            </a:xfrm>
            <a:custGeom>
              <a:avLst/>
              <a:gdLst>
                <a:gd name="T0" fmla="*/ 3442 w 3442"/>
                <a:gd name="T1" fmla="*/ 8422 h 1188"/>
                <a:gd name="T2" fmla="*/ 0 w 3442"/>
                <a:gd name="T3" fmla="*/ 8422 h 1188"/>
                <a:gd name="T4" fmla="*/ 0 w 3442"/>
                <a:gd name="T5" fmla="*/ 7234 h 1188"/>
                <a:gd name="T6" fmla="*/ 3442 w 3442"/>
                <a:gd name="T7" fmla="*/ 7234 h 1188"/>
                <a:gd name="T8" fmla="*/ 3442 w 3442"/>
                <a:gd name="T9" fmla="*/ 7253 h 1188"/>
                <a:gd name="T10" fmla="*/ 41 w 3442"/>
                <a:gd name="T11" fmla="*/ 7253 h 1188"/>
                <a:gd name="T12" fmla="*/ 19 w 3442"/>
                <a:gd name="T13" fmla="*/ 7272 h 1188"/>
                <a:gd name="T14" fmla="*/ 41 w 3442"/>
                <a:gd name="T15" fmla="*/ 7272 h 1188"/>
                <a:gd name="T16" fmla="*/ 41 w 3442"/>
                <a:gd name="T17" fmla="*/ 8381 h 1188"/>
                <a:gd name="T18" fmla="*/ 19 w 3442"/>
                <a:gd name="T19" fmla="*/ 8381 h 1188"/>
                <a:gd name="T20" fmla="*/ 41 w 3442"/>
                <a:gd name="T21" fmla="*/ 8400 h 1188"/>
                <a:gd name="T22" fmla="*/ 3442 w 3442"/>
                <a:gd name="T23" fmla="*/ 8400 h 1188"/>
                <a:gd name="T24" fmla="*/ 3442 w 3442"/>
                <a:gd name="T25" fmla="*/ 8422 h 1188"/>
                <a:gd name="T26" fmla="*/ 41 w 3442"/>
                <a:gd name="T27" fmla="*/ 7272 h 1188"/>
                <a:gd name="T28" fmla="*/ 19 w 3442"/>
                <a:gd name="T29" fmla="*/ 7272 h 1188"/>
                <a:gd name="T30" fmla="*/ 41 w 3442"/>
                <a:gd name="T31" fmla="*/ 7253 h 1188"/>
                <a:gd name="T32" fmla="*/ 41 w 3442"/>
                <a:gd name="T33" fmla="*/ 7272 h 1188"/>
                <a:gd name="T34" fmla="*/ 3403 w 3442"/>
                <a:gd name="T35" fmla="*/ 7272 h 1188"/>
                <a:gd name="T36" fmla="*/ 41 w 3442"/>
                <a:gd name="T37" fmla="*/ 7272 h 1188"/>
                <a:gd name="T38" fmla="*/ 41 w 3442"/>
                <a:gd name="T39" fmla="*/ 7253 h 1188"/>
                <a:gd name="T40" fmla="*/ 3403 w 3442"/>
                <a:gd name="T41" fmla="*/ 7253 h 1188"/>
                <a:gd name="T42" fmla="*/ 3403 w 3442"/>
                <a:gd name="T43" fmla="*/ 7272 h 1188"/>
                <a:gd name="T44" fmla="*/ 3403 w 3442"/>
                <a:gd name="T45" fmla="*/ 8400 h 1188"/>
                <a:gd name="T46" fmla="*/ 3403 w 3442"/>
                <a:gd name="T47" fmla="*/ 7253 h 1188"/>
                <a:gd name="T48" fmla="*/ 3423 w 3442"/>
                <a:gd name="T49" fmla="*/ 7272 h 1188"/>
                <a:gd name="T50" fmla="*/ 3442 w 3442"/>
                <a:gd name="T51" fmla="*/ 7272 h 1188"/>
                <a:gd name="T52" fmla="*/ 3442 w 3442"/>
                <a:gd name="T53" fmla="*/ 8381 h 1188"/>
                <a:gd name="T54" fmla="*/ 3423 w 3442"/>
                <a:gd name="T55" fmla="*/ 8381 h 1188"/>
                <a:gd name="T56" fmla="*/ 3403 w 3442"/>
                <a:gd name="T57" fmla="*/ 8400 h 1188"/>
                <a:gd name="T58" fmla="*/ 3442 w 3442"/>
                <a:gd name="T59" fmla="*/ 7272 h 1188"/>
                <a:gd name="T60" fmla="*/ 3423 w 3442"/>
                <a:gd name="T61" fmla="*/ 7272 h 1188"/>
                <a:gd name="T62" fmla="*/ 3403 w 3442"/>
                <a:gd name="T63" fmla="*/ 7253 h 1188"/>
                <a:gd name="T64" fmla="*/ 3442 w 3442"/>
                <a:gd name="T65" fmla="*/ 7253 h 1188"/>
                <a:gd name="T66" fmla="*/ 3442 w 3442"/>
                <a:gd name="T67" fmla="*/ 7272 h 1188"/>
                <a:gd name="T68" fmla="*/ 41 w 3442"/>
                <a:gd name="T69" fmla="*/ 8400 h 1188"/>
                <a:gd name="T70" fmla="*/ 19 w 3442"/>
                <a:gd name="T71" fmla="*/ 8381 h 1188"/>
                <a:gd name="T72" fmla="*/ 41 w 3442"/>
                <a:gd name="T73" fmla="*/ 8381 h 1188"/>
                <a:gd name="T74" fmla="*/ 41 w 3442"/>
                <a:gd name="T75" fmla="*/ 8400 h 1188"/>
                <a:gd name="T76" fmla="*/ 3403 w 3442"/>
                <a:gd name="T77" fmla="*/ 8400 h 1188"/>
                <a:gd name="T78" fmla="*/ 41 w 3442"/>
                <a:gd name="T79" fmla="*/ 8400 h 1188"/>
                <a:gd name="T80" fmla="*/ 41 w 3442"/>
                <a:gd name="T81" fmla="*/ 8381 h 1188"/>
                <a:gd name="T82" fmla="*/ 3403 w 3442"/>
                <a:gd name="T83" fmla="*/ 8381 h 1188"/>
                <a:gd name="T84" fmla="*/ 3403 w 3442"/>
                <a:gd name="T85" fmla="*/ 8400 h 1188"/>
                <a:gd name="T86" fmla="*/ 3442 w 3442"/>
                <a:gd name="T87" fmla="*/ 8400 h 1188"/>
                <a:gd name="T88" fmla="*/ 3403 w 3442"/>
                <a:gd name="T89" fmla="*/ 8400 h 1188"/>
                <a:gd name="T90" fmla="*/ 3423 w 3442"/>
                <a:gd name="T91" fmla="*/ 8381 h 1188"/>
                <a:gd name="T92" fmla="*/ 3442 w 3442"/>
                <a:gd name="T93" fmla="*/ 8381 h 1188"/>
                <a:gd name="T94" fmla="*/ 3442 w 3442"/>
                <a:gd name="T95" fmla="*/ 8400 h 1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42" h="1188">
                  <a:moveTo>
                    <a:pt x="3442" y="1188"/>
                  </a:moveTo>
                  <a:lnTo>
                    <a:pt x="0" y="1188"/>
                  </a:lnTo>
                  <a:lnTo>
                    <a:pt x="0" y="0"/>
                  </a:lnTo>
                  <a:lnTo>
                    <a:pt x="3442" y="0"/>
                  </a:lnTo>
                  <a:lnTo>
                    <a:pt x="3442" y="19"/>
                  </a:lnTo>
                  <a:lnTo>
                    <a:pt x="41" y="19"/>
                  </a:lnTo>
                  <a:lnTo>
                    <a:pt x="19" y="38"/>
                  </a:lnTo>
                  <a:lnTo>
                    <a:pt x="41" y="38"/>
                  </a:lnTo>
                  <a:lnTo>
                    <a:pt x="41" y="1147"/>
                  </a:lnTo>
                  <a:lnTo>
                    <a:pt x="19" y="1147"/>
                  </a:lnTo>
                  <a:lnTo>
                    <a:pt x="41" y="1166"/>
                  </a:lnTo>
                  <a:lnTo>
                    <a:pt x="3442" y="1166"/>
                  </a:lnTo>
                  <a:lnTo>
                    <a:pt x="3442" y="1188"/>
                  </a:lnTo>
                  <a:close/>
                  <a:moveTo>
                    <a:pt x="41" y="38"/>
                  </a:moveTo>
                  <a:lnTo>
                    <a:pt x="19" y="38"/>
                  </a:lnTo>
                  <a:lnTo>
                    <a:pt x="41" y="19"/>
                  </a:lnTo>
                  <a:lnTo>
                    <a:pt x="41" y="38"/>
                  </a:lnTo>
                  <a:close/>
                  <a:moveTo>
                    <a:pt x="3403" y="38"/>
                  </a:moveTo>
                  <a:lnTo>
                    <a:pt x="41" y="38"/>
                  </a:lnTo>
                  <a:lnTo>
                    <a:pt x="41" y="19"/>
                  </a:lnTo>
                  <a:lnTo>
                    <a:pt x="3403" y="19"/>
                  </a:lnTo>
                  <a:lnTo>
                    <a:pt x="3403" y="38"/>
                  </a:lnTo>
                  <a:close/>
                  <a:moveTo>
                    <a:pt x="3403" y="1166"/>
                  </a:moveTo>
                  <a:lnTo>
                    <a:pt x="3403" y="19"/>
                  </a:lnTo>
                  <a:lnTo>
                    <a:pt x="3423" y="38"/>
                  </a:lnTo>
                  <a:lnTo>
                    <a:pt x="3442" y="38"/>
                  </a:lnTo>
                  <a:lnTo>
                    <a:pt x="3442" y="1147"/>
                  </a:lnTo>
                  <a:lnTo>
                    <a:pt x="3423" y="1147"/>
                  </a:lnTo>
                  <a:lnTo>
                    <a:pt x="3403" y="1166"/>
                  </a:lnTo>
                  <a:close/>
                  <a:moveTo>
                    <a:pt x="3442" y="38"/>
                  </a:moveTo>
                  <a:lnTo>
                    <a:pt x="3423" y="38"/>
                  </a:lnTo>
                  <a:lnTo>
                    <a:pt x="3403" y="19"/>
                  </a:lnTo>
                  <a:lnTo>
                    <a:pt x="3442" y="19"/>
                  </a:lnTo>
                  <a:lnTo>
                    <a:pt x="3442" y="38"/>
                  </a:lnTo>
                  <a:close/>
                  <a:moveTo>
                    <a:pt x="41" y="1166"/>
                  </a:moveTo>
                  <a:lnTo>
                    <a:pt x="19" y="1147"/>
                  </a:lnTo>
                  <a:lnTo>
                    <a:pt x="41" y="1147"/>
                  </a:lnTo>
                  <a:lnTo>
                    <a:pt x="41" y="1166"/>
                  </a:lnTo>
                  <a:close/>
                  <a:moveTo>
                    <a:pt x="3403" y="1166"/>
                  </a:moveTo>
                  <a:lnTo>
                    <a:pt x="41" y="1166"/>
                  </a:lnTo>
                  <a:lnTo>
                    <a:pt x="41" y="1147"/>
                  </a:lnTo>
                  <a:lnTo>
                    <a:pt x="3403" y="1147"/>
                  </a:lnTo>
                  <a:lnTo>
                    <a:pt x="3403" y="1166"/>
                  </a:lnTo>
                  <a:close/>
                  <a:moveTo>
                    <a:pt x="3442" y="1166"/>
                  </a:moveTo>
                  <a:lnTo>
                    <a:pt x="3403" y="1166"/>
                  </a:lnTo>
                  <a:lnTo>
                    <a:pt x="3423" y="1147"/>
                  </a:lnTo>
                  <a:lnTo>
                    <a:pt x="3442" y="1147"/>
                  </a:lnTo>
                  <a:lnTo>
                    <a:pt x="3442" y="116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64" name="Text Box 137">
              <a:extLst>
                <a:ext uri="{FF2B5EF4-FFF2-40B4-BE49-F238E27FC236}">
                  <a16:creationId xmlns:a16="http://schemas.microsoft.com/office/drawing/2014/main" id="{6CFB9EB9-FE40-4E07-B56B-721A5ED53136}"/>
                </a:ext>
              </a:extLst>
            </p:cNvPr>
            <p:cNvSpPr txBox="1">
              <a:spLocks noChangeArrowheads="1"/>
            </p:cNvSpPr>
            <p:nvPr/>
          </p:nvSpPr>
          <p:spPr bwMode="auto">
            <a:xfrm>
              <a:off x="3314" y="7340"/>
              <a:ext cx="3404" cy="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2075">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lnSpc>
                  <a:spcPct val="103000"/>
                </a:lnSpc>
                <a:buClrTx/>
                <a:buSzTx/>
                <a:buFontTx/>
                <a:buNone/>
              </a:pPr>
              <a:r>
                <a:rPr lang="en-US" altLang="en-US" sz="1600" b="1">
                  <a:solidFill>
                    <a:srgbClr val="0000FF"/>
                  </a:solidFill>
                  <a:latin typeface="Arial" panose="020B0604020202020204" pitchFamily="34" charset="0"/>
                  <a:cs typeface="Arial" panose="020B0604020202020204" pitchFamily="34" charset="0"/>
                </a:rPr>
                <a:t>Olifant Mkl &amp; Mkll Tank</a:t>
              </a:r>
              <a:endParaRPr lang="en-ZA" altLang="en-US" sz="1100" b="1">
                <a:latin typeface="Arial" panose="020B0604020202020204" pitchFamily="34" charset="0"/>
                <a:cs typeface="Arial" panose="020B0604020202020204" pitchFamily="34" charset="0"/>
              </a:endParaRPr>
            </a:p>
          </p:txBody>
        </p:sp>
      </p:grpSp>
      <p:sp>
        <p:nvSpPr>
          <p:cNvPr id="45061" name="Slide Number Placeholder 3">
            <a:extLst>
              <a:ext uri="{FF2B5EF4-FFF2-40B4-BE49-F238E27FC236}">
                <a16:creationId xmlns:a16="http://schemas.microsoft.com/office/drawing/2014/main" id="{40138D91-7057-454B-BC72-A9AC8CCCB51A}"/>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1C8C36E2-E6C0-4C2F-8331-2B92CE9941FC}" type="slidenum">
              <a:rPr lang="en-ZA" altLang="en-US" sz="2800">
                <a:solidFill>
                  <a:srgbClr val="FFFFFF"/>
                </a:solidFill>
              </a:rPr>
              <a:pPr algn="ctr" eaLnBrk="1" hangingPunct="1">
                <a:spcBef>
                  <a:spcPct val="0"/>
                </a:spcBef>
                <a:buClrTx/>
                <a:buSzTx/>
                <a:buFontTx/>
                <a:buNone/>
              </a:pPr>
              <a:t>40</a:t>
            </a:fld>
            <a:endParaRPr lang="en-ZA" altLang="en-US" sz="280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3">
            <a:extLst>
              <a:ext uri="{FF2B5EF4-FFF2-40B4-BE49-F238E27FC236}">
                <a16:creationId xmlns:a16="http://schemas.microsoft.com/office/drawing/2014/main" id="{91DDA746-FC20-4A83-8A32-9B5FD5868D4F}"/>
              </a:ext>
            </a:extLst>
          </p:cNvPr>
          <p:cNvSpPr>
            <a:spLocks/>
          </p:cNvSpPr>
          <p:nvPr/>
        </p:nvSpPr>
        <p:spPr bwMode="auto">
          <a:xfrm>
            <a:off x="254000" y="-50800"/>
            <a:ext cx="10196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s-ES" altLang="en-US" sz="3600" b="1" dirty="0">
                <a:latin typeface="+mn-lt"/>
              </a:rPr>
              <a:t>PICTURES OF OTHER CAPABILITIES PROJECT THUSANO HAS  RESTORED</a:t>
            </a:r>
            <a:endParaRPr lang="en-ZA" altLang="en-US" sz="3600" b="1" dirty="0">
              <a:latin typeface="+mn-lt"/>
            </a:endParaRPr>
          </a:p>
        </p:txBody>
      </p:sp>
      <p:grpSp>
        <p:nvGrpSpPr>
          <p:cNvPr id="6" name="Group 5">
            <a:extLst>
              <a:ext uri="{FF2B5EF4-FFF2-40B4-BE49-F238E27FC236}">
                <a16:creationId xmlns:a16="http://schemas.microsoft.com/office/drawing/2014/main" id="{84DEC1BB-936F-47FB-9EAD-C77C1E8A9485}"/>
              </a:ext>
            </a:extLst>
          </p:cNvPr>
          <p:cNvGrpSpPr>
            <a:grpSpLocks/>
          </p:cNvGrpSpPr>
          <p:nvPr/>
        </p:nvGrpSpPr>
        <p:grpSpPr bwMode="auto">
          <a:xfrm>
            <a:off x="4812664" y="5956300"/>
            <a:ext cx="2832735" cy="387350"/>
            <a:chOff x="7377" y="7404"/>
            <a:chExt cx="2760" cy="610"/>
          </a:xfrm>
          <a:solidFill>
            <a:srgbClr val="FFFF00"/>
          </a:solidFill>
        </p:grpSpPr>
        <p:sp>
          <p:nvSpPr>
            <p:cNvPr id="7" name="AutoShape 202">
              <a:extLst>
                <a:ext uri="{FF2B5EF4-FFF2-40B4-BE49-F238E27FC236}">
                  <a16:creationId xmlns:a16="http://schemas.microsoft.com/office/drawing/2014/main" id="{A43A3A77-D530-4473-88C2-7506EB0A7410}"/>
                </a:ext>
              </a:extLst>
            </p:cNvPr>
            <p:cNvSpPr>
              <a:spLocks/>
            </p:cNvSpPr>
            <p:nvPr/>
          </p:nvSpPr>
          <p:spPr bwMode="auto">
            <a:xfrm>
              <a:off x="7377" y="7404"/>
              <a:ext cx="2760" cy="610"/>
            </a:xfrm>
            <a:custGeom>
              <a:avLst/>
              <a:gdLst>
                <a:gd name="T0" fmla="+- 0 10138 7378"/>
                <a:gd name="T1" fmla="*/ T0 w 2760"/>
                <a:gd name="T2" fmla="+- 0 8014 7404"/>
                <a:gd name="T3" fmla="*/ 8014 h 610"/>
                <a:gd name="T4" fmla="+- 0 7378 7378"/>
                <a:gd name="T5" fmla="*/ T4 w 2760"/>
                <a:gd name="T6" fmla="+- 0 8014 7404"/>
                <a:gd name="T7" fmla="*/ 8014 h 610"/>
                <a:gd name="T8" fmla="+- 0 7378 7378"/>
                <a:gd name="T9" fmla="*/ T8 w 2760"/>
                <a:gd name="T10" fmla="+- 0 7404 7404"/>
                <a:gd name="T11" fmla="*/ 7404 h 610"/>
                <a:gd name="T12" fmla="+- 0 10138 7378"/>
                <a:gd name="T13" fmla="*/ T12 w 2760"/>
                <a:gd name="T14" fmla="+- 0 7404 7404"/>
                <a:gd name="T15" fmla="*/ 7404 h 610"/>
                <a:gd name="T16" fmla="+- 0 10138 7378"/>
                <a:gd name="T17" fmla="*/ T16 w 2760"/>
                <a:gd name="T18" fmla="+- 0 7423 7404"/>
                <a:gd name="T19" fmla="*/ 7423 h 610"/>
                <a:gd name="T20" fmla="+- 0 7418 7378"/>
                <a:gd name="T21" fmla="*/ T20 w 2760"/>
                <a:gd name="T22" fmla="+- 0 7423 7404"/>
                <a:gd name="T23" fmla="*/ 7423 h 610"/>
                <a:gd name="T24" fmla="+- 0 7397 7378"/>
                <a:gd name="T25" fmla="*/ T24 w 2760"/>
                <a:gd name="T26" fmla="+- 0 7442 7404"/>
                <a:gd name="T27" fmla="*/ 7442 h 610"/>
                <a:gd name="T28" fmla="+- 0 7418 7378"/>
                <a:gd name="T29" fmla="*/ T28 w 2760"/>
                <a:gd name="T30" fmla="+- 0 7442 7404"/>
                <a:gd name="T31" fmla="*/ 7442 h 610"/>
                <a:gd name="T32" fmla="+- 0 7418 7378"/>
                <a:gd name="T33" fmla="*/ T32 w 2760"/>
                <a:gd name="T34" fmla="+- 0 7973 7404"/>
                <a:gd name="T35" fmla="*/ 7973 h 610"/>
                <a:gd name="T36" fmla="+- 0 7397 7378"/>
                <a:gd name="T37" fmla="*/ T36 w 2760"/>
                <a:gd name="T38" fmla="+- 0 7973 7404"/>
                <a:gd name="T39" fmla="*/ 7973 h 610"/>
                <a:gd name="T40" fmla="+- 0 7418 7378"/>
                <a:gd name="T41" fmla="*/ T40 w 2760"/>
                <a:gd name="T42" fmla="+- 0 7992 7404"/>
                <a:gd name="T43" fmla="*/ 7992 h 610"/>
                <a:gd name="T44" fmla="+- 0 10138 7378"/>
                <a:gd name="T45" fmla="*/ T44 w 2760"/>
                <a:gd name="T46" fmla="+- 0 7992 7404"/>
                <a:gd name="T47" fmla="*/ 7992 h 610"/>
                <a:gd name="T48" fmla="+- 0 10138 7378"/>
                <a:gd name="T49" fmla="*/ T48 w 2760"/>
                <a:gd name="T50" fmla="+- 0 8014 7404"/>
                <a:gd name="T51" fmla="*/ 8014 h 610"/>
                <a:gd name="T52" fmla="+- 0 7418 7378"/>
                <a:gd name="T53" fmla="*/ T52 w 2760"/>
                <a:gd name="T54" fmla="+- 0 7442 7404"/>
                <a:gd name="T55" fmla="*/ 7442 h 610"/>
                <a:gd name="T56" fmla="+- 0 7397 7378"/>
                <a:gd name="T57" fmla="*/ T56 w 2760"/>
                <a:gd name="T58" fmla="+- 0 7442 7404"/>
                <a:gd name="T59" fmla="*/ 7442 h 610"/>
                <a:gd name="T60" fmla="+- 0 7418 7378"/>
                <a:gd name="T61" fmla="*/ T60 w 2760"/>
                <a:gd name="T62" fmla="+- 0 7423 7404"/>
                <a:gd name="T63" fmla="*/ 7423 h 610"/>
                <a:gd name="T64" fmla="+- 0 7418 7378"/>
                <a:gd name="T65" fmla="*/ T64 w 2760"/>
                <a:gd name="T66" fmla="+- 0 7442 7404"/>
                <a:gd name="T67" fmla="*/ 7442 h 610"/>
                <a:gd name="T68" fmla="+- 0 10097 7378"/>
                <a:gd name="T69" fmla="*/ T68 w 2760"/>
                <a:gd name="T70" fmla="+- 0 7442 7404"/>
                <a:gd name="T71" fmla="*/ 7442 h 610"/>
                <a:gd name="T72" fmla="+- 0 7418 7378"/>
                <a:gd name="T73" fmla="*/ T72 w 2760"/>
                <a:gd name="T74" fmla="+- 0 7442 7404"/>
                <a:gd name="T75" fmla="*/ 7442 h 610"/>
                <a:gd name="T76" fmla="+- 0 7418 7378"/>
                <a:gd name="T77" fmla="*/ T76 w 2760"/>
                <a:gd name="T78" fmla="+- 0 7423 7404"/>
                <a:gd name="T79" fmla="*/ 7423 h 610"/>
                <a:gd name="T80" fmla="+- 0 10097 7378"/>
                <a:gd name="T81" fmla="*/ T80 w 2760"/>
                <a:gd name="T82" fmla="+- 0 7423 7404"/>
                <a:gd name="T83" fmla="*/ 7423 h 610"/>
                <a:gd name="T84" fmla="+- 0 10097 7378"/>
                <a:gd name="T85" fmla="*/ T84 w 2760"/>
                <a:gd name="T86" fmla="+- 0 7442 7404"/>
                <a:gd name="T87" fmla="*/ 7442 h 610"/>
                <a:gd name="T88" fmla="+- 0 10097 7378"/>
                <a:gd name="T89" fmla="*/ T88 w 2760"/>
                <a:gd name="T90" fmla="+- 0 7992 7404"/>
                <a:gd name="T91" fmla="*/ 7992 h 610"/>
                <a:gd name="T92" fmla="+- 0 10097 7378"/>
                <a:gd name="T93" fmla="*/ T92 w 2760"/>
                <a:gd name="T94" fmla="+- 0 7423 7404"/>
                <a:gd name="T95" fmla="*/ 7423 h 610"/>
                <a:gd name="T96" fmla="+- 0 10118 7378"/>
                <a:gd name="T97" fmla="*/ T96 w 2760"/>
                <a:gd name="T98" fmla="+- 0 7442 7404"/>
                <a:gd name="T99" fmla="*/ 7442 h 610"/>
                <a:gd name="T100" fmla="+- 0 10138 7378"/>
                <a:gd name="T101" fmla="*/ T100 w 2760"/>
                <a:gd name="T102" fmla="+- 0 7442 7404"/>
                <a:gd name="T103" fmla="*/ 7442 h 610"/>
                <a:gd name="T104" fmla="+- 0 10138 7378"/>
                <a:gd name="T105" fmla="*/ T104 w 2760"/>
                <a:gd name="T106" fmla="+- 0 7973 7404"/>
                <a:gd name="T107" fmla="*/ 7973 h 610"/>
                <a:gd name="T108" fmla="+- 0 10118 7378"/>
                <a:gd name="T109" fmla="*/ T108 w 2760"/>
                <a:gd name="T110" fmla="+- 0 7973 7404"/>
                <a:gd name="T111" fmla="*/ 7973 h 610"/>
                <a:gd name="T112" fmla="+- 0 10097 7378"/>
                <a:gd name="T113" fmla="*/ T112 w 2760"/>
                <a:gd name="T114" fmla="+- 0 7992 7404"/>
                <a:gd name="T115" fmla="*/ 7992 h 610"/>
                <a:gd name="T116" fmla="+- 0 10138 7378"/>
                <a:gd name="T117" fmla="*/ T116 w 2760"/>
                <a:gd name="T118" fmla="+- 0 7442 7404"/>
                <a:gd name="T119" fmla="*/ 7442 h 610"/>
                <a:gd name="T120" fmla="+- 0 10118 7378"/>
                <a:gd name="T121" fmla="*/ T120 w 2760"/>
                <a:gd name="T122" fmla="+- 0 7442 7404"/>
                <a:gd name="T123" fmla="*/ 7442 h 610"/>
                <a:gd name="T124" fmla="+- 0 10097 7378"/>
                <a:gd name="T125" fmla="*/ T124 w 2760"/>
                <a:gd name="T126" fmla="+- 0 7423 7404"/>
                <a:gd name="T127" fmla="*/ 7423 h 610"/>
                <a:gd name="T128" fmla="+- 0 10138 7378"/>
                <a:gd name="T129" fmla="*/ T128 w 2760"/>
                <a:gd name="T130" fmla="+- 0 7423 7404"/>
                <a:gd name="T131" fmla="*/ 7423 h 610"/>
                <a:gd name="T132" fmla="+- 0 10138 7378"/>
                <a:gd name="T133" fmla="*/ T132 w 2760"/>
                <a:gd name="T134" fmla="+- 0 7442 7404"/>
                <a:gd name="T135" fmla="*/ 7442 h 610"/>
                <a:gd name="T136" fmla="+- 0 7418 7378"/>
                <a:gd name="T137" fmla="*/ T136 w 2760"/>
                <a:gd name="T138" fmla="+- 0 7992 7404"/>
                <a:gd name="T139" fmla="*/ 7992 h 610"/>
                <a:gd name="T140" fmla="+- 0 7397 7378"/>
                <a:gd name="T141" fmla="*/ T140 w 2760"/>
                <a:gd name="T142" fmla="+- 0 7973 7404"/>
                <a:gd name="T143" fmla="*/ 7973 h 610"/>
                <a:gd name="T144" fmla="+- 0 7418 7378"/>
                <a:gd name="T145" fmla="*/ T144 w 2760"/>
                <a:gd name="T146" fmla="+- 0 7973 7404"/>
                <a:gd name="T147" fmla="*/ 7973 h 610"/>
                <a:gd name="T148" fmla="+- 0 7418 7378"/>
                <a:gd name="T149" fmla="*/ T148 w 2760"/>
                <a:gd name="T150" fmla="+- 0 7992 7404"/>
                <a:gd name="T151" fmla="*/ 7992 h 610"/>
                <a:gd name="T152" fmla="+- 0 10097 7378"/>
                <a:gd name="T153" fmla="*/ T152 w 2760"/>
                <a:gd name="T154" fmla="+- 0 7992 7404"/>
                <a:gd name="T155" fmla="*/ 7992 h 610"/>
                <a:gd name="T156" fmla="+- 0 7418 7378"/>
                <a:gd name="T157" fmla="*/ T156 w 2760"/>
                <a:gd name="T158" fmla="+- 0 7992 7404"/>
                <a:gd name="T159" fmla="*/ 7992 h 610"/>
                <a:gd name="T160" fmla="+- 0 7418 7378"/>
                <a:gd name="T161" fmla="*/ T160 w 2760"/>
                <a:gd name="T162" fmla="+- 0 7973 7404"/>
                <a:gd name="T163" fmla="*/ 7973 h 610"/>
                <a:gd name="T164" fmla="+- 0 10097 7378"/>
                <a:gd name="T165" fmla="*/ T164 w 2760"/>
                <a:gd name="T166" fmla="+- 0 7973 7404"/>
                <a:gd name="T167" fmla="*/ 7973 h 610"/>
                <a:gd name="T168" fmla="+- 0 10097 7378"/>
                <a:gd name="T169" fmla="*/ T168 w 2760"/>
                <a:gd name="T170" fmla="+- 0 7992 7404"/>
                <a:gd name="T171" fmla="*/ 7992 h 610"/>
                <a:gd name="T172" fmla="+- 0 10138 7378"/>
                <a:gd name="T173" fmla="*/ T172 w 2760"/>
                <a:gd name="T174" fmla="+- 0 7992 7404"/>
                <a:gd name="T175" fmla="*/ 7992 h 610"/>
                <a:gd name="T176" fmla="+- 0 10097 7378"/>
                <a:gd name="T177" fmla="*/ T176 w 2760"/>
                <a:gd name="T178" fmla="+- 0 7992 7404"/>
                <a:gd name="T179" fmla="*/ 7992 h 610"/>
                <a:gd name="T180" fmla="+- 0 10118 7378"/>
                <a:gd name="T181" fmla="*/ T180 w 2760"/>
                <a:gd name="T182" fmla="+- 0 7973 7404"/>
                <a:gd name="T183" fmla="*/ 7973 h 610"/>
                <a:gd name="T184" fmla="+- 0 10138 7378"/>
                <a:gd name="T185" fmla="*/ T184 w 2760"/>
                <a:gd name="T186" fmla="+- 0 7973 7404"/>
                <a:gd name="T187" fmla="*/ 7973 h 610"/>
                <a:gd name="T188" fmla="+- 0 10138 7378"/>
                <a:gd name="T189" fmla="*/ T188 w 2760"/>
                <a:gd name="T190" fmla="+- 0 7992 7404"/>
                <a:gd name="T191" fmla="*/ 7992 h 6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2760" h="610">
                  <a:moveTo>
                    <a:pt x="2760" y="610"/>
                  </a:moveTo>
                  <a:lnTo>
                    <a:pt x="0" y="610"/>
                  </a:lnTo>
                  <a:lnTo>
                    <a:pt x="0" y="0"/>
                  </a:lnTo>
                  <a:lnTo>
                    <a:pt x="2760" y="0"/>
                  </a:lnTo>
                  <a:lnTo>
                    <a:pt x="2760" y="19"/>
                  </a:lnTo>
                  <a:lnTo>
                    <a:pt x="40" y="19"/>
                  </a:lnTo>
                  <a:lnTo>
                    <a:pt x="19" y="38"/>
                  </a:lnTo>
                  <a:lnTo>
                    <a:pt x="40" y="38"/>
                  </a:lnTo>
                  <a:lnTo>
                    <a:pt x="40" y="569"/>
                  </a:lnTo>
                  <a:lnTo>
                    <a:pt x="19" y="569"/>
                  </a:lnTo>
                  <a:lnTo>
                    <a:pt x="40" y="588"/>
                  </a:lnTo>
                  <a:lnTo>
                    <a:pt x="2760" y="588"/>
                  </a:lnTo>
                  <a:lnTo>
                    <a:pt x="2760" y="610"/>
                  </a:lnTo>
                  <a:close/>
                  <a:moveTo>
                    <a:pt x="40" y="38"/>
                  </a:moveTo>
                  <a:lnTo>
                    <a:pt x="19" y="38"/>
                  </a:lnTo>
                  <a:lnTo>
                    <a:pt x="40" y="19"/>
                  </a:lnTo>
                  <a:lnTo>
                    <a:pt x="40" y="38"/>
                  </a:lnTo>
                  <a:close/>
                  <a:moveTo>
                    <a:pt x="2719" y="38"/>
                  </a:moveTo>
                  <a:lnTo>
                    <a:pt x="40" y="38"/>
                  </a:lnTo>
                  <a:lnTo>
                    <a:pt x="40" y="19"/>
                  </a:lnTo>
                  <a:lnTo>
                    <a:pt x="2719" y="19"/>
                  </a:lnTo>
                  <a:lnTo>
                    <a:pt x="2719" y="38"/>
                  </a:lnTo>
                  <a:close/>
                  <a:moveTo>
                    <a:pt x="2719" y="588"/>
                  </a:moveTo>
                  <a:lnTo>
                    <a:pt x="2719" y="19"/>
                  </a:lnTo>
                  <a:lnTo>
                    <a:pt x="2740" y="38"/>
                  </a:lnTo>
                  <a:lnTo>
                    <a:pt x="2760" y="38"/>
                  </a:lnTo>
                  <a:lnTo>
                    <a:pt x="2760" y="569"/>
                  </a:lnTo>
                  <a:lnTo>
                    <a:pt x="2740" y="569"/>
                  </a:lnTo>
                  <a:lnTo>
                    <a:pt x="2719" y="588"/>
                  </a:lnTo>
                  <a:close/>
                  <a:moveTo>
                    <a:pt x="2760" y="38"/>
                  </a:moveTo>
                  <a:lnTo>
                    <a:pt x="2740" y="38"/>
                  </a:lnTo>
                  <a:lnTo>
                    <a:pt x="2719" y="19"/>
                  </a:lnTo>
                  <a:lnTo>
                    <a:pt x="2760" y="19"/>
                  </a:lnTo>
                  <a:lnTo>
                    <a:pt x="2760" y="38"/>
                  </a:lnTo>
                  <a:close/>
                  <a:moveTo>
                    <a:pt x="40" y="588"/>
                  </a:moveTo>
                  <a:lnTo>
                    <a:pt x="19" y="569"/>
                  </a:lnTo>
                  <a:lnTo>
                    <a:pt x="40" y="569"/>
                  </a:lnTo>
                  <a:lnTo>
                    <a:pt x="40" y="588"/>
                  </a:lnTo>
                  <a:close/>
                  <a:moveTo>
                    <a:pt x="2719" y="588"/>
                  </a:moveTo>
                  <a:lnTo>
                    <a:pt x="40" y="588"/>
                  </a:lnTo>
                  <a:lnTo>
                    <a:pt x="40" y="569"/>
                  </a:lnTo>
                  <a:lnTo>
                    <a:pt x="2719" y="569"/>
                  </a:lnTo>
                  <a:lnTo>
                    <a:pt x="2719" y="588"/>
                  </a:lnTo>
                  <a:close/>
                  <a:moveTo>
                    <a:pt x="2760" y="588"/>
                  </a:moveTo>
                  <a:lnTo>
                    <a:pt x="2719" y="588"/>
                  </a:lnTo>
                  <a:lnTo>
                    <a:pt x="2740" y="569"/>
                  </a:lnTo>
                  <a:lnTo>
                    <a:pt x="2760" y="569"/>
                  </a:lnTo>
                  <a:lnTo>
                    <a:pt x="2760" y="5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upright="1"/>
            <a:lstStyle/>
            <a:p>
              <a:pPr>
                <a:defRPr/>
              </a:pPr>
              <a:endParaRPr lang="en-ZA"/>
            </a:p>
          </p:txBody>
        </p:sp>
        <p:sp>
          <p:nvSpPr>
            <p:cNvPr id="8" name="Text Box 201">
              <a:extLst>
                <a:ext uri="{FF2B5EF4-FFF2-40B4-BE49-F238E27FC236}">
                  <a16:creationId xmlns:a16="http://schemas.microsoft.com/office/drawing/2014/main" id="{D18DB3F9-1401-49E8-AA6A-667FDAB5FCE2}"/>
                </a:ext>
              </a:extLst>
            </p:cNvPr>
            <p:cNvSpPr txBox="1">
              <a:spLocks noChangeArrowheads="1"/>
            </p:cNvSpPr>
            <p:nvPr/>
          </p:nvSpPr>
          <p:spPr bwMode="auto">
            <a:xfrm>
              <a:off x="7377" y="7404"/>
              <a:ext cx="2760" cy="6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upright="1"/>
            <a:lstStyle/>
            <a:p>
              <a:pPr marL="12065">
                <a:spcBef>
                  <a:spcPts val="610"/>
                </a:spcBef>
                <a:spcAft>
                  <a:spcPts val="0"/>
                </a:spcAft>
                <a:tabLst>
                  <a:tab pos="249555" algn="l"/>
                  <a:tab pos="1739900" algn="l"/>
                </a:tabLst>
                <a:defRPr/>
              </a:pPr>
              <a:r>
                <a:rPr lang="en-ZA" sz="1600" b="1" dirty="0">
                  <a:solidFill>
                    <a:srgbClr val="0000FF"/>
                  </a:solidFill>
                  <a:latin typeface="Arial" panose="020B0604020202020204" pitchFamily="34" charset="0"/>
                  <a:ea typeface="Arial"/>
                  <a:cs typeface="Arial" panose="020B0604020202020204" pitchFamily="34" charset="0"/>
                </a:rPr>
                <a:t> </a:t>
              </a:r>
              <a:r>
                <a:rPr lang="en-US" sz="1600" b="1" dirty="0">
                  <a:solidFill>
                    <a:srgbClr val="0000FF"/>
                  </a:solidFill>
                  <a:latin typeface="Arial" panose="020B0604020202020204" pitchFamily="34" charset="0"/>
                  <a:ea typeface="Arial"/>
                  <a:cs typeface="Arial" panose="020B0604020202020204" pitchFamily="34" charset="0"/>
                </a:rPr>
                <a:t>	</a:t>
              </a:r>
              <a:r>
                <a:rPr lang="en-US" sz="1600" b="1" dirty="0" err="1">
                  <a:solidFill>
                    <a:srgbClr val="0000FF"/>
                  </a:solidFill>
                  <a:latin typeface="Arial" panose="020B0604020202020204" pitchFamily="34" charset="0"/>
                  <a:ea typeface="Arial"/>
                  <a:cs typeface="Arial" panose="020B0604020202020204" pitchFamily="34" charset="0"/>
                </a:rPr>
                <a:t>Rooikat</a:t>
              </a:r>
              <a:r>
                <a:rPr lang="en-US" sz="1600" b="1" dirty="0">
                  <a:solidFill>
                    <a:srgbClr val="0000FF"/>
                  </a:solidFill>
                  <a:latin typeface="Arial" panose="020B0604020202020204" pitchFamily="34" charset="0"/>
                  <a:ea typeface="Arial"/>
                  <a:cs typeface="Arial" panose="020B0604020202020204" pitchFamily="34" charset="0"/>
                </a:rPr>
                <a:t> Armored Vehicle	</a:t>
              </a:r>
              <a:endParaRPr lang="en-ZA" sz="1100" b="1" dirty="0">
                <a:latin typeface="Arial" panose="020B0604020202020204" pitchFamily="34" charset="0"/>
                <a:ea typeface="Arial"/>
                <a:cs typeface="Arial" panose="020B0604020202020204" pitchFamily="34" charset="0"/>
              </a:endParaRPr>
            </a:p>
          </p:txBody>
        </p:sp>
      </p:grpSp>
      <p:pic>
        <p:nvPicPr>
          <p:cNvPr id="46084" name="Picture 2" descr="Rooikat | Army vehicles, Military vehicles, Armored vehicles">
            <a:extLst>
              <a:ext uri="{FF2B5EF4-FFF2-40B4-BE49-F238E27FC236}">
                <a16:creationId xmlns:a16="http://schemas.microsoft.com/office/drawing/2014/main" id="{6D810916-7B17-419C-B8F0-9E17AA6A1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513" y="1655763"/>
            <a:ext cx="9144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Slide Number Placeholder 3">
            <a:extLst>
              <a:ext uri="{FF2B5EF4-FFF2-40B4-BE49-F238E27FC236}">
                <a16:creationId xmlns:a16="http://schemas.microsoft.com/office/drawing/2014/main" id="{60BBF617-AD6F-4EDE-8496-E7EDAB51C55C}"/>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841C1F30-4312-4D40-8257-DF5BEEE0EAED}" type="slidenum">
              <a:rPr lang="en-ZA" altLang="en-US" sz="2800">
                <a:solidFill>
                  <a:srgbClr val="FFFFFF"/>
                </a:solidFill>
              </a:rPr>
              <a:pPr algn="ctr" eaLnBrk="1" hangingPunct="1">
                <a:spcBef>
                  <a:spcPct val="0"/>
                </a:spcBef>
                <a:buClrTx/>
                <a:buSzTx/>
                <a:buFontTx/>
                <a:buNone/>
              </a:pPr>
              <a:t>41</a:t>
            </a:fld>
            <a:endParaRPr lang="en-ZA" altLang="en-US" sz="28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67E6448-F281-47B4-93E6-D1246FD288D9}"/>
              </a:ext>
            </a:extLst>
          </p:cNvPr>
          <p:cNvSpPr>
            <a:spLocks noGrp="1"/>
          </p:cNvSpPr>
          <p:nvPr>
            <p:ph type="title"/>
          </p:nvPr>
        </p:nvSpPr>
        <p:spPr>
          <a:xfrm>
            <a:off x="646113" y="249238"/>
            <a:ext cx="9404350" cy="1400175"/>
          </a:xfrm>
        </p:spPr>
        <p:txBody>
          <a:bodyPr/>
          <a:lstStyle/>
          <a:p>
            <a:pPr algn="ctr"/>
            <a:r>
              <a:rPr lang="en-ZA" altLang="en-US" sz="3600" b="1"/>
              <a:t>CUBAN DELEGATION </a:t>
            </a:r>
          </a:p>
        </p:txBody>
      </p:sp>
      <p:sp>
        <p:nvSpPr>
          <p:cNvPr id="9219" name="Content Placeholder 2">
            <a:extLst>
              <a:ext uri="{FF2B5EF4-FFF2-40B4-BE49-F238E27FC236}">
                <a16:creationId xmlns:a16="http://schemas.microsoft.com/office/drawing/2014/main" id="{29625CA4-B169-49C0-A56C-AA824518BEE6}"/>
              </a:ext>
            </a:extLst>
          </p:cNvPr>
          <p:cNvSpPr>
            <a:spLocks noGrp="1"/>
          </p:cNvSpPr>
          <p:nvPr>
            <p:ph idx="1"/>
          </p:nvPr>
        </p:nvSpPr>
        <p:spPr>
          <a:xfrm>
            <a:off x="304800" y="1125538"/>
            <a:ext cx="11557000" cy="4551362"/>
          </a:xfrm>
        </p:spPr>
        <p:txBody>
          <a:bodyPr/>
          <a:lstStyle/>
          <a:p>
            <a:pPr marL="0" indent="0">
              <a:buFont typeface="Wingdings 3" panose="05040102010807070707" pitchFamily="18" charset="2"/>
              <a:buNone/>
              <a:defRPr/>
            </a:pPr>
            <a:r>
              <a:rPr lang="en-US" altLang="en-US" dirty="0"/>
              <a:t>Cuban professionals that are key to the abovementioned achievements in conjunction with members of the South African National Defence Force are based at the following regions:  </a:t>
            </a:r>
            <a:endParaRPr lang="en-ZA" altLang="en-US" dirty="0"/>
          </a:p>
          <a:p>
            <a:pPr>
              <a:defRPr/>
            </a:pPr>
            <a:endParaRPr lang="en-ZA" altLang="en-US" dirty="0"/>
          </a:p>
          <a:p>
            <a:pPr>
              <a:defRPr/>
            </a:pPr>
            <a:r>
              <a:rPr lang="en-ZA" altLang="en-US" dirty="0"/>
              <a:t>Regional Works Gauteng:		06</a:t>
            </a:r>
          </a:p>
          <a:p>
            <a:pPr>
              <a:defRPr/>
            </a:pPr>
            <a:r>
              <a:rPr lang="en-ZA" altLang="en-US" dirty="0"/>
              <a:t>DOD Main Ordnance Depot:	12</a:t>
            </a:r>
          </a:p>
          <a:p>
            <a:pPr>
              <a:defRPr/>
            </a:pPr>
            <a:r>
              <a:rPr lang="en-ZA" altLang="en-US" dirty="0"/>
              <a:t>35 Field Engineering:			06</a:t>
            </a:r>
          </a:p>
          <a:p>
            <a:pPr>
              <a:defRPr/>
            </a:pPr>
            <a:r>
              <a:rPr lang="en-ZA" altLang="en-US" dirty="0"/>
              <a:t>43 </a:t>
            </a:r>
            <a:r>
              <a:rPr lang="en-ZA" altLang="en-US" dirty="0" err="1"/>
              <a:t>Bde</a:t>
            </a:r>
            <a:r>
              <a:rPr lang="en-ZA" altLang="en-US" dirty="0"/>
              <a:t>:							06</a:t>
            </a:r>
          </a:p>
          <a:p>
            <a:pPr>
              <a:defRPr/>
            </a:pPr>
            <a:r>
              <a:rPr lang="en-ZA" altLang="en-US" dirty="0"/>
              <a:t>8 Medical Depot:				07</a:t>
            </a:r>
          </a:p>
          <a:p>
            <a:pPr>
              <a:defRPr/>
            </a:pPr>
            <a:r>
              <a:rPr lang="en-ZA" altLang="en-US" dirty="0"/>
              <a:t>DOD Mob Cen:					08</a:t>
            </a:r>
          </a:p>
          <a:p>
            <a:pPr>
              <a:defRPr/>
            </a:pPr>
            <a:r>
              <a:rPr lang="en-ZA" altLang="en-US" dirty="0"/>
              <a:t>101 </a:t>
            </a:r>
            <a:r>
              <a:rPr lang="en-ZA" altLang="en-US" dirty="0" err="1"/>
              <a:t>Fd</a:t>
            </a:r>
            <a:r>
              <a:rPr lang="en-ZA" altLang="en-US" dirty="0"/>
              <a:t> </a:t>
            </a:r>
            <a:r>
              <a:rPr lang="en-ZA" altLang="en-US" dirty="0" err="1"/>
              <a:t>Wksp</a:t>
            </a:r>
            <a:r>
              <a:rPr lang="en-ZA" altLang="en-US" dirty="0"/>
              <a:t>:					06</a:t>
            </a:r>
          </a:p>
          <a:p>
            <a:pPr>
              <a:defRPr/>
            </a:pPr>
            <a:r>
              <a:rPr lang="en-ZA" altLang="en-US" dirty="0"/>
              <a:t>102 </a:t>
            </a:r>
            <a:r>
              <a:rPr lang="en-ZA" altLang="en-US" dirty="0" err="1"/>
              <a:t>Fd</a:t>
            </a:r>
            <a:r>
              <a:rPr lang="en-ZA" altLang="en-US" dirty="0"/>
              <a:t> </a:t>
            </a:r>
            <a:r>
              <a:rPr lang="en-ZA" altLang="en-US" dirty="0" err="1"/>
              <a:t>Wksp</a:t>
            </a:r>
            <a:r>
              <a:rPr lang="en-ZA" altLang="en-US" dirty="0"/>
              <a:t>:					06</a:t>
            </a:r>
          </a:p>
          <a:p>
            <a:pPr>
              <a:defRPr/>
            </a:pPr>
            <a:r>
              <a:rPr lang="en-ZA" altLang="en-US" dirty="0"/>
              <a:t>ASB </a:t>
            </a:r>
            <a:r>
              <a:rPr lang="en-ZA" altLang="en-US" dirty="0" err="1"/>
              <a:t>Kby</a:t>
            </a:r>
            <a:r>
              <a:rPr lang="en-ZA" altLang="en-US" dirty="0"/>
              <a:t>:						05</a:t>
            </a:r>
          </a:p>
          <a:p>
            <a:pPr>
              <a:defRPr/>
            </a:pPr>
            <a:r>
              <a:rPr lang="en-ZA" altLang="en-US" dirty="0"/>
              <a:t>ASB WC:						05</a:t>
            </a:r>
          </a:p>
        </p:txBody>
      </p:sp>
      <p:sp>
        <p:nvSpPr>
          <p:cNvPr id="47108" name="Slide Number Placeholder 3">
            <a:extLst>
              <a:ext uri="{FF2B5EF4-FFF2-40B4-BE49-F238E27FC236}">
                <a16:creationId xmlns:a16="http://schemas.microsoft.com/office/drawing/2014/main" id="{00D008F8-90D5-4A8E-8C82-D97C6D8B8BB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15A59B11-DDE9-4039-A404-80752ABA7344}" type="slidenum">
              <a:rPr lang="en-ZA" altLang="en-US" sz="2800">
                <a:solidFill>
                  <a:srgbClr val="FFFFFF"/>
                </a:solidFill>
              </a:rPr>
              <a:pPr>
                <a:spcBef>
                  <a:spcPct val="0"/>
                </a:spcBef>
                <a:buClrTx/>
                <a:buSzTx/>
                <a:buFontTx/>
                <a:buNone/>
              </a:pPr>
              <a:t>42</a:t>
            </a:fld>
            <a:endParaRPr lang="en-ZA" altLang="en-US" sz="2800">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59DF7EB8-3042-4382-A9B2-62099334E860}"/>
              </a:ext>
            </a:extLst>
          </p:cNvPr>
          <p:cNvSpPr>
            <a:spLocks noGrp="1"/>
          </p:cNvSpPr>
          <p:nvPr>
            <p:ph type="title"/>
          </p:nvPr>
        </p:nvSpPr>
        <p:spPr/>
        <p:txBody>
          <a:bodyPr/>
          <a:lstStyle/>
          <a:p>
            <a:pPr algn="ctr"/>
            <a:r>
              <a:rPr lang="en-ZA" altLang="en-US" sz="3600" b="1"/>
              <a:t>CUBAN DELEGATION (2/2)</a:t>
            </a:r>
            <a:endParaRPr lang="en-ZA" altLang="en-US" sz="3600"/>
          </a:p>
        </p:txBody>
      </p:sp>
      <p:sp>
        <p:nvSpPr>
          <p:cNvPr id="3" name="Content Placeholder 2">
            <a:extLst>
              <a:ext uri="{FF2B5EF4-FFF2-40B4-BE49-F238E27FC236}">
                <a16:creationId xmlns:a16="http://schemas.microsoft.com/office/drawing/2014/main" id="{DA659EBE-1C9A-4D29-93D9-D4DC607847C6}"/>
              </a:ext>
            </a:extLst>
          </p:cNvPr>
          <p:cNvSpPr>
            <a:spLocks noGrp="1"/>
          </p:cNvSpPr>
          <p:nvPr>
            <p:ph idx="1"/>
          </p:nvPr>
        </p:nvSpPr>
        <p:spPr>
          <a:xfrm>
            <a:off x="304800" y="1549400"/>
            <a:ext cx="11353800" cy="4851400"/>
          </a:xfrm>
        </p:spPr>
        <p:txBody>
          <a:bodyPr/>
          <a:lstStyle/>
          <a:p>
            <a:pPr>
              <a:defRPr/>
            </a:pPr>
            <a:r>
              <a:rPr lang="en-ZA" dirty="0"/>
              <a:t>ADA School:				06</a:t>
            </a:r>
          </a:p>
          <a:p>
            <a:pPr>
              <a:defRPr/>
            </a:pPr>
            <a:r>
              <a:rPr lang="en-ZA" dirty="0"/>
              <a:t>SAAF Base Ysterplaat:		04</a:t>
            </a:r>
          </a:p>
          <a:p>
            <a:pPr>
              <a:defRPr/>
            </a:pPr>
            <a:r>
              <a:rPr lang="en-ZA" dirty="0"/>
              <a:t>SAAF Base Langebaan:	05</a:t>
            </a:r>
          </a:p>
          <a:p>
            <a:pPr>
              <a:defRPr/>
            </a:pPr>
            <a:r>
              <a:rPr lang="en-ZA" dirty="0"/>
              <a:t>SAAF Bloemspruit:			05</a:t>
            </a:r>
          </a:p>
          <a:p>
            <a:pPr>
              <a:defRPr/>
            </a:pPr>
            <a:r>
              <a:rPr lang="en-ZA" dirty="0"/>
              <a:t>SAAF Waterkloof:			08</a:t>
            </a:r>
          </a:p>
          <a:p>
            <a:pPr>
              <a:defRPr/>
            </a:pPr>
            <a:r>
              <a:rPr lang="en-ZA" dirty="0"/>
              <a:t>SA Navy Simon’s Town:		09</a:t>
            </a:r>
          </a:p>
          <a:p>
            <a:pPr>
              <a:defRPr/>
            </a:pPr>
            <a:r>
              <a:rPr lang="en-ZA" dirty="0"/>
              <a:t>Simulator Project Team:	12</a:t>
            </a:r>
          </a:p>
          <a:p>
            <a:pPr>
              <a:defRPr/>
            </a:pPr>
            <a:r>
              <a:rPr lang="en-ZA" dirty="0"/>
              <a:t>Head of Delegation:		04</a:t>
            </a:r>
          </a:p>
          <a:p>
            <a:pPr marL="0" indent="0">
              <a:buFont typeface="Wingdings 3" panose="05040102010807070707" pitchFamily="18" charset="2"/>
              <a:buNone/>
              <a:defRPr/>
            </a:pPr>
            <a:r>
              <a:rPr lang="en-ZA" b="1" dirty="0"/>
              <a:t>TOTAL 							172</a:t>
            </a:r>
          </a:p>
        </p:txBody>
      </p:sp>
      <p:sp>
        <p:nvSpPr>
          <p:cNvPr id="48132" name="Slide Number Placeholder 3">
            <a:extLst>
              <a:ext uri="{FF2B5EF4-FFF2-40B4-BE49-F238E27FC236}">
                <a16:creationId xmlns:a16="http://schemas.microsoft.com/office/drawing/2014/main" id="{A3E73261-ED1A-4A20-BAAD-CD56DF55E7E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833FD6FE-EBC6-4893-B38D-37F14C330ECD}" type="slidenum">
              <a:rPr lang="en-ZA" altLang="en-US" sz="2800">
                <a:solidFill>
                  <a:srgbClr val="FFFFFF"/>
                </a:solidFill>
              </a:rPr>
              <a:pPr>
                <a:spcBef>
                  <a:spcPct val="0"/>
                </a:spcBef>
                <a:buClrTx/>
                <a:buSzTx/>
                <a:buFontTx/>
                <a:buNone/>
              </a:pPr>
              <a:t>43</a:t>
            </a:fld>
            <a:endParaRPr lang="en-ZA" altLang="en-US" sz="2800">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a:extLst>
              <a:ext uri="{FF2B5EF4-FFF2-40B4-BE49-F238E27FC236}">
                <a16:creationId xmlns:a16="http://schemas.microsoft.com/office/drawing/2014/main" id="{4BCC6580-CCDC-4C26-97A0-527BC7F61482}"/>
              </a:ext>
            </a:extLst>
          </p:cNvPr>
          <p:cNvSpPr>
            <a:spLocks noChangeArrowheads="1"/>
          </p:cNvSpPr>
          <p:nvPr/>
        </p:nvSpPr>
        <p:spPr bwMode="auto">
          <a:xfrm>
            <a:off x="1447800" y="1323975"/>
            <a:ext cx="10098088"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17415" name="Title 3">
            <a:extLst>
              <a:ext uri="{FF2B5EF4-FFF2-40B4-BE49-F238E27FC236}">
                <a16:creationId xmlns:a16="http://schemas.microsoft.com/office/drawing/2014/main" id="{00585AA7-4AE0-48FF-9F18-C660202E17D7}"/>
              </a:ext>
            </a:extLst>
          </p:cNvPr>
          <p:cNvSpPr>
            <a:spLocks/>
          </p:cNvSpPr>
          <p:nvPr/>
        </p:nvSpPr>
        <p:spPr bwMode="auto">
          <a:xfrm>
            <a:off x="1447800" y="92075"/>
            <a:ext cx="78374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ZA" altLang="en-US" sz="3600" b="1" dirty="0">
                <a:latin typeface="+mj-lt"/>
              </a:rPr>
              <a:t>EXPENDITURE</a:t>
            </a:r>
          </a:p>
        </p:txBody>
      </p:sp>
      <p:sp>
        <p:nvSpPr>
          <p:cNvPr id="17416" name="Title 3">
            <a:extLst>
              <a:ext uri="{FF2B5EF4-FFF2-40B4-BE49-F238E27FC236}">
                <a16:creationId xmlns:a16="http://schemas.microsoft.com/office/drawing/2014/main" id="{43B76052-305A-4808-B8E4-91FBE86D61C5}"/>
              </a:ext>
            </a:extLst>
          </p:cNvPr>
          <p:cNvSpPr>
            <a:spLocks noChangeArrowheads="1"/>
          </p:cNvSpPr>
          <p:nvPr/>
        </p:nvSpPr>
        <p:spPr bwMode="auto">
          <a:xfrm>
            <a:off x="409575" y="220663"/>
            <a:ext cx="10821988"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defRPr/>
            </a:pPr>
            <a:r>
              <a:rPr lang="en-ZA" altLang="en-US" sz="2000" dirty="0">
                <a:latin typeface="+mj-lt"/>
              </a:rPr>
              <a:t>The following reflect expenditure of maintenance and repair of B vehicle (Samils and Mambas by private entities before the inception of Project THUSANO</a:t>
            </a:r>
            <a:endParaRPr lang="es-ES" altLang="en-US" sz="2000" dirty="0">
              <a:latin typeface="+mj-lt"/>
            </a:endParaRPr>
          </a:p>
        </p:txBody>
      </p:sp>
      <p:graphicFrame>
        <p:nvGraphicFramePr>
          <p:cNvPr id="3" name="Table 2">
            <a:extLst>
              <a:ext uri="{FF2B5EF4-FFF2-40B4-BE49-F238E27FC236}">
                <a16:creationId xmlns:a16="http://schemas.microsoft.com/office/drawing/2014/main" id="{C0FD72DD-FED8-4DED-A4FE-8ED6B2F54587}"/>
              </a:ext>
            </a:extLst>
          </p:cNvPr>
          <p:cNvGraphicFramePr>
            <a:graphicFrameLocks noGrp="1"/>
          </p:cNvGraphicFramePr>
          <p:nvPr/>
        </p:nvGraphicFramePr>
        <p:xfrm>
          <a:off x="409575" y="1993900"/>
          <a:ext cx="11007725" cy="4597400"/>
        </p:xfrm>
        <a:graphic>
          <a:graphicData uri="http://schemas.openxmlformats.org/drawingml/2006/table">
            <a:tbl>
              <a:tblPr firstRow="1" firstCol="1" bandRow="1">
                <a:tableStyleId>{5C22544A-7EE6-4342-B048-85BDC9FD1C3A}</a:tableStyleId>
              </a:tblPr>
              <a:tblGrid>
                <a:gridCol w="635357">
                  <a:extLst>
                    <a:ext uri="{9D8B030D-6E8A-4147-A177-3AD203B41FA5}">
                      <a16:colId xmlns:a16="http://schemas.microsoft.com/office/drawing/2014/main" val="20000"/>
                    </a:ext>
                  </a:extLst>
                </a:gridCol>
                <a:gridCol w="1591081">
                  <a:extLst>
                    <a:ext uri="{9D8B030D-6E8A-4147-A177-3AD203B41FA5}">
                      <a16:colId xmlns:a16="http://schemas.microsoft.com/office/drawing/2014/main" val="20001"/>
                    </a:ext>
                  </a:extLst>
                </a:gridCol>
                <a:gridCol w="4494362">
                  <a:extLst>
                    <a:ext uri="{9D8B030D-6E8A-4147-A177-3AD203B41FA5}">
                      <a16:colId xmlns:a16="http://schemas.microsoft.com/office/drawing/2014/main" val="20002"/>
                    </a:ext>
                  </a:extLst>
                </a:gridCol>
                <a:gridCol w="1452023">
                  <a:extLst>
                    <a:ext uri="{9D8B030D-6E8A-4147-A177-3AD203B41FA5}">
                      <a16:colId xmlns:a16="http://schemas.microsoft.com/office/drawing/2014/main" val="20003"/>
                    </a:ext>
                  </a:extLst>
                </a:gridCol>
                <a:gridCol w="1452023">
                  <a:extLst>
                    <a:ext uri="{9D8B030D-6E8A-4147-A177-3AD203B41FA5}">
                      <a16:colId xmlns:a16="http://schemas.microsoft.com/office/drawing/2014/main" val="20004"/>
                    </a:ext>
                  </a:extLst>
                </a:gridCol>
                <a:gridCol w="1382880">
                  <a:extLst>
                    <a:ext uri="{9D8B030D-6E8A-4147-A177-3AD203B41FA5}">
                      <a16:colId xmlns:a16="http://schemas.microsoft.com/office/drawing/2014/main" val="20005"/>
                    </a:ext>
                  </a:extLst>
                </a:gridCol>
              </a:tblGrid>
              <a:tr h="281997">
                <a:tc>
                  <a:txBody>
                    <a:bodyPr/>
                    <a:lstStyle/>
                    <a:p>
                      <a:pPr marL="0" marR="0" algn="ctr">
                        <a:spcBef>
                          <a:spcPts val="0"/>
                        </a:spcBef>
                        <a:spcAft>
                          <a:spcPts val="1200"/>
                        </a:spcAft>
                        <a:tabLst>
                          <a:tab pos="457200" algn="l"/>
                        </a:tabLst>
                      </a:pPr>
                      <a:r>
                        <a:rPr lang="en-GB" sz="1200" dirty="0">
                          <a:effectLst/>
                        </a:rPr>
                        <a:t>S/NO</a:t>
                      </a:r>
                      <a:endParaRPr lang="en-ZA" sz="1200" dirty="0">
                        <a:effectLst/>
                        <a:latin typeface="Arial"/>
                        <a:ea typeface="Times New Roman"/>
                        <a:cs typeface="Times New Roman"/>
                      </a:endParaRPr>
                    </a:p>
                  </a:txBody>
                  <a:tcPr marL="67441" marR="67441" marT="0" marB="0"/>
                </a:tc>
                <a:tc>
                  <a:txBody>
                    <a:bodyPr/>
                    <a:lstStyle/>
                    <a:p>
                      <a:pPr marL="0" marR="0" algn="ctr">
                        <a:spcBef>
                          <a:spcPts val="0"/>
                        </a:spcBef>
                        <a:spcAft>
                          <a:spcPts val="1200"/>
                        </a:spcAft>
                        <a:tabLst>
                          <a:tab pos="457200" algn="l"/>
                        </a:tabLst>
                      </a:pPr>
                      <a:r>
                        <a:rPr lang="en-GB" sz="1200" dirty="0">
                          <a:effectLst/>
                        </a:rPr>
                        <a:t>CLIENT</a:t>
                      </a:r>
                      <a:endParaRPr lang="en-ZA" sz="1200" dirty="0">
                        <a:effectLst/>
                        <a:latin typeface="Arial"/>
                        <a:ea typeface="Times New Roman"/>
                        <a:cs typeface="Times New Roman"/>
                      </a:endParaRPr>
                    </a:p>
                  </a:txBody>
                  <a:tcPr marL="67441" marR="67441" marT="0" marB="0"/>
                </a:tc>
                <a:tc>
                  <a:txBody>
                    <a:bodyPr/>
                    <a:lstStyle/>
                    <a:p>
                      <a:pPr marL="0" marR="0" algn="ctr">
                        <a:spcBef>
                          <a:spcPts val="0"/>
                        </a:spcBef>
                        <a:spcAft>
                          <a:spcPts val="1200"/>
                        </a:spcAft>
                        <a:tabLst>
                          <a:tab pos="457200" algn="l"/>
                        </a:tabLst>
                      </a:pPr>
                      <a:r>
                        <a:rPr lang="en-GB" sz="1200" dirty="0">
                          <a:effectLst/>
                        </a:rPr>
                        <a:t>COMMODITY</a:t>
                      </a:r>
                      <a:endParaRPr lang="en-ZA" sz="1200" dirty="0">
                        <a:effectLst/>
                        <a:latin typeface="Arial"/>
                        <a:ea typeface="Times New Roman"/>
                        <a:cs typeface="Times New Roman"/>
                      </a:endParaRPr>
                    </a:p>
                  </a:txBody>
                  <a:tcPr marL="67441" marR="67441" marT="0" marB="0"/>
                </a:tc>
                <a:tc>
                  <a:txBody>
                    <a:bodyPr/>
                    <a:lstStyle/>
                    <a:p>
                      <a:pPr marL="0" marR="0" algn="ctr">
                        <a:spcBef>
                          <a:spcPts val="0"/>
                        </a:spcBef>
                        <a:spcAft>
                          <a:spcPts val="1200"/>
                        </a:spcAft>
                        <a:tabLst>
                          <a:tab pos="457200" algn="l"/>
                        </a:tabLst>
                      </a:pPr>
                      <a:r>
                        <a:rPr lang="en-GB" sz="1200" dirty="0">
                          <a:effectLst/>
                        </a:rPr>
                        <a:t>F/Y 2010-2011</a:t>
                      </a:r>
                      <a:endParaRPr lang="en-ZA" sz="1200" dirty="0">
                        <a:effectLst/>
                        <a:latin typeface="Arial"/>
                        <a:ea typeface="Times New Roman"/>
                        <a:cs typeface="Times New Roman"/>
                      </a:endParaRPr>
                    </a:p>
                  </a:txBody>
                  <a:tcPr marL="67441" marR="67441" marT="0" marB="0"/>
                </a:tc>
                <a:tc>
                  <a:txBody>
                    <a:bodyPr/>
                    <a:lstStyle/>
                    <a:p>
                      <a:pPr marL="0" marR="0" algn="ctr">
                        <a:spcBef>
                          <a:spcPts val="0"/>
                        </a:spcBef>
                        <a:spcAft>
                          <a:spcPts val="1200"/>
                        </a:spcAft>
                        <a:tabLst>
                          <a:tab pos="457200" algn="l"/>
                        </a:tabLst>
                      </a:pPr>
                      <a:r>
                        <a:rPr lang="en-GB" sz="1200" dirty="0">
                          <a:effectLst/>
                        </a:rPr>
                        <a:t>F/Y2011-2012</a:t>
                      </a:r>
                      <a:endParaRPr lang="en-ZA" sz="1200" dirty="0">
                        <a:effectLst/>
                        <a:latin typeface="Arial"/>
                        <a:ea typeface="Times New Roman"/>
                        <a:cs typeface="Times New Roman"/>
                      </a:endParaRPr>
                    </a:p>
                  </a:txBody>
                  <a:tcPr marL="67441" marR="67441" marT="0" marB="0"/>
                </a:tc>
                <a:tc>
                  <a:txBody>
                    <a:bodyPr/>
                    <a:lstStyle/>
                    <a:p>
                      <a:pPr marL="0" marR="0" algn="ctr">
                        <a:spcBef>
                          <a:spcPts val="0"/>
                        </a:spcBef>
                        <a:spcAft>
                          <a:spcPts val="1200"/>
                        </a:spcAft>
                        <a:tabLst>
                          <a:tab pos="457200" algn="l"/>
                        </a:tabLst>
                      </a:pPr>
                      <a:r>
                        <a:rPr lang="en-GB" sz="1200" dirty="0">
                          <a:effectLst/>
                        </a:rPr>
                        <a:t>F/Y2012-2013</a:t>
                      </a:r>
                      <a:endParaRPr lang="en-ZA" sz="1200" dirty="0">
                        <a:effectLst/>
                        <a:latin typeface="Arial"/>
                        <a:ea typeface="Times New Roman"/>
                        <a:cs typeface="Times New Roman"/>
                      </a:endParaRPr>
                    </a:p>
                  </a:txBody>
                  <a:tcPr marL="67441" marR="67441" marT="0" marB="0"/>
                </a:tc>
                <a:extLst>
                  <a:ext uri="{0D108BD9-81ED-4DB2-BD59-A6C34878D82A}">
                    <a16:rowId xmlns:a16="http://schemas.microsoft.com/office/drawing/2014/main" val="10000"/>
                  </a:ext>
                </a:extLst>
              </a:tr>
              <a:tr h="281997">
                <a:tc>
                  <a:txBody>
                    <a:bodyPr/>
                    <a:lstStyle/>
                    <a:p>
                      <a:pPr marL="0" marR="0" algn="ctr">
                        <a:spcBef>
                          <a:spcPts val="0"/>
                        </a:spcBef>
                        <a:spcAft>
                          <a:spcPts val="1200"/>
                        </a:spcAft>
                        <a:tabLst>
                          <a:tab pos="457200" algn="l"/>
                        </a:tabLst>
                      </a:pPr>
                      <a:r>
                        <a:rPr lang="en-GB" sz="1200">
                          <a:effectLst/>
                        </a:rPr>
                        <a:t> </a:t>
                      </a:r>
                      <a:endParaRPr lang="en-ZA" sz="1200">
                        <a:effectLst/>
                        <a:latin typeface="Arial"/>
                        <a:ea typeface="Times New Roman"/>
                        <a:cs typeface="Times New Roman"/>
                      </a:endParaRPr>
                    </a:p>
                  </a:txBody>
                  <a:tcPr marL="67441" marR="67441" marT="0" marB="0"/>
                </a:tc>
                <a:tc>
                  <a:txBody>
                    <a:bodyPr/>
                    <a:lstStyle/>
                    <a:p>
                      <a:pPr marL="0" marR="0" algn="ctr">
                        <a:spcBef>
                          <a:spcPts val="0"/>
                        </a:spcBef>
                        <a:spcAft>
                          <a:spcPts val="1200"/>
                        </a:spcAft>
                        <a:tabLst>
                          <a:tab pos="457200" algn="l"/>
                        </a:tabLst>
                      </a:pPr>
                      <a:r>
                        <a:rPr lang="en-GB" sz="1200" dirty="0">
                          <a:effectLst/>
                        </a:rPr>
                        <a:t>a</a:t>
                      </a:r>
                      <a:endParaRPr lang="en-ZA" sz="1200" dirty="0">
                        <a:effectLst/>
                        <a:latin typeface="Arial"/>
                        <a:ea typeface="Times New Roman"/>
                        <a:cs typeface="Times New Roman"/>
                      </a:endParaRPr>
                    </a:p>
                  </a:txBody>
                  <a:tcPr marL="67441" marR="67441" marT="0" marB="0"/>
                </a:tc>
                <a:tc>
                  <a:txBody>
                    <a:bodyPr/>
                    <a:lstStyle/>
                    <a:p>
                      <a:pPr marL="0" marR="0" algn="ctr">
                        <a:spcBef>
                          <a:spcPts val="0"/>
                        </a:spcBef>
                        <a:spcAft>
                          <a:spcPts val="1200"/>
                        </a:spcAft>
                        <a:tabLst>
                          <a:tab pos="457200" algn="l"/>
                        </a:tabLst>
                      </a:pPr>
                      <a:r>
                        <a:rPr lang="en-GB" sz="1200">
                          <a:effectLst/>
                        </a:rPr>
                        <a:t>b</a:t>
                      </a:r>
                      <a:endParaRPr lang="en-ZA" sz="1200">
                        <a:effectLst/>
                        <a:latin typeface="Arial"/>
                        <a:ea typeface="Times New Roman"/>
                        <a:cs typeface="Times New Roman"/>
                      </a:endParaRPr>
                    </a:p>
                  </a:txBody>
                  <a:tcPr marL="67441" marR="67441" marT="0" marB="0"/>
                </a:tc>
                <a:tc>
                  <a:txBody>
                    <a:bodyPr/>
                    <a:lstStyle/>
                    <a:p>
                      <a:pPr marL="0" marR="0" algn="ctr">
                        <a:spcBef>
                          <a:spcPts val="0"/>
                        </a:spcBef>
                        <a:spcAft>
                          <a:spcPts val="1200"/>
                        </a:spcAft>
                        <a:tabLst>
                          <a:tab pos="457200" algn="l"/>
                        </a:tabLst>
                      </a:pPr>
                      <a:r>
                        <a:rPr lang="en-GB" sz="1200">
                          <a:effectLst/>
                        </a:rPr>
                        <a:t>c</a:t>
                      </a:r>
                      <a:endParaRPr lang="en-ZA" sz="1200">
                        <a:effectLst/>
                        <a:latin typeface="Arial"/>
                        <a:ea typeface="Times New Roman"/>
                        <a:cs typeface="Times New Roman"/>
                      </a:endParaRPr>
                    </a:p>
                  </a:txBody>
                  <a:tcPr marL="67441" marR="67441" marT="0" marB="0"/>
                </a:tc>
                <a:tc>
                  <a:txBody>
                    <a:bodyPr/>
                    <a:lstStyle/>
                    <a:p>
                      <a:pPr marL="0" marR="0" algn="ctr">
                        <a:spcBef>
                          <a:spcPts val="0"/>
                        </a:spcBef>
                        <a:spcAft>
                          <a:spcPts val="1200"/>
                        </a:spcAft>
                        <a:tabLst>
                          <a:tab pos="457200" algn="l"/>
                        </a:tabLst>
                      </a:pPr>
                      <a:r>
                        <a:rPr lang="en-GB" sz="1200">
                          <a:effectLst/>
                        </a:rPr>
                        <a:t>d</a:t>
                      </a:r>
                      <a:endParaRPr lang="en-ZA" sz="1200">
                        <a:effectLst/>
                        <a:latin typeface="Arial"/>
                        <a:ea typeface="Times New Roman"/>
                        <a:cs typeface="Times New Roman"/>
                      </a:endParaRPr>
                    </a:p>
                  </a:txBody>
                  <a:tcPr marL="67441" marR="67441" marT="0" marB="0"/>
                </a:tc>
                <a:tc>
                  <a:txBody>
                    <a:bodyPr/>
                    <a:lstStyle/>
                    <a:p>
                      <a:pPr marL="0" marR="0" algn="ctr">
                        <a:spcBef>
                          <a:spcPts val="0"/>
                        </a:spcBef>
                        <a:spcAft>
                          <a:spcPts val="1200"/>
                        </a:spcAft>
                        <a:tabLst>
                          <a:tab pos="457200" algn="l"/>
                        </a:tabLst>
                      </a:pPr>
                      <a:r>
                        <a:rPr lang="en-GB" sz="1200">
                          <a:effectLst/>
                        </a:rPr>
                        <a:t>e</a:t>
                      </a:r>
                      <a:endParaRPr lang="en-ZA" sz="1200">
                        <a:effectLst/>
                        <a:latin typeface="Arial"/>
                        <a:ea typeface="Times New Roman"/>
                        <a:cs typeface="Times New Roman"/>
                      </a:endParaRPr>
                    </a:p>
                  </a:txBody>
                  <a:tcPr marL="67441" marR="67441" marT="0" marB="0"/>
                </a:tc>
                <a:extLst>
                  <a:ext uri="{0D108BD9-81ED-4DB2-BD59-A6C34878D82A}">
                    <a16:rowId xmlns:a16="http://schemas.microsoft.com/office/drawing/2014/main" val="10001"/>
                  </a:ext>
                </a:extLst>
              </a:tr>
              <a:tr h="427268">
                <a:tc>
                  <a:txBody>
                    <a:bodyPr/>
                    <a:lstStyle/>
                    <a:p>
                      <a:pPr marL="0" marR="0" algn="ctr">
                        <a:spcBef>
                          <a:spcPts val="0"/>
                        </a:spcBef>
                        <a:spcAft>
                          <a:spcPts val="1200"/>
                        </a:spcAft>
                        <a:tabLst>
                          <a:tab pos="457200" algn="l"/>
                        </a:tabLst>
                      </a:pPr>
                      <a:r>
                        <a:rPr lang="en-GB" sz="1200" dirty="0">
                          <a:effectLst/>
                        </a:rPr>
                        <a:t>1</a:t>
                      </a:r>
                      <a:endParaRPr lang="en-ZA" sz="1200" dirty="0">
                        <a:effectLst/>
                        <a:latin typeface="Arial"/>
                        <a:ea typeface="Times New Roman"/>
                        <a:cs typeface="Times New Roman"/>
                      </a:endParaRPr>
                    </a:p>
                  </a:txBody>
                  <a:tcPr marL="67441" marR="67441" marT="0" marB="0"/>
                </a:tc>
                <a:tc>
                  <a:txBody>
                    <a:bodyPr/>
                    <a:lstStyle/>
                    <a:p>
                      <a:pPr marL="24765" marR="0">
                        <a:lnSpc>
                          <a:spcPts val="1035"/>
                        </a:lnSpc>
                        <a:spcBef>
                          <a:spcPts val="0"/>
                        </a:spcBef>
                        <a:spcAft>
                          <a:spcPts val="0"/>
                        </a:spcAft>
                      </a:pPr>
                      <a:r>
                        <a:rPr lang="en-US" sz="1200">
                          <a:effectLst/>
                        </a:rPr>
                        <a:t>Client: SA ARMY</a:t>
                      </a:r>
                      <a:endParaRPr lang="en-ZA" sz="1200">
                        <a:effectLst/>
                        <a:latin typeface="Arial"/>
                        <a:ea typeface="Arial"/>
                        <a:cs typeface="Times New Roman"/>
                      </a:endParaRPr>
                    </a:p>
                  </a:txBody>
                  <a:tcPr marL="67441" marR="67441" marT="0" marB="0"/>
                </a:tc>
                <a:tc>
                  <a:txBody>
                    <a:bodyPr/>
                    <a:lstStyle/>
                    <a:p>
                      <a:pPr marL="22860" marR="0">
                        <a:lnSpc>
                          <a:spcPts val="1035"/>
                        </a:lnSpc>
                        <a:spcBef>
                          <a:spcPts val="0"/>
                        </a:spcBef>
                        <a:spcAft>
                          <a:spcPts val="0"/>
                        </a:spcAft>
                      </a:pPr>
                      <a:r>
                        <a:rPr lang="en-US" sz="1200" dirty="0">
                          <a:effectLst/>
                        </a:rPr>
                        <a:t>M&amp;R of B-Vehicles at Organizational &amp; Intermediate (O&amp;I) level</a:t>
                      </a:r>
                      <a:endParaRPr lang="en-ZA" sz="1200" dirty="0">
                        <a:effectLst/>
                        <a:latin typeface="Arial"/>
                        <a:ea typeface="Arial"/>
                        <a:cs typeface="Times New Roman"/>
                      </a:endParaRPr>
                    </a:p>
                  </a:txBody>
                  <a:tcPr marL="67441" marR="67441" marT="0" marB="0"/>
                </a:tc>
                <a:tc>
                  <a:txBody>
                    <a:bodyPr/>
                    <a:lstStyle/>
                    <a:p>
                      <a:pPr marL="24130" marR="0">
                        <a:lnSpc>
                          <a:spcPts val="1035"/>
                        </a:lnSpc>
                        <a:spcBef>
                          <a:spcPts val="0"/>
                        </a:spcBef>
                        <a:spcAft>
                          <a:spcPts val="0"/>
                        </a:spcAft>
                      </a:pPr>
                      <a:r>
                        <a:rPr lang="en-US" sz="1200">
                          <a:effectLst/>
                        </a:rPr>
                        <a:t>R70,9M</a:t>
                      </a:r>
                      <a:endParaRPr lang="en-ZA" sz="1200">
                        <a:effectLst/>
                        <a:latin typeface="Arial"/>
                        <a:ea typeface="Arial"/>
                        <a:cs typeface="Times New Roman"/>
                      </a:endParaRPr>
                    </a:p>
                  </a:txBody>
                  <a:tcPr marL="67441" marR="67441" marT="0" marB="0"/>
                </a:tc>
                <a:tc>
                  <a:txBody>
                    <a:bodyPr/>
                    <a:lstStyle/>
                    <a:p>
                      <a:pPr marL="23495" marR="0">
                        <a:lnSpc>
                          <a:spcPts val="1035"/>
                        </a:lnSpc>
                        <a:spcBef>
                          <a:spcPts val="0"/>
                        </a:spcBef>
                        <a:spcAft>
                          <a:spcPts val="0"/>
                        </a:spcAft>
                      </a:pPr>
                      <a:r>
                        <a:rPr lang="en-US" sz="1200">
                          <a:effectLst/>
                        </a:rPr>
                        <a:t>R84.0M</a:t>
                      </a:r>
                      <a:endParaRPr lang="en-ZA" sz="1200">
                        <a:effectLst/>
                        <a:latin typeface="Arial"/>
                        <a:ea typeface="Arial"/>
                        <a:cs typeface="Times New Roman"/>
                      </a:endParaRPr>
                    </a:p>
                  </a:txBody>
                  <a:tcPr marL="67441" marR="67441" marT="0" marB="0"/>
                </a:tc>
                <a:tc>
                  <a:txBody>
                    <a:bodyPr/>
                    <a:lstStyle/>
                    <a:p>
                      <a:pPr marL="25400" marR="0">
                        <a:lnSpc>
                          <a:spcPts val="1035"/>
                        </a:lnSpc>
                        <a:spcBef>
                          <a:spcPts val="0"/>
                        </a:spcBef>
                        <a:spcAft>
                          <a:spcPts val="0"/>
                        </a:spcAft>
                      </a:pPr>
                      <a:r>
                        <a:rPr lang="en-US" sz="1200">
                          <a:effectLst/>
                        </a:rPr>
                        <a:t>R86.0M</a:t>
                      </a:r>
                      <a:endParaRPr lang="en-ZA" sz="1200">
                        <a:effectLst/>
                        <a:latin typeface="Arial"/>
                        <a:ea typeface="Arial"/>
                        <a:cs typeface="Times New Roman"/>
                      </a:endParaRPr>
                    </a:p>
                  </a:txBody>
                  <a:tcPr marL="67441" marR="67441" marT="0" marB="0"/>
                </a:tc>
                <a:extLst>
                  <a:ext uri="{0D108BD9-81ED-4DB2-BD59-A6C34878D82A}">
                    <a16:rowId xmlns:a16="http://schemas.microsoft.com/office/drawing/2014/main" val="10002"/>
                  </a:ext>
                </a:extLst>
              </a:tr>
              <a:tr h="281997">
                <a:tc>
                  <a:txBody>
                    <a:bodyPr/>
                    <a:lstStyle/>
                    <a:p>
                      <a:pPr marL="0" marR="0" algn="ctr">
                        <a:spcBef>
                          <a:spcPts val="0"/>
                        </a:spcBef>
                        <a:spcAft>
                          <a:spcPts val="1200"/>
                        </a:spcAft>
                        <a:tabLst>
                          <a:tab pos="457200" algn="l"/>
                        </a:tabLst>
                      </a:pPr>
                      <a:r>
                        <a:rPr lang="en-GB" sz="1200" dirty="0">
                          <a:effectLst/>
                        </a:rPr>
                        <a:t>2</a:t>
                      </a:r>
                      <a:endParaRPr lang="en-ZA" sz="1200" dirty="0">
                        <a:effectLst/>
                        <a:latin typeface="Arial"/>
                        <a:ea typeface="Times New Roman"/>
                        <a:cs typeface="Times New Roman"/>
                      </a:endParaRPr>
                    </a:p>
                  </a:txBody>
                  <a:tcPr marL="67441" marR="67441" marT="0" marB="0"/>
                </a:tc>
                <a:tc>
                  <a:txBody>
                    <a:bodyPr/>
                    <a:lstStyle/>
                    <a:p>
                      <a:pPr marL="24765" marR="0">
                        <a:lnSpc>
                          <a:spcPts val="1035"/>
                        </a:lnSpc>
                        <a:spcBef>
                          <a:spcPts val="0"/>
                        </a:spcBef>
                        <a:spcAft>
                          <a:spcPts val="0"/>
                        </a:spcAft>
                      </a:pPr>
                      <a:r>
                        <a:rPr lang="en-US" sz="1200">
                          <a:effectLst/>
                        </a:rPr>
                        <a:t>Client SA ARMY</a:t>
                      </a:r>
                      <a:endParaRPr lang="en-ZA" sz="1200">
                        <a:effectLst/>
                        <a:latin typeface="Arial"/>
                        <a:ea typeface="Arial"/>
                        <a:cs typeface="Times New Roman"/>
                      </a:endParaRPr>
                    </a:p>
                  </a:txBody>
                  <a:tcPr marL="67441" marR="67441" marT="0" marB="0"/>
                </a:tc>
                <a:tc>
                  <a:txBody>
                    <a:bodyPr/>
                    <a:lstStyle/>
                    <a:p>
                      <a:pPr marL="22860" marR="0">
                        <a:lnSpc>
                          <a:spcPts val="1035"/>
                        </a:lnSpc>
                        <a:spcBef>
                          <a:spcPts val="0"/>
                        </a:spcBef>
                        <a:spcAft>
                          <a:spcPts val="0"/>
                        </a:spcAft>
                      </a:pPr>
                      <a:r>
                        <a:rPr lang="en-US" sz="1200" dirty="0">
                          <a:effectLst/>
                        </a:rPr>
                        <a:t>M&amp;R of B-Vehicles at Depot level</a:t>
                      </a:r>
                      <a:endParaRPr lang="en-ZA" sz="1200" dirty="0">
                        <a:effectLst/>
                        <a:latin typeface="Arial"/>
                        <a:ea typeface="Arial"/>
                        <a:cs typeface="Times New Roman"/>
                      </a:endParaRPr>
                    </a:p>
                  </a:txBody>
                  <a:tcPr marL="67441" marR="67441" marT="0" marB="0"/>
                </a:tc>
                <a:tc>
                  <a:txBody>
                    <a:bodyPr/>
                    <a:lstStyle/>
                    <a:p>
                      <a:pPr marL="24130" marR="0">
                        <a:lnSpc>
                          <a:spcPts val="1035"/>
                        </a:lnSpc>
                        <a:spcBef>
                          <a:spcPts val="0"/>
                        </a:spcBef>
                        <a:spcAft>
                          <a:spcPts val="0"/>
                        </a:spcAft>
                      </a:pPr>
                      <a:r>
                        <a:rPr lang="en-US" sz="1200">
                          <a:effectLst/>
                        </a:rPr>
                        <a:t>R60.0M</a:t>
                      </a:r>
                      <a:endParaRPr lang="en-ZA" sz="1200">
                        <a:effectLst/>
                        <a:latin typeface="Arial"/>
                        <a:ea typeface="Arial"/>
                        <a:cs typeface="Times New Roman"/>
                      </a:endParaRPr>
                    </a:p>
                  </a:txBody>
                  <a:tcPr marL="67441" marR="67441" marT="0" marB="0"/>
                </a:tc>
                <a:tc>
                  <a:txBody>
                    <a:bodyPr/>
                    <a:lstStyle/>
                    <a:p>
                      <a:pPr marL="23495" marR="0">
                        <a:lnSpc>
                          <a:spcPts val="1035"/>
                        </a:lnSpc>
                        <a:spcBef>
                          <a:spcPts val="0"/>
                        </a:spcBef>
                        <a:spcAft>
                          <a:spcPts val="0"/>
                        </a:spcAft>
                      </a:pPr>
                      <a:r>
                        <a:rPr lang="en-US" sz="1200">
                          <a:effectLst/>
                        </a:rPr>
                        <a:t>R80.0M</a:t>
                      </a:r>
                      <a:endParaRPr lang="en-ZA" sz="1200">
                        <a:effectLst/>
                        <a:latin typeface="Arial"/>
                        <a:ea typeface="Arial"/>
                        <a:cs typeface="Times New Roman"/>
                      </a:endParaRPr>
                    </a:p>
                  </a:txBody>
                  <a:tcPr marL="67441" marR="67441" marT="0" marB="0"/>
                </a:tc>
                <a:tc>
                  <a:txBody>
                    <a:bodyPr/>
                    <a:lstStyle/>
                    <a:p>
                      <a:pPr marL="25400" marR="0">
                        <a:lnSpc>
                          <a:spcPts val="1035"/>
                        </a:lnSpc>
                        <a:spcBef>
                          <a:spcPts val="0"/>
                        </a:spcBef>
                        <a:spcAft>
                          <a:spcPts val="0"/>
                        </a:spcAft>
                      </a:pPr>
                      <a:r>
                        <a:rPr lang="en-US" sz="1200">
                          <a:effectLst/>
                        </a:rPr>
                        <a:t>R85.0M</a:t>
                      </a:r>
                      <a:endParaRPr lang="en-ZA" sz="1200">
                        <a:effectLst/>
                        <a:latin typeface="Arial"/>
                        <a:ea typeface="Arial"/>
                        <a:cs typeface="Times New Roman"/>
                      </a:endParaRPr>
                    </a:p>
                  </a:txBody>
                  <a:tcPr marL="67441" marR="67441" marT="0" marB="0"/>
                </a:tc>
                <a:extLst>
                  <a:ext uri="{0D108BD9-81ED-4DB2-BD59-A6C34878D82A}">
                    <a16:rowId xmlns:a16="http://schemas.microsoft.com/office/drawing/2014/main" val="10003"/>
                  </a:ext>
                </a:extLst>
              </a:tr>
              <a:tr h="281997">
                <a:tc>
                  <a:txBody>
                    <a:bodyPr/>
                    <a:lstStyle/>
                    <a:p>
                      <a:pPr marL="0" marR="0" algn="ctr">
                        <a:spcBef>
                          <a:spcPts val="0"/>
                        </a:spcBef>
                        <a:spcAft>
                          <a:spcPts val="1200"/>
                        </a:spcAft>
                        <a:tabLst>
                          <a:tab pos="457200" algn="l"/>
                        </a:tabLst>
                      </a:pPr>
                      <a:r>
                        <a:rPr lang="en-GB" sz="1200" dirty="0">
                          <a:effectLst/>
                        </a:rPr>
                        <a:t>3</a:t>
                      </a:r>
                      <a:endParaRPr lang="en-ZA" sz="1200" dirty="0">
                        <a:effectLst/>
                        <a:latin typeface="Arial"/>
                        <a:ea typeface="Times New Roman"/>
                        <a:cs typeface="Times New Roman"/>
                      </a:endParaRPr>
                    </a:p>
                  </a:txBody>
                  <a:tcPr marL="67441" marR="67441" marT="0" marB="0"/>
                </a:tc>
                <a:tc>
                  <a:txBody>
                    <a:bodyPr/>
                    <a:lstStyle/>
                    <a:p>
                      <a:pPr marL="24765" marR="0">
                        <a:lnSpc>
                          <a:spcPts val="1040"/>
                        </a:lnSpc>
                        <a:spcBef>
                          <a:spcPts val="0"/>
                        </a:spcBef>
                        <a:spcAft>
                          <a:spcPts val="0"/>
                        </a:spcAft>
                      </a:pPr>
                      <a:r>
                        <a:rPr lang="en-US" sz="1200">
                          <a:effectLst/>
                        </a:rPr>
                        <a:t>Client SA ARMY</a:t>
                      </a:r>
                      <a:endParaRPr lang="en-ZA" sz="1200">
                        <a:effectLst/>
                        <a:latin typeface="Arial"/>
                        <a:ea typeface="Arial"/>
                        <a:cs typeface="Times New Roman"/>
                      </a:endParaRPr>
                    </a:p>
                  </a:txBody>
                  <a:tcPr marL="67441" marR="67441" marT="0" marB="0"/>
                </a:tc>
                <a:tc>
                  <a:txBody>
                    <a:bodyPr/>
                    <a:lstStyle/>
                    <a:p>
                      <a:pPr marL="22860" marR="0">
                        <a:lnSpc>
                          <a:spcPts val="1040"/>
                        </a:lnSpc>
                        <a:spcBef>
                          <a:spcPts val="0"/>
                        </a:spcBef>
                        <a:spcAft>
                          <a:spcPts val="0"/>
                        </a:spcAft>
                      </a:pPr>
                      <a:r>
                        <a:rPr lang="en-US" sz="1200" dirty="0">
                          <a:effectLst/>
                        </a:rPr>
                        <a:t>Procurement of spares at O&amp;I level</a:t>
                      </a:r>
                      <a:endParaRPr lang="en-ZA" sz="1200" dirty="0">
                        <a:effectLst/>
                        <a:latin typeface="Arial"/>
                        <a:ea typeface="Arial"/>
                        <a:cs typeface="Times New Roman"/>
                      </a:endParaRPr>
                    </a:p>
                  </a:txBody>
                  <a:tcPr marL="67441" marR="67441" marT="0" marB="0"/>
                </a:tc>
                <a:tc>
                  <a:txBody>
                    <a:bodyPr/>
                    <a:lstStyle/>
                    <a:p>
                      <a:pPr marL="24130" marR="0">
                        <a:lnSpc>
                          <a:spcPts val="1040"/>
                        </a:lnSpc>
                        <a:spcBef>
                          <a:spcPts val="0"/>
                        </a:spcBef>
                        <a:spcAft>
                          <a:spcPts val="0"/>
                        </a:spcAft>
                      </a:pPr>
                      <a:r>
                        <a:rPr lang="en-US" sz="1200" dirty="0">
                          <a:effectLst/>
                        </a:rPr>
                        <a:t>R4.0M</a:t>
                      </a:r>
                      <a:endParaRPr lang="en-ZA" sz="1200" dirty="0">
                        <a:effectLst/>
                        <a:latin typeface="Arial"/>
                        <a:ea typeface="Arial"/>
                        <a:cs typeface="Times New Roman"/>
                      </a:endParaRPr>
                    </a:p>
                  </a:txBody>
                  <a:tcPr marL="67441" marR="67441" marT="0" marB="0"/>
                </a:tc>
                <a:tc>
                  <a:txBody>
                    <a:bodyPr/>
                    <a:lstStyle/>
                    <a:p>
                      <a:pPr marL="23495" marR="0">
                        <a:lnSpc>
                          <a:spcPts val="1040"/>
                        </a:lnSpc>
                        <a:spcBef>
                          <a:spcPts val="0"/>
                        </a:spcBef>
                        <a:spcAft>
                          <a:spcPts val="0"/>
                        </a:spcAft>
                      </a:pPr>
                      <a:r>
                        <a:rPr lang="en-US" sz="1200">
                          <a:effectLst/>
                        </a:rPr>
                        <a:t>R4.0M</a:t>
                      </a:r>
                      <a:endParaRPr lang="en-ZA" sz="1200">
                        <a:effectLst/>
                        <a:latin typeface="Arial"/>
                        <a:ea typeface="Arial"/>
                        <a:cs typeface="Times New Roman"/>
                      </a:endParaRPr>
                    </a:p>
                  </a:txBody>
                  <a:tcPr marL="67441" marR="67441" marT="0" marB="0"/>
                </a:tc>
                <a:tc>
                  <a:txBody>
                    <a:bodyPr/>
                    <a:lstStyle/>
                    <a:p>
                      <a:pPr marL="25400" marR="0">
                        <a:lnSpc>
                          <a:spcPts val="1040"/>
                        </a:lnSpc>
                        <a:spcBef>
                          <a:spcPts val="0"/>
                        </a:spcBef>
                        <a:spcAft>
                          <a:spcPts val="0"/>
                        </a:spcAft>
                      </a:pPr>
                      <a:r>
                        <a:rPr lang="en-US" sz="1200">
                          <a:effectLst/>
                        </a:rPr>
                        <a:t>R4.0M</a:t>
                      </a:r>
                      <a:endParaRPr lang="en-ZA" sz="1200">
                        <a:effectLst/>
                        <a:latin typeface="Arial"/>
                        <a:ea typeface="Arial"/>
                        <a:cs typeface="Times New Roman"/>
                      </a:endParaRPr>
                    </a:p>
                  </a:txBody>
                  <a:tcPr marL="67441" marR="67441" marT="0" marB="0"/>
                </a:tc>
                <a:extLst>
                  <a:ext uri="{0D108BD9-81ED-4DB2-BD59-A6C34878D82A}">
                    <a16:rowId xmlns:a16="http://schemas.microsoft.com/office/drawing/2014/main" val="10004"/>
                  </a:ext>
                </a:extLst>
              </a:tr>
              <a:tr h="427268">
                <a:tc>
                  <a:txBody>
                    <a:bodyPr/>
                    <a:lstStyle/>
                    <a:p>
                      <a:pPr marL="0" marR="0" algn="ctr">
                        <a:spcBef>
                          <a:spcPts val="0"/>
                        </a:spcBef>
                        <a:spcAft>
                          <a:spcPts val="1200"/>
                        </a:spcAft>
                        <a:tabLst>
                          <a:tab pos="457200" algn="l"/>
                        </a:tabLst>
                      </a:pPr>
                      <a:r>
                        <a:rPr lang="en-GB" sz="1200" dirty="0">
                          <a:effectLst/>
                        </a:rPr>
                        <a:t>4</a:t>
                      </a:r>
                      <a:endParaRPr lang="en-ZA" sz="1200" dirty="0">
                        <a:effectLst/>
                        <a:latin typeface="Arial"/>
                        <a:ea typeface="Times New Roman"/>
                        <a:cs typeface="Times New Roman"/>
                      </a:endParaRPr>
                    </a:p>
                  </a:txBody>
                  <a:tcPr marL="67441" marR="67441" marT="0" marB="0"/>
                </a:tc>
                <a:tc>
                  <a:txBody>
                    <a:bodyPr/>
                    <a:lstStyle/>
                    <a:p>
                      <a:pPr marL="24765" marR="0">
                        <a:lnSpc>
                          <a:spcPts val="1035"/>
                        </a:lnSpc>
                        <a:spcBef>
                          <a:spcPts val="0"/>
                        </a:spcBef>
                        <a:spcAft>
                          <a:spcPts val="0"/>
                        </a:spcAft>
                      </a:pPr>
                      <a:r>
                        <a:rPr lang="en-US" sz="1200">
                          <a:effectLst/>
                        </a:rPr>
                        <a:t>CJ OPS</a:t>
                      </a:r>
                      <a:endParaRPr lang="en-ZA" sz="1200">
                        <a:effectLst/>
                        <a:latin typeface="Arial"/>
                        <a:ea typeface="Arial"/>
                        <a:cs typeface="Times New Roman"/>
                      </a:endParaRPr>
                    </a:p>
                  </a:txBody>
                  <a:tcPr marL="67441" marR="67441" marT="0" marB="0"/>
                </a:tc>
                <a:tc>
                  <a:txBody>
                    <a:bodyPr/>
                    <a:lstStyle/>
                    <a:p>
                      <a:pPr marL="22860" marR="0">
                        <a:lnSpc>
                          <a:spcPts val="1035"/>
                        </a:lnSpc>
                        <a:spcBef>
                          <a:spcPts val="0"/>
                        </a:spcBef>
                        <a:spcAft>
                          <a:spcPts val="0"/>
                        </a:spcAft>
                      </a:pPr>
                      <a:r>
                        <a:rPr lang="en-US" sz="1200">
                          <a:effectLst/>
                        </a:rPr>
                        <a:t>Operation Cordite: Support of B-Vehicle fleet in mission area</a:t>
                      </a:r>
                      <a:endParaRPr lang="en-ZA" sz="1200">
                        <a:effectLst/>
                        <a:latin typeface="Arial"/>
                        <a:ea typeface="Arial"/>
                        <a:cs typeface="Times New Roman"/>
                      </a:endParaRPr>
                    </a:p>
                  </a:txBody>
                  <a:tcPr marL="67441" marR="67441" marT="0" marB="0"/>
                </a:tc>
                <a:tc>
                  <a:txBody>
                    <a:bodyPr/>
                    <a:lstStyle/>
                    <a:p>
                      <a:pPr marL="24130" marR="0">
                        <a:lnSpc>
                          <a:spcPts val="1035"/>
                        </a:lnSpc>
                        <a:spcBef>
                          <a:spcPts val="0"/>
                        </a:spcBef>
                        <a:spcAft>
                          <a:spcPts val="0"/>
                        </a:spcAft>
                      </a:pPr>
                      <a:r>
                        <a:rPr lang="en-US" sz="1200" dirty="0">
                          <a:effectLst/>
                        </a:rPr>
                        <a:t>R10.8M</a:t>
                      </a:r>
                      <a:endParaRPr lang="en-ZA" sz="1200" dirty="0">
                        <a:effectLst/>
                        <a:latin typeface="Arial"/>
                        <a:ea typeface="Arial"/>
                        <a:cs typeface="Times New Roman"/>
                      </a:endParaRPr>
                    </a:p>
                  </a:txBody>
                  <a:tcPr marL="67441" marR="67441" marT="0" marB="0"/>
                </a:tc>
                <a:tc>
                  <a:txBody>
                    <a:bodyPr/>
                    <a:lstStyle/>
                    <a:p>
                      <a:pPr marL="0" marR="0">
                        <a:lnSpc>
                          <a:spcPts val="1035"/>
                        </a:lnSpc>
                        <a:spcBef>
                          <a:spcPts val="0"/>
                        </a:spcBef>
                        <a:spcAft>
                          <a:spcPts val="0"/>
                        </a:spcAft>
                      </a:pPr>
                      <a:r>
                        <a:rPr lang="en-US" sz="1200">
                          <a:effectLst/>
                        </a:rPr>
                        <a:t> </a:t>
                      </a:r>
                      <a:endParaRPr lang="en-ZA" sz="1200">
                        <a:effectLst/>
                        <a:latin typeface="Arial"/>
                        <a:ea typeface="Arial"/>
                        <a:cs typeface="Times New Roman"/>
                      </a:endParaRPr>
                    </a:p>
                  </a:txBody>
                  <a:tcPr marL="67441" marR="67441" marT="0" marB="0"/>
                </a:tc>
                <a:tc>
                  <a:txBody>
                    <a:bodyPr/>
                    <a:lstStyle/>
                    <a:p>
                      <a:pPr marL="0" marR="0">
                        <a:lnSpc>
                          <a:spcPts val="1035"/>
                        </a:lnSpc>
                        <a:spcBef>
                          <a:spcPts val="0"/>
                        </a:spcBef>
                        <a:spcAft>
                          <a:spcPts val="0"/>
                        </a:spcAft>
                      </a:pPr>
                      <a:r>
                        <a:rPr lang="en-US" sz="1200">
                          <a:effectLst/>
                        </a:rPr>
                        <a:t> </a:t>
                      </a:r>
                      <a:endParaRPr lang="en-ZA" sz="1200">
                        <a:effectLst/>
                        <a:latin typeface="Arial"/>
                        <a:ea typeface="Arial"/>
                        <a:cs typeface="Times New Roman"/>
                      </a:endParaRPr>
                    </a:p>
                  </a:txBody>
                  <a:tcPr marL="67441" marR="67441" marT="0" marB="0"/>
                </a:tc>
                <a:extLst>
                  <a:ext uri="{0D108BD9-81ED-4DB2-BD59-A6C34878D82A}">
                    <a16:rowId xmlns:a16="http://schemas.microsoft.com/office/drawing/2014/main" val="10005"/>
                  </a:ext>
                </a:extLst>
              </a:tr>
              <a:tr h="427268">
                <a:tc>
                  <a:txBody>
                    <a:bodyPr/>
                    <a:lstStyle/>
                    <a:p>
                      <a:pPr marL="0" marR="0" algn="ctr">
                        <a:spcBef>
                          <a:spcPts val="0"/>
                        </a:spcBef>
                        <a:spcAft>
                          <a:spcPts val="1200"/>
                        </a:spcAft>
                        <a:tabLst>
                          <a:tab pos="457200" algn="l"/>
                        </a:tabLst>
                      </a:pPr>
                      <a:r>
                        <a:rPr lang="en-GB" sz="1200" dirty="0">
                          <a:effectLst/>
                        </a:rPr>
                        <a:t>5</a:t>
                      </a:r>
                      <a:endParaRPr lang="en-ZA" sz="1200" dirty="0">
                        <a:effectLst/>
                        <a:latin typeface="Arial"/>
                        <a:ea typeface="Times New Roman"/>
                        <a:cs typeface="Times New Roman"/>
                      </a:endParaRPr>
                    </a:p>
                  </a:txBody>
                  <a:tcPr marL="67441" marR="67441" marT="0" marB="0"/>
                </a:tc>
                <a:tc>
                  <a:txBody>
                    <a:bodyPr/>
                    <a:lstStyle/>
                    <a:p>
                      <a:pPr marL="24765" marR="0">
                        <a:lnSpc>
                          <a:spcPts val="1035"/>
                        </a:lnSpc>
                        <a:spcBef>
                          <a:spcPts val="0"/>
                        </a:spcBef>
                        <a:spcAft>
                          <a:spcPts val="0"/>
                        </a:spcAft>
                      </a:pPr>
                      <a:r>
                        <a:rPr lang="en-US" sz="1200">
                          <a:effectLst/>
                        </a:rPr>
                        <a:t>CJ OPS</a:t>
                      </a:r>
                      <a:endParaRPr lang="en-ZA" sz="1200">
                        <a:effectLst/>
                        <a:latin typeface="Arial"/>
                        <a:ea typeface="Arial"/>
                        <a:cs typeface="Times New Roman"/>
                      </a:endParaRPr>
                    </a:p>
                  </a:txBody>
                  <a:tcPr marL="67441" marR="67441" marT="0" marB="0"/>
                </a:tc>
                <a:tc>
                  <a:txBody>
                    <a:bodyPr/>
                    <a:lstStyle/>
                    <a:p>
                      <a:pPr marL="61595" marR="0">
                        <a:lnSpc>
                          <a:spcPts val="1035"/>
                        </a:lnSpc>
                        <a:spcBef>
                          <a:spcPts val="0"/>
                        </a:spcBef>
                        <a:spcAft>
                          <a:spcPts val="0"/>
                        </a:spcAft>
                      </a:pPr>
                      <a:r>
                        <a:rPr lang="en-US" sz="1200">
                          <a:effectLst/>
                        </a:rPr>
                        <a:t>Operation Corona: Procurement of Spares/Components for B-Vehicles</a:t>
                      </a:r>
                      <a:endParaRPr lang="en-ZA" sz="1200">
                        <a:effectLst/>
                        <a:latin typeface="Arial"/>
                        <a:ea typeface="Arial"/>
                        <a:cs typeface="Times New Roman"/>
                      </a:endParaRPr>
                    </a:p>
                  </a:txBody>
                  <a:tcPr marL="67441" marR="67441" marT="0" marB="0"/>
                </a:tc>
                <a:tc>
                  <a:txBody>
                    <a:bodyPr/>
                    <a:lstStyle/>
                    <a:p>
                      <a:pPr marL="23495" marR="0">
                        <a:lnSpc>
                          <a:spcPts val="1035"/>
                        </a:lnSpc>
                        <a:spcBef>
                          <a:spcPts val="0"/>
                        </a:spcBef>
                        <a:spcAft>
                          <a:spcPts val="0"/>
                        </a:spcAft>
                      </a:pPr>
                      <a:r>
                        <a:rPr lang="en-US" sz="1200" dirty="0">
                          <a:effectLst/>
                        </a:rPr>
                        <a:t>R1.2M</a:t>
                      </a:r>
                      <a:endParaRPr lang="en-ZA" sz="1200" dirty="0">
                        <a:effectLst/>
                        <a:latin typeface="Arial"/>
                        <a:ea typeface="Arial"/>
                        <a:cs typeface="Times New Roman"/>
                      </a:endParaRPr>
                    </a:p>
                  </a:txBody>
                  <a:tcPr marL="67441" marR="67441" marT="0" marB="0"/>
                </a:tc>
                <a:tc>
                  <a:txBody>
                    <a:bodyPr/>
                    <a:lstStyle/>
                    <a:p>
                      <a:pPr marL="0" marR="0">
                        <a:lnSpc>
                          <a:spcPts val="1035"/>
                        </a:lnSpc>
                        <a:spcBef>
                          <a:spcPts val="0"/>
                        </a:spcBef>
                        <a:spcAft>
                          <a:spcPts val="0"/>
                        </a:spcAft>
                      </a:pPr>
                      <a:r>
                        <a:rPr lang="en-US" sz="1200" dirty="0">
                          <a:effectLst/>
                        </a:rPr>
                        <a:t> </a:t>
                      </a:r>
                      <a:endParaRPr lang="en-ZA" sz="1200" dirty="0">
                        <a:effectLst/>
                        <a:latin typeface="Arial"/>
                        <a:ea typeface="Arial"/>
                        <a:cs typeface="Times New Roman"/>
                      </a:endParaRPr>
                    </a:p>
                  </a:txBody>
                  <a:tcPr marL="67441" marR="67441" marT="0" marB="0"/>
                </a:tc>
                <a:tc>
                  <a:txBody>
                    <a:bodyPr/>
                    <a:lstStyle/>
                    <a:p>
                      <a:pPr marL="0" marR="0">
                        <a:lnSpc>
                          <a:spcPts val="1035"/>
                        </a:lnSpc>
                        <a:spcBef>
                          <a:spcPts val="0"/>
                        </a:spcBef>
                        <a:spcAft>
                          <a:spcPts val="0"/>
                        </a:spcAft>
                      </a:pPr>
                      <a:r>
                        <a:rPr lang="en-US" sz="1200" dirty="0">
                          <a:effectLst/>
                        </a:rPr>
                        <a:t> </a:t>
                      </a:r>
                      <a:endParaRPr lang="en-ZA" sz="1200" dirty="0">
                        <a:effectLst/>
                        <a:latin typeface="Arial"/>
                        <a:ea typeface="Arial"/>
                        <a:cs typeface="Times New Roman"/>
                      </a:endParaRPr>
                    </a:p>
                  </a:txBody>
                  <a:tcPr marL="67441" marR="67441" marT="0" marB="0"/>
                </a:tc>
                <a:extLst>
                  <a:ext uri="{0D108BD9-81ED-4DB2-BD59-A6C34878D82A}">
                    <a16:rowId xmlns:a16="http://schemas.microsoft.com/office/drawing/2014/main" val="10006"/>
                  </a:ext>
                </a:extLst>
              </a:tr>
              <a:tr h="281997">
                <a:tc>
                  <a:txBody>
                    <a:bodyPr/>
                    <a:lstStyle/>
                    <a:p>
                      <a:pPr marL="0" marR="0" algn="ctr">
                        <a:spcBef>
                          <a:spcPts val="0"/>
                        </a:spcBef>
                        <a:spcAft>
                          <a:spcPts val="1200"/>
                        </a:spcAft>
                        <a:tabLst>
                          <a:tab pos="457200" algn="l"/>
                        </a:tabLst>
                      </a:pPr>
                      <a:r>
                        <a:rPr lang="en-GB" sz="1200" dirty="0">
                          <a:effectLst/>
                        </a:rPr>
                        <a:t>6</a:t>
                      </a:r>
                      <a:endParaRPr lang="en-ZA" sz="1200" dirty="0">
                        <a:effectLst/>
                        <a:latin typeface="Arial"/>
                        <a:ea typeface="Times New Roman"/>
                        <a:cs typeface="Times New Roman"/>
                      </a:endParaRPr>
                    </a:p>
                  </a:txBody>
                  <a:tcPr marL="67441" marR="67441" marT="0" marB="0"/>
                </a:tc>
                <a:tc>
                  <a:txBody>
                    <a:bodyPr/>
                    <a:lstStyle/>
                    <a:p>
                      <a:pPr marL="24765" marR="0">
                        <a:lnSpc>
                          <a:spcPts val="1040"/>
                        </a:lnSpc>
                        <a:spcBef>
                          <a:spcPts val="0"/>
                        </a:spcBef>
                        <a:spcAft>
                          <a:spcPts val="0"/>
                        </a:spcAft>
                      </a:pPr>
                      <a:r>
                        <a:rPr lang="en-US" sz="1200">
                          <a:effectLst/>
                        </a:rPr>
                        <a:t>CJ OPS</a:t>
                      </a:r>
                      <a:endParaRPr lang="en-ZA" sz="1200">
                        <a:effectLst/>
                        <a:latin typeface="Arial"/>
                        <a:ea typeface="Arial"/>
                        <a:cs typeface="Times New Roman"/>
                      </a:endParaRPr>
                    </a:p>
                  </a:txBody>
                  <a:tcPr marL="67441" marR="67441" marT="0" marB="0"/>
                </a:tc>
                <a:tc>
                  <a:txBody>
                    <a:bodyPr/>
                    <a:lstStyle/>
                    <a:p>
                      <a:pPr marL="22860" marR="0">
                        <a:lnSpc>
                          <a:spcPts val="1040"/>
                        </a:lnSpc>
                        <a:spcBef>
                          <a:spcPts val="0"/>
                        </a:spcBef>
                        <a:spcAft>
                          <a:spcPts val="0"/>
                        </a:spcAft>
                      </a:pPr>
                      <a:r>
                        <a:rPr lang="en-US" sz="1200">
                          <a:effectLst/>
                        </a:rPr>
                        <a:t>Operation Corona: M&amp;R of B-Vehicles at Depot level</a:t>
                      </a:r>
                      <a:endParaRPr lang="en-ZA" sz="1200">
                        <a:effectLst/>
                        <a:latin typeface="Arial"/>
                        <a:ea typeface="Arial"/>
                        <a:cs typeface="Times New Roman"/>
                      </a:endParaRPr>
                    </a:p>
                  </a:txBody>
                  <a:tcPr marL="67441" marR="67441" marT="0" marB="0"/>
                </a:tc>
                <a:tc>
                  <a:txBody>
                    <a:bodyPr/>
                    <a:lstStyle/>
                    <a:p>
                      <a:pPr marL="24130" marR="0">
                        <a:lnSpc>
                          <a:spcPts val="1040"/>
                        </a:lnSpc>
                        <a:spcBef>
                          <a:spcPts val="0"/>
                        </a:spcBef>
                        <a:spcAft>
                          <a:spcPts val="0"/>
                        </a:spcAft>
                      </a:pPr>
                      <a:r>
                        <a:rPr lang="en-US" sz="1200">
                          <a:effectLst/>
                        </a:rPr>
                        <a:t>R22M</a:t>
                      </a:r>
                      <a:endParaRPr lang="en-ZA" sz="1200">
                        <a:effectLst/>
                        <a:latin typeface="Arial"/>
                        <a:ea typeface="Arial"/>
                        <a:cs typeface="Times New Roman"/>
                      </a:endParaRPr>
                    </a:p>
                  </a:txBody>
                  <a:tcPr marL="67441" marR="67441" marT="0" marB="0"/>
                </a:tc>
                <a:tc>
                  <a:txBody>
                    <a:bodyPr/>
                    <a:lstStyle/>
                    <a:p>
                      <a:pPr marL="0" marR="0">
                        <a:lnSpc>
                          <a:spcPts val="1035"/>
                        </a:lnSpc>
                        <a:spcBef>
                          <a:spcPts val="0"/>
                        </a:spcBef>
                        <a:spcAft>
                          <a:spcPts val="0"/>
                        </a:spcAft>
                      </a:pPr>
                      <a:r>
                        <a:rPr lang="en-US" sz="1200">
                          <a:effectLst/>
                        </a:rPr>
                        <a:t> </a:t>
                      </a:r>
                      <a:endParaRPr lang="en-ZA" sz="1200">
                        <a:effectLst/>
                        <a:latin typeface="Arial"/>
                        <a:ea typeface="Arial"/>
                        <a:cs typeface="Times New Roman"/>
                      </a:endParaRPr>
                    </a:p>
                  </a:txBody>
                  <a:tcPr marL="67441" marR="67441" marT="0" marB="0"/>
                </a:tc>
                <a:tc>
                  <a:txBody>
                    <a:bodyPr/>
                    <a:lstStyle/>
                    <a:p>
                      <a:pPr marL="0" marR="0">
                        <a:lnSpc>
                          <a:spcPts val="1035"/>
                        </a:lnSpc>
                        <a:spcBef>
                          <a:spcPts val="0"/>
                        </a:spcBef>
                        <a:spcAft>
                          <a:spcPts val="0"/>
                        </a:spcAft>
                      </a:pPr>
                      <a:r>
                        <a:rPr lang="en-US" sz="1200" dirty="0">
                          <a:effectLst/>
                        </a:rPr>
                        <a:t> </a:t>
                      </a:r>
                      <a:endParaRPr lang="en-ZA" sz="1200" dirty="0">
                        <a:effectLst/>
                        <a:latin typeface="Arial"/>
                        <a:ea typeface="Arial"/>
                        <a:cs typeface="Times New Roman"/>
                      </a:endParaRPr>
                    </a:p>
                  </a:txBody>
                  <a:tcPr marL="67441" marR="67441" marT="0" marB="0"/>
                </a:tc>
                <a:extLst>
                  <a:ext uri="{0D108BD9-81ED-4DB2-BD59-A6C34878D82A}">
                    <a16:rowId xmlns:a16="http://schemas.microsoft.com/office/drawing/2014/main" val="10007"/>
                  </a:ext>
                </a:extLst>
              </a:tr>
              <a:tr h="281997">
                <a:tc>
                  <a:txBody>
                    <a:bodyPr/>
                    <a:lstStyle/>
                    <a:p>
                      <a:pPr marL="0" marR="0" algn="ctr">
                        <a:spcBef>
                          <a:spcPts val="0"/>
                        </a:spcBef>
                        <a:spcAft>
                          <a:spcPts val="1200"/>
                        </a:spcAft>
                        <a:tabLst>
                          <a:tab pos="457200" algn="l"/>
                        </a:tabLst>
                      </a:pPr>
                      <a:r>
                        <a:rPr lang="en-GB" sz="1200" dirty="0">
                          <a:effectLst/>
                        </a:rPr>
                        <a:t>7</a:t>
                      </a:r>
                      <a:endParaRPr lang="en-ZA" sz="1200" dirty="0">
                        <a:effectLst/>
                        <a:latin typeface="Arial"/>
                        <a:ea typeface="Times New Roman"/>
                        <a:cs typeface="Times New Roman"/>
                      </a:endParaRPr>
                    </a:p>
                  </a:txBody>
                  <a:tcPr marL="67441" marR="67441" marT="0" marB="0"/>
                </a:tc>
                <a:tc>
                  <a:txBody>
                    <a:bodyPr/>
                    <a:lstStyle/>
                    <a:p>
                      <a:pPr marL="24765" marR="0">
                        <a:lnSpc>
                          <a:spcPts val="1035"/>
                        </a:lnSpc>
                        <a:spcBef>
                          <a:spcPts val="0"/>
                        </a:spcBef>
                        <a:spcAft>
                          <a:spcPts val="0"/>
                        </a:spcAft>
                      </a:pPr>
                      <a:r>
                        <a:rPr lang="en-US" sz="1200">
                          <a:effectLst/>
                        </a:rPr>
                        <a:t>CJ OPS</a:t>
                      </a:r>
                      <a:endParaRPr lang="en-ZA" sz="1200">
                        <a:effectLst/>
                        <a:latin typeface="Arial"/>
                        <a:ea typeface="Arial"/>
                        <a:cs typeface="Times New Roman"/>
                      </a:endParaRPr>
                    </a:p>
                  </a:txBody>
                  <a:tcPr marL="67441" marR="67441" marT="0" marB="0"/>
                </a:tc>
                <a:tc>
                  <a:txBody>
                    <a:bodyPr/>
                    <a:lstStyle/>
                    <a:p>
                      <a:pPr marL="22860" marR="0">
                        <a:lnSpc>
                          <a:spcPts val="1035"/>
                        </a:lnSpc>
                        <a:spcBef>
                          <a:spcPts val="0"/>
                        </a:spcBef>
                        <a:spcAft>
                          <a:spcPts val="0"/>
                        </a:spcAft>
                      </a:pPr>
                      <a:r>
                        <a:rPr lang="en-US" sz="1200">
                          <a:effectLst/>
                        </a:rPr>
                        <a:t>Operation Corona: M&amp;R of B-Vehicles at O&amp;I leve</a:t>
                      </a:r>
                      <a:endParaRPr lang="en-ZA" sz="1200">
                        <a:effectLst/>
                        <a:latin typeface="Arial"/>
                        <a:ea typeface="Arial"/>
                        <a:cs typeface="Times New Roman"/>
                      </a:endParaRPr>
                    </a:p>
                  </a:txBody>
                  <a:tcPr marL="67441" marR="67441" marT="0" marB="0"/>
                </a:tc>
                <a:tc>
                  <a:txBody>
                    <a:bodyPr/>
                    <a:lstStyle/>
                    <a:p>
                      <a:pPr marL="24130" marR="0">
                        <a:lnSpc>
                          <a:spcPts val="1035"/>
                        </a:lnSpc>
                        <a:spcBef>
                          <a:spcPts val="0"/>
                        </a:spcBef>
                        <a:spcAft>
                          <a:spcPts val="0"/>
                        </a:spcAft>
                      </a:pPr>
                      <a:r>
                        <a:rPr lang="en-US" sz="1200">
                          <a:effectLst/>
                        </a:rPr>
                        <a:t>R14.0M</a:t>
                      </a:r>
                      <a:endParaRPr lang="en-ZA" sz="1200">
                        <a:effectLst/>
                        <a:latin typeface="Arial"/>
                        <a:ea typeface="Arial"/>
                        <a:cs typeface="Times New Roman"/>
                      </a:endParaRPr>
                    </a:p>
                  </a:txBody>
                  <a:tcPr marL="67441" marR="67441" marT="0" marB="0"/>
                </a:tc>
                <a:tc>
                  <a:txBody>
                    <a:bodyPr/>
                    <a:lstStyle/>
                    <a:p>
                      <a:pPr marL="0" marR="0">
                        <a:lnSpc>
                          <a:spcPts val="1035"/>
                        </a:lnSpc>
                        <a:spcBef>
                          <a:spcPts val="0"/>
                        </a:spcBef>
                        <a:spcAft>
                          <a:spcPts val="0"/>
                        </a:spcAft>
                      </a:pPr>
                      <a:r>
                        <a:rPr lang="en-US" sz="1200">
                          <a:effectLst/>
                        </a:rPr>
                        <a:t> </a:t>
                      </a:r>
                      <a:endParaRPr lang="en-ZA" sz="1200">
                        <a:effectLst/>
                        <a:latin typeface="Arial"/>
                        <a:ea typeface="Arial"/>
                        <a:cs typeface="Times New Roman"/>
                      </a:endParaRPr>
                    </a:p>
                  </a:txBody>
                  <a:tcPr marL="67441" marR="67441" marT="0" marB="0"/>
                </a:tc>
                <a:tc>
                  <a:txBody>
                    <a:bodyPr/>
                    <a:lstStyle/>
                    <a:p>
                      <a:pPr marL="0" marR="0">
                        <a:lnSpc>
                          <a:spcPts val="1035"/>
                        </a:lnSpc>
                        <a:spcBef>
                          <a:spcPts val="0"/>
                        </a:spcBef>
                        <a:spcAft>
                          <a:spcPts val="0"/>
                        </a:spcAft>
                      </a:pPr>
                      <a:r>
                        <a:rPr lang="en-US" sz="1200" dirty="0">
                          <a:effectLst/>
                        </a:rPr>
                        <a:t> </a:t>
                      </a:r>
                      <a:endParaRPr lang="en-ZA" sz="1200" dirty="0">
                        <a:effectLst/>
                        <a:latin typeface="Arial"/>
                        <a:ea typeface="Arial"/>
                        <a:cs typeface="Times New Roman"/>
                      </a:endParaRPr>
                    </a:p>
                  </a:txBody>
                  <a:tcPr marL="67441" marR="67441" marT="0" marB="0"/>
                </a:tc>
                <a:extLst>
                  <a:ext uri="{0D108BD9-81ED-4DB2-BD59-A6C34878D82A}">
                    <a16:rowId xmlns:a16="http://schemas.microsoft.com/office/drawing/2014/main" val="10008"/>
                  </a:ext>
                </a:extLst>
              </a:tr>
              <a:tr h="281997">
                <a:tc>
                  <a:txBody>
                    <a:bodyPr/>
                    <a:lstStyle/>
                    <a:p>
                      <a:pPr marL="0" marR="0" algn="ctr">
                        <a:spcBef>
                          <a:spcPts val="0"/>
                        </a:spcBef>
                        <a:spcAft>
                          <a:spcPts val="1200"/>
                        </a:spcAft>
                        <a:tabLst>
                          <a:tab pos="457200" algn="l"/>
                        </a:tabLst>
                      </a:pPr>
                      <a:r>
                        <a:rPr lang="en-GB" sz="1200" dirty="0">
                          <a:effectLst/>
                        </a:rPr>
                        <a:t>8</a:t>
                      </a:r>
                      <a:endParaRPr lang="en-ZA" sz="1200" dirty="0">
                        <a:effectLst/>
                        <a:latin typeface="Arial"/>
                        <a:ea typeface="Times New Roman"/>
                        <a:cs typeface="Times New Roman"/>
                      </a:endParaRPr>
                    </a:p>
                  </a:txBody>
                  <a:tcPr marL="67441" marR="67441" marT="0" marB="0"/>
                </a:tc>
                <a:tc>
                  <a:txBody>
                    <a:bodyPr/>
                    <a:lstStyle/>
                    <a:p>
                      <a:pPr marL="24765" marR="0">
                        <a:lnSpc>
                          <a:spcPts val="1040"/>
                        </a:lnSpc>
                        <a:spcBef>
                          <a:spcPts val="0"/>
                        </a:spcBef>
                        <a:spcAft>
                          <a:spcPts val="0"/>
                        </a:spcAft>
                      </a:pPr>
                      <a:r>
                        <a:rPr lang="en-US" sz="1200">
                          <a:effectLst/>
                        </a:rPr>
                        <a:t>Special Forces</a:t>
                      </a:r>
                      <a:endParaRPr lang="en-ZA" sz="1200">
                        <a:effectLst/>
                        <a:latin typeface="Arial"/>
                        <a:ea typeface="Arial"/>
                        <a:cs typeface="Times New Roman"/>
                      </a:endParaRPr>
                    </a:p>
                  </a:txBody>
                  <a:tcPr marL="67441" marR="67441" marT="0" marB="0"/>
                </a:tc>
                <a:tc>
                  <a:txBody>
                    <a:bodyPr/>
                    <a:lstStyle/>
                    <a:p>
                      <a:pPr marL="22860" marR="0">
                        <a:lnSpc>
                          <a:spcPts val="1040"/>
                        </a:lnSpc>
                        <a:spcBef>
                          <a:spcPts val="0"/>
                        </a:spcBef>
                        <a:spcAft>
                          <a:spcPts val="0"/>
                        </a:spcAft>
                      </a:pPr>
                      <a:r>
                        <a:rPr lang="en-US" sz="1200">
                          <a:effectLst/>
                        </a:rPr>
                        <a:t>M&amp;R of B-Vehicles and components</a:t>
                      </a:r>
                      <a:endParaRPr lang="en-ZA" sz="1200">
                        <a:effectLst/>
                        <a:latin typeface="Arial"/>
                        <a:ea typeface="Arial"/>
                        <a:cs typeface="Times New Roman"/>
                      </a:endParaRPr>
                    </a:p>
                  </a:txBody>
                  <a:tcPr marL="67441" marR="67441" marT="0" marB="0"/>
                </a:tc>
                <a:tc>
                  <a:txBody>
                    <a:bodyPr/>
                    <a:lstStyle/>
                    <a:p>
                      <a:pPr marL="24130" marR="0">
                        <a:lnSpc>
                          <a:spcPts val="1040"/>
                        </a:lnSpc>
                        <a:spcBef>
                          <a:spcPts val="0"/>
                        </a:spcBef>
                        <a:spcAft>
                          <a:spcPts val="0"/>
                        </a:spcAft>
                      </a:pPr>
                      <a:r>
                        <a:rPr lang="en-US" sz="1200">
                          <a:effectLst/>
                        </a:rPr>
                        <a:t>R3.11M</a:t>
                      </a:r>
                      <a:endParaRPr lang="en-ZA" sz="1200">
                        <a:effectLst/>
                        <a:latin typeface="Arial"/>
                        <a:ea typeface="Arial"/>
                        <a:cs typeface="Times New Roman"/>
                      </a:endParaRPr>
                    </a:p>
                  </a:txBody>
                  <a:tcPr marL="67441" marR="67441" marT="0" marB="0"/>
                </a:tc>
                <a:tc>
                  <a:txBody>
                    <a:bodyPr/>
                    <a:lstStyle/>
                    <a:p>
                      <a:pPr marL="23495" marR="0">
                        <a:lnSpc>
                          <a:spcPts val="1040"/>
                        </a:lnSpc>
                        <a:spcBef>
                          <a:spcPts val="0"/>
                        </a:spcBef>
                        <a:spcAft>
                          <a:spcPts val="0"/>
                        </a:spcAft>
                      </a:pPr>
                      <a:r>
                        <a:rPr lang="en-US" sz="1200">
                          <a:effectLst/>
                        </a:rPr>
                        <a:t>R3.43M</a:t>
                      </a:r>
                      <a:endParaRPr lang="en-ZA" sz="1200">
                        <a:effectLst/>
                        <a:latin typeface="Arial"/>
                        <a:ea typeface="Arial"/>
                        <a:cs typeface="Times New Roman"/>
                      </a:endParaRPr>
                    </a:p>
                  </a:txBody>
                  <a:tcPr marL="67441" marR="67441" marT="0" marB="0"/>
                </a:tc>
                <a:tc>
                  <a:txBody>
                    <a:bodyPr/>
                    <a:lstStyle/>
                    <a:p>
                      <a:pPr marL="25400" marR="0">
                        <a:lnSpc>
                          <a:spcPts val="1040"/>
                        </a:lnSpc>
                        <a:spcBef>
                          <a:spcPts val="0"/>
                        </a:spcBef>
                        <a:spcAft>
                          <a:spcPts val="0"/>
                        </a:spcAft>
                      </a:pPr>
                      <a:r>
                        <a:rPr lang="en-US" sz="1200" dirty="0">
                          <a:effectLst/>
                        </a:rPr>
                        <a:t>R3.73M</a:t>
                      </a:r>
                      <a:endParaRPr lang="en-ZA" sz="1200" dirty="0">
                        <a:effectLst/>
                        <a:latin typeface="Arial"/>
                        <a:ea typeface="Arial"/>
                        <a:cs typeface="Times New Roman"/>
                      </a:endParaRPr>
                    </a:p>
                  </a:txBody>
                  <a:tcPr marL="67441" marR="67441" marT="0" marB="0"/>
                </a:tc>
                <a:extLst>
                  <a:ext uri="{0D108BD9-81ED-4DB2-BD59-A6C34878D82A}">
                    <a16:rowId xmlns:a16="http://schemas.microsoft.com/office/drawing/2014/main" val="10009"/>
                  </a:ext>
                </a:extLst>
              </a:tr>
              <a:tr h="281997">
                <a:tc>
                  <a:txBody>
                    <a:bodyPr/>
                    <a:lstStyle/>
                    <a:p>
                      <a:pPr marL="0" marR="0" algn="ctr">
                        <a:spcBef>
                          <a:spcPts val="0"/>
                        </a:spcBef>
                        <a:spcAft>
                          <a:spcPts val="1200"/>
                        </a:spcAft>
                        <a:tabLst>
                          <a:tab pos="457200" algn="l"/>
                        </a:tabLst>
                      </a:pPr>
                      <a:r>
                        <a:rPr lang="en-GB" sz="1200" dirty="0">
                          <a:effectLst/>
                        </a:rPr>
                        <a:t>9</a:t>
                      </a:r>
                      <a:endParaRPr lang="en-ZA" sz="1200" dirty="0">
                        <a:effectLst/>
                        <a:latin typeface="Arial"/>
                        <a:ea typeface="Times New Roman"/>
                        <a:cs typeface="Times New Roman"/>
                      </a:endParaRPr>
                    </a:p>
                  </a:txBody>
                  <a:tcPr marL="67441" marR="67441" marT="0" marB="0"/>
                </a:tc>
                <a:tc>
                  <a:txBody>
                    <a:bodyPr/>
                    <a:lstStyle/>
                    <a:p>
                      <a:pPr marL="24765" marR="0">
                        <a:lnSpc>
                          <a:spcPts val="1035"/>
                        </a:lnSpc>
                        <a:spcBef>
                          <a:spcPts val="0"/>
                        </a:spcBef>
                        <a:spcAft>
                          <a:spcPts val="0"/>
                        </a:spcAft>
                      </a:pPr>
                      <a:r>
                        <a:rPr lang="en-US" sz="1200">
                          <a:effectLst/>
                        </a:rPr>
                        <a:t>Special Forces</a:t>
                      </a:r>
                      <a:endParaRPr lang="en-ZA" sz="1200">
                        <a:effectLst/>
                        <a:latin typeface="Arial"/>
                        <a:ea typeface="Arial"/>
                        <a:cs typeface="Times New Roman"/>
                      </a:endParaRPr>
                    </a:p>
                  </a:txBody>
                  <a:tcPr marL="67441" marR="67441" marT="0" marB="0"/>
                </a:tc>
                <a:tc>
                  <a:txBody>
                    <a:bodyPr/>
                    <a:lstStyle/>
                    <a:p>
                      <a:pPr marL="22860" marR="0">
                        <a:lnSpc>
                          <a:spcPts val="1035"/>
                        </a:lnSpc>
                        <a:spcBef>
                          <a:spcPts val="0"/>
                        </a:spcBef>
                        <a:spcAft>
                          <a:spcPts val="0"/>
                        </a:spcAft>
                      </a:pPr>
                      <a:r>
                        <a:rPr lang="en-US" sz="1200">
                          <a:effectLst/>
                        </a:rPr>
                        <a:t>B-Vehicle Spares and Components</a:t>
                      </a:r>
                      <a:endParaRPr lang="en-ZA" sz="1200">
                        <a:effectLst/>
                        <a:latin typeface="Arial"/>
                        <a:ea typeface="Arial"/>
                        <a:cs typeface="Times New Roman"/>
                      </a:endParaRPr>
                    </a:p>
                  </a:txBody>
                  <a:tcPr marL="67441" marR="67441" marT="0" marB="0"/>
                </a:tc>
                <a:tc>
                  <a:txBody>
                    <a:bodyPr/>
                    <a:lstStyle/>
                    <a:p>
                      <a:pPr marL="24130" marR="0">
                        <a:lnSpc>
                          <a:spcPts val="1035"/>
                        </a:lnSpc>
                        <a:spcBef>
                          <a:spcPts val="0"/>
                        </a:spcBef>
                        <a:spcAft>
                          <a:spcPts val="0"/>
                        </a:spcAft>
                      </a:pPr>
                      <a:r>
                        <a:rPr lang="en-US" sz="1200">
                          <a:effectLst/>
                        </a:rPr>
                        <a:t>R 756,820</a:t>
                      </a:r>
                      <a:endParaRPr lang="en-ZA" sz="1200">
                        <a:effectLst/>
                        <a:latin typeface="Arial"/>
                        <a:ea typeface="Arial"/>
                        <a:cs typeface="Times New Roman"/>
                      </a:endParaRPr>
                    </a:p>
                  </a:txBody>
                  <a:tcPr marL="67441" marR="67441" marT="0" marB="0"/>
                </a:tc>
                <a:tc>
                  <a:txBody>
                    <a:bodyPr/>
                    <a:lstStyle/>
                    <a:p>
                      <a:pPr marL="23495" marR="0">
                        <a:lnSpc>
                          <a:spcPts val="1035"/>
                        </a:lnSpc>
                        <a:spcBef>
                          <a:spcPts val="0"/>
                        </a:spcBef>
                        <a:spcAft>
                          <a:spcPts val="0"/>
                        </a:spcAft>
                      </a:pPr>
                      <a:r>
                        <a:rPr lang="en-US" sz="1200">
                          <a:effectLst/>
                        </a:rPr>
                        <a:t>R 806,515</a:t>
                      </a:r>
                      <a:endParaRPr lang="en-ZA" sz="1200">
                        <a:effectLst/>
                        <a:latin typeface="Arial"/>
                        <a:ea typeface="Arial"/>
                        <a:cs typeface="Times New Roman"/>
                      </a:endParaRPr>
                    </a:p>
                  </a:txBody>
                  <a:tcPr marL="67441" marR="67441" marT="0" marB="0"/>
                </a:tc>
                <a:tc>
                  <a:txBody>
                    <a:bodyPr/>
                    <a:lstStyle/>
                    <a:p>
                      <a:pPr marL="32385" marR="0">
                        <a:lnSpc>
                          <a:spcPts val="1035"/>
                        </a:lnSpc>
                        <a:spcBef>
                          <a:spcPts val="0"/>
                        </a:spcBef>
                        <a:spcAft>
                          <a:spcPts val="0"/>
                        </a:spcAft>
                      </a:pPr>
                      <a:r>
                        <a:rPr lang="en-US" sz="1200" dirty="0">
                          <a:effectLst/>
                        </a:rPr>
                        <a:t>R</a:t>
                      </a:r>
                      <a:r>
                        <a:rPr lang="en-US" sz="1200" spc="-90" dirty="0">
                          <a:effectLst/>
                        </a:rPr>
                        <a:t> </a:t>
                      </a:r>
                      <a:r>
                        <a:rPr lang="en-US" sz="1200" dirty="0">
                          <a:effectLst/>
                        </a:rPr>
                        <a:t>913,682</a:t>
                      </a:r>
                      <a:endParaRPr lang="en-ZA" sz="1200" dirty="0">
                        <a:effectLst/>
                        <a:latin typeface="Arial"/>
                        <a:ea typeface="Arial"/>
                        <a:cs typeface="Times New Roman"/>
                      </a:endParaRPr>
                    </a:p>
                  </a:txBody>
                  <a:tcPr marL="67441" marR="67441" marT="0" marB="0"/>
                </a:tc>
                <a:extLst>
                  <a:ext uri="{0D108BD9-81ED-4DB2-BD59-A6C34878D82A}">
                    <a16:rowId xmlns:a16="http://schemas.microsoft.com/office/drawing/2014/main" val="10010"/>
                  </a:ext>
                </a:extLst>
              </a:tr>
              <a:tr h="281997">
                <a:tc>
                  <a:txBody>
                    <a:bodyPr/>
                    <a:lstStyle/>
                    <a:p>
                      <a:pPr marL="0" marR="0" algn="ctr">
                        <a:spcBef>
                          <a:spcPts val="0"/>
                        </a:spcBef>
                        <a:spcAft>
                          <a:spcPts val="1200"/>
                        </a:spcAft>
                        <a:tabLst>
                          <a:tab pos="457200" algn="l"/>
                        </a:tabLst>
                      </a:pPr>
                      <a:r>
                        <a:rPr lang="en-GB" sz="1200" dirty="0">
                          <a:effectLst/>
                        </a:rPr>
                        <a:t>10</a:t>
                      </a:r>
                      <a:endParaRPr lang="en-ZA" sz="1200" dirty="0">
                        <a:effectLst/>
                        <a:latin typeface="Arial"/>
                        <a:ea typeface="Times New Roman"/>
                        <a:cs typeface="Times New Roman"/>
                      </a:endParaRPr>
                    </a:p>
                  </a:txBody>
                  <a:tcPr marL="67441" marR="67441" marT="0" marB="0"/>
                </a:tc>
                <a:tc>
                  <a:txBody>
                    <a:bodyPr/>
                    <a:lstStyle/>
                    <a:p>
                      <a:pPr marL="24765" marR="0">
                        <a:lnSpc>
                          <a:spcPts val="1035"/>
                        </a:lnSpc>
                        <a:spcBef>
                          <a:spcPts val="0"/>
                        </a:spcBef>
                        <a:spcAft>
                          <a:spcPts val="0"/>
                        </a:spcAft>
                      </a:pPr>
                      <a:r>
                        <a:rPr lang="en-US" sz="1200">
                          <a:effectLst/>
                        </a:rPr>
                        <a:t>SAAF</a:t>
                      </a:r>
                      <a:endParaRPr lang="en-ZA" sz="1200">
                        <a:effectLst/>
                        <a:latin typeface="Arial"/>
                        <a:ea typeface="Arial"/>
                        <a:cs typeface="Times New Roman"/>
                      </a:endParaRPr>
                    </a:p>
                  </a:txBody>
                  <a:tcPr marL="67441" marR="67441" marT="0" marB="0"/>
                </a:tc>
                <a:tc>
                  <a:txBody>
                    <a:bodyPr/>
                    <a:lstStyle/>
                    <a:p>
                      <a:pPr marL="22860" marR="0">
                        <a:lnSpc>
                          <a:spcPts val="1035"/>
                        </a:lnSpc>
                        <a:spcBef>
                          <a:spcPts val="0"/>
                        </a:spcBef>
                        <a:spcAft>
                          <a:spcPts val="0"/>
                        </a:spcAft>
                      </a:pPr>
                      <a:r>
                        <a:rPr lang="en-US" sz="1200">
                          <a:effectLst/>
                        </a:rPr>
                        <a:t>M&amp;R of Mamba Vehicles</a:t>
                      </a:r>
                      <a:endParaRPr lang="en-ZA" sz="1200">
                        <a:effectLst/>
                        <a:latin typeface="Arial"/>
                        <a:ea typeface="Arial"/>
                        <a:cs typeface="Times New Roman"/>
                      </a:endParaRPr>
                    </a:p>
                  </a:txBody>
                  <a:tcPr marL="67441" marR="67441" marT="0" marB="0"/>
                </a:tc>
                <a:tc>
                  <a:txBody>
                    <a:bodyPr/>
                    <a:lstStyle/>
                    <a:p>
                      <a:pPr marL="24130" marR="0">
                        <a:lnSpc>
                          <a:spcPts val="1035"/>
                        </a:lnSpc>
                        <a:spcBef>
                          <a:spcPts val="0"/>
                        </a:spcBef>
                        <a:spcAft>
                          <a:spcPts val="0"/>
                        </a:spcAft>
                      </a:pPr>
                      <a:r>
                        <a:rPr lang="en-US" sz="1200">
                          <a:effectLst/>
                        </a:rPr>
                        <a:t>R 152,020</a:t>
                      </a:r>
                      <a:endParaRPr lang="en-ZA" sz="1200">
                        <a:effectLst/>
                        <a:latin typeface="Arial"/>
                        <a:ea typeface="Arial"/>
                        <a:cs typeface="Times New Roman"/>
                      </a:endParaRPr>
                    </a:p>
                  </a:txBody>
                  <a:tcPr marL="67441" marR="67441" marT="0" marB="0"/>
                </a:tc>
                <a:tc>
                  <a:txBody>
                    <a:bodyPr/>
                    <a:lstStyle/>
                    <a:p>
                      <a:pPr marL="23495" marR="0">
                        <a:lnSpc>
                          <a:spcPts val="1035"/>
                        </a:lnSpc>
                        <a:spcBef>
                          <a:spcPts val="0"/>
                        </a:spcBef>
                        <a:spcAft>
                          <a:spcPts val="0"/>
                        </a:spcAft>
                      </a:pPr>
                      <a:r>
                        <a:rPr lang="en-US" sz="1200">
                          <a:effectLst/>
                        </a:rPr>
                        <a:t>R 173,302</a:t>
                      </a:r>
                      <a:endParaRPr lang="en-ZA" sz="1200">
                        <a:effectLst/>
                        <a:latin typeface="Arial"/>
                        <a:ea typeface="Arial"/>
                        <a:cs typeface="Times New Roman"/>
                      </a:endParaRPr>
                    </a:p>
                  </a:txBody>
                  <a:tcPr marL="67441" marR="67441" marT="0" marB="0"/>
                </a:tc>
                <a:tc>
                  <a:txBody>
                    <a:bodyPr/>
                    <a:lstStyle/>
                    <a:p>
                      <a:pPr marL="32385" marR="0">
                        <a:lnSpc>
                          <a:spcPts val="1035"/>
                        </a:lnSpc>
                        <a:spcBef>
                          <a:spcPts val="0"/>
                        </a:spcBef>
                        <a:spcAft>
                          <a:spcPts val="0"/>
                        </a:spcAft>
                      </a:pPr>
                      <a:r>
                        <a:rPr lang="en-US" sz="1200" dirty="0">
                          <a:effectLst/>
                        </a:rPr>
                        <a:t>R</a:t>
                      </a:r>
                      <a:r>
                        <a:rPr lang="en-US" sz="1200" spc="-90" dirty="0">
                          <a:effectLst/>
                        </a:rPr>
                        <a:t> </a:t>
                      </a:r>
                      <a:r>
                        <a:rPr lang="en-US" sz="1200" dirty="0">
                          <a:effectLst/>
                        </a:rPr>
                        <a:t>197,564</a:t>
                      </a:r>
                      <a:endParaRPr lang="en-ZA" sz="1200" dirty="0">
                        <a:effectLst/>
                        <a:latin typeface="Arial"/>
                        <a:ea typeface="Arial"/>
                        <a:cs typeface="Times New Roman"/>
                      </a:endParaRPr>
                    </a:p>
                  </a:txBody>
                  <a:tcPr marL="67441" marR="67441" marT="0" marB="0"/>
                </a:tc>
                <a:extLst>
                  <a:ext uri="{0D108BD9-81ED-4DB2-BD59-A6C34878D82A}">
                    <a16:rowId xmlns:a16="http://schemas.microsoft.com/office/drawing/2014/main" val="10011"/>
                  </a:ext>
                </a:extLst>
              </a:tr>
              <a:tr h="281997">
                <a:tc>
                  <a:txBody>
                    <a:bodyPr/>
                    <a:lstStyle/>
                    <a:p>
                      <a:pPr marL="0" marR="0" algn="ctr">
                        <a:spcBef>
                          <a:spcPts val="0"/>
                        </a:spcBef>
                        <a:spcAft>
                          <a:spcPts val="1200"/>
                        </a:spcAft>
                        <a:tabLst>
                          <a:tab pos="457200" algn="l"/>
                        </a:tabLst>
                      </a:pPr>
                      <a:r>
                        <a:rPr lang="en-GB" sz="1200" dirty="0">
                          <a:effectLst/>
                        </a:rPr>
                        <a:t>11</a:t>
                      </a:r>
                      <a:endParaRPr lang="en-ZA" sz="1200" dirty="0">
                        <a:effectLst/>
                        <a:latin typeface="Arial"/>
                        <a:ea typeface="Times New Roman"/>
                        <a:cs typeface="Times New Roman"/>
                      </a:endParaRPr>
                    </a:p>
                  </a:txBody>
                  <a:tcPr marL="67441" marR="67441" marT="0" marB="0"/>
                </a:tc>
                <a:tc>
                  <a:txBody>
                    <a:bodyPr/>
                    <a:lstStyle/>
                    <a:p>
                      <a:pPr marL="24765" marR="0">
                        <a:lnSpc>
                          <a:spcPts val="1040"/>
                        </a:lnSpc>
                        <a:spcBef>
                          <a:spcPts val="0"/>
                        </a:spcBef>
                        <a:spcAft>
                          <a:spcPts val="0"/>
                        </a:spcAft>
                      </a:pPr>
                      <a:r>
                        <a:rPr lang="en-US" sz="1200">
                          <a:effectLst/>
                        </a:rPr>
                        <a:t>SAAF</a:t>
                      </a:r>
                      <a:endParaRPr lang="en-ZA" sz="1200">
                        <a:effectLst/>
                        <a:latin typeface="Arial"/>
                        <a:ea typeface="Arial"/>
                        <a:cs typeface="Times New Roman"/>
                      </a:endParaRPr>
                    </a:p>
                  </a:txBody>
                  <a:tcPr marL="67441" marR="67441" marT="0" marB="0"/>
                </a:tc>
                <a:tc>
                  <a:txBody>
                    <a:bodyPr/>
                    <a:lstStyle/>
                    <a:p>
                      <a:pPr marL="22860" marR="0">
                        <a:lnSpc>
                          <a:spcPts val="1040"/>
                        </a:lnSpc>
                        <a:spcBef>
                          <a:spcPts val="0"/>
                        </a:spcBef>
                        <a:spcAft>
                          <a:spcPts val="0"/>
                        </a:spcAft>
                      </a:pPr>
                      <a:r>
                        <a:rPr lang="en-US" sz="1200">
                          <a:effectLst/>
                        </a:rPr>
                        <a:t>M&amp;R of Samil Vehicles</a:t>
                      </a:r>
                      <a:endParaRPr lang="en-ZA" sz="1200">
                        <a:effectLst/>
                        <a:latin typeface="Arial"/>
                        <a:ea typeface="Arial"/>
                        <a:cs typeface="Times New Roman"/>
                      </a:endParaRPr>
                    </a:p>
                  </a:txBody>
                  <a:tcPr marL="67441" marR="67441" marT="0" marB="0"/>
                </a:tc>
                <a:tc>
                  <a:txBody>
                    <a:bodyPr/>
                    <a:lstStyle/>
                    <a:p>
                      <a:pPr marL="24130" marR="0">
                        <a:lnSpc>
                          <a:spcPts val="1040"/>
                        </a:lnSpc>
                        <a:spcBef>
                          <a:spcPts val="0"/>
                        </a:spcBef>
                        <a:spcAft>
                          <a:spcPts val="0"/>
                        </a:spcAft>
                      </a:pPr>
                      <a:r>
                        <a:rPr lang="en-US" sz="1200">
                          <a:effectLst/>
                        </a:rPr>
                        <a:t>R 370,000</a:t>
                      </a:r>
                      <a:endParaRPr lang="en-ZA" sz="1200">
                        <a:effectLst/>
                        <a:latin typeface="Arial"/>
                        <a:ea typeface="Arial"/>
                        <a:cs typeface="Times New Roman"/>
                      </a:endParaRPr>
                    </a:p>
                  </a:txBody>
                  <a:tcPr marL="67441" marR="67441" marT="0" marB="0"/>
                </a:tc>
                <a:tc>
                  <a:txBody>
                    <a:bodyPr/>
                    <a:lstStyle/>
                    <a:p>
                      <a:pPr marL="0" marR="0">
                        <a:lnSpc>
                          <a:spcPts val="1035"/>
                        </a:lnSpc>
                        <a:spcBef>
                          <a:spcPts val="0"/>
                        </a:spcBef>
                        <a:spcAft>
                          <a:spcPts val="0"/>
                        </a:spcAft>
                      </a:pPr>
                      <a:r>
                        <a:rPr lang="en-US" sz="1200">
                          <a:effectLst/>
                        </a:rPr>
                        <a:t> </a:t>
                      </a:r>
                      <a:endParaRPr lang="en-ZA" sz="1200">
                        <a:effectLst/>
                        <a:latin typeface="Arial"/>
                        <a:ea typeface="Arial"/>
                        <a:cs typeface="Times New Roman"/>
                      </a:endParaRPr>
                    </a:p>
                  </a:txBody>
                  <a:tcPr marL="67441" marR="67441" marT="0" marB="0"/>
                </a:tc>
                <a:tc>
                  <a:txBody>
                    <a:bodyPr/>
                    <a:lstStyle/>
                    <a:p>
                      <a:pPr marL="0" marR="0">
                        <a:lnSpc>
                          <a:spcPts val="1035"/>
                        </a:lnSpc>
                        <a:spcBef>
                          <a:spcPts val="0"/>
                        </a:spcBef>
                        <a:spcAft>
                          <a:spcPts val="0"/>
                        </a:spcAft>
                      </a:pPr>
                      <a:r>
                        <a:rPr lang="en-US" sz="1200" dirty="0">
                          <a:effectLst/>
                        </a:rPr>
                        <a:t> </a:t>
                      </a:r>
                      <a:endParaRPr lang="en-ZA" sz="1200" dirty="0">
                        <a:effectLst/>
                        <a:latin typeface="Arial"/>
                        <a:ea typeface="Arial"/>
                        <a:cs typeface="Times New Roman"/>
                      </a:endParaRPr>
                    </a:p>
                  </a:txBody>
                  <a:tcPr marL="67441" marR="67441" marT="0" marB="0"/>
                </a:tc>
                <a:extLst>
                  <a:ext uri="{0D108BD9-81ED-4DB2-BD59-A6C34878D82A}">
                    <a16:rowId xmlns:a16="http://schemas.microsoft.com/office/drawing/2014/main" val="10012"/>
                  </a:ext>
                </a:extLst>
              </a:tr>
              <a:tr h="281997">
                <a:tc>
                  <a:txBody>
                    <a:bodyPr/>
                    <a:lstStyle/>
                    <a:p>
                      <a:pPr marL="0" marR="0" algn="ctr">
                        <a:spcBef>
                          <a:spcPts val="0"/>
                        </a:spcBef>
                        <a:spcAft>
                          <a:spcPts val="1200"/>
                        </a:spcAft>
                        <a:tabLst>
                          <a:tab pos="457200" algn="l"/>
                        </a:tabLst>
                      </a:pPr>
                      <a:r>
                        <a:rPr lang="en-GB" sz="1200" dirty="0">
                          <a:effectLst/>
                        </a:rPr>
                        <a:t>12</a:t>
                      </a:r>
                      <a:endParaRPr lang="en-ZA" sz="1200" dirty="0">
                        <a:effectLst/>
                        <a:latin typeface="Arial"/>
                        <a:ea typeface="Times New Roman"/>
                        <a:cs typeface="Times New Roman"/>
                      </a:endParaRPr>
                    </a:p>
                  </a:txBody>
                  <a:tcPr marL="67441" marR="67441" marT="0" marB="0"/>
                </a:tc>
                <a:tc>
                  <a:txBody>
                    <a:bodyPr/>
                    <a:lstStyle/>
                    <a:p>
                      <a:pPr marL="24765" marR="0">
                        <a:lnSpc>
                          <a:spcPts val="1040"/>
                        </a:lnSpc>
                        <a:spcBef>
                          <a:spcPts val="0"/>
                        </a:spcBef>
                        <a:spcAft>
                          <a:spcPts val="0"/>
                        </a:spcAft>
                      </a:pPr>
                      <a:r>
                        <a:rPr lang="en-US" sz="1200">
                          <a:effectLst/>
                        </a:rPr>
                        <a:t>Special Forces</a:t>
                      </a:r>
                      <a:endParaRPr lang="en-ZA" sz="1200">
                        <a:effectLst/>
                        <a:latin typeface="Arial"/>
                        <a:ea typeface="Arial"/>
                        <a:cs typeface="Times New Roman"/>
                      </a:endParaRPr>
                    </a:p>
                  </a:txBody>
                  <a:tcPr marL="67441" marR="67441" marT="0" marB="0"/>
                </a:tc>
                <a:tc>
                  <a:txBody>
                    <a:bodyPr/>
                    <a:lstStyle/>
                    <a:p>
                      <a:pPr marL="22860" marR="0">
                        <a:lnSpc>
                          <a:spcPts val="1040"/>
                        </a:lnSpc>
                        <a:spcBef>
                          <a:spcPts val="0"/>
                        </a:spcBef>
                        <a:spcAft>
                          <a:spcPts val="0"/>
                        </a:spcAft>
                      </a:pPr>
                      <a:r>
                        <a:rPr lang="en-US" sz="1200">
                          <a:effectLst/>
                        </a:rPr>
                        <a:t>M&amp;R of B-Vehicles and components</a:t>
                      </a:r>
                      <a:endParaRPr lang="en-ZA" sz="1200">
                        <a:effectLst/>
                        <a:latin typeface="Arial"/>
                        <a:ea typeface="Arial"/>
                        <a:cs typeface="Times New Roman"/>
                      </a:endParaRPr>
                    </a:p>
                  </a:txBody>
                  <a:tcPr marL="67441" marR="67441" marT="0" marB="0"/>
                </a:tc>
                <a:tc>
                  <a:txBody>
                    <a:bodyPr/>
                    <a:lstStyle/>
                    <a:p>
                      <a:pPr marL="24130" marR="0">
                        <a:lnSpc>
                          <a:spcPts val="1040"/>
                        </a:lnSpc>
                        <a:spcBef>
                          <a:spcPts val="0"/>
                        </a:spcBef>
                        <a:spcAft>
                          <a:spcPts val="0"/>
                        </a:spcAft>
                      </a:pPr>
                      <a:r>
                        <a:rPr lang="en-US" sz="1200">
                          <a:effectLst/>
                        </a:rPr>
                        <a:t>R 3.11M</a:t>
                      </a:r>
                      <a:endParaRPr lang="en-ZA" sz="1200">
                        <a:effectLst/>
                        <a:latin typeface="Arial"/>
                        <a:ea typeface="Arial"/>
                        <a:cs typeface="Times New Roman"/>
                      </a:endParaRPr>
                    </a:p>
                  </a:txBody>
                  <a:tcPr marL="67441" marR="67441" marT="0" marB="0"/>
                </a:tc>
                <a:tc>
                  <a:txBody>
                    <a:bodyPr/>
                    <a:lstStyle/>
                    <a:p>
                      <a:pPr marL="23495" marR="0">
                        <a:lnSpc>
                          <a:spcPts val="1040"/>
                        </a:lnSpc>
                        <a:spcBef>
                          <a:spcPts val="0"/>
                        </a:spcBef>
                        <a:spcAft>
                          <a:spcPts val="0"/>
                        </a:spcAft>
                      </a:pPr>
                      <a:r>
                        <a:rPr lang="en-US" sz="1200">
                          <a:effectLst/>
                        </a:rPr>
                        <a:t>R3.43M</a:t>
                      </a:r>
                      <a:endParaRPr lang="en-ZA" sz="1200">
                        <a:effectLst/>
                        <a:latin typeface="Arial"/>
                        <a:ea typeface="Arial"/>
                        <a:cs typeface="Times New Roman"/>
                      </a:endParaRPr>
                    </a:p>
                  </a:txBody>
                  <a:tcPr marL="67441" marR="67441" marT="0" marB="0"/>
                </a:tc>
                <a:tc>
                  <a:txBody>
                    <a:bodyPr/>
                    <a:lstStyle/>
                    <a:p>
                      <a:pPr marL="25400" marR="0">
                        <a:lnSpc>
                          <a:spcPts val="1040"/>
                        </a:lnSpc>
                        <a:spcBef>
                          <a:spcPts val="0"/>
                        </a:spcBef>
                        <a:spcAft>
                          <a:spcPts val="0"/>
                        </a:spcAft>
                      </a:pPr>
                      <a:r>
                        <a:rPr lang="en-US" sz="1200" dirty="0">
                          <a:effectLst/>
                        </a:rPr>
                        <a:t>R3.73M</a:t>
                      </a:r>
                      <a:endParaRPr lang="en-ZA" sz="1200" dirty="0">
                        <a:effectLst/>
                        <a:latin typeface="Arial"/>
                        <a:ea typeface="Arial"/>
                        <a:cs typeface="Times New Roman"/>
                      </a:endParaRPr>
                    </a:p>
                  </a:txBody>
                  <a:tcPr marL="67441" marR="67441" marT="0" marB="0"/>
                </a:tc>
                <a:extLst>
                  <a:ext uri="{0D108BD9-81ED-4DB2-BD59-A6C34878D82A}">
                    <a16:rowId xmlns:a16="http://schemas.microsoft.com/office/drawing/2014/main" val="10013"/>
                  </a:ext>
                </a:extLst>
              </a:tr>
              <a:tr h="213634">
                <a:tc gridSpan="3">
                  <a:txBody>
                    <a:bodyPr/>
                    <a:lstStyle/>
                    <a:p>
                      <a:pPr marL="22860" marR="0" algn="ctr">
                        <a:lnSpc>
                          <a:spcPts val="1040"/>
                        </a:lnSpc>
                        <a:spcBef>
                          <a:spcPts val="0"/>
                        </a:spcBef>
                        <a:spcAft>
                          <a:spcPts val="0"/>
                        </a:spcAft>
                      </a:pPr>
                      <a:r>
                        <a:rPr lang="en-US" sz="1200" dirty="0">
                          <a:solidFill>
                            <a:schemeClr val="bg1"/>
                          </a:solidFill>
                          <a:effectLst/>
                        </a:rPr>
                        <a:t>TOTAL</a:t>
                      </a:r>
                      <a:endParaRPr lang="en-ZA" sz="1200" dirty="0">
                        <a:solidFill>
                          <a:schemeClr val="bg1"/>
                        </a:solidFill>
                        <a:effectLst/>
                        <a:latin typeface="Arial"/>
                        <a:ea typeface="Arial"/>
                        <a:cs typeface="Times New Roman"/>
                      </a:endParaRPr>
                    </a:p>
                  </a:txBody>
                  <a:tcPr marL="67441" marR="67441" marT="0" marB="0"/>
                </a:tc>
                <a:tc hMerge="1">
                  <a:txBody>
                    <a:bodyPr/>
                    <a:lstStyle/>
                    <a:p>
                      <a:endParaRPr lang="en-ZA"/>
                    </a:p>
                  </a:txBody>
                  <a:tcPr/>
                </a:tc>
                <a:tc hMerge="1">
                  <a:txBody>
                    <a:bodyPr/>
                    <a:lstStyle/>
                    <a:p>
                      <a:endParaRPr lang="en-ZA"/>
                    </a:p>
                  </a:txBody>
                  <a:tcPr/>
                </a:tc>
                <a:tc>
                  <a:txBody>
                    <a:bodyPr/>
                    <a:lstStyle/>
                    <a:p>
                      <a:pPr marL="24130" marR="0">
                        <a:lnSpc>
                          <a:spcPts val="1040"/>
                        </a:lnSpc>
                        <a:spcBef>
                          <a:spcPts val="0"/>
                        </a:spcBef>
                        <a:spcAft>
                          <a:spcPts val="0"/>
                        </a:spcAft>
                      </a:pPr>
                      <a:r>
                        <a:rPr lang="en-US" sz="1200" b="1" dirty="0">
                          <a:effectLst/>
                        </a:rPr>
                        <a:t>R 187. 28M</a:t>
                      </a:r>
                      <a:endParaRPr lang="en-ZA" sz="1200" b="1" dirty="0">
                        <a:effectLst/>
                        <a:latin typeface="Arial"/>
                        <a:ea typeface="Arial"/>
                        <a:cs typeface="Times New Roman"/>
                      </a:endParaRPr>
                    </a:p>
                  </a:txBody>
                  <a:tcPr marL="67441" marR="67441" marT="0" marB="0"/>
                </a:tc>
                <a:tc>
                  <a:txBody>
                    <a:bodyPr/>
                    <a:lstStyle/>
                    <a:p>
                      <a:pPr marL="23495" marR="0">
                        <a:lnSpc>
                          <a:spcPts val="1040"/>
                        </a:lnSpc>
                        <a:spcBef>
                          <a:spcPts val="0"/>
                        </a:spcBef>
                        <a:spcAft>
                          <a:spcPts val="0"/>
                        </a:spcAft>
                      </a:pPr>
                      <a:r>
                        <a:rPr lang="en-US" sz="1200" b="1" dirty="0">
                          <a:effectLst/>
                        </a:rPr>
                        <a:t>R 172 409 817</a:t>
                      </a:r>
                      <a:endParaRPr lang="en-ZA" sz="1200" b="1" dirty="0">
                        <a:effectLst/>
                        <a:latin typeface="Arial"/>
                        <a:ea typeface="Arial"/>
                        <a:cs typeface="Times New Roman"/>
                      </a:endParaRPr>
                    </a:p>
                  </a:txBody>
                  <a:tcPr marL="67441" marR="67441" marT="0" marB="0"/>
                </a:tc>
                <a:tc>
                  <a:txBody>
                    <a:bodyPr/>
                    <a:lstStyle/>
                    <a:p>
                      <a:pPr marL="25400" marR="0">
                        <a:lnSpc>
                          <a:spcPts val="1040"/>
                        </a:lnSpc>
                        <a:spcBef>
                          <a:spcPts val="0"/>
                        </a:spcBef>
                        <a:spcAft>
                          <a:spcPts val="0"/>
                        </a:spcAft>
                      </a:pPr>
                      <a:r>
                        <a:rPr lang="en-US" sz="1200" b="1" dirty="0">
                          <a:effectLst/>
                        </a:rPr>
                        <a:t>R 179 841 246</a:t>
                      </a:r>
                      <a:endParaRPr lang="en-ZA" sz="1200" b="1" dirty="0">
                        <a:effectLst/>
                        <a:latin typeface="Arial"/>
                        <a:ea typeface="Arial"/>
                        <a:cs typeface="Times New Roman"/>
                      </a:endParaRPr>
                    </a:p>
                  </a:txBody>
                  <a:tcPr marL="67441" marR="67441" marT="0" marB="0"/>
                </a:tc>
                <a:extLst>
                  <a:ext uri="{0D108BD9-81ED-4DB2-BD59-A6C34878D82A}">
                    <a16:rowId xmlns:a16="http://schemas.microsoft.com/office/drawing/2014/main" val="10014"/>
                  </a:ext>
                </a:extLst>
              </a:tr>
            </a:tbl>
          </a:graphicData>
        </a:graphic>
      </p:graphicFrame>
      <p:sp>
        <p:nvSpPr>
          <p:cNvPr id="49269" name="Slide Number Placeholder 3">
            <a:extLst>
              <a:ext uri="{FF2B5EF4-FFF2-40B4-BE49-F238E27FC236}">
                <a16:creationId xmlns:a16="http://schemas.microsoft.com/office/drawing/2014/main" id="{8D7253E4-8819-420E-9BD7-BC89214E0018}"/>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D56F1E97-8914-4586-BFCA-32631A21DBCE}" type="slidenum">
              <a:rPr lang="en-ZA" altLang="en-US" sz="2800">
                <a:solidFill>
                  <a:srgbClr val="FFFFFF"/>
                </a:solidFill>
              </a:rPr>
              <a:pPr algn="ctr" eaLnBrk="1" hangingPunct="1">
                <a:spcBef>
                  <a:spcPct val="0"/>
                </a:spcBef>
                <a:buClrTx/>
                <a:buSzTx/>
                <a:buFontTx/>
                <a:buNone/>
              </a:pPr>
              <a:t>44</a:t>
            </a:fld>
            <a:endParaRPr lang="en-ZA" altLang="en-US" sz="2800">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a:extLst>
              <a:ext uri="{FF2B5EF4-FFF2-40B4-BE49-F238E27FC236}">
                <a16:creationId xmlns:a16="http://schemas.microsoft.com/office/drawing/2014/main" id="{73A6275B-2FD4-4A50-B979-6CB67F25B4D7}"/>
              </a:ext>
            </a:extLst>
          </p:cNvPr>
          <p:cNvSpPr>
            <a:spLocks noChangeArrowheads="1"/>
          </p:cNvSpPr>
          <p:nvPr/>
        </p:nvSpPr>
        <p:spPr bwMode="auto">
          <a:xfrm>
            <a:off x="1447800" y="1323975"/>
            <a:ext cx="10098088"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17415" name="Title 3">
            <a:extLst>
              <a:ext uri="{FF2B5EF4-FFF2-40B4-BE49-F238E27FC236}">
                <a16:creationId xmlns:a16="http://schemas.microsoft.com/office/drawing/2014/main" id="{1E1064CE-5870-4E98-8A55-35228E4C7280}"/>
              </a:ext>
            </a:extLst>
          </p:cNvPr>
          <p:cNvSpPr>
            <a:spLocks/>
          </p:cNvSpPr>
          <p:nvPr/>
        </p:nvSpPr>
        <p:spPr bwMode="auto">
          <a:xfrm>
            <a:off x="1776413" y="561975"/>
            <a:ext cx="78374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ZA" altLang="en-US" sz="3600" b="1" dirty="0">
                <a:latin typeface="+mj-lt"/>
              </a:rPr>
              <a:t>EXPENDITURE</a:t>
            </a:r>
          </a:p>
        </p:txBody>
      </p:sp>
      <p:sp>
        <p:nvSpPr>
          <p:cNvPr id="17416" name="Title 3">
            <a:extLst>
              <a:ext uri="{FF2B5EF4-FFF2-40B4-BE49-F238E27FC236}">
                <a16:creationId xmlns:a16="http://schemas.microsoft.com/office/drawing/2014/main" id="{59C9A875-ECD3-46C5-8C4E-D77C3FB36F9D}"/>
              </a:ext>
            </a:extLst>
          </p:cNvPr>
          <p:cNvSpPr>
            <a:spLocks noChangeArrowheads="1"/>
          </p:cNvSpPr>
          <p:nvPr/>
        </p:nvSpPr>
        <p:spPr bwMode="auto">
          <a:xfrm>
            <a:off x="409575" y="220663"/>
            <a:ext cx="108219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defRPr/>
            </a:pPr>
            <a:r>
              <a:rPr lang="en-ZA" altLang="en-US" sz="2000" dirty="0">
                <a:latin typeface="+mj-lt"/>
              </a:rPr>
              <a:t>Expenditure for Project THUSANO is </a:t>
            </a:r>
            <a:r>
              <a:rPr lang="en-ZA" altLang="en-US" sz="2000" dirty="0">
                <a:latin typeface="+mj-lt"/>
                <a:hlinkClick r:id="rId2" action="ppaction://hlinkfile"/>
              </a:rPr>
              <a:t>hyperlinked</a:t>
            </a:r>
            <a:r>
              <a:rPr lang="en-ZA" altLang="en-US" sz="2000" dirty="0">
                <a:latin typeface="+mj-lt"/>
              </a:rPr>
              <a:t> </a:t>
            </a:r>
            <a:endParaRPr lang="es-ES" altLang="en-US" sz="2000" dirty="0">
              <a:latin typeface="+mj-lt"/>
            </a:endParaRPr>
          </a:p>
          <a:p>
            <a:pPr algn="just">
              <a:buFont typeface="Arial" panose="020B0604020202020204" pitchFamily="34" charset="0"/>
              <a:buNone/>
              <a:defRPr/>
            </a:pPr>
            <a:endParaRPr lang="es-ES" altLang="en-US" sz="2000" dirty="0">
              <a:latin typeface="+mj-lt"/>
            </a:endParaRPr>
          </a:p>
        </p:txBody>
      </p:sp>
      <p:sp>
        <p:nvSpPr>
          <p:cNvPr id="50181" name="Slide Number Placeholder 3">
            <a:extLst>
              <a:ext uri="{FF2B5EF4-FFF2-40B4-BE49-F238E27FC236}">
                <a16:creationId xmlns:a16="http://schemas.microsoft.com/office/drawing/2014/main" id="{641E8A78-B032-437C-ACD1-87C0F03C47AA}"/>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F629FFE6-3E32-4410-A961-0625C96FE54B}" type="slidenum">
              <a:rPr lang="en-ZA" altLang="en-US" sz="2800">
                <a:solidFill>
                  <a:srgbClr val="FFFFFF"/>
                </a:solidFill>
              </a:rPr>
              <a:pPr algn="ctr" eaLnBrk="1" hangingPunct="1">
                <a:spcBef>
                  <a:spcPct val="0"/>
                </a:spcBef>
                <a:buClrTx/>
                <a:buSzTx/>
                <a:buFontTx/>
                <a:buNone/>
              </a:pPr>
              <a:t>45</a:t>
            </a:fld>
            <a:endParaRPr lang="en-ZA" altLang="en-US" sz="2800">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a:extLst>
              <a:ext uri="{FF2B5EF4-FFF2-40B4-BE49-F238E27FC236}">
                <a16:creationId xmlns:a16="http://schemas.microsoft.com/office/drawing/2014/main" id="{AB0F8F51-CD6A-41DF-9D51-1C6E408CD4BA}"/>
              </a:ext>
            </a:extLst>
          </p:cNvPr>
          <p:cNvSpPr>
            <a:spLocks noChangeArrowheads="1"/>
          </p:cNvSpPr>
          <p:nvPr/>
        </p:nvSpPr>
        <p:spPr bwMode="auto">
          <a:xfrm>
            <a:off x="1657350" y="1181100"/>
            <a:ext cx="86868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20488" name="Title 3">
            <a:extLst>
              <a:ext uri="{FF2B5EF4-FFF2-40B4-BE49-F238E27FC236}">
                <a16:creationId xmlns:a16="http://schemas.microsoft.com/office/drawing/2014/main" id="{B2F37C79-7D20-4867-80BD-214222A8DA76}"/>
              </a:ext>
            </a:extLst>
          </p:cNvPr>
          <p:cNvSpPr>
            <a:spLocks noChangeArrowheads="1"/>
          </p:cNvSpPr>
          <p:nvPr/>
        </p:nvSpPr>
        <p:spPr bwMode="auto">
          <a:xfrm>
            <a:off x="412750" y="709613"/>
            <a:ext cx="11150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defRPr/>
            </a:pPr>
            <a:r>
              <a:rPr lang="en-ZA" altLang="en-US" sz="2000" dirty="0">
                <a:latin typeface="+mj-lt"/>
              </a:rPr>
              <a:t> </a:t>
            </a:r>
          </a:p>
          <a:p>
            <a:pPr marL="342900" indent="-342900" algn="just">
              <a:spcBef>
                <a:spcPct val="0"/>
              </a:spcBef>
              <a:buFont typeface="Wingdings" panose="05000000000000000000" pitchFamily="2" charset="2"/>
              <a:buChar char="Ø"/>
              <a:defRPr/>
            </a:pPr>
            <a:r>
              <a:rPr lang="en-ZA" altLang="en-US" sz="2000" dirty="0">
                <a:latin typeface="+mj-lt"/>
              </a:rPr>
              <a:t>Project THUSANO continues its development, following the elements agreed in the contract signed between both parties. Its objectives are being fulfilled, and we continue moving forward despite the challenges imposed by the current pandemic situation</a:t>
            </a:r>
          </a:p>
          <a:p>
            <a:pPr marL="342900" indent="-342900" algn="just">
              <a:spcBef>
                <a:spcPct val="0"/>
              </a:spcBef>
              <a:buFont typeface="Wingdings" panose="05000000000000000000" pitchFamily="2" charset="2"/>
              <a:buChar char="Ø"/>
              <a:defRPr/>
            </a:pPr>
            <a:endParaRPr lang="en-ZA" altLang="en-US" sz="2000" dirty="0">
              <a:latin typeface="+mj-lt"/>
            </a:endParaRPr>
          </a:p>
          <a:p>
            <a:pPr marL="342900" indent="-342900" algn="just">
              <a:spcBef>
                <a:spcPct val="0"/>
              </a:spcBef>
              <a:buFont typeface="Wingdings" panose="05000000000000000000" pitchFamily="2" charset="2"/>
              <a:buChar char="Ø"/>
              <a:defRPr/>
            </a:pPr>
            <a:r>
              <a:rPr lang="en-ZA" altLang="en-US" sz="2000" dirty="0">
                <a:latin typeface="+mj-lt"/>
              </a:rPr>
              <a:t>Invitation is forwarded to the Parliamentary Portfolio Committee on Defence to visit The DOD Mob Centre and </a:t>
            </a:r>
            <a:r>
              <a:rPr lang="en-ZA" altLang="en-US" sz="2000" dirty="0" err="1">
                <a:latin typeface="+mj-lt"/>
              </a:rPr>
              <a:t>Walmansthal</a:t>
            </a:r>
            <a:r>
              <a:rPr lang="en-ZA" altLang="en-US" sz="2000" dirty="0">
                <a:latin typeface="+mj-lt"/>
              </a:rPr>
              <a:t> to physically view the inroads of Project THUSANO</a:t>
            </a:r>
            <a:endParaRPr lang="es-ES" altLang="en-US" sz="2000" dirty="0">
              <a:latin typeface="+mj-lt"/>
            </a:endParaRPr>
          </a:p>
          <a:p>
            <a:pPr marL="342900" indent="-342900" algn="just">
              <a:buFont typeface="Wingdings" panose="05000000000000000000" pitchFamily="2" charset="2"/>
              <a:buChar char="Ø"/>
              <a:defRPr/>
            </a:pPr>
            <a:endParaRPr lang="es-ES" altLang="en-US" sz="2000" dirty="0">
              <a:latin typeface="+mj-lt"/>
            </a:endParaRPr>
          </a:p>
        </p:txBody>
      </p:sp>
      <p:sp>
        <p:nvSpPr>
          <p:cNvPr id="9" name="Title 3">
            <a:extLst>
              <a:ext uri="{FF2B5EF4-FFF2-40B4-BE49-F238E27FC236}">
                <a16:creationId xmlns:a16="http://schemas.microsoft.com/office/drawing/2014/main" id="{146F0173-23B2-4B9E-B6A8-51632DC416D2}"/>
              </a:ext>
            </a:extLst>
          </p:cNvPr>
          <p:cNvSpPr>
            <a:spLocks/>
          </p:cNvSpPr>
          <p:nvPr/>
        </p:nvSpPr>
        <p:spPr bwMode="auto">
          <a:xfrm>
            <a:off x="1776413" y="246063"/>
            <a:ext cx="78374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ZA" altLang="en-US" sz="3600" b="1" dirty="0">
                <a:latin typeface="+mj-lt"/>
              </a:rPr>
              <a:t>CONCLUSION</a:t>
            </a:r>
          </a:p>
        </p:txBody>
      </p:sp>
      <p:sp>
        <p:nvSpPr>
          <p:cNvPr id="51205" name="Slide Number Placeholder 3">
            <a:extLst>
              <a:ext uri="{FF2B5EF4-FFF2-40B4-BE49-F238E27FC236}">
                <a16:creationId xmlns:a16="http://schemas.microsoft.com/office/drawing/2014/main" id="{766EA7AD-5509-43C6-9726-A3046849687A}"/>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FCC72E28-4A6A-4D5A-96F4-7BB51E949205}" type="slidenum">
              <a:rPr lang="en-ZA" altLang="en-US" sz="2800">
                <a:solidFill>
                  <a:srgbClr val="FFFFFF"/>
                </a:solidFill>
              </a:rPr>
              <a:pPr algn="ctr" eaLnBrk="1" hangingPunct="1">
                <a:spcBef>
                  <a:spcPct val="0"/>
                </a:spcBef>
                <a:buClrTx/>
                <a:buSzTx/>
                <a:buFontTx/>
                <a:buNone/>
              </a:pPr>
              <a:t>46</a:t>
            </a:fld>
            <a:endParaRPr lang="en-ZA" altLang="en-US" sz="2800">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78188D06-9E41-4140-8F5C-5C30D546B5D2}"/>
              </a:ext>
            </a:extLst>
          </p:cNvPr>
          <p:cNvSpPr>
            <a:spLocks noGrp="1"/>
          </p:cNvSpPr>
          <p:nvPr>
            <p:ph type="title"/>
          </p:nvPr>
        </p:nvSpPr>
        <p:spPr>
          <a:xfrm>
            <a:off x="968375" y="2509838"/>
            <a:ext cx="9404350" cy="1400175"/>
          </a:xfrm>
        </p:spPr>
        <p:txBody>
          <a:bodyPr/>
          <a:lstStyle/>
          <a:p>
            <a:pPr algn="ctr" eaLnBrk="1" hangingPunct="1"/>
            <a:r>
              <a:rPr lang="en-ZA" altLang="en-US" sz="5400" b="1"/>
              <a:t>DISCUSSION</a:t>
            </a:r>
          </a:p>
        </p:txBody>
      </p:sp>
      <p:sp>
        <p:nvSpPr>
          <p:cNvPr id="52227" name="Slide Number Placeholder 2">
            <a:extLst>
              <a:ext uri="{FF2B5EF4-FFF2-40B4-BE49-F238E27FC236}">
                <a16:creationId xmlns:a16="http://schemas.microsoft.com/office/drawing/2014/main" id="{1F938F18-6D00-43D5-8561-70760619FA4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B0EB963A-1126-457C-8B14-5CE486736727}" type="slidenum">
              <a:rPr lang="en-ZA" altLang="en-US" sz="2800">
                <a:solidFill>
                  <a:srgbClr val="FFFFFF"/>
                </a:solidFill>
              </a:rPr>
              <a:pPr>
                <a:spcBef>
                  <a:spcPct val="0"/>
                </a:spcBef>
                <a:buClrTx/>
                <a:buSzTx/>
                <a:buFontTx/>
                <a:buNone/>
              </a:pPr>
              <a:t>47</a:t>
            </a:fld>
            <a:endParaRPr lang="en-ZA" altLang="en-US" sz="28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D80C6A3-2E15-43E4-BD18-D4BC8D3CB871}"/>
              </a:ext>
            </a:extLst>
          </p:cNvPr>
          <p:cNvSpPr>
            <a:spLocks noGrp="1"/>
          </p:cNvSpPr>
          <p:nvPr>
            <p:ph type="title"/>
          </p:nvPr>
        </p:nvSpPr>
        <p:spPr/>
        <p:txBody>
          <a:bodyPr/>
          <a:lstStyle/>
          <a:p>
            <a:pPr algn="ctr" eaLnBrk="1" hangingPunct="1"/>
            <a:r>
              <a:rPr lang="en-ZA" altLang="en-US" b="1"/>
              <a:t>BACKGROUND (2/2)</a:t>
            </a:r>
            <a:endParaRPr lang="en-GB" altLang="en-US" b="1"/>
          </a:p>
        </p:txBody>
      </p:sp>
      <p:sp>
        <p:nvSpPr>
          <p:cNvPr id="13315" name="Rectangle 3">
            <a:extLst>
              <a:ext uri="{FF2B5EF4-FFF2-40B4-BE49-F238E27FC236}">
                <a16:creationId xmlns:a16="http://schemas.microsoft.com/office/drawing/2014/main" id="{B1AC11E7-A1F2-4176-B891-74A760E34DCE}"/>
              </a:ext>
            </a:extLst>
          </p:cNvPr>
          <p:cNvSpPr>
            <a:spLocks noGrp="1"/>
          </p:cNvSpPr>
          <p:nvPr>
            <p:ph type="body" idx="1"/>
          </p:nvPr>
        </p:nvSpPr>
        <p:spPr>
          <a:xfrm>
            <a:off x="646113" y="952500"/>
            <a:ext cx="10390187" cy="5216525"/>
          </a:xfrm>
        </p:spPr>
        <p:txBody>
          <a:bodyPr/>
          <a:lstStyle/>
          <a:p>
            <a:pPr algn="just" eaLnBrk="1" hangingPunct="1">
              <a:lnSpc>
                <a:spcPct val="80000"/>
              </a:lnSpc>
              <a:buFont typeface="Wingdings 3" panose="05040102010807070707" pitchFamily="18" charset="2"/>
              <a:buNone/>
              <a:defRPr/>
            </a:pPr>
            <a:endParaRPr lang="en-ZA" altLang="en-US" sz="2200" dirty="0"/>
          </a:p>
          <a:p>
            <a:pPr algn="just" eaLnBrk="1" hangingPunct="1">
              <a:lnSpc>
                <a:spcPct val="80000"/>
              </a:lnSpc>
              <a:defRPr/>
            </a:pPr>
            <a:r>
              <a:rPr lang="en-ZA" altLang="en-US" sz="2200" dirty="0"/>
              <a:t>South Africa as part of a multi-international community enjoys diplomatic ties with multiple countries. As one of the main role players in Africa, South Africa is engaging in bilateral with multiple countries Cuba included.   The bilateral that took place between the Cuba and South Africa was based on developmental needs, and sharing of expertise.  This was motivated by the fact that Cuba has a unique maintenance and preservation system of old PME dating back to 1954</a:t>
            </a:r>
          </a:p>
          <a:p>
            <a:pPr marL="0" indent="0" algn="just" eaLnBrk="1" hangingPunct="1">
              <a:lnSpc>
                <a:spcPct val="80000"/>
              </a:lnSpc>
              <a:buFont typeface="Wingdings 3" panose="05040102010807070707" pitchFamily="18" charset="2"/>
              <a:buNone/>
              <a:defRPr/>
            </a:pPr>
            <a:r>
              <a:rPr lang="en-ZA" altLang="en-US" sz="2200" dirty="0"/>
              <a:t> </a:t>
            </a:r>
          </a:p>
          <a:p>
            <a:pPr algn="just" eaLnBrk="1" hangingPunct="1">
              <a:lnSpc>
                <a:spcPct val="80000"/>
              </a:lnSpc>
              <a:defRPr/>
            </a:pPr>
            <a:r>
              <a:rPr lang="en-ZA" altLang="en-US" sz="2200" dirty="0"/>
              <a:t>Furthermore this was aimed at reducing  expenditure of repairing PME at private industries that were billing the SANDF exorbitant prices during these prevailing National Budget cuts.  The SANDF opted to procure own vehicle components and with the assistance of Cuba, repair own vehicles whilst ensuring there was adequate skills transfer  between the two countries</a:t>
            </a:r>
          </a:p>
          <a:p>
            <a:pPr algn="just" eaLnBrk="1" hangingPunct="1">
              <a:lnSpc>
                <a:spcPct val="80000"/>
              </a:lnSpc>
              <a:defRPr/>
            </a:pPr>
            <a:endParaRPr lang="en-ZA" altLang="en-US" sz="2200" dirty="0"/>
          </a:p>
          <a:p>
            <a:pPr algn="just" eaLnBrk="1" hangingPunct="1">
              <a:lnSpc>
                <a:spcPct val="80000"/>
              </a:lnSpc>
              <a:defRPr/>
            </a:pPr>
            <a:r>
              <a:rPr lang="en-ZA" altLang="en-US" sz="2200" dirty="0"/>
              <a:t>To date this relationship has ensured that the SANDF covers wide strides at ensuring that old and obsolete PME are restored to their prime </a:t>
            </a:r>
          </a:p>
        </p:txBody>
      </p:sp>
      <p:sp>
        <p:nvSpPr>
          <p:cNvPr id="9220" name="Slide Number Placeholder 3">
            <a:extLst>
              <a:ext uri="{FF2B5EF4-FFF2-40B4-BE49-F238E27FC236}">
                <a16:creationId xmlns:a16="http://schemas.microsoft.com/office/drawing/2014/main" id="{2EA63176-DFDF-40F6-AF13-7397AE59BDB4}"/>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D1A185EC-BD63-4041-8322-DD1287841A3A}" type="slidenum">
              <a:rPr lang="en-ZA" altLang="en-US" sz="2800">
                <a:solidFill>
                  <a:srgbClr val="FFFFFF"/>
                </a:solidFill>
              </a:rPr>
              <a:pPr algn="ctr" eaLnBrk="1" hangingPunct="1">
                <a:spcBef>
                  <a:spcPct val="0"/>
                </a:spcBef>
                <a:buClrTx/>
                <a:buSzTx/>
                <a:buFontTx/>
                <a:buNone/>
              </a:pPr>
              <a:t>5</a:t>
            </a:fld>
            <a:endParaRPr lang="en-ZA" altLang="en-US" sz="28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5555427-654F-4F43-9CAD-4A2524415161}"/>
              </a:ext>
            </a:extLst>
          </p:cNvPr>
          <p:cNvSpPr>
            <a:spLocks noGrp="1"/>
          </p:cNvSpPr>
          <p:nvPr>
            <p:ph type="title"/>
          </p:nvPr>
        </p:nvSpPr>
        <p:spPr>
          <a:xfrm>
            <a:off x="925513" y="234950"/>
            <a:ext cx="9404350" cy="1400175"/>
          </a:xfrm>
        </p:spPr>
        <p:txBody>
          <a:bodyPr/>
          <a:lstStyle/>
          <a:p>
            <a:pPr algn="ctr" eaLnBrk="1" hangingPunct="1"/>
            <a:r>
              <a:rPr lang="en-ZA" altLang="en-US" sz="3600" b="1"/>
              <a:t>CONTRACTS </a:t>
            </a:r>
            <a:endParaRPr lang="en-GB" altLang="en-US" sz="3600" b="1"/>
          </a:p>
        </p:txBody>
      </p:sp>
      <p:sp>
        <p:nvSpPr>
          <p:cNvPr id="10243" name="Rectangle 3">
            <a:extLst>
              <a:ext uri="{FF2B5EF4-FFF2-40B4-BE49-F238E27FC236}">
                <a16:creationId xmlns:a16="http://schemas.microsoft.com/office/drawing/2014/main" id="{550FB956-C5DC-4E6A-9816-139DFC53CF38}"/>
              </a:ext>
            </a:extLst>
          </p:cNvPr>
          <p:cNvSpPr>
            <a:spLocks noGrp="1"/>
          </p:cNvSpPr>
          <p:nvPr>
            <p:ph type="body" idx="1"/>
          </p:nvPr>
        </p:nvSpPr>
        <p:spPr>
          <a:xfrm>
            <a:off x="300038" y="1095375"/>
            <a:ext cx="11204575" cy="5222875"/>
          </a:xfrm>
        </p:spPr>
        <p:txBody>
          <a:bodyPr/>
          <a:lstStyle/>
          <a:p>
            <a:pPr algn="just" eaLnBrk="1" hangingPunct="1">
              <a:lnSpc>
                <a:spcPct val="80000"/>
              </a:lnSpc>
            </a:pPr>
            <a:r>
              <a:rPr lang="en-ZA" altLang="en-US"/>
              <a:t>As part of the MOU between SANDF and The Cuban Revolutionary Armed Forces, the two participants entered into contractual obligations.  the following contracts were agreed upon:</a:t>
            </a:r>
          </a:p>
          <a:p>
            <a:pPr algn="just" eaLnBrk="1" hangingPunct="1">
              <a:lnSpc>
                <a:spcPct val="80000"/>
              </a:lnSpc>
            </a:pPr>
            <a:endParaRPr lang="en-ZA" altLang="en-US"/>
          </a:p>
          <a:p>
            <a:pPr algn="just" eaLnBrk="1" hangingPunct="1">
              <a:lnSpc>
                <a:spcPct val="80000"/>
              </a:lnSpc>
              <a:buFont typeface="Wingdings 3" panose="05040102010807070707" pitchFamily="18" charset="2"/>
              <a:buNone/>
            </a:pPr>
            <a:r>
              <a:rPr lang="en-ZA" altLang="en-US"/>
              <a:t>	</a:t>
            </a:r>
            <a:r>
              <a:rPr lang="en-ZA" altLang="en-US" u="sng"/>
              <a:t>Contract T1 17-001</a:t>
            </a:r>
            <a:r>
              <a:rPr lang="en-ZA" altLang="en-US"/>
              <a:t>: This contract entails:</a:t>
            </a:r>
          </a:p>
          <a:p>
            <a:pPr algn="just" eaLnBrk="1" hangingPunct="1">
              <a:lnSpc>
                <a:spcPct val="80000"/>
              </a:lnSpc>
              <a:buFont typeface="Wingdings 3" panose="05040102010807070707" pitchFamily="18" charset="2"/>
              <a:buNone/>
            </a:pPr>
            <a:r>
              <a:rPr lang="en-ZA" altLang="en-US"/>
              <a:t>	-		The provision of Professional and Technical Services</a:t>
            </a:r>
          </a:p>
          <a:p>
            <a:pPr algn="just" eaLnBrk="1" hangingPunct="1">
              <a:lnSpc>
                <a:spcPct val="80000"/>
              </a:lnSpc>
              <a:buFont typeface="Wingdings 3" panose="05040102010807070707" pitchFamily="18" charset="2"/>
              <a:buNone/>
            </a:pPr>
            <a:r>
              <a:rPr lang="en-ZA" altLang="en-US"/>
              <a:t>	-		The Cuban Technicians who are in South Africa for the establishment of 					the Technical capability within the Department of Defence</a:t>
            </a:r>
          </a:p>
          <a:p>
            <a:pPr algn="just" eaLnBrk="1" hangingPunct="1">
              <a:lnSpc>
                <a:spcPct val="80000"/>
              </a:lnSpc>
              <a:buFont typeface="Wingdings 3" panose="05040102010807070707" pitchFamily="18" charset="2"/>
              <a:buNone/>
            </a:pPr>
            <a:r>
              <a:rPr lang="en-ZA" altLang="en-US"/>
              <a:t>	-		The Cubans provide technical assistance for the technical material 						supply in the Tank 	and Transport services. They repair Armoured 							vehicles</a:t>
            </a:r>
          </a:p>
          <a:p>
            <a:pPr algn="just" eaLnBrk="1" hangingPunct="1">
              <a:lnSpc>
                <a:spcPct val="80000"/>
              </a:lnSpc>
              <a:buFont typeface="Wingdings 3" panose="05040102010807070707" pitchFamily="18" charset="2"/>
              <a:buNone/>
            </a:pPr>
            <a:r>
              <a:rPr lang="en-ZA" altLang="en-US"/>
              <a:t>	-		They provide technical assistance in the deactivation of war material</a:t>
            </a:r>
          </a:p>
          <a:p>
            <a:pPr algn="just" eaLnBrk="1" hangingPunct="1">
              <a:lnSpc>
                <a:spcPct val="80000"/>
              </a:lnSpc>
              <a:buFont typeface="Wingdings 3" panose="05040102010807070707" pitchFamily="18" charset="2"/>
              <a:buNone/>
            </a:pPr>
            <a:r>
              <a:rPr lang="en-ZA" altLang="en-US"/>
              <a:t>	-		Repair and maintenance service of the transport technology</a:t>
            </a:r>
          </a:p>
          <a:p>
            <a:pPr algn="just" eaLnBrk="1" hangingPunct="1">
              <a:lnSpc>
                <a:spcPct val="80000"/>
              </a:lnSpc>
              <a:buFont typeface="Wingdings 3" panose="05040102010807070707" pitchFamily="18" charset="2"/>
              <a:buNone/>
            </a:pPr>
            <a:r>
              <a:rPr lang="en-ZA" altLang="en-US"/>
              <a:t>	-		Training of technicians in the organisation of transport technique</a:t>
            </a:r>
          </a:p>
          <a:p>
            <a:pPr algn="just" eaLnBrk="1" hangingPunct="1">
              <a:lnSpc>
                <a:spcPct val="80000"/>
              </a:lnSpc>
              <a:buFont typeface="Wingdings 3" panose="05040102010807070707" pitchFamily="18" charset="2"/>
              <a:buNone/>
            </a:pPr>
            <a:r>
              <a:rPr lang="en-ZA" altLang="en-US"/>
              <a:t>	-		Technical assistance in the organisation of the system of technical 							security</a:t>
            </a:r>
          </a:p>
          <a:p>
            <a:pPr algn="just" eaLnBrk="1" hangingPunct="1">
              <a:lnSpc>
                <a:spcPct val="80000"/>
              </a:lnSpc>
              <a:buFont typeface="Wingdings 3" panose="05040102010807070707" pitchFamily="18" charset="2"/>
              <a:buNone/>
            </a:pPr>
            <a:r>
              <a:rPr lang="en-ZA" altLang="en-US"/>
              <a:t>	-		Technical assistance in the organisation of the maintenance system, repair 				and maintenance of aviation equipment</a:t>
            </a:r>
          </a:p>
        </p:txBody>
      </p:sp>
      <p:sp>
        <p:nvSpPr>
          <p:cNvPr id="10244" name="Slide Number Placeholder 3">
            <a:extLst>
              <a:ext uri="{FF2B5EF4-FFF2-40B4-BE49-F238E27FC236}">
                <a16:creationId xmlns:a16="http://schemas.microsoft.com/office/drawing/2014/main" id="{BE29D866-957B-4DE6-A2F4-EBA0AB6FA2A0}"/>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C97C9DC9-D7C0-4914-A9CB-0722D8FB841E}" type="slidenum">
              <a:rPr lang="en-ZA" altLang="en-US" sz="2800">
                <a:solidFill>
                  <a:srgbClr val="FFFFFF"/>
                </a:solidFill>
              </a:rPr>
              <a:pPr algn="ctr" eaLnBrk="1" hangingPunct="1">
                <a:spcBef>
                  <a:spcPct val="0"/>
                </a:spcBef>
                <a:buClrTx/>
                <a:buSzTx/>
                <a:buFontTx/>
                <a:buNone/>
              </a:pPr>
              <a:t>6</a:t>
            </a:fld>
            <a:endParaRPr lang="en-ZA" altLang="en-US" sz="28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4157790-CF44-459C-B991-13280A56EC69}"/>
              </a:ext>
            </a:extLst>
          </p:cNvPr>
          <p:cNvSpPr>
            <a:spLocks noGrp="1"/>
          </p:cNvSpPr>
          <p:nvPr>
            <p:ph type="title"/>
          </p:nvPr>
        </p:nvSpPr>
        <p:spPr>
          <a:xfrm>
            <a:off x="544513" y="234950"/>
            <a:ext cx="9404350" cy="1400175"/>
          </a:xfrm>
        </p:spPr>
        <p:txBody>
          <a:bodyPr/>
          <a:lstStyle/>
          <a:p>
            <a:pPr algn="ctr" eaLnBrk="1" hangingPunct="1"/>
            <a:r>
              <a:rPr lang="en-ZA" altLang="en-US" sz="3600" b="1"/>
              <a:t>CONTRACTS </a:t>
            </a:r>
            <a:r>
              <a:rPr lang="en-ZA" altLang="en-US" sz="3600" b="1" u="sng"/>
              <a:t>T1 17-001</a:t>
            </a:r>
            <a:r>
              <a:rPr lang="en-ZA" altLang="en-US" sz="3600" b="1"/>
              <a:t> (2/2)</a:t>
            </a:r>
            <a:endParaRPr lang="en-GB" altLang="en-US" sz="3600" b="1"/>
          </a:p>
        </p:txBody>
      </p:sp>
      <p:sp>
        <p:nvSpPr>
          <p:cNvPr id="11267" name="Rectangle 3">
            <a:extLst>
              <a:ext uri="{FF2B5EF4-FFF2-40B4-BE49-F238E27FC236}">
                <a16:creationId xmlns:a16="http://schemas.microsoft.com/office/drawing/2014/main" id="{D4ED3C68-44CD-4085-B113-7D92BDBD0D40}"/>
              </a:ext>
            </a:extLst>
          </p:cNvPr>
          <p:cNvSpPr>
            <a:spLocks noGrp="1"/>
          </p:cNvSpPr>
          <p:nvPr>
            <p:ph type="body" idx="1"/>
          </p:nvPr>
        </p:nvSpPr>
        <p:spPr>
          <a:xfrm>
            <a:off x="300038" y="1517650"/>
            <a:ext cx="11218862" cy="5222875"/>
          </a:xfrm>
        </p:spPr>
        <p:txBody>
          <a:bodyPr/>
          <a:lstStyle/>
          <a:p>
            <a:pPr algn="just" eaLnBrk="1" hangingPunct="1">
              <a:lnSpc>
                <a:spcPct val="80000"/>
              </a:lnSpc>
            </a:pPr>
            <a:r>
              <a:rPr lang="en-ZA" altLang="en-US"/>
              <a:t>As part of the MOU between SANDF and The Cuban Liberation Army , the two participants entered into contractual obligations.  the following contracts were agreed upon:</a:t>
            </a:r>
          </a:p>
          <a:p>
            <a:pPr algn="just" eaLnBrk="1" hangingPunct="1">
              <a:lnSpc>
                <a:spcPct val="80000"/>
              </a:lnSpc>
              <a:buFont typeface="Wingdings 3" panose="05040102010807070707" pitchFamily="18" charset="2"/>
              <a:buNone/>
            </a:pPr>
            <a:r>
              <a:rPr lang="en-ZA" altLang="en-US"/>
              <a:t>	-		Technical assistance in the preservation of aviation armament</a:t>
            </a:r>
          </a:p>
          <a:p>
            <a:pPr algn="just" eaLnBrk="1" hangingPunct="1">
              <a:lnSpc>
                <a:spcPct val="80000"/>
              </a:lnSpc>
              <a:buFont typeface="Wingdings 3" panose="05040102010807070707" pitchFamily="18" charset="2"/>
              <a:buNone/>
            </a:pPr>
            <a:r>
              <a:rPr lang="en-ZA" altLang="en-US"/>
              <a:t>	-		Repair and maintenance of medical equipment</a:t>
            </a:r>
          </a:p>
          <a:p>
            <a:pPr algn="just" eaLnBrk="1" hangingPunct="1">
              <a:lnSpc>
                <a:spcPct val="80000"/>
              </a:lnSpc>
              <a:buFont typeface="Wingdings 3" panose="05040102010807070707" pitchFamily="18" charset="2"/>
              <a:buNone/>
            </a:pPr>
            <a:r>
              <a:rPr lang="en-ZA" altLang="en-US"/>
              <a:t>	-		Offering advice to learners identified to begin military medical training  					Cuba</a:t>
            </a:r>
          </a:p>
          <a:p>
            <a:pPr algn="just" eaLnBrk="1" hangingPunct="1">
              <a:lnSpc>
                <a:spcPct val="80000"/>
              </a:lnSpc>
              <a:buFont typeface="Wingdings 3" panose="05040102010807070707" pitchFamily="18" charset="2"/>
              <a:buNone/>
            </a:pPr>
            <a:r>
              <a:rPr lang="en-ZA" altLang="en-US"/>
              <a:t>	-		Advice for the selection of personnel to carry out pilot courses in military 					aviation 	 </a:t>
            </a:r>
          </a:p>
        </p:txBody>
      </p:sp>
      <p:sp>
        <p:nvSpPr>
          <p:cNvPr id="11268" name="Slide Number Placeholder 3">
            <a:extLst>
              <a:ext uri="{FF2B5EF4-FFF2-40B4-BE49-F238E27FC236}">
                <a16:creationId xmlns:a16="http://schemas.microsoft.com/office/drawing/2014/main" id="{8E6FA744-8394-47FA-94D4-B9DF62E954CA}"/>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B2A2FC7A-1C14-44C9-ABFE-0989EE64DC2E}" type="slidenum">
              <a:rPr lang="en-ZA" altLang="en-US" sz="2800">
                <a:solidFill>
                  <a:srgbClr val="FFFFFF"/>
                </a:solidFill>
              </a:rPr>
              <a:pPr algn="ctr" eaLnBrk="1" hangingPunct="1">
                <a:spcBef>
                  <a:spcPct val="0"/>
                </a:spcBef>
                <a:buClrTx/>
                <a:buSzTx/>
                <a:buFontTx/>
                <a:buNone/>
              </a:pPr>
              <a:t>7</a:t>
            </a:fld>
            <a:endParaRPr lang="en-ZA" altLang="en-US" sz="28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7E3DC51-031F-487A-B06D-1EC7113EB4EA}"/>
              </a:ext>
            </a:extLst>
          </p:cNvPr>
          <p:cNvSpPr>
            <a:spLocks noGrp="1"/>
          </p:cNvSpPr>
          <p:nvPr>
            <p:ph type="title"/>
          </p:nvPr>
        </p:nvSpPr>
        <p:spPr>
          <a:xfrm>
            <a:off x="544513" y="234950"/>
            <a:ext cx="9404350" cy="1400175"/>
          </a:xfrm>
        </p:spPr>
        <p:txBody>
          <a:bodyPr/>
          <a:lstStyle/>
          <a:p>
            <a:pPr algn="ctr" eaLnBrk="1" hangingPunct="1"/>
            <a:r>
              <a:rPr lang="en-ZA" altLang="en-US" sz="3200" b="1"/>
              <a:t>CONTRACTS </a:t>
            </a:r>
            <a:r>
              <a:rPr lang="en-ZA" altLang="en-US" sz="3200" b="1" u="sng"/>
              <a:t>T1 17-002</a:t>
            </a:r>
            <a:r>
              <a:rPr lang="en-ZA" altLang="en-US" sz="3200" b="1"/>
              <a:t> (2/2)</a:t>
            </a:r>
            <a:endParaRPr lang="en-GB" altLang="en-US" sz="3200" b="1"/>
          </a:p>
        </p:txBody>
      </p:sp>
      <p:sp>
        <p:nvSpPr>
          <p:cNvPr id="12291" name="Rectangle 3">
            <a:extLst>
              <a:ext uri="{FF2B5EF4-FFF2-40B4-BE49-F238E27FC236}">
                <a16:creationId xmlns:a16="http://schemas.microsoft.com/office/drawing/2014/main" id="{1F72FC18-DE40-42BE-A32A-C7134C19B6AF}"/>
              </a:ext>
            </a:extLst>
          </p:cNvPr>
          <p:cNvSpPr>
            <a:spLocks noGrp="1"/>
          </p:cNvSpPr>
          <p:nvPr>
            <p:ph type="body" idx="1"/>
          </p:nvPr>
        </p:nvSpPr>
        <p:spPr>
          <a:xfrm>
            <a:off x="238125" y="1212850"/>
            <a:ext cx="10017125" cy="5222875"/>
          </a:xfrm>
        </p:spPr>
        <p:txBody>
          <a:bodyPr/>
          <a:lstStyle/>
          <a:p>
            <a:pPr algn="just" eaLnBrk="1" hangingPunct="1">
              <a:lnSpc>
                <a:spcPct val="80000"/>
              </a:lnSpc>
              <a:buFont typeface="Wingdings 3" panose="05040102010807070707" pitchFamily="18" charset="2"/>
              <a:buNone/>
            </a:pPr>
            <a:endParaRPr lang="en-ZA" altLang="en-US" b="1"/>
          </a:p>
          <a:p>
            <a:pPr algn="just" eaLnBrk="1" hangingPunct="1">
              <a:lnSpc>
                <a:spcPct val="80000"/>
              </a:lnSpc>
              <a:buFont typeface="Wingdings 3" panose="05040102010807070707" pitchFamily="18" charset="2"/>
              <a:buNone/>
            </a:pPr>
            <a:r>
              <a:rPr lang="en-ZA" altLang="en-US" b="1"/>
              <a:t>SA MILITARY HEALTH SERVICES</a:t>
            </a:r>
          </a:p>
          <a:p>
            <a:pPr algn="just" eaLnBrk="1" hangingPunct="1">
              <a:lnSpc>
                <a:spcPct val="80000"/>
              </a:lnSpc>
              <a:buFont typeface="Wingdings 3" panose="05040102010807070707" pitchFamily="18" charset="2"/>
              <a:buNone/>
            </a:pPr>
            <a:r>
              <a:rPr lang="en-ZA" altLang="en-US"/>
              <a:t>	-		Military medical training (Medicine)</a:t>
            </a:r>
          </a:p>
          <a:p>
            <a:pPr algn="just" eaLnBrk="1" hangingPunct="1">
              <a:lnSpc>
                <a:spcPct val="80000"/>
              </a:lnSpc>
              <a:buFont typeface="Wingdings 3" panose="05040102010807070707" pitchFamily="18" charset="2"/>
              <a:buNone/>
            </a:pPr>
            <a:r>
              <a:rPr lang="en-ZA" altLang="en-US"/>
              <a:t>	-		Training course in Social Science</a:t>
            </a:r>
          </a:p>
          <a:p>
            <a:pPr algn="just" eaLnBrk="1" hangingPunct="1">
              <a:lnSpc>
                <a:spcPct val="80000"/>
              </a:lnSpc>
              <a:buFont typeface="Wingdings 3" panose="05040102010807070707" pitchFamily="18" charset="2"/>
              <a:buNone/>
            </a:pPr>
            <a:r>
              <a:rPr lang="en-ZA" altLang="en-US"/>
              <a:t>	-		Military Medicine (Biomedical)</a:t>
            </a:r>
          </a:p>
          <a:p>
            <a:pPr algn="just" eaLnBrk="1" hangingPunct="1">
              <a:lnSpc>
                <a:spcPct val="80000"/>
              </a:lnSpc>
              <a:buFont typeface="Wingdings 3" panose="05040102010807070707" pitchFamily="18" charset="2"/>
              <a:buNone/>
            </a:pPr>
            <a:endParaRPr lang="en-ZA" altLang="en-US"/>
          </a:p>
          <a:p>
            <a:pPr algn="just" eaLnBrk="1" hangingPunct="1">
              <a:lnSpc>
                <a:spcPct val="80000"/>
              </a:lnSpc>
              <a:buFont typeface="Wingdings 3" panose="05040102010807070707" pitchFamily="18" charset="2"/>
              <a:buNone/>
            </a:pPr>
            <a:r>
              <a:rPr lang="en-ZA" altLang="en-US" b="1"/>
              <a:t>SENIOR COURSES FOR THE SANDF</a:t>
            </a:r>
          </a:p>
          <a:p>
            <a:pPr algn="just" eaLnBrk="1" hangingPunct="1">
              <a:lnSpc>
                <a:spcPct val="80000"/>
              </a:lnSpc>
              <a:buFont typeface="Wingdings 3" panose="05040102010807070707" pitchFamily="18" charset="2"/>
              <a:buNone/>
            </a:pPr>
            <a:r>
              <a:rPr lang="en-ZA" altLang="en-US"/>
              <a:t>	-		Strategic Defence and Security Programme</a:t>
            </a:r>
          </a:p>
          <a:p>
            <a:pPr algn="just" eaLnBrk="1" hangingPunct="1">
              <a:lnSpc>
                <a:spcPct val="80000"/>
              </a:lnSpc>
              <a:buFont typeface="Wingdings 3" panose="05040102010807070707" pitchFamily="18" charset="2"/>
              <a:buNone/>
            </a:pPr>
            <a:r>
              <a:rPr lang="en-ZA" altLang="en-US"/>
              <a:t>	-		Joint Senior Command and Staff Programme</a:t>
            </a:r>
          </a:p>
          <a:p>
            <a:pPr algn="just" eaLnBrk="1" hangingPunct="1">
              <a:lnSpc>
                <a:spcPct val="80000"/>
              </a:lnSpc>
              <a:buFont typeface="Wingdings 3" panose="05040102010807070707" pitchFamily="18" charset="2"/>
              <a:buNone/>
            </a:pPr>
            <a:endParaRPr lang="en-ZA" altLang="en-US"/>
          </a:p>
        </p:txBody>
      </p:sp>
      <p:sp>
        <p:nvSpPr>
          <p:cNvPr id="12292" name="Slide Number Placeholder 3">
            <a:extLst>
              <a:ext uri="{FF2B5EF4-FFF2-40B4-BE49-F238E27FC236}">
                <a16:creationId xmlns:a16="http://schemas.microsoft.com/office/drawing/2014/main" id="{7494B2F3-4BEA-4C5C-9BD8-CA1CA82F7EB1}"/>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81EEB6CD-23AB-438D-9B35-ED10C62A7071}" type="slidenum">
              <a:rPr lang="en-ZA" altLang="en-US" sz="2800">
                <a:solidFill>
                  <a:srgbClr val="FFFFFF"/>
                </a:solidFill>
              </a:rPr>
              <a:pPr algn="ctr" eaLnBrk="1" hangingPunct="1">
                <a:spcBef>
                  <a:spcPct val="0"/>
                </a:spcBef>
                <a:buClrTx/>
                <a:buSzTx/>
                <a:buFontTx/>
                <a:buNone/>
              </a:pPr>
              <a:t>8</a:t>
            </a:fld>
            <a:endParaRPr lang="en-ZA" altLang="en-US" sz="28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DDF8A2C-1D34-48E1-8BAB-17CD1A72BCB8}"/>
              </a:ext>
            </a:extLst>
          </p:cNvPr>
          <p:cNvSpPr>
            <a:spLocks noGrp="1"/>
          </p:cNvSpPr>
          <p:nvPr>
            <p:ph type="title"/>
          </p:nvPr>
        </p:nvSpPr>
        <p:spPr>
          <a:xfrm>
            <a:off x="544513" y="234950"/>
            <a:ext cx="9404350" cy="1400175"/>
          </a:xfrm>
        </p:spPr>
        <p:txBody>
          <a:bodyPr/>
          <a:lstStyle/>
          <a:p>
            <a:pPr algn="ctr" eaLnBrk="1" hangingPunct="1"/>
            <a:r>
              <a:rPr lang="en-ZA" altLang="en-US" sz="3200" b="1"/>
              <a:t>CONTRACTS TI 17-002 </a:t>
            </a:r>
            <a:endParaRPr lang="en-GB" altLang="en-US" sz="3200" b="1"/>
          </a:p>
        </p:txBody>
      </p:sp>
      <p:sp>
        <p:nvSpPr>
          <p:cNvPr id="14339" name="Rectangle 3">
            <a:extLst>
              <a:ext uri="{FF2B5EF4-FFF2-40B4-BE49-F238E27FC236}">
                <a16:creationId xmlns:a16="http://schemas.microsoft.com/office/drawing/2014/main" id="{1F344577-B868-4A4A-AFFA-24DAC0542137}"/>
              </a:ext>
            </a:extLst>
          </p:cNvPr>
          <p:cNvSpPr>
            <a:spLocks noGrp="1"/>
          </p:cNvSpPr>
          <p:nvPr>
            <p:ph type="body" idx="1"/>
          </p:nvPr>
        </p:nvSpPr>
        <p:spPr>
          <a:xfrm>
            <a:off x="225425" y="1230313"/>
            <a:ext cx="11322050" cy="5222875"/>
          </a:xfrm>
        </p:spPr>
        <p:txBody>
          <a:bodyPr/>
          <a:lstStyle/>
          <a:p>
            <a:pPr marL="0" indent="0" algn="just" eaLnBrk="1" hangingPunct="1">
              <a:lnSpc>
                <a:spcPct val="80000"/>
              </a:lnSpc>
              <a:buFont typeface="Wingdings 3" panose="05040102010807070707" pitchFamily="18" charset="2"/>
              <a:buNone/>
              <a:defRPr/>
            </a:pPr>
            <a:r>
              <a:rPr lang="en-ZA" altLang="en-US" u="sng" dirty="0"/>
              <a:t>Contract T1 17-002</a:t>
            </a:r>
            <a:r>
              <a:rPr lang="en-ZA" altLang="en-US" dirty="0"/>
              <a:t>: This contract entails the provision of vocational learning of South African students in Cuba.  The following are courses offered by Cuba to the South African learners:</a:t>
            </a:r>
          </a:p>
          <a:p>
            <a:pPr algn="just" eaLnBrk="1" hangingPunct="1">
              <a:lnSpc>
                <a:spcPct val="80000"/>
              </a:lnSpc>
              <a:buFont typeface="Wingdings 3" panose="05040102010807070707" pitchFamily="18" charset="2"/>
              <a:buNone/>
              <a:defRPr/>
            </a:pPr>
            <a:endParaRPr lang="en-ZA" altLang="en-US" dirty="0"/>
          </a:p>
          <a:p>
            <a:pPr algn="just" eaLnBrk="1" hangingPunct="1">
              <a:lnSpc>
                <a:spcPct val="80000"/>
              </a:lnSpc>
              <a:buFont typeface="Wingdings 3" panose="05040102010807070707" pitchFamily="18" charset="2"/>
              <a:buNone/>
              <a:defRPr/>
            </a:pPr>
            <a:r>
              <a:rPr lang="en-ZA" altLang="en-US" b="1" dirty="0"/>
              <a:t>SA ARMY COURSES</a:t>
            </a:r>
          </a:p>
          <a:p>
            <a:pPr algn="just" eaLnBrk="1" hangingPunct="1">
              <a:lnSpc>
                <a:spcPct val="80000"/>
              </a:lnSpc>
              <a:buFont typeface="Wingdings 3" panose="05040102010807070707" pitchFamily="18" charset="2"/>
              <a:buNone/>
              <a:defRPr/>
            </a:pPr>
            <a:r>
              <a:rPr lang="en-ZA" altLang="en-US" dirty="0"/>
              <a:t>	-		Middle level on Transport and Tank Technicians</a:t>
            </a:r>
          </a:p>
          <a:p>
            <a:pPr algn="just" eaLnBrk="1" hangingPunct="1">
              <a:lnSpc>
                <a:spcPct val="80000"/>
              </a:lnSpc>
              <a:buFont typeface="Wingdings 3" panose="05040102010807070707" pitchFamily="18" charset="2"/>
              <a:buNone/>
              <a:defRPr/>
            </a:pPr>
            <a:r>
              <a:rPr lang="en-ZA" altLang="en-US" dirty="0"/>
              <a:t> 	-		Mechanical Engineering on Transport and Tanks</a:t>
            </a:r>
          </a:p>
          <a:p>
            <a:pPr algn="just" eaLnBrk="1" hangingPunct="1">
              <a:lnSpc>
                <a:spcPct val="80000"/>
              </a:lnSpc>
              <a:buFont typeface="Wingdings 3" panose="05040102010807070707" pitchFamily="18" charset="2"/>
              <a:buNone/>
              <a:defRPr/>
            </a:pPr>
            <a:endParaRPr lang="en-ZA" altLang="en-US" dirty="0"/>
          </a:p>
          <a:p>
            <a:pPr algn="just" eaLnBrk="1" hangingPunct="1">
              <a:lnSpc>
                <a:spcPct val="80000"/>
              </a:lnSpc>
              <a:buFont typeface="Wingdings 3" panose="05040102010807070707" pitchFamily="18" charset="2"/>
              <a:buNone/>
              <a:defRPr/>
            </a:pPr>
            <a:r>
              <a:rPr lang="en-ZA" altLang="en-US" b="1" dirty="0"/>
              <a:t>SA AIR FORCE COURSES</a:t>
            </a:r>
          </a:p>
          <a:p>
            <a:pPr algn="just" eaLnBrk="1" hangingPunct="1">
              <a:lnSpc>
                <a:spcPct val="80000"/>
              </a:lnSpc>
              <a:buFont typeface="Wingdings 3" panose="05040102010807070707" pitchFamily="18" charset="2"/>
              <a:buNone/>
              <a:defRPr/>
            </a:pPr>
            <a:r>
              <a:rPr lang="en-ZA" altLang="en-US" dirty="0"/>
              <a:t>	-		General Military training for future pilots</a:t>
            </a:r>
          </a:p>
          <a:p>
            <a:pPr algn="just" eaLnBrk="1" hangingPunct="1">
              <a:lnSpc>
                <a:spcPct val="80000"/>
              </a:lnSpc>
              <a:buFont typeface="Wingdings 3" panose="05040102010807070707" pitchFamily="18" charset="2"/>
              <a:buNone/>
              <a:defRPr/>
            </a:pPr>
            <a:r>
              <a:rPr lang="en-ZA" altLang="en-US" dirty="0"/>
              <a:t>	-		Aviation Technicians</a:t>
            </a:r>
          </a:p>
          <a:p>
            <a:pPr algn="just" eaLnBrk="1" hangingPunct="1">
              <a:lnSpc>
                <a:spcPct val="80000"/>
              </a:lnSpc>
              <a:buFont typeface="Wingdings 3" panose="05040102010807070707" pitchFamily="18" charset="2"/>
              <a:buNone/>
              <a:defRPr/>
            </a:pPr>
            <a:r>
              <a:rPr lang="en-ZA" altLang="en-US" dirty="0"/>
              <a:t>	-		Aviation Engineers</a:t>
            </a:r>
          </a:p>
          <a:p>
            <a:pPr algn="just" eaLnBrk="1" hangingPunct="1">
              <a:lnSpc>
                <a:spcPct val="80000"/>
              </a:lnSpc>
              <a:buFont typeface="Wingdings 3" panose="05040102010807070707" pitchFamily="18" charset="2"/>
              <a:buNone/>
              <a:defRPr/>
            </a:pPr>
            <a:r>
              <a:rPr lang="en-ZA" altLang="en-US" dirty="0"/>
              <a:t>	-		Air Traffic Control</a:t>
            </a:r>
          </a:p>
          <a:p>
            <a:pPr algn="just" eaLnBrk="1" hangingPunct="1">
              <a:lnSpc>
                <a:spcPct val="80000"/>
              </a:lnSpc>
              <a:buFont typeface="Wingdings 3" panose="05040102010807070707" pitchFamily="18" charset="2"/>
              <a:buNone/>
              <a:defRPr/>
            </a:pPr>
            <a:endParaRPr lang="en-US" altLang="en-US" dirty="0"/>
          </a:p>
          <a:p>
            <a:pPr algn="just" eaLnBrk="1" hangingPunct="1">
              <a:lnSpc>
                <a:spcPct val="80000"/>
              </a:lnSpc>
              <a:buFont typeface="Wingdings 3" panose="05040102010807070707" pitchFamily="18" charset="2"/>
              <a:buNone/>
              <a:defRPr/>
            </a:pPr>
            <a:r>
              <a:rPr lang="en-US" altLang="en-US" dirty="0"/>
              <a:t>If a new requirement from a Service is request it will be forwarded to Director </a:t>
            </a:r>
            <a:r>
              <a:rPr lang="en-US" altLang="en-US" dirty="0" err="1"/>
              <a:t>Thusano</a:t>
            </a:r>
            <a:r>
              <a:rPr lang="en-US" altLang="en-US" dirty="0"/>
              <a:t>.  A needs assessment will then be carried out and a request will then be forwarded to the Military </a:t>
            </a:r>
            <a:r>
              <a:rPr lang="en-US" altLang="en-US" dirty="0" err="1"/>
              <a:t>Attache</a:t>
            </a:r>
            <a:r>
              <a:rPr lang="en-US" altLang="en-US" dirty="0"/>
              <a:t> in Cuba,  who will then be a pivotal part to ensure that a supplement to the contract is drafted and agreed upon by both parties. </a:t>
            </a:r>
            <a:endParaRPr lang="en-ZA" altLang="en-US" dirty="0"/>
          </a:p>
        </p:txBody>
      </p:sp>
      <p:sp>
        <p:nvSpPr>
          <p:cNvPr id="13316" name="Slide Number Placeholder 3">
            <a:extLst>
              <a:ext uri="{FF2B5EF4-FFF2-40B4-BE49-F238E27FC236}">
                <a16:creationId xmlns:a16="http://schemas.microsoft.com/office/drawing/2014/main" id="{C4C8DEBE-6CC1-49D6-9D2F-EF3778DF79BE}"/>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4F352218-B59D-4B6A-A9BE-30C22D8003A6}" type="slidenum">
              <a:rPr lang="en-ZA" altLang="en-US" sz="2800">
                <a:solidFill>
                  <a:srgbClr val="FFFFFF"/>
                </a:solidFill>
              </a:rPr>
              <a:pPr algn="ctr" eaLnBrk="1" hangingPunct="1">
                <a:spcBef>
                  <a:spcPct val="0"/>
                </a:spcBef>
                <a:buClrTx/>
                <a:buSzTx/>
                <a:buFontTx/>
                <a:buNone/>
              </a:pPr>
              <a:t>9</a:t>
            </a:fld>
            <a:endParaRPr lang="en-ZA" altLang="en-US" sz="2800">
              <a:solidFill>
                <a:srgbClr val="FFFFFF"/>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4687</TotalTime>
  <Words>2589</Words>
  <Application>Microsoft Office PowerPoint</Application>
  <PresentationFormat>Widescreen</PresentationFormat>
  <Paragraphs>682</Paragraphs>
  <Slides>47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Century Gothic</vt:lpstr>
      <vt:lpstr>Times New Roman</vt:lpstr>
      <vt:lpstr>Wingdings</vt:lpstr>
      <vt:lpstr>Wingdings 3</vt:lpstr>
      <vt:lpstr>Ion</vt:lpstr>
      <vt:lpstr>PROJECT THUSANO COMPREHENSIVE REPORT</vt:lpstr>
      <vt:lpstr>AIM</vt:lpstr>
      <vt:lpstr>SCOPE</vt:lpstr>
      <vt:lpstr>BACKGROUND</vt:lpstr>
      <vt:lpstr>BACKGROUND (2/2)</vt:lpstr>
      <vt:lpstr>CONTRACTS </vt:lpstr>
      <vt:lpstr>CONTRACTS T1 17-001 (2/2)</vt:lpstr>
      <vt:lpstr>CONTRACTS T1 17-002 (2/2)</vt:lpstr>
      <vt:lpstr>CONTRACTS TI 17-002 </vt:lpstr>
      <vt:lpstr>SKILLS TRANSFER AND QUALIFICATIONS TO SANDF MEMBERS THROUGH PROJECT THUSANO </vt:lpstr>
      <vt:lpstr>SKILLS TRANSFER AND QUALIFICATIONS TO SANDF MEMBERS IN DETAIL</vt:lpstr>
      <vt:lpstr>PowerPoint Presentation</vt:lpstr>
      <vt:lpstr>PowerPoint Presentation</vt:lpstr>
      <vt:lpstr>CAPABILITY BUILDING</vt:lpstr>
      <vt:lpstr>CAPABILITY BUILDING (2/5)</vt:lpstr>
      <vt:lpstr>CAPABILITY (3/5)</vt:lpstr>
      <vt:lpstr>CAPABILITY BUILDING (4/5)</vt:lpstr>
      <vt:lpstr>CAPABILITY BUILDING (5/5)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CUBAN DELEGATION </vt:lpstr>
      <vt:lpstr>CUBAN DELEGATION (2/2)</vt:lpstr>
      <vt:lpstr>PowerPoint Presentation</vt:lpstr>
      <vt:lpstr>PowerPoint Presentation</vt:lpstr>
      <vt:lpstr>PowerPoint Presentation</vt:lpstr>
      <vt:lpstr>DISCUSSION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INPUTS FOR THE CUBA STUDY CONTRACT ADDENDUM</dc:title>
  <dc:creator>Thuthuzelekani</dc:creator>
  <cp:lastModifiedBy>Bryan Mantyi</cp:lastModifiedBy>
  <cp:revision>307</cp:revision>
  <cp:lastPrinted>2021-04-15T13:57:18Z</cp:lastPrinted>
  <dcterms:created xsi:type="dcterms:W3CDTF">2017-07-27T09:22:03Z</dcterms:created>
  <dcterms:modified xsi:type="dcterms:W3CDTF">2021-05-24T11:21:10Z</dcterms:modified>
</cp:coreProperties>
</file>